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2" r:id="rId1"/>
  </p:sldMasterIdLst>
  <p:notesMasterIdLst>
    <p:notesMasterId r:id="rId114"/>
  </p:notesMasterIdLst>
  <p:sldIdLst>
    <p:sldId id="390" r:id="rId2"/>
    <p:sldId id="537" r:id="rId3"/>
    <p:sldId id="530" r:id="rId4"/>
    <p:sldId id="531" r:id="rId5"/>
    <p:sldId id="532" r:id="rId6"/>
    <p:sldId id="534" r:id="rId7"/>
    <p:sldId id="535" r:id="rId8"/>
    <p:sldId id="536" r:id="rId9"/>
    <p:sldId id="526" r:id="rId10"/>
    <p:sldId id="528" r:id="rId11"/>
    <p:sldId id="392" r:id="rId12"/>
    <p:sldId id="426" r:id="rId13"/>
    <p:sldId id="395" r:id="rId14"/>
    <p:sldId id="402" r:id="rId15"/>
    <p:sldId id="475" r:id="rId16"/>
    <p:sldId id="473" r:id="rId17"/>
    <p:sldId id="469" r:id="rId18"/>
    <p:sldId id="470" r:id="rId19"/>
    <p:sldId id="471" r:id="rId20"/>
    <p:sldId id="496" r:id="rId21"/>
    <p:sldId id="476" r:id="rId22"/>
    <p:sldId id="479" r:id="rId23"/>
    <p:sldId id="524" r:id="rId24"/>
    <p:sldId id="483" r:id="rId25"/>
    <p:sldId id="482" r:id="rId26"/>
    <p:sldId id="480" r:id="rId27"/>
    <p:sldId id="481" r:id="rId28"/>
    <p:sldId id="457" r:id="rId29"/>
    <p:sldId id="547" r:id="rId30"/>
    <p:sldId id="477" r:id="rId31"/>
    <p:sldId id="458" r:id="rId32"/>
    <p:sldId id="460" r:id="rId33"/>
    <p:sldId id="494" r:id="rId34"/>
    <p:sldId id="495" r:id="rId35"/>
    <p:sldId id="463" r:id="rId36"/>
    <p:sldId id="464" r:id="rId37"/>
    <p:sldId id="465" r:id="rId38"/>
    <p:sldId id="548" r:id="rId39"/>
    <p:sldId id="391" r:id="rId40"/>
    <p:sldId id="377" r:id="rId41"/>
    <p:sldId id="365" r:id="rId42"/>
    <p:sldId id="490" r:id="rId43"/>
    <p:sldId id="409" r:id="rId44"/>
    <p:sldId id="371" r:id="rId45"/>
    <p:sldId id="491" r:id="rId46"/>
    <p:sldId id="372" r:id="rId47"/>
    <p:sldId id="410" r:id="rId48"/>
    <p:sldId id="325" r:id="rId49"/>
    <p:sldId id="453" r:id="rId50"/>
    <p:sldId id="540" r:id="rId51"/>
    <p:sldId id="406" r:id="rId52"/>
    <p:sldId id="262" r:id="rId53"/>
    <p:sldId id="316" r:id="rId54"/>
    <p:sldId id="497" r:id="rId55"/>
    <p:sldId id="498" r:id="rId56"/>
    <p:sldId id="499" r:id="rId57"/>
    <p:sldId id="500" r:id="rId58"/>
    <p:sldId id="543" r:id="rId59"/>
    <p:sldId id="501" r:id="rId60"/>
    <p:sldId id="503" r:id="rId61"/>
    <p:sldId id="504" r:id="rId62"/>
    <p:sldId id="549" r:id="rId63"/>
    <p:sldId id="550" r:id="rId64"/>
    <p:sldId id="551" r:id="rId65"/>
    <p:sldId id="552" r:id="rId66"/>
    <p:sldId id="553" r:id="rId67"/>
    <p:sldId id="554" r:id="rId68"/>
    <p:sldId id="555" r:id="rId69"/>
    <p:sldId id="556" r:id="rId70"/>
    <p:sldId id="557" r:id="rId71"/>
    <p:sldId id="558" r:id="rId72"/>
    <p:sldId id="559" r:id="rId73"/>
    <p:sldId id="560" r:id="rId74"/>
    <p:sldId id="561" r:id="rId75"/>
    <p:sldId id="562" r:id="rId76"/>
    <p:sldId id="563" r:id="rId77"/>
    <p:sldId id="564" r:id="rId78"/>
    <p:sldId id="565" r:id="rId79"/>
    <p:sldId id="566" r:id="rId80"/>
    <p:sldId id="567" r:id="rId81"/>
    <p:sldId id="568" r:id="rId82"/>
    <p:sldId id="569" r:id="rId83"/>
    <p:sldId id="570" r:id="rId84"/>
    <p:sldId id="571" r:id="rId85"/>
    <p:sldId id="572" r:id="rId86"/>
    <p:sldId id="573" r:id="rId87"/>
    <p:sldId id="574" r:id="rId88"/>
    <p:sldId id="575" r:id="rId89"/>
    <p:sldId id="576" r:id="rId90"/>
    <p:sldId id="577" r:id="rId91"/>
    <p:sldId id="578" r:id="rId92"/>
    <p:sldId id="579" r:id="rId93"/>
    <p:sldId id="580" r:id="rId94"/>
    <p:sldId id="581" r:id="rId95"/>
    <p:sldId id="582" r:id="rId96"/>
    <p:sldId id="583" r:id="rId97"/>
    <p:sldId id="584" r:id="rId98"/>
    <p:sldId id="585" r:id="rId99"/>
    <p:sldId id="586" r:id="rId100"/>
    <p:sldId id="587" r:id="rId101"/>
    <p:sldId id="588" r:id="rId102"/>
    <p:sldId id="589" r:id="rId103"/>
    <p:sldId id="590" r:id="rId104"/>
    <p:sldId id="591" r:id="rId105"/>
    <p:sldId id="592" r:id="rId106"/>
    <p:sldId id="593" r:id="rId107"/>
    <p:sldId id="594" r:id="rId108"/>
    <p:sldId id="595" r:id="rId109"/>
    <p:sldId id="596" r:id="rId110"/>
    <p:sldId id="597" r:id="rId111"/>
    <p:sldId id="598" r:id="rId112"/>
    <p:sldId id="599"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44C"/>
    <a:srgbClr val="FE6802"/>
    <a:srgbClr val="000099"/>
    <a:srgbClr val="781D0E"/>
    <a:srgbClr val="4C216D"/>
    <a:srgbClr val="AF4701"/>
    <a:srgbClr val="C75101"/>
    <a:srgbClr val="E55D01"/>
    <a:srgbClr val="563C9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6" autoAdjust="0"/>
    <p:restoredTop sz="96774" autoAdjust="0"/>
  </p:normalViewPr>
  <p:slideViewPr>
    <p:cSldViewPr>
      <p:cViewPr varScale="1">
        <p:scale>
          <a:sx n="74" d="100"/>
          <a:sy n="74" d="100"/>
        </p:scale>
        <p:origin x="1038"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6296-B80C-4DC1-98CB-8DCED6749991}" type="datetimeFigureOut">
              <a:rPr lang="en-US" smtClean="0"/>
              <a:pPr/>
              <a:t>2/14/2016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D8B85-B654-4E79-921D-109E6C6E7225}" type="slidenum">
              <a:rPr lang="en-US" smtClean="0"/>
              <a:pPr/>
              <a:t>‹#›</a:t>
            </a:fld>
            <a:endParaRPr lang="en-US"/>
          </a:p>
        </p:txBody>
      </p:sp>
    </p:spTree>
    <p:extLst>
      <p:ext uri="{BB962C8B-B14F-4D97-AF65-F5344CB8AC3E}">
        <p14:creationId xmlns:p14="http://schemas.microsoft.com/office/powerpoint/2010/main" val="221542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40935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48</a:t>
            </a:fld>
            <a:endParaRPr lang="en-US"/>
          </a:p>
        </p:txBody>
      </p:sp>
    </p:spTree>
    <p:extLst>
      <p:ext uri="{BB962C8B-B14F-4D97-AF65-F5344CB8AC3E}">
        <p14:creationId xmlns:p14="http://schemas.microsoft.com/office/powerpoint/2010/main" val="262174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57</a:t>
            </a:fld>
            <a:endParaRPr lang="en-US">
              <a:solidFill>
                <a:prstClr val="black"/>
              </a:solidFill>
            </a:endParaRPr>
          </a:p>
        </p:txBody>
      </p:sp>
    </p:spTree>
    <p:extLst>
      <p:ext uri="{BB962C8B-B14F-4D97-AF65-F5344CB8AC3E}">
        <p14:creationId xmlns:p14="http://schemas.microsoft.com/office/powerpoint/2010/main" val="317389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73</a:t>
            </a:fld>
            <a:endParaRPr lang="en-US"/>
          </a:p>
        </p:txBody>
      </p:sp>
      <p:sp>
        <p:nvSpPr>
          <p:cNvPr id="197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12724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76</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856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88</a:t>
            </a:fld>
            <a:endParaRPr lang="en-US"/>
          </a:p>
        </p:txBody>
      </p:sp>
    </p:spTree>
    <p:extLst>
      <p:ext uri="{BB962C8B-B14F-4D97-AF65-F5344CB8AC3E}">
        <p14:creationId xmlns:p14="http://schemas.microsoft.com/office/powerpoint/2010/main" val="437443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100</a:t>
            </a:fld>
            <a:endParaRPr lang="en-US"/>
          </a:p>
        </p:txBody>
      </p:sp>
    </p:spTree>
    <p:extLst>
      <p:ext uri="{BB962C8B-B14F-4D97-AF65-F5344CB8AC3E}">
        <p14:creationId xmlns:p14="http://schemas.microsoft.com/office/powerpoint/2010/main" val="2876154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102</a:t>
            </a:fld>
            <a:endParaRPr lang="en-US" smtClean="0"/>
          </a:p>
        </p:txBody>
      </p:sp>
    </p:spTree>
    <p:extLst>
      <p:ext uri="{BB962C8B-B14F-4D97-AF65-F5344CB8AC3E}">
        <p14:creationId xmlns:p14="http://schemas.microsoft.com/office/powerpoint/2010/main" val="264092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103</a:t>
            </a:fld>
            <a:endParaRPr lang="en-US"/>
          </a:p>
        </p:txBody>
      </p:sp>
    </p:spTree>
    <p:extLst>
      <p:ext uri="{BB962C8B-B14F-4D97-AF65-F5344CB8AC3E}">
        <p14:creationId xmlns:p14="http://schemas.microsoft.com/office/powerpoint/2010/main" val="950307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104</a:t>
            </a:fld>
            <a:endParaRPr lang="en-US"/>
          </a:p>
        </p:txBody>
      </p:sp>
      <p:sp>
        <p:nvSpPr>
          <p:cNvPr id="275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58240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11</a:t>
            </a:fld>
            <a:endParaRPr lang="en-US"/>
          </a:p>
        </p:txBody>
      </p:sp>
    </p:spTree>
    <p:extLst>
      <p:ext uri="{BB962C8B-B14F-4D97-AF65-F5344CB8AC3E}">
        <p14:creationId xmlns:p14="http://schemas.microsoft.com/office/powerpoint/2010/main" val="213138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0999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18</a:t>
            </a:fld>
            <a:endParaRPr lang="en-US">
              <a:solidFill>
                <a:prstClr val="black"/>
              </a:solidFill>
            </a:endParaRPr>
          </a:p>
        </p:txBody>
      </p:sp>
    </p:spTree>
    <p:extLst>
      <p:ext uri="{BB962C8B-B14F-4D97-AF65-F5344CB8AC3E}">
        <p14:creationId xmlns:p14="http://schemas.microsoft.com/office/powerpoint/2010/main" val="196791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72903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7577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8277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42</a:t>
            </a:fld>
            <a:endParaRPr lang="en-US">
              <a:solidFill>
                <a:prstClr val="black"/>
              </a:solidFill>
            </a:endParaRPr>
          </a:p>
        </p:txBody>
      </p:sp>
    </p:spTree>
    <p:extLst>
      <p:ext uri="{BB962C8B-B14F-4D97-AF65-F5344CB8AC3E}">
        <p14:creationId xmlns:p14="http://schemas.microsoft.com/office/powerpoint/2010/main" val="18409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46</a:t>
            </a:fld>
            <a:endParaRPr lang="en-US"/>
          </a:p>
        </p:txBody>
      </p:sp>
    </p:spTree>
    <p:extLst>
      <p:ext uri="{BB962C8B-B14F-4D97-AF65-F5344CB8AC3E}">
        <p14:creationId xmlns:p14="http://schemas.microsoft.com/office/powerpoint/2010/main" val="294619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86A034-FAAD-443A-9B0D-A20CCFB7B5DC}" type="datetimeFigureOut">
              <a:rPr lang="en-US" smtClean="0"/>
              <a:pPr/>
              <a:t>2/14/2016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241892836"/>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227060813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86A034-FAAD-443A-9B0D-A20CCFB7B5DC}" type="datetimeFigureOut">
              <a:rPr lang="en-US" smtClean="0"/>
              <a:pPr/>
              <a:t>2/14/2016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195550300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2186A034-FAAD-443A-9B0D-A20CCFB7B5DC}" type="datetimeFigureOut">
              <a:rPr lang="en-US" smtClean="0"/>
              <a:pPr/>
              <a:t>2/14/2016</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19602640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86A034-FAAD-443A-9B0D-A20CCFB7B5DC}" type="datetimeFigureOut">
              <a:rPr lang="en-US" smtClean="0"/>
              <a:pPr/>
              <a:t>2/14/2016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388311480"/>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2044411884"/>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8605627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86A034-FAAD-443A-9B0D-A20CCFB7B5DC}" type="datetimeFigureOut">
              <a:rPr lang="en-US" smtClean="0"/>
              <a:pPr/>
              <a:t>2/14/2016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5988053"/>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186A034-FAAD-443A-9B0D-A20CCFB7B5DC}" type="datetimeFigureOut">
              <a:rPr lang="en-US" smtClean="0"/>
              <a:pPr/>
              <a:t>2/14/2016</a:t>
            </a:fld>
            <a:endParaRPr lang="en-US"/>
          </a:p>
        </p:txBody>
      </p:sp>
      <p:sp>
        <p:nvSpPr>
          <p:cNvPr id="10" name="Slide Number Placeholder 9"/>
          <p:cNvSpPr>
            <a:spLocks noGrp="1"/>
          </p:cNvSpPr>
          <p:nvPr>
            <p:ph type="sldNum" sz="quarter" idx="16"/>
          </p:nvPr>
        </p:nvSpPr>
        <p:spPr/>
        <p:txBody>
          <a:bodyPr rtlCol="0"/>
          <a:lstStyle/>
          <a:p>
            <a:fld id="{B174A2DA-F7EB-4D4C-8E4A-1347E3ABB78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6989960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186A034-FAAD-443A-9B0D-A20CCFB7B5DC}" type="datetimeFigureOut">
              <a:rPr lang="en-US" smtClean="0"/>
              <a:pPr/>
              <a:t>2/14/2016</a:t>
            </a:fld>
            <a:endParaRPr lang="en-US"/>
          </a:p>
        </p:txBody>
      </p:sp>
      <p:sp>
        <p:nvSpPr>
          <p:cNvPr id="12" name="Slide Number Placeholder 11"/>
          <p:cNvSpPr>
            <a:spLocks noGrp="1"/>
          </p:cNvSpPr>
          <p:nvPr>
            <p:ph type="sldNum" sz="quarter" idx="16"/>
          </p:nvPr>
        </p:nvSpPr>
        <p:spPr/>
        <p:txBody>
          <a:bodyPr rtlCol="0"/>
          <a:lstStyle/>
          <a:p>
            <a:fld id="{B174A2DA-F7EB-4D4C-8E4A-1347E3ABB78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097585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86A034-FAAD-443A-9B0D-A20CCFB7B5DC}" type="datetimeFigureOut">
              <a:rPr lang="en-US" smtClean="0"/>
              <a:pPr/>
              <a:t>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04285758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6A034-FAAD-443A-9B0D-A20CCFB7B5DC}" type="datetimeFigureOut">
              <a:rPr lang="en-US" smtClean="0"/>
              <a:pPr/>
              <a:t>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84220525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186A034-FAAD-443A-9B0D-A20CCFB7B5DC}" type="datetimeFigureOut">
              <a:rPr lang="en-US" smtClean="0"/>
              <a:pPr/>
              <a:t>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4636569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86A034-FAAD-443A-9B0D-A20CCFB7B5DC}" type="datetimeFigureOut">
              <a:rPr lang="en-US" smtClean="0"/>
              <a:pPr/>
              <a:t>2/14/2016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4516647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86A034-FAAD-443A-9B0D-A20CCFB7B5DC}" type="datetimeFigureOut">
              <a:rPr lang="en-US" smtClean="0"/>
              <a:pPr/>
              <a:t>2/14/2016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0533899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6" r:id="rId13"/>
    <p:sldLayoutId id="2147483857"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hyperlink" Target="http://www.sciencephoto.com/media/251778/enlarge"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farm4.static.flickr.com/3458/3785988179_2207f40098.jpg"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23728" y="3973126"/>
            <a:ext cx="5343872" cy="979873"/>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 Revision</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1547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
        <p:nvSpPr>
          <p:cNvPr id="8" name="TextBox 7"/>
          <p:cNvSpPr txBox="1"/>
          <p:nvPr/>
        </p:nvSpPr>
        <p:spPr>
          <a:xfrm>
            <a:off x="762000" y="6260068"/>
            <a:ext cx="1447800" cy="369332"/>
          </a:xfrm>
          <a:prstGeom prst="rect">
            <a:avLst/>
          </a:prstGeom>
          <a:noFill/>
        </p:spPr>
        <p:txBody>
          <a:bodyPr wrap="square" rtlCol="0">
            <a:spAutoFit/>
          </a:bodyPr>
          <a:lstStyle/>
          <a:p>
            <a:pPr algn="r"/>
            <a:r>
              <a:rPr lang="en-US" dirty="0" smtClean="0"/>
              <a:t>Prepared by:</a:t>
            </a:r>
            <a:endParaRPr lang="en-US" dirty="0"/>
          </a:p>
        </p:txBody>
      </p:sp>
      <p:sp>
        <p:nvSpPr>
          <p:cNvPr id="9" name="TextBox 8"/>
          <p:cNvSpPr txBox="1"/>
          <p:nvPr/>
        </p:nvSpPr>
        <p:spPr>
          <a:xfrm>
            <a:off x="2362200" y="6019800"/>
            <a:ext cx="1600200" cy="738664"/>
          </a:xfrm>
          <a:prstGeom prst="rect">
            <a:avLst/>
          </a:prstGeom>
          <a:noFill/>
        </p:spPr>
        <p:txBody>
          <a:bodyPr wrap="square" rtlCol="0">
            <a:spAutoFit/>
          </a:body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10" name="Rectangle 9"/>
          <p:cNvSpPr/>
          <p:nvPr/>
        </p:nvSpPr>
        <p:spPr>
          <a:xfrm>
            <a:off x="5486400" y="6494671"/>
            <a:ext cx="3724469" cy="276999"/>
          </a:xfrm>
          <a:prstGeom prst="rect">
            <a:avLst/>
          </a:prstGeom>
        </p:spPr>
        <p:txBody>
          <a:bodyPr wrap="square">
            <a:spAutoFit/>
          </a:bodyPr>
          <a:lstStyle/>
          <a:p>
            <a:r>
              <a:rPr lang="en-US" sz="1200" b="1" i="1" dirty="0"/>
              <a:t>Head of Pathology Department: Dr. Hisham Al Khalidi</a:t>
            </a:r>
          </a:p>
        </p:txBody>
      </p:sp>
    </p:spTree>
    <p:extLst>
      <p:ext uri="{BB962C8B-B14F-4D97-AF65-F5344CB8AC3E}">
        <p14:creationId xmlns:p14="http://schemas.microsoft.com/office/powerpoint/2010/main" val="2097719379"/>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1.  BRONCHIAL ASTHMA</a:t>
            </a:r>
            <a:endParaRPr lang="en-US" sz="3600" b="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395536" y="908720"/>
            <a:ext cx="8352928" cy="4272880"/>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899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a:t>
            </a:r>
            <a:r>
              <a:rPr lang="en-AU" sz="2800" b="1" i="1" dirty="0" smtClean="0">
                <a:solidFill>
                  <a:schemeClr val="bg1"/>
                </a:solidFill>
                <a:effectLst>
                  <a:outerShdw blurRad="38100" dist="38100" dir="2700000" algn="tl">
                    <a:srgbClr val="000000">
                      <a:alpha val="43137"/>
                    </a:srgbClr>
                  </a:outerShdw>
                </a:effectLst>
              </a:rPr>
              <a:t>carcinoma </a:t>
            </a:r>
            <a:r>
              <a:rPr lang="en-US" sz="2800" b="1" i="1" dirty="0">
                <a:solidFill>
                  <a:srgbClr val="FFFF00"/>
                </a:solidFill>
                <a:effectLst>
                  <a:outerShdw blurRad="38100" dist="38100" dir="2700000" algn="tl">
                    <a:srgbClr val="000000">
                      <a:alpha val="43137"/>
                    </a:srgbClr>
                  </a:outerShdw>
                </a:effectLst>
              </a:rPr>
              <a:t>“Oat cell</a:t>
            </a:r>
            <a:r>
              <a:rPr lang="en-US" sz="2800" b="1" i="1" dirty="0" smtClean="0">
                <a:solidFill>
                  <a:srgbClr val="FFFF00"/>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1520" y="5305718"/>
            <a:ext cx="8640960" cy="1477328"/>
          </a:xfrm>
          <a:prstGeom prst="rect">
            <a:avLst/>
          </a:prstGeom>
        </p:spPr>
        <p:txBody>
          <a:bodyPr wrap="square">
            <a:spAutoFit/>
          </a:bodyPr>
          <a:lstStyle/>
          <a:p>
            <a:pPr marL="285750" indent="-285750">
              <a:buFont typeface="Wingdings" pitchFamily="2" charset="2"/>
              <a:buChar char="Ø"/>
            </a:pPr>
            <a:r>
              <a:rPr lang="en-US" b="1" i="1" dirty="0" smtClean="0"/>
              <a:t>Small </a:t>
            </a:r>
            <a:r>
              <a:rPr lang="en-US" b="1" i="1" dirty="0"/>
              <a:t>round, oval and spindle –shaped </a:t>
            </a:r>
            <a:r>
              <a:rPr lang="en-US" b="1" i="1" dirty="0" err="1"/>
              <a:t>tumour</a:t>
            </a:r>
            <a:r>
              <a:rPr lang="en-US" b="1" i="1" dirty="0"/>
              <a:t> </a:t>
            </a:r>
            <a:r>
              <a:rPr lang="en-US" b="1" i="1" dirty="0" smtClean="0"/>
              <a:t>cells.</a:t>
            </a:r>
          </a:p>
          <a:p>
            <a:pPr marL="285750" indent="-285750">
              <a:buFont typeface="Wingdings" pitchFamily="2" charset="2"/>
              <a:buChar char="Ø"/>
            </a:pPr>
            <a:r>
              <a:rPr lang="en-US" b="1" i="1" dirty="0" smtClean="0"/>
              <a:t>Granular </a:t>
            </a:r>
            <a:r>
              <a:rPr lang="en-US" b="1" i="1" dirty="0"/>
              <a:t>nuclear </a:t>
            </a:r>
            <a:r>
              <a:rPr lang="en-US" b="1" i="1" dirty="0" smtClean="0"/>
              <a:t>chromatin (</a:t>
            </a:r>
            <a:r>
              <a:rPr lang="en-US" b="1" i="1" dirty="0"/>
              <a:t>salt and pepper pattern ) </a:t>
            </a:r>
            <a:endParaRPr lang="en-US" b="1" i="1" dirty="0" smtClean="0"/>
          </a:p>
          <a:p>
            <a:pPr marL="285750" indent="-285750">
              <a:buFont typeface="Wingdings" pitchFamily="2" charset="2"/>
              <a:buChar char="Ø"/>
            </a:pPr>
            <a:r>
              <a:rPr lang="en-US" b="1" i="1" dirty="0" smtClean="0"/>
              <a:t>With </a:t>
            </a:r>
            <a:r>
              <a:rPr lang="en-US" b="1" i="1" dirty="0"/>
              <a:t>prominent nuclear molding </a:t>
            </a:r>
            <a:endParaRPr lang="en-US" b="1" i="1" dirty="0" smtClean="0"/>
          </a:p>
          <a:p>
            <a:pPr marL="285750" indent="-285750">
              <a:buFont typeface="Wingdings" pitchFamily="2" charset="2"/>
              <a:buChar char="Ø"/>
            </a:pPr>
            <a:r>
              <a:rPr lang="en-US" b="1" i="1" dirty="0" smtClean="0"/>
              <a:t>High </a:t>
            </a:r>
            <a:r>
              <a:rPr lang="en-US" b="1" i="1" dirty="0"/>
              <a:t>mitotic </a:t>
            </a:r>
            <a:r>
              <a:rPr lang="en-US" b="1" i="1" dirty="0" smtClean="0"/>
              <a:t>count.</a:t>
            </a:r>
          </a:p>
          <a:p>
            <a:pPr marL="285750" indent="-285750">
              <a:buFont typeface="Wingdings" pitchFamily="2" charset="2"/>
              <a:buChar char="Ø"/>
            </a:pPr>
            <a:r>
              <a:rPr lang="en-US" b="1" i="1" dirty="0" smtClean="0"/>
              <a:t>Focal </a:t>
            </a:r>
            <a:r>
              <a:rPr lang="en-US" b="1" i="1" dirty="0"/>
              <a:t>necrosis</a:t>
            </a:r>
            <a:r>
              <a:rPr lang="en-US" b="1" i="1" dirty="0" smtClean="0"/>
              <a:t>.</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Tree>
    <p:extLst>
      <p:ext uri="{BB962C8B-B14F-4D97-AF65-F5344CB8AC3E}">
        <p14:creationId xmlns:p14="http://schemas.microsoft.com/office/powerpoint/2010/main" val="1777548808"/>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87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13241651"/>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47664" y="620688"/>
            <a:ext cx="5976664" cy="720080"/>
          </a:xfrm>
          <a:solidFill>
            <a:srgbClr val="000099"/>
          </a:solidFill>
          <a:scene3d>
            <a:camera prst="orthographicFront"/>
            <a:lightRig rig="threePt" dir="t"/>
          </a:scene3d>
          <a:sp3d>
            <a:bevelT w="165100" prst="coolSlant"/>
          </a:sp3d>
        </p:spPr>
        <p:txBody>
          <a:bodyPr>
            <a:normAutofit fontScale="90000"/>
          </a:bodyPr>
          <a:lstStyle/>
          <a:p>
            <a:pPr eaLnBrk="1" hangingPunct="1"/>
            <a:r>
              <a:rPr lang="en-US" b="1" i="1" dirty="0" smtClean="0">
                <a:solidFill>
                  <a:srgbClr val="FFFF00"/>
                </a:solidFill>
                <a:effectLst>
                  <a:outerShdw blurRad="38100" dist="38100" dir="2700000" algn="tl">
                    <a:srgbClr val="000000">
                      <a:alpha val="43137"/>
                    </a:srgbClr>
                  </a:outerShdw>
                </a:effectLst>
              </a:rPr>
              <a:t>METASTATIC TUMORS</a:t>
            </a:r>
          </a:p>
        </p:txBody>
      </p:sp>
      <p:sp>
        <p:nvSpPr>
          <p:cNvPr id="2" name="Rounded Rectangle 1"/>
          <p:cNvSpPr/>
          <p:nvPr/>
        </p:nvSpPr>
        <p:spPr>
          <a:xfrm>
            <a:off x="827584" y="1772816"/>
            <a:ext cx="7344816" cy="34563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itchFamily="34" charset="0"/>
              <a:buChar char="•"/>
            </a:pPr>
            <a:r>
              <a:rPr lang="en-US" sz="2800" b="1" dirty="0">
                <a:solidFill>
                  <a:srgbClr val="000099"/>
                </a:solidFill>
              </a:rPr>
              <a:t>LUNG is the </a:t>
            </a:r>
            <a:r>
              <a:rPr lang="en-US" sz="2800" b="1" dirty="0">
                <a:solidFill>
                  <a:srgbClr val="FF0000"/>
                </a:solidFill>
              </a:rPr>
              <a:t>MOST COMMON</a:t>
            </a:r>
            <a:r>
              <a:rPr lang="en-US" sz="2800" b="1" dirty="0">
                <a:solidFill>
                  <a:srgbClr val="CC00CC"/>
                </a:solidFill>
              </a:rPr>
              <a:t> </a:t>
            </a:r>
            <a:r>
              <a:rPr lang="en-US" sz="2800" b="1" dirty="0">
                <a:solidFill>
                  <a:srgbClr val="000099"/>
                </a:solidFill>
              </a:rPr>
              <a:t>site for all metastatic tumors, regardless of </a:t>
            </a:r>
            <a:r>
              <a:rPr lang="en-US" sz="2800" b="1" dirty="0" smtClean="0">
                <a:solidFill>
                  <a:srgbClr val="000099"/>
                </a:solidFill>
              </a:rPr>
              <a:t>the site </a:t>
            </a:r>
            <a:r>
              <a:rPr lang="en-US" sz="2800" b="1" dirty="0">
                <a:solidFill>
                  <a:srgbClr val="000099"/>
                </a:solidFill>
              </a:rPr>
              <a:t>of </a:t>
            </a:r>
            <a:r>
              <a:rPr lang="en-US" sz="2800" b="1" dirty="0" smtClean="0">
                <a:solidFill>
                  <a:srgbClr val="000099"/>
                </a:solidFill>
              </a:rPr>
              <a:t>origin.</a:t>
            </a:r>
            <a:endParaRPr lang="en-US" sz="2800" b="1" dirty="0">
              <a:solidFill>
                <a:srgbClr val="000099"/>
              </a:solidFill>
            </a:endParaRPr>
          </a:p>
          <a:p>
            <a:pPr marL="457200" indent="-457200">
              <a:buFont typeface="Arial" pitchFamily="34" charset="0"/>
              <a:buChar char="•"/>
            </a:pPr>
            <a:endParaRPr lang="en-US" sz="2800" b="1" dirty="0">
              <a:solidFill>
                <a:srgbClr val="CC00CC"/>
              </a:solidFill>
            </a:endParaRPr>
          </a:p>
          <a:p>
            <a:pPr marL="457200" indent="-457200">
              <a:buFont typeface="Arial" pitchFamily="34" charset="0"/>
              <a:buChar char="•"/>
            </a:pPr>
            <a:r>
              <a:rPr lang="en-US" sz="2800" b="1" dirty="0">
                <a:solidFill>
                  <a:srgbClr val="000099"/>
                </a:solidFill>
              </a:rPr>
              <a:t>It is the site of </a:t>
            </a:r>
            <a:r>
              <a:rPr lang="en-US" sz="2800" b="1" dirty="0">
                <a:solidFill>
                  <a:srgbClr val="FF0000"/>
                </a:solidFill>
              </a:rPr>
              <a:t>FIRST CHOICE </a:t>
            </a:r>
            <a:r>
              <a:rPr lang="en-US" sz="2800" b="1" dirty="0">
                <a:solidFill>
                  <a:srgbClr val="000099"/>
                </a:solidFill>
              </a:rPr>
              <a:t>for metastatic sarcomas for purely anatomic </a:t>
            </a:r>
            <a:r>
              <a:rPr lang="en-US" sz="2800" b="1" dirty="0" smtClean="0">
                <a:solidFill>
                  <a:srgbClr val="000099"/>
                </a:solidFill>
              </a:rPr>
              <a:t>reasons </a:t>
            </a:r>
            <a:r>
              <a:rPr lang="en-US" sz="2800" b="1" dirty="0" smtClean="0">
                <a:solidFill>
                  <a:srgbClr val="CC00CC"/>
                </a:solidFill>
              </a:rPr>
              <a:t>!</a:t>
            </a:r>
            <a:endParaRPr lang="en-US" sz="2800" b="1" dirty="0">
              <a:solidFill>
                <a:srgbClr val="CC00CC"/>
              </a:solidFill>
            </a:endParaRP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553102443"/>
      </p:ext>
    </p:extLst>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764704"/>
            <a:ext cx="396044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1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4926360" y="5085184"/>
            <a:ext cx="3798168" cy="1015663"/>
          </a:xfrm>
          <a:prstGeom prst="rect">
            <a:avLst/>
          </a:prstGeom>
        </p:spPr>
        <p:txBody>
          <a:bodyPr wrap="square">
            <a:spAutoFit/>
          </a:bodyPr>
          <a:lstStyle/>
          <a:p>
            <a:pPr algn="ctr"/>
            <a:r>
              <a:rPr lang="en-US" sz="2000" b="1" i="1" dirty="0" smtClean="0"/>
              <a:t> Chest X-ray showing multiple cannon ball opacities in both lung fields. </a:t>
            </a:r>
            <a:endParaRPr lang="en-US" sz="2000" b="1" i="1" dirty="0">
              <a:solidFill>
                <a:srgbClr val="FF0000"/>
              </a:solidFill>
            </a:endParaRPr>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X-ray</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3314" name="Picture 2" descr="http://images.radiopaedia.org/images/5635055/e1f7f9cadd361dc8f452ace31700fe.PNG"/>
          <p:cNvPicPr>
            <a:picLocks noChangeAspect="1" noChangeArrowheads="1"/>
          </p:cNvPicPr>
          <p:nvPr/>
        </p:nvPicPr>
        <p:blipFill>
          <a:blip r:embed="rId4"/>
          <a:srcRect/>
          <a:stretch>
            <a:fillRect/>
          </a:stretch>
        </p:blipFill>
        <p:spPr bwMode="auto">
          <a:xfrm>
            <a:off x="4648200" y="838200"/>
            <a:ext cx="4343400" cy="4162425"/>
          </a:xfrm>
          <a:prstGeom prst="rect">
            <a:avLst/>
          </a:prstGeom>
          <a:noFill/>
        </p:spPr>
      </p:pic>
    </p:spTree>
    <p:extLst>
      <p:ext uri="{BB962C8B-B14F-4D97-AF65-F5344CB8AC3E}">
        <p14:creationId xmlns:p14="http://schemas.microsoft.com/office/powerpoint/2010/main" val="376186575"/>
      </p:ext>
    </p:extLst>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457200" y="1066800"/>
            <a:ext cx="3797021" cy="4267200"/>
          </a:xfrm>
          <a:prstGeom prst="rect">
            <a:avLst/>
          </a:prstGeom>
          <a:noFill/>
        </p:spPr>
      </p:pic>
      <p:sp>
        <p:nvSpPr>
          <p:cNvPr id="2" name="Rectangle 1"/>
          <p:cNvSpPr/>
          <p:nvPr/>
        </p:nvSpPr>
        <p:spPr>
          <a:xfrm>
            <a:off x="457199" y="5486400"/>
            <a:ext cx="3810001" cy="646331"/>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4648200" y="5334000"/>
            <a:ext cx="4244280" cy="1200329"/>
          </a:xfrm>
          <a:prstGeom prst="rect">
            <a:avLst/>
          </a:prstGeom>
        </p:spPr>
        <p:txBody>
          <a:bodyPr wrap="square">
            <a:spAutoFit/>
          </a:bodyPr>
          <a:lstStyle/>
          <a:p>
            <a:pPr algn="ctr"/>
            <a:r>
              <a:rPr lang="en-US" b="1" i="1" dirty="0" smtClean="0"/>
              <a:t>CT Lung shows Cannonball  Metastases-large, hematogenously spread metastatic lesions in the lungs of varying sizes most often from colon, breast, renal, thyroid primaries</a:t>
            </a:r>
            <a:endParaRPr lang="en-US" b="1" i="1" dirty="0"/>
          </a:p>
        </p:txBody>
      </p:sp>
      <p:sp>
        <p:nvSpPr>
          <p:cNvPr id="8" name="Rounded Rectangle 7"/>
          <p:cNvSpPr/>
          <p:nvPr/>
        </p:nvSpPr>
        <p:spPr>
          <a:xfrm>
            <a:off x="611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Gross  &amp; CT scan</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11267" name="Picture 3"/>
          <p:cNvPicPr>
            <a:picLocks noChangeAspect="1" noChangeArrowheads="1"/>
          </p:cNvPicPr>
          <p:nvPr/>
        </p:nvPicPr>
        <p:blipFill>
          <a:blip r:embed="rId4"/>
          <a:srcRect/>
          <a:stretch>
            <a:fillRect/>
          </a:stretch>
        </p:blipFill>
        <p:spPr bwMode="auto">
          <a:xfrm>
            <a:off x="4371975" y="1066800"/>
            <a:ext cx="4619625" cy="4191000"/>
          </a:xfrm>
          <a:prstGeom prst="rect">
            <a:avLst/>
          </a:prstGeom>
          <a:noFill/>
          <a:ln w="9525">
            <a:noFill/>
            <a:miter lim="800000"/>
            <a:headEnd/>
            <a:tailEnd/>
          </a:ln>
          <a:effectLst/>
        </p:spPr>
      </p:pic>
    </p:spTree>
    <p:extLst>
      <p:ext uri="{BB962C8B-B14F-4D97-AF65-F5344CB8AC3E}">
        <p14:creationId xmlns:p14="http://schemas.microsoft.com/office/powerpoint/2010/main" val="1449524244"/>
      </p:ext>
    </p:extLst>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474" y="5877272"/>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1"/>
            <a:ext cx="8352928" cy="50405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15616" y="190380"/>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30496067"/>
      </p:ext>
    </p:extLst>
  </p:cSld>
  <p:clrMapOvr>
    <a:masterClrMapping/>
  </p:clrMapOvr>
  <p:transition advClick="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561945"/>
            <a:ext cx="8424936"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7252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87624" y="260648"/>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Metastatic Tumors of the Lung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77977841"/>
      </p:ext>
    </p:extLst>
  </p:cSld>
  <p:clrMapOvr>
    <a:masterClrMapping/>
  </p:clrMapOvr>
  <p:transition advClick="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43608" y="270892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latin typeface="Arial Black" pitchFamily="34" charset="0"/>
              </a:rPr>
              <a:t>Mesothelioma of </a:t>
            </a:r>
            <a:r>
              <a:rPr lang="en-US" sz="3600" b="1" dirty="0">
                <a:solidFill>
                  <a:srgbClr val="FFFF00"/>
                </a:solidFill>
                <a:latin typeface="Arial Black" pitchFamily="34" charset="0"/>
              </a:rPr>
              <a:t>the lung</a:t>
            </a:r>
          </a:p>
        </p:txBody>
      </p:sp>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199212657"/>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818038"/>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a:t>
            </a:r>
            <a:r>
              <a:rPr lang="en-US" b="1" i="1" dirty="0" smtClean="0"/>
              <a:t>. The </a:t>
            </a:r>
            <a:r>
              <a:rPr lang="en-US" b="1" i="1" dirty="0"/>
              <a:t>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868013"/>
            <a:ext cx="4680520" cy="4865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90720567"/>
      </p:ext>
    </p:extLst>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srcRect/>
          <a:stretch>
            <a:fillRect/>
          </a:stretch>
        </p:blipFill>
        <p:spPr bwMode="auto">
          <a:xfrm>
            <a:off x="611559" y="908720"/>
            <a:ext cx="7776865" cy="5040560"/>
          </a:xfrm>
          <a:prstGeom prst="rect">
            <a:avLst/>
          </a:prstGeom>
          <a:noFill/>
          <a:ln w="38100">
            <a:solidFill>
              <a:schemeClr val="tx1"/>
            </a:solidFill>
          </a:ln>
        </p:spPr>
      </p:pic>
      <p:sp>
        <p:nvSpPr>
          <p:cNvPr id="3" name="Rectangle 2"/>
          <p:cNvSpPr/>
          <p:nvPr/>
        </p:nvSpPr>
        <p:spPr>
          <a:xfrm>
            <a:off x="395536" y="6033482"/>
            <a:ext cx="8280920" cy="646331"/>
          </a:xfrm>
          <a:prstGeom prst="rect">
            <a:avLst/>
          </a:prstGeom>
        </p:spPr>
        <p:txBody>
          <a:bodyPr wrap="square">
            <a:spAutoFit/>
          </a:bodyPr>
          <a:lstStyle/>
          <a:p>
            <a:pPr algn="ctr"/>
            <a:r>
              <a:rPr lang="en-US" b="1" i="1" dirty="0" smtClean="0"/>
              <a:t>RESPIRATORY: Pleura: Mesothelioma: Gross natural color external view of lung with nodules of tumor on pleura</a:t>
            </a:r>
            <a:endParaRPr lang="en-US" b="1" i="1" dirty="0"/>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8620381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5157192"/>
            <a:ext cx="8136904" cy="1200329"/>
          </a:xfrm>
          <a:prstGeom prst="rect">
            <a:avLst/>
          </a:prstGeom>
        </p:spPr>
        <p:txBody>
          <a:bodyPr wrap="square">
            <a:spAutoFit/>
          </a:bodyPr>
          <a:lstStyle/>
          <a:p>
            <a:pPr algn="ctr"/>
            <a:r>
              <a:rPr lang="en-US" b="1" i="1" dirty="0" smtClean="0">
                <a:solidFill>
                  <a:srgbClr val="FF0000"/>
                </a:solidFill>
              </a:rPr>
              <a:t>Bronchial Asthma</a:t>
            </a:r>
            <a:r>
              <a:rPr lang="en-US" b="1" i="1" dirty="0" smtClean="0"/>
              <a:t>: Inflammation </a:t>
            </a:r>
            <a:r>
              <a:rPr lang="en-US" b="1" i="1" dirty="0"/>
              <a:t>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24" y="1196753"/>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4211960"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604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Anatomy</a:t>
            </a:r>
            <a:endParaRPr lang="en-US" sz="2800" b="1" i="1"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2339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78599064"/>
      </p:ext>
    </p:extLst>
  </p:cSld>
  <p:clrMapOvr>
    <a:masterClrMapping/>
  </p:clrMapOvr>
  <p:transition advClick="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818038"/>
            <a:ext cx="8496944" cy="923330"/>
          </a:xfrm>
          <a:prstGeom prst="rect">
            <a:avLst/>
          </a:prstGeom>
        </p:spPr>
        <p:txBody>
          <a:bodyPr wrap="square">
            <a:spAutoFit/>
          </a:bodyPr>
          <a:lstStyle/>
          <a:p>
            <a:pPr algn="ctr"/>
            <a:r>
              <a:rPr lang="en-US" b="1" i="1" dirty="0"/>
              <a:t>Mesotheliomas have either </a:t>
            </a:r>
            <a:r>
              <a:rPr lang="en-US" b="1" i="1" u="sng" dirty="0">
                <a:solidFill>
                  <a:srgbClr val="C00000"/>
                </a:solidFill>
              </a:rPr>
              <a:t>spindle cells or plump rounded cells forming gland-like configurations,</a:t>
            </a:r>
            <a:r>
              <a:rPr lang="en-US" b="1" i="1" dirty="0"/>
              <a:t> as seen here at high power microscopically</a:t>
            </a:r>
            <a:r>
              <a:rPr lang="en-US" b="1" i="1"/>
              <a:t>. </a:t>
            </a:r>
            <a:endParaRPr lang="en-US" b="1" i="1" smtClean="0"/>
          </a:p>
          <a:p>
            <a:pPr algn="ctr"/>
            <a:r>
              <a:rPr lang="en-US" b="1" i="1" smtClean="0"/>
              <a:t>They </a:t>
            </a:r>
            <a:r>
              <a:rPr lang="en-US" b="1" i="1" dirty="0"/>
              <a:t>are very difficult to diagnose </a:t>
            </a:r>
            <a:r>
              <a:rPr lang="en-US" b="1" i="1" dirty="0" err="1"/>
              <a:t>cytologically</a:t>
            </a:r>
            <a:r>
              <a:rPr lang="en-US" b="1" i="1" dirty="0"/>
              <a:t>.</a:t>
            </a:r>
          </a:p>
        </p:txBody>
      </p:sp>
      <p:sp>
        <p:nvSpPr>
          <p:cNvPr id="4" name="Rounded Rectangle 3"/>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MPF</a:t>
            </a:r>
            <a:endParaRPr lang="en-US" sz="2800" b="1" i="1" dirty="0">
              <a:effectLst>
                <a:outerShdw blurRad="38100" dist="38100" dir="2700000" algn="tl">
                  <a:srgbClr val="000000">
                    <a:alpha val="43137"/>
                  </a:srgbClr>
                </a:outerShdw>
              </a:effectLst>
            </a:endParaRPr>
          </a:p>
        </p:txBody>
      </p:sp>
      <p:pic>
        <p:nvPicPr>
          <p:cNvPr id="15362" name="Picture 2" descr="8913"/>
          <p:cNvPicPr>
            <a:picLocks noChangeAspect="1" noChangeArrowheads="1"/>
          </p:cNvPicPr>
          <p:nvPr/>
        </p:nvPicPr>
        <p:blipFill>
          <a:blip r:embed="rId2" cstate="print"/>
          <a:srcRect/>
          <a:stretch>
            <a:fillRect/>
          </a:stretch>
        </p:blipFill>
        <p:spPr bwMode="auto">
          <a:xfrm>
            <a:off x="403040" y="913723"/>
            <a:ext cx="8345424" cy="4891541"/>
          </a:xfrm>
          <a:prstGeom prst="rect">
            <a:avLst/>
          </a:prstGeom>
          <a:noFill/>
          <a:ln w="38100">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4550182"/>
      </p:ext>
    </p:extLst>
  </p:cSld>
  <p:clrMapOvr>
    <a:masterClrMapping/>
  </p:clrMapOvr>
  <p:transition advClick="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srcRect/>
          <a:stretch>
            <a:fillRect/>
          </a:stretch>
        </p:blipFill>
        <p:spPr bwMode="auto">
          <a:xfrm>
            <a:off x="467544" y="836712"/>
            <a:ext cx="8208912" cy="5256584"/>
          </a:xfrm>
          <a:prstGeom prst="rect">
            <a:avLst/>
          </a:prstGeom>
          <a:noFill/>
          <a:ln w="38100">
            <a:solidFill>
              <a:schemeClr val="tx1"/>
            </a:solidFill>
          </a:ln>
        </p:spPr>
      </p:pic>
      <p:sp>
        <p:nvSpPr>
          <p:cNvPr id="3" name="Rounded Rectangle 2"/>
          <p:cNvSpPr/>
          <p:nvPr/>
        </p:nvSpPr>
        <p:spPr>
          <a:xfrm>
            <a:off x="1547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Mesothelioma of the Lung  – HPF</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539552" y="6093296"/>
            <a:ext cx="8064896" cy="646331"/>
          </a:xfrm>
          <a:prstGeom prst="rect">
            <a:avLst/>
          </a:prstGeom>
        </p:spPr>
        <p:txBody>
          <a:bodyPr wrap="square">
            <a:spAutoFit/>
          </a:bodyPr>
          <a:lstStyle/>
          <a:p>
            <a:pPr algn="ctr"/>
            <a:r>
              <a:rPr lang="en-US" b="1" i="1" dirty="0" smtClean="0"/>
              <a:t>Mesothelioma: Micro epithelial pattern spindle cells or plump rounded cells forming gland-like configurations</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272389"/>
      </p:ext>
    </p:extLst>
  </p:cSld>
  <p:clrMapOvr>
    <a:masterClrMapping/>
  </p:clrMapOvr>
  <p:transition advClick="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1680" y="2636912"/>
            <a:ext cx="6120680" cy="1323439"/>
          </a:xfrm>
          <a:prstGeom prst="rect">
            <a:avLst/>
          </a:prstGeom>
          <a:noFill/>
        </p:spPr>
        <p:txBody>
          <a:bodyPr wrap="square" rtlCol="0">
            <a:spAutoFit/>
          </a:bodyPr>
          <a:lstStyle/>
          <a:p>
            <a:pPr algn="ctr"/>
            <a:r>
              <a:rPr lang="en-US" sz="8000" b="1" i="1" dirty="0" smtClean="0">
                <a:solidFill>
                  <a:srgbClr val="00B0F0"/>
                </a:solidFill>
                <a:effectLst>
                  <a:outerShdw blurRad="38100" dist="38100" dir="2700000" algn="tl">
                    <a:srgbClr val="000000">
                      <a:alpha val="43137"/>
                    </a:srgbClr>
                  </a:outerShdw>
                </a:effectLst>
              </a:rPr>
              <a:t>GOOD LUCK</a:t>
            </a:r>
            <a:endParaRPr lang="en-US" sz="80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442216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630123" y="4038600"/>
            <a:ext cx="8496944" cy="2945422"/>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a:t>
            </a:r>
            <a:endParaRPr lang="en-US" b="1" i="1" dirty="0" smtClean="0"/>
          </a:p>
          <a:p>
            <a:pPr algn="ctr"/>
            <a:endParaRPr lang="en-US" b="1" i="1" dirty="0">
              <a:latin typeface="Times New Roman" panose="02020603050405020304" pitchFamily="18" charset="0"/>
              <a:ea typeface="Calibri" panose="020F0502020204030204" pitchFamily="34" charset="0"/>
              <a:cs typeface="Arial" panose="020B0604020202020204" pitchFamily="34" charset="0"/>
            </a:endParaRPr>
          </a:p>
          <a:p>
            <a:r>
              <a:rPr lang="en-US" b="1" dirty="0" smtClean="0">
                <a:latin typeface="Times New Roman" panose="02020603050405020304" pitchFamily="18" charset="0"/>
                <a:ea typeface="Calibri" panose="020F0502020204030204" pitchFamily="34" charset="0"/>
                <a:cs typeface="Arial" panose="020B0604020202020204" pitchFamily="34" charset="0"/>
              </a:rPr>
              <a:t>Other </a:t>
            </a:r>
            <a:r>
              <a:rPr lang="en-US" b="1" dirty="0">
                <a:latin typeface="Times New Roman" panose="02020603050405020304" pitchFamily="18" charset="0"/>
                <a:ea typeface="Calibri" panose="020F0502020204030204" pitchFamily="34" charset="0"/>
                <a:cs typeface="Arial" panose="020B0604020202020204" pitchFamily="34" charset="0"/>
              </a:rPr>
              <a:t>pathologic morphological changes that can occur in </a:t>
            </a:r>
            <a:r>
              <a:rPr lang="en-US" b="1" dirty="0" smtClean="0">
                <a:latin typeface="Times New Roman" panose="02020603050405020304" pitchFamily="18" charset="0"/>
                <a:ea typeface="Calibri" panose="020F0502020204030204" pitchFamily="34" charset="0"/>
                <a:cs typeface="Arial" panose="020B0604020202020204" pitchFamily="34" charset="0"/>
              </a:rPr>
              <a:t>asthma as </a:t>
            </a:r>
            <a:r>
              <a:rPr lang="en-US" b="1" dirty="0">
                <a:latin typeface="Times New Roman" panose="02020603050405020304" pitchFamily="18" charset="0"/>
                <a:ea typeface="Calibri" panose="020F0502020204030204" pitchFamily="34" charset="0"/>
                <a:cs typeface="Arial" panose="020B0604020202020204" pitchFamily="34" charset="0"/>
              </a:rPr>
              <a:t>a result of airway </a:t>
            </a:r>
            <a:r>
              <a:rPr lang="en-US" b="1" dirty="0" smtClean="0">
                <a:latin typeface="Times New Roman" panose="02020603050405020304" pitchFamily="18" charset="0"/>
                <a:ea typeface="Calibri" panose="020F0502020204030204" pitchFamily="34" charset="0"/>
                <a:cs typeface="Arial" panose="020B0604020202020204" pitchFamily="34" charset="0"/>
              </a:rPr>
              <a:t>remodeling:</a:t>
            </a:r>
          </a:p>
          <a:p>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b="1" i="1"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        - Sub-basement </a:t>
            </a: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membrane fibrosis and thickening.</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Hypertrophy of bronchial glands and smooth muscles.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Increased </a:t>
            </a:r>
            <a:r>
              <a:rPr lang="en-US"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submucosal</a:t>
            </a: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vascularity.</a:t>
            </a:r>
            <a:endParaRPr lang="en-US" sz="1400" dirty="0">
              <a:latin typeface="Calibri" panose="020F0502020204030204" pitchFamily="34" charset="0"/>
              <a:ea typeface="Calibri" panose="020F0502020204030204" pitchFamily="34" charset="0"/>
              <a:cs typeface="Arial" panose="020B0604020202020204" pitchFamily="34" charset="0"/>
            </a:endParaRPr>
          </a:p>
          <a:p>
            <a:pPr algn="ctr"/>
            <a:endParaRPr lang="en-US" b="1" i="1" dirty="0"/>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1"/>
            <a:ext cx="7992888" cy="30536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044560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27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8487" r="28487"/>
          <a:stretch>
            <a:fillRect/>
          </a:stretch>
        </p:blipFill>
        <p:spPr bwMode="auto">
          <a:xfrm>
            <a:off x="1187624" y="914400"/>
            <a:ext cx="6696744" cy="4572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smtClean="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454918900"/>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5334000"/>
            <a:ext cx="7650674" cy="648072"/>
          </a:xfrm>
        </p:spPr>
        <p:txBody>
          <a:bodyPr>
            <a:noAutofit/>
          </a:bodyPr>
          <a:lstStyle/>
          <a:p>
            <a:pPr algn="ctr"/>
            <a:r>
              <a:rPr lang="en-US" b="1" i="1" dirty="0" smtClean="0">
                <a:solidFill>
                  <a:srgbClr val="FF0000"/>
                </a:solidFill>
              </a:rPr>
              <a:t>Numerous </a:t>
            </a:r>
            <a:r>
              <a:rPr lang="en-US" b="1" i="1" dirty="0">
                <a:solidFill>
                  <a:srgbClr val="FF0000"/>
                </a:solidFill>
              </a:rPr>
              <a:t>eosinophils </a:t>
            </a:r>
            <a:r>
              <a:rPr lang="en-US" b="1" i="1" dirty="0"/>
              <a:t>are prominent from their bright red cytoplasmic granules in this case of bronchial </a:t>
            </a:r>
            <a:r>
              <a:rPr lang="en-US" b="1" i="1" dirty="0" smtClean="0"/>
              <a:t>asthma</a:t>
            </a:r>
          </a:p>
          <a:p>
            <a:pPr lvl="0">
              <a:lnSpc>
                <a:spcPct val="115000"/>
              </a:lnSpc>
              <a:spcBef>
                <a:spcPts val="1200"/>
              </a:spcBef>
            </a:pPr>
            <a:r>
              <a:rPr lang="en-US" sz="1800" b="1" dirty="0">
                <a:latin typeface="Times New Roman" panose="02020603050405020304" pitchFamily="18" charset="0"/>
                <a:ea typeface="Calibri" panose="020F0502020204030204" pitchFamily="34" charset="0"/>
                <a:cs typeface="Arial" panose="020B0604020202020204" pitchFamily="34" charset="0"/>
              </a:rPr>
              <a:t>Several “Needle-like” </a:t>
            </a:r>
            <a:r>
              <a:rPr lang="en-US" sz="1800" b="1" dirty="0" smtClean="0">
                <a:latin typeface="Times New Roman" panose="02020603050405020304" pitchFamily="18" charset="0"/>
                <a:ea typeface="Calibri" panose="020F0502020204030204" pitchFamily="34" charset="0"/>
                <a:cs typeface="Arial" panose="020B0604020202020204" pitchFamily="34" charset="0"/>
              </a:rPr>
              <a:t>structures/crystals</a:t>
            </a:r>
            <a:r>
              <a:rPr lang="en-US" sz="1800" b="1" i="1" dirty="0">
                <a:solidFill>
                  <a:srgbClr val="FF0000"/>
                </a:solidFill>
                <a:latin typeface="Times New Roman" panose="02020603050405020304" pitchFamily="18" charset="0"/>
                <a:ea typeface="Calibri" panose="020F0502020204030204" pitchFamily="34" charset="0"/>
              </a:rPr>
              <a:t> </a:t>
            </a:r>
            <a:r>
              <a:rPr lang="en-US" sz="1800" b="1" i="1" dirty="0" smtClean="0">
                <a:solidFill>
                  <a:srgbClr val="FF0000"/>
                </a:solidFill>
                <a:latin typeface="Times New Roman" panose="02020603050405020304" pitchFamily="18" charset="0"/>
                <a:ea typeface="Calibri" panose="020F0502020204030204" pitchFamily="34" charset="0"/>
              </a:rPr>
              <a:t>known as </a:t>
            </a:r>
            <a:r>
              <a:rPr lang="en-US" sz="1800" b="1" i="1" dirty="0">
                <a:solidFill>
                  <a:srgbClr val="FF0000"/>
                </a:solidFill>
                <a:latin typeface="Times New Roman" panose="02020603050405020304" pitchFamily="18" charset="0"/>
                <a:ea typeface="Calibri" panose="020F0502020204030204" pitchFamily="34" charset="0"/>
              </a:rPr>
              <a:t>Charcot Leyden Crystals</a:t>
            </a:r>
            <a:r>
              <a:rPr lang="en-US" sz="1800" b="1" dirty="0" smtClean="0">
                <a:latin typeface="Times New Roman" panose="02020603050405020304" pitchFamily="18" charset="0"/>
                <a:ea typeface="Calibri" panose="020F0502020204030204" pitchFamily="34" charset="0"/>
                <a:cs typeface="Arial" panose="020B0604020202020204" pitchFamily="34" charset="0"/>
              </a:rPr>
              <a:t> can be seen in the sputum of these patients.                                                                                                    </a:t>
            </a:r>
            <a:endParaRPr lang="en-US" sz="1400" dirty="0">
              <a:latin typeface="Calibri" panose="020F0502020204030204" pitchFamily="34" charset="0"/>
              <a:ea typeface="Calibri" panose="020F0502020204030204" pitchFamily="34" charset="0"/>
              <a:cs typeface="Arial" panose="020B0604020202020204" pitchFamily="34" charset="0"/>
            </a:endParaRPr>
          </a:p>
          <a:p>
            <a:r>
              <a:rPr lang="en-US" sz="1800" b="1" i="1" dirty="0">
                <a:solidFill>
                  <a:srgbClr val="FF0000"/>
                </a:solidFill>
                <a:latin typeface="Times New Roman" panose="02020603050405020304" pitchFamily="18" charset="0"/>
                <a:ea typeface="Calibri" panose="020F0502020204030204" pitchFamily="34" charset="0"/>
              </a:rPr>
              <a:t>	</a:t>
            </a:r>
            <a:endParaRPr lang="en-US" b="1" i="1" dirty="0"/>
          </a:p>
        </p:txBody>
      </p:sp>
      <p:sp>
        <p:nvSpPr>
          <p:cNvPr id="11" name="Rounded Rectangle 10"/>
          <p:cNvSpPr/>
          <p:nvPr/>
        </p:nvSpPr>
        <p:spPr>
          <a:xfrm>
            <a:off x="2195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HPF</a:t>
            </a:r>
            <a:endParaRPr lang="en-US" sz="2800" b="1" i="1" dirty="0">
              <a:effectLst>
                <a:outerShdw blurRad="38100" dist="38100" dir="2700000" algn="tl">
                  <a:srgbClr val="000000">
                    <a:alpha val="43137"/>
                  </a:srgbClr>
                </a:outerShdw>
              </a:effectLst>
            </a:endParaRP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50" y="1052736"/>
            <a:ext cx="7650674" cy="405266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56983245"/>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1547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smtClean="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83171576"/>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1331640"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683568" y="1484784"/>
            <a:ext cx="7992888" cy="3240360"/>
          </a:xfrm>
          <a:prstGeom prst="rect">
            <a:avLst/>
          </a:prstGeom>
          <a:noFill/>
        </p:spPr>
      </p:pic>
      <p:sp>
        <p:nvSpPr>
          <p:cNvPr id="8" name="Subtitle 7"/>
          <p:cNvSpPr>
            <a:spLocks noGrp="1"/>
          </p:cNvSpPr>
          <p:nvPr>
            <p:ph type="subTitle" idx="1"/>
          </p:nvPr>
        </p:nvSpPr>
        <p:spPr>
          <a:xfrm>
            <a:off x="971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827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Diagram of Normal </a:t>
            </a:r>
            <a:r>
              <a:rPr lang="en-US" sz="2800" b="1" i="1" dirty="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Bronchiectatic Bronchus </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24239665"/>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395536" y="836712"/>
            <a:ext cx="4167100" cy="4792488"/>
          </a:xfrm>
          <a:prstGeom prst="rect">
            <a:avLst/>
          </a:prstGeom>
          <a:noFill/>
          <a:ln w="38100">
            <a:solidFill>
              <a:schemeClr val="tx1"/>
            </a:solidFill>
          </a:ln>
        </p:spPr>
      </p:pic>
      <p:sp>
        <p:nvSpPr>
          <p:cNvPr id="4" name="Rectangle 3"/>
          <p:cNvSpPr/>
          <p:nvPr/>
        </p:nvSpPr>
        <p:spPr>
          <a:xfrm>
            <a:off x="304800" y="5715000"/>
            <a:ext cx="8515672" cy="923330"/>
          </a:xfrm>
          <a:prstGeom prst="rect">
            <a:avLst/>
          </a:prstGeom>
        </p:spPr>
        <p:txBody>
          <a:bodyPr wrap="square">
            <a:spAutoFit/>
          </a:bodyPr>
          <a:lstStyle/>
          <a:p>
            <a:pPr algn="ctr"/>
            <a:r>
              <a:rPr lang="en-US" b="1" i="1" dirty="0" smtClean="0">
                <a:solidFill>
                  <a:prstClr val="black"/>
                </a:solidFill>
              </a:rPr>
              <a:t> Permanent dilatation of bronchi and bronchioles caused by </a:t>
            </a:r>
            <a:r>
              <a:rPr lang="en-US" b="1" i="1" dirty="0" smtClean="0">
                <a:solidFill>
                  <a:srgbClr val="FF0000"/>
                </a:solidFill>
              </a:rPr>
              <a:t>destruction of muscle and elastic tissue resulting from or associated with chronic necrotizing infection</a:t>
            </a:r>
            <a:r>
              <a:rPr lang="en-US" b="1" i="1" dirty="0" smtClean="0">
                <a:solidFill>
                  <a:prstClr val="black"/>
                </a:solidFill>
              </a:rPr>
              <a:t> -Markedly distended peripheral bronchi.</a:t>
            </a:r>
            <a:endParaRPr lang="en-US" b="1" i="1" dirty="0">
              <a:solidFill>
                <a:prstClr val="black"/>
              </a:solidFill>
            </a:endParaRPr>
          </a:p>
        </p:txBody>
      </p:sp>
      <p:sp>
        <p:nvSpPr>
          <p:cNvPr id="2" name="Rounded Rectangle 1"/>
          <p:cNvSpPr/>
          <p:nvPr/>
        </p:nvSpPr>
        <p:spPr>
          <a:xfrm>
            <a:off x="539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 &amp; Colored X-ray</a:t>
            </a:r>
            <a:endParaRPr lang="en-US" sz="2800" b="1" i="1" dirty="0">
              <a:effectLst>
                <a:outerShdw blurRad="38100" dist="38100" dir="2700000" algn="tl">
                  <a:srgbClr val="000000">
                    <a:alpha val="43137"/>
                  </a:srgbClr>
                </a:outerShdw>
              </a:effectLst>
            </a:endParaRP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857148"/>
            <a:ext cx="4032448" cy="47652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71358654"/>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4716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323528" y="786364"/>
            <a:ext cx="4104456" cy="5018900"/>
          </a:xfrm>
          <a:prstGeom prst="rect">
            <a:avLst/>
          </a:prstGeom>
          <a:noFill/>
          <a:ln w="38100">
            <a:solidFill>
              <a:schemeClr val="tx1"/>
            </a:solidFill>
          </a:ln>
        </p:spPr>
      </p:pic>
      <p:cxnSp>
        <p:nvCxnSpPr>
          <p:cNvPr id="7" name="Straight Arrow Connector 6"/>
          <p:cNvCxnSpPr/>
          <p:nvPr/>
        </p:nvCxnSpPr>
        <p:spPr>
          <a:xfrm>
            <a:off x="1691680" y="1916832"/>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8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94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7237" y="1268760"/>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4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sp>
        <p:nvSpPr>
          <p:cNvPr id="148485" name="Rectangle 148484"/>
          <p:cNvSpPr/>
          <p:nvPr/>
        </p:nvSpPr>
        <p:spPr>
          <a:xfrm>
            <a:off x="323528" y="5889466"/>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14676355"/>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0728"/>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763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4643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78487230"/>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RESTRICTIVE </a:t>
            </a:r>
            <a:r>
              <a:rPr lang="en-US" sz="4000" b="1" i="1" cap="small" dirty="0">
                <a:solidFill>
                  <a:srgbClr val="000099"/>
                </a:solidFill>
                <a:effectLst>
                  <a:outerShdw blurRad="38100" dist="38100" dir="2700000" algn="tl">
                    <a:srgbClr val="000000">
                      <a:alpha val="43137"/>
                    </a:srgbClr>
                  </a:outerShdw>
                </a:effectLst>
                <a:latin typeface="+mj-lt"/>
                <a:ea typeface="+mj-ea"/>
                <a:cs typeface="+mj-cs"/>
              </a:rPr>
              <a:t>LUNG </a:t>
            </a: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DISEASES</a:t>
            </a:r>
            <a:endParaRPr lang="en-US" sz="4000" b="1" i="1" cap="small"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7" name="Rounded Rectangle 6"/>
          <p:cNvSpPr/>
          <p:nvPr/>
        </p:nvSpPr>
        <p:spPr>
          <a:xfrm>
            <a:off x="2195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611560" y="935707"/>
            <a:ext cx="7992888" cy="4953759"/>
          </a:xfrm>
          <a:prstGeom prst="rect">
            <a:avLst/>
          </a:prstGeom>
          <a:noFill/>
          <a:ln w="38100">
            <a:solidFill>
              <a:schemeClr val="tx1"/>
            </a:solidFill>
          </a:ln>
        </p:spPr>
      </p:pic>
      <p:sp>
        <p:nvSpPr>
          <p:cNvPr id="4" name="Rectangle 3"/>
          <p:cNvSpPr/>
          <p:nvPr/>
        </p:nvSpPr>
        <p:spPr>
          <a:xfrm>
            <a:off x="611560" y="6033482"/>
            <a:ext cx="7992888" cy="646331"/>
          </a:xfrm>
          <a:prstGeom prst="rect">
            <a:avLst/>
          </a:prstGeom>
        </p:spPr>
        <p:txBody>
          <a:bodyPr wrap="square">
            <a:spAutoFit/>
          </a:bodyPr>
          <a:lstStyle/>
          <a:p>
            <a:pPr algn="ctr"/>
            <a:r>
              <a:rPr lang="en-US" b="1" i="1" dirty="0" smtClean="0">
                <a:solidFill>
                  <a:prstClr val="black"/>
                </a:solidFill>
              </a:rPr>
              <a:t>Section of a dilated bronchus with florid acute on chronic inflammation of the bronchial wall and surrounding interstitial fibrosis. </a:t>
            </a:r>
            <a:endParaRPr lang="en-US" b="1" i="1" dirty="0">
              <a:solidFill>
                <a:prstClr val="black"/>
              </a:solidFill>
            </a:endParaRPr>
          </a:p>
        </p:txBody>
      </p:sp>
      <p:sp>
        <p:nvSpPr>
          <p:cNvPr id="5" name="Rounded Rectangle 4"/>
          <p:cNvSpPr/>
          <p:nvPr/>
        </p:nvSpPr>
        <p:spPr>
          <a:xfrm>
            <a:off x="2339752" y="260648"/>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74850458"/>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483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HPF</a:t>
            </a:r>
            <a:endParaRPr lang="en-US" sz="2800" b="1" i="1" dirty="0">
              <a:effectLst>
                <a:outerShdw blurRad="38100" dist="38100" dir="2700000" algn="tl">
                  <a:srgbClr val="000000">
                    <a:alpha val="43137"/>
                  </a:srgbClr>
                </a:outerShdw>
              </a:effectLst>
            </a:endParaRP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527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5889466"/>
            <a:ext cx="8280920" cy="646331"/>
          </a:xfrm>
          <a:prstGeom prst="rect">
            <a:avLst/>
          </a:prstGeom>
        </p:spPr>
        <p:txBody>
          <a:bodyPr wrap="square">
            <a:spAutoFit/>
          </a:bodyPr>
          <a:lstStyle/>
          <a:p>
            <a:pPr algn="ctr"/>
            <a:r>
              <a:rPr lang="en-US" b="1" i="1" dirty="0" smtClean="0"/>
              <a:t>Chronic </a:t>
            </a:r>
            <a:r>
              <a:rPr lang="en-US" b="1" i="1" dirty="0"/>
              <a:t>inflammation, </a:t>
            </a:r>
            <a:r>
              <a:rPr lang="en-US" b="1" i="1" dirty="0">
                <a:solidFill>
                  <a:srgbClr val="FF0000"/>
                </a:solidFill>
              </a:rPr>
              <a:t>ulceration of bronchial wall, ossification of bronchial cartilage, thickened </a:t>
            </a:r>
            <a:r>
              <a:rPr lang="en-US" b="1" i="1" dirty="0" smtClean="0">
                <a:solidFill>
                  <a:srgbClr val="FF0000"/>
                </a:solidFill>
              </a:rPr>
              <a:t>pleura </a:t>
            </a:r>
            <a:r>
              <a:rPr lang="en-US" b="1" i="1" dirty="0" smtClean="0"/>
              <a:t>.  </a:t>
            </a:r>
            <a:r>
              <a:rPr lang="en-US" b="1" i="1" dirty="0"/>
              <a:t>Variable inflammation and fibrosis of </a:t>
            </a:r>
            <a:r>
              <a:rPr lang="en-US" b="1" i="1" dirty="0" smtClean="0"/>
              <a:t>alveoli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19115806"/>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6599" y="2617666"/>
            <a:ext cx="6552728" cy="923330"/>
          </a:xfrm>
          <a:prstGeom prst="rect">
            <a:avLst/>
          </a:prstGeom>
          <a:ln>
            <a:solidFill>
              <a:schemeClr val="tx1"/>
            </a:solidFill>
          </a:ln>
        </p:spPr>
        <p:txBody>
          <a:bodyPr wrap="square">
            <a:spAutoFit/>
          </a:bodyPr>
          <a:lstStyle/>
          <a:p>
            <a:pPr algn="ctr"/>
            <a:r>
              <a:rPr lang="en-US" b="1" dirty="0" smtClean="0"/>
              <a:t>Chronic Obstructive Lung Disease</a:t>
            </a:r>
            <a:r>
              <a:rPr lang="en-US" dirty="0" smtClean="0"/>
              <a:t> (</a:t>
            </a:r>
            <a:r>
              <a:rPr lang="en-US" b="1" dirty="0" smtClean="0"/>
              <a:t>COLD</a:t>
            </a:r>
            <a:r>
              <a:rPr lang="en-US" dirty="0" smtClean="0"/>
              <a:t>),</a:t>
            </a:r>
          </a:p>
          <a:p>
            <a:pPr algn="ctr"/>
            <a:r>
              <a:rPr lang="en-US" b="1" dirty="0" smtClean="0"/>
              <a:t>Chronic Obstructive Airway Disease</a:t>
            </a:r>
            <a:r>
              <a:rPr lang="en-US" dirty="0" smtClean="0"/>
              <a:t> (</a:t>
            </a:r>
            <a:r>
              <a:rPr lang="en-US" b="1" dirty="0" smtClean="0"/>
              <a:t>COAD</a:t>
            </a:r>
            <a:r>
              <a:rPr lang="en-US" dirty="0" smtClean="0"/>
              <a:t>), </a:t>
            </a:r>
          </a:p>
          <a:p>
            <a:pPr algn="ctr"/>
            <a:r>
              <a:rPr lang="en-US" b="1" dirty="0" smtClean="0"/>
              <a:t>Chronic Obstructive Respiratory Disease</a:t>
            </a:r>
            <a:r>
              <a:rPr lang="en-US" dirty="0" smtClean="0"/>
              <a:t> (</a:t>
            </a:r>
            <a:r>
              <a:rPr lang="en-US" b="1" dirty="0" smtClean="0"/>
              <a:t>CORD)</a:t>
            </a:r>
            <a:endParaRPr lang="en-US" dirty="0" smtClean="0"/>
          </a:p>
        </p:txBody>
      </p:sp>
      <p:sp>
        <p:nvSpPr>
          <p:cNvPr id="9" name="Rounded Rectangle 8"/>
          <p:cNvSpPr/>
          <p:nvPr/>
        </p:nvSpPr>
        <p:spPr>
          <a:xfrm>
            <a:off x="1511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Chronic Obstructive Pulmonary Diseases</a:t>
            </a:r>
            <a:r>
              <a:rPr lang="en-US" sz="3600" dirty="0" smtClean="0">
                <a:solidFill>
                  <a:srgbClr val="000099"/>
                </a:solidFill>
                <a:effectLst>
                  <a:outerShdw blurRad="38100" dist="38100" dir="2700000" algn="tl">
                    <a:srgbClr val="000000">
                      <a:alpha val="43137"/>
                    </a:srgbClr>
                  </a:outerShdw>
                </a:effectLst>
              </a:rPr>
              <a:t> </a:t>
            </a:r>
          </a:p>
          <a:p>
            <a:pPr algn="ctr"/>
            <a:r>
              <a:rPr lang="en-US" sz="3600" dirty="0" smtClean="0">
                <a:solidFill>
                  <a:srgbClr val="000099"/>
                </a:solidFill>
                <a:effectLst>
                  <a:outerShdw blurRad="38100" dist="38100" dir="2700000" algn="tl">
                    <a:srgbClr val="000000">
                      <a:alpha val="43137"/>
                    </a:srgbClr>
                  </a:outerShdw>
                </a:effectLst>
              </a:rPr>
              <a:t>(</a:t>
            </a:r>
            <a:r>
              <a:rPr lang="en-US" sz="3600" b="1" dirty="0" smtClean="0">
                <a:solidFill>
                  <a:srgbClr val="000099"/>
                </a:solidFill>
                <a:effectLst>
                  <a:outerShdw blurRad="38100" dist="38100" dir="2700000" algn="tl">
                    <a:srgbClr val="000000">
                      <a:alpha val="43137"/>
                    </a:srgbClr>
                  </a:outerShdw>
                </a:effectLst>
              </a:rPr>
              <a:t>COPD</a:t>
            </a:r>
            <a:r>
              <a:rPr lang="en-US" sz="3600" dirty="0" smtClean="0">
                <a:solidFill>
                  <a:srgbClr val="000099"/>
                </a:solidFill>
                <a:effectLst>
                  <a:outerShdw blurRad="38100" dist="38100" dir="2700000" algn="tl">
                    <a:srgbClr val="000000">
                      <a:alpha val="43137"/>
                    </a:srgbClr>
                  </a:outerShdw>
                </a:effectLst>
              </a:rPr>
              <a:t>) </a:t>
            </a:r>
            <a:endParaRPr lang="en-US" sz="3600" dirty="0">
              <a:solidFill>
                <a:srgbClr val="000099"/>
              </a:solidFill>
              <a:effectLst>
                <a:outerShdw blurRad="38100" dist="38100" dir="2700000" algn="tl">
                  <a:srgbClr val="000000">
                    <a:alpha val="43137"/>
                  </a:srgbClr>
                </a:outerShdw>
              </a:effectLst>
            </a:endParaRPr>
          </a:p>
        </p:txBody>
      </p:sp>
      <p:sp>
        <p:nvSpPr>
          <p:cNvPr id="10" name="Rectangle 9"/>
          <p:cNvSpPr/>
          <p:nvPr/>
        </p:nvSpPr>
        <p:spPr>
          <a:xfrm>
            <a:off x="2114651" y="3933056"/>
            <a:ext cx="5616624" cy="200054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rPr>
              <a:t>3. Chronic Bronchitis </a:t>
            </a:r>
          </a:p>
          <a:p>
            <a:pPr algn="ctr"/>
            <a:r>
              <a:rPr lang="en-US" sz="3200" b="1" dirty="0" smtClean="0">
                <a:solidFill>
                  <a:srgbClr val="000099"/>
                </a:solidFill>
                <a:effectLst>
                  <a:outerShdw blurRad="38100" dist="38100" dir="2700000" algn="tl">
                    <a:srgbClr val="000000">
                      <a:alpha val="43137"/>
                    </a:srgbClr>
                  </a:outerShdw>
                </a:effectLst>
              </a:rPr>
              <a:t>4.  Emphysema</a:t>
            </a:r>
            <a:r>
              <a:rPr lang="en-US" sz="2800" b="1" dirty="0" smtClean="0"/>
              <a:t>, </a:t>
            </a:r>
          </a:p>
          <a:p>
            <a:pPr algn="ctr"/>
            <a:r>
              <a:rPr lang="en-US" sz="2000" b="1" dirty="0" smtClean="0"/>
              <a:t>a pair of commonly co-existing diseases of the lungs in which the airways narrow over time.</a:t>
            </a:r>
            <a:endParaRPr lang="en-US" sz="2000" b="1" dirty="0"/>
          </a:p>
        </p:txBody>
      </p:sp>
      <p:sp>
        <p:nvSpPr>
          <p:cNvPr id="11" name="Rectangle 10"/>
          <p:cNvSpPr/>
          <p:nvPr/>
        </p:nvSpPr>
        <p:spPr>
          <a:xfrm>
            <a:off x="3856806" y="2208057"/>
            <a:ext cx="2132315" cy="400110"/>
          </a:xfrm>
          <a:prstGeom prst="rect">
            <a:avLst/>
          </a:prstGeom>
        </p:spPr>
        <p:txBody>
          <a:bodyPr wrap="none">
            <a:spAutoFit/>
          </a:bodyPr>
          <a:lstStyle/>
          <a:p>
            <a:pPr algn="ctr"/>
            <a:r>
              <a:rPr lang="en-US" sz="2000" b="1" dirty="0" smtClean="0">
                <a:solidFill>
                  <a:prstClr val="black"/>
                </a:solidFill>
              </a:rPr>
              <a:t>also known as </a:t>
            </a:r>
            <a:endParaRPr lang="en-US" sz="2000" b="1" dirty="0"/>
          </a:p>
        </p:txBody>
      </p:sp>
      <p:sp>
        <p:nvSpPr>
          <p:cNvPr id="13" name="Rectangle 12"/>
          <p:cNvSpPr/>
          <p:nvPr/>
        </p:nvSpPr>
        <p:spPr>
          <a:xfrm>
            <a:off x="4234999" y="3501008"/>
            <a:ext cx="1273105" cy="400110"/>
          </a:xfrm>
          <a:prstGeom prst="rect">
            <a:avLst/>
          </a:prstGeom>
        </p:spPr>
        <p:txBody>
          <a:bodyPr wrap="none">
            <a:spAutoFit/>
          </a:bodyPr>
          <a:lstStyle/>
          <a:p>
            <a:pPr lvl="0" algn="ctr"/>
            <a:r>
              <a:rPr lang="en-US" sz="2000" b="1" dirty="0" smtClean="0">
                <a:solidFill>
                  <a:prstClr val="black"/>
                </a:solidFill>
              </a:rPr>
              <a:t>Include:</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5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smtClean="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a:t>
            </a:r>
            <a:r>
              <a:rPr lang="en-US" sz="2800" b="1" i="1" dirty="0" err="1" smtClean="0">
                <a:effectLst>
                  <a:outerShdw blurRad="38100" dist="38100" dir="2700000" algn="tl">
                    <a:srgbClr val="000000">
                      <a:alpha val="43137"/>
                    </a:srgbClr>
                  </a:outerShdw>
                </a:effectLst>
              </a:rPr>
              <a:t>vs</a:t>
            </a:r>
            <a:r>
              <a:rPr lang="en-US" sz="2800" b="1" i="1" dirty="0" smtClean="0">
                <a:effectLst>
                  <a:outerShdw blurRad="38100" dist="38100" dir="2700000" algn="tl">
                    <a:srgbClr val="000000">
                      <a:alpha val="43137"/>
                    </a:srgbClr>
                  </a:outerShdw>
                </a:effectLst>
              </a:rPr>
              <a:t> Chronic bronchitis</a:t>
            </a:r>
            <a:endParaRPr lang="en-US" sz="2800" b="1" i="1" dirty="0">
              <a:effectLst>
                <a:outerShdw blurRad="38100" dist="38100" dir="2700000" algn="tl">
                  <a:srgbClr val="000000">
                    <a:alpha val="43137"/>
                  </a:srgbClr>
                </a:outerShdw>
              </a:effectLst>
            </a:endParaRP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1331640" y="998731"/>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5556885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73216"/>
            <a:ext cx="8496944" cy="1296144"/>
          </a:xfrm>
        </p:spPr>
        <p:txBody>
          <a:bodyPr>
            <a:noAutofit/>
          </a:bodyPr>
          <a:lstStyle/>
          <a:p>
            <a:pPr algn="ctr">
              <a:lnSpc>
                <a:spcPts val="2000"/>
              </a:lnSpc>
            </a:pPr>
            <a:r>
              <a:rPr lang="en-US" sz="1800" b="1" i="1" dirty="0"/>
              <a:t>Inflammatory infiltrate in bronchial walls is composed of lymphocytes and plasma cells</a:t>
            </a:r>
            <a:r>
              <a:rPr lang="en-US" sz="1800" b="1" i="1" dirty="0" smtClean="0"/>
              <a:t>. In the </a:t>
            </a:r>
            <a:r>
              <a:rPr lang="en-US" sz="1800" b="1" i="1" dirty="0"/>
              <a:t>lumen </a:t>
            </a:r>
            <a:r>
              <a:rPr lang="en-US" sz="1800" b="1" i="1" dirty="0" smtClean="0"/>
              <a:t>desquamated </a:t>
            </a:r>
            <a:r>
              <a:rPr lang="en-US" sz="1800" b="1" i="1" dirty="0"/>
              <a:t>epithelial cells (catarrhal inflammation) </a:t>
            </a:r>
            <a:r>
              <a:rPr lang="en-US" sz="1800" b="1" i="1" dirty="0" smtClean="0"/>
              <a:t>.In </a:t>
            </a:r>
            <a:r>
              <a:rPr lang="en-US" sz="1800" b="1" i="1" dirty="0"/>
              <a:t>mucosa often occurs mataplasia of cylindric cilliated epithelium into multilayered squamous epithelium</a:t>
            </a:r>
            <a:r>
              <a:rPr lang="en-US" sz="1800" b="1" i="1" dirty="0" smtClean="0"/>
              <a:t>. Goblet </a:t>
            </a:r>
            <a:r>
              <a:rPr lang="en-US" sz="1800" b="1" i="1" dirty="0"/>
              <a:t>cells are hyperplastic, hyperplastic are also the  </a:t>
            </a:r>
            <a:r>
              <a:rPr lang="en-US" sz="1800" b="1" i="1" dirty="0" err="1" smtClean="0"/>
              <a:t>sero</a:t>
            </a:r>
            <a:r>
              <a:rPr lang="en-US" sz="1800" b="1" i="1" dirty="0" smtClean="0"/>
              <a:t>-mucous </a:t>
            </a:r>
            <a:r>
              <a:rPr lang="en-US" sz="1800" b="1" i="1" dirty="0"/>
              <a:t>glands in the submucosal layer</a:t>
            </a:r>
            <a:r>
              <a:rPr lang="en-US" sz="1800" b="1" i="1" dirty="0" smtClean="0"/>
              <a:t>. Muscularis </a:t>
            </a:r>
            <a:r>
              <a:rPr lang="en-US" sz="1800" b="1" i="1" dirty="0"/>
              <a:t>mucosae  is </a:t>
            </a:r>
            <a:r>
              <a:rPr lang="en-US" sz="1800" b="1" i="1" dirty="0" smtClean="0"/>
              <a:t>hypertrophic</a:t>
            </a:r>
            <a:endParaRPr lang="en-US" sz="1800" b="1" i="1" dirty="0"/>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5337" r="15337"/>
          <a:stretch>
            <a:fillRect/>
          </a:stretch>
        </p:blipFill>
        <p:spPr bwMode="auto">
          <a:xfrm>
            <a:off x="1187624" y="764703"/>
            <a:ext cx="6827226"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79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00810908"/>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0169"/>
            <a:ext cx="7776864" cy="44950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69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a:t>
            </a:r>
            <a:r>
              <a:rPr lang="en-US" b="1" i="1" dirty="0" smtClean="0">
                <a:solidFill>
                  <a:prstClr val="black"/>
                </a:solidFill>
              </a:rPr>
              <a:t>tree . </a:t>
            </a:r>
            <a:r>
              <a:rPr lang="en-US" b="1" i="1" u="sng" dirty="0" smtClean="0">
                <a:solidFill>
                  <a:prstClr val="black"/>
                </a:solidFill>
              </a:rPr>
              <a:t>Later</a:t>
            </a:r>
            <a:r>
              <a:rPr lang="en-US" b="1" i="1" dirty="0" smtClean="0">
                <a:solidFill>
                  <a:prstClr val="black"/>
                </a:solidFill>
              </a:rPr>
              <a:t> </a:t>
            </a:r>
            <a:r>
              <a:rPr lang="en-US" b="1" i="1" dirty="0">
                <a:solidFill>
                  <a:prstClr val="black"/>
                </a:solidFill>
              </a:rPr>
              <a:t>- increase in goblet cells in small airways contributes to excessive mucus production and airway </a:t>
            </a:r>
            <a:r>
              <a:rPr lang="en-US" b="1" i="1" dirty="0" smtClean="0">
                <a:solidFill>
                  <a:prstClr val="black"/>
                </a:solidFill>
              </a:rPr>
              <a:t>obstruction . </a:t>
            </a:r>
            <a:endParaRPr lang="en-US" b="1" i="1" dirty="0">
              <a:solidFill>
                <a:prstClr val="black"/>
              </a:solidFill>
            </a:endParaRPr>
          </a:p>
        </p:txBody>
      </p:sp>
      <p:sp>
        <p:nvSpPr>
          <p:cNvPr id="6" name="Rounded Rectangle 5"/>
          <p:cNvSpPr/>
          <p:nvPr/>
        </p:nvSpPr>
        <p:spPr>
          <a:xfrm>
            <a:off x="2699792"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15854809"/>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7776864" cy="47043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5623113"/>
            <a:ext cx="8496944" cy="1118255"/>
          </a:xfrm>
          <a:prstGeom prst="rect">
            <a:avLst/>
          </a:prstGeom>
        </p:spPr>
        <p:txBody>
          <a:bodyPr wrap="square">
            <a:spAutoFit/>
          </a:bodyPr>
          <a:lstStyle/>
          <a:p>
            <a:pPr algn="ctr">
              <a:lnSpc>
                <a:spcPts val="2000"/>
              </a:lnSpc>
            </a:pPr>
            <a:r>
              <a:rPr lang="en-US" b="1" i="1" dirty="0" smtClean="0">
                <a:solidFill>
                  <a:prstClr val="black"/>
                </a:solidFill>
              </a:rPr>
              <a:t>● Chronic </a:t>
            </a:r>
            <a:r>
              <a:rPr lang="en-US" b="1" i="1" dirty="0">
                <a:solidFill>
                  <a:prstClr val="black"/>
                </a:solidFill>
              </a:rPr>
              <a:t>inflammatory infiltrates range from absent to prominent</a:t>
            </a:r>
          </a:p>
          <a:p>
            <a:pPr algn="ctr">
              <a:lnSpc>
                <a:spcPts val="2000"/>
              </a:lnSpc>
            </a:pPr>
            <a:r>
              <a:rPr lang="en-US" b="1" i="1" dirty="0" smtClean="0">
                <a:solidFill>
                  <a:prstClr val="black"/>
                </a:solidFill>
              </a:rPr>
              <a:t>Increased </a:t>
            </a:r>
            <a:r>
              <a:rPr lang="en-US" b="1" i="1" dirty="0">
                <a:solidFill>
                  <a:prstClr val="black"/>
                </a:solidFill>
              </a:rPr>
              <a:t>percentage of bronchial wall is occupied by submucosal mucous glands, </a:t>
            </a:r>
            <a:r>
              <a:rPr lang="en-US" b="1" i="1" dirty="0" smtClean="0">
                <a:solidFill>
                  <a:prstClr val="black"/>
                </a:solidFill>
              </a:rPr>
              <a:t>this </a:t>
            </a:r>
            <a:r>
              <a:rPr lang="en-US" b="1" i="1" dirty="0">
                <a:solidFill>
                  <a:prstClr val="black"/>
                </a:solidFill>
              </a:rPr>
              <a:t>directly correlates with sputum production, variable dysplasia, squamous metaplasia, bronchiolitis </a:t>
            </a:r>
            <a:r>
              <a:rPr lang="en-US" b="1" i="1" dirty="0" err="1" smtClean="0">
                <a:solidFill>
                  <a:prstClr val="black"/>
                </a:solidFill>
              </a:rPr>
              <a:t>obliterans</a:t>
            </a:r>
            <a:endParaRPr lang="en-US" b="1" i="1" dirty="0">
              <a:solidFill>
                <a:prstClr val="black"/>
              </a:solidFill>
            </a:endParaRPr>
          </a:p>
        </p:txBody>
      </p:sp>
      <p:sp>
        <p:nvSpPr>
          <p:cNvPr id="7" name="Rounded Rectangle 6"/>
          <p:cNvSpPr/>
          <p:nvPr/>
        </p:nvSpPr>
        <p:spPr>
          <a:xfrm>
            <a:off x="1547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HPF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9558167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2267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037659677"/>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819400" y="838200"/>
            <a:ext cx="3657600" cy="5029200"/>
          </a:xfrm>
          <a:prstGeom prst="rect">
            <a:avLst/>
          </a:prstGeom>
          <a:noFill/>
          <a:ln w="9525">
            <a:noFill/>
            <a:miter lim="800000"/>
            <a:headEnd/>
            <a:tailEnd/>
          </a:ln>
          <a:effectLst/>
        </p:spPr>
      </p:pic>
      <p:sp>
        <p:nvSpPr>
          <p:cNvPr id="5" name="Rounded Rectangle 4"/>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Clinical Features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ectangle 7"/>
          <p:cNvSpPr/>
          <p:nvPr/>
        </p:nvSpPr>
        <p:spPr>
          <a:xfrm>
            <a:off x="609600" y="5858470"/>
            <a:ext cx="7848600" cy="646331"/>
          </a:xfrm>
          <a:prstGeom prst="rect">
            <a:avLst/>
          </a:prstGeom>
        </p:spPr>
        <p:txBody>
          <a:bodyPr wrap="square">
            <a:spAutoFit/>
          </a:bodyPr>
          <a:lstStyle/>
          <a:p>
            <a:pPr algn="ctr"/>
            <a:r>
              <a:rPr lang="en-US" b="1" i="1" dirty="0" smtClean="0"/>
              <a:t> Emphysema patient (so-called pink puffers) tend to be thin</a:t>
            </a:r>
            <a:r>
              <a:rPr lang="en-US" b="1" i="1" dirty="0"/>
              <a:t>, </a:t>
            </a:r>
            <a:r>
              <a:rPr lang="en-US" b="1" i="1" dirty="0" smtClean="0"/>
              <a:t>have </a:t>
            </a:r>
            <a:r>
              <a:rPr lang="en-US" b="1" i="1" dirty="0" err="1" smtClean="0"/>
              <a:t>hyperinflated</a:t>
            </a:r>
            <a:r>
              <a:rPr lang="en-US" b="1" i="1" dirty="0" smtClean="0"/>
              <a:t> </a:t>
            </a:r>
            <a:r>
              <a:rPr lang="en-US" b="1" i="1" dirty="0"/>
              <a:t>chest (Barrel chest</a:t>
            </a:r>
            <a:r>
              <a:rPr lang="en-US" b="1" i="1" dirty="0" smtClean="0"/>
              <a:t>) and can have weight loss. </a:t>
            </a:r>
            <a:endParaRPr lang="en-US" b="1" i="1" dirty="0"/>
          </a:p>
        </p:txBody>
      </p:sp>
      <p:sp>
        <p:nvSpPr>
          <p:cNvPr id="2" name="Rectangle 1"/>
          <p:cNvSpPr/>
          <p:nvPr/>
        </p:nvSpPr>
        <p:spPr>
          <a:xfrm>
            <a:off x="2286000" y="3037739"/>
            <a:ext cx="4572000" cy="782522"/>
          </a:xfrm>
          <a:prstGeom prst="rect">
            <a:avLst/>
          </a:prstGeom>
        </p:spPr>
        <p:txBody>
          <a:bodyPr>
            <a:spAutoFit/>
          </a:bodyPr>
          <a:lstStyle/>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Thin “pink puffer” patient</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13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Hyperinflated</a:t>
            </a: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chest (Barrel chest)</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Weight loss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20688"/>
            <a:ext cx="468052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048016"/>
            <a:ext cx="8568952" cy="1477328"/>
          </a:xfrm>
          <a:prstGeom prst="rect">
            <a:avLst/>
          </a:prstGeom>
        </p:spPr>
        <p:txBody>
          <a:bodyPr wrap="square">
            <a:spAutoFit/>
          </a:bodyPr>
          <a:lstStyle/>
          <a:p>
            <a:pPr marL="285750" indent="-285750">
              <a:buFont typeface="Arial" pitchFamily="34" charset="0"/>
              <a:buChar char="•"/>
            </a:pPr>
            <a:r>
              <a:rPr lang="en-US" b="1" i="1" dirty="0" smtClean="0"/>
              <a:t>Represent </a:t>
            </a:r>
            <a:r>
              <a:rPr lang="en-US" b="1" i="1" dirty="0"/>
              <a:t>15% of non-infectious diseases of </a:t>
            </a:r>
            <a:r>
              <a:rPr lang="en-US" b="1" i="1" dirty="0" smtClean="0"/>
              <a:t>lungs.</a:t>
            </a:r>
          </a:p>
          <a:p>
            <a:pPr marL="285750" indent="-285750">
              <a:buFont typeface="Arial" pitchFamily="34" charset="0"/>
              <a:buChar char="•"/>
            </a:pPr>
            <a:r>
              <a:rPr lang="en-US" b="1" i="1" dirty="0" smtClean="0"/>
              <a:t>End-stage</a:t>
            </a:r>
            <a:r>
              <a:rPr lang="en-US" b="1" i="1" dirty="0"/>
              <a:t>: diffuse interstitial pulmonary fibrosis (Honeycomb lung</a:t>
            </a:r>
            <a:r>
              <a:rPr lang="en-US" b="1" i="1" dirty="0" smtClean="0"/>
              <a:t>).</a:t>
            </a:r>
          </a:p>
          <a:p>
            <a:pPr marL="285750" indent="-285750">
              <a:buFont typeface="Arial" pitchFamily="34" charset="0"/>
              <a:buChar char="•"/>
            </a:pPr>
            <a:r>
              <a:rPr lang="en-US" b="1" i="1" dirty="0"/>
              <a:t>Acute: Acute Respiratory Distress Syndrome </a:t>
            </a:r>
            <a:endParaRPr lang="en-US" b="1" i="1" dirty="0" smtClean="0"/>
          </a:p>
          <a:p>
            <a:pPr marL="285750" indent="-285750">
              <a:buFont typeface="Arial" pitchFamily="34" charset="0"/>
              <a:buChar char="•"/>
            </a:pPr>
            <a:r>
              <a:rPr lang="en-US" b="1" i="1" dirty="0" smtClean="0"/>
              <a:t>Chronic : Occupational</a:t>
            </a:r>
            <a:r>
              <a:rPr lang="en-US" b="1" i="1" dirty="0"/>
              <a:t>: Asbestosis, silicosis, coal worker </a:t>
            </a:r>
            <a:r>
              <a:rPr lang="en-US" b="1" i="1" dirty="0" smtClean="0"/>
              <a:t>pneumoconiosis.</a:t>
            </a:r>
          </a:p>
          <a:p>
            <a:pPr marL="285750" indent="-285750">
              <a:buFont typeface="Arial" pitchFamily="34" charset="0"/>
              <a:buChar char="•"/>
            </a:pPr>
            <a:r>
              <a:rPr lang="en-US" b="1" i="1" dirty="0" smtClean="0"/>
              <a:t>Interstitial </a:t>
            </a:r>
            <a:r>
              <a:rPr lang="en-US" b="1" i="1" dirty="0"/>
              <a:t>lung disease (interstitial pneumonia), Idiopathic pulmonary </a:t>
            </a:r>
            <a:r>
              <a:rPr lang="en-US" b="1" i="1" dirty="0" smtClean="0"/>
              <a:t>fibrosis.</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23550044"/>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427" y="15875"/>
            <a:ext cx="72992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03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Lung</a:t>
            </a:r>
            <a:endParaRPr lang="en-US" sz="2800" b="1" i="1" dirty="0">
              <a:effectLst>
                <a:outerShdw blurRad="38100" dist="38100" dir="2700000" algn="tl">
                  <a:srgbClr val="000000">
                    <a:alpha val="43137"/>
                  </a:srgbClr>
                </a:outerShdw>
              </a:effectLst>
            </a:endParaRPr>
          </a:p>
        </p:txBody>
      </p:sp>
      <p:sp>
        <p:nvSpPr>
          <p:cNvPr id="7" name="Rounded Rectangle 6"/>
          <p:cNvSpPr/>
          <p:nvPr/>
        </p:nvSpPr>
        <p:spPr>
          <a:xfrm>
            <a:off x="5220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a:t>
            </a:r>
            <a:endParaRPr lang="en-US" sz="2800" b="1" i="1" dirty="0">
              <a:effectLst>
                <a:outerShdw blurRad="38100" dist="38100" dir="2700000" algn="tl">
                  <a:srgbClr val="000000">
                    <a:alpha val="43137"/>
                  </a:srgbClr>
                </a:outerShdw>
              </a:effectLst>
            </a:endParaRP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560" y="3686165"/>
            <a:ext cx="7560840" cy="206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3" name="Rectangle 2"/>
          <p:cNvSpPr/>
          <p:nvPr/>
        </p:nvSpPr>
        <p:spPr>
          <a:xfrm>
            <a:off x="1403648" y="5871074"/>
            <a:ext cx="6813995" cy="646331"/>
          </a:xfrm>
          <a:prstGeom prst="rect">
            <a:avLst/>
          </a:prstGeom>
        </p:spPr>
        <p:txBody>
          <a:bodyPr wrap="square">
            <a:spAutoFit/>
          </a:bodyPr>
          <a:lstStyle/>
          <a:p>
            <a:r>
              <a:rPr lang="en-US" dirty="0" smtClean="0"/>
              <a:t>Enzyme </a:t>
            </a:r>
            <a:r>
              <a:rPr lang="en-US" dirty="0"/>
              <a:t>deficiency that can lead to this </a:t>
            </a:r>
            <a:r>
              <a:rPr lang="en-US" dirty="0" smtClean="0"/>
              <a:t>condition- </a:t>
            </a:r>
            <a:r>
              <a:rPr lang="en-US" dirty="0"/>
              <a:t>Alpha-1-Antitrypsin deficiency</a:t>
            </a:r>
          </a:p>
        </p:txBody>
      </p:sp>
    </p:spTree>
    <p:extLst>
      <p:ext uri="{BB962C8B-B14F-4D97-AF65-F5344CB8AC3E}">
        <p14:creationId xmlns:p14="http://schemas.microsoft.com/office/powerpoint/2010/main" val="98232149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653697"/>
            <a:ext cx="8568952" cy="646331"/>
          </a:xfrm>
          <a:prstGeom prst="rect">
            <a:avLst/>
          </a:prstGeom>
        </p:spPr>
        <p:txBody>
          <a:bodyPr wrap="square">
            <a:spAutoFit/>
          </a:bodyPr>
          <a:lstStyle/>
          <a:p>
            <a:pPr algn="ctr"/>
            <a:r>
              <a:rPr lang="en-US" b="1" i="1" dirty="0" smtClean="0">
                <a:solidFill>
                  <a:prstClr val="black"/>
                </a:solidFill>
              </a:rPr>
              <a:t>Numerous </a:t>
            </a:r>
            <a:r>
              <a:rPr lang="en-US" b="1" i="1" dirty="0">
                <a:solidFill>
                  <a:prstClr val="black"/>
                </a:solidFill>
              </a:rPr>
              <a:t>large </a:t>
            </a:r>
            <a:r>
              <a:rPr lang="en-US" b="1" i="1" dirty="0" err="1" smtClean="0">
                <a:solidFill>
                  <a:prstClr val="black"/>
                </a:solidFill>
              </a:rPr>
              <a:t>emphymatous</a:t>
            </a:r>
            <a:r>
              <a:rPr lang="en-US" b="1" i="1" dirty="0" smtClean="0">
                <a:solidFill>
                  <a:prstClr val="black"/>
                </a:solidFill>
              </a:rPr>
              <a:t> bullae </a:t>
            </a:r>
            <a:r>
              <a:rPr lang="en-US" b="1" i="1" dirty="0">
                <a:solidFill>
                  <a:prstClr val="black"/>
                </a:solidFill>
              </a:rPr>
              <a:t>apparent on the surface of the </a:t>
            </a:r>
            <a:r>
              <a:rPr lang="en-US" b="1" i="1" dirty="0" smtClean="0">
                <a:solidFill>
                  <a:prstClr val="black"/>
                </a:solidFill>
              </a:rPr>
              <a:t>lungs.</a:t>
            </a:r>
          </a:p>
          <a:p>
            <a:pPr algn="ctr"/>
            <a:r>
              <a:rPr lang="en-US" b="1" i="1" dirty="0" smtClean="0">
                <a:solidFill>
                  <a:prstClr val="black"/>
                </a:solidFill>
              </a:rPr>
              <a:t>Bullae </a:t>
            </a:r>
            <a:r>
              <a:rPr lang="en-US" b="1" i="1" dirty="0">
                <a:solidFill>
                  <a:prstClr val="black"/>
                </a:solidFill>
              </a:rPr>
              <a:t>are large dilated airspaces that bulge out from beneath the pleura</a:t>
            </a:r>
            <a:r>
              <a:rPr lang="en-US" b="1" i="1" dirty="0" smtClean="0">
                <a:solidFill>
                  <a:prstClr val="black"/>
                </a:solidFill>
              </a:rPr>
              <a:t>. </a:t>
            </a:r>
            <a:endParaRPr lang="en-US" b="1"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472608" cy="4672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Anatomy</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07244394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3256"/>
            <a:ext cx="8352928" cy="923330"/>
          </a:xfrm>
          <a:prstGeom prst="rect">
            <a:avLst/>
          </a:prstGeom>
        </p:spPr>
        <p:txBody>
          <a:bodyPr wrap="square">
            <a:spAutoFit/>
          </a:bodyPr>
          <a:lstStyle/>
          <a:p>
            <a:pPr algn="ctr"/>
            <a:r>
              <a:rPr lang="en-US" b="1" i="1" dirty="0" smtClean="0">
                <a:solidFill>
                  <a:prstClr val="black"/>
                </a:solidFill>
              </a:rPr>
              <a:t>Dilated </a:t>
            </a:r>
            <a:r>
              <a:rPr lang="en-US" b="1" i="1" dirty="0">
                <a:solidFill>
                  <a:prstClr val="black"/>
                </a:solidFill>
              </a:rPr>
              <a:t>airspaces </a:t>
            </a:r>
            <a:r>
              <a:rPr lang="en-US" b="1" i="1" dirty="0" smtClean="0">
                <a:solidFill>
                  <a:prstClr val="black"/>
                </a:solidFill>
              </a:rPr>
              <a:t>in emphysematous lung. </a:t>
            </a:r>
            <a:r>
              <a:rPr lang="en-US" b="1" i="1" dirty="0">
                <a:solidFill>
                  <a:prstClr val="black"/>
                </a:solidFill>
              </a:rPr>
              <a:t>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79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pathology</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0522475"/>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2195736" y="828114"/>
            <a:ext cx="4824536" cy="5481205"/>
          </a:xfrm>
          <a:prstGeom prst="rect">
            <a:avLst/>
          </a:prstGeom>
          <a:noFill/>
        </p:spPr>
      </p:pic>
      <p:sp>
        <p:nvSpPr>
          <p:cNvPr id="3" name="Rounded Rectangle 2"/>
          <p:cNvSpPr/>
          <p:nvPr/>
        </p:nvSpPr>
        <p:spPr>
          <a:xfrm>
            <a:off x="1403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Bullous Emphysema – Gross pathology</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539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7838805"/>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5720" y="5961474"/>
            <a:ext cx="8534752" cy="646331"/>
          </a:xfrm>
          <a:prstGeom prst="rect">
            <a:avLst/>
          </a:prstGeom>
        </p:spPr>
        <p:txBody>
          <a:bodyPr wrap="square">
            <a:spAutoFit/>
          </a:bodyPr>
          <a:lstStyle/>
          <a:p>
            <a:pPr algn="ctr"/>
            <a:r>
              <a:rPr lang="en-US" b="1" i="1" dirty="0">
                <a:solidFill>
                  <a:prstClr val="black"/>
                </a:solidFill>
              </a:rPr>
              <a:t>Centrilobular </a:t>
            </a:r>
            <a:r>
              <a:rPr lang="en-US" b="1" i="1" dirty="0" smtClean="0">
                <a:solidFill>
                  <a:prstClr val="black"/>
                </a:solidFill>
              </a:rPr>
              <a:t>emphysema : Fixed</a:t>
            </a:r>
            <a:r>
              <a:rPr lang="en-US" b="1" i="1" dirty="0">
                <a:solidFill>
                  <a:prstClr val="black"/>
                </a:solidFill>
              </a:rPr>
              <a:t>, cut surface </a:t>
            </a:r>
            <a:r>
              <a:rPr lang="en-US" b="1" i="1" dirty="0" smtClean="0">
                <a:solidFill>
                  <a:prstClr val="black"/>
                </a:solidFill>
              </a:rPr>
              <a:t>of a lung shows </a:t>
            </a:r>
            <a:r>
              <a:rPr lang="en-US" b="1" i="1" dirty="0">
                <a:solidFill>
                  <a:prstClr val="black"/>
                </a:solidFill>
              </a:rPr>
              <a:t>multiple cavities lined by heavy black carbon </a:t>
            </a:r>
            <a:r>
              <a:rPr lang="en-US" b="1" i="1" dirty="0" smtClean="0">
                <a:solidFill>
                  <a:prstClr val="black"/>
                </a:solidFill>
              </a:rPr>
              <a:t>deposits characteristic </a:t>
            </a:r>
            <a:r>
              <a:rPr lang="en-US" b="1" i="1" dirty="0">
                <a:solidFill>
                  <a:prstClr val="black"/>
                </a:solidFill>
              </a:rPr>
              <a:t>of </a:t>
            </a:r>
            <a:r>
              <a:rPr lang="en-US" b="1" i="1" dirty="0" smtClean="0">
                <a:solidFill>
                  <a:prstClr val="black"/>
                </a:solidFill>
              </a:rPr>
              <a:t>smoking. </a:t>
            </a:r>
            <a:endParaRPr lang="en-US" b="1" i="1" dirty="0">
              <a:solidFill>
                <a:prstClr val="black"/>
              </a:solidFill>
            </a:endParaRPr>
          </a:p>
        </p:txBody>
      </p:sp>
      <p:sp>
        <p:nvSpPr>
          <p:cNvPr id="5" name="Rounded Rectangle 4"/>
          <p:cNvSpPr/>
          <p:nvPr/>
        </p:nvSpPr>
        <p:spPr>
          <a:xfrm>
            <a:off x="945192" y="252051"/>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Centrilobular Emphysema – Gross pathology</a:t>
            </a:r>
            <a:endParaRPr lang="en-US" sz="28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84702963"/>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683568" y="1124744"/>
            <a:ext cx="7920880" cy="4536504"/>
          </a:xfrm>
          <a:prstGeom prst="rect">
            <a:avLst/>
          </a:prstGeom>
          <a:noFill/>
          <a:ln w="38100">
            <a:solidFill>
              <a:schemeClr val="tx1"/>
            </a:solidFill>
          </a:ln>
        </p:spPr>
      </p:pic>
      <p:sp>
        <p:nvSpPr>
          <p:cNvPr id="5" name="Rounded Rectangle 4"/>
          <p:cNvSpPr/>
          <p:nvPr/>
        </p:nvSpPr>
        <p:spPr>
          <a:xfrm>
            <a:off x="2123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683568" y="5812845"/>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72095364"/>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508000" y="980728"/>
            <a:ext cx="8128000" cy="4968552"/>
          </a:xfrm>
          <a:prstGeom prst="rect">
            <a:avLst/>
          </a:prstGeom>
          <a:noFill/>
          <a:ln w="38100">
            <a:solidFill>
              <a:schemeClr val="tx1"/>
            </a:solidFill>
          </a:ln>
        </p:spPr>
      </p:pic>
      <p:sp>
        <p:nvSpPr>
          <p:cNvPr id="2" name="Rectangle 1"/>
          <p:cNvSpPr/>
          <p:nvPr/>
        </p:nvSpPr>
        <p:spPr>
          <a:xfrm>
            <a:off x="285720" y="5961474"/>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endParaRPr lang="en-US" b="1" i="1" dirty="0" smtClean="0">
              <a:solidFill>
                <a:prstClr val="black"/>
              </a:solidFill>
            </a:endParaRPr>
          </a:p>
          <a:p>
            <a:pPr algn="ctr"/>
            <a:r>
              <a:rPr lang="en-US" b="1" i="1" dirty="0" smtClean="0">
                <a:solidFill>
                  <a:prstClr val="black"/>
                </a:solidFill>
              </a:rPr>
              <a:t>within </a:t>
            </a:r>
            <a:r>
              <a:rPr lang="en-US" b="1" i="1" dirty="0">
                <a:solidFill>
                  <a:prstClr val="black"/>
                </a:solidFill>
              </a:rPr>
              <a:t>air spaces on the form of spurs.</a:t>
            </a:r>
          </a:p>
        </p:txBody>
      </p:sp>
      <p:sp>
        <p:nvSpPr>
          <p:cNvPr id="6" name="Rounded Rectangle 5"/>
          <p:cNvSpPr/>
          <p:nvPr/>
        </p:nvSpPr>
        <p:spPr>
          <a:xfrm>
            <a:off x="2195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3846837"/>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683568" y="1124744"/>
            <a:ext cx="7776864" cy="4777417"/>
          </a:xfrm>
          <a:prstGeom prst="rect">
            <a:avLst/>
          </a:prstGeom>
          <a:noFill/>
          <a:ln w="28575">
            <a:solidFill>
              <a:schemeClr val="tx1"/>
            </a:solidFill>
          </a:ln>
        </p:spPr>
      </p:pic>
      <p:sp>
        <p:nvSpPr>
          <p:cNvPr id="4" name="Rounded Rectangle 3"/>
          <p:cNvSpPr/>
          <p:nvPr/>
        </p:nvSpPr>
        <p:spPr>
          <a:xfrm>
            <a:off x="2195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effectLst>
                  <a:outerShdw blurRad="38100" dist="38100" dir="2700000" algn="tl">
                    <a:srgbClr val="000000">
                      <a:alpha val="43137"/>
                    </a:srgbClr>
                  </a:outerShdw>
                </a:effectLst>
              </a:rPr>
              <a:t>Panacinar</a:t>
            </a:r>
            <a:r>
              <a:rPr lang="en-US" sz="2800" b="1" i="1" dirty="0" smtClean="0">
                <a:effectLst>
                  <a:outerShdw blurRad="38100" dist="38100" dir="2700000" algn="tl">
                    <a:srgbClr val="000000">
                      <a:alpha val="43137"/>
                    </a:srgbClr>
                  </a:outerShdw>
                </a:effectLst>
              </a:rPr>
              <a:t> Emphysema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683568" y="5949280"/>
            <a:ext cx="7776864" cy="646331"/>
          </a:xfrm>
          <a:prstGeom prst="rect">
            <a:avLst/>
          </a:prstGeom>
        </p:spPr>
        <p:txBody>
          <a:bodyPr wrap="square">
            <a:spAutoFit/>
          </a:bodyPr>
          <a:lstStyle/>
          <a:p>
            <a:pPr algn="ctr"/>
            <a:r>
              <a:rPr lang="en-US" b="1" i="1" dirty="0" smtClean="0"/>
              <a:t>Destruction of tissue leaves emphysematous spaces with little surface area, few  capillaries, and large air spaces. Large vessel at lower left  </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47780888"/>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sz="quarter" idx="1"/>
          </p:nvPr>
        </p:nvSpPr>
        <p:spPr/>
        <p:txBody>
          <a:bodyPr/>
          <a:lstStyle/>
          <a:p>
            <a:pPr marL="0" lvl="0" indent="0">
              <a:buNone/>
            </a:pPr>
            <a:r>
              <a:rPr lang="en-US" b="1" dirty="0"/>
              <a:t>D</a:t>
            </a:r>
            <a:r>
              <a:rPr lang="en-US" b="1" dirty="0" smtClean="0"/>
              <a:t>ifferent </a:t>
            </a:r>
            <a:r>
              <a:rPr lang="en-US" b="1" dirty="0"/>
              <a:t>types of </a:t>
            </a:r>
            <a:r>
              <a:rPr lang="en-US" b="1" dirty="0" smtClean="0"/>
              <a:t>emphysema with </a:t>
            </a:r>
            <a:r>
              <a:rPr lang="en-US" b="1" dirty="0"/>
              <a:t>their possible </a:t>
            </a:r>
            <a:r>
              <a:rPr lang="en-US" b="1" dirty="0" smtClean="0"/>
              <a:t>causes</a:t>
            </a:r>
            <a:r>
              <a:rPr lang="en-US" b="1" dirty="0"/>
              <a:t>:</a:t>
            </a:r>
            <a:r>
              <a:rPr lang="en-US" b="1" dirty="0" smtClean="0"/>
              <a:t>                                                                  </a:t>
            </a:r>
            <a:endParaRPr lang="en-US" dirty="0"/>
          </a:p>
          <a:p>
            <a:pPr lvl="0"/>
            <a:r>
              <a:rPr lang="en-US" b="1" i="1" dirty="0" err="1"/>
              <a:t>Centriacinar</a:t>
            </a:r>
            <a:r>
              <a:rPr lang="en-US" b="1" i="1" dirty="0"/>
              <a:t> (</a:t>
            </a:r>
            <a:r>
              <a:rPr lang="en-US" b="1" i="1" dirty="0" err="1"/>
              <a:t>Centrilobular</a:t>
            </a:r>
            <a:r>
              <a:rPr lang="en-US" b="1" i="1" dirty="0"/>
              <a:t>) </a:t>
            </a:r>
            <a:r>
              <a:rPr lang="en-US" b="1" dirty="0"/>
              <a:t>→ </a:t>
            </a:r>
            <a:r>
              <a:rPr lang="en-US" b="1" i="1" dirty="0"/>
              <a:t>smoking</a:t>
            </a:r>
            <a:endParaRPr lang="en-US" dirty="0"/>
          </a:p>
          <a:p>
            <a:pPr lvl="0"/>
            <a:r>
              <a:rPr lang="en-US" b="1" i="1" dirty="0" err="1"/>
              <a:t>Panacinar</a:t>
            </a:r>
            <a:r>
              <a:rPr lang="en-US" b="1" i="1" dirty="0"/>
              <a:t> (</a:t>
            </a:r>
            <a:r>
              <a:rPr lang="en-US" b="1" i="1" dirty="0" err="1"/>
              <a:t>Panlobular</a:t>
            </a:r>
            <a:r>
              <a:rPr lang="en-US" b="1" i="1" dirty="0"/>
              <a:t>) </a:t>
            </a:r>
            <a:r>
              <a:rPr lang="en-US" b="1" dirty="0"/>
              <a:t>→</a:t>
            </a:r>
            <a:r>
              <a:rPr lang="en-US" b="1" i="1" dirty="0"/>
              <a:t> α-1 antitrypsin deficiency.</a:t>
            </a:r>
            <a:endParaRPr lang="en-US" dirty="0"/>
          </a:p>
          <a:p>
            <a:pPr lvl="0"/>
            <a:r>
              <a:rPr lang="en-US" b="1" i="1" dirty="0"/>
              <a:t>Distal </a:t>
            </a:r>
            <a:r>
              <a:rPr lang="en-US" b="1" i="1" dirty="0" err="1"/>
              <a:t>acinar</a:t>
            </a:r>
            <a:r>
              <a:rPr lang="en-US" b="1" i="1" dirty="0"/>
              <a:t> (</a:t>
            </a:r>
            <a:r>
              <a:rPr lang="en-US" b="1" i="1" dirty="0" err="1"/>
              <a:t>Paraseptal</a:t>
            </a:r>
            <a:r>
              <a:rPr lang="en-US" b="1" i="1" dirty="0"/>
              <a:t>) </a:t>
            </a:r>
            <a:r>
              <a:rPr lang="en-US" b="1" dirty="0"/>
              <a:t>→ </a:t>
            </a:r>
            <a:r>
              <a:rPr lang="en-US" b="1" i="1" dirty="0"/>
              <a:t>unknown cause leading to pneumothorax.</a:t>
            </a:r>
            <a:endParaRPr lang="en-US" dirty="0"/>
          </a:p>
          <a:p>
            <a:pPr lvl="0"/>
            <a:r>
              <a:rPr lang="en-US" b="1" i="1" dirty="0"/>
              <a:t>Irregular emphysema </a:t>
            </a:r>
            <a:r>
              <a:rPr lang="en-US" b="1" dirty="0"/>
              <a:t>→ </a:t>
            </a:r>
            <a:r>
              <a:rPr lang="en-US" b="1" i="1" dirty="0"/>
              <a:t>inflammatory conditions.</a:t>
            </a:r>
            <a:endParaRPr lang="en-US" dirty="0"/>
          </a:p>
          <a:p>
            <a:endParaRPr lang="ar-SA" dirty="0"/>
          </a:p>
        </p:txBody>
      </p:sp>
    </p:spTree>
    <p:extLst>
      <p:ext uri="{BB962C8B-B14F-4D97-AF65-F5344CB8AC3E}">
        <p14:creationId xmlns:p14="http://schemas.microsoft.com/office/powerpoint/2010/main" val="2699821745"/>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LOWER RESPIRATORY TRACT INFECTIONS</a:t>
            </a:r>
            <a:endParaRPr lang="en-US" sz="3600" b="1" i="1" dirty="0">
              <a:effectLst>
                <a:outerShdw blurRad="38100" dist="38100" dir="2700000" algn="tl">
                  <a:srgbClr val="000000">
                    <a:alpha val="43137"/>
                  </a:srgbClr>
                </a:outerShdw>
              </a:effectLst>
            </a:endParaRPr>
          </a:p>
        </p:txBody>
      </p:sp>
      <p:sp>
        <p:nvSpPr>
          <p:cNvPr id="6" name="Rounded Rectangle 5"/>
          <p:cNvSpPr/>
          <p:nvPr/>
        </p:nvSpPr>
        <p:spPr>
          <a:xfrm>
            <a:off x="1547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1. Lobar Pneumonia</a:t>
            </a:r>
            <a:r>
              <a:rPr lang="ar-SA" sz="4400" b="1" i="1" dirty="0" smtClean="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18812201"/>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97" r="32397"/>
          <a:stretch>
            <a:fillRect/>
          </a:stretch>
        </p:blipFill>
        <p:spPr bwMode="auto">
          <a:xfrm>
            <a:off x="1763688" y="1196752"/>
            <a:ext cx="5904656" cy="3960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827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Cut section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68161881"/>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Lobar Pneumonia  -  Gross pathology</a:t>
            </a:r>
            <a:endParaRPr lang="en-US" sz="2400" b="1" i="1" dirty="0"/>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a:stretch>
            <a:fillRect/>
          </a:stretch>
        </p:blipFill>
        <p:spPr>
          <a:xfrm>
            <a:off x="381000"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4876800" y="990600"/>
            <a:ext cx="3867472" cy="51816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2195736" y="836712"/>
            <a:ext cx="4752528" cy="4976574"/>
          </a:xfrm>
          <a:prstGeom prst="rect">
            <a:avLst/>
          </a:prstGeom>
          <a:noFill/>
        </p:spPr>
      </p:pic>
      <p:sp>
        <p:nvSpPr>
          <p:cNvPr id="6" name="Rectangle 5"/>
          <p:cNvSpPr/>
          <p:nvPr/>
        </p:nvSpPr>
        <p:spPr>
          <a:xfrm>
            <a:off x="971600" y="5879013"/>
            <a:ext cx="7467600" cy="646331"/>
          </a:xfrm>
          <a:prstGeom prst="rect">
            <a:avLst/>
          </a:prstGeom>
        </p:spPr>
        <p:txBody>
          <a:bodyPr wrap="square">
            <a:spAutoFit/>
          </a:bodyPr>
          <a:lstStyle/>
          <a:p>
            <a:pPr algn="ctr"/>
            <a:r>
              <a:rPr lang="en-US" b="1" i="1" dirty="0" smtClean="0"/>
              <a:t>A closer view of the lobar pneumonia demonstrates the distinct difference between the upper lobe and the consolidated lower lobe.</a:t>
            </a:r>
            <a:endParaRPr lang="en-US" b="1" i="1" dirty="0"/>
          </a:p>
        </p:txBody>
      </p:sp>
      <p:sp>
        <p:nvSpPr>
          <p:cNvPr id="8" name="Rounded Rectangle 7"/>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Gross 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X - Ray</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4724400" y="1143000"/>
            <a:ext cx="4038600" cy="3886200"/>
          </a:xfrm>
          <a:prstGeom prst="rect">
            <a:avLst/>
          </a:prstGeom>
          <a:noFill/>
        </p:spPr>
      </p:pic>
      <p:graphicFrame>
        <p:nvGraphicFramePr>
          <p:cNvPr id="9" name="Table 8"/>
          <p:cNvGraphicFramePr>
            <a:graphicFrameLocks noGrp="1"/>
          </p:cNvGraphicFramePr>
          <p:nvPr>
            <p:extLst>
              <p:ext uri="{D42A27DB-BD31-4B8C-83A1-F6EECF244321}">
                <p14:modId xmlns:p14="http://schemas.microsoft.com/office/powerpoint/2010/main" val="972425886"/>
              </p:ext>
            </p:extLst>
          </p:nvPr>
        </p:nvGraphicFramePr>
        <p:xfrm>
          <a:off x="304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smtClean="0">
                          <a:solidFill>
                            <a:schemeClr val="tx1"/>
                          </a:solidFill>
                          <a:latin typeface="arial"/>
                        </a:rPr>
                        <a:t>localized </a:t>
                      </a:r>
                      <a:r>
                        <a:rPr lang="en-US" sz="1800" b="1" i="1" u="none" strike="noStrike" dirty="0">
                          <a:solidFill>
                            <a:schemeClr val="tx1"/>
                          </a:solidFill>
                          <a:latin typeface="arial"/>
                        </a:rPr>
                        <a:t>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a:srcRect/>
          <a:stretch>
            <a:fillRect/>
          </a:stretch>
        </p:blipFill>
        <p:spPr bwMode="auto">
          <a:xfrm>
            <a:off x="444813"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304800" y="5345668"/>
            <a:ext cx="4114800" cy="369332"/>
          </a:xfrm>
          <a:prstGeom prst="rect">
            <a:avLst/>
          </a:prstGeom>
          <a:noFill/>
        </p:spPr>
        <p:txBody>
          <a:bodyPr wrap="square" rtlCol="0">
            <a:spAutoFit/>
          </a:bodyPr>
          <a:lstStyle/>
          <a:p>
            <a:pPr algn="ctr"/>
            <a:r>
              <a:rPr lang="en-US" dirty="0" smtClean="0"/>
              <a:t>Lobar Pneumonia of the right Lower lobe</a:t>
            </a:r>
            <a:endParaRPr lang="en-US" dirty="0"/>
          </a:p>
        </p:txBody>
      </p:sp>
      <p:sp>
        <p:nvSpPr>
          <p:cNvPr id="10" name="TextBox 9"/>
          <p:cNvSpPr txBox="1"/>
          <p:nvPr/>
        </p:nvSpPr>
        <p:spPr>
          <a:xfrm>
            <a:off x="4741506" y="5257800"/>
            <a:ext cx="4021494" cy="369332"/>
          </a:xfrm>
          <a:prstGeom prst="rect">
            <a:avLst/>
          </a:prstGeom>
          <a:noFill/>
        </p:spPr>
        <p:txBody>
          <a:bodyPr wrap="square" rtlCol="0">
            <a:spAutoFit/>
          </a:bodyPr>
          <a:lstStyle/>
          <a:p>
            <a:pPr algn="ctr"/>
            <a:r>
              <a:rPr lang="en-US" dirty="0" smtClean="0"/>
              <a:t>Lobar Pneumonia of the right middle lobe</a:t>
            </a:r>
            <a:endParaRPr lang="en-US" dirty="0"/>
          </a:p>
        </p:txBody>
      </p:sp>
    </p:spTree>
    <p:extLst>
      <p:ext uri="{BB962C8B-B14F-4D97-AF65-F5344CB8AC3E}">
        <p14:creationId xmlns:p14="http://schemas.microsoft.com/office/powerpoint/2010/main" val="3878910409"/>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7657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31640" y="5589240"/>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1907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49023709"/>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539552" y="908720"/>
            <a:ext cx="8136904" cy="4721085"/>
          </a:xfrm>
          <a:prstGeom prst="rect">
            <a:avLst/>
          </a:prstGeom>
          <a:noFill/>
          <a:ln w="28575">
            <a:solidFill>
              <a:schemeClr val="tx1"/>
            </a:solidFill>
          </a:ln>
        </p:spPr>
      </p:pic>
      <p:sp>
        <p:nvSpPr>
          <p:cNvPr id="3" name="TextBox 2"/>
          <p:cNvSpPr txBox="1">
            <a:spLocks noChangeArrowheads="1"/>
          </p:cNvSpPr>
          <p:nvPr/>
        </p:nvSpPr>
        <p:spPr bwMode="auto">
          <a:xfrm>
            <a:off x="899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a:t>
            </a:r>
            <a:r>
              <a:rPr lang="en-US" b="1" i="1" dirty="0" smtClean="0"/>
              <a:t>. Alveolar </a:t>
            </a:r>
            <a:r>
              <a:rPr lang="en-US" b="1" i="1" dirty="0"/>
              <a:t>walls are congested. Pleura is covered by fibrinous exudate.</a:t>
            </a:r>
          </a:p>
        </p:txBody>
      </p:sp>
      <p:sp>
        <p:nvSpPr>
          <p:cNvPr id="6" name="Rounded Rectangle 5"/>
          <p:cNvSpPr/>
          <p:nvPr/>
        </p:nvSpPr>
        <p:spPr>
          <a:xfrm>
            <a:off x="1907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683568" y="980728"/>
            <a:ext cx="7920880" cy="4968552"/>
          </a:xfrm>
          <a:prstGeom prst="rect">
            <a:avLst/>
          </a:prstGeom>
          <a:noFill/>
          <a:ln w="28575">
            <a:solidFill>
              <a:schemeClr val="tx1"/>
            </a:solidFill>
          </a:ln>
        </p:spPr>
      </p:pic>
      <p:sp>
        <p:nvSpPr>
          <p:cNvPr id="3" name="Rounded Rectangle 2"/>
          <p:cNvSpPr/>
          <p:nvPr/>
        </p:nvSpPr>
        <p:spPr>
          <a:xfrm>
            <a:off x="1907704" y="260647"/>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344651" y="6021288"/>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12509091"/>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611560" y="980728"/>
            <a:ext cx="7992888" cy="5040560"/>
          </a:xfrm>
          <a:prstGeom prst="rect">
            <a:avLst/>
          </a:prstGeom>
          <a:noFill/>
          <a:ln w="38100">
            <a:solidFill>
              <a:schemeClr val="tx1"/>
            </a:solidFill>
          </a:ln>
        </p:spPr>
      </p:pic>
      <p:sp>
        <p:nvSpPr>
          <p:cNvPr id="2" name="Rounded Rectangle 1"/>
          <p:cNvSpPr/>
          <p:nvPr/>
        </p:nvSpPr>
        <p:spPr>
          <a:xfrm>
            <a:off x="950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High power field of alveolar exudate and thickened alveolar wall</a:t>
            </a:r>
            <a:endParaRPr lang="en-US" b="1" i="1" dirty="0">
              <a:solidFill>
                <a:schemeClr val="tx1"/>
              </a:solidFill>
            </a:endParaRPr>
          </a:p>
        </p:txBody>
      </p:sp>
      <p:sp>
        <p:nvSpPr>
          <p:cNvPr id="6" name="Rounded Rectangle 5"/>
          <p:cNvSpPr/>
          <p:nvPr/>
        </p:nvSpPr>
        <p:spPr>
          <a:xfrm>
            <a:off x="1907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2. Bronchopneumonia</a:t>
            </a:r>
            <a:endParaRPr lang="en-US" sz="4400" b="1" i="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05789466"/>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395536" y="836711"/>
            <a:ext cx="4824536" cy="5632311"/>
          </a:xfrm>
          <a:prstGeom prst="rect">
            <a:avLst/>
          </a:prstGeom>
          <a:noFill/>
          <a:ln w="38100">
            <a:solidFill>
              <a:schemeClr val="tx1"/>
            </a:solidFill>
          </a:ln>
        </p:spPr>
      </p:pic>
      <p:sp>
        <p:nvSpPr>
          <p:cNvPr id="2" name="Rectangle 1"/>
          <p:cNvSpPr/>
          <p:nvPr/>
        </p:nvSpPr>
        <p:spPr>
          <a:xfrm>
            <a:off x="5364088" y="1312307"/>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The </a:t>
            </a:r>
            <a:r>
              <a:rPr lang="en-US" sz="2000" b="1" i="1" dirty="0"/>
              <a:t>consolidated areas here very closely match the pattern of lung lobules (hence the term "lobular" pneumonia). </a:t>
            </a:r>
            <a:endParaRPr lang="en-US" sz="2000" b="1" i="1" dirty="0" smtClean="0"/>
          </a:p>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Bronchopneumonia </a:t>
            </a:r>
            <a:r>
              <a:rPr lang="en-US" sz="2000" b="1" i="1" dirty="0"/>
              <a:t>is classically a "hospital acquired" pneumonia seen in persons already ill from another </a:t>
            </a:r>
            <a:r>
              <a:rPr lang="en-US" sz="2000" b="1" i="1" dirty="0" smtClean="0"/>
              <a:t>diseases e.g. DM </a:t>
            </a:r>
            <a:r>
              <a:rPr lang="en-US" sz="2000" b="1" i="1" dirty="0"/>
              <a:t>, old age , immune deficiency </a:t>
            </a:r>
            <a:r>
              <a:rPr lang="en-US" sz="2000" b="1" i="1" dirty="0" smtClean="0"/>
              <a:t>process</a:t>
            </a:r>
            <a:r>
              <a:rPr lang="en-US" sz="2000" b="1" i="1" dirty="0"/>
              <a:t>. </a:t>
            </a:r>
            <a:endParaRPr lang="en-US" sz="2000" b="1" i="1" dirty="0" smtClean="0"/>
          </a:p>
          <a:p>
            <a:pPr marL="342900" indent="-342900">
              <a:buFont typeface="Arial" pitchFamily="34" charset="0"/>
              <a:buChar char="•"/>
            </a:pPr>
            <a:endParaRPr lang="en-US" sz="2000" b="1" i="1" dirty="0"/>
          </a:p>
        </p:txBody>
      </p:sp>
      <p:sp>
        <p:nvSpPr>
          <p:cNvPr id="5" name="Rounded Rectangle 4"/>
          <p:cNvSpPr/>
          <p:nvPr/>
        </p:nvSpPr>
        <p:spPr>
          <a:xfrm>
            <a:off x="1907704" y="116632"/>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Gross 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83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a:t>
            </a:r>
            <a:r>
              <a:rPr lang="en-US" b="1" i="1" dirty="0" smtClean="0"/>
              <a:t>left </a:t>
            </a:r>
            <a:r>
              <a:rPr lang="en-US" b="1" i="1" dirty="0"/>
              <a:t>with radiating pulmonary arteries and bronchi</a:t>
            </a:r>
          </a:p>
        </p:txBody>
      </p:sp>
      <p:sp>
        <p:nvSpPr>
          <p:cNvPr id="5" name="Rounded Rectangle 4"/>
          <p:cNvSpPr/>
          <p:nvPr/>
        </p:nvSpPr>
        <p:spPr>
          <a:xfrm>
            <a:off x="1907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Cut section</a:t>
            </a:r>
            <a:endParaRPr lang="en-US" sz="2400" b="1" i="1" dirty="0">
              <a:effectLst>
                <a:outerShdw blurRad="38100" dist="38100" dir="2700000" algn="tl">
                  <a:srgbClr val="000000">
                    <a:alpha val="43137"/>
                  </a:srgbClr>
                </a:outerShdw>
              </a:effectLst>
            </a:endParaRPr>
          </a:p>
        </p:txBody>
      </p:sp>
      <p:cxnSp>
        <p:nvCxnSpPr>
          <p:cNvPr id="3" name="Straight Arrow Connector 2"/>
          <p:cNvCxnSpPr/>
          <p:nvPr/>
        </p:nvCxnSpPr>
        <p:spPr>
          <a:xfrm flipV="1">
            <a:off x="2771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92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3" name="TextBox 12"/>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95061228"/>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1560" y="5661248"/>
            <a:ext cx="7992888" cy="936104"/>
          </a:xfrm>
        </p:spPr>
        <p:txBody>
          <a:bodyPr>
            <a:noAutofit/>
          </a:bodyPr>
          <a:lstStyle/>
          <a:p>
            <a:pPr algn="ctr">
              <a:lnSpc>
                <a:spcPts val="2000"/>
              </a:lnSpc>
            </a:pPr>
            <a:r>
              <a:rPr lang="en-US" b="1" i="1" dirty="0"/>
              <a:t> </a:t>
            </a:r>
            <a:r>
              <a:rPr lang="en-US" b="1" i="1" dirty="0" smtClean="0"/>
              <a:t>Restrictive Lung Disease</a:t>
            </a:r>
            <a:endParaRPr lang="en-US" b="1" i="1" dirty="0"/>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632848" cy="43924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15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LPF </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2947253"/>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905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X-Ray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914400" y="5410200"/>
            <a:ext cx="7543800" cy="646331"/>
          </a:xfrm>
          <a:prstGeom prst="rect">
            <a:avLst/>
          </a:prstGeom>
        </p:spPr>
        <p:txBody>
          <a:bodyPr wrap="square">
            <a:spAutoFit/>
          </a:bodyPr>
          <a:lstStyle/>
          <a:p>
            <a:pPr algn="ctr"/>
            <a:r>
              <a:rPr lang="en-US" b="1" i="1" dirty="0" smtClean="0"/>
              <a:t>This radiograph demonstrates patchy infiltrates consistent with a bronchopneumonia from a bacterial infection.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0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endParaRPr lang="en-US" b="1" i="1" dirty="0" smtClean="0"/>
          </a:p>
          <a:p>
            <a:pPr algn="ctr"/>
            <a:r>
              <a:rPr lang="en-US" b="1" i="1" dirty="0" smtClean="0"/>
              <a:t>Usually</a:t>
            </a:r>
            <a:r>
              <a:rPr lang="en-US" b="1" i="1" dirty="0"/>
              <a:t>, bronchopneumonia affects one or more lobes and is bilateral.</a:t>
            </a:r>
          </a:p>
        </p:txBody>
      </p:sp>
      <p:sp>
        <p:nvSpPr>
          <p:cNvPr id="4" name="Rounded Rectangle 3"/>
          <p:cNvSpPr/>
          <p:nvPr/>
        </p:nvSpPr>
        <p:spPr>
          <a:xfrm>
            <a:off x="1907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04590956"/>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539552" y="836712"/>
            <a:ext cx="7920880" cy="4752528"/>
          </a:xfrm>
          <a:prstGeom prst="rect">
            <a:avLst/>
          </a:prstGeom>
          <a:noFill/>
          <a:ln w="28575">
            <a:solidFill>
              <a:schemeClr val="tx1"/>
            </a:solidFill>
          </a:ln>
        </p:spPr>
      </p:pic>
      <p:sp>
        <p:nvSpPr>
          <p:cNvPr id="4" name="Rectangle 3"/>
          <p:cNvSpPr/>
          <p:nvPr/>
        </p:nvSpPr>
        <p:spPr>
          <a:xfrm>
            <a:off x="35496" y="5613047"/>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a:t>
            </a:r>
            <a:r>
              <a:rPr lang="en-US" b="1" i="1" dirty="0" smtClean="0"/>
              <a:t>walls . </a:t>
            </a:r>
            <a:r>
              <a:rPr lang="en-US" b="1" i="1" dirty="0"/>
              <a:t>Surrounding lung parenchyma shows congestion and edema</a:t>
            </a:r>
          </a:p>
        </p:txBody>
      </p:sp>
      <p:sp>
        <p:nvSpPr>
          <p:cNvPr id="7" name="Rounded Rectangle 6"/>
          <p:cNvSpPr/>
          <p:nvPr/>
        </p:nvSpPr>
        <p:spPr>
          <a:xfrm>
            <a:off x="1835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LPF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285720" y="764704"/>
            <a:ext cx="8606760" cy="4752528"/>
          </a:xfrm>
          <a:prstGeom prst="rect">
            <a:avLst/>
          </a:prstGeom>
          <a:noFill/>
          <a:ln w="38100">
            <a:solidFill>
              <a:schemeClr val="tx1"/>
            </a:solidFill>
          </a:ln>
        </p:spPr>
      </p:pic>
      <p:sp>
        <p:nvSpPr>
          <p:cNvPr id="2" name="Rectangle 1"/>
          <p:cNvSpPr/>
          <p:nvPr/>
        </p:nvSpPr>
        <p:spPr>
          <a:xfrm>
            <a:off x="179512" y="5517232"/>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1943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MPF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1680" y="3617729"/>
            <a:ext cx="7272808" cy="646331"/>
          </a:xfrm>
          <a:prstGeom prst="rect">
            <a:avLst/>
          </a:prstGeom>
        </p:spPr>
        <p:txBody>
          <a:bodyPr wrap="square">
            <a:spAutoFit/>
          </a:bodyPr>
          <a:lstStyle/>
          <a:p>
            <a:pPr algn="ctr"/>
            <a:r>
              <a:rPr lang="en-US" sz="3600" b="1" dirty="0" smtClean="0">
                <a:solidFill>
                  <a:srgbClr val="A50021"/>
                </a:solidFill>
              </a:rPr>
              <a:t> </a:t>
            </a:r>
            <a:endParaRPr lang="en-US" sz="3600" b="1" dirty="0">
              <a:solidFill>
                <a:srgbClr val="A50021"/>
              </a:solidFill>
            </a:endParaRPr>
          </a:p>
        </p:txBody>
      </p:sp>
      <p:sp>
        <p:nvSpPr>
          <p:cNvPr id="9" name="Rounded Rectangle 8"/>
          <p:cNvSpPr/>
          <p:nvPr/>
        </p:nvSpPr>
        <p:spPr>
          <a:xfrm>
            <a:off x="1547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19639738"/>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15616" y="5725705"/>
            <a:ext cx="727280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endParaRPr lang="en-US" b="1" i="1" dirty="0" smtClean="0">
              <a:solidFill>
                <a:prstClr val="black"/>
              </a:solidFill>
            </a:endParaRPr>
          </a:p>
          <a:p>
            <a:pPr algn="ctr"/>
            <a:r>
              <a:rPr lang="en-US" b="1" i="1" dirty="0" smtClean="0">
                <a:solidFill>
                  <a:prstClr val="black"/>
                </a:solidFill>
              </a:rPr>
              <a:t>artery to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a:t>
            </a:r>
          </a:p>
          <a:p>
            <a:pPr algn="ctr"/>
            <a:r>
              <a:rPr lang="en-US" b="1" i="1" dirty="0" smtClean="0">
                <a:solidFill>
                  <a:prstClr val="black"/>
                </a:solidFill>
              </a:rPr>
              <a:t>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259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sp>
        <p:nvSpPr>
          <p:cNvPr id="6" name="Down Arrow 5"/>
          <p:cNvSpPr/>
          <p:nvPr/>
        </p:nvSpPr>
        <p:spPr>
          <a:xfrm>
            <a:off x="4211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90587832"/>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445224"/>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endParaRPr lang="en-US" b="1" i="1" dirty="0" smtClean="0">
              <a:solidFill>
                <a:prstClr val="black"/>
              </a:solidFill>
            </a:endParaRPr>
          </a:p>
          <a:p>
            <a:pPr algn="ctr"/>
            <a:r>
              <a:rPr lang="en-US" b="1" i="1" dirty="0" smtClean="0">
                <a:solidFill>
                  <a:prstClr val="black"/>
                </a:solidFill>
              </a:rPr>
              <a:t>(</a:t>
            </a:r>
            <a:r>
              <a:rPr lang="en-US" b="1" i="1" dirty="0">
                <a:solidFill>
                  <a:prstClr val="black"/>
                </a:solidFill>
              </a:rPr>
              <a:t>blocking a pulmonary artery to a lobule or set of lobules) can produce the lesion seen </a:t>
            </a:r>
            <a:r>
              <a:rPr lang="en-US" b="1" i="1" dirty="0" smtClean="0">
                <a:solidFill>
                  <a:prstClr val="black"/>
                </a:solidFill>
              </a:rPr>
              <a:t>here -a </a:t>
            </a:r>
            <a:r>
              <a:rPr lang="en-US" b="1" i="1" dirty="0">
                <a:solidFill>
                  <a:prstClr val="black"/>
                </a:solidFill>
              </a:rPr>
              <a:t>hemorrhagic pulmonary </a:t>
            </a:r>
            <a:r>
              <a:rPr lang="en-US" b="1" i="1" dirty="0" smtClean="0">
                <a:solidFill>
                  <a:prstClr val="black"/>
                </a:solidFill>
              </a:rPr>
              <a:t>infarction which </a:t>
            </a:r>
            <a:r>
              <a:rPr lang="en-US" b="1" i="1" dirty="0">
                <a:solidFill>
                  <a:prstClr val="black"/>
                </a:solidFill>
              </a:rPr>
              <a:t>is </a:t>
            </a:r>
            <a:r>
              <a:rPr lang="en-US" b="1" i="1" dirty="0" smtClean="0">
                <a:solidFill>
                  <a:prstClr val="black"/>
                </a:solidFill>
              </a:rPr>
              <a:t>a wedge-shaped </a:t>
            </a:r>
            <a:r>
              <a:rPr lang="en-US" b="1" i="1" dirty="0">
                <a:solidFill>
                  <a:prstClr val="black"/>
                </a:solidFill>
              </a:rPr>
              <a:t>and based on the pleura.</a:t>
            </a:r>
          </a:p>
        </p:txBody>
      </p:sp>
      <p:sp>
        <p:nvSpPr>
          <p:cNvPr id="4" name="Rounded Rectangle 3"/>
          <p:cNvSpPr/>
          <p:nvPr/>
        </p:nvSpPr>
        <p:spPr>
          <a:xfrm>
            <a:off x="1259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220" y="764703"/>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39467095"/>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3968" y="332656"/>
            <a:ext cx="4644008" cy="6120680"/>
          </a:xfrm>
          <a:prstGeom prst="rect">
            <a:avLst/>
          </a:prstGeom>
          <a:noFill/>
          <a:ln w="38100">
            <a:solidFill>
              <a:schemeClr val="tx1"/>
            </a:solidFill>
            <a:miter lim="800000"/>
            <a:headEnd/>
            <a:tailEnd/>
          </a:ln>
        </p:spPr>
      </p:pic>
      <p:sp>
        <p:nvSpPr>
          <p:cNvPr id="3" name="Rectangle 2"/>
          <p:cNvSpPr/>
          <p:nvPr/>
        </p:nvSpPr>
        <p:spPr>
          <a:xfrm>
            <a:off x="430560" y="1467305"/>
            <a:ext cx="3745240" cy="4832092"/>
          </a:xfrm>
          <a:prstGeom prst="rect">
            <a:avLst/>
          </a:prstGeom>
        </p:spPr>
        <p:txBody>
          <a:bodyPr wrap="square">
            <a:spAutoFit/>
          </a:bodyPr>
          <a:lstStyle/>
          <a:p>
            <a:pPr>
              <a:spcBef>
                <a:spcPct val="0"/>
              </a:spcBef>
            </a:pPr>
            <a:r>
              <a:rPr lang="en-US" sz="2800" b="1" i="1" dirty="0" smtClean="0">
                <a:solidFill>
                  <a:prstClr val="black"/>
                </a:solidFill>
              </a:rPr>
              <a:t>A Longitudinal transection of a lung showing a wedge shaped peripheral hemorrhagic infarction .</a:t>
            </a:r>
          </a:p>
          <a:p>
            <a:pPr>
              <a:spcBef>
                <a:spcPct val="0"/>
              </a:spcBef>
            </a:pPr>
            <a:r>
              <a:rPr lang="en-US" sz="2800" b="1" i="1" dirty="0" smtClean="0">
                <a:solidFill>
                  <a:prstClr val="black"/>
                </a:solidFill>
              </a:rPr>
              <a:t> </a:t>
            </a:r>
          </a:p>
          <a:p>
            <a:pPr>
              <a:spcBef>
                <a:spcPct val="0"/>
              </a:spcBef>
            </a:pPr>
            <a:r>
              <a:rPr lang="en-US" sz="2800" b="1" i="1" dirty="0" smtClean="0">
                <a:solidFill>
                  <a:prstClr val="black"/>
                </a:solidFill>
              </a:rPr>
              <a:t>A thrombus is seen in a major branch of pulmonary artery </a:t>
            </a:r>
          </a:p>
          <a:p>
            <a:pPr>
              <a:spcBef>
                <a:spcPct val="0"/>
              </a:spcBef>
            </a:pPr>
            <a:r>
              <a:rPr lang="en-US" sz="2800" b="1" i="1" dirty="0" smtClean="0">
                <a:solidFill>
                  <a:prstClr val="black"/>
                </a:solidFill>
              </a:rPr>
              <a:t>( arrow head ) </a:t>
            </a:r>
            <a:r>
              <a:rPr lang="en-US" b="1" i="1" dirty="0" smtClean="0">
                <a:solidFill>
                  <a:prstClr val="black"/>
                </a:solidFill>
              </a:rPr>
              <a:t>.</a:t>
            </a:r>
          </a:p>
        </p:txBody>
      </p:sp>
      <p:sp>
        <p:nvSpPr>
          <p:cNvPr id="5" name="Rounded Rectangle 4"/>
          <p:cNvSpPr/>
          <p:nvPr/>
        </p:nvSpPr>
        <p:spPr>
          <a:xfrm>
            <a:off x="179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prstClr val="white"/>
                </a:solidFill>
                <a:effectLst>
                  <a:outerShdw blurRad="38100" dist="38100" dir="2700000" algn="tl">
                    <a:srgbClr val="000000">
                      <a:alpha val="43137"/>
                    </a:srgbClr>
                  </a:outerShdw>
                </a:effectLst>
              </a:rPr>
              <a:t>Pulmonary </a:t>
            </a:r>
            <a:r>
              <a:rPr lang="en-US" sz="2600" b="1" i="1" dirty="0">
                <a:solidFill>
                  <a:prstClr val="white"/>
                </a:solidFill>
                <a:effectLst>
                  <a:outerShdw blurRad="38100" dist="38100" dir="2700000" algn="tl">
                    <a:srgbClr val="000000">
                      <a:alpha val="43137"/>
                    </a:srgbClr>
                  </a:outerShdw>
                </a:effectLst>
              </a:rPr>
              <a:t>embolus </a:t>
            </a:r>
            <a:r>
              <a:rPr lang="en-US" sz="2600" b="1" i="1" dirty="0" smtClean="0">
                <a:solidFill>
                  <a:prstClr val="white"/>
                </a:solidFill>
                <a:effectLst>
                  <a:outerShdw blurRad="38100" dist="38100" dir="2700000" algn="tl">
                    <a:srgbClr val="000000">
                      <a:alpha val="43137"/>
                    </a:srgbClr>
                  </a:outerShdw>
                </a:effectLst>
              </a:rPr>
              <a:t>and</a:t>
            </a:r>
          </a:p>
          <a:p>
            <a:pPr algn="ctr"/>
            <a:r>
              <a:rPr lang="en-US" sz="2600" b="1" i="1" dirty="0" smtClean="0">
                <a:solidFill>
                  <a:prstClr val="white"/>
                </a:solidFill>
                <a:effectLst>
                  <a:outerShdw blurRad="38100" dist="38100" dir="2700000" algn="tl">
                    <a:srgbClr val="000000">
                      <a:alpha val="43137"/>
                    </a:srgbClr>
                  </a:outerShdw>
                </a:effectLst>
              </a:rPr>
              <a:t> infarction in the Lung</a:t>
            </a:r>
            <a:endParaRPr lang="en-US" sz="2600" b="1" i="1" dirty="0">
              <a:solidFill>
                <a:prstClr val="white"/>
              </a:solidFill>
              <a:effectLst>
                <a:outerShdw blurRad="38100" dist="38100" dir="2700000" algn="tl">
                  <a:srgbClr val="000000">
                    <a:alpha val="43137"/>
                  </a:srgbClr>
                </a:outerShdw>
              </a:effectLst>
            </a:endParaRPr>
          </a:p>
        </p:txBody>
      </p:sp>
      <p:sp>
        <p:nvSpPr>
          <p:cNvPr id="7" name="Left Arrow 6"/>
          <p:cNvSpPr/>
          <p:nvPr/>
        </p:nvSpPr>
        <p:spPr>
          <a:xfrm rot="14682526">
            <a:off x="6529969" y="2010211"/>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3950863"/>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676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smtClean="0">
              <a:solidFill>
                <a:prstClr val="white"/>
              </a:solidFill>
              <a:effectLst>
                <a:outerShdw blurRad="38100" dist="38100" dir="2700000" algn="tl">
                  <a:srgbClr val="000000">
                    <a:alpha val="43137"/>
                  </a:srgbClr>
                </a:outerShdw>
              </a:effectLst>
            </a:endParaRPr>
          </a:p>
          <a:p>
            <a:pPr algn="ctr"/>
            <a:r>
              <a:rPr lang="en-US" sz="2600" b="1" i="1" dirty="0" smtClean="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smtClean="0">
                <a:solidFill>
                  <a:prstClr val="white"/>
                </a:solidFill>
                <a:effectLst>
                  <a:outerShdw blurRad="38100" dist="38100" dir="2700000" algn="tl">
                    <a:srgbClr val="000000">
                      <a:alpha val="43137"/>
                    </a:srgbClr>
                  </a:outerShdw>
                </a:effectLst>
              </a:rPr>
              <a:t>  </a:t>
            </a:r>
            <a:endParaRPr lang="en-US" sz="2600" b="1" i="1"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4" name="TextBox 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7" name="Rectangle 6"/>
          <p:cNvSpPr/>
          <p:nvPr/>
        </p:nvSpPr>
        <p:spPr>
          <a:xfrm>
            <a:off x="1636440" y="5743058"/>
            <a:ext cx="6593160" cy="369332"/>
          </a:xfrm>
          <a:prstGeom prst="rect">
            <a:avLst/>
          </a:prstGeom>
        </p:spPr>
        <p:txBody>
          <a:bodyPr wrap="square">
            <a:spAutoFit/>
          </a:bodyPr>
          <a:lstStyle/>
          <a:p>
            <a:pPr algn="ctr"/>
            <a:r>
              <a:rPr lang="en-US" b="1" i="1" dirty="0" smtClean="0"/>
              <a:t>CT scan - white arrows show pulmonary embolus </a:t>
            </a:r>
            <a:r>
              <a:rPr lang="en-US" b="1" dirty="0" smtClean="0"/>
              <a:t>with </a:t>
            </a:r>
            <a:r>
              <a:rPr lang="en-US" b="1" dirty="0"/>
              <a:t>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4422775" cy="44227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3810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43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97713"/>
            <a:ext cx="8352928" cy="923330"/>
          </a:xfrm>
          <a:prstGeom prst="rect">
            <a:avLst/>
          </a:prstGeom>
        </p:spPr>
        <p:txBody>
          <a:bodyPr wrap="square">
            <a:spAutoFit/>
          </a:bodyPr>
          <a:lstStyle/>
          <a:p>
            <a:pPr algn="ctr"/>
            <a:r>
              <a:rPr lang="en-US" b="1" i="1" dirty="0" smtClean="0">
                <a:solidFill>
                  <a:prstClr val="black"/>
                </a:solidFill>
              </a:rPr>
              <a:t>Microscopic </a:t>
            </a:r>
            <a:r>
              <a:rPr lang="en-US" b="1" i="1" dirty="0">
                <a:solidFill>
                  <a:prstClr val="black"/>
                </a:solidFill>
              </a:rPr>
              <a:t>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1"/>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80492515"/>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45192" y="260648"/>
            <a:ext cx="7371224"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Histopathology &amp; Radiogram</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51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endParaRPr lang="en-US" b="1" i="1" dirty="0" smtClean="0"/>
          </a:p>
          <a:p>
            <a:pPr algn="ctr"/>
            <a:r>
              <a:rPr lang="en-US" b="1" i="1" dirty="0" smtClean="0"/>
              <a:t>lacks </a:t>
            </a:r>
            <a:r>
              <a:rPr lang="en-US" b="1" i="1" dirty="0"/>
              <a:t>nodularity, and manifests radiologically as a ground-glass pattern</a:t>
            </a:r>
          </a:p>
        </p:txBody>
      </p:sp>
      <p:pic>
        <p:nvPicPr>
          <p:cNvPr id="2" name="Picture 1"/>
          <p:cNvPicPr>
            <a:picLocks noChangeAspect="1"/>
          </p:cNvPicPr>
          <p:nvPr/>
        </p:nvPicPr>
        <p:blipFill>
          <a:blip r:embed="rId2"/>
          <a:stretch>
            <a:fillRect/>
          </a:stretch>
        </p:blipFill>
        <p:spPr>
          <a:xfrm>
            <a:off x="467543" y="908720"/>
            <a:ext cx="8208913" cy="4800600"/>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182553"/>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890046"/>
            <a:ext cx="8064896"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small peripheral </a:t>
            </a:r>
            <a:r>
              <a:rPr lang="en-US" b="1" i="1" dirty="0" smtClean="0">
                <a:solidFill>
                  <a:prstClr val="black"/>
                </a:solidFill>
              </a:rPr>
              <a:t>pulmonary </a:t>
            </a:r>
            <a:r>
              <a:rPr lang="en-US" b="1" i="1" dirty="0">
                <a:solidFill>
                  <a:prstClr val="black"/>
                </a:solidFill>
              </a:rPr>
              <a:t>artery thromboembolus. </a:t>
            </a:r>
            <a:r>
              <a:rPr lang="en-US" b="1" i="1" dirty="0" smtClean="0">
                <a:solidFill>
                  <a:prstClr val="black"/>
                </a:solidFill>
              </a:rPr>
              <a:t>If these small </a:t>
            </a:r>
            <a:r>
              <a:rPr lang="en-US" b="1" i="1" dirty="0">
                <a:solidFill>
                  <a:prstClr val="black"/>
                </a:solidFill>
              </a:rPr>
              <a:t>PE </a:t>
            </a:r>
            <a:r>
              <a:rPr lang="en-US" b="1" i="1" dirty="0" smtClean="0">
                <a:solidFill>
                  <a:prstClr val="black"/>
                </a:solidFill>
              </a:rPr>
              <a:t>are showered </a:t>
            </a:r>
            <a:r>
              <a:rPr lang="en-US" b="1" i="1" dirty="0">
                <a:solidFill>
                  <a:prstClr val="black"/>
                </a:solidFill>
              </a:rPr>
              <a:t>into the pulmonary circulation at once or over a period of </a:t>
            </a:r>
            <a:r>
              <a:rPr lang="en-US" b="1" i="1" dirty="0" smtClean="0">
                <a:solidFill>
                  <a:prstClr val="black"/>
                </a:solidFill>
              </a:rPr>
              <a:t>time will lead </a:t>
            </a:r>
            <a:r>
              <a:rPr lang="en-US" b="1" i="1" dirty="0">
                <a:solidFill>
                  <a:prstClr val="black"/>
                </a:solidFill>
              </a:rPr>
              <a:t>to pulmonary hypertension.</a:t>
            </a:r>
          </a:p>
        </p:txBody>
      </p:sp>
      <p:sp>
        <p:nvSpPr>
          <p:cNvPr id="3" name="Rounded Rectangle 2"/>
          <p:cNvSpPr/>
          <p:nvPr/>
        </p:nvSpPr>
        <p:spPr>
          <a:xfrm>
            <a:off x="755576" y="260648"/>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Small 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55606388"/>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589240"/>
            <a:ext cx="8640960" cy="1200329"/>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43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Fat Embolism in the Lung - HPF</a:t>
            </a:r>
            <a:endParaRPr lang="en-US" sz="2800" b="1"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37797755"/>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8919" y="2060848"/>
            <a:ext cx="6660232" cy="2304256"/>
          </a:xfrm>
        </p:spPr>
        <p:txBody>
          <a:bodyPr>
            <a:noAutofit/>
          </a:bodyPr>
          <a:lstStyle/>
          <a:p>
            <a:pPr algn="l" rtl="0"/>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smtClean="0">
                <a:solidFill>
                  <a:srgbClr val="000099"/>
                </a:solidFill>
                <a:effectLst>
                  <a:outerShdw blurRad="38100" dist="38100" dir="2700000" algn="tl">
                    <a:srgbClr val="000000">
                      <a:alpha val="43137"/>
                    </a:srgbClr>
                  </a:outerShdw>
                </a:effectLst>
                <a:latin typeface="+mn-lt"/>
              </a:rPr>
              <a:t>1. TUBERCULOSIS</a:t>
            </a:r>
            <a:br>
              <a:rPr lang="en-US" sz="3600" b="1" i="1" dirty="0" smtClean="0">
                <a:solidFill>
                  <a:srgbClr val="000099"/>
                </a:solidFill>
                <a:effectLst>
                  <a:outerShdw blurRad="38100" dist="38100" dir="2700000" algn="tl">
                    <a:srgbClr val="000000">
                      <a:alpha val="43137"/>
                    </a:srgbClr>
                  </a:outerShdw>
                </a:effectLst>
                <a:latin typeface="+mn-lt"/>
              </a:rPr>
            </a:br>
            <a:r>
              <a:rPr lang="en-US" sz="3600" b="1" i="1" dirty="0" smtClean="0">
                <a:solidFill>
                  <a:srgbClr val="C00000"/>
                </a:solidFill>
                <a:effectLst>
                  <a:outerShdw blurRad="38100" dist="38100" dir="2700000" algn="tl">
                    <a:srgbClr val="000000">
                      <a:alpha val="43137"/>
                    </a:srgbClr>
                  </a:outerShdw>
                </a:effectLst>
                <a:latin typeface="+mn-lt"/>
              </a:rPr>
              <a:t/>
            </a:r>
            <a:br>
              <a:rPr lang="en-US" sz="3600" b="1" i="1" dirty="0" smtClean="0">
                <a:solidFill>
                  <a:srgbClr val="C00000"/>
                </a:solidFill>
                <a:effectLst>
                  <a:outerShdw blurRad="38100" dist="38100" dir="2700000" algn="tl">
                    <a:srgbClr val="000000">
                      <a:alpha val="43137"/>
                    </a:srgbClr>
                  </a:outerShdw>
                </a:effectLst>
                <a:latin typeface="+mn-lt"/>
              </a:rPr>
            </a:br>
            <a:r>
              <a:rPr lang="en-US" sz="3600" b="1" i="1" dirty="0" smtClean="0">
                <a:solidFill>
                  <a:srgbClr val="660066"/>
                </a:solidFill>
                <a:effectLst>
                  <a:outerShdw blurRad="38100" dist="38100" dir="2700000" algn="tl">
                    <a:srgbClr val="000000">
                      <a:alpha val="43137"/>
                    </a:srgbClr>
                  </a:outerShdw>
                </a:effectLst>
                <a:latin typeface="+mn-lt"/>
              </a:rPr>
              <a:t>2. CANCER OF THE LUNG</a:t>
            </a:r>
            <a:endParaRPr lang="en-US" sz="3600" b="1" i="1" dirty="0">
              <a:solidFill>
                <a:srgbClr val="660066"/>
              </a:solidFill>
              <a:effectLst>
                <a:outerShdw blurRad="38100" dist="38100" dir="2700000" algn="tl">
                  <a:srgbClr val="000000">
                    <a:alpha val="43137"/>
                  </a:srgbClr>
                </a:outerShdw>
              </a:effectLst>
              <a:latin typeface="+mn-lt"/>
            </a:endParaRPr>
          </a:p>
        </p:txBody>
      </p:sp>
      <p:sp>
        <p:nvSpPr>
          <p:cNvPr id="3" name="Rounded Rectangle 2"/>
          <p:cNvSpPr/>
          <p:nvPr/>
        </p:nvSpPr>
        <p:spPr>
          <a:xfrm>
            <a:off x="2051720" y="578877"/>
            <a:ext cx="5184576" cy="93610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SECOND PRACTICAL</a:t>
            </a:r>
            <a:endParaRPr lang="en-US" sz="40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30476265"/>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2627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chemeClr val="bg1"/>
                </a:solidFill>
                <a:effectLst>
                  <a:outerShdw blurRad="38100" dist="38100" dir="2700000" algn="tl">
                    <a:srgbClr val="000000">
                      <a:alpha val="43137"/>
                    </a:srgbClr>
                  </a:outerShdw>
                </a:effectLst>
              </a:rPr>
              <a:t> TUBERCULOSIS</a:t>
            </a:r>
            <a:endParaRPr lang="en-US" sz="4400" b="1"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475656" y="2204864"/>
            <a:ext cx="6264696"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buFont typeface="Arial" pitchFamily="34" charset="0"/>
              <a:buChar char="•"/>
              <a:defRPr/>
            </a:pPr>
            <a:r>
              <a:rPr lang="en-US" sz="2400" b="1" dirty="0" smtClean="0">
                <a:effectLst>
                  <a:outerShdw blurRad="38100" dist="38100" dir="2700000" algn="tl">
                    <a:srgbClr val="000000">
                      <a:alpha val="43137"/>
                    </a:srgbClr>
                  </a:outerShdw>
                </a:effectLst>
              </a:rPr>
              <a:t> Epithelioid and giant cell Granuloma, </a:t>
            </a:r>
            <a:r>
              <a:rPr lang="en-US" sz="2400" b="1" dirty="0" err="1" smtClean="0">
                <a:effectLst>
                  <a:outerShdw blurRad="38100" dist="38100" dir="2700000" algn="tl">
                    <a:srgbClr val="000000">
                      <a:alpha val="43137"/>
                    </a:srgbClr>
                  </a:outerShdw>
                </a:effectLst>
              </a:rPr>
              <a:t>Ghon’s</a:t>
            </a:r>
            <a:r>
              <a:rPr lang="en-US" sz="2400" b="1" dirty="0" smtClean="0">
                <a:effectLst>
                  <a:outerShdw blurRad="38100" dist="38100" dir="2700000" algn="tl">
                    <a:srgbClr val="000000">
                      <a:alpha val="43137"/>
                    </a:srgbClr>
                  </a:outerShdw>
                </a:effectLst>
              </a:rPr>
              <a:t>       </a:t>
            </a:r>
          </a:p>
          <a:p>
            <a:pPr>
              <a:defRPr/>
            </a:pPr>
            <a:r>
              <a:rPr lang="en-US" sz="2400" b="1" dirty="0" smtClean="0">
                <a:effectLst>
                  <a:outerShdw blurRad="38100" dist="38100" dir="2700000" algn="tl">
                    <a:srgbClr val="000000">
                      <a:alpha val="43137"/>
                    </a:srgbClr>
                  </a:outerShdw>
                </a:effectLst>
              </a:rPr>
              <a:t>   complex or caseation is present</a:t>
            </a:r>
          </a:p>
          <a:p>
            <a:pPr>
              <a:buFont typeface="Arial" pitchFamily="34" charset="0"/>
              <a:buChar char="•"/>
              <a:defRPr/>
            </a:pPr>
            <a:r>
              <a:rPr lang="en-US" sz="2400" b="1" dirty="0" smtClean="0">
                <a:effectLst>
                  <a:outerShdw blurRad="38100" dist="38100" dir="2700000" algn="tl">
                    <a:srgbClr val="000000">
                      <a:alpha val="43137"/>
                    </a:srgbClr>
                  </a:outerShdw>
                </a:effectLst>
              </a:rPr>
              <a:t> Complications of TB are: </a:t>
            </a:r>
          </a:p>
          <a:p>
            <a:pPr>
              <a:defRPr/>
            </a:pPr>
            <a:r>
              <a:rPr lang="en-US" sz="2400" dirty="0" smtClean="0">
                <a:effectLst>
                  <a:outerShdw blurRad="38100" dist="38100" dir="2700000" algn="tl">
                    <a:srgbClr val="000000">
                      <a:alpha val="43137"/>
                    </a:srgbClr>
                  </a:outerShdw>
                </a:effectLst>
              </a:rPr>
              <a:t>   - Amyloidosis , </a:t>
            </a:r>
          </a:p>
          <a:p>
            <a:pPr>
              <a:defRPr/>
            </a:pPr>
            <a:r>
              <a:rPr lang="en-US" sz="2400" dirty="0" smtClean="0">
                <a:effectLst>
                  <a:outerShdw blurRad="38100" dist="38100" dir="2700000" algn="tl">
                    <a:srgbClr val="000000">
                      <a:alpha val="43137"/>
                    </a:srgbClr>
                  </a:outerShdw>
                </a:effectLst>
              </a:rPr>
              <a:t>   - Tuberculous pneumonia </a:t>
            </a:r>
          </a:p>
          <a:p>
            <a:pPr>
              <a:defRPr/>
            </a:pPr>
            <a:r>
              <a:rPr lang="en-US" sz="2400" dirty="0" smtClean="0">
                <a:effectLst>
                  <a:outerShdw blurRad="38100" dist="38100" dir="2700000" algn="tl">
                    <a:srgbClr val="000000">
                      <a:alpha val="43137"/>
                    </a:srgbClr>
                  </a:outerShdw>
                </a:effectLst>
              </a:rPr>
              <a:t>   -  Miliary tuberculosis </a:t>
            </a:r>
          </a:p>
          <a:p>
            <a:pPr>
              <a:defRPr/>
            </a:pPr>
            <a:r>
              <a:rPr lang="en-US" sz="2400" dirty="0" smtClean="0">
                <a:effectLst>
                  <a:outerShdw blurRad="38100" dist="38100" dir="2700000" algn="tl">
                    <a:srgbClr val="000000">
                      <a:alpha val="43137"/>
                    </a:srgbClr>
                  </a:outerShdw>
                </a:effectLst>
              </a:rPr>
              <a:t>   -  Tuberculous meningitis </a:t>
            </a:r>
          </a:p>
          <a:p>
            <a:pPr>
              <a:defRPr/>
            </a:pPr>
            <a:r>
              <a:rPr lang="en-US" sz="2400" dirty="0" smtClean="0">
                <a:effectLst>
                  <a:outerShdw blurRad="38100" dist="38100" dir="2700000" algn="tl">
                    <a:srgbClr val="000000">
                      <a:alpha val="43137"/>
                    </a:srgbClr>
                  </a:outerShdw>
                </a:effectLst>
              </a:rPr>
              <a:t>   -  Addison disease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05522342"/>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208912" cy="4896545"/>
          </a:xfrm>
          <a:noFill/>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12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23528" y="5733256"/>
            <a:ext cx="8424936" cy="90063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a:t>
            </a:r>
            <a:r>
              <a:rPr lang="en-US" b="1" i="1" dirty="0">
                <a:solidFill>
                  <a:srgbClr val="FF0000"/>
                </a:solidFill>
              </a:rPr>
              <a:t>Primary tuberculosis </a:t>
            </a:r>
            <a:r>
              <a:rPr lang="en-US" b="1" i="1" dirty="0"/>
              <a:t>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7066884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653697"/>
            <a:ext cx="8712968" cy="900631"/>
          </a:xfrm>
          <a:prstGeom prst="rect">
            <a:avLst/>
          </a:prstGeom>
        </p:spPr>
        <p:txBody>
          <a:bodyPr wrap="square">
            <a:spAutoFit/>
          </a:bodyPr>
          <a:lstStyle/>
          <a:p>
            <a:pPr algn="ctr">
              <a:lnSpc>
                <a:spcPts val="2100"/>
              </a:lnSpc>
            </a:pPr>
            <a:r>
              <a:rPr lang="en-US" b="1" i="1" dirty="0" smtClean="0"/>
              <a:t>Extensive </a:t>
            </a:r>
            <a:r>
              <a:rPr lang="en-US" b="1" i="1" dirty="0"/>
              <a:t>caseation and the granulomas involve a larger </a:t>
            </a:r>
            <a:r>
              <a:rPr lang="en-US" b="1" i="1" dirty="0" smtClean="0"/>
              <a:t>bronchus causing </a:t>
            </a:r>
            <a:r>
              <a:rPr lang="en-US" b="1" i="1" dirty="0"/>
              <a:t>soft, necrotic center to drain out and leave behind a cavity. Cavitation is typical for large granulomas with </a:t>
            </a:r>
            <a:r>
              <a:rPr lang="en-US" b="1" i="1" dirty="0" smtClean="0"/>
              <a:t>TB. </a:t>
            </a:r>
            <a:r>
              <a:rPr lang="en-US" b="1" i="1" dirty="0"/>
              <a:t>Cavitation is more common in the upper lobes.</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10741"/>
            <a:ext cx="4032448" cy="484295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39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87480225"/>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731987"/>
            <a:ext cx="8136904" cy="865365"/>
          </a:xfrm>
          <a:prstGeom prst="rect">
            <a:avLst/>
          </a:prstGeom>
        </p:spPr>
        <p:txBody>
          <a:bodyPr wrap="square">
            <a:spAutoFit/>
          </a:bodyPr>
          <a:lstStyle/>
          <a:p>
            <a:pPr algn="ctr">
              <a:lnSpc>
                <a:spcPts val="2000"/>
              </a:lnSpc>
            </a:pPr>
            <a:r>
              <a:rPr lang="en-US" b="1" i="1" dirty="0"/>
              <a:t>On closer inspection, the granulomas have areas of caseous necrosis. </a:t>
            </a:r>
            <a:endParaRPr lang="en-US" b="1" i="1" dirty="0" smtClean="0"/>
          </a:p>
          <a:p>
            <a:pPr algn="ctr">
              <a:lnSpc>
                <a:spcPts val="2000"/>
              </a:lnSpc>
            </a:pPr>
            <a:r>
              <a:rPr lang="en-US" b="1" i="1" dirty="0" smtClean="0"/>
              <a:t>This </a:t>
            </a:r>
            <a:r>
              <a:rPr lang="en-US" b="1" i="1" dirty="0"/>
              <a:t>pattern of multiple </a:t>
            </a:r>
            <a:r>
              <a:rPr lang="en-US" b="1" i="1" dirty="0" smtClean="0"/>
              <a:t>caseating  </a:t>
            </a:r>
            <a:r>
              <a:rPr lang="en-US" b="1" i="1" dirty="0"/>
              <a:t>granulomas primarily in the </a:t>
            </a:r>
            <a:r>
              <a:rPr lang="en-US" b="1" i="1" dirty="0" smtClean="0"/>
              <a:t>upper</a:t>
            </a:r>
          </a:p>
          <a:p>
            <a:pPr algn="ctr">
              <a:lnSpc>
                <a:spcPts val="2000"/>
              </a:lnSpc>
            </a:pPr>
            <a:r>
              <a:rPr lang="en-US" b="1" i="1" dirty="0" smtClean="0"/>
              <a:t> </a:t>
            </a:r>
            <a:r>
              <a:rPr lang="en-US" b="1" i="1" dirty="0"/>
              <a:t>lobes is most characteristic of </a:t>
            </a:r>
            <a:r>
              <a:rPr lang="en-US" b="1" i="1" dirty="0">
                <a:solidFill>
                  <a:srgbClr val="FF0000"/>
                </a:solidFill>
                <a:effectLst>
                  <a:outerShdw blurRad="38100" dist="38100" dir="2700000" algn="tl">
                    <a:srgbClr val="000000">
                      <a:alpha val="43137"/>
                    </a:srgbClr>
                  </a:outerShdw>
                </a:effectLst>
              </a:rPr>
              <a:t>secondary (reactivation) tuberculosis</a:t>
            </a:r>
          </a:p>
        </p:txBody>
      </p:sp>
      <p:pic>
        <p:nvPicPr>
          <p:cNvPr id="31746" name="Picture 2" descr="http://library.med.utah.edu/WebPath/jpeg1/LUNG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36713"/>
            <a:ext cx="3816424" cy="48245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043608" y="188640"/>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55586911"/>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4708981"/>
          </a:xfrm>
          <a:prstGeom prst="rect">
            <a:avLst/>
          </a:prstGeom>
        </p:spPr>
        <p:txBody>
          <a:bodyPr wrap="square">
            <a:spAutoFit/>
          </a:bodyPr>
          <a:lstStyle/>
          <a:p>
            <a:pPr marL="182880" indent="-182880">
              <a:buFont typeface="Arial" pitchFamily="34" charset="0"/>
              <a:buChar char="•"/>
            </a:pPr>
            <a:r>
              <a:rPr lang="en-GB" sz="2000" b="1" i="1" dirty="0" err="1">
                <a:solidFill>
                  <a:prstClr val="black"/>
                </a:solidFill>
              </a:rPr>
              <a:t>Miliary</a:t>
            </a:r>
            <a:r>
              <a:rPr lang="en-GB" sz="2000" b="1" i="1" dirty="0">
                <a:solidFill>
                  <a:prstClr val="black"/>
                </a:solidFill>
              </a:rPr>
              <a:t> </a:t>
            </a:r>
            <a:r>
              <a:rPr lang="en-GB" sz="2000" b="1" i="1" dirty="0" smtClean="0">
                <a:solidFill>
                  <a:prstClr val="black"/>
                </a:solidFill>
              </a:rPr>
              <a:t>TB </a:t>
            </a:r>
            <a:r>
              <a:rPr lang="en-GB" sz="2000" b="1" i="1" dirty="0">
                <a:solidFill>
                  <a:prstClr val="black"/>
                </a:solidFill>
              </a:rPr>
              <a:t>can occur when </a:t>
            </a:r>
            <a:r>
              <a:rPr lang="en-GB" sz="2000" b="1" i="1" dirty="0" smtClean="0">
                <a:solidFill>
                  <a:prstClr val="black"/>
                </a:solidFill>
              </a:rPr>
              <a:t>TB </a:t>
            </a:r>
            <a:r>
              <a:rPr lang="en-GB" sz="2000" b="1" i="1" dirty="0">
                <a:solidFill>
                  <a:srgbClr val="FF0000"/>
                </a:solidFill>
              </a:rPr>
              <a:t>lung lesions erode pulmonary veins </a:t>
            </a:r>
            <a:r>
              <a:rPr lang="en-GB" sz="2000" b="1" i="1" dirty="0">
                <a:solidFill>
                  <a:prstClr val="black"/>
                </a:solidFill>
              </a:rPr>
              <a:t>or when </a:t>
            </a:r>
            <a:r>
              <a:rPr lang="en-GB" sz="2000" b="1" i="1" dirty="0" err="1" smtClean="0">
                <a:solidFill>
                  <a:prstClr val="black"/>
                </a:solidFill>
              </a:rPr>
              <a:t>extrapulmonary</a:t>
            </a:r>
            <a:r>
              <a:rPr lang="en-GB" sz="2000" b="1" i="1" dirty="0" smtClean="0">
                <a:solidFill>
                  <a:prstClr val="black"/>
                </a:solidFill>
              </a:rPr>
              <a:t> TB </a:t>
            </a:r>
            <a:r>
              <a:rPr lang="en-GB" sz="2000" b="1" i="1" dirty="0">
                <a:solidFill>
                  <a:prstClr val="black"/>
                </a:solidFill>
              </a:rPr>
              <a:t>lesions erode systemic veins</a:t>
            </a:r>
            <a:r>
              <a:rPr lang="en-GB" sz="2000" b="1" i="1" dirty="0" smtClean="0">
                <a:solidFill>
                  <a:prstClr val="black"/>
                </a:solidFill>
              </a:rPr>
              <a:t>. </a:t>
            </a:r>
          </a:p>
          <a:p>
            <a:pPr marL="182880" indent="-182880">
              <a:buFont typeface="Arial" pitchFamily="34" charset="0"/>
              <a:buChar char="•"/>
            </a:pPr>
            <a:endParaRPr lang="en-GB" sz="2000" b="1" i="1" dirty="0">
              <a:solidFill>
                <a:prstClr val="black"/>
              </a:solidFill>
            </a:endParaRP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endParaRPr lang="en-GB" sz="2000" b="1" i="1" dirty="0" smtClean="0">
              <a:solidFill>
                <a:prstClr val="black"/>
              </a:solidFill>
            </a:endParaRPr>
          </a:p>
          <a:p>
            <a:pPr marL="182880" indent="-182880">
              <a:buFont typeface="Arial" pitchFamily="34" charset="0"/>
              <a:buChar char="•"/>
            </a:pPr>
            <a:r>
              <a:rPr lang="en-GB" sz="2000" b="1" i="1" dirty="0" smtClean="0">
                <a:solidFill>
                  <a:prstClr val="black"/>
                </a:solidFill>
              </a:rPr>
              <a:t>This </a:t>
            </a:r>
            <a:r>
              <a:rPr lang="en-GB" sz="2000" b="1" i="1" dirty="0">
                <a:solidFill>
                  <a:prstClr val="black"/>
                </a:solidFill>
              </a:rPr>
              <a:t>results in </a:t>
            </a:r>
            <a:r>
              <a:rPr lang="en-GB" sz="2000" b="1" i="1" dirty="0" err="1">
                <a:solidFill>
                  <a:prstClr val="black"/>
                </a:solidFill>
              </a:rPr>
              <a:t>hematogenous</a:t>
            </a:r>
            <a:r>
              <a:rPr lang="en-GB" sz="2000" b="1" i="1" dirty="0">
                <a:solidFill>
                  <a:prstClr val="black"/>
                </a:solidFill>
              </a:rPr>
              <a:t> dissemination of tubercle bacilli producing myriads of 1-2 mm. lesions throughout the body in susceptible hosts. </a:t>
            </a:r>
            <a:endParaRPr lang="en-GB" sz="2000" b="1" i="1" dirty="0" smtClean="0">
              <a:solidFill>
                <a:prstClr val="black"/>
              </a:solidFill>
            </a:endParaRPr>
          </a:p>
          <a:p>
            <a:endParaRPr lang="en-GB" sz="2000" b="1" i="1" dirty="0" smtClean="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a:t>
            </a:r>
            <a:endParaRPr lang="en-US" sz="28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5113665"/>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a:srcRect/>
          <a:stretch>
            <a:fillRect/>
          </a:stretch>
        </p:blipFill>
        <p:spPr bwMode="auto">
          <a:xfrm>
            <a:off x="990600" y="1066800"/>
            <a:ext cx="3276600" cy="4476751"/>
          </a:xfrm>
          <a:prstGeom prst="rect">
            <a:avLst/>
          </a:prstGeom>
          <a:noFill/>
        </p:spPr>
      </p:pic>
      <p:sp>
        <p:nvSpPr>
          <p:cNvPr id="5" name="Rounded Rectangle 4"/>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Cut section</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685800" y="5638800"/>
            <a:ext cx="8077200" cy="923330"/>
          </a:xfrm>
          <a:prstGeom prst="rect">
            <a:avLst/>
          </a:prstGeom>
        </p:spPr>
        <p:txBody>
          <a:bodyPr wrap="square">
            <a:spAutoFit/>
          </a:bodyPr>
          <a:lstStyle/>
          <a:p>
            <a:r>
              <a:rPr lang="en-US" b="1" i="1" dirty="0" smtClean="0"/>
              <a:t>This is a "</a:t>
            </a:r>
            <a:r>
              <a:rPr lang="en-US" b="1" i="1" dirty="0" err="1" smtClean="0"/>
              <a:t>miliary</a:t>
            </a:r>
            <a:r>
              <a:rPr lang="en-US" b="1" i="1" dirty="0" smtClean="0"/>
              <a:t>" pattern of </a:t>
            </a:r>
            <a:r>
              <a:rPr lang="en-US" b="1" i="1" dirty="0" err="1" smtClean="0"/>
              <a:t>granulomas</a:t>
            </a:r>
            <a:r>
              <a:rPr lang="en-US" b="1" i="1" dirty="0" smtClean="0"/>
              <a:t> because there are a multitude of small tan </a:t>
            </a:r>
            <a:r>
              <a:rPr lang="en-US" b="1" i="1" dirty="0" err="1" smtClean="0"/>
              <a:t>granulomas</a:t>
            </a:r>
            <a:r>
              <a:rPr lang="en-US" b="1" i="1" dirty="0" smtClean="0"/>
              <a:t>, about 2 to 4 mm in size, scattered throughout the lung parenchyma. The </a:t>
            </a:r>
            <a:r>
              <a:rPr lang="en-US" b="1" i="1" dirty="0" err="1" smtClean="0"/>
              <a:t>miliary</a:t>
            </a:r>
            <a:r>
              <a:rPr lang="en-US" b="1" i="1" dirty="0" smtClean="0"/>
              <a:t> pattern gets its name from the </a:t>
            </a:r>
            <a:r>
              <a:rPr lang="en-US" b="1" i="1" dirty="0" err="1" smtClean="0"/>
              <a:t>resemblence</a:t>
            </a:r>
            <a:r>
              <a:rPr lang="en-US" b="1" i="1" dirty="0" smtClean="0"/>
              <a:t> of the </a:t>
            </a:r>
            <a:r>
              <a:rPr lang="en-US" b="1" i="1" dirty="0" err="1" smtClean="0"/>
              <a:t>granulomas</a:t>
            </a:r>
            <a:r>
              <a:rPr lang="en-US" b="1" i="1" dirty="0" smtClean="0"/>
              <a:t> to millet seeds.</a:t>
            </a:r>
            <a:endParaRPr lang="en-US" b="1" i="1" dirty="0"/>
          </a:p>
        </p:txBody>
      </p:sp>
      <p:pic>
        <p:nvPicPr>
          <p:cNvPr id="163844" name="Picture 4" descr="http://library.med.utah.edu/WebPath/jpeg1/LUNG040.jpg"/>
          <p:cNvPicPr>
            <a:picLocks noChangeAspect="1" noChangeArrowheads="1"/>
          </p:cNvPicPr>
          <p:nvPr/>
        </p:nvPicPr>
        <p:blipFill>
          <a:blip r:embed="rId3"/>
          <a:srcRect/>
          <a:stretch>
            <a:fillRect/>
          </a:stretch>
        </p:blipFill>
        <p:spPr bwMode="auto">
          <a:xfrm>
            <a:off x="4572000" y="1066800"/>
            <a:ext cx="3962400" cy="4495800"/>
          </a:xfrm>
          <a:prstGeom prst="rect">
            <a:avLst/>
          </a:prstGeom>
          <a:noFill/>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8091683"/>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Miliary TB of the Lungs – X-Ray</a:t>
            </a:r>
            <a:endParaRPr lang="en-US" sz="2800" b="1" i="1" dirty="0">
              <a:effectLst>
                <a:outerShdw blurRad="38100" dist="38100" dir="2700000" algn="tl">
                  <a:srgbClr val="000000">
                    <a:alpha val="43137"/>
                  </a:srgbClr>
                </a:outerShdw>
              </a:effectLst>
            </a:endParaRPr>
          </a:p>
        </p:txBody>
      </p:sp>
      <p:pic>
        <p:nvPicPr>
          <p:cNvPr id="164870" name="Picture 6" descr="http://www.sharinginhealth.ca/images/CXR_TB_miliary_Bwanika.jpg"/>
          <p:cNvPicPr>
            <a:picLocks noChangeAspect="1" noChangeArrowheads="1"/>
          </p:cNvPicPr>
          <p:nvPr/>
        </p:nvPicPr>
        <p:blipFill>
          <a:blip r:embed="rId2"/>
          <a:srcRect/>
          <a:stretch>
            <a:fillRect/>
          </a:stretch>
        </p:blipFill>
        <p:spPr bwMode="auto">
          <a:xfrm>
            <a:off x="2590800" y="1066800"/>
            <a:ext cx="3810000" cy="4019550"/>
          </a:xfrm>
          <a:prstGeom prst="rect">
            <a:avLst/>
          </a:prstGeom>
          <a:noFill/>
        </p:spPr>
      </p:pic>
      <p:sp>
        <p:nvSpPr>
          <p:cNvPr id="8" name="Rectangle 7"/>
          <p:cNvSpPr/>
          <p:nvPr/>
        </p:nvSpPr>
        <p:spPr>
          <a:xfrm>
            <a:off x="1634420" y="5334000"/>
            <a:ext cx="6195029" cy="776366"/>
          </a:xfrm>
          <a:prstGeom prst="rect">
            <a:avLst/>
          </a:prstGeom>
        </p:spPr>
        <p:txBody>
          <a:bodyPr wrap="none">
            <a:spAutoFit/>
          </a:bodyPr>
          <a:lstStyle/>
          <a:p>
            <a:pPr marL="457200" marR="0">
              <a:lnSpc>
                <a:spcPct val="115000"/>
              </a:lnSpc>
              <a:spcBef>
                <a:spcPts val="0"/>
              </a:spcBef>
              <a:spcAft>
                <a:spcPts val="0"/>
              </a:spcAft>
            </a:pPr>
            <a:r>
              <a:rPr lang="en-US" sz="2000" b="1" i="1" dirty="0" smtClean="0"/>
              <a:t>This chest x-ray shows a patient with </a:t>
            </a:r>
            <a:r>
              <a:rPr lang="en-US" sz="2000" b="1" i="1" dirty="0" err="1" smtClean="0"/>
              <a:t>miliary</a:t>
            </a:r>
            <a:r>
              <a:rPr lang="en-US" sz="2000" b="1" i="1" dirty="0" smtClean="0"/>
              <a:t> TB showing </a:t>
            </a:r>
          </a:p>
          <a:p>
            <a:pPr marL="457200" marR="0">
              <a:lnSpc>
                <a:spcPct val="115000"/>
              </a:lnSpc>
              <a:spcBef>
                <a:spcPts val="0"/>
              </a:spcBef>
              <a:spcAft>
                <a:spcPts val="0"/>
              </a:spcAft>
            </a:pPr>
            <a:r>
              <a:rPr lang="en-US" sz="2000" b="1" i="1" dirty="0" smtClean="0"/>
              <a:t> </a:t>
            </a:r>
            <a:r>
              <a:rPr lang="en-US" sz="2000" b="1" i="1" dirty="0" err="1" smtClean="0">
                <a:solidFill>
                  <a:srgbClr val="FF0000"/>
                </a:solidFill>
              </a:rPr>
              <a:t>m</a:t>
            </a:r>
            <a:r>
              <a:rPr lang="en-US" sz="2000" b="1" i="1" dirty="0" err="1" smtClean="0">
                <a:solidFill>
                  <a:srgbClr val="FF0000"/>
                </a:solidFill>
                <a:latin typeface="Times New Roman"/>
                <a:ea typeface="Calibri"/>
                <a:cs typeface="Arial"/>
              </a:rPr>
              <a:t>iliary</a:t>
            </a:r>
            <a:r>
              <a:rPr lang="en-US" sz="2000" b="1" i="1" dirty="0" smtClean="0">
                <a:solidFill>
                  <a:srgbClr val="FF0000"/>
                </a:solidFill>
                <a:latin typeface="Times New Roman"/>
                <a:ea typeface="Calibri"/>
                <a:cs typeface="Arial"/>
              </a:rPr>
              <a:t> nodules and</a:t>
            </a:r>
            <a:r>
              <a:rPr lang="en-US" sz="2000" b="1" i="1" dirty="0" smtClean="0">
                <a:solidFill>
                  <a:srgbClr val="FF0000"/>
                </a:solidFill>
                <a:latin typeface="Times New Roman"/>
                <a:ea typeface="Calibri"/>
              </a:rPr>
              <a:t> </a:t>
            </a:r>
            <a:r>
              <a:rPr lang="en-US" sz="2000" b="1" i="1" dirty="0">
                <a:solidFill>
                  <a:srgbClr val="FF0000"/>
                </a:solidFill>
                <a:latin typeface="Times New Roman"/>
                <a:ea typeface="Calibri"/>
              </a:rPr>
              <a:t>Reticular shadows.</a:t>
            </a:r>
            <a:r>
              <a:rPr lang="en-US" sz="2000" b="1" i="1" dirty="0" smtClean="0"/>
              <a:t>.</a:t>
            </a:r>
            <a:endParaRPr lang="en-US" sz="2000"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01865127"/>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512" y="5301208"/>
            <a:ext cx="8712968" cy="1224136"/>
          </a:xfrm>
        </p:spPr>
        <p:txBody>
          <a:bodyPr>
            <a:noAutofit/>
          </a:bodyPr>
          <a:lstStyle/>
          <a:p>
            <a:pPr algn="ctr"/>
            <a:r>
              <a:rPr lang="en-US" sz="1800" b="1" i="1" dirty="0" smtClean="0"/>
              <a:t>Interstitial </a:t>
            </a:r>
            <a:r>
              <a:rPr lang="en-US" sz="1800" b="1" i="1" dirty="0"/>
              <a:t>bronchiolocentric pneumonitis </a:t>
            </a:r>
            <a:r>
              <a:rPr lang="en-US" sz="1800" b="1" i="1" dirty="0" smtClean="0"/>
              <a:t>(Extrinsic allergic alveolitis) with </a:t>
            </a:r>
            <a:r>
              <a:rPr lang="en-US" sz="1800" b="1" i="1" dirty="0"/>
              <a:t>lymphocytes, plasma cells and foamy macrophages </a:t>
            </a:r>
            <a:r>
              <a:rPr lang="en-US" sz="1800" b="1" i="1" dirty="0" smtClean="0"/>
              <a:t>in </a:t>
            </a:r>
            <a:r>
              <a:rPr lang="en-US" sz="1800" b="1" i="1" dirty="0"/>
              <a:t>alveolar space and terminal </a:t>
            </a:r>
            <a:r>
              <a:rPr lang="en-US" sz="1800" b="1" i="1" dirty="0" smtClean="0"/>
              <a:t>airways .  </a:t>
            </a:r>
            <a:r>
              <a:rPr lang="en-US" sz="1800" b="1" i="1" dirty="0"/>
              <a:t>Interstitial fibrosis, obliterative </a:t>
            </a:r>
            <a:r>
              <a:rPr lang="en-US" sz="1800" b="1" i="1" dirty="0" smtClean="0"/>
              <a:t>bronchiolitis </a:t>
            </a:r>
            <a:r>
              <a:rPr lang="en-US" sz="1800" b="1" i="1" dirty="0"/>
              <a:t>and intra-alveolar </a:t>
            </a:r>
            <a:r>
              <a:rPr lang="en-US" sz="1800" b="1" i="1" dirty="0" smtClean="0"/>
              <a:t>exudate . Nodules </a:t>
            </a:r>
            <a:r>
              <a:rPr lang="en-US" sz="1800" b="1" i="1" dirty="0"/>
              <a:t>of organizing fibroblasts, histiocytes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27" r="32327"/>
          <a:stretch>
            <a:fillRect/>
          </a:stretch>
        </p:blipFill>
        <p:spPr bwMode="auto">
          <a:xfrm>
            <a:off x="1259632" y="914400"/>
            <a:ext cx="6554202" cy="4314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39752" y="260648"/>
            <a:ext cx="43924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Hypersensitivity Pneumonitis ( HP)</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56402496"/>
      </p:ext>
    </p:extLst>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280920" cy="4608512"/>
          </a:xfrm>
          <a:noFill/>
          <a:ln w="28575">
            <a:solidFill>
              <a:schemeClr val="tx1"/>
            </a:solidFill>
          </a:ln>
        </p:spPr>
      </p:pic>
      <p:sp>
        <p:nvSpPr>
          <p:cNvPr id="153604" name="AutoShape 4"/>
          <p:cNvSpPr>
            <a:spLocks noChangeArrowheads="1"/>
          </p:cNvSpPr>
          <p:nvPr/>
        </p:nvSpPr>
        <p:spPr bwMode="auto">
          <a:xfrm>
            <a:off x="3742184" y="2708920"/>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755576" y="5469031"/>
            <a:ext cx="7992888" cy="1200329"/>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76229192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500034" y="5973031"/>
            <a:ext cx="8229600" cy="768337"/>
          </a:xfrm>
        </p:spPr>
        <p:txBody>
          <a:bodyPr>
            <a:noAutofit/>
          </a:bodyPr>
          <a:lstStyle/>
          <a:p>
            <a:pPr marL="0" indent="0" algn="ctr">
              <a:buNone/>
            </a:pPr>
            <a:r>
              <a:rPr lang="en-US" sz="1800" b="1" i="1" dirty="0">
                <a:solidFill>
                  <a:srgbClr val="FF0000"/>
                </a:solidFill>
                <a:latin typeface="Times New Roman"/>
                <a:ea typeface="Calibri"/>
              </a:rPr>
              <a:t>Giant cells and </a:t>
            </a:r>
            <a:r>
              <a:rPr lang="en-US" sz="1800" b="1" i="1" dirty="0" err="1">
                <a:solidFill>
                  <a:srgbClr val="FF0000"/>
                </a:solidFill>
                <a:latin typeface="Times New Roman"/>
                <a:ea typeface="Calibri"/>
              </a:rPr>
              <a:t>epithelioid</a:t>
            </a:r>
            <a:r>
              <a:rPr lang="en-US" sz="1800" b="1" i="1" dirty="0">
                <a:solidFill>
                  <a:srgbClr val="FF0000"/>
                </a:solidFill>
                <a:latin typeface="Times New Roman"/>
                <a:ea typeface="Calibri"/>
              </a:rPr>
              <a:t> </a:t>
            </a:r>
            <a:r>
              <a:rPr lang="en-US" sz="1800" b="1" i="1" dirty="0" err="1">
                <a:solidFill>
                  <a:srgbClr val="FF0000"/>
                </a:solidFill>
                <a:latin typeface="Times New Roman"/>
                <a:ea typeface="Calibri"/>
              </a:rPr>
              <a:t>histiocytic</a:t>
            </a:r>
            <a:r>
              <a:rPr lang="en-US" sz="1800" b="1" i="1" dirty="0">
                <a:solidFill>
                  <a:srgbClr val="FF0000"/>
                </a:solidFill>
                <a:latin typeface="Times New Roman"/>
                <a:ea typeface="Calibri"/>
              </a:rPr>
              <a:t> granulomas with </a:t>
            </a:r>
            <a:r>
              <a:rPr lang="en-US" sz="1800" b="1" i="1" dirty="0" err="1" smtClean="0">
                <a:solidFill>
                  <a:srgbClr val="FF0000"/>
                </a:solidFill>
                <a:latin typeface="Times New Roman"/>
                <a:ea typeface="Calibri"/>
              </a:rPr>
              <a:t>caseous</a:t>
            </a:r>
            <a:r>
              <a:rPr lang="en-US" sz="1800" b="1" i="1" dirty="0" smtClean="0">
                <a:solidFill>
                  <a:srgbClr val="FF0000"/>
                </a:solidFill>
                <a:latin typeface="Times New Roman"/>
                <a:ea typeface="Calibri"/>
              </a:rPr>
              <a:t> necrosis </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08720"/>
            <a:ext cx="8352928" cy="5040560"/>
          </a:xfrm>
          <a:prstGeom prst="rect">
            <a:avLst/>
          </a:prstGeom>
          <a:noFill/>
          <a:ln w="28575">
            <a:solidFill>
              <a:schemeClr val="tx1"/>
            </a:solidFill>
          </a:ln>
        </p:spPr>
      </p:pic>
      <p:sp>
        <p:nvSpPr>
          <p:cNvPr id="5" name="مستطيل 4"/>
          <p:cNvSpPr/>
          <p:nvPr/>
        </p:nvSpPr>
        <p:spPr>
          <a:xfrm>
            <a:off x="395536"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a:t>
            </a:r>
            <a:r>
              <a:rPr lang="en-GB" sz="2800" b="1" i="1" dirty="0" smtClean="0">
                <a:solidFill>
                  <a:schemeClr val="bg1"/>
                </a:solidFill>
              </a:rPr>
              <a:t>TB  </a:t>
            </a:r>
            <a:r>
              <a:rPr lang="en-GB" sz="2800" b="1" i="1" dirty="0">
                <a:solidFill>
                  <a:schemeClr val="bg1"/>
                </a:solidFill>
              </a:rPr>
              <a:t>- Granuloma with central </a:t>
            </a:r>
            <a:r>
              <a:rPr lang="en-GB" sz="2800" b="1" i="1" dirty="0" smtClean="0">
                <a:solidFill>
                  <a:schemeClr val="bg1"/>
                </a:solidFill>
              </a:rPr>
              <a:t>early necrosis</a:t>
            </a:r>
            <a:endParaRPr lang="ar-SA" sz="2800" b="1" i="1" dirty="0">
              <a:solidFill>
                <a:schemeClr val="bg1"/>
              </a:solidFill>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009912185"/>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5445224"/>
            <a:ext cx="8496944" cy="1200329"/>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19871"/>
            <a:ext cx="8352928" cy="46253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smtClean="0">
                <a:effectLst>
                  <a:outerShdw blurRad="38100" dist="38100" dir="2700000" algn="tl">
                    <a:srgbClr val="000000">
                      <a:alpha val="43137"/>
                    </a:srgbClr>
                  </a:outerShdw>
                </a:effectLst>
              </a:rPr>
              <a:t>Granulomas - HPF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61282996"/>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323528" y="836712"/>
            <a:ext cx="8496944" cy="4680520"/>
          </a:xfrm>
          <a:prstGeom prst="rect">
            <a:avLst/>
          </a:prstGeom>
          <a:noFill/>
          <a:ln w="38100">
            <a:solidFill>
              <a:schemeClr val="tx1"/>
            </a:solidFill>
          </a:ln>
        </p:spPr>
      </p:pic>
      <p:sp>
        <p:nvSpPr>
          <p:cNvPr id="196611" name="Rectangle 3"/>
          <p:cNvSpPr>
            <a:spLocks noChangeArrowheads="1"/>
          </p:cNvSpPr>
          <p:nvPr/>
        </p:nvSpPr>
        <p:spPr bwMode="auto">
          <a:xfrm>
            <a:off x="1676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323528" y="5517232"/>
            <a:ext cx="8496944" cy="1118255"/>
          </a:xfrm>
          <a:prstGeom prst="rect">
            <a:avLst/>
          </a:prstGeom>
        </p:spPr>
        <p:txBody>
          <a:bodyPr wrap="square">
            <a:spAutoFit/>
          </a:bodyPr>
          <a:lstStyle/>
          <a:p>
            <a:pPr algn="ctr">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a:t>
            </a:r>
            <a:r>
              <a:rPr lang="en-US" b="1" i="1" dirty="0" smtClean="0"/>
              <a:t>Langhan’s </a:t>
            </a:r>
            <a:r>
              <a:rPr lang="en-US" b="1" i="1" dirty="0"/>
              <a:t>giant cell and has the nuclei lined up along one edge of the cell</a:t>
            </a:r>
          </a:p>
        </p:txBody>
      </p:sp>
      <p:cxnSp>
        <p:nvCxnSpPr>
          <p:cNvPr id="5" name="Straight Arrow Connector 4"/>
          <p:cNvCxnSpPr/>
          <p:nvPr/>
        </p:nvCxnSpPr>
        <p:spPr>
          <a:xfrm flipH="1">
            <a:off x="4788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08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508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7544"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Epithelioid &amp; Giant cell Granulomas in </a:t>
            </a:r>
            <a:r>
              <a:rPr lang="en-US" sz="2800" b="1" i="1" dirty="0" smtClean="0">
                <a:effectLst>
                  <a:outerShdw blurRad="38100" dist="38100" dir="2700000" algn="tl">
                    <a:srgbClr val="000000">
                      <a:alpha val="43137"/>
                    </a:srgbClr>
                  </a:outerShdw>
                </a:effectLst>
              </a:rPr>
              <a:t>Tuberculosis</a:t>
            </a:r>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4" name="TextBox 1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765011756"/>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5889466"/>
            <a:ext cx="8064896"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a:t>
            </a:r>
          </a:p>
          <a:p>
            <a:pPr algn="ctr"/>
            <a:r>
              <a:rPr lang="en-US" b="1" i="1" dirty="0" smtClean="0"/>
              <a:t>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98033"/>
            <a:ext cx="8352928"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11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Acid Fast bacilli of Mycobacterium TB in the Lung </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266768164"/>
      </p:ext>
    </p:extLst>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3" name="Rounded Rectangle 2"/>
          <p:cNvSpPr/>
          <p:nvPr/>
        </p:nvSpPr>
        <p:spPr>
          <a:xfrm>
            <a:off x="1601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smtClean="0">
                <a:solidFill>
                  <a:prstClr val="white"/>
                </a:solidFill>
                <a:effectLst>
                  <a:outerShdw blurRad="38100" dist="38100" dir="2700000" algn="tl">
                    <a:srgbClr val="000000">
                      <a:alpha val="43137"/>
                    </a:srgbClr>
                  </a:outerShdw>
                </a:effectLst>
              </a:rPr>
              <a:t>LUNG CARCINOMA</a:t>
            </a:r>
            <a:endParaRPr lang="en-US" sz="4400" b="1" i="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78663456"/>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87624" y="476672"/>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en-US" sz="3200" b="1" i="1" dirty="0" smtClean="0">
                <a:solidFill>
                  <a:srgbClr val="FFFF00"/>
                </a:solidFill>
                <a:effectLst>
                  <a:outerShdw blurRad="38100" dist="38100" dir="2700000" algn="tl">
                    <a:srgbClr val="000000">
                      <a:alpha val="43137"/>
                    </a:srgbClr>
                  </a:outerShdw>
                </a:effectLst>
              </a:rPr>
              <a:t>TWO TYPES OF LUNG CARCINOMA</a:t>
            </a:r>
          </a:p>
        </p:txBody>
      </p:sp>
      <p:sp>
        <p:nvSpPr>
          <p:cNvPr id="110595" name="Rectangle 3"/>
          <p:cNvSpPr>
            <a:spLocks noGrp="1" noChangeArrowheads="1"/>
          </p:cNvSpPr>
          <p:nvPr>
            <p:ph sz="quarter" idx="1"/>
          </p:nvPr>
        </p:nvSpPr>
        <p:spPr>
          <a:xfrm>
            <a:off x="971600" y="1268760"/>
            <a:ext cx="7272808" cy="3384376"/>
          </a:xfrm>
        </p:spPr>
        <p:txBody>
          <a:bodyPr>
            <a:noAutofit/>
          </a:bodyPr>
          <a:lstStyle/>
          <a:p>
            <a:pPr marL="342900" lvl="1" indent="-342900">
              <a:buFont typeface="Arial" pitchFamily="34" charset="0"/>
              <a:buChar char="•"/>
            </a:pPr>
            <a:r>
              <a:rPr lang="en-US" sz="2800" b="1" dirty="0" smtClean="0">
                <a:solidFill>
                  <a:srgbClr val="990000"/>
                </a:solidFill>
                <a:effectLst>
                  <a:outerShdw blurRad="38100" dist="38100" dir="2700000" algn="tl">
                    <a:srgbClr val="000000">
                      <a:alpha val="43137"/>
                    </a:srgbClr>
                  </a:outerShdw>
                </a:effectLst>
              </a:rPr>
              <a:t>NON-SMALL CELL </a:t>
            </a:r>
            <a:r>
              <a:rPr lang="en-US" sz="2800" b="1" dirty="0">
                <a:solidFill>
                  <a:srgbClr val="990000"/>
                </a:solidFill>
                <a:effectLst>
                  <a:outerShdw blurRad="38100" dist="38100" dir="2700000" algn="tl">
                    <a:srgbClr val="000000">
                      <a:alpha val="43137"/>
                    </a:srgbClr>
                  </a:outerShdw>
                </a:effectLst>
              </a:rPr>
              <a:t>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SQUAMOUS CELL 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ADENOCARCINOMA</a:t>
            </a:r>
          </a:p>
          <a:p>
            <a:pPr marL="971550" lvl="1" indent="-514350" eaLnBrk="1" hangingPunct="1">
              <a:buFont typeface="+mj-lt"/>
              <a:buAutoNum type="arabicPeriod"/>
            </a:pPr>
            <a:r>
              <a:rPr lang="en-US" sz="2400" b="1" dirty="0" smtClean="0">
                <a:solidFill>
                  <a:srgbClr val="4C216D"/>
                </a:solidFill>
                <a:effectLst>
                  <a:outerShdw blurRad="38100" dist="38100" dir="2700000" algn="tl">
                    <a:srgbClr val="000000">
                      <a:alpha val="43137"/>
                    </a:srgbClr>
                  </a:outerShdw>
                </a:effectLst>
              </a:rPr>
              <a:t>LARGE CELL CARCINOMA</a:t>
            </a:r>
          </a:p>
          <a:p>
            <a:pPr lvl="1" eaLnBrk="1" hangingPunct="1">
              <a:buFontTx/>
              <a:buNone/>
            </a:pPr>
            <a:endParaRPr lang="en-US" sz="1050" b="1" dirty="0" smtClean="0">
              <a:solidFill>
                <a:srgbClr val="CC00CC"/>
              </a:solidFill>
              <a:effectLst>
                <a:outerShdw blurRad="38100" dist="38100" dir="2700000" algn="tl">
                  <a:srgbClr val="000000">
                    <a:alpha val="43137"/>
                  </a:srgbClr>
                </a:outerShdw>
              </a:effectLst>
            </a:endParaRPr>
          </a:p>
          <a:p>
            <a:pPr eaLnBrk="1" hangingPunct="1"/>
            <a:r>
              <a:rPr lang="en-US" sz="2800" b="1" dirty="0" smtClean="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smtClean="0">
              <a:solidFill>
                <a:srgbClr val="CC00CC"/>
              </a:solidFill>
              <a:effectLst>
                <a:outerShdw blurRad="38100" dist="38100" dir="2700000" algn="tl">
                  <a:srgbClr val="000000">
                    <a:alpha val="43137"/>
                  </a:srgbClr>
                </a:outerShdw>
              </a:effectLst>
            </a:endParaRPr>
          </a:p>
        </p:txBody>
      </p:sp>
      <p:sp>
        <p:nvSpPr>
          <p:cNvPr id="5" name="Rectangle 4"/>
          <p:cNvSpPr/>
          <p:nvPr/>
        </p:nvSpPr>
        <p:spPr>
          <a:xfrm>
            <a:off x="971600" y="4811668"/>
            <a:ext cx="7200800" cy="1569660"/>
          </a:xfrm>
          <a:prstGeom prst="rect">
            <a:avLst/>
          </a:prstGeom>
          <a:ln>
            <a:solidFill>
              <a:srgbClr val="C00000"/>
            </a:solidFill>
          </a:ln>
        </p:spPr>
        <p:txBody>
          <a:bodyPr wrap="square">
            <a:spAutoFit/>
          </a:bodyPr>
          <a:lstStyle/>
          <a:p>
            <a:pPr algn="ctr"/>
            <a:r>
              <a:rPr lang="en-US" sz="2400" b="1" dirty="0" smtClean="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76489206"/>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552" y="2708920"/>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1. Squamous Cell Carcinoma </a:t>
            </a:r>
            <a:r>
              <a:rPr lang="en-US" sz="3600" b="1" dirty="0">
                <a:solidFill>
                  <a:srgbClr val="FFFF00"/>
                </a:solidFill>
                <a:effectLst>
                  <a:outerShdw blurRad="38100" dist="38100" dir="2700000" algn="tl">
                    <a:srgbClr val="000000">
                      <a:alpha val="43137"/>
                    </a:srgbClr>
                  </a:outerShdw>
                </a:effectLst>
              </a:rPr>
              <a:t>of the </a:t>
            </a:r>
            <a:r>
              <a:rPr lang="en-US" sz="3600" b="1" dirty="0" smtClean="0">
                <a:solidFill>
                  <a:srgbClr val="FFFF00"/>
                </a:solidFill>
                <a:effectLst>
                  <a:outerShdw blurRad="38100" dist="38100" dir="2700000" algn="tl">
                    <a:srgbClr val="000000">
                      <a:alpha val="43137"/>
                    </a:srgbClr>
                  </a:outerShdw>
                </a:effectLst>
              </a:rPr>
              <a:t>lung</a:t>
            </a:r>
            <a:endParaRPr lang="en-US" sz="36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501744" y="3933056"/>
            <a:ext cx="8318728" cy="1200329"/>
          </a:xfrm>
          <a:prstGeom prst="rect">
            <a:avLst/>
          </a:prstGeom>
          <a:ln>
            <a:solidFill>
              <a:schemeClr val="tx1"/>
            </a:solidFill>
          </a:ln>
        </p:spPr>
        <p:txBody>
          <a:bodyPr wrap="square">
            <a:spAutoFit/>
          </a:bodyPr>
          <a:lstStyle/>
          <a:p>
            <a:pPr>
              <a:buFont typeface="Arial" pitchFamily="34" charset="0"/>
              <a:buChar char="•"/>
            </a:pPr>
            <a:r>
              <a:rPr lang="en-US" sz="2400" b="1" dirty="0" smtClean="0"/>
              <a:t>  Most commonly found in men and correlated with smoking.</a:t>
            </a:r>
          </a:p>
          <a:p>
            <a:pPr>
              <a:buFont typeface="Arial" pitchFamily="34" charset="0"/>
              <a:buChar char="•"/>
            </a:pPr>
            <a:endParaRPr lang="en-US" sz="2400" b="1" dirty="0" smtClean="0"/>
          </a:p>
          <a:p>
            <a:r>
              <a:rPr lang="en-US" sz="2400" b="1" dirty="0" smtClean="0"/>
              <a:t> </a:t>
            </a:r>
            <a:endParaRPr lang="en-US" sz="24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47269859"/>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723" y="5589240"/>
            <a:ext cx="8280920" cy="923330"/>
          </a:xfrm>
          <a:prstGeom prst="rect">
            <a:avLst/>
          </a:prstGeom>
        </p:spPr>
        <p:txBody>
          <a:bodyPr wrap="square">
            <a:spAutoFit/>
          </a:bodyPr>
          <a:lstStyle/>
          <a:p>
            <a:pPr algn="ctr"/>
            <a:r>
              <a:rPr lang="en-US" b="1" i="1" dirty="0"/>
              <a:t>This is a squamous cell carcinoma of the lung that is arising centrally in the lung (as most squamous cell carcinomas do). It is obstructing the right main 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4788024" y="908721"/>
            <a:ext cx="3878619" cy="4608512"/>
          </a:xfrm>
          <a:prstGeom prst="rect">
            <a:avLst/>
          </a:prstGeom>
          <a:noFill/>
          <a:ln w="28575">
            <a:solidFill>
              <a:schemeClr val="tx1"/>
            </a:solidFill>
          </a:ln>
        </p:spPr>
      </p:pic>
      <p:sp>
        <p:nvSpPr>
          <p:cNvPr id="5" name="Rounded Rectangle 4"/>
          <p:cNvSpPr/>
          <p:nvPr/>
        </p:nvSpPr>
        <p:spPr>
          <a:xfrm>
            <a:off x="914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1"/>
          <p:cNvPicPr>
            <a:picLocks noChangeAspect="1"/>
          </p:cNvPicPr>
          <p:nvPr/>
        </p:nvPicPr>
        <p:blipFill>
          <a:blip r:embed="rId3" cstate="print"/>
          <a:srcRect/>
          <a:stretch>
            <a:fillRect/>
          </a:stretch>
        </p:blipFill>
        <p:spPr bwMode="auto">
          <a:xfrm>
            <a:off x="467544" y="908720"/>
            <a:ext cx="4022951" cy="4680520"/>
          </a:xfrm>
          <a:prstGeom prst="rect">
            <a:avLst/>
          </a:prstGeom>
          <a:noFill/>
          <a:ln w="38100">
            <a:solidFill>
              <a:schemeClr val="tx1"/>
            </a:solidFill>
            <a:miter lim="800000"/>
            <a:headEnd/>
            <a:tailEnd/>
          </a:ln>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92002439"/>
      </p:ext>
    </p:ext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08720"/>
            <a:ext cx="4078772" cy="48169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59632" y="5725705"/>
            <a:ext cx="6696744" cy="1015663"/>
          </a:xfrm>
          <a:prstGeom prst="rect">
            <a:avLst/>
          </a:prstGeom>
        </p:spPr>
        <p:txBody>
          <a:bodyPr wrap="square">
            <a:spAutoFit/>
          </a:bodyPr>
          <a:lstStyle/>
          <a:p>
            <a:pPr algn="ctr"/>
            <a:r>
              <a:rPr lang="en-US" sz="2000" b="1" i="1" dirty="0"/>
              <a:t>This is a larger squamous cell carcinoma in which a portion of the tumor demonstrates central cavitation, probably because the tumor outgrew its blood supply</a:t>
            </a:r>
            <a:r>
              <a:rPr lang="en-US" sz="2000" b="1" i="1" dirty="0" smtClean="0"/>
              <a:t>. </a:t>
            </a:r>
            <a:endParaRPr lang="en-US" sz="2000" b="1" i="1" dirty="0"/>
          </a:p>
        </p:txBody>
      </p:sp>
      <p:sp>
        <p:nvSpPr>
          <p:cNvPr id="5" name="Rounded Rectangle 4"/>
          <p:cNvSpPr/>
          <p:nvPr/>
        </p:nvSpPr>
        <p:spPr>
          <a:xfrm>
            <a:off x="1143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Gross</a:t>
            </a:r>
            <a:endParaRPr lang="en-US" sz="2800" b="1" i="1" dirty="0">
              <a:effectLst>
                <a:outerShdw blurRad="38100" dist="38100" dir="2700000" algn="tl">
                  <a:srgbClr val="000000">
                    <a:alpha val="43137"/>
                  </a:srgbClr>
                </a:outerShdw>
              </a:effectLst>
            </a:endParaRP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08720"/>
            <a:ext cx="3986631" cy="48226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3" name="Up Arrow 2"/>
          <p:cNvSpPr/>
          <p:nvPr/>
        </p:nvSpPr>
        <p:spPr>
          <a:xfrm>
            <a:off x="7270955" y="4724400"/>
            <a:ext cx="3048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944567"/>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sp>
        <p:nvSpPr>
          <p:cNvPr id="6" name="Rounded Rectangle 5"/>
          <p:cNvSpPr/>
          <p:nvPr/>
        </p:nvSpPr>
        <p:spPr>
          <a:xfrm>
            <a:off x="1835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(HP)</a:t>
            </a:r>
            <a:endParaRPr lang="en-US" sz="2400" b="1" i="1" dirty="0">
              <a:effectLst>
                <a:outerShdw blurRad="38100" dist="38100" dir="2700000" algn="tl">
                  <a:srgbClr val="000000">
                    <a:alpha val="43137"/>
                  </a:srgbClr>
                </a:outerShdw>
              </a:effectLst>
            </a:endParaRP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1"/>
            <a:ext cx="7704856"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547463144"/>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990600"/>
            <a:ext cx="4876800" cy="4464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5486400"/>
            <a:ext cx="5943600" cy="1200329"/>
          </a:xfrm>
          <a:prstGeom prst="rect">
            <a:avLst/>
          </a:prstGeom>
        </p:spPr>
        <p:txBody>
          <a:bodyPr wrap="square">
            <a:spAutoFit/>
          </a:bodyPr>
          <a:lstStyle/>
          <a:p>
            <a:pPr algn="ctr"/>
            <a:r>
              <a:rPr lang="en-US" b="1" i="1" dirty="0" smtClean="0"/>
              <a:t>This chest CT scan view demonstrates a large </a:t>
            </a:r>
            <a:r>
              <a:rPr lang="en-US" b="1" i="1" dirty="0" err="1" smtClean="0"/>
              <a:t>squamous</a:t>
            </a:r>
            <a:r>
              <a:rPr lang="en-US" b="1" i="1" dirty="0" smtClean="0"/>
              <a:t> cell carcinoma of the right upper lobe that extends around the right main bronchus and also invades into the </a:t>
            </a:r>
            <a:r>
              <a:rPr lang="en-US" b="1" i="1" dirty="0" err="1" smtClean="0"/>
              <a:t>mediastinum</a:t>
            </a:r>
            <a:r>
              <a:rPr lang="en-US" b="1" i="1" dirty="0" smtClean="0"/>
              <a:t> and involves </a:t>
            </a:r>
            <a:r>
              <a:rPr lang="en-US" b="1" i="1" dirty="0" err="1" smtClean="0"/>
              <a:t>hilar</a:t>
            </a:r>
            <a:r>
              <a:rPr lang="en-US" b="1" i="1" dirty="0" smtClean="0"/>
              <a:t> lymph nodes.</a:t>
            </a:r>
            <a:endParaRPr lang="en-US" b="1" i="1" dirty="0"/>
          </a:p>
        </p:txBody>
      </p:sp>
      <p:sp>
        <p:nvSpPr>
          <p:cNvPr id="4" name="Rounded Rectangle 3"/>
          <p:cNvSpPr/>
          <p:nvPr/>
        </p:nvSpPr>
        <p:spPr>
          <a:xfrm>
            <a:off x="990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CT scan </a:t>
            </a:r>
            <a:endParaRPr lang="en-US" sz="2800" b="1" i="1" dirty="0">
              <a:effectLst>
                <a:outerShdw blurRad="38100" dist="38100" dir="2700000" algn="tl">
                  <a:srgbClr val="000000">
                    <a:alpha val="43137"/>
                  </a:srgbClr>
                </a:outerShdw>
              </a:effectLst>
            </a:endParaRPr>
          </a:p>
        </p:txBody>
      </p:sp>
      <p:sp>
        <p:nvSpPr>
          <p:cNvPr id="5" name="Right Arrow 4"/>
          <p:cNvSpPr/>
          <p:nvPr/>
        </p:nvSpPr>
        <p:spPr>
          <a:xfrm rot="19106453">
            <a:off x="2983591" y="3351023"/>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95602035"/>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797713"/>
            <a:ext cx="8208912" cy="1015663"/>
          </a:xfrm>
          <a:prstGeom prst="rect">
            <a:avLst/>
          </a:prstGeom>
        </p:spPr>
        <p:txBody>
          <a:bodyPr wrap="square">
            <a:spAutoFit/>
          </a:bodyPr>
          <a:lstStyle/>
          <a:p>
            <a:pPr algn="ctr"/>
            <a:r>
              <a:rPr lang="en-US" sz="2000" b="1" dirty="0" smtClean="0"/>
              <a:t>Microscopic </a:t>
            </a:r>
            <a:r>
              <a:rPr lang="en-US" sz="2000" b="1" dirty="0"/>
              <a:t>appearance of squamous cell carcinoma with </a:t>
            </a:r>
            <a:r>
              <a:rPr lang="en-US" sz="2000" b="1" dirty="0">
                <a:solidFill>
                  <a:srgbClr val="00B0F0"/>
                </a:solidFill>
              </a:rPr>
              <a:t>nests of polygonal cells with pink cytoplasm and distinct cell border</a:t>
            </a:r>
            <a:r>
              <a:rPr lang="en-US" sz="2000" b="1" dirty="0"/>
              <a:t>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8969"/>
            <a:ext cx="8280920" cy="49562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1359700"/>
      </p:ext>
    </p:extLst>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128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5805264"/>
            <a:ext cx="8208912" cy="1015663"/>
          </a:xfrm>
          <a:prstGeom prst="rect">
            <a:avLst/>
          </a:prstGeom>
        </p:spPr>
        <p:txBody>
          <a:bodyPr wrap="square">
            <a:spAutoFit/>
          </a:bodyPr>
          <a:lstStyle/>
          <a:p>
            <a:pPr algn="ctr"/>
            <a:r>
              <a:rPr lang="en-US" sz="2000" b="1" i="1" dirty="0"/>
              <a:t>In this squamous cell carcinoma at the </a:t>
            </a:r>
            <a:r>
              <a:rPr lang="en-US" sz="2000" b="1" i="1" dirty="0" smtClean="0"/>
              <a:t>upper </a:t>
            </a:r>
            <a:r>
              <a:rPr lang="en-US" sz="2000" b="1" i="1" dirty="0"/>
              <a:t>right</a:t>
            </a:r>
            <a:r>
              <a:rPr lang="en-US" sz="2000" b="1" i="1" dirty="0" smtClean="0"/>
              <a:t> is </a:t>
            </a:r>
            <a:r>
              <a:rPr lang="en-US" sz="2000" b="1" i="1" dirty="0"/>
              <a:t>a squamous eddy with a keratin pearl. At </a:t>
            </a:r>
            <a:r>
              <a:rPr lang="en-US" sz="2000" b="1" i="1" dirty="0" smtClean="0"/>
              <a:t>the left, </a:t>
            </a:r>
            <a:r>
              <a:rPr lang="en-US" sz="2000" b="1" i="1" dirty="0"/>
              <a:t>the tumor is less differentiated and several dark mitotic figures are seen</a:t>
            </a:r>
          </a:p>
        </p:txBody>
      </p:sp>
      <p:sp>
        <p:nvSpPr>
          <p:cNvPr id="7" name="Rounded Rectangle 6"/>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2" name="TextBox 1"/>
          <p:cNvSpPr txBox="1"/>
          <p:nvPr/>
        </p:nvSpPr>
        <p:spPr>
          <a:xfrm>
            <a:off x="513144" y="795537"/>
            <a:ext cx="432048" cy="523220"/>
          </a:xfrm>
          <a:prstGeom prst="rect">
            <a:avLst/>
          </a:prstGeom>
          <a:noFill/>
        </p:spPr>
        <p:txBody>
          <a:bodyPr wrap="square" rtlCol="0">
            <a:spAutoFit/>
          </a:bodyPr>
          <a:lstStyle/>
          <a:p>
            <a:r>
              <a:rPr lang="en-US" sz="2800" b="1" dirty="0" smtClean="0"/>
              <a:t>R</a:t>
            </a:r>
            <a:endParaRPr lang="en-US" sz="2800" b="1" dirty="0"/>
          </a:p>
        </p:txBody>
      </p:sp>
      <p:sp>
        <p:nvSpPr>
          <p:cNvPr id="9" name="TextBox 8"/>
          <p:cNvSpPr txBox="1"/>
          <p:nvPr/>
        </p:nvSpPr>
        <p:spPr>
          <a:xfrm>
            <a:off x="8293420" y="795537"/>
            <a:ext cx="432048" cy="523220"/>
          </a:xfrm>
          <a:prstGeom prst="rect">
            <a:avLst/>
          </a:prstGeom>
          <a:noFill/>
        </p:spPr>
        <p:txBody>
          <a:bodyPr wrap="square" rtlCol="0">
            <a:spAutoFit/>
          </a:bodyPr>
          <a:lstStyle/>
          <a:p>
            <a:r>
              <a:rPr lang="en-US" sz="2800" b="1" dirty="0" smtClean="0"/>
              <a:t>L</a:t>
            </a:r>
            <a:endParaRPr lang="en-US" sz="2800" b="1" dirty="0"/>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6" name="Up Arrow 5"/>
          <p:cNvSpPr/>
          <p:nvPr/>
        </p:nvSpPr>
        <p:spPr>
          <a:xfrm>
            <a:off x="1447800" y="3271125"/>
            <a:ext cx="228600" cy="13770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804230"/>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949280"/>
            <a:ext cx="8424936" cy="707886"/>
          </a:xfrm>
          <a:prstGeom prst="rect">
            <a:avLst/>
          </a:prstGeom>
        </p:spPr>
        <p:txBody>
          <a:bodyPr wrap="square">
            <a:spAutoFit/>
          </a:bodyPr>
          <a:lstStyle/>
          <a:p>
            <a:pPr algn="ctr"/>
            <a:r>
              <a:rPr lang="en-US" sz="2000" b="1" i="1" dirty="0"/>
              <a:t>The pink cytoplasm with </a:t>
            </a:r>
            <a:r>
              <a:rPr lang="en-US" sz="2000" b="1" i="1" dirty="0">
                <a:solidFill>
                  <a:srgbClr val="C00000"/>
                </a:solidFill>
              </a:rPr>
              <a:t>distinct cell borders and intercellular bridges </a:t>
            </a:r>
            <a:r>
              <a:rPr lang="en-US" sz="2000" b="1" i="1" dirty="0"/>
              <a:t>characteristic for a squamous cell </a:t>
            </a:r>
            <a:r>
              <a:rPr lang="en-US" sz="2000" b="1" i="1" dirty="0" smtClean="0"/>
              <a:t>carcinoma of the lung</a:t>
            </a:r>
            <a:endParaRPr lang="en-US" sz="2000" b="1" i="1" dirty="0"/>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3"/>
            <a:ext cx="8280920" cy="50806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Squamous Cell Carcinoma of the Lung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85992884"/>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1600" y="2708920"/>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2. Adenocarcinoma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611560" y="3906922"/>
            <a:ext cx="7920880" cy="2246769"/>
          </a:xfrm>
          <a:prstGeom prst="rect">
            <a:avLst/>
          </a:prstGeom>
          <a:ln w="28575">
            <a:solidFill>
              <a:schemeClr val="tx1"/>
            </a:solidFill>
          </a:ln>
        </p:spPr>
        <p:txBody>
          <a:bodyPr wrap="square">
            <a:spAutoFit/>
          </a:bodyPr>
          <a:lstStyle/>
          <a:p>
            <a:pPr marL="233363" indent="-233363">
              <a:buFont typeface="Arial" pitchFamily="34" charset="0"/>
              <a:buChar char="•"/>
            </a:pPr>
            <a:r>
              <a:rPr lang="en-US" sz="2000" b="1" dirty="0" smtClean="0"/>
              <a:t>The most common type of lung cancer, making up 30-40% of all cases. </a:t>
            </a:r>
          </a:p>
          <a:p>
            <a:pPr marL="233363" indent="-233363">
              <a:buFont typeface="Arial" pitchFamily="34" charset="0"/>
              <a:buChar char="•"/>
            </a:pPr>
            <a:r>
              <a:rPr lang="en-US" sz="2000" b="1" dirty="0" smtClean="0"/>
              <a:t>Glandular differentiation by tumor cells and 80% of those cells produce mucin. </a:t>
            </a:r>
          </a:p>
          <a:p>
            <a:pPr marL="169863" indent="-169863">
              <a:buFont typeface="Arial" pitchFamily="34" charset="0"/>
              <a:buChar char="•"/>
            </a:pPr>
            <a:r>
              <a:rPr lang="en-US" sz="2000" b="1" dirty="0" smtClean="0"/>
              <a:t>Not as strongly associated with a smoking history as compared to Squamous or  Small Cell Carcinomas</a:t>
            </a:r>
          </a:p>
          <a:p>
            <a:pPr>
              <a:buFont typeface="Arial" pitchFamily="34" charset="0"/>
              <a:buChar char="•"/>
            </a:pPr>
            <a:endParaRPr lang="en-US" sz="2000" b="1" dirty="0"/>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74706351"/>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4032448"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Lung – Gross</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251520" y="5517232"/>
            <a:ext cx="8712968" cy="1169936"/>
          </a:xfrm>
          <a:prstGeom prst="rect">
            <a:avLst/>
          </a:prstGeom>
        </p:spPr>
        <p:txBody>
          <a:bodyPr wrap="square">
            <a:spAutoFit/>
          </a:bodyPr>
          <a:lstStyle/>
          <a:p>
            <a:pPr algn="ctr">
              <a:lnSpc>
                <a:spcPts val="2100"/>
              </a:lnSpc>
            </a:pPr>
            <a:r>
              <a:rPr lang="en-US" b="1" i="1" dirty="0" smtClean="0"/>
              <a:t>A </a:t>
            </a:r>
            <a:r>
              <a:rPr lang="en-US" b="1" i="1" dirty="0"/>
              <a:t>peripheral adenocarcinoma of the lung. Adenocarcinomas and large cell anaplastic carcinomas tend to occur more peripherally in lung. Adenocarcinoma is the one cell type of primary lung tumor that occurs more often in non-smokers and in smokers who have quit.</a:t>
            </a:r>
          </a:p>
        </p:txBody>
      </p:sp>
      <p:pic>
        <p:nvPicPr>
          <p:cNvPr id="6" name="Picture 2" descr="no"/>
          <p:cNvPicPr>
            <a:picLocks noChangeAspect="1" noChangeArrowheads="1"/>
          </p:cNvPicPr>
          <p:nvPr/>
        </p:nvPicPr>
        <p:blipFill>
          <a:blip r:embed="rId3" cstate="print"/>
          <a:srcRect/>
          <a:stretch>
            <a:fillRect/>
          </a:stretch>
        </p:blipFill>
        <p:spPr bwMode="auto">
          <a:xfrm>
            <a:off x="4644009" y="836712"/>
            <a:ext cx="4104456" cy="4680519"/>
          </a:xfrm>
          <a:prstGeom prst="rect">
            <a:avLst/>
          </a:prstGeom>
          <a:noFill/>
          <a:ln w="38100">
            <a:solidFill>
              <a:schemeClr val="tx1"/>
            </a:solidFill>
            <a:miter lim="800000"/>
            <a:headEnd/>
            <a:tailEnd/>
          </a:ln>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47380172"/>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radiology.rsna.org/content/223/3/845/F9.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578114"/>
            <a:ext cx="4199021" cy="36672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09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a:t>
            </a:r>
            <a:endParaRPr lang="en-US" sz="2800" b="1" i="1" dirty="0">
              <a:solidFill>
                <a:srgbClr val="FFFF00"/>
              </a:solidFill>
              <a:effectLst>
                <a:outerShdw blurRad="38100" dist="38100" dir="2700000" algn="tl">
                  <a:srgbClr val="000000">
                    <a:alpha val="43137"/>
                  </a:srgbClr>
                </a:outerShdw>
              </a:effectLst>
            </a:endParaRPr>
          </a:p>
        </p:txBody>
      </p:sp>
      <p:sp>
        <p:nvSpPr>
          <p:cNvPr id="7" name="Rectangle 6"/>
          <p:cNvSpPr/>
          <p:nvPr/>
        </p:nvSpPr>
        <p:spPr>
          <a:xfrm>
            <a:off x="4724400" y="5464314"/>
            <a:ext cx="3962672" cy="707886"/>
          </a:xfrm>
          <a:prstGeom prst="rect">
            <a:avLst/>
          </a:prstGeom>
        </p:spPr>
        <p:txBody>
          <a:bodyPr wrap="square">
            <a:spAutoFit/>
          </a:bodyPr>
          <a:lstStyle/>
          <a:p>
            <a:pPr algn="ctr"/>
            <a:r>
              <a:rPr lang="en-US" sz="2000" b="1" i="1" dirty="0"/>
              <a:t>CT scans in a 61-year-old man with adenocarcinoma of the lung</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33794" name="Picture 2" descr="http://missinglink.ucsf.edu/lm/ids_103_lung_cancer/images/Path%20images/adenocarcinoma/xray.jpg"/>
          <p:cNvPicPr>
            <a:picLocks noChangeAspect="1" noChangeArrowheads="1"/>
          </p:cNvPicPr>
          <p:nvPr/>
        </p:nvPicPr>
        <p:blipFill>
          <a:blip r:embed="rId3"/>
          <a:srcRect/>
          <a:stretch>
            <a:fillRect/>
          </a:stretch>
        </p:blipFill>
        <p:spPr bwMode="auto">
          <a:xfrm>
            <a:off x="304800" y="1524000"/>
            <a:ext cx="4114800" cy="3733800"/>
          </a:xfrm>
          <a:prstGeom prst="rect">
            <a:avLst/>
          </a:prstGeom>
          <a:noFill/>
          <a:ln>
            <a:solidFill>
              <a:schemeClr val="accent2">
                <a:lumMod val="60000"/>
                <a:lumOff val="40000"/>
              </a:schemeClr>
            </a:solidFill>
          </a:ln>
        </p:spPr>
      </p:pic>
      <p:sp>
        <p:nvSpPr>
          <p:cNvPr id="8" name="Rounded Rectangle 7"/>
          <p:cNvSpPr/>
          <p:nvPr/>
        </p:nvSpPr>
        <p:spPr>
          <a:xfrm>
            <a:off x="6400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CT scan</a:t>
            </a:r>
            <a:endParaRPr lang="en-US" sz="2800" b="1" i="1" dirty="0">
              <a:solidFill>
                <a:srgbClr val="FFFF00"/>
              </a:solidFill>
              <a:effectLst>
                <a:outerShdw blurRad="38100" dist="38100" dir="2700000" algn="tl">
                  <a:srgbClr val="000000">
                    <a:alpha val="43137"/>
                  </a:srgbClr>
                </a:outerShdw>
              </a:effectLst>
            </a:endParaRPr>
          </a:p>
        </p:txBody>
      </p:sp>
      <p:sp>
        <p:nvSpPr>
          <p:cNvPr id="11" name="Rounded Rectangle 10"/>
          <p:cNvSpPr/>
          <p:nvPr/>
        </p:nvSpPr>
        <p:spPr>
          <a:xfrm>
            <a:off x="1676400" y="914400"/>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X-Ray</a:t>
            </a:r>
            <a:endParaRPr lang="en-US" sz="2800" b="1" i="1" dirty="0">
              <a:solidFill>
                <a:srgbClr val="FFFF00"/>
              </a:solidFill>
              <a:effectLst>
                <a:outerShdw blurRad="38100" dist="38100" dir="2700000" algn="tl">
                  <a:srgbClr val="000000">
                    <a:alpha val="43137"/>
                  </a:srgbClr>
                </a:outerShdw>
              </a:effectLst>
            </a:endParaRPr>
          </a:p>
        </p:txBody>
      </p:sp>
      <p:sp>
        <p:nvSpPr>
          <p:cNvPr id="12" name="Rectangle 11"/>
          <p:cNvSpPr/>
          <p:nvPr/>
        </p:nvSpPr>
        <p:spPr>
          <a:xfrm>
            <a:off x="381000" y="5461337"/>
            <a:ext cx="4191000" cy="1015663"/>
          </a:xfrm>
          <a:prstGeom prst="rect">
            <a:avLst/>
          </a:prstGeom>
        </p:spPr>
        <p:txBody>
          <a:bodyPr wrap="square">
            <a:spAutoFit/>
          </a:bodyPr>
          <a:lstStyle/>
          <a:p>
            <a:pPr algn="ctr"/>
            <a:r>
              <a:rPr lang="en-US" sz="2000" b="1" i="1" dirty="0" smtClean="0"/>
              <a:t>A peripheral adenocarcinoma of the lung appears in this chest radiograph of an elderly non-smoker woman.</a:t>
            </a:r>
            <a:endParaRPr lang="en-US" sz="2000" b="1" i="1" dirty="0"/>
          </a:p>
        </p:txBody>
      </p:sp>
      <p:cxnSp>
        <p:nvCxnSpPr>
          <p:cNvPr id="14" name="Straight Arrow Connector 13"/>
          <p:cNvCxnSpPr/>
          <p:nvPr/>
        </p:nvCxnSpPr>
        <p:spPr>
          <a:xfrm rot="16200000" flipV="1">
            <a:off x="3467100" y="3390901"/>
            <a:ext cx="3810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423078"/>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36712"/>
            <a:ext cx="7772400"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768729"/>
            <a:ext cx="7990656" cy="630942"/>
          </a:xfrm>
          <a:prstGeom prst="rect">
            <a:avLst/>
          </a:prstGeom>
        </p:spPr>
        <p:txBody>
          <a:bodyPr wrap="square">
            <a:spAutoFit/>
          </a:bodyPr>
          <a:lstStyle/>
          <a:p>
            <a:pPr algn="ctr">
              <a:lnSpc>
                <a:spcPts val="2100"/>
              </a:lnSpc>
            </a:pPr>
            <a:r>
              <a:rPr lang="en-US" b="1" i="1" dirty="0"/>
              <a:t>Microscopically</a:t>
            </a:r>
            <a:r>
              <a:rPr lang="en-US" b="1" i="1"/>
              <a:t>,  </a:t>
            </a:r>
            <a:r>
              <a:rPr lang="en-US" b="1" i="1" smtClean="0"/>
              <a:t>it is </a:t>
            </a:r>
            <a:r>
              <a:rPr lang="en-US" b="1" i="1" dirty="0"/>
              <a:t>composed of columnar cells that proliferate along the framework of alveolar septae. The cells are well-differentiated. </a:t>
            </a:r>
          </a:p>
        </p:txBody>
      </p:sp>
      <p:sp>
        <p:nvSpPr>
          <p:cNvPr id="4" name="Rounded Rectangle 3"/>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LPF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53452415"/>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609600" y="908720"/>
            <a:ext cx="7924800" cy="4824536"/>
          </a:xfrm>
          <a:prstGeom prst="rect">
            <a:avLst/>
          </a:prstGeom>
          <a:noFill/>
          <a:ln w="28575">
            <a:solidFill>
              <a:schemeClr val="tx1"/>
            </a:solidFill>
            <a:miter lim="800000"/>
            <a:headEnd/>
            <a:tailEnd/>
          </a:ln>
        </p:spPr>
      </p:pic>
      <p:sp>
        <p:nvSpPr>
          <p:cNvPr id="4" name="Rectangle 3"/>
          <p:cNvSpPr/>
          <p:nvPr/>
        </p:nvSpPr>
        <p:spPr>
          <a:xfrm>
            <a:off x="609600" y="5805264"/>
            <a:ext cx="7848600" cy="865365"/>
          </a:xfrm>
          <a:prstGeom prst="rect">
            <a:avLst/>
          </a:prstGeom>
        </p:spPr>
        <p:txBody>
          <a:bodyPr wrap="square">
            <a:spAutoFit/>
          </a:bodyPr>
          <a:lstStyle/>
          <a:p>
            <a:pPr algn="ctr">
              <a:lnSpc>
                <a:spcPts val="2000"/>
              </a:lnSpc>
            </a:pPr>
            <a:r>
              <a:rPr lang="en-US" b="1" i="1" dirty="0" smtClean="0"/>
              <a:t>Section of the tumor shows moderately differentiated malignant glands lined by pleomorphic and hyperchromatic malignant cells showing conspicuous nucleoli . Note the presence of tissue desmoplasia around the neoplastic glands . </a:t>
            </a:r>
            <a:endParaRPr lang="en-US" b="1" i="1" dirty="0"/>
          </a:p>
        </p:txBody>
      </p:sp>
      <p:sp>
        <p:nvSpPr>
          <p:cNvPr id="5" name="Rounded Rectangle 4"/>
          <p:cNvSpPr/>
          <p:nvPr/>
        </p:nvSpPr>
        <p:spPr>
          <a:xfrm>
            <a:off x="1259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715059823"/>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59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Adenocarcinoma of the Lung – HPF</a:t>
            </a:r>
            <a:endParaRPr lang="en-US" sz="2800" b="1" i="1" dirty="0">
              <a:solidFill>
                <a:srgbClr val="FFFF00"/>
              </a:solidFill>
              <a:effectLst>
                <a:outerShdw blurRad="38100" dist="38100" dir="2700000" algn="tl">
                  <a:srgbClr val="000000">
                    <a:alpha val="43137"/>
                  </a:srgbClr>
                </a:outerShdw>
              </a:effectLst>
            </a:endParaRPr>
          </a:p>
        </p:txBody>
      </p:sp>
      <p:pic>
        <p:nvPicPr>
          <p:cNvPr id="276482" name="Picture 2"/>
          <p:cNvPicPr>
            <a:picLocks noChangeAspect="1" noChangeArrowheads="1"/>
          </p:cNvPicPr>
          <p:nvPr/>
        </p:nvPicPr>
        <p:blipFill>
          <a:blip r:embed="rId2" cstate="print"/>
          <a:srcRect/>
          <a:stretch>
            <a:fillRect/>
          </a:stretch>
        </p:blipFill>
        <p:spPr bwMode="auto">
          <a:xfrm>
            <a:off x="609600" y="845021"/>
            <a:ext cx="8001000" cy="5248275"/>
          </a:xfrm>
          <a:prstGeom prst="rect">
            <a:avLst/>
          </a:prstGeom>
          <a:noFill/>
          <a:ln w="38100">
            <a:solidFill>
              <a:schemeClr val="tx1"/>
            </a:solidFill>
            <a:miter lim="800000"/>
            <a:headEnd/>
            <a:tailEnd/>
          </a:ln>
        </p:spPr>
      </p:pic>
      <p:sp>
        <p:nvSpPr>
          <p:cNvPr id="8" name="Rectangle 7"/>
          <p:cNvSpPr/>
          <p:nvPr/>
        </p:nvSpPr>
        <p:spPr>
          <a:xfrm>
            <a:off x="323528" y="6093296"/>
            <a:ext cx="8424936" cy="646331"/>
          </a:xfrm>
          <a:prstGeom prst="rect">
            <a:avLst/>
          </a:prstGeom>
        </p:spPr>
        <p:txBody>
          <a:bodyPr wrap="square">
            <a:spAutoFit/>
          </a:bodyPr>
          <a:lstStyle/>
          <a:p>
            <a:pPr algn="ctr"/>
            <a:r>
              <a:rPr lang="en-US" b="1" i="1" dirty="0" smtClean="0"/>
              <a:t>Differentiated malignant glands lined by pleomorphic and hyperchromatic malignant cells showing conspicuous nucleoli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124482951"/>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59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rPr>
              <a:t>OBSTRUCTIVE LUNG DISEASES</a:t>
            </a:r>
            <a:endParaRPr lang="en-US" sz="36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2267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buFont typeface="+mj-lt"/>
              <a:buAutoNum type="arabicPeriod"/>
            </a:pPr>
            <a:r>
              <a:rPr lang="en-US" sz="3200" b="1" dirty="0" smtClean="0">
                <a:effectLst>
                  <a:outerShdw blurRad="38100" dist="38100" dir="2700000" algn="tl">
                    <a:srgbClr val="000000">
                      <a:alpha val="43137"/>
                    </a:srgbClr>
                  </a:outerShdw>
                </a:effectLst>
              </a:rPr>
              <a:t>Bronchial Asthma</a:t>
            </a:r>
          </a:p>
          <a:p>
            <a:pPr marL="514350" indent="-514350">
              <a:buFont typeface="+mj-lt"/>
              <a:buAutoNum type="arabicPeriod"/>
            </a:pPr>
            <a:r>
              <a:rPr lang="en-US" sz="3200" b="1" dirty="0" smtClean="0">
                <a:effectLst>
                  <a:outerShdw blurRad="38100" dist="38100" dir="2700000" algn="tl">
                    <a:srgbClr val="000000">
                      <a:alpha val="43137"/>
                    </a:srgbClr>
                  </a:outerShdw>
                </a:effectLst>
              </a:rPr>
              <a:t>Bronchiectasis</a:t>
            </a:r>
          </a:p>
          <a:p>
            <a:pPr marL="514350" indent="-514350">
              <a:buFont typeface="+mj-lt"/>
              <a:buAutoNum type="arabicPeriod"/>
            </a:pPr>
            <a:r>
              <a:rPr lang="en-US" sz="3200" b="1" dirty="0" smtClean="0">
                <a:effectLst>
                  <a:outerShdw blurRad="38100" dist="38100" dir="2700000" algn="tl">
                    <a:srgbClr val="000000">
                      <a:alpha val="43137"/>
                    </a:srgbClr>
                  </a:outerShdw>
                </a:effectLst>
              </a:rPr>
              <a:t>COPD : </a:t>
            </a:r>
          </a:p>
          <a:p>
            <a:pPr marL="574675" indent="-574675"/>
            <a:r>
              <a:rPr lang="en-US" sz="3200" b="1" i="1" dirty="0" smtClean="0">
                <a:effectLst>
                  <a:outerShdw blurRad="38100" dist="38100" dir="2700000" algn="tl">
                    <a:srgbClr val="000000">
                      <a:alpha val="43137"/>
                    </a:srgbClr>
                  </a:outerShdw>
                </a:effectLst>
              </a:rPr>
              <a:t>      (Chronic Bronchitis &amp; Emphysema) </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71600" y="2492896"/>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rPr>
              <a:t>3. Large Cell Carcinoma </a:t>
            </a:r>
            <a:r>
              <a:rPr lang="en-US" sz="3600" b="1" dirty="0">
                <a:solidFill>
                  <a:srgbClr val="FFFF00"/>
                </a:solidFill>
                <a:effectLst>
                  <a:outerShdw blurRad="38100" dist="38100" dir="2700000" algn="tl">
                    <a:srgbClr val="000000">
                      <a:alpha val="43137"/>
                    </a:srgbClr>
                  </a:outerShdw>
                </a:effectLst>
              </a:rPr>
              <a:t>of the lung</a:t>
            </a:r>
          </a:p>
        </p:txBody>
      </p:sp>
      <p:sp>
        <p:nvSpPr>
          <p:cNvPr id="4" name="Rectangle 3"/>
          <p:cNvSpPr/>
          <p:nvPr/>
        </p:nvSpPr>
        <p:spPr>
          <a:xfrm>
            <a:off x="1187624" y="3717032"/>
            <a:ext cx="6624736" cy="2246769"/>
          </a:xfrm>
          <a:prstGeom prst="rect">
            <a:avLst/>
          </a:prstGeom>
          <a:ln w="28575">
            <a:solidFill>
              <a:schemeClr val="tx1"/>
            </a:solidFill>
          </a:ln>
        </p:spPr>
        <p:txBody>
          <a:bodyPr wrap="square">
            <a:spAutoFit/>
          </a:bodyPr>
          <a:lstStyle/>
          <a:p>
            <a:pPr>
              <a:buFont typeface="Arial" pitchFamily="34" charset="0"/>
              <a:buChar char="•"/>
            </a:pPr>
            <a:r>
              <a:rPr lang="en-US" sz="2000" b="1" dirty="0" smtClean="0"/>
              <a:t>  Can be a neuroendocrine carcinoma. Probably represents       </a:t>
            </a:r>
          </a:p>
          <a:p>
            <a:r>
              <a:rPr lang="en-US" sz="2000" b="1" dirty="0" smtClean="0"/>
              <a:t>    undifferentiated SCC and adenocarcinomas.</a:t>
            </a:r>
          </a:p>
          <a:p>
            <a:pPr>
              <a:buFont typeface="Arial" pitchFamily="34" charset="0"/>
              <a:buChar char="•"/>
            </a:pPr>
            <a:r>
              <a:rPr lang="en-US" sz="2000" b="1" dirty="0" smtClean="0"/>
              <a:t>  Large nuclei, prominent nucleoli.</a:t>
            </a:r>
          </a:p>
          <a:p>
            <a:pPr>
              <a:buFont typeface="Arial" pitchFamily="34" charset="0"/>
              <a:buChar char="•"/>
            </a:pPr>
            <a:r>
              <a:rPr lang="en-US" sz="2000" b="1" dirty="0" smtClean="0"/>
              <a:t>  Variation in size and shape. </a:t>
            </a:r>
          </a:p>
          <a:p>
            <a:pPr>
              <a:buFont typeface="Arial" pitchFamily="34" charset="0"/>
              <a:buChar char="•"/>
            </a:pPr>
            <a:r>
              <a:rPr lang="en-US" sz="2000" b="1" dirty="0" smtClean="0"/>
              <a:t>  Nuclei normally do not touch due to more cytoplasm.</a:t>
            </a:r>
          </a:p>
          <a:p>
            <a:pPr>
              <a:buFont typeface="Arial" pitchFamily="34" charset="0"/>
              <a:buChar char="•"/>
            </a:pPr>
            <a:r>
              <a:rPr lang="en-US" sz="2000" b="1" dirty="0" smtClean="0"/>
              <a:t>  Moderate amount of cytoplasm.</a:t>
            </a:r>
          </a:p>
          <a:p>
            <a:endParaRPr lang="en-US" sz="2000" b="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25978675"/>
      </p:ext>
    </p:extLst>
  </p:cSld>
  <p:clrMapOvr>
    <a:masterClrMapping/>
  </p:clrMapOvr>
  <p:transition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71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Gross</a:t>
            </a:r>
            <a:endParaRPr lang="en-US" sz="2800" b="1" i="1" dirty="0">
              <a:effectLst>
                <a:outerShdw blurRad="38100" dist="38100" dir="2700000" algn="tl">
                  <a:srgbClr val="000000">
                    <a:alpha val="43137"/>
                  </a:srgbClr>
                </a:outerShdw>
              </a:effectLst>
            </a:endParaRP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1043608" y="1196752"/>
            <a:ext cx="7056784" cy="4824536"/>
          </a:xfrm>
          <a:prstGeom prst="rect">
            <a:avLst/>
          </a:prstGeom>
          <a:noFill/>
          <a:ln>
            <a:solidFill>
              <a:schemeClr val="tx1"/>
            </a:solidFill>
          </a:ln>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00344623"/>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2339752" y="1268760"/>
            <a:ext cx="4176464" cy="4824536"/>
          </a:xfrm>
          <a:prstGeom prst="rect">
            <a:avLst/>
          </a:prstGeom>
          <a:noFill/>
          <a:ln w="38100">
            <a:solidFill>
              <a:schemeClr val="tx1"/>
            </a:solidFill>
          </a:ln>
        </p:spPr>
      </p:pic>
      <p:sp>
        <p:nvSpPr>
          <p:cNvPr id="5" name="Rounded Rectangle 4"/>
          <p:cNvSpPr/>
          <p:nvPr/>
        </p:nvSpPr>
        <p:spPr>
          <a:xfrm>
            <a:off x="467544" y="260648"/>
            <a:ext cx="84249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Undifferentiated Large Cell Carcinoma of the Lung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4025311"/>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pic>
        <p:nvPicPr>
          <p:cNvPr id="277506" name="Picture 2" descr="  Fig. 3E "/>
          <p:cNvPicPr>
            <a:picLocks noChangeAspect="1" noChangeArrowheads="1"/>
          </p:cNvPicPr>
          <p:nvPr/>
        </p:nvPicPr>
        <p:blipFill>
          <a:blip r:embed="rId2" cstate="print"/>
          <a:srcRect/>
          <a:stretch>
            <a:fillRect/>
          </a:stretch>
        </p:blipFill>
        <p:spPr bwMode="auto">
          <a:xfrm>
            <a:off x="395536" y="836712"/>
            <a:ext cx="8352928" cy="4896544"/>
          </a:xfrm>
          <a:prstGeom prst="rect">
            <a:avLst/>
          </a:prstGeom>
          <a:noFill/>
          <a:ln w="38100">
            <a:solidFill>
              <a:schemeClr val="tx1"/>
            </a:solidFill>
          </a:ln>
        </p:spPr>
      </p:pic>
      <p:sp>
        <p:nvSpPr>
          <p:cNvPr id="8" name="Rectangle 7"/>
          <p:cNvSpPr/>
          <p:nvPr/>
        </p:nvSpPr>
        <p:spPr>
          <a:xfrm>
            <a:off x="395536" y="5797713"/>
            <a:ext cx="8424936" cy="923330"/>
          </a:xfrm>
          <a:prstGeom prst="rect">
            <a:avLst/>
          </a:prstGeom>
        </p:spPr>
        <p:txBody>
          <a:bodyPr wrap="square">
            <a:spAutoFit/>
          </a:bodyPr>
          <a:lstStyle/>
          <a:p>
            <a:pPr algn="ctr"/>
            <a:r>
              <a:rPr lang="en-US" b="1" i="1" dirty="0" smtClean="0"/>
              <a:t>Pleomorphic carcinoma of lung (large cell and giant cell subtype). It shows mixed composition of large cell carcinoma and pleomorphic multinucleated giant cells (arrows). (H and E, ×200)</a:t>
            </a:r>
            <a:endParaRPr lang="en-US" b="1" i="1" dirty="0"/>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24520919"/>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srcRect/>
          <a:stretch>
            <a:fillRect/>
          </a:stretch>
        </p:blipFill>
        <p:spPr bwMode="auto">
          <a:xfrm>
            <a:off x="395536" y="836712"/>
            <a:ext cx="8352928" cy="5184576"/>
          </a:xfrm>
          <a:prstGeom prst="rect">
            <a:avLst/>
          </a:prstGeom>
          <a:noFill/>
          <a:ln w="38100">
            <a:solidFill>
              <a:schemeClr val="tx1"/>
            </a:solidFill>
          </a:ln>
        </p:spPr>
      </p:pic>
      <p:sp>
        <p:nvSpPr>
          <p:cNvPr id="5" name="Rounded Rectangle 4"/>
          <p:cNvSpPr/>
          <p:nvPr/>
        </p:nvSpPr>
        <p:spPr>
          <a:xfrm>
            <a:off x="971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Large Cell Carcinoma of the Lung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323528" y="6021288"/>
            <a:ext cx="8496944" cy="677108"/>
          </a:xfrm>
          <a:prstGeom prst="rect">
            <a:avLst/>
          </a:prstGeom>
        </p:spPr>
        <p:txBody>
          <a:bodyPr wrap="square">
            <a:spAutoFit/>
          </a:bodyPr>
          <a:lstStyle/>
          <a:p>
            <a:pPr algn="ctr"/>
            <a:r>
              <a:rPr lang="en-US" sz="1900" b="1" i="1" dirty="0" smtClean="0"/>
              <a:t>This section from lower respiratory tract shows neoplastic cells with abundant pale eosinophilic cytoplasm and a surrounding infiltrate of inflammatory cells</a:t>
            </a: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626085567"/>
      </p:ext>
    </p:extLst>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27584" y="2276872"/>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755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683568" y="3573017"/>
            <a:ext cx="7992888" cy="2693045"/>
          </a:xfrm>
          <a:prstGeom prst="rect">
            <a:avLst/>
          </a:prstGeom>
          <a:ln w="38100">
            <a:solidFill>
              <a:schemeClr val="tx1"/>
            </a:solidFill>
          </a:ln>
        </p:spPr>
        <p:txBody>
          <a:bodyPr wrap="square">
            <a:spAutoFit/>
          </a:bodyPr>
          <a:lstStyle/>
          <a:p>
            <a:pPr lvl="0" fontAlgn="base">
              <a:spcBef>
                <a:spcPct val="0"/>
              </a:spcBef>
              <a:spcAft>
                <a:spcPct val="0"/>
              </a:spcAft>
              <a:buFontTx/>
              <a:buChar char="•"/>
            </a:pPr>
            <a:r>
              <a:rPr lang="en-US" sz="2000" b="1" dirty="0" smtClean="0">
                <a:solidFill>
                  <a:prstClr val="black"/>
                </a:solidFill>
                <a:latin typeface="Arial" charset="0"/>
                <a:cs typeface="Arial" charset="0"/>
              </a:rPr>
              <a:t>  Highly Malignant Tumor. </a:t>
            </a:r>
          </a:p>
          <a:p>
            <a:pPr lvl="0" fontAlgn="base">
              <a:spcBef>
                <a:spcPct val="0"/>
              </a:spcBef>
              <a:spcAft>
                <a:spcPct val="0"/>
              </a:spcAft>
              <a:buFontTx/>
              <a:buChar char="•"/>
            </a:pPr>
            <a:r>
              <a:rPr lang="en-US" sz="2000" b="1" dirty="0" smtClean="0">
                <a:solidFill>
                  <a:prstClr val="black"/>
                </a:solidFill>
                <a:latin typeface="Arial" charset="0"/>
                <a:cs typeface="Arial" charset="0"/>
              </a:rPr>
              <a:t>  Cells are small, with scant cytoplasm, ill-defined borders,        </a:t>
            </a:r>
          </a:p>
          <a:p>
            <a:pPr lvl="0" fontAlgn="base">
              <a:spcBef>
                <a:spcPct val="0"/>
              </a:spcBef>
              <a:spcAft>
                <a:spcPct val="0"/>
              </a:spcAft>
            </a:pPr>
            <a:r>
              <a:rPr lang="en-US" sz="2000" b="1" dirty="0" smtClean="0">
                <a:solidFill>
                  <a:prstClr val="black"/>
                </a:solidFill>
                <a:latin typeface="Arial" charset="0"/>
                <a:cs typeface="Arial" charset="0"/>
              </a:rPr>
              <a:t>    finely granular chromatin (salt &amp; pepper pattern) and absent      </a:t>
            </a:r>
          </a:p>
          <a:p>
            <a:pPr lvl="0" fontAlgn="base">
              <a:spcBef>
                <a:spcPct val="0"/>
              </a:spcBef>
              <a:spcAft>
                <a:spcPct val="0"/>
              </a:spcAft>
            </a:pPr>
            <a:r>
              <a:rPr lang="en-US" sz="2000" b="1" dirty="0" smtClean="0">
                <a:solidFill>
                  <a:prstClr val="black"/>
                </a:solidFill>
                <a:latin typeface="Arial" charset="0"/>
                <a:cs typeface="Arial" charset="0"/>
              </a:rPr>
              <a:t>    or inconspicious nucleoli. </a:t>
            </a:r>
          </a:p>
          <a:p>
            <a:pPr lvl="0" fontAlgn="base">
              <a:spcBef>
                <a:spcPct val="0"/>
              </a:spcBef>
              <a:spcAft>
                <a:spcPct val="0"/>
              </a:spcAft>
              <a:buFontTx/>
              <a:buChar char="•"/>
            </a:pPr>
            <a:r>
              <a:rPr lang="en-US" sz="2000" b="1" dirty="0" smtClean="0">
                <a:solidFill>
                  <a:prstClr val="black"/>
                </a:solidFill>
                <a:latin typeface="Arial" charset="0"/>
                <a:cs typeface="Arial" charset="0"/>
              </a:rPr>
              <a:t>  High mitotic count and often extensive necrosis. </a:t>
            </a:r>
          </a:p>
          <a:p>
            <a:pPr lvl="0" fontAlgn="base">
              <a:spcBef>
                <a:spcPct val="0"/>
              </a:spcBef>
              <a:spcAft>
                <a:spcPct val="0"/>
              </a:spcAft>
              <a:buFontTx/>
              <a:buChar char="•"/>
            </a:pPr>
            <a:r>
              <a:rPr lang="en-US" sz="2000" b="1" dirty="0" smtClean="0">
                <a:solidFill>
                  <a:prstClr val="black"/>
                </a:solidFill>
                <a:latin typeface="Arial" charset="0"/>
                <a:cs typeface="Arial" charset="0"/>
              </a:rPr>
              <a:t>  Typically not graded as all SCLC are considered High Grade. </a:t>
            </a:r>
          </a:p>
          <a:p>
            <a:pPr lvl="0" fontAlgn="base">
              <a:spcBef>
                <a:spcPct val="0"/>
              </a:spcBef>
              <a:spcAft>
                <a:spcPct val="0"/>
              </a:spcAft>
              <a:buFontTx/>
              <a:buChar char="•"/>
            </a:pPr>
            <a:r>
              <a:rPr lang="en-US" sz="2000" b="1" dirty="0" smtClean="0">
                <a:solidFill>
                  <a:prstClr val="black"/>
                </a:solidFill>
                <a:latin typeface="Arial" charset="0"/>
                <a:cs typeface="Arial" charset="0"/>
              </a:rPr>
              <a:t>  Very strong relationship with smoking. </a:t>
            </a:r>
          </a:p>
          <a:p>
            <a:pPr lvl="0" fontAlgn="base">
              <a:spcBef>
                <a:spcPct val="0"/>
              </a:spcBef>
              <a:spcAft>
                <a:spcPct val="0"/>
              </a:spcAft>
              <a:buFontTx/>
              <a:buChar char="•"/>
            </a:pPr>
            <a:r>
              <a:rPr lang="en-US" sz="2000" b="1" dirty="0" smtClean="0">
                <a:solidFill>
                  <a:prstClr val="black"/>
                </a:solidFill>
                <a:latin typeface="Arial" charset="0"/>
                <a:cs typeface="Arial" charset="0"/>
              </a:rPr>
              <a:t>  Often lead to paraneoplastic syndromes. </a:t>
            </a:r>
          </a:p>
          <a:p>
            <a:pPr lvl="0" fontAlgn="base">
              <a:spcBef>
                <a:spcPct val="0"/>
              </a:spcBef>
              <a:spcAft>
                <a:spcPct val="0"/>
              </a:spcAft>
              <a:buFontTx/>
              <a:buChar char="•"/>
            </a:pPr>
            <a:endParaRPr lang="en-US" sz="900" b="1" dirty="0" smtClean="0">
              <a:solidFill>
                <a:prstClr val="black"/>
              </a:solidFill>
              <a:latin typeface="Arial" charset="0"/>
              <a:cs typeface="Arial" charset="0"/>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05135455"/>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0" indent="0">
              <a:buNone/>
            </a:pPr>
            <a:r>
              <a:rPr lang="en-US" dirty="0" err="1" smtClean="0"/>
              <a:t>Paraneoplastic</a:t>
            </a:r>
            <a:r>
              <a:rPr lang="en-US" dirty="0" smtClean="0"/>
              <a:t> syndromes due to oat cell (Small )cell Carcinoma:</a:t>
            </a:r>
          </a:p>
          <a:p>
            <a:r>
              <a:rPr lang="en-US" dirty="0" smtClean="0"/>
              <a:t>a- </a:t>
            </a:r>
            <a:r>
              <a:rPr lang="en-US" dirty="0"/>
              <a:t>Cushing syndrome (ACTH).   </a:t>
            </a:r>
          </a:p>
          <a:p>
            <a:r>
              <a:rPr lang="en-US" dirty="0"/>
              <a:t>b- Inappropriate secretion of ADH.</a:t>
            </a:r>
          </a:p>
          <a:p>
            <a:r>
              <a:rPr lang="en-US" dirty="0"/>
              <a:t>c- </a:t>
            </a:r>
            <a:r>
              <a:rPr lang="en-US" dirty="0" err="1"/>
              <a:t>Hypercalcaemia</a:t>
            </a:r>
            <a:r>
              <a:rPr lang="en-US" dirty="0"/>
              <a:t>.  </a:t>
            </a:r>
          </a:p>
          <a:p>
            <a:r>
              <a:rPr lang="en-US" dirty="0"/>
              <a:t>d- Hypertrophic pulmonary </a:t>
            </a:r>
            <a:r>
              <a:rPr lang="en-US" dirty="0" err="1"/>
              <a:t>osteodystrophy</a:t>
            </a:r>
            <a:r>
              <a:rPr lang="en-US" dirty="0"/>
              <a:t>.</a:t>
            </a:r>
          </a:p>
          <a:p>
            <a:r>
              <a:rPr lang="en-US" dirty="0"/>
              <a:t>e- Coagulation abnormalities.</a:t>
            </a:r>
          </a:p>
          <a:p>
            <a:endParaRPr lang="en-US" dirty="0"/>
          </a:p>
        </p:txBody>
      </p:sp>
    </p:spTree>
    <p:extLst>
      <p:ext uri="{BB962C8B-B14F-4D97-AF65-F5344CB8AC3E}">
        <p14:creationId xmlns:p14="http://schemas.microsoft.com/office/powerpoint/2010/main" val="3503607965"/>
      </p:ext>
    </p:extLst>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5417929"/>
            <a:ext cx="8640960" cy="1200329"/>
          </a:xfrm>
          <a:prstGeom prst="rect">
            <a:avLst/>
          </a:prstGeom>
        </p:spPr>
        <p:txBody>
          <a:bodyPr wrap="square">
            <a:spAutoFit/>
          </a:bodyPr>
          <a:lstStyle/>
          <a:p>
            <a:pPr algn="ctr"/>
            <a:r>
              <a:rPr lang="en-US" b="1" i="1" dirty="0"/>
              <a:t>Arising centrally in this lung and spreading extensively is a small cell anaplastic (oat cell) carcinoma. The cut surface of this tumor has a </a:t>
            </a:r>
            <a:r>
              <a:rPr lang="en-US" b="1" i="1" u="sng" dirty="0">
                <a:solidFill>
                  <a:srgbClr val="C00000"/>
                </a:solidFill>
              </a:rPr>
              <a:t>soft, lobulated, white to tan appearance</a:t>
            </a:r>
            <a:r>
              <a:rPr lang="en-US" b="1" i="1" dirty="0"/>
              <a:t>. The 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864979"/>
            <a:ext cx="3960440" cy="455295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39552" y="188640"/>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723060511"/>
      </p:ext>
    </p:extLst>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836712"/>
            <a:ext cx="4032448"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39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453042" y="5737379"/>
            <a:ext cx="7062192" cy="923330"/>
          </a:xfrm>
          <a:prstGeom prst="rect">
            <a:avLst/>
          </a:prstGeom>
        </p:spPr>
        <p:txBody>
          <a:bodyPr wrap="square">
            <a:spAutoFit/>
          </a:bodyPr>
          <a:lstStyle/>
          <a:p>
            <a:pPr algn="ctr"/>
            <a:r>
              <a:rPr lang="en-US" b="1" i="1" dirty="0" smtClean="0"/>
              <a:t>--Small </a:t>
            </a:r>
            <a:r>
              <a:rPr lang="en-US" b="1" i="1" dirty="0"/>
              <a:t>cell carcinoma which is </a:t>
            </a:r>
            <a:r>
              <a:rPr lang="en-US" b="1" i="1" u="sng" dirty="0" smtClean="0">
                <a:solidFill>
                  <a:srgbClr val="C00000"/>
                </a:solidFill>
                <a:effectLst>
                  <a:outerShdw blurRad="38100" dist="38100" dir="2700000" algn="tl">
                    <a:srgbClr val="000000">
                      <a:alpha val="43137"/>
                    </a:srgbClr>
                  </a:outerShdw>
                </a:effectLst>
              </a:rPr>
              <a:t>Pale </a:t>
            </a:r>
            <a:r>
              <a:rPr lang="en-US" b="1" i="1" u="sng" dirty="0" err="1">
                <a:solidFill>
                  <a:srgbClr val="C00000"/>
                </a:solidFill>
                <a:effectLst>
                  <a:outerShdw blurRad="38100" dist="38100" dir="2700000" algn="tl">
                    <a:srgbClr val="000000">
                      <a:alpha val="43137"/>
                    </a:srgbClr>
                  </a:outerShdw>
                </a:effectLst>
              </a:rPr>
              <a:t>tumour</a:t>
            </a:r>
            <a:r>
              <a:rPr lang="en-US" b="1" i="1" u="sng" dirty="0">
                <a:solidFill>
                  <a:srgbClr val="C00000"/>
                </a:solidFill>
                <a:effectLst>
                  <a:outerShdw blurRad="38100" dist="38100" dir="2700000" algn="tl">
                    <a:srgbClr val="000000">
                      <a:alpha val="43137"/>
                    </a:srgbClr>
                  </a:outerShdw>
                </a:effectLst>
              </a:rPr>
              <a:t> tissue spreading along the </a:t>
            </a:r>
            <a:r>
              <a:rPr lang="en-US" b="1" i="1" u="sng" dirty="0" smtClean="0">
                <a:solidFill>
                  <a:srgbClr val="C00000"/>
                </a:solidFill>
                <a:effectLst>
                  <a:outerShdw blurRad="38100" dist="38100" dir="2700000" algn="tl">
                    <a:srgbClr val="000000">
                      <a:alpha val="43137"/>
                    </a:srgbClr>
                  </a:outerShdw>
                </a:effectLst>
              </a:rPr>
              <a:t>bronchi</a:t>
            </a:r>
            <a:endParaRPr lang="en-US" b="1" i="1" dirty="0"/>
          </a:p>
          <a:p>
            <a:r>
              <a:rPr lang="en-US" b="1" i="1" dirty="0" smtClean="0"/>
              <a:t> -----Metastatic </a:t>
            </a:r>
            <a:r>
              <a:rPr lang="en-US" b="1" i="1" dirty="0" err="1"/>
              <a:t>tumour</a:t>
            </a:r>
            <a:r>
              <a:rPr lang="en-US" b="1" i="1" dirty="0"/>
              <a:t> involving </a:t>
            </a:r>
            <a:r>
              <a:rPr lang="en-US" b="1" i="1" dirty="0" err="1"/>
              <a:t>hilar</a:t>
            </a:r>
            <a:r>
              <a:rPr lang="en-US" b="1" i="1" dirty="0"/>
              <a:t> lymph nodes.</a:t>
            </a:r>
          </a:p>
          <a:p>
            <a:pPr algn="ctr"/>
            <a:endParaRPr lang="en-US" b="1" i="1" dirty="0"/>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759755238"/>
      </p:ext>
    </p:extLst>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5797713"/>
            <a:ext cx="7776864" cy="923330"/>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9685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11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Small Cell Carcinoma of the Lung “Oat cell” – HPF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96427362"/>
      </p:ext>
    </p:extLst>
  </p:cSld>
  <p:clrMapOvr>
    <a:masterClrMapping/>
  </p:clrMapOvr>
  <p:transition advClick="0"/>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Musculoskeletal - Pathology Practical 2014-2015 - Presentation</Template>
  <TotalTime>3327</TotalTime>
  <Words>4423</Words>
  <Application>Microsoft Office PowerPoint</Application>
  <PresentationFormat>On-screen Show (4:3)</PresentationFormat>
  <Paragraphs>570</Paragraphs>
  <Slides>112</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Aharoni</vt:lpstr>
      <vt:lpstr>arial</vt:lpstr>
      <vt:lpstr>arial</vt:lpstr>
      <vt:lpstr>Arial Black</vt:lpstr>
      <vt:lpstr>Calibri</vt:lpstr>
      <vt:lpstr>Times New Roman</vt:lpstr>
      <vt:lpstr>Tw Cen MT</vt:lpstr>
      <vt:lpstr>Wingdings</vt:lpstr>
      <vt:lpstr>Wingdings 2</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TUBERCULOSIS  2. CANCER OF THE LUNG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TWO TYPES OF LUNG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practical block</dc:title>
  <dc:creator>Dr. Sayed Esawy</dc:creator>
  <cp:lastModifiedBy>Naseem Zaidi Shaesta</cp:lastModifiedBy>
  <cp:revision>234</cp:revision>
  <dcterms:created xsi:type="dcterms:W3CDTF">2010-01-09T06:42:34Z</dcterms:created>
  <dcterms:modified xsi:type="dcterms:W3CDTF">2016-02-14T08:09:45Z</dcterms:modified>
</cp:coreProperties>
</file>