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6"/>
  </p:notesMasterIdLst>
  <p:sldIdLst>
    <p:sldId id="283" r:id="rId2"/>
    <p:sldId id="279" r:id="rId3"/>
    <p:sldId id="278" r:id="rId4"/>
    <p:sldId id="257" r:id="rId5"/>
    <p:sldId id="259" r:id="rId6"/>
    <p:sldId id="260" r:id="rId7"/>
    <p:sldId id="261" r:id="rId8"/>
    <p:sldId id="262" r:id="rId9"/>
    <p:sldId id="263" r:id="rId10"/>
    <p:sldId id="264" r:id="rId11"/>
    <p:sldId id="265" r:id="rId12"/>
    <p:sldId id="258" r:id="rId13"/>
    <p:sldId id="266" r:id="rId14"/>
    <p:sldId id="267" r:id="rId15"/>
    <p:sldId id="268" r:id="rId16"/>
    <p:sldId id="269" r:id="rId17"/>
    <p:sldId id="274" r:id="rId18"/>
    <p:sldId id="270" r:id="rId19"/>
    <p:sldId id="271" r:id="rId20"/>
    <p:sldId id="272" r:id="rId21"/>
    <p:sldId id="277" r:id="rId22"/>
    <p:sldId id="273"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07DE8-3EAE-41E1-BD3E-C10024016D36}" type="datetimeFigureOut">
              <a:rPr lang="en-US" smtClean="0"/>
              <a:pPr/>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DFC6-B978-418D-8FA6-BA1B82E12E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D22DB4-8F13-4794-80A1-27360D96B1E0}" type="datetimeFigureOut">
              <a:rPr lang="en-US" smtClean="0"/>
              <a:pPr/>
              <a:t>1/18/2016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D22DB4-8F13-4794-80A1-27360D96B1E0}"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D22DB4-8F13-4794-80A1-27360D96B1E0}" type="datetimeFigureOut">
              <a:rPr lang="en-US" smtClean="0"/>
              <a:pPr/>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D22DB4-8F13-4794-80A1-27360D96B1E0}" type="datetimeFigureOut">
              <a:rPr lang="en-US" smtClean="0"/>
              <a:pPr/>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2DB4-8F13-4794-80A1-27360D96B1E0}" type="datetimeFigureOut">
              <a:rPr lang="en-US" smtClean="0"/>
              <a:pPr/>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D22DB4-8F13-4794-80A1-27360D96B1E0}"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9B4660-8023-4CB9-A8AD-D9EBE3EC9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D22DB4-8F13-4794-80A1-27360D96B1E0}" type="datetimeFigureOut">
              <a:rPr lang="en-US" smtClean="0"/>
              <a:pPr/>
              <a:t>1/18/2016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9B4660-8023-4CB9-A8AD-D9EBE3EC9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eyetumour.com/images/large/binocular_ophthalmoscopy.jpg"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jewimpharma.hisupplier.com/product/29735/Ipratropium-Bromide-Aerosols/images.html"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eg/url?sa=i&amp;rct=j&amp;q=amanita+muscaria&amp;source=images&amp;cd=&amp;cad=rja&amp;uact=8&amp;ved=0CAcQjRw&amp;url=http://www.herbmuseum.ca/content/amanita-muscaria-identification&amp;ei=Z6SzVJKmGYivPM2rgNAO&amp;bvm=bv.83339334,d.ZWU&amp;psig=AFQjCNG_AMydVR8Nj83QrBXt9yGgfsxYtw&amp;ust=1421145546520044" TargetMode="External"/><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hyperlink" Target="http://www.google.com.eg/url?sa=i&amp;rct=j&amp;q=hell&amp;source=images&amp;cd=&amp;cad=rja&amp;uact=8&amp;ved=0CAQQjRw&amp;url=http://patversme.lv/wp-content/two-steps-from-hell-u.htm&amp;ei=JrSzVLaoNYivPM2rgNAO&amp;bvm=bv.83339334,d.ZWU&amp;psig=AFQjCNEAsF4wa3X6jFWLEqSpaZUVNcB4vQ&amp;ust=1421149606910317" TargetMode="External"/><Relationship Id="rId5" Type="http://schemas.openxmlformats.org/officeDocument/2006/relationships/image" Target="../media/image41.gif"/><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8.w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hyperlink" Target="http://en.wikipedia.org/wiki/File:Accommodation_(PSF).svg"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5" cstate="print"/>
          <a:srcRect/>
          <a:stretch>
            <a:fillRect/>
          </a:stretch>
        </p:blipFill>
        <p:spPr bwMode="auto">
          <a:xfrm>
            <a:off x="228600" y="1219200"/>
            <a:ext cx="8763000" cy="5638800"/>
          </a:xfrm>
          <a:prstGeom prst="rect">
            <a:avLst/>
          </a:prstGeom>
          <a:noFill/>
          <a:ln w="9525">
            <a:noFill/>
            <a:miter lim="800000"/>
            <a:headEnd/>
            <a:tailEnd/>
          </a:ln>
        </p:spPr>
      </p:pic>
      <p:sp>
        <p:nvSpPr>
          <p:cNvPr id="11" name="Striped Right Arrow 10"/>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14" name="Striped Right Arrow 13"/>
          <p:cNvSpPr/>
          <p:nvPr/>
        </p:nvSpPr>
        <p:spPr>
          <a:xfrm>
            <a:off x="1752600" y="533400"/>
            <a:ext cx="24384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Muscarinic</a:t>
            </a:r>
            <a:r>
              <a:rPr lang="en-US" b="1" dirty="0" smtClean="0">
                <a:solidFill>
                  <a:schemeClr val="tx1"/>
                </a:solidFill>
              </a:rPr>
              <a:t> blocker</a:t>
            </a:r>
            <a:endParaRPr lang="en-US" b="1" dirty="0">
              <a:solidFill>
                <a:schemeClr val="tx1"/>
              </a:solidFill>
            </a:endParaRPr>
          </a:p>
        </p:txBody>
      </p:sp>
      <p:sp>
        <p:nvSpPr>
          <p:cNvPr id="15" name="Striped Right Arrow 14"/>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Ganglionic</a:t>
            </a:r>
            <a:r>
              <a:rPr lang="en-US" b="1" dirty="0" smtClean="0">
                <a:solidFill>
                  <a:schemeClr val="tx1"/>
                </a:solidFill>
              </a:rPr>
              <a:t> blockers</a:t>
            </a:r>
            <a:endParaRPr lang="en-US" b="1" dirty="0">
              <a:solidFill>
                <a:schemeClr val="tx1"/>
              </a:solidFill>
            </a:endParaRPr>
          </a:p>
        </p:txBody>
      </p:sp>
      <p:sp>
        <p:nvSpPr>
          <p:cNvPr id="16" name="Striped Right Arrow 15"/>
          <p:cNvSpPr/>
          <p:nvPr/>
        </p:nvSpPr>
        <p:spPr>
          <a:xfrm>
            <a:off x="1143000" y="533400"/>
            <a:ext cx="30480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Neuromuscular blockers</a:t>
            </a:r>
            <a:endParaRPr lang="en-US" b="1" dirty="0">
              <a:solidFill>
                <a:schemeClr val="tx1"/>
              </a:solidFill>
            </a:endParaRPr>
          </a:p>
        </p:txBody>
      </p:sp>
      <p:sp>
        <p:nvSpPr>
          <p:cNvPr id="18" name="Striped Right Arrow 17"/>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0" name="Striped Right Arrow 19"/>
          <p:cNvSpPr/>
          <p:nvPr/>
        </p:nvSpPr>
        <p:spPr>
          <a:xfrm>
            <a:off x="27432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21" name="Striped Right Arrow 20"/>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2" name="Striped Right Arrow 21"/>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4" name="Striped Right Arrow 23"/>
          <p:cNvSpPr/>
          <p:nvPr/>
        </p:nvSpPr>
        <p:spPr>
          <a:xfrm>
            <a:off x="26670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5" name="Striped Right Arrow 24"/>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19" name="Striped Right Arrow 18"/>
          <p:cNvSpPr/>
          <p:nvPr/>
        </p:nvSpPr>
        <p:spPr>
          <a:xfrm>
            <a:off x="28194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Nm</a:t>
            </a:r>
            <a:endParaRPr lang="en-US" b="1" dirty="0">
              <a:solidFill>
                <a:schemeClr val="tx1"/>
              </a:solidFill>
            </a:endParaRPr>
          </a:p>
        </p:txBody>
      </p:sp>
      <p:sp>
        <p:nvSpPr>
          <p:cNvPr id="26" name="Striped Right Arrow 25"/>
          <p:cNvSpPr/>
          <p:nvPr/>
        </p:nvSpPr>
        <p:spPr>
          <a:xfrm>
            <a:off x="28956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7" name="Striped Right Arrow 26"/>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8" name="Striped Right Arrow 27"/>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Ganglionic</a:t>
            </a:r>
            <a:r>
              <a:rPr lang="en-US" b="1" dirty="0" smtClean="0">
                <a:solidFill>
                  <a:schemeClr val="tx1"/>
                </a:solidFill>
              </a:rPr>
              <a:t> blockers</a:t>
            </a:r>
            <a:endParaRPr lang="en-US" b="1" dirty="0">
              <a:solidFill>
                <a:schemeClr val="tx1"/>
              </a:solidFill>
            </a:endParaRPr>
          </a:p>
        </p:txBody>
      </p:sp>
      <p:sp>
        <p:nvSpPr>
          <p:cNvPr id="29" name="Striped Right Arrow 28"/>
          <p:cNvSpPr/>
          <p:nvPr/>
        </p:nvSpPr>
        <p:spPr>
          <a:xfrm>
            <a:off x="1600200" y="5334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Ganglionic</a:t>
            </a:r>
            <a:r>
              <a:rPr lang="en-US" b="1" dirty="0" smtClean="0">
                <a:solidFill>
                  <a:schemeClr val="tx1"/>
                </a:solidFill>
              </a:rPr>
              <a:t> blockers</a:t>
            </a:r>
            <a:endParaRPr lang="en-US" b="1" dirty="0">
              <a:solidFill>
                <a:schemeClr val="tx1"/>
              </a:solidFill>
            </a:endParaRPr>
          </a:p>
        </p:txBody>
      </p:sp>
      <p:sp>
        <p:nvSpPr>
          <p:cNvPr id="10" name="TextBox 9"/>
          <p:cNvSpPr txBox="1"/>
          <p:nvPr/>
        </p:nvSpPr>
        <p:spPr>
          <a:xfrm>
            <a:off x="838200" y="457200"/>
            <a:ext cx="5715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4000" b="1" dirty="0" err="1" smtClean="0">
                <a:solidFill>
                  <a:srgbClr val="FF0000"/>
                </a:solidFill>
              </a:rPr>
              <a:t>Anticholinergic</a:t>
            </a:r>
            <a:r>
              <a:rPr lang="en-US" sz="4000" b="1" dirty="0" smtClean="0">
                <a:solidFill>
                  <a:srgbClr val="FF0000"/>
                </a:solidFill>
              </a:rPr>
              <a:t> Drugs</a:t>
            </a:r>
            <a:endParaRPr lang="en-US" sz="40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788 0.00162 C 0.10521 0.00486 0.14218 0.01204 0.17968 0.01435 C 0.1908 0.0169 0.20191 0.01782 0.21302 0.01898 C 0.22396 0.0287 0.24097 0.03009 0.25364 0.03171 C 0.25955 0.03588 0.26614 0.03773 0.27257 0.03958 C 0.27916 0.04398 0.28698 0.04792 0.29409 0.05069 C 0.29705 0.0537 0.30069 0.05556 0.30364 0.0588 C 0.31076 0.06667 0.30069 0.06111 0.30955 0.06505 C 0.31163 0.06806 0.31458 0.06991 0.31666 0.07292 C 0.32014 0.07801 0.32309 0.08356 0.32621 0.08889 C 0.33316 0.10093 0.33819 0.11829 0.34757 0.12708 C 0.35208 0.14468 0.34461 0.11713 0.35121 0.13657 C 0.3533 0.14259 0.35312 0.15 0.3559 0.15556 C 0.36041 0.16435 0.36163 0.17523 0.36302 0.18565 C 0.36441 0.19606 0.36389 0.19236 0.36666 0.20324 C 0.36753 0.20648 0.36909 0.21273 0.36909 0.21273 C 0.37066 0.22639 0.37066 0.24028 0.37257 0.25394 C 0.37378 0.26227 0.37621 0.27106 0.37621 0.2794 " pathEditMode="relative" ptsTypes="fffffffffffffffff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2.22222E-6 C 0.004 0.00556 0.00764 0.01227 0.01059 0.01898 C 0.01233 0.02315 0.01545 0.03172 0.01545 0.03195 C 0.01806 0.04537 0.01927 0.03843 0.01771 0.05556 C 0.01875 0.06227 0.01997 0.06945 0.02136 0.07616 C 0.02205 0.0794 0.02379 0.08565 0.02379 0.08588 C 0.02466 0.12153 0.03021 0.16922 0.02136 0.20486 C 0.01945 0.22222 0.01545 0.23843 0.01302 0.25556 C 0.01146 0.26713 0.01042 0.27894 0.00834 0.29051 C 0.0066 0.3 0.00608 0.30949 0.00469 0.31898 C 0.004 0.32338 0.00226 0.33172 0.00226 0.33195 C 0.00261 0.35602 0.00278 0.38056 0.00348 0.40486 C 0.00365 0.41065 0.00278 0.41806 0.00591 0.42222 C 0.00938 0.42685 0.01754 0.42639 0.02257 0.42871 C 0.02327 0.43241 0.025 0.43588 0.025 0.43982 C 0.025 0.44144 0.02379 0.44445 0.02379 0.44468 " pathEditMode="relative" rAng="0" ptsTypes="fffffffffffffffA">
                                      <p:cBhvr>
                                        <p:cTn id="10" dur="2000" fill="hold"/>
                                        <p:tgtEl>
                                          <p:spTgt spid="24"/>
                                        </p:tgtEl>
                                        <p:attrNameLst>
                                          <p:attrName>ppt_x</p:attrName>
                                          <p:attrName>ppt_y</p:attrName>
                                        </p:attrNameLst>
                                      </p:cBhvr>
                                      <p:rCtr x="15" y="222"/>
                                    </p:animMotion>
                                  </p:childTnLst>
                                </p:cTn>
                              </p:par>
                              <p:par>
                                <p:cTn id="11" presetID="0" presetClass="path" presetSubtype="0" accel="50000" decel="50000" fill="hold" grpId="0" nodeType="withEffect">
                                  <p:stCondLst>
                                    <p:cond delay="0"/>
                                  </p:stCondLst>
                                  <p:childTnLst>
                                    <p:animMotion origin="layout" path="M -5.55556E-7 -3.7037E-7 C 0.00451 0.00324 0.00816 0.00764 0.01302 0.00949 C 0.01423 0.01065 0.01545 0.01181 0.01666 0.01273 C 0.01771 0.01343 0.01944 0.01296 0.02014 0.01435 C 0.02118 0.01667 0.02083 0.01968 0.02135 0.02222 C 0.02205 0.02546 0.02291 0.02847 0.02378 0.03171 C 0.02465 0.03495 0.02621 0.04144 0.02621 0.04144 C 0.02656 0.04468 0.02673 0.04792 0.02725 0.05093 C 0.02778 0.05417 0.02968 0.06042 0.02968 0.06042 C 0.02847 0.09792 0.03038 0.13565 0.02135 0.17153 C 0.01979 0.18611 0.01649 0.19884 0.01302 0.21273 C 0.01076 0.23611 0.00816 0.25926 0.0059 0.28264 C 0.01041 0.31134 0.00659 0.3412 0.00347 0.36991 C 0.0026 0.38542 0.00139 0.39931 -5.55556E-7 0.41435 C -0.00104 0.43843 -0.00139 0.46181 0.00121 0.48588 C 0.00191 0.49167 0.0033 0.49583 0.00468 0.50162 C 0.00555 0.50486 0.00712 0.51111 0.00712 0.51111 C 0.00937 0.53194 0.01666 0.57245 0.02621 0.59051 C 0.02743 0.59931 0.02847 0.6081 0.0368 0.6081 " pathEditMode="relative" ptsTypes="ffffffffffffffffffA">
                                      <p:cBhvr>
                                        <p:cTn id="12" dur="2000" fill="hold"/>
                                        <p:tgtEl>
                                          <p:spTgt spid="2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25 -2.22222E-6 C -0.02118 0.00486 -0.01997 0.01019 -0.01545 0.01412 C -0.01216 0.02732 -0.00295 0.03634 0.00121 0.04908 C 0.0092 0.07338 0.01927 0.09699 0.02986 0.11898 C 0.03472 0.12917 0.03663 0.14213 0.04288 0.1507 C 0.04409 0.15486 0.04479 0.15949 0.04652 0.16343 C 0.05034 0.17246 0.05573 0.18033 0.05833 0.19028 C 0.05885 0.20093 0.06076 0.21158 0.06076 0.22222 C 0.06076 0.25047 0.05677 0.28079 0.05 0.30787 C 0.04896 0.31783 0.04809 0.32801 0.04652 0.33797 C 0.04409 0.37662 0.04774 0.41574 0.04288 0.45394 C 0.04323 0.48009 0.03646 0.53704 0.05607 0.56343 C 0.06146 0.57824 0.05816 0.57292 0.06441 0.58079 C 0.06684 0.5919 0.06336 0.57917 0.06909 0.59028 C 0.07066 0.59329 0.07118 0.59676 0.07274 0.6 C 0.07743 0.61991 0.07274 0.59815 0.07621 0.62037 C 0.0776 0.62917 0.08073 0.63704 0.08211 0.64584 C 0.08264 0.64908 0.08246 0.65232 0.08333 0.65556 C 0.0842 0.65834 0.08593 0.66065 0.08698 0.66343 C 0.0901 0.67246 0.09097 0.68218 0.09531 0.69028 C 0.09618 0.69352 0.09739 0.69653 0.09774 0.7 C 0.09809 0.70417 0.09757 0.70857 0.09878 0.71204 C 0.0993 0.71435 0.10121 0.71459 0.10243 0.71574 C 0.10711 0.72523 0.11041 0.73843 0.11909 0.74259 C 0.12465 0.75324 0.13333 0.76204 0.14288 0.76482 C 0.14652 0.76597 0.15364 0.76759 0.15364 0.76783 C 0.15729 0.77547 0.15607 0.78079 0.14878 0.78079 " pathEditMode="relative" rAng="0" ptsTypes="ffffffffffffffffffffffffffA">
                                      <p:cBhvr>
                                        <p:cTn id="14" dur="2000" fill="hold"/>
                                        <p:tgtEl>
                                          <p:spTgt spid="22"/>
                                        </p:tgtEl>
                                        <p:attrNameLst>
                                          <p:attrName>ppt_x</p:attrName>
                                          <p:attrName>ppt_y</p:attrName>
                                        </p:attrNameLst>
                                      </p:cBhvr>
                                      <p:rCtr x="91" y="39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6.93889E-18 -1.11111E-6 C 0.00729 0.00602 0.01215 0.01597 0.01909 0.02222 C 0.02205 0.02801 0.02534 0.03264 0.02864 0.03796 C 0.03281 0.04468 0.03698 0.05556 0.04166 0.06181 C 0.04809 0.07037 0.04496 0.0625 0.05 0.07292 C 0.05434 0.08195 0.06146 0.09908 0.06788 0.10463 C 0.07222 0.11435 0.07569 0.12338 0.07968 0.13333 C 0.08194 0.13866 0.08437 0.14398 0.08698 0.14908 C 0.08819 0.15116 0.08941 0.15324 0.09045 0.15556 C 0.09479 0.1662 0.09861 0.17708 0.10364 0.18727 C 0.10555 0.19838 0.10972 0.20787 0.11423 0.21736 C 0.11614 0.22732 0.11458 0.22176 0.12031 0.23333 C 0.12222 0.23704 0.12205 0.24213 0.12378 0.24583 C 0.125 0.24861 0.12604 0.25116 0.12743 0.25394 C 0.13732 0.2713 0.14739 0.29051 0.1559 0.30949 C 0.1618 0.32222 0.16458 0.3375 0.17031 0.3507 C 0.17343 0.35764 0.17673 0.36482 0.17864 0.37292 C 0.18211 0.38727 0.1809 0.40301 0.18455 0.41736 C 0.18489 0.43426 0.18489 0.45116 0.18576 0.46806 C 0.18646 0.48264 0.19114 0.49745 0.19409 0.51088 C 0.19722 0.52546 0.19861 0.53866 0.20364 0.55208 C 0.20451 0.56134 0.20625 0.56597 0.20833 0.57431 C 0.20989 0.59329 0.21823 0.62037 0.225 0.63796 C 0.22743 0.64445 0.22795 0.65093 0.2309 0.65695 C 0.23385 0.67269 0.23923 0.68658 0.24635 0.69977 C 0.24861 0.7081 0.25382 0.71875 0.25955 0.72361 C 0.26041 0.725 0.26093 0.72708 0.26198 0.72824 C 0.26284 0.7294 0.26458 0.7287 0.26545 0.72986 C 0.26736 0.73241 0.26718 0.73704 0.26909 0.73958 C 0.27222 0.74375 0.27639 0.74607 0.27968 0.75046 C 0.28246 0.76134 0.2875 0.76759 0.29409 0.77431 C 0.29566 0.78009 0.30034 0.78912 0.30364 0.79329 C 0.30364 0.79329 0.30295 0.79005 0.30243 0.78866 C 0.30173 0.78727 0.30069 0.78565 0.3 0.78403 C 0.29948 0.78241 0.29878 0.77917 0.29878 0.77917 " pathEditMode="relative" ptsTypes="ffffffffffffffffffffffffffffffffffA">
                                      <p:cBhvr>
                                        <p:cTn id="18" dur="2000" fill="hold"/>
                                        <p:tgtEl>
                                          <p:spTgt spid="2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4" presetClass="exit" presetSubtype="16" fill="hold" grpId="1" nodeType="withEffect">
                                  <p:stCondLst>
                                    <p:cond delay="0"/>
                                  </p:stCondLst>
                                  <p:childTnLst>
                                    <p:animEffect transition="out" filter="box(in)">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0" nodeType="clickEffect">
                                  <p:stCondLst>
                                    <p:cond delay="0"/>
                                  </p:stCondLst>
                                  <p:childTnLst>
                                    <p:animMotion origin="layout" path="M 2.77556E-17 -1.11111E-6 C 0.00799 0.00208 0.01458 0.00741 0.02257 0.00949 C 0.03264 0.01644 0.04479 0.02083 0.0559 0.02384 C 0.0625 0.02847 0.06962 0.02708 0.07622 0.03171 C 0.0816 0.03542 0.08594 0.03866 0.09167 0.0412 C 0.1158 0.06366 0.15521 0.05347 0.18455 0.06181 C 0.18576 0.06296 0.18681 0.06412 0.18802 0.06505 C 0.18924 0.06574 0.19063 0.06574 0.19167 0.06667 C 0.19306 0.06783 0.19375 0.07014 0.19514 0.07153 C 0.19965 0.0757 0.20573 0.07755 0.21059 0.08102 C 0.21632 0.08519 0.22083 0.0882 0.22726 0.09051 C 0.23472 0.09722 0.24253 0.10301 0.25122 0.10625 C 0.25191 0.10787 0.25243 0.10972 0.25347 0.11111 C 0.25451 0.1125 0.25642 0.11273 0.25712 0.11435 C 0.25903 0.11898 0.25868 0.12662 0.26059 0.13171 C 0.26424 0.1419 0.26823 0.15417 0.275 0.16181 C 0.27708 0.16412 0.27986 0.16458 0.28212 0.16667 C 0.28455 0.17662 0.28976 0.18472 0.29514 0.19213 C 0.29688 0.19908 0.29983 0.19653 0.30226 0.20324 C 0.3066 0.21505 0.31215 0.22708 0.31545 0.23958 C 0.3151 0.25116 0.31493 0.26296 0.31424 0.27454 C 0.31406 0.27616 0.3125 0.27778 0.31302 0.2794 C 0.31354 0.28102 0.31545 0.28056 0.31667 0.28102 C 0.32396 0.27755 0.31892 0.2794 0.33212 0.2794 " pathEditMode="relative" rAng="0" ptsTypes="fffffffffffffffffffffffA">
                                      <p:cBhvr>
                                        <p:cTn id="39" dur="2000" fill="hold"/>
                                        <p:tgtEl>
                                          <p:spTgt spid="19"/>
                                        </p:tgtEl>
                                        <p:attrNameLst>
                                          <p:attrName>ppt_x</p:attrName>
                                          <p:attrName>ppt_y</p:attrName>
                                        </p:attrNameLst>
                                      </p:cBhvr>
                                      <p:rCtr x="166" y="141"/>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3.33333E-6 -0.02222 C 0.00886 -0.0199 0.0132 -0.0125 0.02032 -0.00625 C 0.02205 -0.00277 0.02466 -0.00023 0.02622 0.00324 C 0.03212 0.01736 0.03195 0.03681 0.03334 0.05232 C 0.03195 0.08125 0.02952 0.1125 0.02136 0.13982 C 0.01945 0.15695 0.01528 0.17338 0.01302 0.19051 C 0.01407 0.24491 0.01424 0.29954 0.01545 0.35394 C 0.01563 0.35949 0.0191 0.36991 0.0191 0.37014 C 0.01702 0.37778 0.01754 0.37292 0.02032 0.38426 C 0.02118 0.38797 0.02344 0.39051 0.025 0.39375 C 0.029 0.40162 0.03212 0.41042 0.03802 0.41598 C 0.03959 0.42223 0.03924 0.41898 0.03924 0.42547 " pathEditMode="relative" rAng="0" ptsTypes="fffffffffffA">
                                      <p:cBhvr>
                                        <p:cTn id="43" dur="2000" fill="hold"/>
                                        <p:tgtEl>
                                          <p:spTgt spid="26"/>
                                        </p:tgtEl>
                                        <p:attrNameLst>
                                          <p:attrName>ppt_x</p:attrName>
                                          <p:attrName>ppt_y</p:attrName>
                                        </p:attrNameLst>
                                      </p:cBhvr>
                                      <p:rCtr x="20" y="224"/>
                                    </p:animMotion>
                                  </p:childTnLst>
                                </p:cTn>
                              </p:par>
                              <p:par>
                                <p:cTn id="44" presetID="0" presetClass="path" presetSubtype="0" accel="50000" decel="50000" fill="hold" grpId="0" nodeType="withEffect">
                                  <p:stCondLst>
                                    <p:cond delay="0"/>
                                  </p:stCondLst>
                                  <p:childTnLst>
                                    <p:animMotion origin="layout" path="M 2.77778E-6 8.67362E-19 C 0.00608 0.00556 0.00191 0.00023 0.00469 0.01111 C 0.00781 0.02338 0.01215 0.03542 0.01545 0.04769 C 0.02014 0.08981 0.01997 0.13241 0.02135 0.17477 C 0.02257 0.21481 0.02205 0.24491 0.03924 0.27778 C 0.04097 0.29398 0.04236 0.30926 0.03802 0.32523 C 0.03663 0.33681 0.03663 0.34931 0.03455 0.36042 C 0.03368 0.36458 0.0309 0.36759 0.02969 0.37153 C 0.02691 0.38079 0.02726 0.38889 0.02257 0.39699 C 0.02188 0.40185 0.02014 0.40625 0.02014 0.41111 C 0.02014 0.43356 0.02292 0.45648 0.02847 0.47778 C 0.02934 0.48611 0.0309 0.49329 0.03212 0.50162 C 0.03472 0.53611 0.03177 0.52338 0.03681 0.54144 C 0.03767 0.55417 0.03767 0.56435 0.04288 0.57477 C 0.04514 0.58426 0.04688 0.59167 0.05469 0.59537 C 0.05695 0.6037 0.06129 0.60995 0.06424 0.61759 " pathEditMode="relative" ptsTypes="fffffffffffffffA">
                                      <p:cBhvr>
                                        <p:cTn id="45" dur="2000" fill="hold"/>
                                        <p:tgtEl>
                                          <p:spTgt spid="27"/>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0.03316 0.00139 C -0.02552 0.00486 -0.03334 0 -0.02604 0.0125 C -0.02483 0.01458 -0.02257 0.01551 -0.02118 0.01736 C -0.01146 0.03032 -0.00226 0.04444 0.00503 0.06019 C 0.00677 0.0713 0.0085 0.08241 0.01336 0.0919 C 0.01684 0.10648 0.02152 0.11991 0.02517 0.13472 C 0.02725 0.14329 0.0283 0.15116 0.03229 0.15856 C 0.0342 0.16944 0.03698 0.17708 0.03958 0.18727 C 0.0408 0.19792 0.04236 0.20856 0.04427 0.21898 C 0.04496 0.23889 0.04566 0.28727 0.05503 0.30602 C 0.05711 0.32222 0.06093 0.33981 0.06562 0.35509 C 0.06684 0.35926 0.06927 0.3625 0.07048 0.36644 C 0.07586 0.3831 0.08003 0.39977 0.08836 0.41412 C 0.09097 0.42755 0.09566 0.44074 0.09896 0.45394 C 0.10104 0.46273 0.10104 0.47176 0.10503 0.47917 C 0.10659 0.48704 0.1085 0.49491 0.10972 0.50278 C 0.11076 0.51528 0.11232 0.52546 0.11458 0.53796 C 0.11597 0.55648 0.11927 0.57477 0.1217 0.59329 C 0.12205 0.61551 0.12239 0.6375 0.12291 0.65995 C 0.12343 0.68102 0.12135 0.70648 0.13125 0.725 C 0.13264 0.73148 0.1342 0.73403 0.13836 0.7375 C 0.14201 0.7456 0.15434 0.75694 0.16093 0.75972 C 0.16267 0.7669 0.16562 0.7794 0.16562 0.78681 " pathEditMode="relative" rAng="0" ptsTypes="ffffffffffffffffffffffA">
                                      <p:cBhvr>
                                        <p:cTn id="47" dur="2000" fill="hold"/>
                                        <p:tgtEl>
                                          <p:spTgt spid="18"/>
                                        </p:tgtEl>
                                        <p:attrNameLst>
                                          <p:attrName>ppt_x</p:attrName>
                                          <p:attrName>ppt_y</p:attrName>
                                        </p:attrNameLst>
                                      </p:cBhvr>
                                      <p:rCtr x="99" y="392"/>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0.01666 0 C -0.01458 0.0037 -0.01232 0.00833 -0.00955 0.01111 C -0.00104 0.01921 0.01007 0.02153 0.01667 0.03333 C 0.02084 0.04097 0.0224 0.04931 0.02605 0.05718 C 0.02709 0.05949 0.02848 0.06134 0.02969 0.06343 C 0.03125 0.06644 0.03438 0.07292 0.03438 0.07315 C 0.03716 0.08796 0.03316 0.0713 0.03924 0.08403 C 0.04115 0.08796 0.04393 0.09676 0.04393 0.09699 C 0.04775 0.12153 0.04931 0.14606 0.05105 0.1713 C 0.05139 0.17778 0.05261 0.18403 0.05348 0.19051 C 0.05417 0.1963 0.05591 0.20787 0.05591 0.2081 C 0.05782 0.24005 0.05747 0.27222 0.07136 0.3 C 0.07344 0.31042 0.07761 0.3294 0.08212 0.33796 C 0.09098 0.37315 0.08247 0.41319 0.09167 0.44907 C 0.09306 0.46227 0.09306 0.47546 0.09757 0.48727 C 0.09931 0.50556 0.10261 0.5206 0.10938 0.53657 C 0.11216 0.55069 0.1217 0.55764 0.12969 0.56667 C 0.13351 0.57106 0.13629 0.57569 0.14045 0.5794 C 0.14601 0.59097 0.15486 0.59884 0.16424 0.60463 C 0.16962 0.61528 0.17518 0.62616 0.18334 0.63333 C 0.18629 0.63866 0.19028 0.64329 0.19271 0.64907 C 0.19601 0.65671 0.19653 0.66343 0.20105 0.66991 C 0.20539 0.6838 0.21233 0.69491 0.21771 0.70787 C 0.22761 0.73194 0.2375 0.75648 0.25226 0.77616 C 0.25782 0.78356 0.27552 0.78704 0.28334 0.79051 C 0.29236 0.79005 0.30157 0.79028 0.31059 0.78889 C 0.31302 0.78843 0.31771 0.78565 0.31771 0.78588 C 0.31789 0.78565 0.32848 0.79306 0.32848 0.78889 " pathEditMode="relative" rAng="0" ptsTypes="fffffffffffffffffffffffffffA">
                                      <p:cBhvr>
                                        <p:cTn id="51" dur="2000" fill="hold"/>
                                        <p:tgtEl>
                                          <p:spTgt spid="20"/>
                                        </p:tgtEl>
                                        <p:attrNameLst>
                                          <p:attrName>ppt_x</p:attrName>
                                          <p:attrName>ppt_y</p:attrName>
                                        </p:attrNameLst>
                                      </p:cBhvr>
                                      <p:rCtr x="173" y="397"/>
                                    </p:animMotion>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grpId="1" nodeType="clickEffect">
                                  <p:stCondLst>
                                    <p:cond delay="0"/>
                                  </p:stCondLst>
                                  <p:childTnLst>
                                    <p:animEffect transition="out" filter="box(in)">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4" presetClass="exit" presetSubtype="16" fill="hold" grpId="1" nodeType="withEffect">
                                  <p:stCondLst>
                                    <p:cond delay="0"/>
                                  </p:stCondLst>
                                  <p:childTnLst>
                                    <p:animEffect transition="out" filter="box(in)">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4" presetClass="exit" presetSubtype="16" fill="hold" grpId="1" nodeType="withEffect">
                                  <p:stCondLst>
                                    <p:cond delay="0"/>
                                  </p:stCondLst>
                                  <p:childTnLst>
                                    <p:animEffect transition="out" filter="box(in)">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1.38889E-6 -7.40741E-7 C 0.01719 0.00185 0.01649 0.00139 0.02986 0.01412 C 0.03594 0.01991 0.03073 0.01482 0.03698 0.0206 C 0.03819 0.02176 0.04045 0.02384 0.04045 0.02384 C 0.04323 0.02917 0.04809 0.03611 0.05243 0.03796 C 0.05364 0.03959 0.05451 0.04144 0.0559 0.04283 C 0.05816 0.04514 0.06319 0.04908 0.06319 0.04908 C 0.0651 0.0581 0.06267 0.05046 0.06788 0.05718 C 0.06892 0.05857 0.06927 0.06065 0.07031 0.06181 C 0.07239 0.06435 0.07743 0.06829 0.07743 0.06829 C 0.08038 0.07384 0.08281 0.07408 0.08698 0.07778 C 0.09288 0.08982 0.10469 0.09236 0.11319 0.1 C 0.12291 0.10857 0.11528 0.1044 0.12257 0.10787 C 0.12743 0.11435 0.13368 0.11713 0.13923 0.12222 C 0.14357 0.13056 0.15989 0.13773 0.16788 0.14121 C 0.17257 0.14746 0.17795 0.15046 0.18333 0.15556 C 0.19097 0.17037 0.21024 0.17986 0.22257 0.18565 C 0.23021 0.18935 0.23385 0.19468 0.24166 0.19676 C 0.24496 0.19977 0.24878 0.20255 0.25243 0.20463 C 0.25469 0.20602 0.25712 0.20671 0.25955 0.20787 C 0.26076 0.20834 0.26319 0.20949 0.26319 0.20949 C 0.26476 0.21898 0.26979 0.22176 0.27257 0.23009 C 0.27569 0.23982 0.27864 0.24676 0.28333 0.25533 C 0.28489 0.25857 0.28837 0.2588 0.29045 0.26019 C 0.30173 0.26783 0.30555 0.26968 0.3191 0.26968 " pathEditMode="relative" ptsTypes="ffffffffffffffffffffffffA">
                                      <p:cBhvr>
                                        <p:cTn id="72" dur="2000" fill="hold"/>
                                        <p:tgtEl>
                                          <p:spTgt spid="16"/>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0" nodeType="clickEffect">
                                  <p:stCondLst>
                                    <p:cond delay="0"/>
                                  </p:stCondLst>
                                  <p:childTnLst>
                                    <p:animMotion origin="layout" path="M 0.04409 -1.11111E-6 C 0.04965 0.00046 0.05521 0.00023 0.06076 0.00162 C 0.06701 0.00324 0.06944 0.01736 0.075 0.02222 C 0.07691 0.03264 0.07656 0.04352 0.07864 0.05394 C 0.07812 0.08171 0.08125 0.10995 0.07152 0.13495 C 0.06927 0.14977 0.0651 0.16366 0.05729 0.17477 C 0.05347 0.18935 0.04722 0.20185 0.04288 0.21597 C 0.04149 0.22014 0.04097 0.22477 0.03941 0.2287 C 0.03767 0.23264 0.03333 0.23982 0.03333 0.24005 C 0.03194 0.24583 0.02882 0.24884 0.02621 0.25394 C 0.02482 0.25949 0.02413 0.26343 0.02152 0.26829 C 0.01857 0.2794 0.02048 0.275 0.01666 0.28264 C 0.01371 0.30046 0.01163 0.31991 0.00364 0.33495 C 0.00069 0.3463 0.0033 0.34259 -0.00226 0.34769 C -0.00382 0.35093 -0.00556 0.35394 -0.00712 0.35695 C -0.01198 0.36667 -0.0092 0.37778 -0.01667 0.38727 C -0.01841 0.3956 -0.02292 0.39931 -0.02604 0.40648 C -0.02691 0.40857 -0.02778 0.41065 -0.02848 0.41273 C -0.02934 0.41574 -0.03091 0.42222 -0.03091 0.42245 C -0.03212 0.43889 -0.02934 0.43449 -0.03334 0.43982 " pathEditMode="relative" rAng="0" ptsTypes="fffffffffffffffffffA">
                                      <p:cBhvr>
                                        <p:cTn id="76" dur="2000" fill="hold"/>
                                        <p:tgtEl>
                                          <p:spTgt spid="29"/>
                                        </p:tgtEl>
                                        <p:attrNameLst>
                                          <p:attrName>ppt_x</p:attrName>
                                          <p:attrName>ppt_y</p:attrName>
                                        </p:attrNameLst>
                                      </p:cBhvr>
                                      <p:rCtr x="-20" y="220"/>
                                    </p:animMotion>
                                  </p:childTnLst>
                                </p:cTn>
                              </p:par>
                              <p:par>
                                <p:cTn id="77" presetID="0" presetClass="path" presetSubtype="0" accel="50000" decel="50000" fill="hold" grpId="0" nodeType="withEffect">
                                  <p:stCondLst>
                                    <p:cond delay="0"/>
                                  </p:stCondLst>
                                  <p:childTnLst>
                                    <p:animMotion origin="layout" path="M 0.05278 -0.01111 C 0.05729 -0.00509 0.05955 0.00116 0.06458 0.00625 C 0.06858 0.01644 0.06667 0.01042 0.06944 0.02523 C 0.06979 0.02732 0.07066 0.03172 0.07066 0.03195 C 0.06927 0.05301 0.06563 0.07477 0.05399 0.09028 C 0.05191 0.09861 0.04705 0.10672 0.04323 0.11389 C 0.04063 0.13449 0.04444 0.11528 0.03837 0.12847 C 0.03455 0.13658 0.03733 0.13496 0.0349 0.14283 C 0.0316 0.15324 0.02969 0.15648 0.02778 0.16667 C 0.03003 0.17801 0.03003 0.19028 0.0349 0.2 C 0.03333 0.21158 0.03194 0.21574 0.02778 0.22685 C 0.02622 0.23102 0.0217 0.23797 0.0217 0.2382 C 0.02031 0.24468 0.02031 0.24676 0.0158 0.2507 C 0.01372 0.26134 0.00799 0.26945 0.00625 0.28079 C 0.00434 0.29306 0.00156 0.30509 -0.00087 0.31736 C -0.00278 0.32755 -0.0026 0.33218 -0.00799 0.33959 C -0.01285 0.3588 -0.01858 0.37755 -0.02344 0.39676 C -0.02639 0.40857 -0.02899 0.4213 -0.03177 0.43334 C -0.03385 0.44259 -0.0349 0.45185 -0.03889 0.46019 C -0.04358 0.49005 -0.03906 0.45926 -0.04132 0.53334 C -0.04167 0.54445 -0.04149 0.55533 -0.04844 0.56181 C -0.05 0.56783 -0.04809 0.5956 -0.0401 0.59653 C -0.03177 0.59746 -0.02344 0.59653 -0.0151 0.59653 " pathEditMode="relative" rAng="0" ptsTypes="ffffffffffffffffffffffA">
                                      <p:cBhvr>
                                        <p:cTn id="78" dur="2000" fill="hold"/>
                                        <p:tgtEl>
                                          <p:spTgt spid="28"/>
                                        </p:tgtEl>
                                        <p:attrNameLst>
                                          <p:attrName>ppt_x</p:attrName>
                                          <p:attrName>ppt_y</p:attrName>
                                        </p:attrNameLst>
                                      </p:cBhvr>
                                      <p:rCtr x="-43" y="304"/>
                                    </p:animMotion>
                                  </p:childTnLst>
                                </p:cTn>
                              </p:par>
                              <p:par>
                                <p:cTn id="79" presetID="0" presetClass="path" presetSubtype="0" accel="50000" decel="50000" fill="hold" grpId="0" nodeType="withEffect">
                                  <p:stCondLst>
                                    <p:cond delay="0"/>
                                  </p:stCondLst>
                                  <p:childTnLst>
                                    <p:animMotion origin="layout" path="M 0.05069 -0.01111 C 0.05677 -0.00879 0.06007 -0.00324 0.06389 0.00301 C 0.06597 0.00648 0.06979 0.01412 0.06979 0.01435 C 0.07205 0.02593 0.075 0.03727 0.07691 0.04908 C 0.07795 0.07037 0.07639 0.07269 0.08177 0.08727 C 0.08385 0.10023 0.08681 0.11273 0.0901 0.12523 C 0.08906 0.14028 0.0901 0.14422 0.08281 0.15394 C 0.08038 0.16088 0.07795 0.16389 0.07448 0.16968 C 0.07101 0.17523 0.07205 0.17824 0.06736 0.18241 C 0.0658 0.18889 0.06233 0.18889 0.06024 0.19514 C 0.05729 0.20394 0.05608 0.21435 0.05434 0.22361 C 0.0533 0.23634 0.05243 0.25139 0.04948 0.26343 C 0.04861 0.27315 0.04792 0.28241 0.04601 0.2919 C 0.04427 0.31829 0.04566 0.34514 0.04236 0.3713 C 0.0408 0.40347 0.0408 0.43588 0.03767 0.46806 C 0.03819 0.49375 0.03333 0.52801 0.04236 0.55394 C 0.0434 0.56088 0.04531 0.56759 0.04601 0.57454 C 0.04722 0.58565 0.04722 0.59398 0.05191 0.60301 C 0.05503 0.61551 0.05087 0.60023 0.05556 0.6125 C 0.05764 0.61806 0.05729 0.62454 0.05903 0.63009 C 0.06163 0.63797 0.06476 0.64607 0.06736 0.65394 C 0.06979 0.66134 0.07014 0.66783 0.07344 0.67454 C 0.07483 0.68102 0.0776 0.68797 0.08056 0.69352 C 0.08368 0.70602 0.08576 0.71597 0.09115 0.72685 C 0.09323 0.73125 0.10191 0.73334 0.10191 0.73357 C 0.10365 0.73658 0.10521 0.74537 0.10781 0.74746 C 0.11354 0.75209 0.11927 0.7507 0.12569 0.7507 " pathEditMode="relative" rAng="0" ptsTypes="ffffffffffffffffffffffffffA">
                                      <p:cBhvr>
                                        <p:cTn id="80" dur="2000" fill="hold"/>
                                        <p:tgtEl>
                                          <p:spTgt spid="15"/>
                                        </p:tgtEl>
                                        <p:attrNameLst>
                                          <p:attrName>ppt_x</p:attrName>
                                          <p:attrName>ppt_y</p:attrName>
                                        </p:attrNameLst>
                                      </p:cBhvr>
                                      <p:rCtr x="29" y="381"/>
                                    </p:animMotion>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grpId="0" nodeType="clickEffect">
                                  <p:stCondLst>
                                    <p:cond delay="0"/>
                                  </p:stCondLst>
                                  <p:childTnLst>
                                    <p:animMotion origin="layout" path="M 5.55112E-17 0.02222 C 0.00417 0.03333 0.00122 0.02708 0.01076 0.03982 C 0.01458 0.04491 0.0184 0.05394 0.02153 0.06042 C 0.02483 0.06713 0.02465 0.07778 0.02622 0.08588 C 0.02726 0.11482 0.02569 0.14838 0.03212 0.17639 C 0.03403 0.21158 0.03576 0.2463 0.03819 0.28125 C 0.03906 0.32801 0.03177 0.41065 0.05955 0.44954 C 0.06163 0.45764 0.06719 0.47014 0.07274 0.475 C 0.075 0.48519 0.0717 0.47431 0.07743 0.48287 C 0.07934 0.48565 0.08056 0.48912 0.08212 0.49236 C 0.08368 0.4956 0.08698 0.50185 0.08698 0.50208 C 0.08837 0.50926 0.0908 0.5162 0.0941 0.52269 C 0.09601 0.53056 0.09757 0.53958 0.10122 0.54653 C 0.10313 0.5544 0.10642 0.5632 0.10955 0.57037 C 0.11094 0.57361 0.11441 0.57986 0.11441 0.58009 C 0.11615 0.5882 0.11892 0.59653 0.12274 0.6037 C 0.12396 0.60926 0.12569 0.61296 0.12743 0.61806 C 0.13125 0.6294 0.1342 0.64097 0.13941 0.65139 C 0.14063 0.65625 0.1408 0.66158 0.14288 0.66574 C 0.14444 0.66898 0.14774 0.67523 0.14774 0.67546 C 0.15087 0.68889 0.1526 0.70278 0.15608 0.71644 C 0.15694 0.71991 0.16111 0.72245 0.16319 0.72431 C 0.16563 0.72639 0.17031 0.73079 0.17031 0.73102 C 0.1717 0.73796 0.17205 0.7412 0.17743 0.74352 C 0.18021 0.7537 0.18438 0.76227 0.18941 0.77037 C 0.19479 0.77894 0.19375 0.78658 0.20243 0.79259 C 0.20521 0.79815 0.20712 0.8 0.21198 0.80208 C 0.2158 0.80972 0.22101 0.80903 0.22743 0.81158 C 0.23542 0.80995 0.23559 0.81296 0.23333 0.80695 " pathEditMode="relative" rAng="0" ptsTypes="ffffffffffffffffffffffffffffA">
                                      <p:cBhvr>
                                        <p:cTn id="84" dur="2000" fill="hold"/>
                                        <p:tgtEl>
                                          <p:spTgt spid="14"/>
                                        </p:tgtEl>
                                        <p:attrNameLst>
                                          <p:attrName>ppt_x</p:attrName>
                                          <p:attrName>ppt_y</p:attrName>
                                        </p:attrNameLst>
                                      </p:cBhvr>
                                      <p:rCtr x="118" y="3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5" grpId="0" animBg="1"/>
      <p:bldP spid="16" grpId="0" animBg="1"/>
      <p:bldP spid="18" grpId="0" animBg="1"/>
      <p:bldP spid="18"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19" grpId="0" animBg="1"/>
      <p:bldP spid="19" grpId="1" animBg="1"/>
      <p:bldP spid="26" grpId="0" animBg="1"/>
      <p:bldP spid="26" grpId="1" animBg="1"/>
      <p:bldP spid="27" grpId="0" animBg="1"/>
      <p:bldP spid="27" grpId="1"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6858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Genitourinary tract</a:t>
            </a:r>
            <a:r>
              <a:rPr lang="en-US" sz="3200" dirty="0" smtClean="0"/>
              <a:t>:-</a:t>
            </a:r>
            <a:endParaRPr lang="en-US" sz="3200" dirty="0"/>
          </a:p>
        </p:txBody>
      </p:sp>
      <p:sp>
        <p:nvSpPr>
          <p:cNvPr id="4" name="TextBox 3"/>
          <p:cNvSpPr txBox="1"/>
          <p:nvPr/>
        </p:nvSpPr>
        <p:spPr>
          <a:xfrm>
            <a:off x="685800" y="25908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latin typeface="Arial Narrow" pitchFamily="34" charset="0"/>
              </a:rPr>
              <a:t>Atropine has relaxant action on the </a:t>
            </a:r>
            <a:r>
              <a:rPr lang="en-US" sz="2800" dirty="0" err="1" smtClean="0"/>
              <a:t>uriters</a:t>
            </a:r>
            <a:r>
              <a:rPr lang="en-US" sz="2800" dirty="0" smtClean="0"/>
              <a:t> &amp; bladder wall</a:t>
            </a:r>
            <a:endParaRPr lang="en-US" sz="2800" dirty="0"/>
          </a:p>
        </p:txBody>
      </p:sp>
      <p:sp>
        <p:nvSpPr>
          <p:cNvPr id="5" name="TextBox 4"/>
          <p:cNvSpPr txBox="1"/>
          <p:nvPr/>
        </p:nvSpPr>
        <p:spPr>
          <a:xfrm>
            <a:off x="685800" y="38862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i="1" dirty="0" smtClean="0">
                <a:latin typeface="Arial Narrow" pitchFamily="34" charset="0"/>
              </a:rPr>
              <a:t>Urinary retention</a:t>
            </a:r>
            <a:r>
              <a:rPr lang="en-US" sz="2800" dirty="0" smtClean="0">
                <a:latin typeface="Arial Narrow" pitchFamily="34" charset="0"/>
              </a:rPr>
              <a:t> can occur in older men with </a:t>
            </a:r>
          </a:p>
          <a:p>
            <a:r>
              <a:rPr lang="en-US" sz="2800" dirty="0" smtClean="0">
                <a:latin typeface="Arial Narrow" pitchFamily="34" charset="0"/>
              </a:rPr>
              <a:t>prostatic hyperplasia.</a:t>
            </a:r>
            <a:endParaRPr lang="en-US" sz="2800" dirty="0">
              <a:latin typeface="Arial Narrow" pitchFamily="34" charset="0"/>
            </a:endParaRPr>
          </a:p>
        </p:txBody>
      </p:sp>
      <p:pic>
        <p:nvPicPr>
          <p:cNvPr id="15362" name="Picture 2" descr="http://www.bladdercontrol.com.sg/images/prostate.jpg"/>
          <p:cNvPicPr>
            <a:picLocks noChangeAspect="1" noChangeArrowheads="1"/>
          </p:cNvPicPr>
          <p:nvPr/>
        </p:nvPicPr>
        <p:blipFill>
          <a:blip r:embed="rId2" cstate="print"/>
          <a:srcRect/>
          <a:stretch>
            <a:fillRect/>
          </a:stretch>
        </p:blipFill>
        <p:spPr bwMode="auto">
          <a:xfrm>
            <a:off x="2514600" y="4953000"/>
            <a:ext cx="28575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blinds(horizontal)">
                                      <p:cBhvr>
                                        <p:cTn id="15"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6764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Sweat glands:-</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438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latin typeface="Arial Narrow" pitchFamily="34" charset="0"/>
              </a:rPr>
              <a:t>Atropine decreases sweat secretion (</a:t>
            </a:r>
            <a:r>
              <a:rPr lang="en-US" sz="2800" i="1" dirty="0" smtClean="0">
                <a:latin typeface="Arial Narrow" pitchFamily="34" charset="0"/>
              </a:rPr>
              <a:t>M</a:t>
            </a:r>
            <a:r>
              <a:rPr lang="en-US" sz="2800" i="1" baseline="-25000" dirty="0" smtClean="0">
                <a:latin typeface="Arial Narrow" pitchFamily="34" charset="0"/>
              </a:rPr>
              <a:t>3</a:t>
            </a:r>
            <a:r>
              <a:rPr lang="en-US" sz="2800" i="1" dirty="0" smtClean="0">
                <a:latin typeface="Arial Narrow" pitchFamily="34" charset="0"/>
              </a:rPr>
              <a:t>-blockade</a:t>
            </a:r>
            <a:r>
              <a:rPr lang="en-US" sz="2800" dirty="0" smtClean="0">
                <a:latin typeface="Arial Narrow" pitchFamily="34" charset="0"/>
              </a:rPr>
              <a:t>)</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457200" y="3124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In children modest doses </a:t>
            </a:r>
            <a:r>
              <a:rPr lang="en-US" sz="2800" b="1" dirty="0" smtClean="0">
                <a:sym typeface="Symbol" pitchFamily="18" charset="2"/>
              </a:rPr>
              <a:t>”atropine fever”</a:t>
            </a:r>
            <a:endParaRPr lang="en-US" sz="2800" b="1" dirty="0"/>
          </a:p>
        </p:txBody>
      </p:sp>
      <p:pic>
        <p:nvPicPr>
          <p:cNvPr id="6" name="Picture 4"/>
          <p:cNvPicPr>
            <a:picLocks noChangeAspect="1" noChangeArrowheads="1"/>
          </p:cNvPicPr>
          <p:nvPr/>
        </p:nvPicPr>
        <p:blipFill>
          <a:blip r:embed="rId2" cstate="print"/>
          <a:srcRect/>
          <a:stretch>
            <a:fillRect/>
          </a:stretch>
        </p:blipFill>
        <p:spPr bwMode="auto">
          <a:xfrm>
            <a:off x="2209800" y="1447800"/>
            <a:ext cx="4114800" cy="52578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t="1419" r="1750"/>
          <a:stretch>
            <a:fillRect/>
          </a:stretch>
        </p:blipFill>
        <p:spPr bwMode="auto">
          <a:xfrm>
            <a:off x="838200" y="1905000"/>
            <a:ext cx="7315200" cy="4953000"/>
          </a:xfrm>
          <a:prstGeom prst="rect">
            <a:avLst/>
          </a:prstGeom>
          <a:noFill/>
          <a:ln w="9525">
            <a:noFill/>
            <a:miter lim="800000"/>
            <a:headEnd/>
            <a:tailEnd/>
          </a:ln>
          <a:effectLst/>
        </p:spPr>
      </p:pic>
      <p:sp>
        <p:nvSpPr>
          <p:cNvPr id="8" name="TextBox 7"/>
          <p:cNvSpPr txBox="1"/>
          <p:nvPr/>
        </p:nvSpPr>
        <p:spPr>
          <a:xfrm>
            <a:off x="381000" y="13716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Summary of Effects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par>
                                <p:cTn id="42" presetID="3" presetClass="entr" presetSubtype="1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Pharmacokinetics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and </a:t>
            </a:r>
            <a:r>
              <a:rPr lang="en-US" sz="2800" dirty="0" err="1" smtClean="0"/>
              <a:t>hyoscine</a:t>
            </a:r>
            <a:r>
              <a:rPr lang="en-US" sz="2800" dirty="0" smtClean="0"/>
              <a:t> are rapidly absorbed from the GIT</a:t>
            </a:r>
            <a:endParaRPr lang="en-US" sz="2800" b="1" dirty="0">
              <a:solidFill>
                <a:schemeClr val="tx1">
                  <a:lumMod val="95000"/>
                  <a:lumOff val="5000"/>
                </a:schemeClr>
              </a:solidFill>
              <a:latin typeface="Arial Narrow" pitchFamily="34" charset="0"/>
            </a:endParaRPr>
          </a:p>
        </p:txBody>
      </p:sp>
      <p:sp>
        <p:nvSpPr>
          <p:cNvPr id="4" name="TextBox 3"/>
          <p:cNvSpPr txBox="1"/>
          <p:nvPr/>
        </p:nvSpPr>
        <p:spPr>
          <a:xfrm>
            <a:off x="533400" y="2667000"/>
            <a:ext cx="8153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When applied to the eyes they penetrate the cornea.</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533400" y="3276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Passage of atropine across BBB is restricted.</a:t>
            </a:r>
            <a:endParaRPr lang="en-US" sz="2800" b="1" dirty="0">
              <a:solidFill>
                <a:schemeClr val="tx1">
                  <a:lumMod val="95000"/>
                  <a:lumOff val="5000"/>
                </a:schemeClr>
              </a:solidFill>
              <a:latin typeface="Arial Narrow" pitchFamily="34" charset="0"/>
            </a:endParaRPr>
          </a:p>
        </p:txBody>
      </p:sp>
      <p:sp>
        <p:nvSpPr>
          <p:cNvPr id="6" name="TextBox 5"/>
          <p:cNvSpPr txBox="1"/>
          <p:nvPr/>
        </p:nvSpPr>
        <p:spPr>
          <a:xfrm>
            <a:off x="533400" y="3886200"/>
            <a:ext cx="7467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50% of atropine is metabolized in the liver and excreted unchanged in urine.</a:t>
            </a:r>
            <a:endParaRPr lang="en-US" sz="2800" b="1" dirty="0">
              <a:solidFill>
                <a:schemeClr val="tx1">
                  <a:lumMod val="95000"/>
                  <a:lumOff val="5000"/>
                </a:schemeClr>
              </a:solidFill>
              <a:latin typeface="Arial Narrow" pitchFamily="34" charset="0"/>
            </a:endParaRPr>
          </a:p>
        </p:txBody>
      </p:sp>
      <p:sp>
        <p:nvSpPr>
          <p:cNvPr id="7" name="TextBox 6"/>
          <p:cNvSpPr txBox="1"/>
          <p:nvPr/>
        </p:nvSpPr>
        <p:spPr>
          <a:xfrm>
            <a:off x="533400" y="5715000"/>
            <a:ext cx="7543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Hyoscine</a:t>
            </a:r>
            <a:r>
              <a:rPr lang="en-US" sz="2800" dirty="0" smtClean="0"/>
              <a:t> is more completely metabolized and has better BBB penetration.</a:t>
            </a:r>
            <a:endParaRPr lang="en-US" sz="2800" b="1" dirty="0">
              <a:solidFill>
                <a:schemeClr val="tx1">
                  <a:lumMod val="95000"/>
                  <a:lumOff val="5000"/>
                </a:schemeClr>
              </a:solidFill>
              <a:latin typeface="Arial Narrow" pitchFamily="34" charset="0"/>
            </a:endParaRPr>
          </a:p>
        </p:txBody>
      </p:sp>
      <p:sp>
        <p:nvSpPr>
          <p:cNvPr id="8" name="TextBox 7"/>
          <p:cNvSpPr txBox="1"/>
          <p:nvPr/>
        </p:nvSpPr>
        <p:spPr>
          <a:xfrm>
            <a:off x="533400" y="5029200"/>
            <a:ext cx="74676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has t</a:t>
            </a:r>
            <a:r>
              <a:rPr lang="en-US" sz="2800" baseline="-25000" dirty="0" smtClean="0"/>
              <a:t>1/2 of </a:t>
            </a:r>
            <a:r>
              <a:rPr lang="en-US" sz="2800" dirty="0" smtClean="0"/>
              <a:t> 3–4 h</a:t>
            </a:r>
            <a:endParaRPr lang="en-US" sz="2800" b="1" dirty="0">
              <a:solidFill>
                <a:schemeClr val="tx1">
                  <a:lumMod val="95000"/>
                  <a:lumOff val="5000"/>
                </a:schemeClr>
              </a:solidFill>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CNS</a:t>
            </a:r>
            <a:r>
              <a:rPr lang="en-US" sz="3200" dirty="0" smtClean="0"/>
              <a:t>:-</a:t>
            </a:r>
            <a:endParaRPr lang="en-US" sz="3200" dirty="0"/>
          </a:p>
        </p:txBody>
      </p:sp>
      <p:sp>
        <p:nvSpPr>
          <p:cNvPr id="4" name="TextBox 3"/>
          <p:cNvSpPr txBox="1"/>
          <p:nvPr/>
        </p:nvSpPr>
        <p:spPr>
          <a:xfrm>
            <a:off x="533400" y="2286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i</a:t>
            </a:r>
            <a:r>
              <a:rPr lang="en-US" sz="2800" dirty="0" smtClean="0"/>
              <a:t>-Parkinsonism:-</a:t>
            </a:r>
          </a:p>
        </p:txBody>
      </p:sp>
      <p:sp>
        <p:nvSpPr>
          <p:cNvPr id="5" name="TextBox 4"/>
          <p:cNvSpPr txBox="1"/>
          <p:nvPr/>
        </p:nvSpPr>
        <p:spPr>
          <a:xfrm>
            <a:off x="533400" y="2971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Benzhexol</a:t>
            </a:r>
            <a:r>
              <a:rPr lang="en-US" sz="2800" dirty="0" smtClean="0"/>
              <a:t>, </a:t>
            </a:r>
            <a:r>
              <a:rPr lang="en-US" sz="2800" dirty="0" err="1" smtClean="0"/>
              <a:t>benztropine</a:t>
            </a:r>
            <a:endParaRPr lang="en-US" sz="2800" dirty="0"/>
          </a:p>
        </p:txBody>
      </p:sp>
      <p:pic>
        <p:nvPicPr>
          <p:cNvPr id="6" name="Picture 4" descr="img43"/>
          <p:cNvPicPr>
            <a:picLocks noChangeAspect="1" noChangeArrowheads="1"/>
          </p:cNvPicPr>
          <p:nvPr/>
        </p:nvPicPr>
        <p:blipFill>
          <a:blip r:embed="rId2" cstate="print"/>
          <a:srcRect/>
          <a:stretch>
            <a:fillRect/>
          </a:stretch>
        </p:blipFill>
        <p:spPr bwMode="auto">
          <a:xfrm>
            <a:off x="2286000" y="2971800"/>
            <a:ext cx="3657600" cy="3657600"/>
          </a:xfrm>
          <a:prstGeom prst="rect">
            <a:avLst/>
          </a:prstGeom>
          <a:noFill/>
        </p:spPr>
      </p:pic>
      <p:sp>
        <p:nvSpPr>
          <p:cNvPr id="7" name="TextBox 6"/>
          <p:cNvSpPr txBox="1"/>
          <p:nvPr/>
        </p:nvSpPr>
        <p:spPr>
          <a:xfrm>
            <a:off x="609600" y="4495800"/>
            <a:ext cx="7315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Hyoscine</a:t>
            </a:r>
            <a:endParaRPr lang="en-US" sz="2800" dirty="0"/>
          </a:p>
        </p:txBody>
      </p:sp>
      <p:sp>
        <p:nvSpPr>
          <p:cNvPr id="8" name="TextBox 7"/>
          <p:cNvSpPr txBox="1"/>
          <p:nvPr/>
        </p:nvSpPr>
        <p:spPr>
          <a:xfrm>
            <a:off x="533400" y="2971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ii-Motion sickness</a:t>
            </a:r>
            <a:endParaRPr lang="en-US" sz="2800" dirty="0"/>
          </a:p>
        </p:txBody>
      </p:sp>
      <p:pic>
        <p:nvPicPr>
          <p:cNvPr id="9" name="Picture 8" descr="sea_sick_railing_cartoon"/>
          <p:cNvPicPr>
            <a:picLocks noChangeAspect="1" noChangeArrowheads="1"/>
          </p:cNvPicPr>
          <p:nvPr/>
        </p:nvPicPr>
        <p:blipFill>
          <a:blip r:embed="rId3" cstate="print"/>
          <a:srcRect/>
          <a:stretch>
            <a:fillRect/>
          </a:stretch>
        </p:blipFill>
        <p:spPr bwMode="auto">
          <a:xfrm>
            <a:off x="2057400" y="3581399"/>
            <a:ext cx="3733800" cy="3124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par>
                                <p:cTn id="36" presetID="3"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Ophthalmic disorders</a:t>
            </a:r>
            <a:r>
              <a:rPr lang="en-US" sz="3200" dirty="0" smtClean="0"/>
              <a:t>:-</a:t>
            </a:r>
            <a:endParaRPr lang="en-US" sz="3200" dirty="0"/>
          </a:p>
        </p:txBody>
      </p:sp>
      <p:sp>
        <p:nvSpPr>
          <p:cNvPr id="4" name="TextBox 3"/>
          <p:cNvSpPr txBox="1"/>
          <p:nvPr/>
        </p:nvSpPr>
        <p:spPr>
          <a:xfrm>
            <a:off x="533400" y="2362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Ophthalmoscopic</a:t>
            </a:r>
            <a:r>
              <a:rPr lang="en-US" sz="2800" dirty="0" smtClean="0"/>
              <a:t> examination of retina</a:t>
            </a:r>
            <a:endParaRPr lang="en-US" sz="2800" dirty="0"/>
          </a:p>
        </p:txBody>
      </p:sp>
      <p:pic>
        <p:nvPicPr>
          <p:cNvPr id="6" name="Picture 5" descr="Binocular indirect ophthalmoscopy">
            <a:hlinkClick r:id="rId2" tooltip="Click for larger image"/>
          </p:cNvPr>
          <p:cNvPicPr>
            <a:picLocks noChangeAspect="1" noChangeArrowheads="1"/>
          </p:cNvPicPr>
          <p:nvPr/>
        </p:nvPicPr>
        <p:blipFill>
          <a:blip r:embed="rId3" cstate="print"/>
          <a:srcRect/>
          <a:stretch>
            <a:fillRect/>
          </a:stretch>
        </p:blipFill>
        <p:spPr bwMode="auto">
          <a:xfrm>
            <a:off x="3657600" y="3200400"/>
            <a:ext cx="3844925" cy="34290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381000" y="3124200"/>
            <a:ext cx="864235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GIT</a:t>
            </a:r>
            <a:r>
              <a:rPr lang="en-US" sz="3200" dirty="0" smtClean="0"/>
              <a:t>:-</a:t>
            </a:r>
            <a:endParaRPr lang="en-US" sz="3200" dirty="0"/>
          </a:p>
        </p:txBody>
      </p:sp>
      <p:sp>
        <p:nvSpPr>
          <p:cNvPr id="4" name="TextBox 3"/>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Ulcer</a:t>
            </a:r>
            <a:r>
              <a:rPr lang="en-US" sz="2800" dirty="0" smtClean="0">
                <a:sym typeface="Symbol" pitchFamily="18" charset="2"/>
              </a:rPr>
              <a:t>              </a:t>
            </a:r>
            <a:r>
              <a:rPr lang="en-US" sz="2800" b="1" dirty="0" err="1" smtClean="0">
                <a:solidFill>
                  <a:srgbClr val="003300"/>
                </a:solidFill>
                <a:sym typeface="Symbol" pitchFamily="18" charset="2"/>
              </a:rPr>
              <a:t>Pirenzepine</a:t>
            </a:r>
            <a:r>
              <a:rPr lang="en-US" sz="2800" dirty="0" smtClean="0">
                <a:sym typeface="Symbol" pitchFamily="18" charset="2"/>
              </a:rPr>
              <a:t> </a:t>
            </a:r>
            <a:endParaRPr lang="en-US" sz="2800" dirty="0">
              <a:sym typeface="Symbol" pitchFamily="18" charset="2"/>
            </a:endParaRPr>
          </a:p>
        </p:txBody>
      </p:sp>
      <p:sp>
        <p:nvSpPr>
          <p:cNvPr id="5" name="TextBox 4"/>
          <p:cNvSpPr txBox="1"/>
          <p:nvPr/>
        </p:nvSpPr>
        <p:spPr>
          <a:xfrm>
            <a:off x="457200" y="3276600"/>
            <a:ext cx="83820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Irritable bowel syndrome, colonic </a:t>
            </a:r>
            <a:r>
              <a:rPr lang="en-US" sz="2800" dirty="0" err="1" smtClean="0"/>
              <a:t>diverticular</a:t>
            </a:r>
            <a:r>
              <a:rPr lang="en-US" sz="2800" dirty="0" smtClean="0"/>
              <a:t> disease e.g. </a:t>
            </a:r>
            <a:r>
              <a:rPr lang="en-US" sz="2800" dirty="0" err="1" smtClean="0"/>
              <a:t>dicyclomine</a:t>
            </a:r>
            <a:endParaRPr lang="en-US" sz="2800" dirty="0" smtClean="0"/>
          </a:p>
        </p:txBody>
      </p:sp>
      <p:sp>
        <p:nvSpPr>
          <p:cNvPr id="6" name="TextBox 5"/>
          <p:cNvSpPr txBox="1"/>
          <p:nvPr/>
        </p:nvSpPr>
        <p:spPr>
          <a:xfrm>
            <a:off x="457200" y="4419600"/>
            <a:ext cx="80772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Traveler's </a:t>
            </a:r>
            <a:r>
              <a:rPr lang="en-US" sz="2800" dirty="0" err="1" smtClean="0"/>
              <a:t>diarrhoea</a:t>
            </a:r>
            <a:r>
              <a:rPr lang="en-US" sz="2800" dirty="0" smtClean="0"/>
              <a:t> with </a:t>
            </a:r>
            <a:r>
              <a:rPr lang="en-US" sz="2800" dirty="0" err="1" smtClean="0"/>
              <a:t>opioid</a:t>
            </a:r>
            <a:r>
              <a:rPr lang="en-US" sz="2800" dirty="0" smtClean="0"/>
              <a:t> </a:t>
            </a:r>
            <a:r>
              <a:rPr lang="en-US" sz="2800" dirty="0" smtClean="0"/>
              <a:t>[Atropine + </a:t>
            </a:r>
            <a:r>
              <a:rPr lang="en-US" sz="2800" dirty="0" err="1" smtClean="0"/>
              <a:t>diphenoxylate</a:t>
            </a:r>
            <a:r>
              <a:rPr lang="en-US" sz="2800" dirty="0" smtClean="0"/>
              <a:t> ]</a:t>
            </a:r>
            <a:endParaRPr lang="en-US" sz="2800" dirty="0" smtClean="0"/>
          </a:p>
        </p:txBody>
      </p:sp>
      <p:sp>
        <p:nvSpPr>
          <p:cNvPr id="7" name="TextBox 6"/>
          <p:cNvSpPr txBox="1"/>
          <p:nvPr/>
        </p:nvSpPr>
        <p:spPr>
          <a:xfrm>
            <a:off x="457200" y="2209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Biliary</a:t>
            </a:r>
            <a:r>
              <a:rPr lang="en-US" sz="2800" dirty="0" smtClean="0"/>
              <a:t> &amp; renal colic.</a:t>
            </a:r>
            <a:endParaRPr lang="en-US" sz="2800" dirty="0"/>
          </a:p>
        </p:txBody>
      </p:sp>
      <p:sp>
        <p:nvSpPr>
          <p:cNvPr id="8" name="TextBox 7"/>
          <p:cNvSpPr txBox="1"/>
          <p:nvPr/>
        </p:nvSpPr>
        <p:spPr>
          <a:xfrm>
            <a:off x="381000" y="3276600"/>
            <a:ext cx="8534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Urinary urgency caused by minor inflammatory bladder disorders. Urinary incontinence (</a:t>
            </a:r>
            <a:r>
              <a:rPr lang="en-US" sz="2800" dirty="0" err="1" smtClean="0"/>
              <a:t>oxybutynin</a:t>
            </a:r>
            <a:r>
              <a:rPr lang="en-US" sz="2800" dirty="0" smtClean="0"/>
              <a:t>)</a:t>
            </a:r>
            <a:endParaRPr lang="en-US" sz="2800" dirty="0"/>
          </a:p>
        </p:txBody>
      </p:sp>
      <p:sp>
        <p:nvSpPr>
          <p:cNvPr id="10" name="Notched Right Arrow 9"/>
          <p:cNvSpPr/>
          <p:nvPr/>
        </p:nvSpPr>
        <p:spPr>
          <a:xfrm>
            <a:off x="1752600" y="2667000"/>
            <a:ext cx="978408"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
          <p:cNvPicPr>
            <a:picLocks noChangeAspect="1" noChangeArrowheads="1"/>
          </p:cNvPicPr>
          <p:nvPr/>
        </p:nvPicPr>
        <p:blipFill>
          <a:blip r:embed="rId2" cstate="print"/>
          <a:srcRect/>
          <a:stretch>
            <a:fillRect/>
          </a:stretch>
        </p:blipFill>
        <p:spPr>
          <a:xfrm>
            <a:off x="2057400" y="2743201"/>
            <a:ext cx="5257800" cy="39624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4" presetClass="exit" presetSubtype="16" fill="hold" grpId="0" nodeType="withEffect">
                                  <p:stCondLst>
                                    <p:cond delay="0"/>
                                  </p:stCondLst>
                                  <p:childTnLst>
                                    <p:animEffect transition="out" filter="box(i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nodeType="clickEffect">
                                  <p:stCondLst>
                                    <p:cond delay="0"/>
                                  </p:stCondLst>
                                  <p:childTnLst>
                                    <p:animEffect transition="out" filter="box(in)">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sym typeface="Symbol" pitchFamily="18" charset="2"/>
              </a:rPr>
              <a:t>Respiratory disorders</a:t>
            </a:r>
            <a:r>
              <a:rPr lang="en-US" sz="3200" dirty="0" smtClean="0">
                <a:sym typeface="Symbol" pitchFamily="18" charset="2"/>
              </a:rPr>
              <a:t>:- </a:t>
            </a:r>
            <a:endParaRPr lang="en-US" sz="3200" dirty="0">
              <a:sym typeface="Symbol" pitchFamily="18" charset="2"/>
            </a:endParaRPr>
          </a:p>
        </p:txBody>
      </p:sp>
      <p:sp>
        <p:nvSpPr>
          <p:cNvPr id="4" name="TextBox 3"/>
          <p:cNvSpPr txBox="1"/>
          <p:nvPr/>
        </p:nvSpPr>
        <p:spPr>
          <a:xfrm>
            <a:off x="533400" y="2286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Pre- operative medication when </a:t>
            </a:r>
            <a:r>
              <a:rPr lang="en-US" sz="2800" dirty="0" err="1" smtClean="0">
                <a:sym typeface="Symbol" pitchFamily="18" charset="2"/>
              </a:rPr>
              <a:t>anaesthetic</a:t>
            </a:r>
            <a:r>
              <a:rPr lang="en-US" sz="2800" dirty="0" smtClean="0">
                <a:sym typeface="Symbol" pitchFamily="18" charset="2"/>
              </a:rPr>
              <a:t> secretion &amp; </a:t>
            </a:r>
            <a:r>
              <a:rPr lang="en-US" sz="2800" dirty="0" err="1" smtClean="0">
                <a:sym typeface="Symbol" pitchFamily="18" charset="2"/>
              </a:rPr>
              <a:t>laryngospasm</a:t>
            </a:r>
            <a:endParaRPr lang="en-US" sz="2800" dirty="0">
              <a:sym typeface="Symbol" pitchFamily="18" charset="2"/>
            </a:endParaRPr>
          </a:p>
        </p:txBody>
      </p:sp>
      <p:sp>
        <p:nvSpPr>
          <p:cNvPr id="5" name="TextBox 4"/>
          <p:cNvSpPr txBox="1"/>
          <p:nvPr/>
        </p:nvSpPr>
        <p:spPr>
          <a:xfrm>
            <a:off x="533400" y="3962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i="1" dirty="0" err="1" smtClean="0">
                <a:sym typeface="Symbol" pitchFamily="18" charset="2"/>
              </a:rPr>
              <a:t>Hyoscine</a:t>
            </a:r>
            <a:r>
              <a:rPr lang="en-US" sz="2800" dirty="0" smtClean="0">
                <a:sym typeface="Symbol" pitchFamily="18" charset="2"/>
              </a:rPr>
              <a:t> </a:t>
            </a:r>
            <a:r>
              <a:rPr lang="en-US" sz="2800" b="1" dirty="0" smtClean="0">
                <a:solidFill>
                  <a:schemeClr val="accent2"/>
                </a:solidFill>
                <a:sym typeface="Symbol" pitchFamily="18" charset="2"/>
              </a:rPr>
              <a:t>amnesia,</a:t>
            </a:r>
            <a:r>
              <a:rPr lang="en-US" sz="2800" dirty="0" smtClean="0">
                <a:sym typeface="Symbol" pitchFamily="18" charset="2"/>
              </a:rPr>
              <a:t> </a:t>
            </a:r>
            <a:endParaRPr lang="en-US" sz="2800" dirty="0">
              <a:sym typeface="Symbol" pitchFamily="18" charset="2"/>
            </a:endParaRPr>
          </a:p>
        </p:txBody>
      </p:sp>
      <p:sp>
        <p:nvSpPr>
          <p:cNvPr id="6" name="TextBox 5"/>
          <p:cNvSpPr txBox="1"/>
          <p:nvPr/>
        </p:nvSpPr>
        <p:spPr>
          <a:xfrm>
            <a:off x="381000" y="2286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Bronchial asthma &amp; chronic obstructive pulmonary disease (COPD)</a:t>
            </a:r>
            <a:endParaRPr lang="en-US" sz="2800" dirty="0">
              <a:sym typeface="Symbol" pitchFamily="18" charset="2"/>
            </a:endParaRPr>
          </a:p>
        </p:txBody>
      </p:sp>
      <p:sp>
        <p:nvSpPr>
          <p:cNvPr id="7" name="TextBox 6"/>
          <p:cNvSpPr txBox="1"/>
          <p:nvPr/>
        </p:nvSpPr>
        <p:spPr>
          <a:xfrm>
            <a:off x="381000" y="3352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sym typeface="Symbol" pitchFamily="18" charset="2"/>
              </a:rPr>
              <a:t>Ipratropium</a:t>
            </a:r>
            <a:r>
              <a:rPr lang="en-US" sz="2800" dirty="0" smtClean="0">
                <a:sym typeface="Symbol" pitchFamily="18" charset="2"/>
              </a:rPr>
              <a:t>(inhalation) </a:t>
            </a:r>
            <a:endParaRPr lang="en-US" sz="2800" dirty="0">
              <a:sym typeface="Symbol" pitchFamily="18" charset="2"/>
            </a:endParaRPr>
          </a:p>
        </p:txBody>
      </p:sp>
      <p:pic>
        <p:nvPicPr>
          <p:cNvPr id="8" name="Picture 5" descr="ACF242"/>
          <p:cNvPicPr>
            <a:picLocks noChangeAspect="1" noChangeArrowheads="1"/>
          </p:cNvPicPr>
          <p:nvPr/>
        </p:nvPicPr>
        <p:blipFill>
          <a:blip r:embed="rId2" cstate="print"/>
          <a:srcRect/>
          <a:stretch>
            <a:fillRect/>
          </a:stretch>
        </p:blipFill>
        <p:spPr bwMode="auto">
          <a:xfrm>
            <a:off x="2286000" y="3276600"/>
            <a:ext cx="4032250" cy="3241675"/>
          </a:xfrm>
          <a:prstGeom prst="rect">
            <a:avLst/>
          </a:prstGeom>
          <a:noFill/>
        </p:spPr>
      </p:pic>
      <p:pic>
        <p:nvPicPr>
          <p:cNvPr id="9" name="Picture 7" descr="Ipratropium Bromide Aerosols">
            <a:hlinkClick r:id="rId3"/>
          </p:cNvPr>
          <p:cNvPicPr>
            <a:picLocks noChangeAspect="1" noChangeArrowheads="1"/>
          </p:cNvPicPr>
          <p:nvPr/>
        </p:nvPicPr>
        <p:blipFill>
          <a:blip r:embed="rId4" cstate="print"/>
          <a:srcRect/>
          <a:stretch>
            <a:fillRect/>
          </a:stretch>
        </p:blipFill>
        <p:spPr bwMode="auto">
          <a:xfrm>
            <a:off x="2819400" y="3886200"/>
            <a:ext cx="2611437" cy="2854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par>
                                <p:cTn id="44" presetID="3" presetClass="entr" presetSubtype="1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Cardiovascular effects:-</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4384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Pain of myocardial </a:t>
            </a:r>
            <a:r>
              <a:rPr lang="en-US" sz="2800" dirty="0" smtClean="0"/>
              <a:t>infarction </a:t>
            </a:r>
            <a:r>
              <a:rPr lang="en-US" sz="2800" dirty="0" smtClean="0">
                <a:sym typeface="Symbol" pitchFamily="18" charset="2"/>
              </a:rPr>
              <a:t> </a:t>
            </a:r>
            <a:r>
              <a:rPr lang="en-US" sz="2800" dirty="0" smtClean="0">
                <a:sym typeface="Symbol" pitchFamily="18" charset="2"/>
              </a:rPr>
              <a:t>depression of SA, AV node </a:t>
            </a:r>
            <a:endParaRPr lang="en-US" sz="2800" dirty="0">
              <a:sym typeface="Symbol" pitchFamily="18" charset="2"/>
            </a:endParaRPr>
          </a:p>
        </p:txBody>
      </p:sp>
      <p:sp>
        <p:nvSpPr>
          <p:cNvPr id="6" name="TextBox 5"/>
          <p:cNvSpPr txBox="1"/>
          <p:nvPr/>
        </p:nvSpPr>
        <p:spPr>
          <a:xfrm>
            <a:off x="457200" y="3581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Sinus </a:t>
            </a:r>
            <a:r>
              <a:rPr lang="en-US" sz="2800" dirty="0" err="1" smtClean="0"/>
              <a:t>bradycardia</a:t>
            </a:r>
            <a:endParaRPr lang="en-US" sz="3600" dirty="0">
              <a:solidFill>
                <a:schemeClr val="tx1">
                  <a:lumMod val="95000"/>
                  <a:lumOff val="5000"/>
                </a:schemeClr>
              </a:solidFill>
              <a:latin typeface="Arial Narrow" pitchFamily="34" charset="0"/>
            </a:endParaRPr>
          </a:p>
        </p:txBody>
      </p:sp>
      <p:pic>
        <p:nvPicPr>
          <p:cNvPr id="8194" name="Picture 2" descr="Sinus bradycardia lead2.svg"/>
          <p:cNvPicPr>
            <a:picLocks noChangeAspect="1" noChangeArrowheads="1"/>
          </p:cNvPicPr>
          <p:nvPr/>
        </p:nvPicPr>
        <p:blipFill>
          <a:blip r:embed="rId2" cstate="print"/>
          <a:srcRect/>
          <a:stretch>
            <a:fillRect/>
          </a:stretch>
        </p:blipFill>
        <p:spPr bwMode="auto">
          <a:xfrm>
            <a:off x="457200" y="4267200"/>
            <a:ext cx="7772400" cy="1066800"/>
          </a:xfrm>
          <a:prstGeom prst="rect">
            <a:avLst/>
          </a:prstGeom>
          <a:noFill/>
        </p:spPr>
      </p:pic>
      <p:pic>
        <p:nvPicPr>
          <p:cNvPr id="9219" name="Picture 3"/>
          <p:cNvPicPr>
            <a:picLocks noChangeAspect="1" noChangeArrowheads="1"/>
          </p:cNvPicPr>
          <p:nvPr/>
        </p:nvPicPr>
        <p:blipFill>
          <a:blip r:embed="rId3" cstate="print"/>
          <a:srcRect/>
          <a:stretch>
            <a:fillRect/>
          </a:stretch>
        </p:blipFill>
        <p:spPr bwMode="auto">
          <a:xfrm>
            <a:off x="533400" y="5486400"/>
            <a:ext cx="7677150" cy="118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linds(horizontal)">
                                      <p:cBhvr>
                                        <p:cTn id="15" dur="500"/>
                                        <p:tgtEl>
                                          <p:spTgt spid="8194"/>
                                        </p:tgtEl>
                                      </p:cBhvr>
                                    </p:animEffect>
                                  </p:childTnLst>
                                </p:cTn>
                              </p:par>
                              <p:par>
                                <p:cTn id="16" presetID="25" presetClass="entr" presetSubtype="0" fill="hold" nodeType="with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decel="50000" fill="hold">
                                          <p:stCondLst>
                                            <p:cond delay="0"/>
                                          </p:stCondLst>
                                        </p:cTn>
                                        <p:tgtEl>
                                          <p:spTgt spid="921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21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219"/>
                                        </p:tgtEl>
                                        <p:attrNameLst>
                                          <p:attrName>ppt_w</p:attrName>
                                        </p:attrNameLst>
                                      </p:cBhvr>
                                      <p:tavLst>
                                        <p:tav tm="0">
                                          <p:val>
                                            <p:strVal val="#ppt_w*.05"/>
                                          </p:val>
                                        </p:tav>
                                        <p:tav tm="100000">
                                          <p:val>
                                            <p:strVal val="#ppt_w"/>
                                          </p:val>
                                        </p:tav>
                                      </p:tavLst>
                                    </p:anim>
                                    <p:anim calcmode="lin" valueType="num">
                                      <p:cBhvr>
                                        <p:cTn id="21" dur="1000" fill="hold"/>
                                        <p:tgtEl>
                                          <p:spTgt spid="921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21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21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21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sym typeface="Symbol" pitchFamily="18" charset="2"/>
              </a:rPr>
              <a:t>Cholinergic poisoning</a:t>
            </a:r>
            <a:r>
              <a:rPr lang="en-US" sz="3200" dirty="0" smtClean="0">
                <a:sym typeface="Symbol" pitchFamily="18" charset="2"/>
              </a:rPr>
              <a:t>:-</a:t>
            </a:r>
            <a:endParaRPr lang="en-US" sz="3200" dirty="0"/>
          </a:p>
        </p:txBody>
      </p:sp>
      <p:sp>
        <p:nvSpPr>
          <p:cNvPr id="4" name="TextBox 3"/>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Cholinesterase inhibitors “insecticides”.</a:t>
            </a:r>
            <a:endParaRPr lang="en-US" sz="2800" dirty="0"/>
          </a:p>
        </p:txBody>
      </p:sp>
      <p:sp>
        <p:nvSpPr>
          <p:cNvPr id="5" name="TextBox 4"/>
          <p:cNvSpPr txBox="1"/>
          <p:nvPr/>
        </p:nvSpPr>
        <p:spPr>
          <a:xfrm>
            <a:off x="4572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Mushroom poisoning.</a:t>
            </a:r>
            <a:endParaRPr lang="en-US" sz="2800" dirty="0">
              <a:sym typeface="Symbol" pitchFamily="18" charset="2"/>
            </a:endParaRPr>
          </a:p>
        </p:txBody>
      </p:sp>
      <p:pic>
        <p:nvPicPr>
          <p:cNvPr id="6" name="Picture 7" descr="achat"/>
          <p:cNvPicPr>
            <a:picLocks noChangeAspect="1" noChangeArrowheads="1" noCrop="1"/>
          </p:cNvPicPr>
          <p:nvPr/>
        </p:nvPicPr>
        <p:blipFill>
          <a:blip r:embed="rId2" cstate="print"/>
          <a:srcRect/>
          <a:stretch>
            <a:fillRect/>
          </a:stretch>
        </p:blipFill>
        <p:spPr>
          <a:xfrm>
            <a:off x="2514600" y="2297112"/>
            <a:ext cx="4249737" cy="4332288"/>
          </a:xfrm>
          <a:prstGeom prst="rect">
            <a:avLst/>
          </a:prstGeom>
          <a:noFill/>
          <a:ln/>
        </p:spPr>
      </p:pic>
      <p:sp>
        <p:nvSpPr>
          <p:cNvPr id="17410" name="AutoShape 2" descr="data:image/jpeg;base64,/9j/4AAQSkZJRgABAQAAAQABAAD/2wCEAAkGBxQSEhUUExQWFhUXGCAZGRgYGBsdHxohIB0bIR4gIR8fHCggHxwlHh4gIjEiJSkrLi8uHB8zODMsNygtLisBCgoKDg0OGxAQGy8lICQwLCwsNC8sNCwsNCwsLCwsLCwsLC8vLCwsLCwvLCwsLCwsLCwsLCwsLCwsLCwsLCwsLP/AABEIAMIBAwMBIgACEQEDEQH/xAAbAAACAwEBAQAAAAAAAAAAAAAEBQADBgIBB//EAD0QAAIBAgQEBAMGBQMFAAMAAAECEQMhAAQSMQVBUWEGEyJxMoGRFCNCobHBUnLh8PEHYtEVJDOCskNjkv/EABoBAAMBAQEBAAAAAAAAAAAAAAECAwAEBQb/xAAxEQABAwMDAgQEBgMBAAAAAAABAAIRAxIhMUFRBGETIjJxgZGh8AUUQrHR8SPB4RX/2gAMAwEAAhEDEQA/AMdml/7c6vSCBA3gcie5F/nhKlBDIRS56t/wMbBcmK+VCiNTbk7C/M9AMZukxoVGCX5TG46+2INODCJBQuVpsrQRB9owxOWqDmvWJvhvQPnU5Kwy8/8AjCzIV6SVS1ZS/QDC3k/BICUKax0yeR5Y78r065Pz54ZcQ4lTqIFSjpYmPl1wP5BGmFkR6R3wQ4xJEKgO6GoZWrUsqmRfBBru5Sm6AqLbQfrh7kOIVKCeoKWO4kYGNda76mUCxspi+JmoZyEHAQguI0KA9KIxI5zjw5VSy6VMARB5YOylIBxF+cHl7xywI/CnqVvUxhjMC1sZmd0WgKykjUyCoVr7HB/EA1Vw3lgGwUAXOKMtlBTOkPN7TcjD3gSOtbUoDsuwPU7HGc1o8xXS0kYCQk1g5Vk0dSbRhtw1csLHW9Um4prMe5xqzw85m9YF3a5Cn0jFWcynkqKaPTW+wUz8yBiRc2IQd5jJyUmTLVXZgIo0Y3cam+in98ZXxXwmtQ0iKhBGoNcBh/LuMfWqZ00AaaKXmWgfDbvfHzrPZmpUqqKtR2dDABm8nvh6RIyo3Om0pH4YFTWCaACgXZl37SeeHHHBXqrCJ5VM76eZ5kld8Nc94rYTTbSqUjBIWZONDwfPedRpuEtVbRTJBGprgjpyO/Q4EG66FUuAGV8qylbytQJUuFiZ298BLxN40E0yWsB+mPoPEP8ATivmarMEWmDcqxAm/KCRJxkM34Urw1U0XSmj+XJEaSCR7m4+uOnG6kQFXxF85mKZpCgj6Yl0QDSe198ZnzK2XqaSpVh+Fp59v3xushn8xSCqWUKebDAmdySVn82s7O0bKsADtPLAY4jBGFMMdvospTQ1KgKAswuYBg2/sYspcKN/NJVgJAn9caCrlUVfuwaZOzTJPTFpzStDMp1AgEtsfykbYZzyBhYghK8vwlRTRwHqqxIKkwAw7DruMNQ9QKhXRTLqSIF1AMAyQeh6Y6pZNtVj6fjaJABHbqdsd/aNJACwIg/5O3XCFwVg3EqgUDXCCp6lD3qGSZKgAAc73wRw56lBtJGkawNVMXcTBB5j2HfA3CssFeq7VCqaee7H8AC9e/LHJ40ZIUlSRKxdgf5iZE9u2NdOiQOEpkaq0mJMKDINMQGIvvFk5jfltgLNcYDHRJVdoW2kdj/c4z9auT39+uO14j5Z2Q2AIZQbjmJ225YUNJS+IUyr+ayhwrrTW8zyECTfmYG2B83XAX0kvoMEG46/udscHja1I8ylsLaWItzsZGAszTQ6mRyATdXEX9wSJw4HK12VRmM36jy7atu2JjQU8miqAaCVbD7yWGq2+JilzUYK02XpgUXoBpaCWbv/AA/L9cIs7Qan6WUSI+QNxg7g2a9RGxBMyN5n95xHrr6kdgb8xsOV+gxz5BTFpxC5o0WWmF1BS3qPUDkMcHhg9NxMT74IVEYyfUSRcHb5dOWPKL0abAOAZnckR9MJJmQh4brkPlKCBxcTz7Dng3Les2U6WJ0kcrx8r49zdanoKijTViJDIZ1AdCd8LhnWZQAk8gLjTcG3zvhiZVCIXqcJc1dFRwoDmWawFvywxy3C6am7AnsYBwOpaqz6/iIAJOwjmeWCeG5BmdEU/jAJsZJMD1AGCdhOA4mUwYdV1kMurVGRGAuI/c402W8Jq7ajUMjaBthdwvw5XNRqqU9KVHKUyxj4QSxNpC2MdSPadXU4d5NOqRXUtSUsVuCYBO3xdLxHq+vO8VQ7y6KlNjLZJykWe4D5ezrpIvIuMZ/K1xRqKKTuykku8SRjT8QoPXylJjUp0atcwtFjdwbAE8ibGI5i4xleJ+Es3SUmnR1Gbmixb3kD4f0xWmHObD1qrQ0yE/8ADHGywLq4069JVoB+RO+Hua4xl6kCAGmCZHLp1x8cyuVzYBQqyIYaWEb7GTyPIjDE8Ob4qjxpEkjfoAANyeuC6m0YlRDoX1XI5+lSDMhJ6z/e2E3FeGnMjz6YphA51s7aSu1x1Htivg2ZTL5EvXpVDVI+7Z5gj8BJBsDffeOmC8jxjLZqhNSgjZnzNIpLK+YxAEkCAQbzO0Y0NbjddVPp3vF8GJj7/lM3y9LKUqvlU1zIK/ekgE6W6jYjf2BvjqhxrKtTZKRq0lA9KU0MJF9QhSoubzbGNzyV8tXei7eWahUEBiVIYwLjkNuu+HtcZzhqKQ1B6UwCBczuCJH74mar5PA1Xpf+dSa1oBBc705iR9R7QrOFcVq5qKVRgGU6xVnSRH5XnbBuY4kFp1Mq5DiGipMgzJBb/dO/fGY4Yy6w9UMVYnUF6H2vExthrnDSJVqKkLpupmxB73vvhWuMarrrdHSFWy3GuBiff/Wic8W4hQbKCkIqMU0hiqyp5Ha0HkMZTjnBJorVyzNU0wrIP/IJ5mBBSegtIxpuI5yhWojQoV9Q9OmDG0GLe2C8vxr7InlPTBYL6WQCL8mmDM8xOK35ycLy39K00/I03ScFfJMy2tkBQyDGq/0+vbAtRmAHpNjbV877zj6XxvhQzxFajpDrS+8VSqgRMGSBfcE9AMfKc88ajYgjlMb7g88XEESvNqgsNpEEKylnwHIMSRptJ9vkMejiApgFfUwJsYKgcp5kzhKM5q+EATbAlfMEE254Ysk6LnLiU6bM6iWIn32GB81lTbSskqD9dx7yPzGF9LNMzAKpJI2A6c8azhtRKkFl0GYtsYj6b7YQgtykg7BZr7IxbSQUsDJmOVhbeT+RwABolqi2UgEAwTM3/LG+46tJ6YdXDabEK3I2kgXtjviXDMsaKKAACoAYb9ieu/PDh4CYuaAsNkVDEG4F/wAr4Ynh6Kja3ZZEgC89PfAwybgyDttYjoeeGVCqMwNFYH0rJvEw0CD7zJGwDHBMzIWDDKzQeLeYR2/s4mHdV0Q6WVFIAkDRAsLCbkd+eJh5CrYFo+IcOq0nVmV1YrLCN45g/thfXJkM5sxgATJw5q/6mVcygp16CMRYEEi+0wdjOKjTpEpUnl6RFheDB6g4gcahFkuQWZNUrpUpRUCN4aeXzxwnCwiU2LRuzMTPTb6YtrKZgAAM0bTziPc9ce1stpEyRABIM3nvvPXpbAkqwAGyMoJTaNCayYi4Eb3A5c/piHKmowCAhoja5O57zz7RicMd3qU0FtRAJMQZ2gnljd8OAy1epSqGnTzZQmgzToC+8RqsSY5YSDKptACV8N8OinXVc+lRQ9k8v1eaeanRJEC/LDvhnEqeWOcWkaQo00QpIIBqaSCGJF39IJWNzPPC7jHibO5cB8xQpmm7ny3UgwZkMvOYFpieeFx8Tijmqr0yauXzIGo10tq2nb1Ko5AYN0aLqo9E94kicbHGCJ9jCZ1OIipR4eKyuA9TzdaEEszT6dIEiSRI2g88ccTzDtnKtYl1fLoGSlWWS4BYkeiJQbi574S5tKaLS8inX+0eZ5iVfL0IxmSqq34REi3vhn9uptTFZq9V88wKQgAYE/g06fhuVnfphJXot6cNgtGsjTk67wIwT9FaK7VM6mYVadVzQFQqrBAp23vLDvfFvAqy+foWpUZa5LVFpll0NJO9iQBz/wAYEyGSrNQZypGin5RChBCq3qD6r6r2jHeY4mopLSoSFgBtSrMgyDIvIOB3VjRDpptz+nsI59toj3TGtmqNf0VstVqVykGqolgB8JA2X6RcycZ3w/wmmtCrmc9TqiCDRDSqOOxBuSdvab3jRLSfLUTFOXq+lKytqmRMQeRE+98V8QzVLysrRrp5rJUGqmCYAAZYIH44Iseh64a6NV5tXoWPcDSGJ2OsansNl7T47Qzv3TkplKSa2UkyTJAE9FF4G8DpjF5LOtlqwqUlDaSY1dOvYxzxrfE/BcvRzFF2DItViCD8I9I0CAAAOXPl1x3maI4h5lVHSlSoUtK+gDWYJPsoiO2Fc0k51XX0tWlTbABscMzoNviSUl4xnK/EW8zyj92oHoBMC5kn354mQymYzpI1Gp5Y1ephb2nrHLAXDeLV6SNTVtKVRJte43B9rYb8LXJCiHqPUFYTqVGguJMLA9gZxO0HJXpVCaDIawYwyBJ7zoi/DmcyxGiuoUgg6tUFhtA/K39cF0KlFswQSEpyYg7gdJ674zdOizl3p02KJLHnpXueww14JwWrmab1EZCqkiGmTG+GbOgUq9FjLqjqkTjXQlMmyger5dJtQY+kk8u8YuHDHQnUA4p/g1TqFz6e3a2F3DcrUzQ+5ABSJ9UGbmRiqkrszIrOXUQQJJMNEW33J+uMewUHNdNoeMDM6++NJRlTjzCaeVphZIIMEmLFgQZ9J54xn+pnBfKzErBpVUlQKuszKljcAqstA3Hp5TGNfwDzqdSq1JZq01vSYEMyneLWIgHbCjjijiNZwU8uqaZWjLQAykmHtENcbbx3waby3B3XB1/SXz4Qw0STMk6a/fK+X0eHo0i6sBM9cdZrhLJGuQSs/I7fUYZZijV1MlYKrIxXTEkmeoOw7Ti/jISpW1UyXVURQuwMKBPUmbAY7bivEtSTKekQCdIuVSAW92InDfIZjzT5awhcqumTz57C8A4ryyMupnIVBb1DryGLnq06NcNTBJk6dzaxBE7GCJOA7KJBDcLT5nhlGkohNTAQGMz/AI7YTcYo6EOoVNEWcEWk/pFsAZvxUz+lUPOST0/bCivXr5kooL6XPpAkho3mOmEFM7rma105VtRGYqFq+YskE7kGJX8h7Yu4nwapQKAvTZj6kKnZSxMm1usXiTjnhrlS0xYAEDax35fhH54YO/mM9WowKBdgJLemYA5Abcrk9cPortGyAFFjcLSIkgGostYxe/8AYjEwxy2cRlBamJ/uPyx7gXO4VLByg89SUVoEHU9veb9owz4pRQ0jDj0NqAWZgmI95E4Q8TpzV3lJAGnkLbfI4a8Hq6KhJFgLDtb88CMApQZWi8O8DqV4JlYgrKxA/wCffGkreBmKkrUOqJi8byJvi3g3HaKFdVQDVFzYSe+2NFn+LGkyHUmhmClibSxhdr79up2GOY5MyqXHQLI5bwzXyqOTSNWvpJoEaSFNvUQYOoXIAnbA3H61biGWZ6uUcZjLgK9X4VVQAzWJHqO8XgHDri/DxmRTNTNtScVGUsJKMV+Jk2AACn2Jueud4dSzLtmKdHMr5XmS1RmILQTpYEAkzE97Ys7heh0bBF8iRzPt8fZe5zjdZstTSvRctq0M/wAJZBBNMKORWPVGxtgnjvEa+aoUMwBQSlTqAU6Wos2qYlgQLCNhbFdHimfpH7cya1dfL8xxYgG1hB35kXxxwvwrTq0ErPU9dWpC01gW1eqCbTAJjYAYmQV6bW0qYD3ACDtnJ1Ebe6J4jnM/WqDLHySwioGpRYDnqJtMCQYm2KWWnTatreqmbSpKuxB1yBMlbDmcUcb4aMlmFXLZg+oEG8FAbQxFu8/PFxydCi4Vf+6apSEETKuSdoJm3v8ALE4IK6qQYGtLPSRIgQTnMziO26drTpigVpvVzD19RaCbFIJbTyEwb7iMVZLi3l0DR8pSGmSe/aJ+fbHnDsxXJWgo8uqDpLRpMCbMI/DvO+C8tmzlarAqlQ8yL7wZB/5xZcxZFzHC4zcBOTsDjEcJZl8uzI33oGi4RmN/5R1/5wbQXQKZpVKdWrXYDS6yyEc5JsR3F+WBc3mPNqCpVssgEgWA/wAYIrcJoVMyEo1SEKatYIJBE7EEdAeonCHsrVHYioYwScSMbE++V5x/M1c8xydUHLoACSFmGF9Tf/rnlaLGcYnhOSzL1nytPzioM6CCkid2BPpBBnny3xtnzlVQi0vvVfWKhOnU+lwrf+hEafc4N8Xedl6lDO0svqFGky1QCFbSYILaVIhSpm5F/eF9Wq5PF8GGsaADpn9Q3znKW8BylCnmvJrUlbVlk9JJYh76rm4O/wC2EnFaCDNPSywZxqhREmeY7wZE4Hp5fN50tnHECVGv4f8AaIi5HKRzxqPCmX+zZqrTqqhrhVNJnZlGxJIOmYiBMdsECcbLoFQ0Lqpdc6MtnfH7JJwniObpebSpqIf0sHABUn0wSSBcAiOuNd4ZyH2UmkXavfX9yQFAKmzGZJJWfkBzjGe4lVrVnarUWk4800QRUQorMNSr6lteCW/ET0EYtzgZqdKvS8umyN5VSnTq6SCG0gTOmYm/fnE4GhUa81hGG3axnMYk69tu6c8NShQepRIZatRzpLMPT/BpaYYX1f4xOB5sZNj6PMrN8ZWpMdyI0gT3wJRrCvmVahTfyvL0VVdNQSYmLkz2+eOvDuY8mlmFFRQNW5u28TB3gX3NxthgcyovpGx10kkNkTnjMccb4T7PUC+vN5UlqhXQEYWMWB9wRaTGEjRkEpvVpN9sZ2aVhg4MlgQDGnSYtEHtimtNOmXXX5LRok/EZ5gGYtquLnAuS8QVKTq5JYAzpNwJBBj+EgGOmA8iZ+/dNS6WoWEMMj5EgDDZ7biFnfGFKm1U5ilTCUqialIA9ZgaoE+m9jAF554xtVKxEU0NOd4G/wA9xGPq3jPK0K+RWrlkpnTUvPpalrNwIGxNyDA5za/zVq7BCusLE+o8i07HbYb46WnAOq8R7YcWwRHOqWGgWkVCQF2Ynf3HXpfDCnS8w06adANRP4d5/IiMDcSB8umAL+o6ulwBHKd/rijLZgqTpPIwTy2BJ7YfUYUDjRPMzl8vQKhS0sQHNoHUi07ctr4M4pkRSoM1ECwDKyWmL2+WMVVzJMsDtENfft0ww4ZxyoKTqKkkqfuyurUfxEGfSwBnocCw6qPm5QOdzpCgAetjduvPF06su6zpdDq/nXYj3BIMcx7YV5xCSpXnYKJkH6RflgvI5RiYOqJjVpkT0HXFSBCcHK8TL6xqsZ6m+Jg9uHRvJPOAYxMC4JrSrq7QCRTGlTYnv/XlimlWJtteMXvQca7wFJDKexj+uOOGZVAXZ229QIO19z19sICE5BMIvgy1KmYTVLjZgObbAxj6fxEZfMZf7E80q9FiSgTUzETGk2HqkHeQDtjGeHKQrPUrCUpUCr1GT4vVyUC5MTJ2EHDCtxjL0axfLKzq9Iq5qn16mJ1MGgw2kxa3viZxldPTUS90tnH7q6lwZaH3Gc87zI1UqdNlKHVACyJhmYQYt6cWf9LSnUoU69OvRctDPK35DQItcj1Gfni3PeHqy6HRzUfy/OYq0ikoI0QxMmL3/wBuBs3ls1XSnXfU4ZvLpsImRJgAd5v2OEhe1RdfBvEHXbOYgfXKt4/wSplKaK1fWHJimrNaL7bG8YFzvhnM0Vpara3imocE6iJ2Bt/THq8MzOYSpWCvUWnZnJkiOQvJjtjrh+ao1XZs89UlUAplNwZ3sN9vzxN3cLtpuqMZghxHqgSZOkAfXsucnlqFCrUTOLV1ARCRZr7mb8vqcW0MyKVYvlWbSBALqJgi8xtfmIx5wfilNBWFal5jVFMO0Egw0XOxkzOGfhnxH9lpOi09Ts1pUQRAETvYyfnhZaq1DVAcS0u0ET5TOpA2hdZVq2aqNUhneASUmQAI5dsXZTM0ArColQuZAKxC9+5nlgbgfEqmTd/u/UQBBOkjc9Ohx7l+IuKrVaShOZHxAA73Itfnhg4Ad1Kox5Lg1sNAFpBie3siU4jU8nyAF0GSbXP+OuKeH5KqStWmVRadQDzG2U7+qAYXkSbXwRlOPmnmPPYaiRpISByAty5YWZ/izEV0VQq1m1Ec1vcA9DzwrnN1KLadXLWMAmCTqM4PyC0OT4fDZmpqWq+krUQU9OhiJEOTpkOCJB/hvhdmcjmhUXLZ2oWp5ldOpSGEjSbWsbdOZjAnHc2+TofZ6eYp1qdVZOkepSdJ3mIMfnyxmeJ+I3rPlywKmiAupWMsJBns3t+2JuOfZTpdJVeC/BaZAMZEDBGkZ7LTtwPMZIa2zDPl6B+6oj4izH0g2uJM89rAcvfETBc5Sq1sqzBk0gOSyVX0jSE1fCskRaQcGZrxRSr0yiI9IK3mM6EAFUMxYfEz+npNzjMZTMNV8hM49Snl6ZJSpBlVUEwloYkhRN4ti2Nlw0GVCbqgyJB5gjaNTPx+iYNk6+QzHmNlFaldmBhlgt8W7AQIAJvE++LODVKgqtm6eUSpSZivlpfQbD4bm8xPcxGO+L0844RGziVBVcIlNWAsdmaAIHXfFr8HXKp9pyuaDBYFRVZTJ2/lN+owhC62vaWQ4gvdj9UEcHgk7r3guczGWqvTSk0n1eU269DtaxuYwWuVZ827VTSBsxBujEKo035kC59zhdloK+e2Zmu8alEyFNjfsOQw4RKIqoFJZCRJJEzfnERMfXBaJTVrQ8uA80EEgHUa6/TldtQLFtGnyaZLhKnWLqIJJAv2wHnOGO9M1hoAjZSBtYnT7jDHizUKbRTQNHPUSL/Pe/LFHCaDNTzC09OshZB3KjVIH5YcgTCjTqOawVG4GNRtOd/jKx2aLorhWZQ6lGAO4PLuMIeJLTKhWDSYuOvPa5xos/VLHREkm0b+2FXFMs9LUHV0YCSIIP0O+IUn2u7Lv/EujbXo3iLwJ9wldakulTyBjT+I3kdYsffAed4SzH0uABe4gxz1W5fTpfHtDMkgEWkkAc7j+74Fzq1YYyzRE6ZMC9zHIEb98dzbp1XwxJKM4hwzVSXywIRo3jUCoOodDqkRbfChOGvT01Nap6rHUJEe2D8vmakUhIipAKttIbTdeYsDhdxH754p3glQDyEmAPfeepxVs6FEwcq6pVFQ6ra2tABAAEzFyOn0wdSJJQDYQRefyxM9k1pEUxvTEOR+JiLn9sX8PyomzQwuAO18KSs0GU+p0ARJZp523xMD5qQxhli2/tiYhBXTDUtpVPNcFoHmG3L8UsfzwY2WUkgk6QZAUctrj3wJxKt5SUVF2UGT3NyPlYfI4GocSf8ACQGJ/h5G+/ScUtM4UmvAwVsuAV6VFGYIawdkpBQWUczBmJnpsedsN8pxNMxRellckquaelmsQoJJJLHbrO5IHTA3BuKrw8UHP36VULVCsQlQxIWRyAAiR1x5m69J6NM5XV9qql2qrTDSVbUWUgW0gW+U88K8xiV3dO2WzGpwZx8QqshmK2VKGrTZqdSmD5bkw6bD2A6Hr0OLgucaj51NCKK1GrKV0+kyQY5wJI2i2LGz2YK+dTfzj5B8wlf/AAqSQV3AkkTNz6QdsDZHO5hlXJmr5FMhgdfpGkgk6p5GTEXviRcAvTaCRcA2d/bM45/dXcK8W1sukU49RLMCAFUnbSB9b4W8Mq0/OWpmAXTUSwHOf0EnlywRxHPUzSTLUgrhG1GqFgsYuBYErfc3MDACNyxNz8jK9Dp6TC1zmttLt9457J74m4jlappjK0tAUHUQsTtG+/Plzxzm6VN8yq5EVLxpnfVeYnlEb98L8vQZp0IzAb6VJj3gWwZw/MZnJ1BVC6dYga0sRY2J2OMXTkotp+Ey2m6SAYBOpPKZcEZPtb088pLAX1NFxG/X07YoyfGGojMJTAFOsWid1FwAN+RHPC3ieeevXLt66jnZROwsAN7AYuo+IXp0XogoEaZBX1XsbzhDV/2mPTOcJcJm2WzAEbhMGzOXGQ8sFTX1TMeoeraekdcc57iOSGSVaa68wYLEzKmfVP8AtiQAOuEuXyNerRqVaVMtTpfGQRa07bmBfBuZyP2JctnEdMxTLK0ARB+KCCeYBg9RgB7yJjEIvpUWOt8Ql1xdAOpibTx8Vnc/SbSHKMiMTpJBgwbgE7xti7wauTeu/wBsaFRdSAtpViNwT8R3kAd8N/FnFM3m8mapoqmTFYlCIkXIFpmZYyRaT2wn8I8IoMurOg0qVRwEqkEEwNUKTYBub7QCNyMOymA6Qp9X1zqnT2u8pmMGSP8AvK1nFOIZTz2p+caeXNEBkBJDvqgfDsFC9ht1OBPEni5c5RFE0QCjWqKTAAkWBvBEdPyxn/8AoH3NTM0XV6S1SqqZLFQ0BjYAg2264N4pxKnXRUo5VKOn1OVFyYAM89I79cWErhpUKV7SJMfCD3TXwz4JGaoGu1UU0kqBEmxiTJEDnhPX4elGu9PzEdViXp31fCLf7gDMdjgvhHicLR+zZlWajYBkYqygEWtyMb79jOKM1nMslem2WpN5VPSSGJlyDJ3MActhzwjgCF1UKvUCs++YzEARG2eU2p57LmkaaUYqAgCoxuw5ne09MMEyVUUvNK+g97wdjHTljyj9o4nVV6dOlSpoCJKAiY6QZMe8Y9o5mtlNeVrg6TI2/CQZKHmCYMHa+CBGdlPxXRYz1zLgTJjeP4V2uki06qNqdSNdIgflfl37csMuK8fpPoq0gRWFi0EAjmGB3/u+EvDMjUzDstIAlRJkgW5YkrlswVzasFRZhb6jaB/KRz+WNJjslqUKZf5iXObJgawdoXv/AE+mwGcWoEKVw1RDHoGoEkdb3wT/AKi18tWywrCqKlRW8tGQiL3Ia+0D5E4QcRHn1K1TL0nFEQWAG1uYHeT27Y0vgtssaIq1EUPliQ7FbkN8JkbqJO4PvhGGSW8rdSw0gzqHEktOgiQCPSf2+K+OUsvprFjcC4Ub7/pP79MX5PKiquYK/HptEyWLr05QGHuy4ZeMswjZqrVoIKaOYAUWj5bA3PTC3g9bTrAeGqU9SnaCNV56BgLdji4kiQV871bbOpIiN49xP0VeRqK0IIpmmVb+b1HUe5236Yp4XR8t6lUKIVdILbS0gGJ3G88ox5nckPS+oAstxYbkkxynYctji2rkqhSiiq50gVagixN4Bbaw5E8zi0qFp0QNEeY5IlWBPsx5nscM0JT3sBJ233wuy9ByVkVJbmBuSfoB3kYZLl60hXVQs82XUYMEwGmBuSLWxnLDhV1eJtqMohMn+98THNVFn46Z7yTy/lxMLjhC0qZmkmvTUm3r1cjquSfnaO+K1vUpgAA7doEx8sM8kq1PuXDSigswgwZnT87WwEaRlXF/WViPYi3LDAowtvw3i9E5dqOapqUpCaUA2LagSQLkyfa4tbFHCKOgZWvlmCuA3m1Kj6aeowAkzYwY7mD3wsytRGINRfSresD8Y6dt8G8HWktWo1HMCkqvZW9SkA3JDEEenpe8dcScLjK6qVXw2kc/JQZzXpoZTzTUrKEramHrcEzBBjSZMzy+eDa+ZFKp5HEKTM6AKKgqGUXcQBZhBMTPTlGPfE7ZnLU6Xl6AKdTWjUlgj0gA87G8jnacZ4cdXMZqnVzuoqNKvAIJVZ/Mn9cQc372XoUa4cJ2zv5p/rEJxxbi2WdaKUKJp6D63YCXsBJuTyNicaDjJyuZUusZZ0QFdS6fMgbRHaARP7DO8BzPDGOYWuTDNFFiWGlCCSf5l772jfAj5mtnMz5NB3zAWRS1kD0gATeIsB7/ADxiDGcyqtqAvaGuItkye+T7/FOOHeJqlDLvRUJpeZLDcMIMjn2v9cLkztWrTIXzKlOkJ56UEQOwtgThXGRks2TmaGs05U0zHpa0Hpb95wdmvG9Zq2ZrZZHVKtMB1YalSAATHwqCPzjC2kt8xXSaradQmmwGcyTif6R3hPxcmTDzRLVGaRUWJAj4bm1/kZvticA4/l6TVs3mGL5nX6UgEMGF7WHaeWKuGeFTW4eMzVqUadNKbuDTBNRokgPeDEEWvt0xmfCVXKVK8Z2o1OkELSOZEemwJvfa9sYNqCBxolfU6Z3iOBMn1RxwPdMqPiatSasaDGmtVixHxESTEE2mDFxeBgPI8Pr5irTy66tZnQtRiAouSQDsIBNhg7jPE6NDPpWyFNalCiEPpB0sYbVOqbxz6rgTxF4rfN5hM02qnVWmEVaLEaRNSdTEbkNFuR3wwoncpX/iTGZpsAJGp1nQYV58L1wtRsxUijl8wtJ0DkiS6ByL6VUKwJbfqBeHD8NpcQoJSo5hF8qp5dOmzCy82v6mkSREzB6wPmuazLKPUWYM0wTN+Zv+IwATvjUnILXy1DM5f7tgoprTmXJDOJBF5nY+/THR4cNleZ+cdVqiTG+m6MY5vIB6KsGpMzXChgdJKk89Pwkx2nlhvwPPVOG6cxUoivSzNITJus3uYNyCDeJ+WDfDTZvK1MxSrogQJ5jQZEQQdK3LaoMwPik88Lch44FLKnLigtQwyzUusFjAuZIAgQRyAtGFw1dJqOqAtDQZiY3/AISnKClXrtqdctSJLAtJCibL3N/yOHVLhGXp169KtXCKiDy2NtbNBWwn0gG/6jCnwnwilmSyVK60ng+WDHqIVibbxt9G7Y58P+H8xniRQVdKkKXYwB0tvt2wo+a9F1bUX2gAf3P0V3C+N5jLhlpVSqtcj9Y6SP0xWeKlnBqvUf8A9pIHQTb5Yo8R8HrZJxTrFSWXUrKZBH643Fbw7kv+lmpo01RSD6yZYvExvdTMWtcYQNJkcKj+p6ekW1AJLzEhccQoUqaUs1laxVWj0lvVfqOayL8xfHH/AFsNXo164UhLNClgfihouSRI67Yw+XqggKCF7tsJ3Ptj6RkPA1JqCsma1VDBLAg0zPbeLxOFFzz5UtZtDp2j8w6XGQDGYP8ACvbxLRy9Wu1EqFdQyrDBWePVstgRA9/fGUzeRrmhWzaAJTLkPTBIKqSDMHdQTi+jXywy9dKh/wC5DHQ0E3UwALRBMzPLAvHPGWazKCk5Vaf4ggjV7zeOwwr3gjzn5cp+n6dzH/4WzkBxduABoN555WVq06hUlNZAGpgrR6RzJNoBI32nFSvNJ38pAV+BVhidQggnkFnUYgEkWvhg90JQFmQamGoKIlRYzvJ2wqo5wVHUgBUaFuwj1SLrtZiGm+2K9PJYvI/Gg380Y4Cr4TlxVKLVSF8xixkSFCgtz5AfmcV+IMxU82GcutRBVCkkaNZkA9wsHrti3NpUpKlOmrozHQ3Qkm6Dmx6kW5XjBXixQcy9OmINNkojbYKAJjkGVvyx1TleMs2eImwgiBAiRb5m+GvDM1rMhJNMEliYMGByW8T2wFXoK4qWI0CzxZoYBr/+wIA/fHHD6hpVaLAjSVInkblYPYkfvywxAIwgCQcpioqrZcoKgk+vU51Xk3DRvbExPtI3p1dCG4QkgrN4274mEg/cq1qd/aFzMLqFPMSu1lqRtPINGA80dFQoUdWJDMI2bmIna/LrgSoFZYYRUF1cGzH+E9Ox6HDPh/E2qeWlfRUcAwTqkActXMDGiFBoVmXywkaakPzEm45gi1+mLUyqhtcoVaZ076jYNfYx8sC0iSzlW0qj6jH4ROxPO157d8WUEd2+EKZgMCvqHOQDz3254XKqOUdkeJjVVVyzKwhTMhYbYSbRsRgul5dSmXYADWFA6gwAY3+LfpGAM3SZPwAFj6rAFogiJO3WLzgRqZWE9SloMyJO9rgDnyxtUsArdL4ay2kI9KmWiZgA/IjAuQ8P/Za2rKV3pVGUrB0sCPZgdt5xnuB8Qq0n1ajojRFQiALfDe1+YwTV45UWqaqKLW1NERaQLydt9sACDlDzjAKI4l4I11DVas7uWltYB1RG8AWsBHTFWa4DXSk4XMuFq+ipTRFVdI2Fh25X3k4sy/iyo4YNpBBlWv6rMQpXtAEzeRYTjvI+KEqU2aoArQSBcDYQom8m5n3xnCPSmFWrEErNp4dDelGdgDBGo2Ptthpl+FgEJAUgSIAH9SbYVZbxE+WYkqoRjcxvubdx1xqWypcq0za3thXBwQNQ8rN5/h4QyW1WkTeRhdn6voOhApjffGurcOE98KuI5OBgtHKF0rCpV1AuTLDl2xo/CWcp5ehValFXMMDqBU+hIIlSLBgTJ7YymeU06zAGL/kcbjwHl5DOQI0hQQNwSSTjqcJaptda6V3wrL5vilcI1Q6lpQXcR6BcAxGqT133xMlwAjPJlMy4oyYZ9xtIg99pOx+mG3HK2bSutXKgLpQ0wywrFbekgmDESMZmtWzXEK7NpapVVRKgQQFgbHuZ+ZxyOaF7NGu46EAR8itD454Rlcq1A5WrqLA6116iIj1dpJI+VsEeCfFy5MVKbqYY6gw9gII+Ug3xneH+Fc5XbSlAi8FmIUD3vNt7ScDVeHV0rVKHls9SmfUKYLxtew2uL98J5gbgF0tFOpS8Go6d5Wh8beJPt9VWAKoi6VmJM3Jty2j274GzviWrVy6UKiU9KRpIBBECLXi/PA2T8L5ypc0jTWCxarKiBvb4vywVW8JVNDtTqrUKgHSFZSxMSBqAFgfcm0YV15XVTd0rLWyPLotZT8FURwt6zVPvgnnhh00yEIvaOfW/bGR4Pn82g/7Y1SE5IpdReYIgiD0wop8Sr00aiajhSNLIem8XEgdsarwV4/XIUHpikzu1TXuNJGkD3Bt+eBAJGyUmqyk41AKhJwOyaeCcmvEMzmTmxLlATbSQxtqAEAEQPrjNcayTZevUpNcoYn+Ibgj3BBxaMjnq+Z85EfLnNO+k6iimZYiTeABO02kDGkyPhvL1kqU62dD5xZUMakiQqwDMsQtxym8bYV1K9sRnlO3r/wAvVLnO8pAAaMxGPksfRU/Z8y6zq0KBG8axMGbf0PTGbXhrUwMwtJjTgi0QG0+mfqGxv+P8Lp5d83RpKdIy4km+tkuTfYH6fpjG1q+o6F1gVUUkBoggwsDZjYL8zOOmkCxsL5/rK/j1TU+4Xr8TzByisrApTqAK1i55rI6qefbtOB6uZBMvd23mwkgnVIuNzPQk4vq01IKqt29CiAJA9RaeWr+I7AntiK4amtQyxHpOiFG9rwxttPSJxQQuYNhVawoh0YU3GkhTqJ7gA395GCeO5JRRQpRUKgkOCXkNHpgx+Jpg3Gr2J6fKt5YrU2UKSwJuSdMWnTtHsLiJti6ukUlqByKdSivmatpU8+r2AEXmOROBOZCcNnVJKSGoAzLSJiPwDawEG4gCPliY6o8S0iA6gX3VZuZPI88TDz2QsPK5owBAnSFkyb25nlsfzwfQeSragI+EWE8o7Dl8sLqLVLJCgQQ08oYm572xczOLGoABbp/i2GKmE7FVmsxGlVkqizzAna5vjxUkMQ4eAJUr6j8j2uYwIfRRbzanxRo6kDtvHc4pfihLLCjSpB2i9hJ67c8IGlM5yLytYmafrEGYUG59id/+cH5zNGiNNRwzECFAsJMkT1g4VtxBqgqCkokqFDrAMgjn0Ikf4wDl2JYa18wm/rZrd7YNnKFxOiMq5w1SQDJsQdtI6RH54PpUQpUSBp31fikwbdPfeRhZ9t0sQqUz/tIP133wYvHWgfdp8hHPnYz7Y0IzCJzeeJYR6VUgmWG5N+nO2/LAtXLwurT2E6h169+ffHtDiT1ICtAmWlV5fLHLoyMSdE8gxJkcitjfrjQtdyl2YQuq6gdRJA1dAAcfSPClYVcrSfnp0n3X0n9MfN+L5ySkW9J+pxtv9Kq+vLVEP/46lvZlB/WcNbIUnlaOvRGE/EKNsP8AMJhVnKeFhYFfLPE+UiqpAmZEdYuP77Y2H+n9HTldR/G5+ghf1Bwq8VZQkEqDIYER/fQ41XCsuaOXpIRBVBPvucVZolcmdN7EdRFxOBuJUgwlJp1IILIdBKmJWQNvSN8e5Z5nEzDYUsBTNcRok1LJV6euvRzTo59MxcqqAAMAIsJAYRvthXQzGey1Y1afmO5X7x9I9QIAEEDUBAHS64e5WqdTKDYxP546rMwMLvY/TbEXiCrtrHdKsk1TO1aYqZ6onmWYtTgIwIKofVcyx9R+e+L+IcRzOXqgDPUK3lu12XSBIgsxAGqCTAkiRi5MnJkiTP54W/6gcbqU6dKnTWmqvOqFEmIEDoL7dsAC4wE/jxthHZ3xT5tWic2lGrToKQBRU1FqMbepj+AA2UHcewww4Pw2jmalL7FTpUaitqZ6h80EhQQq0ySQpLTcggp2xleB+IK1OgaJuxI9ZUelTM2InUAP7thTl81UoZmqVLqSxX0sVO8iD7Cx7zg+HKw6lwENwt/ka5z9dqOfzxOhmNNaY0aoZ6epIA30m3Ru+ARm6YyValTjSldSNGoFLhQ1TVBZDLAiDFr4z2aWhUUNqIqbCDIInmDcNcmQSDgqnmRS9E6tXpKuSI5bQBpNibnryGFLcyEA4kQdFf4YqEVa1CoWbVTqEAsWJ1CCbG9hv0GFeWpMFpmCRpkARJINrxtfl29sOOH8PNXMBHETZYWA4I6zZLggyTbbCSvTVUpEqdWnm0DmDeL+/vtvgzKEQcpnQy/3DGoq6y1gpLenQZudzJBkDkOmB6sIVVdIbSSw0tqAJmOQBkAwRaMeZ3O6fsqqxKEAmTBAcwADy9Kbgbx7Y44fQFKuSzSFjRJgEESGbqDItzvgdymCa5bh4RC1Yp6xBRoZVBg6n20SfTAM3m+FOZ8nTpqlmBmfKDqogkXZjcyIsoBt0sO/EajOZg6walUtswMhRa4IUALF5JtBODGqu6D7oeZVIVWcSIFr2uZMxsYBi19BBysDIwuDSHI6ALBdOqPmXufy6Wx7gKnmBHqRi25nVub4mNPZOGHlNeKUFp1CCBBbUNI2F7m9zOF+bQK3wgkfDIF/3j+zi3M0NTK0ajEDe0Dt2/LA2RGsyfwkljJOmbdd+3LFAFzNd5F0gdizvsB6iRt8+vYYXHM+Y2hVMdR7YKzlZWGkHRRm/MtE9+uCqWhAVBi3YQIMnv8A4w8wlnMLyvTWi8B9AFNVFpBNzJIv+IzbmMFZdwxgaCTGrSYtz3vf5b4XVXNRiXAbYSfyj5YmYYgekSOkxjbIXAGEfm8pcsyNqaTcwLmeXLHv2Nb2vH73/s4R5poWBVJaCSik297xi7JcSqNAYiNiRv7e+A5rtlnOP6U1CpaImIMco5YUcTzLFgFJsOXPoB9ME5jMAqNIJJIB3kCb/limvQBKm0DvhmjcqMy6ShM4JIBkaVE/STja/wCjznXmFMQyowv/ADDb5/ljE5p9ZKiNX5dhPtjQf6V1SmeWWUBqbLEgkmxi3tOKNTnRfW6yWwpzKCb7C+HVXbCrN9sK5qDSszm4NQMB6Q3P3wyz1SwHXAeap8sL3zqj0z8A0gE3J54zHQCESExyjyYGLsztb2wv4XmgNRbcglf3/LDSo40iCJ3wwhGEsyAIcyNx++CX/wDJta2OYVdiWabm8C207Ysp1hrG397YjUbJRCKoU4t3xjvHGZTWpMeg+n3kE41ObzegE9hH0x854zUNSuoO8/rgMblMSjVzg8vzpB+7b0n8LNKoe5ETbqMKM1UAdm0zp06SNwNI06gd/TE9DOGnHszpp0qKIKbmHOgRMAqtuTG56kkHCfiFBUKjVNQJ95BkA7ae5AieUzh2oFOK7eahaEACjexkaYI6kiQfYYp4x8IdiSWJPqJJgWAnpM974LyeR10lICkMBuw9A0wSZNoYsQfYYt4xmNFQEBjTkpYlTACrYG8iJ74lOYCtEiVTwLxXUVgC2sKQwDWiCNiBIw2VaTEMzl6TJ/42vFzIB3DAkiRBv0xl8lSRMwhb4GYfFyEjcc9h9cNOJKabVAg+7J1I4EgCLAjmCLfPAcBMBTLzomuZy1MUxLyoa0gMVsI2uOtwLz1xRQenPq28sU18waWcgvpgTMXUfLCsZk6NdMBWEFmUtcAEA8wRO4gEdsUrmzWYK1AvINgCZM7iO9rfPChp3Vg7CvrJU1RRpsD8J+P85Wx9jjijm5PqqFShA9RnTaDc3gm8j6bYbZf/ALgFVhGQRB1QFAv65LAj+EmD0uSAswzhNYVajlY9ahiI6yJE2gGJIjDAysRCGrZptR0VjpkxebfPExTS8SVgADpB6aP64mGtdwkvbyr8jWNVaksUFoM79Z+g+mFtXiYQhaY9P72wwqZ5Gq00T/xkaGJG8jkYHP2wD5ahAALeYQT7D97YpCioM27QQQouST/XFiEgaiwYyNgLC88umBszuoGxEx1vvhj5aIhDrqJHLcH3wToiqMlmBLKRdY9iOUfKMWVqpgggDr88U5NE+EC+0EzFjz9sc5hJWD+u98aFIjKrpIE9R9J+dx3MbYsq1YuCrKbSp29hG+KqzAD1G8WEnFVGmSCZBPKNhvgqia5uuKelxDCpcxsDAm026x3xQc4DGlY3jnOKChCRp5yB8t/nf8sU+Y0AAREyx3+nIX98ZLAVJYhrz2H74beHs4aeZoVT6QKizNpuAd+UE44o0Vs4BEEfFzgTv+2KM0JYBp0wRr6G5v8AO3tggpoX3nMVO+FlVr74yfCPF9OnRFN2JZfQs3kaZWT2PonsMF8G8RpmEDGFaYgnBdlIBCaZihecYrjqVaeYJFMlDB1ATfp2Npxqc1xumqMZuJgHckdOs4RcW45CIEb7yPUf7HO+F0TLOmtUNViKmkAaQCJ3Em3fG98H8MqVaIeux0mfxX/LYfQ4wuc4i1YAsdbAXtZYOw6i0zfD3wxx001NO2ljYDqYH0A/Q4IcJyiWmMLZ8YKCiVQAAXt2xkjmvVHbDf7bI0iCTaP7+s4z2aGhjBnBd5kowrc3mzv/AGMZijQbMZpFExMtHQbz298HZ/NWInA1H7rLVKpkNVPloe34j1I5dL4QiAmGUHU4g9apUZbSCQR8RAFhJkjYfDHPHHC+HCrUA1BYcIbbi+o/IA/LAOTcpUDDkd+WNFwrLEUqtQfEE9IjdnEfXSx+uM7yjCLRKL8P1GeuDpMaC4UxCqXbSPo0/PF3GzVlgYI9VQEpZWMDSGNhI0ggHdRjrwuEoKzag9QzE3DMqki/8Ibn1Udce1w6pVdWKk02NSnLGCwBDQxgpIa9yDI6YgfUrj0rIFm1KzCTrAMTMgibTF8aDjyGjXrrSY/hCgSQDCFgARcSTy2woqZhWUkLckajzZ2NyOQG8DuMNfEGYYZkPTZpNFWpkW2tYSfwqRfp3xQzKlA3Q3Ds27Mzs4sIYxHKPUIvIjuYxXnX8x1KMQwAQEHYDkAtlO3p2MzucCmsalOZiHhybbhtM9djy3wy8PUlpsC6nXBKqQdIkA6p2MxETa5xiIyjdiEbQzU02RyEVmuBB9KmWJnd2MAmeUbb10Q1SoWWHDSGXbUp+IemQLbH+IKe2Pc3SGn1HYgwd+sTylrk9+2LeE8QYekKAqE622085I3PQRfYYScSELjqFRmPC6sxYLUhr+mIv2a4PUGYMiTviYd0uPUyBDoo6NuPe+Jidz0PE7BYCkYHOVvbrb85w24ig8w+o6DBPPcAyO98cNwc3NNlcFrXi3L5DFvEsqS1MgR92qn3vO1umOuQkQr09J1NBJ9KQbXPxfS0d8X+qNU+kGBPONzgSu0Npjb4QR8Pc++8e2JlazEAMSTf6W/4P5YIWV5WI02HTHdSCJ5iSP7+eBs1VqAyCI6f13xxVzQEgAkEXLft2wIWIBXFUWBI9JsI/fFyUCF1SAO5IF8d5TKSNUjSRtH7/wDGCWaV+GV/u+NMJXPS74ra9NoEzf8ApOLlyr6JbbvsOVyeeD1yisVmACw3i9xaYxqsnQpIGVSIUklY1AE3iZkixgYUvSmoFjcy5FNVRbafVcRMmIE798DU80zem1xseoB/UYc+L+ElGWot0fcILIbQbbA/lgfhFEaJKwzTud4gdLY04lPeIlLWpKUJYQex39sEUMo6ECNgLlgO+0zzj5Y5ztZFaAOdjEi3IdPpiefqRk1SdWpTtsLr3n9hhhomwV6yamJDs0HaZ+h5HHVUwBzB9xP13wFRqxJBNgT84sP84IpISGqBWZjCge4kx0AH64BTBdU6xDKJs3K07fp274qp5sow03IIIHWV/riziOX0tqF7jSOc6QCI33x5VVlgiQwEFQs/LGWRVHjJ1BiTqE2mwm1/b98N6XEaVQeohY2m098IKXD2dZNI0ydpBAYx3uD+WOsvwiqSQYEbyRbtbbDBwCWJTmrklcDyock9RBFhY+84F4yKdSoKAImn6QQbPe43iemD+C5LykaqxTVOikD8IkXJ9t8DVqeWdgzk6hYgEer9z2O+JF0lM0cpJxLKMNICELqva4PKR7Y1mV+A01UMRK/ywTqJtc8hvHq7HFTccQMqLTLMbL5l7HkZv/nAlDxEZMaElplQ073g7byfnhTLgnEA4TThtF/Np2ZVudgoMAsAJG8qBBJ3PfFOT4ZmB9qqeXrrAqEYsCW9R1AeqwK9eVsD1eI1zu3qG9gZF7zcsbT2G08hxxQ+o+c49I0zNjzMqNlA25ntgQU0rrMZYCvTRiraDLgC2r/iCB7zinitCpVYVEAJR3IHVAxgRyHp+jDqcV1iFGpjVYsJUFoBnZmAmJ3C7wROKEz5SwY33EW2/O3TrjQRog5w3VOXV4K1Qy6ogixG+kyfcie98MPLanuSZOhVEGYjUYUkTBAxU8sq+VZidJE9+Xa+3Y4GVlqVNIY6KYgNqAkAXMnb1S0Dke2G9STVFGupZtaktJIS422k7gCALYsUrAV1RS6+pRI9o9gAYncHFdCveKR1upuSLKpN4JuQLHkO2EtSsxMH4wT0PuLf3vjBsrCGhPjw+lJ+9O/8Ex0EzyFsTGZWq38UfP8ApiYbwzyheOE5yJ+5J56kvz54P4GxNRpM35/PExMMUqZZhQXaRMOwE9hbHNPLr/CvxgbDaBb2xMTASlA8SorPwjfoO+EVdRoFuuJiYZEJ21qTR/D+2OkFh7YmJgFc50SNXOpxJjpy540/gj4V/wDb/wCjiYmMdFSp6VpM6P8AzjkEEDldb4ydb4o5XxMTEWqASnjAsPb98Iyf1xMTF2eldLdE5oqCbjlhll0BKggETtjzEwCqbprnaSqp0gLYbCP0x3SHw/3yxMTCFFKeIVCNUEiCIg7XOOc85+y07m7tN94IicTEwQsF74pMU0i3qH/xP64zc2nniYmC3RB+q2CoPKpmBMC/P40wo4vaALDpyxMTCNVXpVXqEaYJGx39sOsugmjYXYg232xMTDnRIEf4jUCvT/kP/wAMf1xlciPu6nZRH/8AaD9MeYmFp+lCrqnnCqhKkkknS1yb/CceUFBzGXHKRblzH6WxMTCjdIxPq2XQCNKw1VwwgQQAInrGGPiHIUhVokU0nSTOlep7YmJiJOR8UK3qC+bcQQCo4AG5xMTEx2DRZf/Z">
            <a:hlinkClick r:id="rId3"/>
          </p:cNvPr>
          <p:cNvSpPr>
            <a:spLocks noChangeAspect="1" noChangeArrowheads="1"/>
          </p:cNvSpPr>
          <p:nvPr/>
        </p:nvSpPr>
        <p:spPr bwMode="auto">
          <a:xfrm>
            <a:off x="57150" y="-1798638"/>
            <a:ext cx="50006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SEhUUExQWFhUXGCAZGRgYGBsdHxohIB0bIR4gIR8fHCggHxwlHh4gIjEiJSkrLi8uHB8zODMsNygtLisBCgoKDg0OGxAQGy8lICQwLCwsNC8sNCwsNCwsLCwsLCwsLC8vLCwsLCwvLCwsLCwsLCwsLCwsLCwsLCwsLCwsLP/AABEIAMIBAwMBIgACEQEDEQH/xAAbAAACAwEBAQAAAAAAAAAAAAAEBQADBgIBB//EAD0QAAIBAgQEBAMGBQMFAAMAAAECEQMhAAQSMQVBUWEGEyJxMoGRFCNCobHBUnLh8PEHYtEVJDOCskNjkv/EABoBAAMBAQEBAAAAAAAAAAAAAAECAwAEBQb/xAAxEQABAwMDAgQEBgMBAAAAAAABAAIRAxIhMUFRBGETIjJxgZGh8AUUQrHR8SPB4RX/2gAMAwEAAhEDEQA/AMdml/7c6vSCBA3gcie5F/nhKlBDIRS56t/wMbBcmK+VCiNTbk7C/M9AMZukxoVGCX5TG46+2INODCJBQuVpsrQRB9owxOWqDmvWJvhvQPnU5Kwy8/8AjCzIV6SVS1ZS/QDC3k/BICUKax0yeR5Y78r065Pz54ZcQ4lTqIFSjpYmPl1wP5BGmFkR6R3wQ4xJEKgO6GoZWrUsqmRfBBru5Sm6AqLbQfrh7kOIVKCeoKWO4kYGNda76mUCxspi+JmoZyEHAQguI0KA9KIxI5zjw5VSy6VMARB5YOylIBxF+cHl7xywI/CnqVvUxhjMC1sZmd0WgKykjUyCoVr7HB/EA1Vw3lgGwUAXOKMtlBTOkPN7TcjD3gSOtbUoDsuwPU7HGc1o8xXS0kYCQk1g5Vk0dSbRhtw1csLHW9Um4prMe5xqzw85m9YF3a5Cn0jFWcynkqKaPTW+wUz8yBiRc2IQd5jJyUmTLVXZgIo0Y3cam+in98ZXxXwmtQ0iKhBGoNcBh/LuMfWqZ00AaaKXmWgfDbvfHzrPZmpUqqKtR2dDABm8nvh6RIyo3Om0pH4YFTWCaACgXZl37SeeHHHBXqrCJ5VM76eZ5kld8Nc94rYTTbSqUjBIWZONDwfPedRpuEtVbRTJBGprgjpyO/Q4EG66FUuAGV8qylbytQJUuFiZ298BLxN40E0yWsB+mPoPEP8ATivmarMEWmDcqxAm/KCRJxkM34Urw1U0XSmj+XJEaSCR7m4+uOnG6kQFXxF85mKZpCgj6Yl0QDSe198ZnzK2XqaSpVh+Fp59v3xushn8xSCqWUKebDAmdySVn82s7O0bKsADtPLAY4jBGFMMdvospTQ1KgKAswuYBg2/sYspcKN/NJVgJAn9caCrlUVfuwaZOzTJPTFpzStDMp1AgEtsfykbYZzyBhYghK8vwlRTRwHqqxIKkwAw7DruMNQ9QKhXRTLqSIF1AMAyQeh6Y6pZNtVj6fjaJABHbqdsd/aNJACwIg/5O3XCFwVg3EqgUDXCCp6lD3qGSZKgAAc73wRw56lBtJGkawNVMXcTBB5j2HfA3CssFeq7VCqaee7H8AC9e/LHJ40ZIUlSRKxdgf5iZE9u2NdOiQOEpkaq0mJMKDINMQGIvvFk5jfltgLNcYDHRJVdoW2kdj/c4z9auT39+uO14j5Z2Q2AIZQbjmJ225YUNJS+IUyr+ayhwrrTW8zyECTfmYG2B83XAX0kvoMEG46/udscHja1I8ylsLaWItzsZGAszTQ6mRyATdXEX9wSJw4HK12VRmM36jy7atu2JjQU8miqAaCVbD7yWGq2+JilzUYK02XpgUXoBpaCWbv/AA/L9cIs7Qan6WUSI+QNxg7g2a9RGxBMyN5n95xHrr6kdgb8xsOV+gxz5BTFpxC5o0WWmF1BS3qPUDkMcHhg9NxMT74IVEYyfUSRcHb5dOWPKL0abAOAZnckR9MJJmQh4brkPlKCBxcTz7Dng3Les2U6WJ0kcrx8r49zdanoKijTViJDIZ1AdCd8LhnWZQAk8gLjTcG3zvhiZVCIXqcJc1dFRwoDmWawFvywxy3C6am7AnsYBwOpaqz6/iIAJOwjmeWCeG5BmdEU/jAJsZJMD1AGCdhOA4mUwYdV1kMurVGRGAuI/c402W8Jq7ajUMjaBthdwvw5XNRqqU9KVHKUyxj4QSxNpC2MdSPadXU4d5NOqRXUtSUsVuCYBO3xdLxHq+vO8VQ7y6KlNjLZJykWe4D5ezrpIvIuMZ/K1xRqKKTuykku8SRjT8QoPXylJjUp0atcwtFjdwbAE8ibGI5i4xleJ+Es3SUmnR1Gbmixb3kD4f0xWmHObD1qrQ0yE/8ADHGywLq4069JVoB+RO+Hua4xl6kCAGmCZHLp1x8cyuVzYBQqyIYaWEb7GTyPIjDE8Ob4qjxpEkjfoAANyeuC6m0YlRDoX1XI5+lSDMhJ6z/e2E3FeGnMjz6YphA51s7aSu1x1Htivg2ZTL5EvXpVDVI+7Z5gj8BJBsDffeOmC8jxjLZqhNSgjZnzNIpLK+YxAEkCAQbzO0Y0NbjddVPp3vF8GJj7/lM3y9LKUqvlU1zIK/ekgE6W6jYjf2BvjqhxrKtTZKRq0lA9KU0MJF9QhSoubzbGNzyV8tXei7eWahUEBiVIYwLjkNuu+HtcZzhqKQ1B6UwCBczuCJH74mar5PA1Xpf+dSa1oBBc705iR9R7QrOFcVq5qKVRgGU6xVnSRH5XnbBuY4kFp1Mq5DiGipMgzJBb/dO/fGY4Yy6w9UMVYnUF6H2vExthrnDSJVqKkLpupmxB73vvhWuMarrrdHSFWy3GuBiff/Wic8W4hQbKCkIqMU0hiqyp5Ha0HkMZTjnBJorVyzNU0wrIP/IJ5mBBSegtIxpuI5yhWojQoV9Q9OmDG0GLe2C8vxr7InlPTBYL6WQCL8mmDM8xOK35ycLy39K00/I03ScFfJMy2tkBQyDGq/0+vbAtRmAHpNjbV877zj6XxvhQzxFajpDrS+8VSqgRMGSBfcE9AMfKc88ajYgjlMb7g88XEESvNqgsNpEEKylnwHIMSRptJ9vkMejiApgFfUwJsYKgcp5kzhKM5q+EATbAlfMEE254Ysk6LnLiU6bM6iWIn32GB81lTbSskqD9dx7yPzGF9LNMzAKpJI2A6c8azhtRKkFl0GYtsYj6b7YQgtykg7BZr7IxbSQUsDJmOVhbeT+RwABolqi2UgEAwTM3/LG+46tJ6YdXDabEK3I2kgXtjviXDMsaKKAACoAYb9ieu/PDh4CYuaAsNkVDEG4F/wAr4Ynh6Kja3ZZEgC89PfAwybgyDttYjoeeGVCqMwNFYH0rJvEw0CD7zJGwDHBMzIWDDKzQeLeYR2/s4mHdV0Q6WVFIAkDRAsLCbkd+eJh5CrYFo+IcOq0nVmV1YrLCN45g/thfXJkM5sxgATJw5q/6mVcygp16CMRYEEi+0wdjOKjTpEpUnl6RFheDB6g4gcahFkuQWZNUrpUpRUCN4aeXzxwnCwiU2LRuzMTPTb6YtrKZgAAM0bTziPc9ce1stpEyRABIM3nvvPXpbAkqwAGyMoJTaNCayYi4Eb3A5c/piHKmowCAhoja5O57zz7RicMd3qU0FtRAJMQZ2gnljd8OAy1epSqGnTzZQmgzToC+8RqsSY5YSDKptACV8N8OinXVc+lRQ9k8v1eaeanRJEC/LDvhnEqeWOcWkaQo00QpIIBqaSCGJF39IJWNzPPC7jHibO5cB8xQpmm7ny3UgwZkMvOYFpieeFx8Tijmqr0yauXzIGo10tq2nb1Ko5AYN0aLqo9E94kicbHGCJ9jCZ1OIipR4eKyuA9TzdaEEszT6dIEiSRI2g88ccTzDtnKtYl1fLoGSlWWS4BYkeiJQbi574S5tKaLS8inX+0eZ5iVfL0IxmSqq34REi3vhn9uptTFZq9V88wKQgAYE/g06fhuVnfphJXot6cNgtGsjTk67wIwT9FaK7VM6mYVadVzQFQqrBAp23vLDvfFvAqy+foWpUZa5LVFpll0NJO9iQBz/wAYEyGSrNQZypGin5RChBCq3qD6r6r2jHeY4mopLSoSFgBtSrMgyDIvIOB3VjRDpptz+nsI59toj3TGtmqNf0VstVqVykGqolgB8JA2X6RcycZ3w/wmmtCrmc9TqiCDRDSqOOxBuSdvab3jRLSfLUTFOXq+lKytqmRMQeRE+98V8QzVLysrRrp5rJUGqmCYAAZYIH44Iseh64a6NV5tXoWPcDSGJ2OsansNl7T47Qzv3TkplKSa2UkyTJAE9FF4G8DpjF5LOtlqwqUlDaSY1dOvYxzxrfE/BcvRzFF2DItViCD8I9I0CAAAOXPl1x3maI4h5lVHSlSoUtK+gDWYJPsoiO2Fc0k51XX0tWlTbABscMzoNviSUl4xnK/EW8zyj92oHoBMC5kn354mQymYzpI1Gp5Y1ephb2nrHLAXDeLV6SNTVtKVRJte43B9rYb8LXJCiHqPUFYTqVGguJMLA9gZxO0HJXpVCaDIawYwyBJ7zoi/DmcyxGiuoUgg6tUFhtA/K39cF0KlFswQSEpyYg7gdJ674zdOizl3p02KJLHnpXueww14JwWrmab1EZCqkiGmTG+GbOgUq9FjLqjqkTjXQlMmyger5dJtQY+kk8u8YuHDHQnUA4p/g1TqFz6e3a2F3DcrUzQ+5ABSJ9UGbmRiqkrszIrOXUQQJJMNEW33J+uMewUHNdNoeMDM6++NJRlTjzCaeVphZIIMEmLFgQZ9J54xn+pnBfKzErBpVUlQKuszKljcAqstA3Hp5TGNfwDzqdSq1JZq01vSYEMyneLWIgHbCjjijiNZwU8uqaZWjLQAykmHtENcbbx3waby3B3XB1/SXz4Qw0STMk6a/fK+X0eHo0i6sBM9cdZrhLJGuQSs/I7fUYZZijV1MlYKrIxXTEkmeoOw7Ti/jISpW1UyXVURQuwMKBPUmbAY7bivEtSTKekQCdIuVSAW92InDfIZjzT5awhcqumTz57C8A4ryyMupnIVBb1DryGLnq06NcNTBJk6dzaxBE7GCJOA7KJBDcLT5nhlGkohNTAQGMz/AI7YTcYo6EOoVNEWcEWk/pFsAZvxUz+lUPOST0/bCivXr5kooL6XPpAkho3mOmEFM7rma105VtRGYqFq+YskE7kGJX8h7Yu4nwapQKAvTZj6kKnZSxMm1usXiTjnhrlS0xYAEDax35fhH54YO/mM9WowKBdgJLemYA5Abcrk9cPortGyAFFjcLSIkgGostYxe/8AYjEwxy2cRlBamJ/uPyx7gXO4VLByg89SUVoEHU9veb9owz4pRQ0jDj0NqAWZgmI95E4Q8TpzV3lJAGnkLbfI4a8Hq6KhJFgLDtb88CMApQZWi8O8DqV4JlYgrKxA/wCffGkreBmKkrUOqJi8byJvi3g3HaKFdVQDVFzYSe+2NFn+LGkyHUmhmClibSxhdr79up2GOY5MyqXHQLI5bwzXyqOTSNWvpJoEaSFNvUQYOoXIAnbA3H61biGWZ6uUcZjLgK9X4VVQAzWJHqO8XgHDri/DxmRTNTNtScVGUsJKMV+Jk2AACn2Jueud4dSzLtmKdHMr5XmS1RmILQTpYEAkzE97Ys7heh0bBF8iRzPt8fZe5zjdZstTSvRctq0M/wAJZBBNMKORWPVGxtgnjvEa+aoUMwBQSlTqAU6Wos2qYlgQLCNhbFdHimfpH7cya1dfL8xxYgG1hB35kXxxwvwrTq0ErPU9dWpC01gW1eqCbTAJjYAYmQV6bW0qYD3ACDtnJ1Ebe6J4jnM/WqDLHySwioGpRYDnqJtMCQYm2KWWnTatreqmbSpKuxB1yBMlbDmcUcb4aMlmFXLZg+oEG8FAbQxFu8/PFxydCi4Vf+6apSEETKuSdoJm3v8ALE4IK6qQYGtLPSRIgQTnMziO26drTpigVpvVzD19RaCbFIJbTyEwb7iMVZLi3l0DR8pSGmSe/aJ+fbHnDsxXJWgo8uqDpLRpMCbMI/DvO+C8tmzlarAqlQ8yL7wZB/5xZcxZFzHC4zcBOTsDjEcJZl8uzI33oGi4RmN/5R1/5wbQXQKZpVKdWrXYDS6yyEc5JsR3F+WBc3mPNqCpVssgEgWA/wAYIrcJoVMyEo1SEKatYIJBE7EEdAeonCHsrVHYioYwScSMbE++V5x/M1c8xydUHLoACSFmGF9Tf/rnlaLGcYnhOSzL1nytPzioM6CCkid2BPpBBnny3xtnzlVQi0vvVfWKhOnU+lwrf+hEafc4N8Xedl6lDO0svqFGky1QCFbSYILaVIhSpm5F/eF9Wq5PF8GGsaADpn9Q3znKW8BylCnmvJrUlbVlk9JJYh76rm4O/wC2EnFaCDNPSywZxqhREmeY7wZE4Hp5fN50tnHECVGv4f8AaIi5HKRzxqPCmX+zZqrTqqhrhVNJnZlGxJIOmYiBMdsECcbLoFQ0Lqpdc6MtnfH7JJwniObpebSpqIf0sHABUn0wSSBcAiOuNd4ZyH2UmkXavfX9yQFAKmzGZJJWfkBzjGe4lVrVnarUWk4800QRUQorMNSr6lteCW/ET0EYtzgZqdKvS8umyN5VSnTq6SCG0gTOmYm/fnE4GhUa81hGG3axnMYk69tu6c8NShQepRIZatRzpLMPT/BpaYYX1f4xOB5sZNj6PMrN8ZWpMdyI0gT3wJRrCvmVahTfyvL0VVdNQSYmLkz2+eOvDuY8mlmFFRQNW5u28TB3gX3NxthgcyovpGx10kkNkTnjMccb4T7PUC+vN5UlqhXQEYWMWB9wRaTGEjRkEpvVpN9sZ2aVhg4MlgQDGnSYtEHtimtNOmXXX5LRok/EZ5gGYtquLnAuS8QVKTq5JYAzpNwJBBj+EgGOmA8iZ+/dNS6WoWEMMj5EgDDZ7biFnfGFKm1U5ilTCUqialIA9ZgaoE+m9jAF554xtVKxEU0NOd4G/wA9xGPq3jPK0K+RWrlkpnTUvPpalrNwIGxNyDA5za/zVq7BCusLE+o8i07HbYb46WnAOq8R7YcWwRHOqWGgWkVCQF2Ynf3HXpfDCnS8w06adANRP4d5/IiMDcSB8umAL+o6ulwBHKd/rijLZgqTpPIwTy2BJ7YfUYUDjRPMzl8vQKhS0sQHNoHUi07ctr4M4pkRSoM1ECwDKyWmL2+WMVVzJMsDtENfft0ww4ZxyoKTqKkkqfuyurUfxEGfSwBnocCw6qPm5QOdzpCgAetjduvPF06su6zpdDq/nXYj3BIMcx7YV5xCSpXnYKJkH6RflgvI5RiYOqJjVpkT0HXFSBCcHK8TL6xqsZ6m+Jg9uHRvJPOAYxMC4JrSrq7QCRTGlTYnv/XlimlWJtteMXvQca7wFJDKexj+uOOGZVAXZ229QIO19z19sICE5BMIvgy1KmYTVLjZgObbAxj6fxEZfMZf7E80q9FiSgTUzETGk2HqkHeQDtjGeHKQrPUrCUpUCr1GT4vVyUC5MTJ2EHDCtxjL0axfLKzq9Iq5qn16mJ1MGgw2kxa3viZxldPTUS90tnH7q6lwZaH3Gc87zI1UqdNlKHVACyJhmYQYt6cWf9LSnUoU69OvRctDPK35DQItcj1Gfni3PeHqy6HRzUfy/OYq0ikoI0QxMmL3/wBuBs3ls1XSnXfU4ZvLpsImRJgAd5v2OEhe1RdfBvEHXbOYgfXKt4/wSplKaK1fWHJimrNaL7bG8YFzvhnM0Vpara3imocE6iJ2Bt/THq8MzOYSpWCvUWnZnJkiOQvJjtjrh+ao1XZs89UlUAplNwZ3sN9vzxN3cLtpuqMZghxHqgSZOkAfXsucnlqFCrUTOLV1ARCRZr7mb8vqcW0MyKVYvlWbSBALqJgi8xtfmIx5wfilNBWFal5jVFMO0Egw0XOxkzOGfhnxH9lpOi09Ts1pUQRAETvYyfnhZaq1DVAcS0u0ET5TOpA2hdZVq2aqNUhneASUmQAI5dsXZTM0ArColQuZAKxC9+5nlgbgfEqmTd/u/UQBBOkjc9Ohx7l+IuKrVaShOZHxAA73Itfnhg4Ad1Kox5Lg1sNAFpBie3siU4jU8nyAF0GSbXP+OuKeH5KqStWmVRadQDzG2U7+qAYXkSbXwRlOPmnmPPYaiRpISByAty5YWZ/izEV0VQq1m1Ec1vcA9DzwrnN1KLadXLWMAmCTqM4PyC0OT4fDZmpqWq+krUQU9OhiJEOTpkOCJB/hvhdmcjmhUXLZ2oWp5ldOpSGEjSbWsbdOZjAnHc2+TofZ6eYp1qdVZOkepSdJ3mIMfnyxmeJ+I3rPlywKmiAupWMsJBns3t+2JuOfZTpdJVeC/BaZAMZEDBGkZ7LTtwPMZIa2zDPl6B+6oj4izH0g2uJM89rAcvfETBc5Sq1sqzBk0gOSyVX0jSE1fCskRaQcGZrxRSr0yiI9IK3mM6EAFUMxYfEz+npNzjMZTMNV8hM49Snl6ZJSpBlVUEwloYkhRN4ti2Nlw0GVCbqgyJB5gjaNTPx+iYNk6+QzHmNlFaldmBhlgt8W7AQIAJvE++LODVKgqtm6eUSpSZivlpfQbD4bm8xPcxGO+L0844RGziVBVcIlNWAsdmaAIHXfFr8HXKp9pyuaDBYFRVZTJ2/lN+owhC62vaWQ4gvdj9UEcHgk7r3guczGWqvTSk0n1eU269DtaxuYwWuVZ827VTSBsxBujEKo035kC59zhdloK+e2Zmu8alEyFNjfsOQw4RKIqoFJZCRJJEzfnERMfXBaJTVrQ8uA80EEgHUa6/TldtQLFtGnyaZLhKnWLqIJJAv2wHnOGO9M1hoAjZSBtYnT7jDHizUKbRTQNHPUSL/Pe/LFHCaDNTzC09OshZB3KjVIH5YcgTCjTqOawVG4GNRtOd/jKx2aLorhWZQ6lGAO4PLuMIeJLTKhWDSYuOvPa5xos/VLHREkm0b+2FXFMs9LUHV0YCSIIP0O+IUn2u7Lv/EujbXo3iLwJ9wldakulTyBjT+I3kdYsffAed4SzH0uABe4gxz1W5fTpfHtDMkgEWkkAc7j+74Fzq1YYyzRE6ZMC9zHIEb98dzbp1XwxJKM4hwzVSXywIRo3jUCoOodDqkRbfChOGvT01Nap6rHUJEe2D8vmakUhIipAKttIbTdeYsDhdxH754p3glQDyEmAPfeepxVs6FEwcq6pVFQ6ra2tABAAEzFyOn0wdSJJQDYQRefyxM9k1pEUxvTEOR+JiLn9sX8PyomzQwuAO18KSs0GU+p0ARJZp523xMD5qQxhli2/tiYhBXTDUtpVPNcFoHmG3L8UsfzwY2WUkgk6QZAUctrj3wJxKt5SUVF2UGT3NyPlYfI4GocSf8ACQGJ/h5G+/ScUtM4UmvAwVsuAV6VFGYIawdkpBQWUczBmJnpsedsN8pxNMxRellckquaelmsQoJJJLHbrO5IHTA3BuKrw8UHP36VULVCsQlQxIWRyAAiR1x5m69J6NM5XV9qql2qrTDSVbUWUgW0gW+U88K8xiV3dO2WzGpwZx8QqshmK2VKGrTZqdSmD5bkw6bD2A6Hr0OLgucaj51NCKK1GrKV0+kyQY5wJI2i2LGz2YK+dTfzj5B8wlf/AAqSQV3AkkTNz6QdsDZHO5hlXJmr5FMhgdfpGkgk6p5GTEXviRcAvTaCRcA2d/bM45/dXcK8W1sukU49RLMCAFUnbSB9b4W8Mq0/OWpmAXTUSwHOf0EnlywRxHPUzSTLUgrhG1GqFgsYuBYErfc3MDACNyxNz8jK9Dp6TC1zmttLt9457J74m4jlappjK0tAUHUQsTtG+/Plzxzm6VN8yq5EVLxpnfVeYnlEb98L8vQZp0IzAb6VJj3gWwZw/MZnJ1BVC6dYga0sRY2J2OMXTkotp+Ey2m6SAYBOpPKZcEZPtb088pLAX1NFxG/X07YoyfGGojMJTAFOsWid1FwAN+RHPC3ieeevXLt66jnZROwsAN7AYuo+IXp0XogoEaZBX1XsbzhDV/2mPTOcJcJm2WzAEbhMGzOXGQ8sFTX1TMeoeraekdcc57iOSGSVaa68wYLEzKmfVP8AtiQAOuEuXyNerRqVaVMtTpfGQRa07bmBfBuZyP2JctnEdMxTLK0ARB+KCCeYBg9RgB7yJjEIvpUWOt8Ql1xdAOpibTx8Vnc/SbSHKMiMTpJBgwbgE7xti7wauTeu/wBsaFRdSAtpViNwT8R3kAd8N/FnFM3m8mapoqmTFYlCIkXIFpmZYyRaT2wn8I8IoMurOg0qVRwEqkEEwNUKTYBub7QCNyMOymA6Qp9X1zqnT2u8pmMGSP8AvK1nFOIZTz2p+caeXNEBkBJDvqgfDsFC9ht1OBPEni5c5RFE0QCjWqKTAAkWBvBEdPyxn/8AoH3NTM0XV6S1SqqZLFQ0BjYAg2264N4pxKnXRUo5VKOn1OVFyYAM89I79cWErhpUKV7SJMfCD3TXwz4JGaoGu1UU0kqBEmxiTJEDnhPX4elGu9PzEdViXp31fCLf7gDMdjgvhHicLR+zZlWajYBkYqygEWtyMb79jOKM1nMslem2WpN5VPSSGJlyDJ3MActhzwjgCF1UKvUCs++YzEARG2eU2p57LmkaaUYqAgCoxuw5ne09MMEyVUUvNK+g97wdjHTljyj9o4nVV6dOlSpoCJKAiY6QZMe8Y9o5mtlNeVrg6TI2/CQZKHmCYMHa+CBGdlPxXRYz1zLgTJjeP4V2uki06qNqdSNdIgflfl37csMuK8fpPoq0gRWFi0EAjmGB3/u+EvDMjUzDstIAlRJkgW5YkrlswVzasFRZhb6jaB/KRz+WNJjslqUKZf5iXObJgawdoXv/AE+mwGcWoEKVw1RDHoGoEkdb3wT/AKi18tWywrCqKlRW8tGQiL3Ia+0D5E4QcRHn1K1TL0nFEQWAG1uYHeT27Y0vgtssaIq1EUPliQ7FbkN8JkbqJO4PvhGGSW8rdSw0gzqHEktOgiQCPSf2+K+OUsvprFjcC4Ub7/pP79MX5PKiquYK/HptEyWLr05QGHuy4ZeMswjZqrVoIKaOYAUWj5bA3PTC3g9bTrAeGqU9SnaCNV56BgLdji4kiQV871bbOpIiN49xP0VeRqK0IIpmmVb+b1HUe5236Yp4XR8t6lUKIVdILbS0gGJ3G88ox5nckPS+oAstxYbkkxynYctji2rkqhSiiq50gVagixN4Bbaw5E8zi0qFp0QNEeY5IlWBPsx5nscM0JT3sBJ233wuy9ByVkVJbmBuSfoB3kYZLl60hXVQs82XUYMEwGmBuSLWxnLDhV1eJtqMohMn+98THNVFn46Z7yTy/lxMLjhC0qZmkmvTUm3r1cjquSfnaO+K1vUpgAA7doEx8sM8kq1PuXDSigswgwZnT87WwEaRlXF/WViPYi3LDAowtvw3i9E5dqOapqUpCaUA2LagSQLkyfa4tbFHCKOgZWvlmCuA3m1Kj6aeowAkzYwY7mD3wsytRGINRfSresD8Y6dt8G8HWktWo1HMCkqvZW9SkA3JDEEenpe8dcScLjK6qVXw2kc/JQZzXpoZTzTUrKEramHrcEzBBjSZMzy+eDa+ZFKp5HEKTM6AKKgqGUXcQBZhBMTPTlGPfE7ZnLU6Xl6AKdTWjUlgj0gA87G8jnacZ4cdXMZqnVzuoqNKvAIJVZ/Mn9cQc372XoUa4cJ2zv5p/rEJxxbi2WdaKUKJp6D63YCXsBJuTyNicaDjJyuZUusZZ0QFdS6fMgbRHaARP7DO8BzPDGOYWuTDNFFiWGlCCSf5l772jfAj5mtnMz5NB3zAWRS1kD0gATeIsB7/ADxiDGcyqtqAvaGuItkye+T7/FOOHeJqlDLvRUJpeZLDcMIMjn2v9cLkztWrTIXzKlOkJ56UEQOwtgThXGRks2TmaGs05U0zHpa0Hpb95wdmvG9Zq2ZrZZHVKtMB1YalSAATHwqCPzjC2kt8xXSaradQmmwGcyTif6R3hPxcmTDzRLVGaRUWJAj4bm1/kZvticA4/l6TVs3mGL5nX6UgEMGF7WHaeWKuGeFTW4eMzVqUadNKbuDTBNRokgPeDEEWvt0xmfCVXKVK8Z2o1OkELSOZEemwJvfa9sYNqCBxolfU6Z3iOBMn1RxwPdMqPiatSasaDGmtVixHxESTEE2mDFxeBgPI8Pr5irTy66tZnQtRiAouSQDsIBNhg7jPE6NDPpWyFNalCiEPpB0sYbVOqbxz6rgTxF4rfN5hM02qnVWmEVaLEaRNSdTEbkNFuR3wwoncpX/iTGZpsAJGp1nQYV58L1wtRsxUijl8wtJ0DkiS6ByL6VUKwJbfqBeHD8NpcQoJSo5hF8qp5dOmzCy82v6mkSREzB6wPmuazLKPUWYM0wTN+Zv+IwATvjUnILXy1DM5f7tgoprTmXJDOJBF5nY+/THR4cNleZ+cdVqiTG+m6MY5vIB6KsGpMzXChgdJKk89Pwkx2nlhvwPPVOG6cxUoivSzNITJus3uYNyCDeJ+WDfDTZvK1MxSrogQJ5jQZEQQdK3LaoMwPik88Lch44FLKnLigtQwyzUusFjAuZIAgQRyAtGFw1dJqOqAtDQZiY3/AISnKClXrtqdctSJLAtJCibL3N/yOHVLhGXp169KtXCKiDy2NtbNBWwn0gG/6jCnwnwilmSyVK60ng+WDHqIVibbxt9G7Y58P+H8xniRQVdKkKXYwB0tvt2wo+a9F1bUX2gAf3P0V3C+N5jLhlpVSqtcj9Y6SP0xWeKlnBqvUf8A9pIHQTb5Yo8R8HrZJxTrFSWXUrKZBH643Fbw7kv+lmpo01RSD6yZYvExvdTMWtcYQNJkcKj+p6ekW1AJLzEhccQoUqaUs1laxVWj0lvVfqOayL8xfHH/AFsNXo164UhLNClgfihouSRI67Yw+XqggKCF7tsJ3Ptj6RkPA1JqCsma1VDBLAg0zPbeLxOFFzz5UtZtDp2j8w6XGQDGYP8ACvbxLRy9Wu1EqFdQyrDBWePVstgRA9/fGUzeRrmhWzaAJTLkPTBIKqSDMHdQTi+jXywy9dKh/wC5DHQ0E3UwALRBMzPLAvHPGWazKCk5Vaf4ggjV7zeOwwr3gjzn5cp+n6dzH/4WzkBxduABoN555WVq06hUlNZAGpgrR6RzJNoBI32nFSvNJ38pAV+BVhidQggnkFnUYgEkWvhg90JQFmQamGoKIlRYzvJ2wqo5wVHUgBUaFuwj1SLrtZiGm+2K9PJYvI/Gg380Y4Cr4TlxVKLVSF8xixkSFCgtz5AfmcV+IMxU82GcutRBVCkkaNZkA9wsHrti3NpUpKlOmrozHQ3Qkm6Dmx6kW5XjBXixQcy9OmINNkojbYKAJjkGVvyx1TleMs2eImwgiBAiRb5m+GvDM1rMhJNMEliYMGByW8T2wFXoK4qWI0CzxZoYBr/+wIA/fHHD6hpVaLAjSVInkblYPYkfvywxAIwgCQcpioqrZcoKgk+vU51Xk3DRvbExPtI3p1dCG4QkgrN4274mEg/cq1qd/aFzMLqFPMSu1lqRtPINGA80dFQoUdWJDMI2bmIna/LrgSoFZYYRUF1cGzH+E9Ox6HDPh/E2qeWlfRUcAwTqkActXMDGiFBoVmXywkaakPzEm45gi1+mLUyqhtcoVaZ076jYNfYx8sC0iSzlW0qj6jH4ROxPO157d8WUEd2+EKZgMCvqHOQDz3254XKqOUdkeJjVVVyzKwhTMhYbYSbRsRgul5dSmXYADWFA6gwAY3+LfpGAM3SZPwAFj6rAFogiJO3WLzgRqZWE9SloMyJO9rgDnyxtUsArdL4ay2kI9KmWiZgA/IjAuQ8P/Za2rKV3pVGUrB0sCPZgdt5xnuB8Qq0n1ajojRFQiALfDe1+YwTV45UWqaqKLW1NERaQLydt9sACDlDzjAKI4l4I11DVas7uWltYB1RG8AWsBHTFWa4DXSk4XMuFq+ipTRFVdI2Fh25X3k4sy/iyo4YNpBBlWv6rMQpXtAEzeRYTjvI+KEqU2aoArQSBcDYQom8m5n3xnCPSmFWrEErNp4dDelGdgDBGo2Ptthpl+FgEJAUgSIAH9SbYVZbxE+WYkqoRjcxvubdx1xqWypcq0za3thXBwQNQ8rN5/h4QyW1WkTeRhdn6voOhApjffGurcOE98KuI5OBgtHKF0rCpV1AuTLDl2xo/CWcp5ehValFXMMDqBU+hIIlSLBgTJ7YymeU06zAGL/kcbjwHl5DOQI0hQQNwSSTjqcJaptda6V3wrL5vilcI1Q6lpQXcR6BcAxGqT133xMlwAjPJlMy4oyYZ9xtIg99pOx+mG3HK2bSutXKgLpQ0wywrFbekgmDESMZmtWzXEK7NpapVVRKgQQFgbHuZ+ZxyOaF7NGu46EAR8itD454Rlcq1A5WrqLA6116iIj1dpJI+VsEeCfFy5MVKbqYY6gw9gII+Ug3xneH+Fc5XbSlAi8FmIUD3vNt7ScDVeHV0rVKHls9SmfUKYLxtew2uL98J5gbgF0tFOpS8Go6d5Wh8beJPt9VWAKoi6VmJM3Jty2j274GzviWrVy6UKiU9KRpIBBECLXi/PA2T8L5ypc0jTWCxarKiBvb4vywVW8JVNDtTqrUKgHSFZSxMSBqAFgfcm0YV15XVTd0rLWyPLotZT8FURwt6zVPvgnnhh00yEIvaOfW/bGR4Pn82g/7Y1SE5IpdReYIgiD0wop8Sr00aiajhSNLIem8XEgdsarwV4/XIUHpikzu1TXuNJGkD3Bt+eBAJGyUmqyk41AKhJwOyaeCcmvEMzmTmxLlATbSQxtqAEAEQPrjNcayTZevUpNcoYn+Ibgj3BBxaMjnq+Z85EfLnNO+k6iimZYiTeABO02kDGkyPhvL1kqU62dD5xZUMakiQqwDMsQtxym8bYV1K9sRnlO3r/wAvVLnO8pAAaMxGPksfRU/Z8y6zq0KBG8axMGbf0PTGbXhrUwMwtJjTgi0QG0+mfqGxv+P8Lp5d83RpKdIy4km+tkuTfYH6fpjG1q+o6F1gVUUkBoggwsDZjYL8zOOmkCxsL5/rK/j1TU+4Xr8TzByisrApTqAK1i55rI6qefbtOB6uZBMvd23mwkgnVIuNzPQk4vq01IKqt29CiAJA9RaeWr+I7AntiK4amtQyxHpOiFG9rwxttPSJxQQuYNhVawoh0YU3GkhTqJ7gA395GCeO5JRRQpRUKgkOCXkNHpgx+Jpg3Gr2J6fKt5YrU2UKSwJuSdMWnTtHsLiJti6ukUlqByKdSivmatpU8+r2AEXmOROBOZCcNnVJKSGoAzLSJiPwDawEG4gCPliY6o8S0iA6gX3VZuZPI88TDz2QsPK5owBAnSFkyb25nlsfzwfQeSragI+EWE8o7Dl8sLqLVLJCgQQ08oYm572xczOLGoABbp/i2GKmE7FVmsxGlVkqizzAna5vjxUkMQ4eAJUr6j8j2uYwIfRRbzanxRo6kDtvHc4pfihLLCjSpB2i9hJ67c8IGlM5yLytYmafrEGYUG59id/+cH5zNGiNNRwzECFAsJMkT1g4VtxBqgqCkokqFDrAMgjn0Ikf4wDl2JYa18wm/rZrd7YNnKFxOiMq5w1SQDJsQdtI6RH54PpUQpUSBp31fikwbdPfeRhZ9t0sQqUz/tIP133wYvHWgfdp8hHPnYz7Y0IzCJzeeJYR6VUgmWG5N+nO2/LAtXLwurT2E6h169+ffHtDiT1ICtAmWlV5fLHLoyMSdE8gxJkcitjfrjQtdyl2YQuq6gdRJA1dAAcfSPClYVcrSfnp0n3X0n9MfN+L5ySkW9J+pxtv9Kq+vLVEP/46lvZlB/WcNbIUnlaOvRGE/EKNsP8AMJhVnKeFhYFfLPE+UiqpAmZEdYuP77Y2H+n9HTldR/G5+ghf1Bwq8VZQkEqDIYER/fQ41XCsuaOXpIRBVBPvucVZolcmdN7EdRFxOBuJUgwlJp1IILIdBKmJWQNvSN8e5Z5nEzDYUsBTNcRok1LJV6euvRzTo59MxcqqAAMAIsJAYRvthXQzGey1Y1afmO5X7x9I9QIAEEDUBAHS64e5WqdTKDYxP546rMwMLvY/TbEXiCrtrHdKsk1TO1aYqZ6onmWYtTgIwIKofVcyx9R+e+L+IcRzOXqgDPUK3lu12XSBIgsxAGqCTAkiRi5MnJkiTP54W/6gcbqU6dKnTWmqvOqFEmIEDoL7dsAC4wE/jxthHZ3xT5tWic2lGrToKQBRU1FqMbepj+AA2UHcewww4Pw2jmalL7FTpUaitqZ6h80EhQQq0ySQpLTcggp2xleB+IK1OgaJuxI9ZUelTM2InUAP7thTl81UoZmqVLqSxX0sVO8iD7Cx7zg+HKw6lwENwt/ka5z9dqOfzxOhmNNaY0aoZ6epIA30m3Ru+ARm6YyValTjSldSNGoFLhQ1TVBZDLAiDFr4z2aWhUUNqIqbCDIInmDcNcmQSDgqnmRS9E6tXpKuSI5bQBpNibnryGFLcyEA4kQdFf4YqEVa1CoWbVTqEAsWJ1CCbG9hv0GFeWpMFpmCRpkARJINrxtfl29sOOH8PNXMBHETZYWA4I6zZLggyTbbCSvTVUpEqdWnm0DmDeL+/vtvgzKEQcpnQy/3DGoq6y1gpLenQZudzJBkDkOmB6sIVVdIbSSw0tqAJmOQBkAwRaMeZ3O6fsqqxKEAmTBAcwADy9Kbgbx7Y44fQFKuSzSFjRJgEESGbqDItzvgdymCa5bh4RC1Yp6xBRoZVBg6n20SfTAM3m+FOZ8nTpqlmBmfKDqogkXZjcyIsoBt0sO/EajOZg6walUtswMhRa4IUALF5JtBODGqu6D7oeZVIVWcSIFr2uZMxsYBi19BBysDIwuDSHI6ALBdOqPmXufy6Wx7gKnmBHqRi25nVub4mNPZOGHlNeKUFp1CCBBbUNI2F7m9zOF+bQK3wgkfDIF/3j+zi3M0NTK0ajEDe0Dt2/LA2RGsyfwkljJOmbdd+3LFAFzNd5F0gdizvsB6iRt8+vYYXHM+Y2hVMdR7YKzlZWGkHRRm/MtE9+uCqWhAVBi3YQIMnv8A4w8wlnMLyvTWi8B9AFNVFpBNzJIv+IzbmMFZdwxgaCTGrSYtz3vf5b4XVXNRiXAbYSfyj5YmYYgekSOkxjbIXAGEfm8pcsyNqaTcwLmeXLHv2Nb2vH73/s4R5poWBVJaCSik297xi7JcSqNAYiNiRv7e+A5rtlnOP6U1CpaImIMco5YUcTzLFgFJsOXPoB9ME5jMAqNIJJIB3kCb/limvQBKm0DvhmjcqMy6ShM4JIBkaVE/STja/wCjznXmFMQyowv/ADDb5/ljE5p9ZKiNX5dhPtjQf6V1SmeWWUBqbLEgkmxi3tOKNTnRfW6yWwpzKCb7C+HVXbCrN9sK5qDSszm4NQMB6Q3P3wyz1SwHXAeap8sL3zqj0z8A0gE3J54zHQCESExyjyYGLsztb2wv4XmgNRbcglf3/LDSo40iCJ3wwhGEsyAIcyNx++CX/wDJta2OYVdiWabm8C207Ysp1hrG397YjUbJRCKoU4t3xjvHGZTWpMeg+n3kE41ObzegE9hH0x854zUNSuoO8/rgMblMSjVzg8vzpB+7b0n8LNKoe5ETbqMKM1UAdm0zp06SNwNI06gd/TE9DOGnHszpp0qKIKbmHOgRMAqtuTG56kkHCfiFBUKjVNQJ95BkA7ae5AieUzh2oFOK7eahaEACjexkaYI6kiQfYYp4x8IdiSWJPqJJgWAnpM974LyeR10lICkMBuw9A0wSZNoYsQfYYt4xmNFQEBjTkpYlTACrYG8iJ74lOYCtEiVTwLxXUVgC2sKQwDWiCNiBIw2VaTEMzl6TJ/42vFzIB3DAkiRBv0xl8lSRMwhb4GYfFyEjcc9h9cNOJKabVAg+7J1I4EgCLAjmCLfPAcBMBTLzomuZy1MUxLyoa0gMVsI2uOtwLz1xRQenPq28sU18waWcgvpgTMXUfLCsZk6NdMBWEFmUtcAEA8wRO4gEdsUrmzWYK1AvINgCZM7iO9rfPChp3Vg7CvrJU1RRpsD8J+P85Wx9jjijm5PqqFShA9RnTaDc3gm8j6bYbZf/ALgFVhGQRB1QFAv65LAj+EmD0uSAswzhNYVajlY9ahiI6yJE2gGJIjDAysRCGrZptR0VjpkxebfPExTS8SVgADpB6aP64mGtdwkvbyr8jWNVaksUFoM79Z+g+mFtXiYQhaY9P72wwqZ5Gq00T/xkaGJG8jkYHP2wD5ahAALeYQT7D97YpCioM27QQQouST/XFiEgaiwYyNgLC88umBszuoGxEx1vvhj5aIhDrqJHLcH3wToiqMlmBLKRdY9iOUfKMWVqpgggDr88U5NE+EC+0EzFjz9sc5hJWD+u98aFIjKrpIE9R9J+dx3MbYsq1YuCrKbSp29hG+KqzAD1G8WEnFVGmSCZBPKNhvgqia5uuKelxDCpcxsDAm026x3xQc4DGlY3jnOKChCRp5yB8t/nf8sU+Y0AAREyx3+nIX98ZLAVJYhrz2H74beHs4aeZoVT6QKizNpuAd+UE44o0Vs4BEEfFzgTv+2KM0JYBp0wRr6G5v8AO3tggpoX3nMVO+FlVr74yfCPF9OnRFN2JZfQs3kaZWT2PonsMF8G8RpmEDGFaYgnBdlIBCaZihecYrjqVaeYJFMlDB1ATfp2Npxqc1xumqMZuJgHckdOs4RcW45CIEb7yPUf7HO+F0TLOmtUNViKmkAaQCJ3Em3fG98H8MqVaIeux0mfxX/LYfQ4wuc4i1YAsdbAXtZYOw6i0zfD3wxx001NO2ljYDqYH0A/Q4IcJyiWmMLZ8YKCiVQAAXt2xkjmvVHbDf7bI0iCTaP7+s4z2aGhjBnBd5kowrc3mzv/AGMZijQbMZpFExMtHQbz298HZ/NWInA1H7rLVKpkNVPloe34j1I5dL4QiAmGUHU4g9apUZbSCQR8RAFhJkjYfDHPHHC+HCrUA1BYcIbbi+o/IA/LAOTcpUDDkd+WNFwrLEUqtQfEE9IjdnEfXSx+uM7yjCLRKL8P1GeuDpMaC4UxCqXbSPo0/PF3GzVlgYI9VQEpZWMDSGNhI0ggHdRjrwuEoKzag9QzE3DMqki/8Ibn1Udce1w6pVdWKk02NSnLGCwBDQxgpIa9yDI6YgfUrj0rIFm1KzCTrAMTMgibTF8aDjyGjXrrSY/hCgSQDCFgARcSTy2woqZhWUkLckajzZ2NyOQG8DuMNfEGYYZkPTZpNFWpkW2tYSfwqRfp3xQzKlA3Q3Ds27Mzs4sIYxHKPUIvIjuYxXnX8x1KMQwAQEHYDkAtlO3p2MzucCmsalOZiHhybbhtM9djy3wy8PUlpsC6nXBKqQdIkA6p2MxETa5xiIyjdiEbQzU02RyEVmuBB9KmWJnd2MAmeUbb10Q1SoWWHDSGXbUp+IemQLbH+IKe2Pc3SGn1HYgwd+sTylrk9+2LeE8QYekKAqE622085I3PQRfYYScSELjqFRmPC6sxYLUhr+mIv2a4PUGYMiTviYd0uPUyBDoo6NuPe+Jidz0PE7BYCkYHOVvbrb85w24ig8w+o6DBPPcAyO98cNwc3NNlcFrXi3L5DFvEsqS1MgR92qn3vO1umOuQkQr09J1NBJ9KQbXPxfS0d8X+qNU+kGBPONzgSu0Npjb4QR8Pc++8e2JlazEAMSTf6W/4P5YIWV5WI02HTHdSCJ5iSP7+eBs1VqAyCI6f13xxVzQEgAkEXLft2wIWIBXFUWBI9JsI/fFyUCF1SAO5IF8d5TKSNUjSRtH7/wDGCWaV+GV/u+NMJXPS74ra9NoEzf8ApOLlyr6JbbvsOVyeeD1yisVmACw3i9xaYxqsnQpIGVSIUklY1AE3iZkixgYUvSmoFjcy5FNVRbafVcRMmIE798DU80zem1xseoB/UYc+L+ElGWot0fcILIbQbbA/lgfhFEaJKwzTud4gdLY04lPeIlLWpKUJYQex39sEUMo6ECNgLlgO+0zzj5Y5ztZFaAOdjEi3IdPpiefqRk1SdWpTtsLr3n9hhhomwV6yamJDs0HaZ+h5HHVUwBzB9xP13wFRqxJBNgT84sP84IpISGqBWZjCge4kx0AH64BTBdU6xDKJs3K07fp274qp5sow03IIIHWV/riziOX0tqF7jSOc6QCI33x5VVlgiQwEFQs/LGWRVHjJ1BiTqE2mwm1/b98N6XEaVQeohY2m098IKXD2dZNI0ydpBAYx3uD+WOsvwiqSQYEbyRbtbbDBwCWJTmrklcDyock9RBFhY+84F4yKdSoKAImn6QQbPe43iemD+C5LykaqxTVOikD8IkXJ9t8DVqeWdgzk6hYgEer9z2O+JF0lM0cpJxLKMNICELqva4PKR7Y1mV+A01UMRK/ywTqJtc8hvHq7HFTccQMqLTLMbL5l7HkZv/nAlDxEZMaElplQ073g7byfnhTLgnEA4TThtF/Np2ZVudgoMAsAJG8qBBJ3PfFOT4ZmB9qqeXrrAqEYsCW9R1AeqwK9eVsD1eI1zu3qG9gZF7zcsbT2G08hxxQ+o+c49I0zNjzMqNlA25ntgQU0rrMZYCvTRiraDLgC2r/iCB7zinitCpVYVEAJR3IHVAxgRyHp+jDqcV1iFGpjVYsJUFoBnZmAmJ3C7wROKEz5SwY33EW2/O3TrjQRog5w3VOXV4K1Qy6ogixG+kyfcie98MPLanuSZOhVEGYjUYUkTBAxU8sq+VZidJE9+Xa+3Y4GVlqVNIY6KYgNqAkAXMnb1S0Dke2G9STVFGupZtaktJIS422k7gCALYsUrAV1RS6+pRI9o9gAYncHFdCveKR1upuSLKpN4JuQLHkO2EtSsxMH4wT0PuLf3vjBsrCGhPjw+lJ+9O/8Ex0EzyFsTGZWq38UfP8ApiYbwzyheOE5yJ+5J56kvz54P4GxNRpM35/PExMMUqZZhQXaRMOwE9hbHNPLr/CvxgbDaBb2xMTASlA8SorPwjfoO+EVdRoFuuJiYZEJ21qTR/D+2OkFh7YmJgFc50SNXOpxJjpy540/gj4V/wDb/wCjiYmMdFSp6VpM6P8AzjkEEDldb4ydb4o5XxMTEWqASnjAsPb98Iyf1xMTF2eldLdE5oqCbjlhll0BKggETtjzEwCqbprnaSqp0gLYbCP0x3SHw/3yxMTCFFKeIVCNUEiCIg7XOOc85+y07m7tN94IicTEwQsF74pMU0i3qH/xP64zc2nniYmC3RB+q2CoPKpmBMC/P40wo4vaALDpyxMTCNVXpVXqEaYJGx39sOsugmjYXYg232xMTDnRIEf4jUCvT/kP/wAMf1xlciPu6nZRH/8AaD9MeYmFp+lCrqnnCqhKkkknS1yb/CceUFBzGXHKRblzH6WxMTCjdIxPq2XQCNKw1VwwgQQAInrGGPiHIUhVokU0nSTOlep7YmJiJOR8UK3qC+bcQQCo4AG5xMTEx2DRZf/Z">
            <a:hlinkClick r:id="rId3"/>
          </p:cNvPr>
          <p:cNvSpPr>
            <a:spLocks noChangeAspect="1" noChangeArrowheads="1"/>
          </p:cNvSpPr>
          <p:nvPr/>
        </p:nvSpPr>
        <p:spPr bwMode="auto">
          <a:xfrm>
            <a:off x="57150" y="-1798638"/>
            <a:ext cx="50006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cstate="print"/>
          <a:srcRect/>
          <a:stretch>
            <a:fillRect/>
          </a:stretch>
        </p:blipFill>
        <p:spPr bwMode="auto">
          <a:xfrm>
            <a:off x="1600200" y="3200400"/>
            <a:ext cx="58674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linds(horizontal)">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Clinical Uses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err="1" smtClean="0"/>
              <a:t>Hyperhydrosis</a:t>
            </a:r>
            <a:r>
              <a:rPr lang="en-US" sz="3200" dirty="0" smtClean="0"/>
              <a:t>:-</a:t>
            </a:r>
          </a:p>
        </p:txBody>
      </p:sp>
      <p:pic>
        <p:nvPicPr>
          <p:cNvPr id="6" name="Picture 5" descr="summer_fan"/>
          <p:cNvPicPr>
            <a:picLocks noChangeAspect="1" noChangeArrowheads="1"/>
          </p:cNvPicPr>
          <p:nvPr/>
        </p:nvPicPr>
        <p:blipFill>
          <a:blip r:embed="rId2" cstate="print"/>
          <a:srcRect/>
          <a:stretch>
            <a:fillRect/>
          </a:stretch>
        </p:blipFill>
        <p:spPr bwMode="auto">
          <a:xfrm>
            <a:off x="1905000" y="2286000"/>
            <a:ext cx="3962401" cy="41005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1600" y="533400"/>
            <a:ext cx="5715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4000" b="1" dirty="0" err="1" smtClean="0">
                <a:solidFill>
                  <a:srgbClr val="FF0000"/>
                </a:solidFill>
              </a:rPr>
              <a:t>Anticholinergic</a:t>
            </a:r>
            <a:r>
              <a:rPr lang="en-US" sz="4000" b="1" dirty="0" smtClean="0">
                <a:solidFill>
                  <a:srgbClr val="FF0000"/>
                </a:solidFill>
              </a:rPr>
              <a:t> Drugs</a:t>
            </a:r>
            <a:endParaRPr lang="en-US" sz="4000" b="1" dirty="0">
              <a:solidFill>
                <a:srgbClr val="FF0000"/>
              </a:solidFill>
            </a:endParaRPr>
          </a:p>
        </p:txBody>
      </p:sp>
      <p:sp>
        <p:nvSpPr>
          <p:cNvPr id="3" name="TextBox 2"/>
          <p:cNvSpPr txBox="1"/>
          <p:nvPr/>
        </p:nvSpPr>
        <p:spPr>
          <a:xfrm>
            <a:off x="304800" y="1447800"/>
            <a:ext cx="5943600" cy="584775"/>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3200" b="1" dirty="0" err="1" smtClean="0">
                <a:solidFill>
                  <a:srgbClr val="FF0000"/>
                </a:solidFill>
              </a:rPr>
              <a:t>Learninig</a:t>
            </a:r>
            <a:r>
              <a:rPr lang="en-US" sz="3200" b="1" dirty="0" smtClean="0">
                <a:solidFill>
                  <a:srgbClr val="FF0000"/>
                </a:solidFill>
              </a:rPr>
              <a:t> Outcomes</a:t>
            </a:r>
            <a:endParaRPr lang="en-US" sz="3200" b="1" dirty="0">
              <a:solidFill>
                <a:srgbClr val="FF0000"/>
              </a:solidFill>
            </a:endParaRPr>
          </a:p>
        </p:txBody>
      </p:sp>
      <p:sp>
        <p:nvSpPr>
          <p:cNvPr id="4" name="TextBox 3"/>
          <p:cNvSpPr txBox="1"/>
          <p:nvPr/>
        </p:nvSpPr>
        <p:spPr>
          <a:xfrm>
            <a:off x="304800" y="2209800"/>
            <a:ext cx="59436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Classify </a:t>
            </a:r>
            <a:r>
              <a:rPr lang="en-US" sz="2800" b="1" dirty="0" err="1" smtClean="0">
                <a:solidFill>
                  <a:srgbClr val="FF0000"/>
                </a:solidFill>
              </a:rPr>
              <a:t>anticholinergic</a:t>
            </a:r>
            <a:r>
              <a:rPr lang="en-US" sz="2800" b="1" dirty="0" smtClean="0">
                <a:solidFill>
                  <a:srgbClr val="FF0000"/>
                </a:solidFill>
              </a:rPr>
              <a:t> drugs </a:t>
            </a:r>
            <a:endParaRPr lang="en-US" sz="2800" b="1" dirty="0">
              <a:solidFill>
                <a:srgbClr val="FF0000"/>
              </a:solidFill>
            </a:endParaRPr>
          </a:p>
        </p:txBody>
      </p:sp>
      <p:sp>
        <p:nvSpPr>
          <p:cNvPr id="5" name="TextBox 4"/>
          <p:cNvSpPr txBox="1"/>
          <p:nvPr/>
        </p:nvSpPr>
        <p:spPr>
          <a:xfrm>
            <a:off x="304800" y="5334000"/>
            <a:ext cx="59436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Define their clinical uses</a:t>
            </a:r>
            <a:endParaRPr lang="en-US" sz="2800" b="1" dirty="0">
              <a:solidFill>
                <a:srgbClr val="FF0000"/>
              </a:solidFill>
            </a:endParaRPr>
          </a:p>
        </p:txBody>
      </p:sp>
      <p:sp>
        <p:nvSpPr>
          <p:cNvPr id="6" name="TextBox 5"/>
          <p:cNvSpPr txBox="1"/>
          <p:nvPr/>
        </p:nvSpPr>
        <p:spPr>
          <a:xfrm>
            <a:off x="304800" y="4191000"/>
            <a:ext cx="5943600" cy="954107"/>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Discuss their pharmacokinetic properties</a:t>
            </a:r>
            <a:endParaRPr lang="en-US" sz="2800" b="1" dirty="0">
              <a:solidFill>
                <a:srgbClr val="FF0000"/>
              </a:solidFill>
            </a:endParaRPr>
          </a:p>
        </p:txBody>
      </p:sp>
      <p:sp>
        <p:nvSpPr>
          <p:cNvPr id="7" name="TextBox 6"/>
          <p:cNvSpPr txBox="1"/>
          <p:nvPr/>
        </p:nvSpPr>
        <p:spPr>
          <a:xfrm>
            <a:off x="304800" y="3048000"/>
            <a:ext cx="5943600" cy="954107"/>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Outline </a:t>
            </a:r>
            <a:r>
              <a:rPr lang="en-US" sz="2800" b="1" dirty="0" err="1" smtClean="0">
                <a:solidFill>
                  <a:srgbClr val="FF0000"/>
                </a:solidFill>
              </a:rPr>
              <a:t>pharmacodynamic</a:t>
            </a:r>
            <a:r>
              <a:rPr lang="en-US" sz="2800" b="1" dirty="0" smtClean="0">
                <a:solidFill>
                  <a:srgbClr val="FF0000"/>
                </a:solidFill>
              </a:rPr>
              <a:t> actions of </a:t>
            </a:r>
            <a:r>
              <a:rPr lang="en-US" sz="2800" b="1" dirty="0" err="1" smtClean="0">
                <a:solidFill>
                  <a:srgbClr val="FF0000"/>
                </a:solidFill>
              </a:rPr>
              <a:t>anticholinergic</a:t>
            </a:r>
            <a:r>
              <a:rPr lang="en-US" sz="2800" b="1" dirty="0" smtClean="0">
                <a:solidFill>
                  <a:srgbClr val="FF0000"/>
                </a:solidFill>
              </a:rPr>
              <a:t> drugs</a:t>
            </a:r>
            <a:endParaRPr lang="en-US" sz="2800" b="1" dirty="0">
              <a:solidFill>
                <a:srgbClr val="FF0000"/>
              </a:solidFill>
            </a:endParaRPr>
          </a:p>
        </p:txBody>
      </p:sp>
      <p:sp>
        <p:nvSpPr>
          <p:cNvPr id="8" name="TextBox 7"/>
          <p:cNvSpPr txBox="1"/>
          <p:nvPr/>
        </p:nvSpPr>
        <p:spPr>
          <a:xfrm>
            <a:off x="304800" y="6096000"/>
            <a:ext cx="6248400" cy="523220"/>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2800" b="1" dirty="0" smtClean="0">
                <a:solidFill>
                  <a:srgbClr val="FF0000"/>
                </a:solidFill>
              </a:rPr>
              <a:t>List their ADRs &amp; contraindications</a:t>
            </a:r>
            <a:endParaRPr lang="en-US" sz="2800"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5715000" y="2286000"/>
            <a:ext cx="3276600" cy="3810000"/>
          </a:xfrm>
          <a:prstGeom prst="rect">
            <a:avLst/>
          </a:prstGeom>
          <a:noFill/>
          <a:ln w="9525">
            <a:noFill/>
            <a:miter lim="800000"/>
            <a:headEnd/>
            <a:tailEnd/>
          </a:ln>
        </p:spPr>
      </p:pic>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kern="10" dirty="0" smtClean="0">
                <a:ln w="9525">
                  <a:noFill/>
                  <a:round/>
                  <a:headEnd/>
                  <a:tailEnd/>
                </a:ln>
                <a:effectLst>
                  <a:outerShdw dist="53882" dir="2700000" algn="ctr" rotWithShape="0">
                    <a:srgbClr val="C0C0C0"/>
                  </a:outerShdw>
                </a:effectLst>
                <a:latin typeface="Times New Roman"/>
                <a:cs typeface="Times New Roman"/>
              </a:rPr>
              <a:t>Adverse Effects</a:t>
            </a:r>
            <a:endParaRPr lang="en-US" sz="3600" kern="10" dirty="0">
              <a:ln w="9525">
                <a:noFill/>
                <a:round/>
                <a:headEnd/>
                <a:tailEnd/>
              </a:ln>
              <a:effectLst>
                <a:outerShdw dist="53882" dir="2700000" algn="ctr" rotWithShape="0">
                  <a:srgbClr val="C0C0C0"/>
                </a:outerShdw>
              </a:effectLst>
              <a:latin typeface="Times New Roman"/>
              <a:cs typeface="Times New Roman"/>
            </a:endParaRPr>
          </a:p>
        </p:txBody>
      </p:sp>
      <p:sp>
        <p:nvSpPr>
          <p:cNvPr id="4" name="TextBox 3"/>
          <p:cNvSpPr txBox="1"/>
          <p:nvPr/>
        </p:nvSpPr>
        <p:spPr>
          <a:xfrm>
            <a:off x="533400" y="1981200"/>
            <a:ext cx="50292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err="1" smtClean="0"/>
              <a:t>Mydriasis</a:t>
            </a:r>
            <a:r>
              <a:rPr lang="en-US" sz="2800" dirty="0" smtClean="0"/>
              <a:t>, </a:t>
            </a:r>
            <a:r>
              <a:rPr lang="en-US" sz="2800" dirty="0" err="1" smtClean="0"/>
              <a:t>blured</a:t>
            </a:r>
            <a:r>
              <a:rPr lang="en-US" sz="2800" dirty="0" smtClean="0"/>
              <a:t> vision   </a:t>
            </a:r>
            <a:endParaRPr lang="en-US" sz="2800" dirty="0"/>
          </a:p>
        </p:txBody>
      </p:sp>
      <p:sp>
        <p:nvSpPr>
          <p:cNvPr id="5" name="TextBox 4"/>
          <p:cNvSpPr txBox="1"/>
          <p:nvPr/>
        </p:nvSpPr>
        <p:spPr>
          <a:xfrm>
            <a:off x="533400" y="3429000"/>
            <a:ext cx="50292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t>Dry mouth , hot flushed skin, </a:t>
            </a:r>
            <a:endParaRPr lang="en-US" sz="2800" dirty="0">
              <a:latin typeface="Arial Narrow" pitchFamily="34" charset="0"/>
            </a:endParaRPr>
          </a:p>
        </p:txBody>
      </p:sp>
      <p:sp>
        <p:nvSpPr>
          <p:cNvPr id="6" name="TextBox 5"/>
          <p:cNvSpPr txBox="1"/>
          <p:nvPr/>
        </p:nvSpPr>
        <p:spPr>
          <a:xfrm>
            <a:off x="533400" y="4191000"/>
            <a:ext cx="50292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sym typeface="Symbol" pitchFamily="18" charset="2"/>
              </a:rPr>
              <a:t>Constipation, urinary retention</a:t>
            </a:r>
            <a:endParaRPr lang="en-US" sz="2800" dirty="0">
              <a:latin typeface="Arial Narrow" pitchFamily="34" charset="0"/>
            </a:endParaRPr>
          </a:p>
        </p:txBody>
      </p:sp>
      <p:sp>
        <p:nvSpPr>
          <p:cNvPr id="7" name="TextBox 6"/>
          <p:cNvSpPr txBox="1"/>
          <p:nvPr/>
        </p:nvSpPr>
        <p:spPr>
          <a:xfrm>
            <a:off x="533400" y="2667000"/>
            <a:ext cx="5029200" cy="4801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nSpc>
                <a:spcPct val="90000"/>
              </a:lnSpc>
            </a:pPr>
            <a:r>
              <a:rPr lang="en-US" sz="2800" dirty="0" smtClean="0"/>
              <a:t>Confusion, agitation, delirium </a:t>
            </a:r>
            <a:endParaRPr lang="en-US" sz="2800" dirty="0">
              <a:latin typeface="Arial Narrow" pitchFamily="34" charset="0"/>
            </a:endParaRPr>
          </a:p>
        </p:txBody>
      </p:sp>
      <p:sp>
        <p:nvSpPr>
          <p:cNvPr id="8" name="TextBox 7"/>
          <p:cNvSpPr txBox="1"/>
          <p:nvPr/>
        </p:nvSpPr>
        <p:spPr>
          <a:xfrm>
            <a:off x="533400" y="4953000"/>
            <a:ext cx="5029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Tachycardia</a:t>
            </a:r>
          </a:p>
        </p:txBody>
      </p:sp>
      <p:sp>
        <p:nvSpPr>
          <p:cNvPr id="9" name="TextBox 8"/>
          <p:cNvSpPr txBox="1"/>
          <p:nvPr/>
        </p:nvSpPr>
        <p:spPr>
          <a:xfrm>
            <a:off x="533400" y="5943600"/>
            <a:ext cx="5105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 Body temperature</a:t>
            </a:r>
            <a:endParaRPr lang="en-US"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AU" sz="3600" dirty="0" smtClean="0">
                <a:solidFill>
                  <a:prstClr val="black"/>
                </a:solidFill>
                <a:latin typeface="Calibri"/>
              </a:rPr>
              <a:t>The Mnemonic</a:t>
            </a:r>
            <a:endParaRPr lang="en-US" sz="3600" kern="10" dirty="0">
              <a:ln w="9525">
                <a:noFill/>
                <a:round/>
                <a:headEnd/>
                <a:tailEnd/>
              </a:ln>
              <a:effectLst>
                <a:outerShdw dist="53882" dir="2700000" algn="ctr" rotWithShape="0">
                  <a:srgbClr val="C0C0C0"/>
                </a:outerShdw>
              </a:effectLst>
              <a:latin typeface="Times New Roman"/>
              <a:cs typeface="Times New Roman"/>
            </a:endParaRPr>
          </a:p>
        </p:txBody>
      </p:sp>
      <p:sp>
        <p:nvSpPr>
          <p:cNvPr id="3" name="TextBox 2"/>
          <p:cNvSpPr txBox="1"/>
          <p:nvPr/>
        </p:nvSpPr>
        <p:spPr>
          <a:xfrm>
            <a:off x="6096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3200" dirty="0" smtClean="0"/>
              <a:t>Red as a beet </a:t>
            </a:r>
          </a:p>
        </p:txBody>
      </p:sp>
      <p:sp>
        <p:nvSpPr>
          <p:cNvPr id="4" name="TextBox 3"/>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Dry as a bone</a:t>
            </a:r>
            <a:endParaRPr lang="en-AU" sz="2800" i="1" baseline="30000" dirty="0" smtClean="0">
              <a:solidFill>
                <a:prstClr val="black"/>
              </a:solidFill>
              <a:latin typeface="Calibri"/>
            </a:endParaRPr>
          </a:p>
        </p:txBody>
      </p:sp>
      <p:sp>
        <p:nvSpPr>
          <p:cNvPr id="7" name="TextBox 6"/>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t>Blind as a bat</a:t>
            </a:r>
          </a:p>
        </p:txBody>
      </p:sp>
      <p:sp>
        <p:nvSpPr>
          <p:cNvPr id="8" name="TextBox 7"/>
          <p:cNvSpPr txBox="1"/>
          <p:nvPr/>
        </p:nvSpPr>
        <p:spPr>
          <a:xfrm>
            <a:off x="6096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Mad as a hen</a:t>
            </a:r>
          </a:p>
        </p:txBody>
      </p:sp>
      <p:sp>
        <p:nvSpPr>
          <p:cNvPr id="9" name="TextBox 8"/>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Full as a Flask</a:t>
            </a:r>
            <a:endParaRPr lang="en-US" sz="2800" dirty="0">
              <a:latin typeface="Arial Narrow" pitchFamily="34" charset="0"/>
            </a:endParaRPr>
          </a:p>
        </p:txBody>
      </p:sp>
      <p:pic>
        <p:nvPicPr>
          <p:cNvPr id="10" name="Picture 9" descr="C:\Users\Anj\Desktop\beets.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590800"/>
            <a:ext cx="4495800" cy="3429000"/>
          </a:xfrm>
          <a:prstGeom prst="rect">
            <a:avLst/>
          </a:prstGeom>
          <a:noFill/>
          <a:ln>
            <a:noFill/>
          </a:ln>
        </p:spPr>
      </p:pic>
      <p:pic>
        <p:nvPicPr>
          <p:cNvPr id="28674" name="Picture 2" descr="https://pitchingtheworld.files.wordpress.com/2012/06/4170bone.jpg"/>
          <p:cNvPicPr>
            <a:picLocks noChangeAspect="1" noChangeArrowheads="1"/>
          </p:cNvPicPr>
          <p:nvPr/>
        </p:nvPicPr>
        <p:blipFill>
          <a:blip r:embed="rId3" cstate="print"/>
          <a:srcRect/>
          <a:stretch>
            <a:fillRect/>
          </a:stretch>
        </p:blipFill>
        <p:spPr bwMode="auto">
          <a:xfrm>
            <a:off x="2133600" y="2590800"/>
            <a:ext cx="5054600" cy="2819400"/>
          </a:xfrm>
          <a:prstGeom prst="rect">
            <a:avLst/>
          </a:prstGeom>
          <a:noFill/>
        </p:spPr>
      </p:pic>
      <p:pic>
        <p:nvPicPr>
          <p:cNvPr id="28676" name="Picture 4" descr="http://upload.wikimedia.org/wikipedia/commons/7/77/Big-eared-townsend-fledermaus.jpg"/>
          <p:cNvPicPr>
            <a:picLocks noChangeAspect="1" noChangeArrowheads="1"/>
          </p:cNvPicPr>
          <p:nvPr/>
        </p:nvPicPr>
        <p:blipFill>
          <a:blip r:embed="rId4" cstate="print"/>
          <a:srcRect/>
          <a:stretch>
            <a:fillRect/>
          </a:stretch>
        </p:blipFill>
        <p:spPr bwMode="auto">
          <a:xfrm>
            <a:off x="1219200" y="2362200"/>
            <a:ext cx="6400800" cy="3724275"/>
          </a:xfrm>
          <a:prstGeom prst="rect">
            <a:avLst/>
          </a:prstGeom>
          <a:noFill/>
        </p:spPr>
      </p:pic>
      <p:pic>
        <p:nvPicPr>
          <p:cNvPr id="13" name="Picture 12" descr="Animation__Overflowing_Flask_by_LunaLazuli.gif"/>
          <p:cNvPicPr/>
          <p:nvPr/>
        </p:nvPicPr>
        <p:blipFill>
          <a:blip r:embed="rId5" cstate="print"/>
          <a:stretch>
            <a:fillRect/>
          </a:stretch>
        </p:blipFill>
        <p:spPr>
          <a:xfrm>
            <a:off x="2514600" y="2514600"/>
            <a:ext cx="4114800" cy="3886200"/>
          </a:xfrm>
          <a:prstGeom prst="rect">
            <a:avLst/>
          </a:prstGeom>
        </p:spPr>
      </p:pic>
      <p:sp>
        <p:nvSpPr>
          <p:cNvPr id="15" name="TextBox 14"/>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Hot as Hell fire</a:t>
            </a:r>
          </a:p>
        </p:txBody>
      </p:sp>
      <p:sp>
        <p:nvSpPr>
          <p:cNvPr id="28680" name="AutoShape 8"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t3.gstatic.com/images?q=tbn:ANd9GcSvL15Qe_pV0OQc_WcblxZ46bCWFsvDjemdqGpVySoDlefoFhbJFZqOlA">
            <a:hlinkClick r:id="rId6"/>
          </p:cNvPr>
          <p:cNvPicPr>
            <a:picLocks noChangeAspect="1" noChangeArrowheads="1"/>
          </p:cNvPicPr>
          <p:nvPr/>
        </p:nvPicPr>
        <p:blipFill>
          <a:blip r:embed="rId7" cstate="print"/>
          <a:srcRect/>
          <a:stretch>
            <a:fillRect/>
          </a:stretch>
        </p:blipFill>
        <p:spPr bwMode="auto">
          <a:xfrm>
            <a:off x="1371600" y="2286000"/>
            <a:ext cx="6048375" cy="4152901"/>
          </a:xfrm>
          <a:prstGeom prst="rect">
            <a:avLst/>
          </a:prstGeom>
          <a:noFill/>
        </p:spPr>
      </p:pic>
      <p:pic>
        <p:nvPicPr>
          <p:cNvPr id="1026" name="Picture 2" descr="http://www.abelincoln.com/cliffhangers/images/sc-21.jpg"/>
          <p:cNvPicPr>
            <a:picLocks noChangeAspect="1" noChangeArrowheads="1"/>
          </p:cNvPicPr>
          <p:nvPr/>
        </p:nvPicPr>
        <p:blipFill>
          <a:blip r:embed="rId8" cstate="print"/>
          <a:srcRect/>
          <a:stretch>
            <a:fillRect/>
          </a:stretch>
        </p:blipFill>
        <p:spPr bwMode="auto">
          <a:xfrm>
            <a:off x="2286000" y="2514600"/>
            <a:ext cx="4419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linds(horizont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28674"/>
                                        </p:tgtEl>
                                      </p:cBhvr>
                                    </p:animEffect>
                                    <p:set>
                                      <p:cBhvr>
                                        <p:cTn id="34" dur="1" fill="hold">
                                          <p:stCondLst>
                                            <p:cond delay="499"/>
                                          </p:stCondLst>
                                        </p:cTn>
                                        <p:tgtEl>
                                          <p:spTgt spid="286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blinds(horizontal)">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8676"/>
                                        </p:tgtEl>
                                      </p:cBhvr>
                                    </p:animEffect>
                                    <p:set>
                                      <p:cBhvr>
                                        <p:cTn id="50" dur="1" fill="hold">
                                          <p:stCondLst>
                                            <p:cond delay="499"/>
                                          </p:stCondLst>
                                        </p:cTn>
                                        <p:tgtEl>
                                          <p:spTgt spid="286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par>
                                <p:cTn id="72" presetID="3" presetClass="entr" presetSubtype="1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blinds(horizontal)">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nodeType="withEffect">
                                  <p:stCondLst>
                                    <p:cond delay="0"/>
                                  </p:stCondLst>
                                  <p:childTnLst>
                                    <p:set>
                                      <p:cBhvr>
                                        <p:cTn id="89" dur="1" fill="hold">
                                          <p:stCondLst>
                                            <p:cond delay="0"/>
                                          </p:stCondLst>
                                        </p:cTn>
                                        <p:tgtEl>
                                          <p:spTgt spid="28688"/>
                                        </p:tgtEl>
                                        <p:attrNameLst>
                                          <p:attrName>style.visibility</p:attrName>
                                        </p:attrNameLst>
                                      </p:cBhvr>
                                      <p:to>
                                        <p:strVal val="visible"/>
                                      </p:to>
                                    </p:set>
                                    <p:animEffect transition="in" filter="blinds(horizontal)">
                                      <p:cBhvr>
                                        <p:cTn id="90" dur="500"/>
                                        <p:tgtEl>
                                          <p:spTgt spid="286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8688"/>
                                        </p:tgtEl>
                                      </p:cBhvr>
                                    </p:animEffect>
                                    <p:set>
                                      <p:cBhvr>
                                        <p:cTn id="98" dur="1" fill="hold">
                                          <p:stCondLst>
                                            <p:cond delay="499"/>
                                          </p:stCondLst>
                                        </p:cTn>
                                        <p:tgtEl>
                                          <p:spTgt spid="28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rial Narrow" pitchFamily="34" charset="0"/>
              </a:rPr>
              <a:t>Contra-indications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304800" y="1524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Glaucoma</a:t>
            </a:r>
            <a:endParaRPr lang="en-US" sz="2800" dirty="0"/>
          </a:p>
        </p:txBody>
      </p:sp>
      <p:sp>
        <p:nvSpPr>
          <p:cNvPr id="4" name="TextBox 3"/>
          <p:cNvSpPr txBox="1"/>
          <p:nvPr/>
        </p:nvSpPr>
        <p:spPr>
          <a:xfrm>
            <a:off x="304800" y="2514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Elderly people with prostatic hypertrophy</a:t>
            </a:r>
            <a:endParaRPr lang="en-US" sz="2800" dirty="0"/>
          </a:p>
        </p:txBody>
      </p:sp>
      <p:sp>
        <p:nvSpPr>
          <p:cNvPr id="5" name="TextBox 4"/>
          <p:cNvSpPr txBox="1"/>
          <p:nvPr/>
        </p:nvSpPr>
        <p:spPr>
          <a:xfrm>
            <a:off x="304800" y="32766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t>Tachycardias</a:t>
            </a:r>
            <a:r>
              <a:rPr lang="en-US" sz="2800" dirty="0" smtClean="0"/>
              <a:t> secondary to </a:t>
            </a:r>
            <a:r>
              <a:rPr lang="en-US" sz="2800" dirty="0" err="1" smtClean="0"/>
              <a:t>thyrotoxicosis</a:t>
            </a:r>
            <a:r>
              <a:rPr lang="en-US" sz="2800" dirty="0" smtClean="0"/>
              <a:t> or cardiac insufficiency</a:t>
            </a:r>
            <a:endParaRPr lang="en-US" sz="2800" dirty="0">
              <a:latin typeface="Arial Narrow" pitchFamily="34" charset="0"/>
            </a:endParaRPr>
          </a:p>
        </p:txBody>
      </p:sp>
      <p:sp>
        <p:nvSpPr>
          <p:cNvPr id="6" name="TextBox 5"/>
          <p:cNvSpPr txBox="1"/>
          <p:nvPr/>
        </p:nvSpPr>
        <p:spPr>
          <a:xfrm>
            <a:off x="304800" y="4419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GI obstructive disease</a:t>
            </a:r>
            <a:endParaRPr lang="en-US" sz="2800" dirty="0">
              <a:latin typeface="Arial Narrow" pitchFamily="34" charset="0"/>
            </a:endParaRPr>
          </a:p>
        </p:txBody>
      </p:sp>
      <p:sp>
        <p:nvSpPr>
          <p:cNvPr id="7" name="TextBox 6"/>
          <p:cNvSpPr txBox="1"/>
          <p:nvPr/>
        </p:nvSpPr>
        <p:spPr>
          <a:xfrm>
            <a:off x="304800" y="5181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Paralytic </a:t>
            </a:r>
            <a:r>
              <a:rPr lang="en-US" sz="2800" dirty="0" err="1" smtClean="0"/>
              <a:t>ileus</a:t>
            </a:r>
            <a:r>
              <a:rPr lang="en-US" sz="2800" dirty="0" smtClean="0">
                <a:latin typeface="Arial Narrow" pitchFamily="34" charset="0"/>
              </a:rPr>
              <a:t>.</a:t>
            </a:r>
            <a:endParaRPr lang="en-US" sz="2800" dirty="0">
              <a:latin typeface="Arial Narrow" pitchFamily="34" charset="0"/>
            </a:endParaRPr>
          </a:p>
        </p:txBody>
      </p:sp>
      <p:sp>
        <p:nvSpPr>
          <p:cNvPr id="8" name="TextBox 7"/>
          <p:cNvSpPr txBox="1"/>
          <p:nvPr/>
        </p:nvSpPr>
        <p:spPr>
          <a:xfrm>
            <a:off x="304800" y="59436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Non selective M blockers →ulcer</a:t>
            </a:r>
            <a:endParaRPr lang="en-US" sz="2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16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16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16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484313"/>
            <a:ext cx="7391400" cy="319087"/>
            <a:chOff x="144" y="1248"/>
            <a:chExt cx="4656" cy="201"/>
          </a:xfrm>
        </p:grpSpPr>
        <p:sp>
          <p:nvSpPr>
            <p:cNvPr id="716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16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1689" name="Rectangle 9"/>
          <p:cNvSpPr>
            <a:spLocks noChangeArrowheads="1"/>
          </p:cNvSpPr>
          <p:nvPr/>
        </p:nvSpPr>
        <p:spPr bwMode="auto">
          <a:xfrm>
            <a:off x="1187450" y="908050"/>
            <a:ext cx="7734300" cy="649288"/>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1?</a:t>
            </a:r>
            <a:endParaRPr lang="en-US" sz="4400" dirty="0">
              <a:solidFill>
                <a:schemeClr val="tx2"/>
              </a:solidFill>
            </a:endParaRPr>
          </a:p>
        </p:txBody>
      </p:sp>
      <p:sp>
        <p:nvSpPr>
          <p:cNvPr id="71690" name="Rectangle 10"/>
          <p:cNvSpPr>
            <a:spLocks noChangeArrowheads="1"/>
          </p:cNvSpPr>
          <p:nvPr/>
        </p:nvSpPr>
        <p:spPr bwMode="auto">
          <a:xfrm>
            <a:off x="755650" y="1773238"/>
            <a:ext cx="8208963" cy="5084762"/>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a:t>
            </a:r>
            <a:r>
              <a:rPr lang="en-US" sz="2400" b="1" dirty="0" smtClean="0"/>
              <a:t>cause of poisoning?</a:t>
            </a:r>
            <a:endParaRPr lang="en-US" sz="2400" b="1" dirty="0"/>
          </a:p>
          <a:p>
            <a:pPr marL="342900" indent="-342900">
              <a:spcBef>
                <a:spcPct val="20000"/>
              </a:spcBef>
              <a:buFontTx/>
              <a:buBlip>
                <a:blip r:embed="rId2"/>
              </a:buBlip>
            </a:pPr>
            <a:r>
              <a:rPr lang="en-US" sz="2400" dirty="0"/>
              <a:t>A. </a:t>
            </a:r>
            <a:r>
              <a:rPr lang="en-US" sz="2400" dirty="0" err="1" smtClean="0"/>
              <a:t>Neostigimine</a:t>
            </a:r>
            <a:endParaRPr lang="en-US" sz="2400" dirty="0"/>
          </a:p>
          <a:p>
            <a:pPr marL="342900" indent="-342900">
              <a:spcBef>
                <a:spcPct val="20000"/>
              </a:spcBef>
              <a:buFontTx/>
              <a:buBlip>
                <a:blip r:embed="rId2"/>
              </a:buBlip>
            </a:pPr>
            <a:r>
              <a:rPr lang="en-US" sz="2400" dirty="0"/>
              <a:t>B. </a:t>
            </a:r>
            <a:r>
              <a:rPr lang="en-US" sz="2400" dirty="0" err="1"/>
              <a:t>Physostigmine</a:t>
            </a:r>
            <a:r>
              <a:rPr lang="en-US" sz="2400" dirty="0"/>
              <a:t> </a:t>
            </a:r>
          </a:p>
          <a:p>
            <a:pPr marL="342900" indent="-342900">
              <a:spcBef>
                <a:spcPct val="20000"/>
              </a:spcBef>
              <a:buFontTx/>
              <a:buBlip>
                <a:blip r:embed="rId2"/>
              </a:buBlip>
            </a:pPr>
            <a:r>
              <a:rPr lang="en-US" sz="2400" dirty="0"/>
              <a:t>C. </a:t>
            </a:r>
            <a:r>
              <a:rPr lang="en-US" sz="2400" dirty="0" smtClean="0"/>
              <a:t>Atropine sulfate</a:t>
            </a:r>
            <a:endParaRPr lang="en-US" sz="2400" dirty="0"/>
          </a:p>
          <a:p>
            <a:pPr marL="342900" indent="-342900">
              <a:spcBef>
                <a:spcPct val="20000"/>
              </a:spcBef>
              <a:buFontTx/>
              <a:buBlip>
                <a:blip r:embed="rId2"/>
              </a:buBlip>
            </a:pPr>
            <a:r>
              <a:rPr lang="en-US" sz="2400" dirty="0"/>
              <a:t>D. Acetylcholine</a:t>
            </a:r>
          </a:p>
        </p:txBody>
      </p:sp>
      <p:pic>
        <p:nvPicPr>
          <p:cNvPr id="71691" name="Picture 11" descr="QUESTION"/>
          <p:cNvPicPr>
            <a:picLocks noChangeAspect="1" noChangeArrowheads="1"/>
          </p:cNvPicPr>
          <p:nvPr/>
        </p:nvPicPr>
        <p:blipFill>
          <a:blip r:embed="rId3" cstate="print"/>
          <a:srcRect/>
          <a:stretch>
            <a:fillRect/>
          </a:stretch>
        </p:blipFill>
        <p:spPr bwMode="auto">
          <a:xfrm>
            <a:off x="6767513" y="0"/>
            <a:ext cx="2376487" cy="1916113"/>
          </a:xfrm>
          <a:prstGeom prst="rect">
            <a:avLst/>
          </a:prstGeom>
          <a:noFill/>
        </p:spPr>
      </p:pic>
      <p:sp>
        <p:nvSpPr>
          <p:cNvPr id="12" name="Right Arrow 11"/>
          <p:cNvSpPr/>
          <p:nvPr/>
        </p:nvSpPr>
        <p:spPr>
          <a:xfrm>
            <a:off x="0" y="60960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065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066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066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628775"/>
            <a:ext cx="7391400" cy="319088"/>
            <a:chOff x="144" y="1248"/>
            <a:chExt cx="4656" cy="201"/>
          </a:xfrm>
        </p:grpSpPr>
        <p:sp>
          <p:nvSpPr>
            <p:cNvPr id="706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06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0665" name="Rectangle 9"/>
          <p:cNvSpPr>
            <a:spLocks noChangeArrowheads="1"/>
          </p:cNvSpPr>
          <p:nvPr/>
        </p:nvSpPr>
        <p:spPr bwMode="auto">
          <a:xfrm>
            <a:off x="1181100" y="914400"/>
            <a:ext cx="7734300" cy="785813"/>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2?</a:t>
            </a:r>
            <a:endParaRPr lang="en-US" sz="4400" dirty="0">
              <a:solidFill>
                <a:schemeClr val="tx2"/>
              </a:solidFill>
            </a:endParaRPr>
          </a:p>
        </p:txBody>
      </p:sp>
      <p:sp>
        <p:nvSpPr>
          <p:cNvPr id="70666" name="Rectangle 10"/>
          <p:cNvSpPr>
            <a:spLocks noChangeArrowheads="1"/>
          </p:cNvSpPr>
          <p:nvPr/>
        </p:nvSpPr>
        <p:spPr bwMode="auto">
          <a:xfrm>
            <a:off x="1042988" y="2205038"/>
            <a:ext cx="7777162" cy="4464050"/>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You are working in the post anesthesia care unit of a hospital. You have just received a patient back from surgery and you are monitoring his status. Knowing that the patient has received atropine, which of the following statements/observations is UNEXPECTED?</a:t>
            </a:r>
          </a:p>
          <a:p>
            <a:pPr marL="342900" indent="-342900">
              <a:spcBef>
                <a:spcPct val="20000"/>
              </a:spcBef>
              <a:buFontTx/>
              <a:buBlip>
                <a:blip r:embed="rId2"/>
              </a:buBlip>
            </a:pPr>
            <a:r>
              <a:rPr lang="en-US" sz="2400" dirty="0"/>
              <a:t>A. The patient is complaining of extreme thirst.</a:t>
            </a:r>
          </a:p>
          <a:p>
            <a:pPr marL="342900" indent="-342900">
              <a:spcBef>
                <a:spcPct val="20000"/>
              </a:spcBef>
              <a:buFontTx/>
              <a:buBlip>
                <a:blip r:embed="rId2"/>
              </a:buBlip>
            </a:pPr>
            <a:r>
              <a:rPr lang="en-US" sz="2400" dirty="0"/>
              <a:t>B. The patient complains he is unable to clearly see</a:t>
            </a:r>
          </a:p>
          <a:p>
            <a:pPr marL="342900" indent="-342900">
              <a:spcBef>
                <a:spcPct val="20000"/>
              </a:spcBef>
            </a:pPr>
            <a:r>
              <a:rPr lang="en-US" sz="2400" dirty="0" smtClean="0"/>
              <a:t>     </a:t>
            </a:r>
            <a:r>
              <a:rPr lang="en-US" sz="2400" dirty="0"/>
              <a:t>the clock located just across from him.</a:t>
            </a:r>
          </a:p>
          <a:p>
            <a:pPr marL="342900" indent="-342900">
              <a:spcBef>
                <a:spcPct val="20000"/>
              </a:spcBef>
              <a:buFontTx/>
              <a:buBlip>
                <a:blip r:embed="rId2"/>
              </a:buBlip>
            </a:pPr>
            <a:r>
              <a:rPr lang="en-US" sz="2400" dirty="0"/>
              <a:t>C. The patient's heart rate is elevated.</a:t>
            </a:r>
          </a:p>
          <a:p>
            <a:pPr marL="342900" indent="-342900">
              <a:spcBef>
                <a:spcPct val="20000"/>
              </a:spcBef>
              <a:buFontTx/>
              <a:buBlip>
                <a:blip r:embed="rId2"/>
              </a:buBlip>
            </a:pPr>
            <a:r>
              <a:rPr lang="en-US" sz="2400" dirty="0"/>
              <a:t>D. The patient reports he has cramping and diarrhea.</a:t>
            </a:r>
            <a:endParaRPr lang="en-US" sz="2400" b="1" dirty="0"/>
          </a:p>
        </p:txBody>
      </p:sp>
      <p:pic>
        <p:nvPicPr>
          <p:cNvPr id="70667" name="Picture 11" descr="QUESTION"/>
          <p:cNvPicPr>
            <a:picLocks noChangeAspect="1" noChangeArrowheads="1"/>
          </p:cNvPicPr>
          <p:nvPr/>
        </p:nvPicPr>
        <p:blipFill>
          <a:blip r:embed="rId3" cstate="print"/>
          <a:srcRect/>
          <a:stretch>
            <a:fillRect/>
          </a:stretch>
        </p:blipFill>
        <p:spPr bwMode="auto">
          <a:xfrm>
            <a:off x="6588125" y="0"/>
            <a:ext cx="2376488" cy="1916113"/>
          </a:xfrm>
          <a:prstGeom prst="rect">
            <a:avLst/>
          </a:prstGeom>
          <a:noFill/>
        </p:spPr>
      </p:pic>
      <p:sp>
        <p:nvSpPr>
          <p:cNvPr id="12" name="Right Arrow 11"/>
          <p:cNvSpPr/>
          <p:nvPr/>
        </p:nvSpPr>
        <p:spPr>
          <a:xfrm>
            <a:off x="152400" y="64008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4876800" cy="646331"/>
          </a:xfrm>
          <a:prstGeom prst="rect">
            <a:avLst/>
          </a:prstGeom>
          <a:solidFill>
            <a:srgbClr val="FFFF00"/>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err="1" smtClean="0"/>
              <a:t>Anticholinergic</a:t>
            </a:r>
            <a:r>
              <a:rPr lang="en-US" sz="3600" dirty="0" smtClean="0"/>
              <a:t> Drugs</a:t>
            </a:r>
            <a:endParaRPr lang="en-US" sz="3600" dirty="0"/>
          </a:p>
        </p:txBody>
      </p:sp>
      <p:sp>
        <p:nvSpPr>
          <p:cNvPr id="3" name="TextBox 2"/>
          <p:cNvSpPr txBox="1"/>
          <p:nvPr/>
        </p:nvSpPr>
        <p:spPr>
          <a:xfrm>
            <a:off x="533400" y="1600200"/>
            <a:ext cx="33528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err="1" smtClean="0"/>
              <a:t>Antinicotinic</a:t>
            </a:r>
            <a:r>
              <a:rPr lang="en-US" sz="2800" dirty="0" smtClean="0"/>
              <a:t> Drugs</a:t>
            </a:r>
            <a:endParaRPr lang="en-US" sz="2800" dirty="0"/>
          </a:p>
        </p:txBody>
      </p:sp>
      <p:sp>
        <p:nvSpPr>
          <p:cNvPr id="6" name="TextBox 5"/>
          <p:cNvSpPr txBox="1"/>
          <p:nvPr/>
        </p:nvSpPr>
        <p:spPr>
          <a:xfrm>
            <a:off x="4114800" y="1600200"/>
            <a:ext cx="36576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err="1" smtClean="0"/>
              <a:t>Antimuscarinic</a:t>
            </a:r>
            <a:r>
              <a:rPr lang="en-US" sz="2800" dirty="0" smtClean="0"/>
              <a:t> Drugs</a:t>
            </a:r>
            <a:endParaRPr lang="en-US" sz="2800" dirty="0"/>
          </a:p>
        </p:txBody>
      </p:sp>
      <p:sp>
        <p:nvSpPr>
          <p:cNvPr id="7" name="TextBox 6"/>
          <p:cNvSpPr txBox="1"/>
          <p:nvPr/>
        </p:nvSpPr>
        <p:spPr>
          <a:xfrm>
            <a:off x="228600" y="2286000"/>
            <a:ext cx="33528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source</a:t>
            </a:r>
            <a:endParaRPr lang="en-US" sz="2800" dirty="0"/>
          </a:p>
        </p:txBody>
      </p:sp>
      <p:sp>
        <p:nvSpPr>
          <p:cNvPr id="8" name="TextBox 7"/>
          <p:cNvSpPr txBox="1"/>
          <p:nvPr/>
        </p:nvSpPr>
        <p:spPr>
          <a:xfrm>
            <a:off x="381000" y="2895600"/>
            <a:ext cx="16002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dirty="0" smtClean="0"/>
              <a:t>Natural</a:t>
            </a:r>
            <a:endParaRPr lang="en-US" sz="2800" dirty="0"/>
          </a:p>
        </p:txBody>
      </p:sp>
      <p:sp>
        <p:nvSpPr>
          <p:cNvPr id="9" name="TextBox 8"/>
          <p:cNvSpPr txBox="1"/>
          <p:nvPr/>
        </p:nvSpPr>
        <p:spPr>
          <a:xfrm>
            <a:off x="2819400" y="2895600"/>
            <a:ext cx="19050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smtClean="0">
                <a:solidFill>
                  <a:schemeClr val="bg2">
                    <a:lumMod val="50000"/>
                  </a:schemeClr>
                </a:solidFill>
              </a:rPr>
              <a:t>Atropine</a:t>
            </a:r>
            <a:endParaRPr lang="en-US" sz="2800" dirty="0">
              <a:solidFill>
                <a:schemeClr val="bg2">
                  <a:lumMod val="50000"/>
                </a:schemeClr>
              </a:solidFill>
            </a:endParaRPr>
          </a:p>
        </p:txBody>
      </p:sp>
      <p:sp>
        <p:nvSpPr>
          <p:cNvPr id="10" name="TextBox 9"/>
          <p:cNvSpPr txBox="1"/>
          <p:nvPr/>
        </p:nvSpPr>
        <p:spPr>
          <a:xfrm>
            <a:off x="4724400" y="2895600"/>
            <a:ext cx="23622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err="1" smtClean="0">
                <a:solidFill>
                  <a:schemeClr val="bg2">
                    <a:lumMod val="50000"/>
                  </a:schemeClr>
                </a:solidFill>
              </a:rPr>
              <a:t>Hyoscine</a:t>
            </a:r>
            <a:endParaRPr lang="en-US" sz="2800" dirty="0">
              <a:solidFill>
                <a:schemeClr val="bg2">
                  <a:lumMod val="50000"/>
                </a:schemeClr>
              </a:solidFill>
            </a:endParaRPr>
          </a:p>
        </p:txBody>
      </p:sp>
      <p:sp>
        <p:nvSpPr>
          <p:cNvPr id="11" name="TextBox 10"/>
          <p:cNvSpPr txBox="1"/>
          <p:nvPr/>
        </p:nvSpPr>
        <p:spPr>
          <a:xfrm>
            <a:off x="3124200" y="4953000"/>
            <a:ext cx="4724400" cy="523220"/>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r>
              <a:rPr lang="en-US" sz="2800" b="1" dirty="0" err="1" smtClean="0">
                <a:solidFill>
                  <a:schemeClr val="bg2">
                    <a:lumMod val="50000"/>
                  </a:schemeClr>
                </a:solidFill>
              </a:rPr>
              <a:t>Ipratropium</a:t>
            </a:r>
            <a:r>
              <a:rPr lang="en-US" sz="2800" b="1" dirty="0" smtClean="0">
                <a:solidFill>
                  <a:schemeClr val="bg2">
                    <a:lumMod val="50000"/>
                  </a:schemeClr>
                </a:solidFill>
              </a:rPr>
              <a:t>, </a:t>
            </a:r>
            <a:r>
              <a:rPr lang="en-US" sz="2800" b="1" dirty="0" err="1" smtClean="0">
                <a:solidFill>
                  <a:schemeClr val="bg2">
                    <a:lumMod val="50000"/>
                  </a:schemeClr>
                </a:solidFill>
              </a:rPr>
              <a:t>tropicamide</a:t>
            </a:r>
            <a:endParaRPr lang="en-US" sz="2800" b="1" dirty="0">
              <a:solidFill>
                <a:schemeClr val="bg2">
                  <a:lumMod val="50000"/>
                </a:schemeClr>
              </a:solidFill>
            </a:endParaRPr>
          </a:p>
        </p:txBody>
      </p:sp>
      <p:sp>
        <p:nvSpPr>
          <p:cNvPr id="12" name="TextBox 11"/>
          <p:cNvSpPr txBox="1"/>
          <p:nvPr/>
        </p:nvSpPr>
        <p:spPr>
          <a:xfrm>
            <a:off x="3581400" y="4191000"/>
            <a:ext cx="2743200" cy="480131"/>
          </a:xfrm>
          <a:prstGeom prst="rect">
            <a:avLst/>
          </a:prstGeom>
          <a:solidFill>
            <a:schemeClr val="accent4">
              <a:lumMod val="60000"/>
              <a:lumOff val="40000"/>
            </a:schemeClr>
          </a:solidFill>
          <a:scene3d>
            <a:camera prst="orthographicFront"/>
            <a:lightRig rig="threePt" dir="t"/>
          </a:scene3d>
          <a:sp3d>
            <a:bevelT prst="angle"/>
          </a:sp3d>
        </p:spPr>
        <p:txBody>
          <a:bodyPr wrap="square" rtlCol="0">
            <a:spAutoFit/>
          </a:bodyPr>
          <a:lstStyle/>
          <a:p>
            <a:pPr marL="342900" indent="-342900">
              <a:lnSpc>
                <a:spcPct val="90000"/>
              </a:lnSpc>
              <a:spcBef>
                <a:spcPct val="20000"/>
              </a:spcBef>
            </a:pPr>
            <a:r>
              <a:rPr lang="en-US" sz="2800" b="1" dirty="0" err="1" smtClean="0">
                <a:solidFill>
                  <a:schemeClr val="bg2">
                    <a:lumMod val="50000"/>
                  </a:schemeClr>
                </a:solidFill>
              </a:rPr>
              <a:t>Homatropine</a:t>
            </a:r>
            <a:endParaRPr lang="en-US" sz="2800" b="1" dirty="0">
              <a:solidFill>
                <a:schemeClr val="bg2">
                  <a:lumMod val="50000"/>
                </a:schemeClr>
              </a:solidFill>
            </a:endParaRPr>
          </a:p>
        </p:txBody>
      </p:sp>
      <p:sp>
        <p:nvSpPr>
          <p:cNvPr id="13" name="TextBox 12"/>
          <p:cNvSpPr txBox="1"/>
          <p:nvPr/>
        </p:nvSpPr>
        <p:spPr>
          <a:xfrm>
            <a:off x="228600" y="4114800"/>
            <a:ext cx="2590800" cy="523220"/>
          </a:xfrm>
          <a:prstGeom prst="rect">
            <a:avLst/>
          </a:prstGeom>
          <a:solidFill>
            <a:schemeClr val="accent4">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t>Semisynthetic</a:t>
            </a:r>
            <a:endParaRPr lang="en-US" sz="2800" dirty="0"/>
          </a:p>
        </p:txBody>
      </p:sp>
      <p:sp>
        <p:nvSpPr>
          <p:cNvPr id="14" name="TextBox 13"/>
          <p:cNvSpPr txBox="1"/>
          <p:nvPr/>
        </p:nvSpPr>
        <p:spPr>
          <a:xfrm>
            <a:off x="457200" y="4800600"/>
            <a:ext cx="2057400" cy="584775"/>
          </a:xfrm>
          <a:prstGeom prst="rect">
            <a:avLst/>
          </a:prstGeom>
          <a:solidFill>
            <a:schemeClr val="accent4">
              <a:lumMod val="40000"/>
              <a:lumOff val="60000"/>
            </a:schemeClr>
          </a:solidFill>
          <a:scene3d>
            <a:camera prst="orthographicFront"/>
            <a:lightRig rig="threePt" dir="t"/>
          </a:scene3d>
          <a:sp3d>
            <a:bevelT prst="angle"/>
          </a:sp3d>
        </p:spPr>
        <p:txBody>
          <a:bodyPr wrap="square" rtlCol="0">
            <a:spAutoFit/>
          </a:bodyPr>
          <a:lstStyle/>
          <a:p>
            <a:r>
              <a:rPr lang="en-US" sz="3200" dirty="0" smtClean="0"/>
              <a:t>Synthetic</a:t>
            </a:r>
            <a:endParaRPr lang="en-US" sz="3200" dirty="0"/>
          </a:p>
        </p:txBody>
      </p:sp>
      <p:sp>
        <p:nvSpPr>
          <p:cNvPr id="15" name="TextBox 14"/>
          <p:cNvSpPr txBox="1"/>
          <p:nvPr/>
        </p:nvSpPr>
        <p:spPr>
          <a:xfrm>
            <a:off x="152400" y="3505200"/>
            <a:ext cx="36576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structure</a:t>
            </a:r>
            <a:endParaRPr lang="en-US" sz="2800" dirty="0"/>
          </a:p>
        </p:txBody>
      </p:sp>
      <p:sp>
        <p:nvSpPr>
          <p:cNvPr id="16" name="TextBox 15"/>
          <p:cNvSpPr txBox="1"/>
          <p:nvPr/>
        </p:nvSpPr>
        <p:spPr>
          <a:xfrm>
            <a:off x="381000" y="4419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t>Tertiary amines</a:t>
            </a:r>
            <a:endParaRPr lang="en-US" sz="2800" dirty="0"/>
          </a:p>
        </p:txBody>
      </p:sp>
      <p:sp>
        <p:nvSpPr>
          <p:cNvPr id="17" name="TextBox 16"/>
          <p:cNvSpPr txBox="1"/>
          <p:nvPr/>
        </p:nvSpPr>
        <p:spPr>
          <a:xfrm>
            <a:off x="228600" y="5257800"/>
            <a:ext cx="38862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t>Quaternary ammonium</a:t>
            </a:r>
            <a:endParaRPr lang="en-US" sz="2800" dirty="0"/>
          </a:p>
        </p:txBody>
      </p:sp>
      <p:sp>
        <p:nvSpPr>
          <p:cNvPr id="18" name="TextBox 17"/>
          <p:cNvSpPr txBox="1"/>
          <p:nvPr/>
        </p:nvSpPr>
        <p:spPr>
          <a:xfrm>
            <a:off x="4572000" y="5181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solidFill>
                  <a:schemeClr val="bg2">
                    <a:lumMod val="50000"/>
                  </a:schemeClr>
                </a:solidFill>
              </a:rPr>
              <a:t>Propantheline</a:t>
            </a:r>
            <a:endParaRPr lang="en-US" sz="2800" dirty="0">
              <a:solidFill>
                <a:schemeClr val="bg2">
                  <a:lumMod val="50000"/>
                </a:schemeClr>
              </a:solidFill>
            </a:endParaRPr>
          </a:p>
        </p:txBody>
      </p:sp>
      <p:sp>
        <p:nvSpPr>
          <p:cNvPr id="19" name="TextBox 18"/>
          <p:cNvSpPr txBox="1"/>
          <p:nvPr/>
        </p:nvSpPr>
        <p:spPr>
          <a:xfrm>
            <a:off x="152400" y="4114800"/>
            <a:ext cx="3886200" cy="523220"/>
          </a:xfrm>
          <a:prstGeom prst="rect">
            <a:avLst/>
          </a:prstGeom>
          <a:solidFill>
            <a:schemeClr val="accent4">
              <a:lumMod val="75000"/>
            </a:schemeClr>
          </a:solidFill>
          <a:scene3d>
            <a:camera prst="orthographicFront"/>
            <a:lightRig rig="threePt" dir="t"/>
          </a:scene3d>
          <a:sp3d>
            <a:bevelT prst="angle"/>
          </a:sp3d>
        </p:spPr>
        <p:txBody>
          <a:bodyPr wrap="square" rtlCol="0">
            <a:spAutoFit/>
          </a:bodyPr>
          <a:lstStyle/>
          <a:p>
            <a:r>
              <a:rPr lang="en-US" sz="2800" dirty="0" smtClean="0"/>
              <a:t>According to selectivity</a:t>
            </a:r>
            <a:endParaRPr lang="en-US" sz="2800" dirty="0"/>
          </a:p>
        </p:txBody>
      </p:sp>
      <p:sp>
        <p:nvSpPr>
          <p:cNvPr id="20" name="TextBox 19"/>
          <p:cNvSpPr txBox="1"/>
          <p:nvPr/>
        </p:nvSpPr>
        <p:spPr>
          <a:xfrm>
            <a:off x="152400" y="4800600"/>
            <a:ext cx="26670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solidFill>
                  <a:schemeClr val="tx1">
                    <a:lumMod val="75000"/>
                    <a:lumOff val="25000"/>
                  </a:schemeClr>
                </a:solidFill>
              </a:rPr>
              <a:t>Non-selective</a:t>
            </a:r>
            <a:endParaRPr lang="en-US" sz="2800" dirty="0">
              <a:solidFill>
                <a:schemeClr val="tx1">
                  <a:lumMod val="75000"/>
                  <a:lumOff val="25000"/>
                </a:schemeClr>
              </a:solidFill>
            </a:endParaRPr>
          </a:p>
        </p:txBody>
      </p:sp>
      <p:pic>
        <p:nvPicPr>
          <p:cNvPr id="21" name="Picture 5"/>
          <p:cNvPicPr>
            <a:picLocks noChangeAspect="1" noChangeArrowheads="1"/>
          </p:cNvPicPr>
          <p:nvPr/>
        </p:nvPicPr>
        <p:blipFill>
          <a:blip r:embed="rId3" cstate="print"/>
          <a:srcRect/>
          <a:stretch>
            <a:fillRect/>
          </a:stretch>
        </p:blipFill>
        <p:spPr bwMode="auto">
          <a:xfrm>
            <a:off x="5562600" y="2819400"/>
            <a:ext cx="3409950" cy="2876550"/>
          </a:xfrm>
          <a:prstGeom prst="rect">
            <a:avLst/>
          </a:prstGeom>
          <a:noFill/>
          <a:ln w="9525">
            <a:noFill/>
            <a:miter lim="800000"/>
            <a:headEnd/>
            <a:tailEnd/>
          </a:ln>
        </p:spPr>
      </p:pic>
      <p:pic>
        <p:nvPicPr>
          <p:cNvPr id="22" name="Picture 21" descr="anticholinergic mydriasis.jpg"/>
          <p:cNvPicPr/>
          <p:nvPr/>
        </p:nvPicPr>
        <p:blipFill>
          <a:blip r:embed="rId4" cstate="print"/>
          <a:stretch>
            <a:fillRect/>
          </a:stretch>
        </p:blipFill>
        <p:spPr>
          <a:xfrm>
            <a:off x="1066800" y="3505200"/>
            <a:ext cx="3886200" cy="2819400"/>
          </a:xfrm>
          <a:prstGeom prst="rect">
            <a:avLst/>
          </a:prstGeom>
        </p:spPr>
      </p:pic>
      <p:pic>
        <p:nvPicPr>
          <p:cNvPr id="23" name="Picture 1"/>
          <p:cNvPicPr>
            <a:picLocks noChangeAspect="1" noChangeArrowheads="1"/>
          </p:cNvPicPr>
          <p:nvPr/>
        </p:nvPicPr>
        <p:blipFill>
          <a:blip r:embed="rId5" cstate="print"/>
          <a:srcRect/>
          <a:stretch>
            <a:fillRect/>
          </a:stretch>
        </p:blipFill>
        <p:spPr bwMode="auto">
          <a:xfrm>
            <a:off x="2209800" y="3429000"/>
            <a:ext cx="3595687" cy="2971800"/>
          </a:xfrm>
          <a:prstGeom prst="rect">
            <a:avLst/>
          </a:prstGeom>
          <a:noFill/>
          <a:ln w="9525">
            <a:noFill/>
            <a:miter lim="800000"/>
            <a:headEnd/>
            <a:tailEnd/>
          </a:ln>
        </p:spPr>
      </p:pic>
      <p:sp>
        <p:nvSpPr>
          <p:cNvPr id="24" name="TextBox 23"/>
          <p:cNvSpPr txBox="1"/>
          <p:nvPr/>
        </p:nvSpPr>
        <p:spPr>
          <a:xfrm>
            <a:off x="304800" y="5867400"/>
            <a:ext cx="19812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smtClean="0">
                <a:solidFill>
                  <a:schemeClr val="tx1">
                    <a:lumMod val="75000"/>
                    <a:lumOff val="25000"/>
                  </a:schemeClr>
                </a:solidFill>
              </a:rPr>
              <a:t>Selective</a:t>
            </a:r>
            <a:endParaRPr lang="en-US" sz="2800" dirty="0">
              <a:solidFill>
                <a:schemeClr val="tx1">
                  <a:lumMod val="75000"/>
                  <a:lumOff val="25000"/>
                </a:schemeClr>
              </a:solidFill>
            </a:endParaRPr>
          </a:p>
        </p:txBody>
      </p:sp>
      <p:sp>
        <p:nvSpPr>
          <p:cNvPr id="25" name="TextBox 24"/>
          <p:cNvSpPr txBox="1"/>
          <p:nvPr/>
        </p:nvSpPr>
        <p:spPr>
          <a:xfrm>
            <a:off x="3200400" y="5867400"/>
            <a:ext cx="2819400" cy="523220"/>
          </a:xfrm>
          <a:prstGeom prst="rect">
            <a:avLst/>
          </a:prstGeom>
          <a:solidFill>
            <a:schemeClr val="tx2">
              <a:lumMod val="40000"/>
              <a:lumOff val="60000"/>
            </a:schemeClr>
          </a:solidFill>
          <a:scene3d>
            <a:camera prst="orthographicFront"/>
            <a:lightRig rig="threePt" dir="t"/>
          </a:scene3d>
          <a:sp3d>
            <a:bevelT prst="angle"/>
          </a:sp3d>
        </p:spPr>
        <p:txBody>
          <a:bodyPr wrap="square" rtlCol="0">
            <a:spAutoFit/>
          </a:bodyPr>
          <a:lstStyle/>
          <a:p>
            <a:r>
              <a:rPr lang="en-US" sz="2800" dirty="0" err="1" smtClean="0">
                <a:solidFill>
                  <a:schemeClr val="bg2">
                    <a:lumMod val="50000"/>
                  </a:schemeClr>
                </a:solidFill>
              </a:rPr>
              <a:t>Pirenzepine</a:t>
            </a:r>
            <a:r>
              <a:rPr lang="en-US" sz="2800" dirty="0" smtClean="0">
                <a:solidFill>
                  <a:schemeClr val="bg2">
                    <a:lumMod val="50000"/>
                  </a:schemeClr>
                </a:solidFill>
              </a:rPr>
              <a:t>(M1)</a:t>
            </a:r>
            <a:endParaRPr lang="en-US" sz="2800"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 presetClass="exit" presetSubtype="16" fill="hold" grpId="1" nodeType="clickEffect">
                                  <p:stCondLst>
                                    <p:cond delay="0"/>
                                  </p:stCondLst>
                                  <p:childTnLst>
                                    <p:animEffect transition="out" filter="box(in)">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linds(horizontal)">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blinds(horizontal)">
                                      <p:cBhvr>
                                        <p:cTn id="91" dur="5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blinds(horizontal)">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blinds(horizontal)">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xit" presetSubtype="16" fill="hold" grpId="1" nodeType="clickEffect">
                                  <p:stCondLst>
                                    <p:cond delay="0"/>
                                  </p:stCondLst>
                                  <p:childTnLst>
                                    <p:animEffect transition="out" filter="box(in)">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4" presetClass="exit" presetSubtype="16" fill="hold" grpId="1" nodeType="withEffect">
                                  <p:stCondLst>
                                    <p:cond delay="0"/>
                                  </p:stCondLst>
                                  <p:childTnLst>
                                    <p:animEffect transition="out" filter="box(in)">
                                      <p:cBhvr>
                                        <p:cTn id="108" dur="500"/>
                                        <p:tgtEl>
                                          <p:spTgt spid="12"/>
                                        </p:tgtEl>
                                      </p:cBhvr>
                                    </p:animEffect>
                                    <p:set>
                                      <p:cBhvr>
                                        <p:cTn id="109" dur="1" fill="hold">
                                          <p:stCondLst>
                                            <p:cond delay="499"/>
                                          </p:stCondLst>
                                        </p:cTn>
                                        <p:tgtEl>
                                          <p:spTgt spid="12"/>
                                        </p:tgtEl>
                                        <p:attrNameLst>
                                          <p:attrName>style.visibility</p:attrName>
                                        </p:attrNameLst>
                                      </p:cBhvr>
                                      <p:to>
                                        <p:strVal val="hidden"/>
                                      </p:to>
                                    </p:set>
                                  </p:childTnLst>
                                </p:cTn>
                              </p:par>
                              <p:par>
                                <p:cTn id="110" presetID="4" presetClass="exit" presetSubtype="16" fill="hold" grpId="1" nodeType="withEffect">
                                  <p:stCondLst>
                                    <p:cond delay="0"/>
                                  </p:stCondLst>
                                  <p:childTnLst>
                                    <p:animEffect transition="out" filter="box(in)">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par>
                                <p:cTn id="113" presetID="4" presetClass="exit" presetSubtype="16" fill="hold" grpId="1" nodeType="withEffect">
                                  <p:stCondLst>
                                    <p:cond delay="0"/>
                                  </p:stCondLst>
                                  <p:childTnLst>
                                    <p:animEffect transition="out" filter="box(in)">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blinds(horizontal)">
                                      <p:cBhvr>
                                        <p:cTn id="120" dur="500"/>
                                        <p:tgtEl>
                                          <p:spTgt spid="15"/>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blinds(horizontal)">
                                      <p:cBhvr>
                                        <p:cTn id="125" dur="500"/>
                                        <p:tgtEl>
                                          <p:spTgt spid="16"/>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blinds(horizontal)">
                                      <p:cBhvr>
                                        <p:cTn id="130" dur="500"/>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blinds(horizontal)">
                                      <p:cBhvr>
                                        <p:cTn id="135" dur="500"/>
                                        <p:tgtEl>
                                          <p:spTgt spid="18"/>
                                        </p:tgtEl>
                                      </p:cBhvr>
                                    </p:animEffect>
                                  </p:childTnLst>
                                </p:cTn>
                              </p:par>
                            </p:childTnLst>
                          </p:cTn>
                        </p:par>
                      </p:childTnLst>
                    </p:cTn>
                  </p:par>
                  <p:par>
                    <p:cTn id="136" fill="hold">
                      <p:stCondLst>
                        <p:cond delay="indefinite"/>
                      </p:stCondLst>
                      <p:childTnLst>
                        <p:par>
                          <p:cTn id="137" fill="hold">
                            <p:stCondLst>
                              <p:cond delay="0"/>
                            </p:stCondLst>
                            <p:childTnLst>
                              <p:par>
                                <p:cTn id="138" presetID="4" presetClass="exit" presetSubtype="16" fill="hold" grpId="1" nodeType="clickEffect">
                                  <p:stCondLst>
                                    <p:cond delay="0"/>
                                  </p:stCondLst>
                                  <p:childTnLst>
                                    <p:animEffect transition="out" filter="box(in)">
                                      <p:cBhvr>
                                        <p:cTn id="139" dur="500"/>
                                        <p:tgtEl>
                                          <p:spTgt spid="16"/>
                                        </p:tgtEl>
                                      </p:cBhvr>
                                    </p:animEffect>
                                    <p:set>
                                      <p:cBhvr>
                                        <p:cTn id="140" dur="1" fill="hold">
                                          <p:stCondLst>
                                            <p:cond delay="499"/>
                                          </p:stCondLst>
                                        </p:cTn>
                                        <p:tgtEl>
                                          <p:spTgt spid="16"/>
                                        </p:tgtEl>
                                        <p:attrNameLst>
                                          <p:attrName>style.visibility</p:attrName>
                                        </p:attrNameLst>
                                      </p:cBhvr>
                                      <p:to>
                                        <p:strVal val="hidden"/>
                                      </p:to>
                                    </p:set>
                                  </p:childTnLst>
                                </p:cTn>
                              </p:par>
                              <p:par>
                                <p:cTn id="141" presetID="4" presetClass="exit" presetSubtype="16" fill="hold" grpId="1" nodeType="withEffect">
                                  <p:stCondLst>
                                    <p:cond delay="0"/>
                                  </p:stCondLst>
                                  <p:childTnLst>
                                    <p:animEffect transition="out" filter="box(in)">
                                      <p:cBhvr>
                                        <p:cTn id="142" dur="500"/>
                                        <p:tgtEl>
                                          <p:spTgt spid="17"/>
                                        </p:tgtEl>
                                      </p:cBhvr>
                                    </p:animEffect>
                                    <p:set>
                                      <p:cBhvr>
                                        <p:cTn id="143" dur="1" fill="hold">
                                          <p:stCondLst>
                                            <p:cond delay="499"/>
                                          </p:stCondLst>
                                        </p:cTn>
                                        <p:tgtEl>
                                          <p:spTgt spid="17"/>
                                        </p:tgtEl>
                                        <p:attrNameLst>
                                          <p:attrName>style.visibility</p:attrName>
                                        </p:attrNameLst>
                                      </p:cBhvr>
                                      <p:to>
                                        <p:strVal val="hidden"/>
                                      </p:to>
                                    </p:set>
                                  </p:childTnLst>
                                </p:cTn>
                              </p:par>
                              <p:par>
                                <p:cTn id="144" presetID="4" presetClass="exit" presetSubtype="16" fill="hold" grpId="1" nodeType="withEffect">
                                  <p:stCondLst>
                                    <p:cond delay="0"/>
                                  </p:stCondLst>
                                  <p:childTnLst>
                                    <p:animEffect transition="out" filter="box(in)">
                                      <p:cBhvr>
                                        <p:cTn id="145" dur="500"/>
                                        <p:tgtEl>
                                          <p:spTgt spid="18"/>
                                        </p:tgtEl>
                                      </p:cBhvr>
                                    </p:animEffect>
                                    <p:set>
                                      <p:cBhvr>
                                        <p:cTn id="146" dur="1" fill="hold">
                                          <p:stCondLst>
                                            <p:cond delay="499"/>
                                          </p:stCondLst>
                                        </p:cTn>
                                        <p:tgtEl>
                                          <p:spTgt spid="18"/>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blinds(horizontal)">
                                      <p:cBhvr>
                                        <p:cTn id="151" dur="500"/>
                                        <p:tgtEl>
                                          <p:spTgt spid="19"/>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20"/>
                                        </p:tgtEl>
                                        <p:attrNameLst>
                                          <p:attrName>style.visibility</p:attrName>
                                        </p:attrNameLst>
                                      </p:cBhvr>
                                      <p:to>
                                        <p:strVal val="visible"/>
                                      </p:to>
                                    </p:set>
                                    <p:animEffect transition="in" filter="blinds(horizontal)">
                                      <p:cBhvr>
                                        <p:cTn id="156" dur="500"/>
                                        <p:tgtEl>
                                          <p:spTgt spid="20"/>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blinds(horizontal)">
                                      <p:cBhvr>
                                        <p:cTn id="161" dur="500"/>
                                        <p:tgtEl>
                                          <p:spTgt spid="24"/>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25"/>
                                        </p:tgtEl>
                                        <p:attrNameLst>
                                          <p:attrName>style.visibility</p:attrName>
                                        </p:attrNameLst>
                                      </p:cBhvr>
                                      <p:to>
                                        <p:strVal val="visible"/>
                                      </p:to>
                                    </p:set>
                                    <p:animEffect transition="in" filter="blinds(horizontal)">
                                      <p:cBhvr>
                                        <p:cTn id="1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20"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4" cstate="print"/>
          <a:srcRect/>
          <a:stretch>
            <a:fillRect/>
          </a:stretch>
        </p:blipFill>
        <p:spPr bwMode="auto">
          <a:xfrm>
            <a:off x="5791200" y="4572000"/>
            <a:ext cx="3190875" cy="2143125"/>
          </a:xfrm>
          <a:prstGeom prst="rect">
            <a:avLst/>
          </a:prstGeom>
          <a:noFill/>
          <a:ln w="9525">
            <a:noFill/>
            <a:miter lim="800000"/>
            <a:headEnd/>
            <a:tailEnd/>
          </a:ln>
        </p:spPr>
      </p:pic>
      <p:sp>
        <p:nvSpPr>
          <p:cNvPr id="2" name="TextBox 1"/>
          <p:cNvSpPr txBox="1"/>
          <p:nvPr/>
        </p:nvSpPr>
        <p:spPr>
          <a:xfrm>
            <a:off x="1600200" y="1143000"/>
            <a:ext cx="52578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dirty="0" smtClean="0"/>
              <a:t>Mechanism of action</a:t>
            </a:r>
            <a:endParaRPr lang="en-US" sz="3600" dirty="0"/>
          </a:p>
        </p:txBody>
      </p:sp>
      <p:sp>
        <p:nvSpPr>
          <p:cNvPr id="3" name="TextBox 2"/>
          <p:cNvSpPr txBox="1"/>
          <p:nvPr/>
        </p:nvSpPr>
        <p:spPr>
          <a:xfrm>
            <a:off x="381000" y="2209800"/>
            <a:ext cx="7772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buFontTx/>
              <a:buNone/>
            </a:pPr>
            <a:r>
              <a:rPr lang="en-US" sz="2800" b="1" dirty="0" smtClean="0">
                <a:solidFill>
                  <a:schemeClr val="tx1">
                    <a:lumMod val="95000"/>
                    <a:lumOff val="5000"/>
                  </a:schemeClr>
                </a:solidFill>
              </a:rPr>
              <a:t>Competitively </a:t>
            </a:r>
            <a:r>
              <a:rPr lang="en-US" sz="2800" b="1" dirty="0" smtClean="0"/>
              <a:t>block </a:t>
            </a:r>
            <a:r>
              <a:rPr lang="en-US" sz="2800" b="1" dirty="0" err="1" smtClean="0"/>
              <a:t>muscarinic</a:t>
            </a:r>
            <a:r>
              <a:rPr lang="en-US" sz="2800" b="1" dirty="0" smtClean="0"/>
              <a:t> receptors</a:t>
            </a:r>
            <a:endParaRPr lang="en-US" sz="2800" b="1" dirty="0"/>
          </a:p>
        </p:txBody>
      </p:sp>
      <p:sp>
        <p:nvSpPr>
          <p:cNvPr id="4" name="TextBox 3"/>
          <p:cNvSpPr txBox="1"/>
          <p:nvPr/>
        </p:nvSpPr>
        <p:spPr>
          <a:xfrm>
            <a:off x="152400" y="3429000"/>
            <a:ext cx="8610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buFontTx/>
              <a:buNone/>
            </a:pPr>
            <a:r>
              <a:rPr lang="en-US" sz="2800" b="1" dirty="0" smtClean="0"/>
              <a:t>Salivary, bronchial, and sweat glands are most sensitive</a:t>
            </a:r>
            <a:endParaRPr lang="en-US" sz="2800" b="1" dirty="0"/>
          </a:p>
        </p:txBody>
      </p:sp>
      <p:sp>
        <p:nvSpPr>
          <p:cNvPr id="5" name="TextBox 4"/>
          <p:cNvSpPr txBox="1"/>
          <p:nvPr/>
        </p:nvSpPr>
        <p:spPr>
          <a:xfrm>
            <a:off x="152400" y="3429000"/>
            <a:ext cx="80010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Smooth muscle and heart are intermediate</a:t>
            </a:r>
            <a:endParaRPr lang="en-US" sz="2800" b="1" dirty="0"/>
          </a:p>
        </p:txBody>
      </p:sp>
      <p:sp>
        <p:nvSpPr>
          <p:cNvPr id="6" name="TextBox 5"/>
          <p:cNvSpPr txBox="1"/>
          <p:nvPr/>
        </p:nvSpPr>
        <p:spPr>
          <a:xfrm>
            <a:off x="152400" y="3429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chemeClr val="tx1">
                    <a:lumMod val="95000"/>
                    <a:lumOff val="5000"/>
                  </a:schemeClr>
                </a:solidFill>
                <a:latin typeface="Arial Narrow" pitchFamily="34" charset="0"/>
              </a:rPr>
              <a:t>Gastric glands and gastric smooth muscles are the least.</a:t>
            </a:r>
            <a:endParaRPr lang="en-US" sz="2800" b="1" dirty="0">
              <a:solidFill>
                <a:schemeClr val="tx1">
                  <a:lumMod val="95000"/>
                  <a:lumOff val="5000"/>
                </a:schemeClr>
              </a:solidFill>
              <a:latin typeface="Arial Narrow" pitchFamily="34" charset="0"/>
            </a:endParaRPr>
          </a:p>
        </p:txBody>
      </p:sp>
      <p:pic>
        <p:nvPicPr>
          <p:cNvPr id="7" name="Picture 7"/>
          <p:cNvPicPr>
            <a:picLocks noChangeAspect="1" noChangeArrowheads="1"/>
          </p:cNvPicPr>
          <p:nvPr/>
        </p:nvPicPr>
        <p:blipFill>
          <a:blip r:embed="rId5" cstate="print"/>
          <a:srcRect/>
          <a:stretch>
            <a:fillRect/>
          </a:stretch>
        </p:blipFill>
        <p:spPr>
          <a:xfrm>
            <a:off x="2362200" y="762000"/>
            <a:ext cx="4437062" cy="5145087"/>
          </a:xfrm>
          <a:prstGeom prst="rect">
            <a:avLst/>
          </a:prstGeom>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i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533400" y="1600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olidFill>
                  <a:srgbClr val="FF0066"/>
                </a:solidFill>
              </a:rPr>
              <a:t>CNS</a:t>
            </a:r>
            <a:r>
              <a:rPr lang="en-US" sz="3600" dirty="0" smtClean="0"/>
              <a:t>:-</a:t>
            </a:r>
            <a:endParaRPr lang="en-US" sz="3600" b="1" dirty="0">
              <a:solidFill>
                <a:schemeClr val="tx1">
                  <a:lumMod val="95000"/>
                  <a:lumOff val="5000"/>
                </a:schemeClr>
              </a:solidFill>
              <a:latin typeface="Arial Narrow" pitchFamily="34" charset="0"/>
            </a:endParaRPr>
          </a:p>
        </p:txBody>
      </p:sp>
      <p:sp>
        <p:nvSpPr>
          <p:cNvPr id="4" name="TextBox 3"/>
          <p:cNvSpPr txBox="1"/>
          <p:nvPr/>
        </p:nvSpPr>
        <p:spPr>
          <a:xfrm>
            <a:off x="533400" y="2514600"/>
            <a:ext cx="7924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rgbClr val="003300"/>
                </a:solidFill>
              </a:rPr>
              <a:t>Atropine</a:t>
            </a:r>
            <a:r>
              <a:rPr lang="en-US" sz="2800" dirty="0" smtClean="0"/>
              <a:t> at clinical dose, initial stimulation </a:t>
            </a:r>
            <a:r>
              <a:rPr lang="en-US" sz="2800" dirty="0" smtClean="0">
                <a:sym typeface="Symbol" pitchFamily="18" charset="2"/>
              </a:rPr>
              <a:t>followed by slower longer –lasting sedative effect</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533400" y="3657600"/>
            <a:ext cx="70866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err="1" smtClean="0">
                <a:solidFill>
                  <a:srgbClr val="003300"/>
                </a:solidFill>
                <a:sym typeface="Symbol" pitchFamily="18" charset="2"/>
              </a:rPr>
              <a:t>Hyoscin</a:t>
            </a:r>
            <a:r>
              <a:rPr lang="en-US" sz="2800" dirty="0" err="1" smtClean="0">
                <a:sym typeface="Symbol" pitchFamily="18" charset="2"/>
              </a:rPr>
              <a:t>e</a:t>
            </a:r>
            <a:r>
              <a:rPr lang="en-US" sz="2800" dirty="0" smtClean="0">
                <a:sym typeface="Symbol" pitchFamily="18" charset="2"/>
              </a:rPr>
              <a:t> sedative effect</a:t>
            </a:r>
            <a:endParaRPr lang="en-US" sz="2800" dirty="0">
              <a:sym typeface="Symbol" pitchFamily="18" charset="2"/>
            </a:endParaRPr>
          </a:p>
        </p:txBody>
      </p:sp>
      <p:sp>
        <p:nvSpPr>
          <p:cNvPr id="6" name="TextBox 5"/>
          <p:cNvSpPr txBox="1"/>
          <p:nvPr/>
        </p:nvSpPr>
        <p:spPr>
          <a:xfrm>
            <a:off x="533400" y="4267200"/>
            <a:ext cx="70866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stimulates many </a:t>
            </a:r>
            <a:r>
              <a:rPr lang="en-US" sz="2800" dirty="0" err="1" smtClean="0"/>
              <a:t>medullary</a:t>
            </a:r>
            <a:r>
              <a:rPr lang="en-US" sz="2800" dirty="0" smtClean="0"/>
              <a:t> centers,</a:t>
            </a:r>
          </a:p>
          <a:p>
            <a:r>
              <a:rPr lang="en-US" sz="2800" dirty="0" smtClean="0"/>
              <a:t> </a:t>
            </a:r>
            <a:r>
              <a:rPr lang="en-US" sz="2800" dirty="0" err="1" smtClean="0"/>
              <a:t>vagal</a:t>
            </a:r>
            <a:r>
              <a:rPr lang="en-US" sz="2800" dirty="0" smtClean="0"/>
              <a:t>, respiratory, and vas</a:t>
            </a:r>
            <a:r>
              <a:rPr lang="bg-BG" sz="2800" dirty="0" smtClean="0"/>
              <a:t>о</a:t>
            </a:r>
            <a:r>
              <a:rPr lang="en-US" sz="2800" dirty="0" smtClean="0"/>
              <a:t>motor.</a:t>
            </a:r>
            <a:endParaRPr lang="en-US" sz="2800" dirty="0"/>
          </a:p>
        </p:txBody>
      </p:sp>
      <p:sp>
        <p:nvSpPr>
          <p:cNvPr id="7" name="TextBox 6"/>
          <p:cNvSpPr txBox="1"/>
          <p:nvPr/>
        </p:nvSpPr>
        <p:spPr>
          <a:xfrm>
            <a:off x="533400" y="5334000"/>
            <a:ext cx="8458200" cy="138499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High doses of atropine cause cortical excitation, restlessness, disorientation, hallucinations, and delirium followed by respiratory depression and coma</a:t>
            </a:r>
            <a:endParaRPr lang="en-US" sz="2800" dirty="0"/>
          </a:p>
        </p:txBody>
      </p:sp>
      <p:pic>
        <p:nvPicPr>
          <p:cNvPr id="20482" name="Picture 2" descr="Animated gif cat scan picture moving"/>
          <p:cNvPicPr>
            <a:picLocks noChangeAspect="1" noChangeArrowheads="1" noCrop="1"/>
          </p:cNvPicPr>
          <p:nvPr/>
        </p:nvPicPr>
        <p:blipFill>
          <a:blip r:embed="rId2" cstate="print"/>
          <a:srcRect/>
          <a:stretch>
            <a:fillRect/>
          </a:stretch>
        </p:blipFill>
        <p:spPr bwMode="auto">
          <a:xfrm>
            <a:off x="7696200" y="3657600"/>
            <a:ext cx="12954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6" name="TextBox 5"/>
          <p:cNvSpPr txBox="1"/>
          <p:nvPr/>
        </p:nvSpPr>
        <p:spPr>
          <a:xfrm>
            <a:off x="152400" y="3352800"/>
            <a:ext cx="88392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a:t>
            </a:r>
            <a:r>
              <a:rPr lang="en-US" sz="2800" i="1" dirty="0" smtClean="0"/>
              <a:t>shortens the refractory period of AV conduction</a:t>
            </a:r>
            <a:endParaRPr lang="en-US" sz="2800" dirty="0">
              <a:solidFill>
                <a:schemeClr val="tx1">
                  <a:lumMod val="95000"/>
                  <a:lumOff val="5000"/>
                </a:schemeClr>
              </a:solidFill>
              <a:latin typeface="Arial Narrow" pitchFamily="34" charset="0"/>
            </a:endParaRPr>
          </a:p>
        </p:txBody>
      </p:sp>
      <p:sp>
        <p:nvSpPr>
          <p:cNvPr id="7" name="TextBox 6"/>
          <p:cNvSpPr txBox="1"/>
          <p:nvPr/>
        </p:nvSpPr>
        <p:spPr>
          <a:xfrm>
            <a:off x="8382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CVS:-</a:t>
            </a:r>
            <a:endParaRPr lang="en-US" sz="2800" dirty="0">
              <a:solidFill>
                <a:schemeClr val="tx1">
                  <a:lumMod val="95000"/>
                  <a:lumOff val="5000"/>
                </a:schemeClr>
              </a:solidFill>
              <a:latin typeface="Arial Narrow" pitchFamily="34" charset="0"/>
            </a:endParaRPr>
          </a:p>
        </p:txBody>
      </p:sp>
      <p:sp>
        <p:nvSpPr>
          <p:cNvPr id="8" name="TextBox 7"/>
          <p:cNvSpPr txBox="1"/>
          <p:nvPr/>
        </p:nvSpPr>
        <p:spPr>
          <a:xfrm>
            <a:off x="838200" y="22098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causes </a:t>
            </a:r>
            <a:r>
              <a:rPr lang="en-US" sz="2800" i="1" dirty="0" smtClean="0"/>
              <a:t>tachycardia in isolated heart</a:t>
            </a:r>
            <a:r>
              <a:rPr lang="en-US" sz="2800" dirty="0" smtClean="0"/>
              <a:t>, due to blockade of M</a:t>
            </a:r>
            <a:r>
              <a:rPr lang="en-US" sz="2800" baseline="-25000" dirty="0" smtClean="0"/>
              <a:t>2</a:t>
            </a:r>
            <a:r>
              <a:rPr lang="en-US" sz="2800" dirty="0" smtClean="0"/>
              <a:t>-receptors on SA node</a:t>
            </a:r>
            <a:endParaRPr lang="en-US" sz="2800" dirty="0">
              <a:solidFill>
                <a:schemeClr val="tx1">
                  <a:lumMod val="95000"/>
                  <a:lumOff val="5000"/>
                </a:schemeClr>
              </a:solidFill>
              <a:latin typeface="Arial Narrow" pitchFamily="34" charset="0"/>
            </a:endParaRPr>
          </a:p>
        </p:txBody>
      </p:sp>
      <p:sp>
        <p:nvSpPr>
          <p:cNvPr id="9" name="TextBox 8"/>
          <p:cNvSpPr txBox="1"/>
          <p:nvPr/>
        </p:nvSpPr>
        <p:spPr>
          <a:xfrm>
            <a:off x="838200" y="4191000"/>
            <a:ext cx="73914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 does not influence BP. It blocks the </a:t>
            </a:r>
          </a:p>
          <a:p>
            <a:r>
              <a:rPr lang="en-US" sz="2800" dirty="0" smtClean="0"/>
              <a:t>vasodepressor action of cholinergic agonists</a:t>
            </a:r>
            <a:endParaRPr lang="en-US" sz="2800" b="1" dirty="0">
              <a:solidFill>
                <a:schemeClr val="tx1">
                  <a:lumMod val="95000"/>
                  <a:lumOff val="5000"/>
                </a:schemeClr>
              </a:solidFill>
              <a:latin typeface="Arial Narrow" pitchFamily="34" charset="0"/>
            </a:endParaRPr>
          </a:p>
        </p:txBody>
      </p:sp>
      <p:sp>
        <p:nvSpPr>
          <p:cNvPr id="10" name="TextBox 9"/>
          <p:cNvSpPr txBox="1"/>
          <p:nvPr/>
        </p:nvSpPr>
        <p:spPr>
          <a:xfrm>
            <a:off x="838200" y="3276600"/>
            <a:ext cx="7162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In intact animals, initial </a:t>
            </a:r>
            <a:r>
              <a:rPr lang="en-US" sz="2800" dirty="0" err="1" smtClean="0">
                <a:sym typeface="Symbol" pitchFamily="18" charset="2"/>
              </a:rPr>
              <a:t>bradycardia</a:t>
            </a:r>
            <a:r>
              <a:rPr lang="en-US" sz="2800" dirty="0" smtClean="0">
                <a:sym typeface="Symbol" pitchFamily="18" charset="2"/>
              </a:rPr>
              <a:t> followed by tachycardia</a:t>
            </a:r>
          </a:p>
        </p:txBody>
      </p:sp>
      <p:pic>
        <p:nvPicPr>
          <p:cNvPr id="11" name="Picture 4"/>
          <p:cNvPicPr>
            <a:picLocks noChangeAspect="1" noChangeArrowheads="1"/>
          </p:cNvPicPr>
          <p:nvPr/>
        </p:nvPicPr>
        <p:blipFill>
          <a:blip r:embed="rId3" cstate="print"/>
          <a:srcRect/>
          <a:stretch>
            <a:fillRect/>
          </a:stretch>
        </p:blipFill>
        <p:spPr bwMode="auto">
          <a:xfrm>
            <a:off x="609600" y="3886200"/>
            <a:ext cx="6381750" cy="2087563"/>
          </a:xfrm>
          <a:prstGeom prst="rect">
            <a:avLst/>
          </a:prstGeom>
          <a:noFill/>
          <a:ln w="9525">
            <a:noFill/>
            <a:miter lim="800000"/>
            <a:headEnd/>
            <a:tailEnd/>
          </a:ln>
          <a:effectLst/>
        </p:spPr>
      </p:pic>
      <p:pic>
        <p:nvPicPr>
          <p:cNvPr id="15362" name="Picture 2"/>
          <p:cNvPicPr>
            <a:picLocks noChangeAspect="1" noChangeArrowheads="1"/>
          </p:cNvPicPr>
          <p:nvPr/>
        </p:nvPicPr>
        <p:blipFill>
          <a:blip r:embed="rId4" cstate="print"/>
          <a:srcRect/>
          <a:stretch>
            <a:fillRect/>
          </a:stretch>
        </p:blipFill>
        <p:spPr bwMode="auto">
          <a:xfrm>
            <a:off x="2057400" y="3295650"/>
            <a:ext cx="4076700" cy="3562350"/>
          </a:xfrm>
          <a:prstGeom prst="rect">
            <a:avLst/>
          </a:prstGeom>
          <a:noFill/>
          <a:ln w="9525">
            <a:noFill/>
            <a:miter lim="800000"/>
            <a:headEnd/>
            <a:tailEnd/>
          </a:ln>
        </p:spPr>
      </p:pic>
      <p:pic>
        <p:nvPicPr>
          <p:cNvPr id="19460" name="Picture 4" descr="Moving illustrated gif animation picture of a heart beating"/>
          <p:cNvPicPr>
            <a:picLocks noChangeAspect="1" noChangeArrowheads="1" noCrop="1"/>
          </p:cNvPicPr>
          <p:nvPr/>
        </p:nvPicPr>
        <p:blipFill>
          <a:blip r:embed="rId5" cstate="print"/>
          <a:srcRect/>
          <a:stretch>
            <a:fillRect/>
          </a:stretch>
        </p:blipFill>
        <p:spPr bwMode="auto">
          <a:xfrm>
            <a:off x="7467600" y="5143500"/>
            <a:ext cx="16764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blinds(horizontal)">
                                      <p:cBhvr>
                                        <p:cTn id="22" dur="500"/>
                                        <p:tgtEl>
                                          <p:spTgt spid="1536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15362"/>
                                        </p:tgtEl>
                                      </p:cBhvr>
                                    </p:animEffect>
                                    <p:set>
                                      <p:cBhvr>
                                        <p:cTn id="30" dur="1" fill="hold">
                                          <p:stCondLst>
                                            <p:cond delay="499"/>
                                          </p:stCondLst>
                                        </p:cTn>
                                        <p:tgtEl>
                                          <p:spTgt spid="153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4" presetClass="exit" presetSubtype="16" fill="hold" nodeType="withEffect">
                                  <p:stCondLst>
                                    <p:cond delay="0"/>
                                  </p:stCondLst>
                                  <p:childTnLst>
                                    <p:animEffect transition="out" filter="box(in)">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34290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chemeClr val="tx1">
                    <a:lumMod val="95000"/>
                    <a:lumOff val="5000"/>
                  </a:schemeClr>
                </a:solidFill>
                <a:latin typeface="Arial Narrow" pitchFamily="34" charset="0"/>
              </a:rPr>
              <a:t>Increase intraocular pressure</a:t>
            </a:r>
            <a:endParaRPr lang="en-US" sz="2800" dirty="0">
              <a:solidFill>
                <a:schemeClr val="tx1">
                  <a:lumMod val="95000"/>
                  <a:lumOff val="5000"/>
                </a:schemeClr>
              </a:solidFill>
              <a:latin typeface="Arial Narrow" pitchFamily="34" charset="0"/>
            </a:endParaRPr>
          </a:p>
        </p:txBody>
      </p:sp>
      <p:sp>
        <p:nvSpPr>
          <p:cNvPr id="4" name="TextBox 3"/>
          <p:cNvSpPr txBox="1"/>
          <p:nvPr/>
        </p:nvSpPr>
        <p:spPr>
          <a:xfrm>
            <a:off x="457200" y="41148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 Lachrymal secretion</a:t>
            </a:r>
            <a:r>
              <a:rPr lang="en-US" sz="2800" b="1" dirty="0" smtClean="0">
                <a:solidFill>
                  <a:schemeClr val="tx1">
                    <a:lumMod val="95000"/>
                    <a:lumOff val="5000"/>
                  </a:schemeClr>
                </a:solidFill>
                <a:latin typeface="Arial Narrow" pitchFamily="34" charset="0"/>
              </a:rPr>
              <a:t>s</a:t>
            </a:r>
            <a:endParaRPr lang="en-US" sz="2800" b="1" dirty="0">
              <a:solidFill>
                <a:schemeClr val="tx1">
                  <a:lumMod val="95000"/>
                  <a:lumOff val="5000"/>
                </a:schemeClr>
              </a:solidFill>
              <a:latin typeface="Arial Narrow" pitchFamily="34" charset="0"/>
            </a:endParaRPr>
          </a:p>
        </p:txBody>
      </p:sp>
      <p:sp>
        <p:nvSpPr>
          <p:cNvPr id="5" name="TextBox 4"/>
          <p:cNvSpPr txBox="1"/>
          <p:nvPr/>
        </p:nvSpPr>
        <p:spPr>
          <a:xfrm>
            <a:off x="457200" y="2362200"/>
            <a:ext cx="8686800" cy="954107"/>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olidFill>
                  <a:schemeClr val="tx1">
                    <a:lumMod val="95000"/>
                    <a:lumOff val="5000"/>
                  </a:schemeClr>
                </a:solidFill>
                <a:sym typeface="Symbol" pitchFamily="18" charset="2"/>
              </a:rPr>
              <a:t>Relaxes </a:t>
            </a:r>
            <a:r>
              <a:rPr lang="en-US" sz="2800" dirty="0" err="1" smtClean="0">
                <a:solidFill>
                  <a:schemeClr val="tx1">
                    <a:lumMod val="95000"/>
                    <a:lumOff val="5000"/>
                  </a:schemeClr>
                </a:solidFill>
                <a:sym typeface="Symbol" pitchFamily="18" charset="2"/>
              </a:rPr>
              <a:t>cilliary</a:t>
            </a:r>
            <a:r>
              <a:rPr lang="en-US" sz="2800" dirty="0" smtClean="0">
                <a:solidFill>
                  <a:schemeClr val="tx1">
                    <a:lumMod val="95000"/>
                    <a:lumOff val="5000"/>
                  </a:schemeClr>
                </a:solidFill>
                <a:sym typeface="Symbol" pitchFamily="18" charset="2"/>
              </a:rPr>
              <a:t> muscle</a:t>
            </a:r>
            <a:r>
              <a:rPr lang="en-US" sz="2800" i="1" dirty="0" smtClean="0"/>
              <a:t> abolition of light reflex &amp;</a:t>
            </a:r>
            <a:r>
              <a:rPr lang="en-US" sz="2800" dirty="0" smtClean="0">
                <a:solidFill>
                  <a:schemeClr val="tx1">
                    <a:lumMod val="95000"/>
                    <a:lumOff val="5000"/>
                  </a:schemeClr>
                </a:solidFill>
                <a:sym typeface="Symbol" pitchFamily="18" charset="2"/>
              </a:rPr>
              <a:t> [</a:t>
            </a:r>
            <a:r>
              <a:rPr lang="en-US" sz="2800" dirty="0" err="1" smtClean="0">
                <a:solidFill>
                  <a:schemeClr val="tx1">
                    <a:lumMod val="95000"/>
                    <a:lumOff val="5000"/>
                  </a:schemeClr>
                </a:solidFill>
                <a:sym typeface="Symbol" pitchFamily="18" charset="2"/>
              </a:rPr>
              <a:t>cycloplagia</a:t>
            </a:r>
            <a:r>
              <a:rPr lang="en-US" sz="2800" dirty="0" smtClean="0">
                <a:solidFill>
                  <a:schemeClr val="tx1">
                    <a:lumMod val="95000"/>
                    <a:lumOff val="5000"/>
                  </a:schemeClr>
                </a:solidFill>
                <a:sym typeface="Symbol" pitchFamily="18" charset="2"/>
              </a:rPr>
              <a:t>].</a:t>
            </a:r>
            <a:endParaRPr lang="en-US" sz="2800" dirty="0">
              <a:solidFill>
                <a:schemeClr val="tx1">
                  <a:lumMod val="95000"/>
                  <a:lumOff val="5000"/>
                </a:schemeClr>
              </a:solidFill>
              <a:sym typeface="Symbol" pitchFamily="18" charset="2"/>
            </a:endParaRPr>
          </a:p>
        </p:txBody>
      </p:sp>
      <p:sp>
        <p:nvSpPr>
          <p:cNvPr id="6" name="TextBox 5"/>
          <p:cNvSpPr txBox="1"/>
          <p:nvPr/>
        </p:nvSpPr>
        <p:spPr>
          <a:xfrm>
            <a:off x="457200" y="2438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chemeClr val="tx1">
                    <a:lumMod val="95000"/>
                    <a:lumOff val="5000"/>
                  </a:schemeClr>
                </a:solidFill>
              </a:rPr>
              <a:t>Relaxes </a:t>
            </a:r>
            <a:r>
              <a:rPr lang="en-US" sz="2800" b="1" dirty="0" err="1" smtClean="0">
                <a:solidFill>
                  <a:schemeClr val="tx1">
                    <a:lumMod val="95000"/>
                    <a:lumOff val="5000"/>
                  </a:schemeClr>
                </a:solidFill>
              </a:rPr>
              <a:t>pupillae</a:t>
            </a:r>
            <a:r>
              <a:rPr lang="en-US" sz="2800" b="1" dirty="0" smtClean="0">
                <a:solidFill>
                  <a:schemeClr val="tx1">
                    <a:lumMod val="95000"/>
                    <a:lumOff val="5000"/>
                  </a:schemeClr>
                </a:solidFill>
              </a:rPr>
              <a:t> constrictor</a:t>
            </a:r>
            <a:r>
              <a:rPr lang="en-US" sz="2800" dirty="0" smtClean="0">
                <a:solidFill>
                  <a:schemeClr val="tx1">
                    <a:lumMod val="95000"/>
                    <a:lumOff val="5000"/>
                  </a:schemeClr>
                </a:solidFill>
              </a:rPr>
              <a:t> </a:t>
            </a:r>
            <a:r>
              <a:rPr lang="en-US" sz="2800" dirty="0" smtClean="0">
                <a:sym typeface="Symbol" pitchFamily="18" charset="2"/>
              </a:rPr>
              <a:t></a:t>
            </a:r>
            <a:r>
              <a:rPr lang="en-US" sz="2800" b="1" dirty="0" err="1" smtClean="0">
                <a:solidFill>
                  <a:srgbClr val="003300"/>
                </a:solidFill>
                <a:sym typeface="Symbol" pitchFamily="18" charset="2"/>
              </a:rPr>
              <a:t>mydriasis</a:t>
            </a:r>
            <a:endParaRPr lang="en-US" sz="2800" b="1" dirty="0">
              <a:solidFill>
                <a:schemeClr val="tx1">
                  <a:lumMod val="95000"/>
                  <a:lumOff val="5000"/>
                </a:schemeClr>
              </a:solidFill>
              <a:latin typeface="Arial Narrow" pitchFamily="34" charset="0"/>
            </a:endParaRPr>
          </a:p>
        </p:txBody>
      </p:sp>
      <p:sp>
        <p:nvSpPr>
          <p:cNvPr id="7" name="TextBox 6"/>
          <p:cNvSpPr txBox="1"/>
          <p:nvPr/>
        </p:nvSpPr>
        <p:spPr>
          <a:xfrm>
            <a:off x="4572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solidFill>
                  <a:srgbClr val="FF0066"/>
                </a:solidFill>
              </a:rPr>
              <a:t>Eye:-</a:t>
            </a:r>
            <a:endParaRPr lang="en-US" sz="2800" b="1" dirty="0">
              <a:solidFill>
                <a:schemeClr val="tx1">
                  <a:lumMod val="95000"/>
                  <a:lumOff val="5000"/>
                </a:schemeClr>
              </a:solidFill>
              <a:latin typeface="Arial Narrow" pitchFamily="34" charset="0"/>
            </a:endParaRPr>
          </a:p>
        </p:txBody>
      </p:sp>
      <p:pic>
        <p:nvPicPr>
          <p:cNvPr id="9" name="Picture 2" descr="Accommodation (PSF).svg">
            <a:hlinkClick r:id="rId2"/>
          </p:cNvPr>
          <p:cNvPicPr>
            <a:picLocks noChangeAspect="1" noChangeArrowheads="1"/>
          </p:cNvPicPr>
          <p:nvPr/>
        </p:nvPicPr>
        <p:blipFill>
          <a:blip r:embed="rId3" cstate="print"/>
          <a:srcRect/>
          <a:stretch>
            <a:fillRect/>
          </a:stretch>
        </p:blipFill>
        <p:spPr bwMode="auto">
          <a:xfrm>
            <a:off x="2362200" y="3200400"/>
            <a:ext cx="2819400" cy="2000251"/>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2133600" y="3276600"/>
            <a:ext cx="3614737" cy="3429000"/>
          </a:xfrm>
          <a:prstGeom prst="rect">
            <a:avLst/>
          </a:prstGeom>
          <a:noFill/>
          <a:ln w="9525">
            <a:noFill/>
            <a:miter lim="800000"/>
            <a:headEnd/>
            <a:tailEnd/>
          </a:ln>
          <a:effectLst/>
        </p:spPr>
      </p:pic>
      <p:pic>
        <p:nvPicPr>
          <p:cNvPr id="11" name="Picture 5"/>
          <p:cNvPicPr>
            <a:picLocks noChangeAspect="1" noChangeArrowheads="1"/>
          </p:cNvPicPr>
          <p:nvPr/>
        </p:nvPicPr>
        <p:blipFill>
          <a:blip r:embed="rId5" cstate="print"/>
          <a:srcRect/>
          <a:stretch>
            <a:fillRect/>
          </a:stretch>
        </p:blipFill>
        <p:spPr bwMode="auto">
          <a:xfrm>
            <a:off x="685800" y="2362200"/>
            <a:ext cx="6400800" cy="38100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6" cstate="print"/>
          <a:srcRect/>
          <a:stretch>
            <a:fillRect/>
          </a:stretch>
        </p:blipFill>
        <p:spPr bwMode="auto">
          <a:xfrm>
            <a:off x="2209800" y="2362200"/>
            <a:ext cx="3881437" cy="4267200"/>
          </a:xfrm>
          <a:prstGeom prst="rect">
            <a:avLst/>
          </a:prstGeom>
          <a:noFill/>
          <a:ln w="9525">
            <a:noFill/>
            <a:miter lim="800000"/>
            <a:headEnd/>
            <a:tailEnd/>
          </a:ln>
        </p:spPr>
      </p:pic>
      <p:pic>
        <p:nvPicPr>
          <p:cNvPr id="18436" name="Picture 4" descr=" eye   animation"/>
          <p:cNvPicPr>
            <a:picLocks noChangeAspect="1" noChangeArrowheads="1" noCrop="1"/>
          </p:cNvPicPr>
          <p:nvPr/>
        </p:nvPicPr>
        <p:blipFill>
          <a:blip r:embed="rId7" cstate="print"/>
          <a:srcRect/>
          <a:stretch>
            <a:fillRect/>
          </a:stretch>
        </p:blipFill>
        <p:spPr bwMode="auto">
          <a:xfrm>
            <a:off x="7848600" y="5486400"/>
            <a:ext cx="11430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blinds(horizontal)">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14339"/>
                                        </p:tgtEl>
                                      </p:cBhvr>
                                    </p:animEffect>
                                    <p:set>
                                      <p:cBhvr>
                                        <p:cTn id="25" dur="1" fill="hold">
                                          <p:stCondLst>
                                            <p:cond delay="499"/>
                                          </p:stCondLst>
                                        </p:cTn>
                                        <p:tgtEl>
                                          <p:spTgt spid="1433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4" presetClass="exit" presetSubtype="16" fill="hold" nodeType="withEffect">
                                  <p:stCondLst>
                                    <p:cond delay="0"/>
                                  </p:stCondLst>
                                  <p:childTnLst>
                                    <p:animEffect transition="out" filter="box(in)">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grpId="1" nodeType="clickEffect">
                                  <p:stCondLst>
                                    <p:cond delay="0"/>
                                  </p:stCondLst>
                                  <p:childTnLst>
                                    <p:animEffect transition="out" filter="box(in)">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par>
                                <p:cTn id="69" presetID="4" presetClass="exit" presetSubtype="16" fill="hold" nodeType="withEffect">
                                  <p:stCondLst>
                                    <p:cond delay="0"/>
                                  </p:stCondLst>
                                  <p:childTnLst>
                                    <p:animEffect transition="out" filter="box(in)">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blinds(horizontal)">
                                      <p:cBhvr>
                                        <p:cTn id="7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Respiratory system</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304800" y="2514600"/>
            <a:ext cx="8534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Atropine</a:t>
            </a:r>
            <a:r>
              <a:rPr lang="en-US" sz="2800" dirty="0" smtClean="0">
                <a:sym typeface="Symbol" pitchFamily="18" charset="2"/>
              </a:rPr>
              <a:t> </a:t>
            </a:r>
            <a:r>
              <a:rPr lang="en-US" sz="2800" dirty="0" err="1" smtClean="0">
                <a:sym typeface="Symbol" pitchFamily="18" charset="2"/>
              </a:rPr>
              <a:t>bronchodilation</a:t>
            </a:r>
            <a:r>
              <a:rPr lang="en-US" sz="2800" dirty="0" smtClean="0">
                <a:sym typeface="Symbol" pitchFamily="18" charset="2"/>
              </a:rPr>
              <a:t> &amp; of secretion</a:t>
            </a:r>
            <a:endParaRPr lang="en-US" sz="2800" dirty="0">
              <a:sym typeface="Symbol" pitchFamily="18" charset="2"/>
            </a:endParaRPr>
          </a:p>
        </p:txBody>
      </p:sp>
      <p:pic>
        <p:nvPicPr>
          <p:cNvPr id="9" name="Picture 3"/>
          <p:cNvPicPr>
            <a:picLocks noChangeAspect="1" noChangeArrowheads="1"/>
          </p:cNvPicPr>
          <p:nvPr/>
        </p:nvPicPr>
        <p:blipFill>
          <a:blip r:embed="rId2" cstate="print"/>
          <a:srcRect/>
          <a:stretch>
            <a:fillRect/>
          </a:stretch>
        </p:blipFill>
        <p:spPr bwMode="auto">
          <a:xfrm>
            <a:off x="2971800" y="3276600"/>
            <a:ext cx="3886200" cy="3276600"/>
          </a:xfrm>
          <a:prstGeom prst="rect">
            <a:avLst/>
          </a:prstGeom>
          <a:noFill/>
          <a:ln w="9525">
            <a:noFill/>
            <a:miter lim="800000"/>
            <a:headEnd/>
            <a:tailEnd/>
          </a:ln>
          <a:effectLst/>
        </p:spPr>
      </p:pic>
      <p:pic>
        <p:nvPicPr>
          <p:cNvPr id="17410" name="Picture 2" descr="Moving picture breathing lungs animated gif"/>
          <p:cNvPicPr>
            <a:picLocks noChangeAspect="1" noChangeArrowheads="1" noCrop="1"/>
          </p:cNvPicPr>
          <p:nvPr/>
        </p:nvPicPr>
        <p:blipFill>
          <a:blip r:embed="rId3" cstate="print"/>
          <a:srcRect/>
          <a:stretch>
            <a:fillRect/>
          </a:stretch>
        </p:blipFill>
        <p:spPr bwMode="auto">
          <a:xfrm>
            <a:off x="7467600" y="5257801"/>
            <a:ext cx="16764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err="1" smtClean="0">
                <a:solidFill>
                  <a:schemeClr val="tx1">
                    <a:lumMod val="95000"/>
                    <a:lumOff val="5000"/>
                  </a:schemeClr>
                </a:solidFill>
                <a:latin typeface="Arial Narrow" pitchFamily="34" charset="0"/>
              </a:rPr>
              <a:t>Pharmacodynamic</a:t>
            </a:r>
            <a:r>
              <a:rPr lang="en-US" sz="3600" b="1" dirty="0" smtClean="0">
                <a:solidFill>
                  <a:schemeClr val="tx1">
                    <a:lumMod val="95000"/>
                    <a:lumOff val="5000"/>
                  </a:schemeClr>
                </a:solidFill>
                <a:latin typeface="Arial Narrow" pitchFamily="34" charset="0"/>
              </a:rPr>
              <a:t> Actions</a:t>
            </a:r>
            <a:endParaRPr lang="en-US" sz="3600" b="1" dirty="0">
              <a:solidFill>
                <a:schemeClr val="tx1">
                  <a:lumMod val="95000"/>
                  <a:lumOff val="5000"/>
                </a:schemeClr>
              </a:solidFill>
              <a:latin typeface="Arial Narrow" pitchFamily="34" charset="0"/>
            </a:endParaRPr>
          </a:p>
        </p:txBody>
      </p:sp>
      <p:sp>
        <p:nvSpPr>
          <p:cNvPr id="3" name="TextBox 2"/>
          <p:cNvSpPr txBox="1"/>
          <p:nvPr/>
        </p:nvSpPr>
        <p:spPr>
          <a:xfrm>
            <a:off x="4572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rPr>
              <a:t>GIT:-</a:t>
            </a:r>
            <a:endParaRPr lang="en-US" sz="3200" b="1" dirty="0">
              <a:solidFill>
                <a:schemeClr val="tx1">
                  <a:lumMod val="95000"/>
                  <a:lumOff val="5000"/>
                </a:schemeClr>
              </a:solidFill>
              <a:latin typeface="Arial Narrow" pitchFamily="34" charset="0"/>
            </a:endParaRPr>
          </a:p>
        </p:txBody>
      </p:sp>
      <p:sp>
        <p:nvSpPr>
          <p:cNvPr id="4" name="TextBox 3"/>
          <p:cNvSpPr txBox="1"/>
          <p:nvPr/>
        </p:nvSpPr>
        <p:spPr>
          <a:xfrm>
            <a:off x="457200" y="2286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Motility</a:t>
            </a:r>
            <a:endParaRPr lang="en-US" sz="3200" b="1" dirty="0">
              <a:solidFill>
                <a:schemeClr val="tx1">
                  <a:lumMod val="95000"/>
                  <a:lumOff val="5000"/>
                </a:schemeClr>
              </a:solidFill>
              <a:latin typeface="Arial Narrow"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2971800" y="3657600"/>
            <a:ext cx="4114800" cy="3067050"/>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cstate="print"/>
          <a:srcRect/>
          <a:stretch>
            <a:fillRect/>
          </a:stretch>
        </p:blipFill>
        <p:spPr bwMode="auto">
          <a:xfrm>
            <a:off x="1828800" y="2286000"/>
            <a:ext cx="4171950" cy="3495675"/>
          </a:xfrm>
          <a:prstGeom prst="rect">
            <a:avLst/>
          </a:prstGeom>
          <a:noFill/>
          <a:ln w="9525">
            <a:noFill/>
            <a:miter lim="800000"/>
            <a:headEnd/>
            <a:tailEnd/>
          </a:ln>
        </p:spPr>
      </p:pic>
      <p:sp>
        <p:nvSpPr>
          <p:cNvPr id="7" name="TextBox 6"/>
          <p:cNvSpPr txBox="1"/>
          <p:nvPr/>
        </p:nvSpPr>
        <p:spPr>
          <a:xfrm>
            <a:off x="457200" y="3048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dirty="0" smtClean="0">
                <a:sym typeface="Symbol" pitchFamily="18" charset="2"/>
              </a:rPr>
              <a:t> Secretion.</a:t>
            </a:r>
            <a:endParaRPr lang="en-US" sz="32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386"/>
                                        </p:tgtEl>
                                        <p:attrNameLst>
                                          <p:attrName>style.visibility</p:attrName>
                                        </p:attrNameLst>
                                      </p:cBhvr>
                                      <p:to>
                                        <p:strVal val="visible"/>
                                      </p:to>
                                    </p:set>
                                    <p:animEffect transition="in" filter="blinds(horizontal)">
                                      <p:cBhvr>
                                        <p:cTn id="3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animBg="1"/>
      <p:bldP spid="7"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5912</TotalTime>
  <Words>792</Words>
  <Application>Microsoft Office PowerPoint</Application>
  <PresentationFormat>On-screen Show (4:3)</PresentationFormat>
  <Paragraphs>160</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Osama</cp:lastModifiedBy>
  <cp:revision>277</cp:revision>
  <dcterms:created xsi:type="dcterms:W3CDTF">2015-01-08T08:30:36Z</dcterms:created>
  <dcterms:modified xsi:type="dcterms:W3CDTF">2016-01-19T06:56:55Z</dcterms:modified>
</cp:coreProperties>
</file>