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7" r:id="rId2"/>
    <p:sldId id="348" r:id="rId3"/>
    <p:sldId id="349" r:id="rId4"/>
    <p:sldId id="395" r:id="rId5"/>
    <p:sldId id="359" r:id="rId6"/>
    <p:sldId id="386" r:id="rId7"/>
    <p:sldId id="399" r:id="rId8"/>
    <p:sldId id="402" r:id="rId9"/>
    <p:sldId id="396" r:id="rId10"/>
    <p:sldId id="362" r:id="rId11"/>
    <p:sldId id="403" r:id="rId12"/>
    <p:sldId id="388" r:id="rId13"/>
    <p:sldId id="387" r:id="rId14"/>
    <p:sldId id="394" r:id="rId15"/>
    <p:sldId id="363" r:id="rId16"/>
    <p:sldId id="389" r:id="rId17"/>
    <p:sldId id="391" r:id="rId18"/>
    <p:sldId id="40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7"/>
    <a:srgbClr val="FFFF99"/>
    <a:srgbClr val="0000FF"/>
    <a:srgbClr val="FFFFFF"/>
    <a:srgbClr val="D1FFFF"/>
    <a:srgbClr val="3502C6"/>
    <a:srgbClr val="00C4F2"/>
    <a:srgbClr val="00CCFF"/>
    <a:srgbClr val="4201A1"/>
    <a:srgbClr val="420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5322A-BA7B-432B-9F6B-40C1B1EA8AB4}" type="datetimeFigureOut">
              <a:rPr lang="en-US" smtClean="0"/>
              <a:pPr/>
              <a:t>28/1/2016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D1AA4-A98F-48F5-BF97-CA660E128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2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28/1/2016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28/1/2016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28/1/2016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71000">
              <a:schemeClr val="accent4">
                <a:lumMod val="60000"/>
                <a:lumOff val="40000"/>
                <a:alpha val="75000"/>
              </a:schemeClr>
            </a:gs>
            <a:gs pos="100000">
              <a:srgbClr val="0099FF">
                <a:alpha val="47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987D5-AC75-4770-B9E1-449E7702A04F}" type="datetimeFigureOut">
              <a:rPr lang="en-US" smtClean="0"/>
              <a:pPr/>
              <a:t>28/1/2016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http://media.pearsoncmg.com/bc/bc_martini_fap_6/ebook/fig/big/22-21bd.jp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9.jpeg"/><Relationship Id="rId7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jpeg"/><Relationship Id="rId12" Type="http://schemas.openxmlformats.org/officeDocument/2006/relationships/image" Target="../media/image19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11" Type="http://schemas.openxmlformats.org/officeDocument/2006/relationships/image" Target="../media/image3.jpeg"/><Relationship Id="rId5" Type="http://schemas.openxmlformats.org/officeDocument/2006/relationships/image" Target="../media/image14.jpeg"/><Relationship Id="rId10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imgres?imgurl=http://image.shutterstock.com/display_pic_with_logo/137326/137326,1293209044,28/stock-photo--d-render-of-red-sos-sign-isolated-on-white-67753699.jpg&amp;imgrefurl=http://www.shutterstock.com/pic-67753699/stock-photo--d-render-of-red-sos-sign-isolated-on-white.html&amp;usg=__ARrLeAmFnpiQR0FM3jcRPyle5ik=&amp;h=470&amp;w=316&amp;sz=40&amp;hl=en&amp;start=35&amp;zoom=1&amp;itbs=1&amp;tbnid=bU-LyI7oGapwxM:&amp;tbnh=129&amp;tbnw=87&amp;prev=/images?q=SOS+sign&amp;start=20&amp;hl=en&amp;safe=active&amp;sa=N&amp;gbv=2&amp;ndsp=20&amp;tbs=isch:1&amp;ei=Y7U_Tb32NoSW8QOLnPHpAw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india-shopping.net/india-ayurveda-products/image/fainting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30000"/>
          </a:blip>
          <a:srcRect l="2232" t="4145" r="4025" b="4663"/>
          <a:stretch>
            <a:fillRect/>
          </a:stretch>
        </p:blipFill>
        <p:spPr bwMode="auto">
          <a:xfrm rot="20568202">
            <a:off x="1369761" y="4641705"/>
            <a:ext cx="4586333" cy="2155371"/>
          </a:xfrm>
          <a:prstGeom prst="rect">
            <a:avLst/>
          </a:prstGeom>
          <a:noFill/>
          <a:effectLst>
            <a:glow rad="228600">
              <a:srgbClr val="FFFFFF"/>
            </a:glow>
          </a:effectLst>
        </p:spPr>
      </p:pic>
      <p:pic>
        <p:nvPicPr>
          <p:cNvPr id="1026" name="Picture 2" descr="C:\Users\Administrator\Pictures\AnAn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" t="2162" r="8609" b="2703"/>
          <a:stretch>
            <a:fillRect/>
          </a:stretch>
        </p:blipFill>
        <p:spPr bwMode="auto">
          <a:xfrm>
            <a:off x="4038600" y="3429000"/>
            <a:ext cx="5181600" cy="3352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6072" y="2311758"/>
            <a:ext cx="55480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ANAPHYLAXSIS</a:t>
            </a:r>
            <a:endParaRPr lang="en-US" sz="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539" y="2286000"/>
            <a:ext cx="57388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ANAPHYLAXSIS </a:t>
            </a:r>
            <a:endParaRPr lang="en-US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tx2"/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1219200"/>
            <a:ext cx="4343400" cy="762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rgbClr val="FFFFFF"/>
                  </a:glow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DRUGS USED IN </a:t>
            </a:r>
          </a:p>
        </p:txBody>
      </p:sp>
      <p:pic>
        <p:nvPicPr>
          <p:cNvPr id="4098" name="Picture 2" descr="http://t2.gstatic.com/images?q=tbn:ANd9GcRLpdVHcIw3sUPWD5jEtjyA22IgxrsXlY1ug_rFbN_U8fWErnZYB_XZ99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133600"/>
            <a:ext cx="1521204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Document 20"/>
          <p:cNvSpPr/>
          <p:nvPr/>
        </p:nvSpPr>
        <p:spPr>
          <a:xfrm>
            <a:off x="266163" y="1066800"/>
            <a:ext cx="8763000" cy="4990563"/>
          </a:xfrm>
          <a:prstGeom prst="flowChartDocument">
            <a:avLst/>
          </a:prstGeom>
          <a:gradFill flip="none" rotWithShape="1">
            <a:gsLst>
              <a:gs pos="17000">
                <a:srgbClr val="FFFF66">
                  <a:alpha val="50000"/>
                </a:srgbClr>
              </a:gs>
              <a:gs pos="28000">
                <a:srgbClr val="FFC000">
                  <a:alpha val="36000"/>
                </a:srgbClr>
              </a:gs>
              <a:gs pos="46000">
                <a:schemeClr val="bg1">
                  <a:alpha val="52000"/>
                </a:schemeClr>
              </a:gs>
              <a:gs pos="86000">
                <a:schemeClr val="bg1">
                  <a:alpha val="63000"/>
                </a:schemeClr>
              </a:gs>
              <a:gs pos="100000">
                <a:srgbClr val="0099FF">
                  <a:alpha val="12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04800" y="1154077"/>
            <a:ext cx="8763000" cy="3429000"/>
          </a:xfrm>
          <a:prstGeom prst="rect">
            <a:avLst/>
          </a:prstGeom>
        </p:spPr>
        <p:txBody>
          <a:bodyPr/>
          <a:lstStyle/>
          <a:p>
            <a:pPr marL="342900" marR="0" lvl="0" indent="-342900" fontAlgn="auto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en-US" sz="2800" spc="-40" dirty="0" smtClean="0">
                <a:latin typeface="Bernard MT Condensed" pitchFamily="18" charset="0"/>
              </a:rPr>
              <a:t>Bronchodilators</a:t>
            </a:r>
          </a:p>
          <a:p>
            <a:pPr marL="742950" marR="0" lvl="1" indent="-285750" algn="l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800" b="1" i="0" u="none" strike="noStrike" kern="1200" cap="none" spc="-4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Salbutamol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nebulizer  /  </a:t>
            </a:r>
            <a:r>
              <a:rPr kumimoji="0" lang="en-US" sz="2800" b="1" i="0" u="none" strike="noStrike" kern="1200" cap="none" spc="-4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Ipratropium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nebulizer  / </a:t>
            </a:r>
            <a:r>
              <a:rPr kumimoji="0" lang="en-US" sz="2800" b="1" i="0" u="none" strike="noStrike" kern="1200" cap="none" spc="-4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Aminophylline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IV</a:t>
            </a:r>
          </a:p>
          <a:p>
            <a:pPr marL="342900" indent="-342900">
              <a:lnSpc>
                <a:spcPts val="22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800" spc="-40" dirty="0" smtClean="0">
                <a:latin typeface="Bernard MT Condensed" pitchFamily="18" charset="0"/>
              </a:rPr>
              <a:t>Glucagon</a:t>
            </a:r>
          </a:p>
          <a:p>
            <a:pPr marR="0" lvl="1" algn="l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For patients taking 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b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-blockers &amp; with refractory hypotension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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1 mg IV q 5 minutes</a:t>
            </a:r>
            <a:r>
              <a:rPr kumimoji="0" lang="en-US" sz="2800" b="1" i="0" u="none" strike="noStrike" kern="1200" cap="none" spc="-4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until hypotension resolves</a:t>
            </a:r>
            <a:endParaRPr kumimoji="0" lang="en-US" sz="2800" b="1" i="0" u="none" strike="noStrike" kern="1200" cap="none" spc="-4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lvl="1" indent="-342900">
              <a:lnSpc>
                <a:spcPts val="22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800" spc="-40" dirty="0" smtClean="0">
                <a:latin typeface="Bernard MT Condensed" pitchFamily="18" charset="0"/>
              </a:rPr>
              <a:t>H</a:t>
            </a:r>
            <a:r>
              <a:rPr lang="en-US" sz="2800" spc="-40" baseline="-25000" dirty="0" smtClean="0">
                <a:latin typeface="Bernard MT Condensed" pitchFamily="18" charset="0"/>
              </a:rPr>
              <a:t>2</a:t>
            </a:r>
            <a:r>
              <a:rPr lang="en-US" sz="2800" spc="-40" dirty="0" smtClean="0">
                <a:latin typeface="Bernard MT Condensed" pitchFamily="18" charset="0"/>
              </a:rPr>
              <a:t> blocker</a:t>
            </a:r>
          </a:p>
          <a:p>
            <a:pPr marL="0" lvl="1" indent="-285750">
              <a:lnSpc>
                <a:spcPts val="2200"/>
              </a:lnSpc>
              <a:buClr>
                <a:schemeClr val="tx1"/>
              </a:buClr>
              <a:defRPr/>
            </a:pPr>
            <a:r>
              <a:rPr lang="en-US" sz="2800" b="1" spc="-40" dirty="0" smtClean="0">
                <a:latin typeface="Arial Narrow" pitchFamily="34" charset="0"/>
              </a:rPr>
              <a:t>        Ranitidine 50 mg IV / No </a:t>
            </a:r>
            <a:r>
              <a:rPr lang="en-US" sz="2800" b="1" spc="-40" dirty="0" err="1" smtClean="0">
                <a:latin typeface="Arial Narrow" pitchFamily="34" charset="0"/>
              </a:rPr>
              <a:t>cimetidine</a:t>
            </a:r>
            <a:r>
              <a:rPr lang="en-US" sz="2800" b="1" spc="-40" dirty="0" smtClean="0">
                <a:latin typeface="Arial Narrow" pitchFamily="34" charset="0"/>
              </a:rPr>
              <a:t> in elderly, renal/hepatic failure, or if on </a:t>
            </a:r>
            <a:r>
              <a:rPr lang="en-US" sz="2800" b="1" spc="-40" dirty="0" smtClean="0">
                <a:latin typeface="Symbol" pitchFamily="18" charset="2"/>
              </a:rPr>
              <a:t>b</a:t>
            </a:r>
            <a:r>
              <a:rPr lang="en-US" sz="2800" b="1" spc="-40" dirty="0" smtClean="0">
                <a:latin typeface="Arial Narrow" pitchFamily="34" charset="0"/>
              </a:rPr>
              <a:t>-blockers</a:t>
            </a:r>
            <a:endParaRPr kumimoji="0" lang="el-GR" sz="2800" b="1" i="0" u="none" strike="noStrike" kern="1200" cap="none" spc="-4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-4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19200" y="106885"/>
            <a:ext cx="7772400" cy="584775"/>
          </a:xfrm>
          <a:prstGeom prst="rect">
            <a:avLst/>
          </a:prstGeom>
          <a:solidFill>
            <a:srgbClr val="0099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 THERAPY PROTOCOL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24" name="Chevron 23"/>
          <p:cNvSpPr/>
          <p:nvPr/>
        </p:nvSpPr>
        <p:spPr>
          <a:xfrm rot="5400000">
            <a:off x="291084" y="-140058"/>
            <a:ext cx="838200" cy="1219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91200" y="838200"/>
            <a:ext cx="3136005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Adjuvant to 2</a:t>
            </a:r>
            <a:r>
              <a:rPr lang="en-US" sz="2400" b="1" cap="all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nd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line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219200" y="106885"/>
            <a:ext cx="7772400" cy="584775"/>
          </a:xfrm>
          <a:prstGeom prst="rect">
            <a:avLst/>
          </a:prstGeom>
          <a:solidFill>
            <a:srgbClr val="0099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 THERAPY PROTOCOL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24" name="Chevron 23"/>
          <p:cNvSpPr/>
          <p:nvPr/>
        </p:nvSpPr>
        <p:spPr>
          <a:xfrm rot="5400000">
            <a:off x="291084" y="-140058"/>
            <a:ext cx="838200" cy="1219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95400" y="1900535"/>
            <a:ext cx="3136005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Adjuvant to 2</a:t>
            </a:r>
            <a:r>
              <a:rPr lang="en-US" sz="2400" b="1" cap="all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nd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line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4114800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To support the respiratory &amp; circulatory deficits</a:t>
            </a:r>
          </a:p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To halt the existing hyper-reaction</a:t>
            </a:r>
          </a:p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To prevent further hyper-reaction of immune system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53200" y="4432430"/>
            <a:ext cx="2427268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Objective of Therapy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8158" y="5308193"/>
            <a:ext cx="88392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2600"/>
              </a:lnSpc>
            </a:pPr>
            <a:r>
              <a:rPr lang="en-US" sz="2200" dirty="0" smtClean="0">
                <a:latin typeface="Bernard MT Condensed" pitchFamily="18" charset="0"/>
              </a:rPr>
              <a:t>Biphasic phenomenon </a:t>
            </a:r>
          </a:p>
          <a:p>
            <a:pPr marL="0" lvl="3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2</a:t>
            </a:r>
            <a:r>
              <a:rPr lang="en-US" sz="2400" b="1" baseline="30000" dirty="0" smtClean="0">
                <a:latin typeface="Arial Narrow" pitchFamily="34" charset="0"/>
              </a:rPr>
              <a:t>nd</a:t>
            </a:r>
            <a:r>
              <a:rPr lang="en-US" sz="2400" b="1" dirty="0" smtClean="0">
                <a:latin typeface="Arial Narrow" pitchFamily="34" charset="0"/>
              </a:rPr>
              <a:t>  release of mediators without re-exposure to antigen (in up to 20% )   </a:t>
            </a:r>
          </a:p>
          <a:p>
            <a:pPr marL="0" lvl="3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Clinically evident 3-4h after the initial manifestations clear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4445358" y="5053835"/>
            <a:ext cx="3056583" cy="459862"/>
            <a:chOff x="4597758" y="1840605"/>
            <a:chExt cx="3056583" cy="459862"/>
          </a:xfrm>
        </p:grpSpPr>
        <p:sp>
          <p:nvSpPr>
            <p:cNvPr id="30" name="Arc 29"/>
            <p:cNvSpPr/>
            <p:nvPr/>
          </p:nvSpPr>
          <p:spPr>
            <a:xfrm>
              <a:off x="6282741" y="1840605"/>
              <a:ext cx="1371600" cy="458274"/>
            </a:xfrm>
            <a:prstGeom prst="arc">
              <a:avLst>
                <a:gd name="adj1" fmla="val 16200000"/>
                <a:gd name="adj2" fmla="val 5739973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10800000">
              <a:off x="4597758" y="2298879"/>
              <a:ext cx="23622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042" y="1905000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As an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Symbol" pitchFamily="18" charset="2"/>
              </a:rPr>
              <a:t>a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-AD agonist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Reverses peripheral </a:t>
            </a:r>
            <a:r>
              <a:rPr lang="en-US" sz="2200" b="1" dirty="0" err="1" smtClean="0">
                <a:latin typeface="Arial Narrow" pitchFamily="34" charset="0"/>
              </a:rPr>
              <a:t>vasodilation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maintains BP &amp; directs blood flow to major organs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edema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reverse hives, swelling around face &amp; lips &amp; </a:t>
            </a:r>
            <a:r>
              <a:rPr lang="en-US" sz="2200" b="1" dirty="0" err="1" smtClean="0">
                <a:latin typeface="Arial Narrow" pitchFamily="34" charset="0"/>
              </a:rPr>
              <a:t>angioedema</a:t>
            </a:r>
            <a:r>
              <a:rPr lang="en-US" sz="2200" b="1" dirty="0" smtClean="0">
                <a:latin typeface="Arial Narrow" pitchFamily="34" charset="0"/>
              </a:rPr>
              <a:t> in </a:t>
            </a:r>
            <a:r>
              <a:rPr lang="en-US" sz="2200" b="1" dirty="0" err="1" smtClean="0">
                <a:latin typeface="Arial Narrow" pitchFamily="34" charset="0"/>
              </a:rPr>
              <a:t>nasopharynex</a:t>
            </a:r>
            <a:r>
              <a:rPr lang="en-US" sz="2200" b="1" dirty="0" smtClean="0">
                <a:latin typeface="Arial Narrow" pitchFamily="34" charset="0"/>
              </a:rPr>
              <a:t> &amp; larynx</a:t>
            </a:r>
          </a:p>
          <a:p>
            <a:pPr>
              <a:lnSpc>
                <a:spcPts val="2400"/>
              </a:lnSpc>
            </a:pP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As a 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Symbol" pitchFamily="18" charset="2"/>
              </a:rPr>
              <a:t>b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-AD agonist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Dilates bronchial airways  +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histamine &amp; </a:t>
            </a:r>
            <a:r>
              <a:rPr lang="en-US" sz="2200" b="1" dirty="0" err="1" smtClean="0">
                <a:latin typeface="Arial Narrow" pitchFamily="34" charset="0"/>
              </a:rPr>
              <a:t>leukotriene</a:t>
            </a:r>
            <a:r>
              <a:rPr lang="en-US" sz="2200" b="1" dirty="0" smtClean="0">
                <a:latin typeface="Arial Narrow" pitchFamily="34" charset="0"/>
              </a:rPr>
              <a:t> release from mast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cells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Symbol" pitchFamily="18" charset="2"/>
              </a:rPr>
              <a:t> b</a:t>
            </a:r>
            <a:r>
              <a:rPr lang="en-US" sz="2200" b="1" baseline="-25000" dirty="0" smtClean="0"/>
              <a:t>2 </a:t>
            </a:r>
            <a:r>
              <a:rPr lang="en-US" sz="2200" b="1" dirty="0" smtClean="0">
                <a:latin typeface="Arial Narrow" pitchFamily="34" charset="0"/>
              </a:rPr>
              <a:t>effect 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latin typeface="Arial Narrow" pitchFamily="34" charset="0"/>
              </a:rPr>
              <a:t>force of myocardial contraction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Symbol" pitchFamily="18" charset="2"/>
              </a:rPr>
              <a:t> b</a:t>
            </a:r>
            <a:r>
              <a:rPr lang="en-US" sz="2200" b="1" baseline="-25000" dirty="0" smtClean="0">
                <a:latin typeface="Symbol" pitchFamily="18" charset="2"/>
              </a:rPr>
              <a:t>1</a:t>
            </a:r>
            <a:r>
              <a:rPr lang="en-US" sz="2200" b="1" baseline="-25000" dirty="0" smtClean="0"/>
              <a:t> </a:t>
            </a:r>
            <a:r>
              <a:rPr lang="en-US" sz="2200" b="1" dirty="0" smtClean="0">
                <a:latin typeface="Arial Narrow" pitchFamily="34" charset="0"/>
              </a:rPr>
              <a:t>effect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0605" y="4953000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PHYSIOLOGICAL ANTAGONIST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Attenuates the severity of </a:t>
            </a:r>
            <a:r>
              <a:rPr lang="en-US" sz="2200" b="1" dirty="0" err="1" smtClean="0">
                <a:latin typeface="Arial Narrow" pitchFamily="34" charset="0"/>
              </a:rPr>
              <a:t>IgE</a:t>
            </a:r>
            <a:r>
              <a:rPr lang="en-US" sz="2200" b="1" dirty="0" smtClean="0">
                <a:latin typeface="Arial Narrow" pitchFamily="34" charset="0"/>
              </a:rPr>
              <a:t>-mediated allergic reactions.</a:t>
            </a:r>
          </a:p>
        </p:txBody>
      </p:sp>
      <p:sp>
        <p:nvSpPr>
          <p:cNvPr id="7" name="Right Brace 6"/>
          <p:cNvSpPr/>
          <p:nvPr/>
        </p:nvSpPr>
        <p:spPr>
          <a:xfrm>
            <a:off x="8432442" y="2286000"/>
            <a:ext cx="381000" cy="2514600"/>
          </a:xfrm>
          <a:prstGeom prst="rightBrace">
            <a:avLst/>
          </a:prstGeom>
          <a:ln w="381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Adrenaline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0" y="838200"/>
            <a:ext cx="5029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A nonselective AD agonist  </a:t>
            </a:r>
            <a:r>
              <a:rPr lang="en-US" sz="2200" b="1" dirty="0" smtClean="0"/>
              <a:t>[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/>
              <a:t>1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/>
              <a:t>2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/>
              <a:t>1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/>
              <a:t>2</a:t>
            </a:r>
            <a:r>
              <a:rPr lang="en-US" sz="2200" b="1" dirty="0" smtClean="0"/>
              <a:t> ]</a:t>
            </a:r>
            <a:endParaRPr lang="en-US" sz="2200" b="1" dirty="0"/>
          </a:p>
        </p:txBody>
      </p:sp>
      <p:sp>
        <p:nvSpPr>
          <p:cNvPr id="12" name="Rectangle 11"/>
          <p:cNvSpPr/>
          <p:nvPr/>
        </p:nvSpPr>
        <p:spPr>
          <a:xfrm>
            <a:off x="7467600" y="238780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042" y="838200"/>
            <a:ext cx="14478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Mechanism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43200" y="266163"/>
            <a:ext cx="2745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 </a:t>
            </a:r>
            <a:r>
              <a:rPr lang="en-US" sz="2400" b="1" dirty="0" err="1" smtClean="0">
                <a:latin typeface="Arial Narrow" pitchFamily="34" charset="0"/>
              </a:rPr>
              <a:t>Sympathomimetic</a:t>
            </a:r>
            <a:r>
              <a:rPr lang="en-US" sz="2400" b="1" dirty="0" smtClean="0">
                <a:latin typeface="Arial Narrow" pitchFamily="34" charset="0"/>
              </a:rPr>
              <a:t>.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91921" y="1434921"/>
            <a:ext cx="9906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Actions </a:t>
            </a:r>
          </a:p>
        </p:txBody>
      </p:sp>
      <p:cxnSp>
        <p:nvCxnSpPr>
          <p:cNvPr id="18" name="Straight Arrow Connector 17"/>
          <p:cNvCxnSpPr>
            <a:stCxn id="7" idx="1"/>
          </p:cNvCxnSpPr>
          <p:nvPr/>
        </p:nvCxnSpPr>
        <p:spPr>
          <a:xfrm rot="10800000" flipV="1">
            <a:off x="8813442" y="3543300"/>
            <a:ext cx="1588" cy="13335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27879" y="6083121"/>
            <a:ext cx="12954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Indication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86600" y="60960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DRUG OF CHOICE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9042" y="4724400"/>
            <a:ext cx="22098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Contraindications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9042" y="5181600"/>
            <a:ext cx="5105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Rare in a setting of </a:t>
            </a:r>
            <a:r>
              <a:rPr lang="en-US" sz="2200" b="1" dirty="0" err="1" smtClean="0">
                <a:latin typeface="Arial Narrow" pitchFamily="34" charset="0"/>
              </a:rPr>
              <a:t>anaphylaxsis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Not given &gt; 40 y cardiac patient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9042" y="5943600"/>
            <a:ext cx="7620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ADRs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95107" y="5968284"/>
            <a:ext cx="18004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latin typeface="Arial Narrow" pitchFamily="34" charset="0"/>
              </a:rPr>
              <a:t>Dysrrhythmias</a:t>
            </a:r>
            <a:endParaRPr lang="en-US" sz="22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16" grpId="0" animBg="1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6172200"/>
            <a:ext cx="7696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If hypotension persist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start dopamine. Why not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noradrenaline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?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Adrenaline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7600" y="238780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838200"/>
            <a:ext cx="1854558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Administration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1321158"/>
            <a:ext cx="49154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Best is (IM) route in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anaphylaxsis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. Why ?</a:t>
            </a:r>
            <a:endParaRPr lang="en-US" sz="22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1712316"/>
            <a:ext cx="7620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Easily accessible</a:t>
            </a:r>
          </a:p>
          <a:p>
            <a:pPr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Greater margin of safety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no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dysrrhythmias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as with IV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No need to wait for IV line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if present 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 given by physician under monitoring 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574405" y="2057400"/>
            <a:ext cx="3569595" cy="2590800"/>
            <a:chOff x="5574405" y="1766553"/>
            <a:chExt cx="3569595" cy="2590800"/>
          </a:xfrm>
        </p:grpSpPr>
        <p:sp>
          <p:nvSpPr>
            <p:cNvPr id="17" name="Horizontal Scroll 16"/>
            <p:cNvSpPr/>
            <p:nvPr/>
          </p:nvSpPr>
          <p:spPr>
            <a:xfrm>
              <a:off x="5574405" y="1766553"/>
              <a:ext cx="3505200" cy="2590800"/>
            </a:xfrm>
            <a:prstGeom prst="horizontalScroll">
              <a:avLst/>
            </a:prstGeom>
            <a:gradFill flip="none" rotWithShape="1">
              <a:gsLst>
                <a:gs pos="17000">
                  <a:srgbClr val="FFFF66">
                    <a:alpha val="50000"/>
                  </a:srgbClr>
                </a:gs>
                <a:gs pos="28000">
                  <a:srgbClr val="FFC000">
                    <a:alpha val="36000"/>
                  </a:srgbClr>
                </a:gs>
                <a:gs pos="46000">
                  <a:schemeClr val="bg1">
                    <a:alpha val="52000"/>
                  </a:schemeClr>
                </a:gs>
                <a:gs pos="86000">
                  <a:schemeClr val="bg1">
                    <a:alpha val="63000"/>
                  </a:schemeClr>
                </a:gs>
                <a:gs pos="100000">
                  <a:srgbClr val="0099FF">
                    <a:alpha val="12000"/>
                  </a:srgb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43600" y="2147553"/>
              <a:ext cx="3200400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rgbClr val="0000FF"/>
                  </a:solidFill>
                  <a:latin typeface="Bernard MT Condensed" pitchFamily="18" charset="0"/>
                </a:rPr>
                <a:t>Auto-injectors Kits; 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Disposable, prefilled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devices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200" b="1" dirty="0" smtClean="0">
                  <a:latin typeface="Arial Narrow" pitchFamily="34" charset="0"/>
                </a:rPr>
                <a:t>automatically administer a single dose of epinephrine in emergency</a:t>
              </a:r>
              <a:endParaRPr lang="en-US" sz="2200" b="1" dirty="0">
                <a:latin typeface="Arial Narrow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57200" y="4038600"/>
            <a:ext cx="8686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chemeClr val="tx1"/>
              </a:buClr>
            </a:pPr>
            <a:r>
              <a:rPr lang="en-US" sz="2200" b="1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N.B.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Caution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Patients taking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dirty="0" smtClean="0">
                <a:latin typeface="Arial Narrow" pitchFamily="34" charset="0"/>
              </a:rPr>
              <a:t>-blockers either  are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 </a:t>
            </a:r>
          </a:p>
          <a:p>
            <a:pPr marL="0" lvl="1">
              <a:buClr>
                <a:schemeClr val="tx1"/>
              </a:buCl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Refractory; as it may antagonize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dirty="0" smtClean="0">
                <a:latin typeface="Arial Narrow" pitchFamily="34" charset="0"/>
              </a:rPr>
              <a:t> effects of adrenaline</a:t>
            </a:r>
          </a:p>
          <a:p>
            <a:pPr marL="0" lvl="1">
              <a:buClr>
                <a:schemeClr val="tx1"/>
              </a:buCl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Rebound </a:t>
            </a:r>
            <a:r>
              <a:rPr lang="en-US" sz="2200" b="1" dirty="0" smtClean="0">
                <a:latin typeface="Arial Narrow" pitchFamily="34" charset="0"/>
              </a:rPr>
              <a:t> hypertension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[ unopposed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dirty="0" smtClean="0">
                <a:latin typeface="Arial Narrow" pitchFamily="34" charset="0"/>
              </a:rPr>
              <a:t> effect], specially when adrenaline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is repeated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4800" y="2854404"/>
            <a:ext cx="6705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Repeat every 5-10 min as needed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Patients observed for 4-6 hours. Why ? 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Fear of  biphasic  </a:t>
            </a:r>
            <a:r>
              <a:rPr lang="en-US" sz="2200" b="1" dirty="0" err="1" smtClean="0">
                <a:latin typeface="Arial Narrow" pitchFamily="34" charset="0"/>
              </a:rPr>
              <a:t>anaphylaxsis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786743" y="1801585"/>
            <a:ext cx="4871357" cy="647701"/>
          </a:xfrm>
          <a:custGeom>
            <a:avLst/>
            <a:gdLst>
              <a:gd name="connsiteX0" fmla="*/ 0 w 4871357"/>
              <a:gd name="connsiteY0" fmla="*/ 92529 h 647701"/>
              <a:gd name="connsiteX1" fmla="*/ 4136571 w 4871357"/>
              <a:gd name="connsiteY1" fmla="*/ 92529 h 647701"/>
              <a:gd name="connsiteX2" fmla="*/ 4408714 w 4871357"/>
              <a:gd name="connsiteY2" fmla="*/ 647701 h 647701"/>
              <a:gd name="connsiteX3" fmla="*/ 4408714 w 4871357"/>
              <a:gd name="connsiteY3" fmla="*/ 647701 h 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1357" h="647701">
                <a:moveTo>
                  <a:pt x="0" y="92529"/>
                </a:moveTo>
                <a:cubicBezTo>
                  <a:pt x="1700892" y="46264"/>
                  <a:pt x="3401785" y="0"/>
                  <a:pt x="4136571" y="92529"/>
                </a:cubicBezTo>
                <a:cubicBezTo>
                  <a:pt x="4871357" y="185058"/>
                  <a:pt x="4408714" y="647701"/>
                  <a:pt x="4408714" y="647701"/>
                </a:cubicBezTo>
                <a:lnTo>
                  <a:pt x="4408714" y="647701"/>
                </a:lnTo>
              </a:path>
            </a:pathLst>
          </a:cu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3914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452320"/>
            <a:ext cx="853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Reverse hypotension &amp; </a:t>
            </a:r>
            <a:r>
              <a:rPr lang="en-US" sz="2200" b="1" dirty="0" err="1" smtClean="0">
                <a:latin typeface="Arial Narrow" pitchFamily="34" charset="0"/>
              </a:rPr>
              <a:t>bronchoconstriction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 </a:t>
            </a:r>
            <a:r>
              <a:rPr lang="en-US" sz="2200" b="1" dirty="0" smtClean="0">
                <a:latin typeface="Arial Narrow" pitchFamily="34" charset="0"/>
              </a:rPr>
              <a:t>release of inflammatory mediators (</a:t>
            </a:r>
            <a:r>
              <a:rPr lang="en-US" sz="2200" b="1" dirty="0" smtClean="0"/>
              <a:t>anti-</a:t>
            </a:r>
            <a:r>
              <a:rPr lang="en-US" sz="2200" b="1" dirty="0" err="1" smtClean="0"/>
              <a:t>chemotactic</a:t>
            </a:r>
            <a:r>
              <a:rPr lang="en-US" sz="2200" b="1" dirty="0" smtClean="0"/>
              <a:t> &amp; mast cell stabilizing effects).</a:t>
            </a:r>
          </a:p>
          <a:p>
            <a:pPr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Also decrease  mucosal swelling and skin reaction.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228600"/>
            <a:ext cx="2971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CORTICOSTEROIDS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2500532"/>
            <a:ext cx="8610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pc="-30" dirty="0" smtClean="0">
                <a:latin typeface="Arial Narrow" pitchFamily="34" charset="0"/>
              </a:rPr>
              <a:t> </a:t>
            </a:r>
            <a:endParaRPr lang="en-US" sz="2200" b="1" spc="-30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2360" y="2819400"/>
            <a:ext cx="8077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pc="-30" dirty="0" smtClean="0">
                <a:latin typeface="Arial Narrow" pitchFamily="34" charset="0"/>
              </a:rPr>
              <a:t>This is through immediate GCs actions on 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</a:rPr>
              <a:t>Membrane-bound recepto</a:t>
            </a:r>
            <a:r>
              <a:rPr lang="en-US" sz="2200" spc="-30" dirty="0" smtClean="0">
                <a:latin typeface="Bernard MT Condensed" pitchFamily="18" charset="0"/>
              </a:rPr>
              <a:t>rs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modulating levels of 2nd messengers  (within seconds or minutes)  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  <a:sym typeface="Wingdings 3"/>
              </a:rPr>
              <a:t>Non-genomic action  (genomic action is slow may  take hrs to days)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</a:rPr>
              <a:t> </a:t>
            </a:r>
            <a:endParaRPr lang="en-US" sz="2200" u="heavy" spc="-30" dirty="0">
              <a:uFill>
                <a:solidFill>
                  <a:srgbClr val="00B0F0"/>
                </a:solidFill>
              </a:uFill>
              <a:latin typeface="Bernard MT Condensed" pitchFamily="18" charset="0"/>
            </a:endParaRPr>
          </a:p>
        </p:txBody>
      </p:sp>
      <p:pic>
        <p:nvPicPr>
          <p:cNvPr id="16" name="Picture 2" descr="Model of genomic and nongenomic steroid hormone action"/>
          <p:cNvPicPr>
            <a:picLocks noChangeAspect="1" noChangeArrowheads="1"/>
          </p:cNvPicPr>
          <p:nvPr/>
        </p:nvPicPr>
        <p:blipFill>
          <a:blip r:embed="rId3" cstate="print"/>
          <a:srcRect t="43333" b="8333"/>
          <a:stretch>
            <a:fillRect/>
          </a:stretch>
        </p:blipFill>
        <p:spPr bwMode="auto">
          <a:xfrm>
            <a:off x="4700304" y="4267200"/>
            <a:ext cx="4283088" cy="1866596"/>
          </a:xfrm>
          <a:prstGeom prst="rect">
            <a:avLst/>
          </a:prstGeom>
          <a:noFill/>
        </p:spPr>
      </p:pic>
      <p:pic>
        <p:nvPicPr>
          <p:cNvPr id="17" name="Picture 2" descr="Model of genomic and nongenomic steroid hormone action"/>
          <p:cNvPicPr>
            <a:picLocks noChangeAspect="1" noChangeArrowheads="1"/>
          </p:cNvPicPr>
          <p:nvPr/>
        </p:nvPicPr>
        <p:blipFill>
          <a:blip r:embed="rId3" cstate="print"/>
          <a:srcRect b="56667"/>
          <a:stretch>
            <a:fillRect/>
          </a:stretch>
        </p:blipFill>
        <p:spPr bwMode="auto">
          <a:xfrm>
            <a:off x="152400" y="4267200"/>
            <a:ext cx="4416226" cy="1866595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95072" y="754559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It can not be used alone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 not life saving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Given slowly intravenously or intramuscularly.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1000" y="6172200"/>
            <a:ext cx="8839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pc="-30" dirty="0" smtClean="0">
                <a:latin typeface="Arial Narrow" pitchFamily="34" charset="0"/>
              </a:rPr>
              <a:t>May help to limit biphasic reactions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  allergic mediators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</a:t>
            </a:r>
            <a:r>
              <a:rPr lang="en-US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BLOCKERS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14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Though mast cells have already de-granulated, yet these drugs can still </a:t>
            </a:r>
            <a:r>
              <a:rPr lang="en-US" sz="2400" b="1" dirty="0" smtClean="0">
                <a:latin typeface="Arial Narrow" pitchFamily="34" charset="0"/>
              </a:rPr>
              <a:t>help to counter act histamine-mediated </a:t>
            </a:r>
            <a:r>
              <a:rPr lang="en-US" sz="2400" b="1" dirty="0" err="1" smtClean="0">
                <a:latin typeface="Arial Narrow" pitchFamily="34" charset="0"/>
              </a:rPr>
              <a:t>vasodilation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err="1" smtClean="0">
                <a:latin typeface="Arial Narrow" pitchFamily="34" charset="0"/>
              </a:rPr>
              <a:t>bronchoconstriction</a:t>
            </a:r>
            <a:r>
              <a:rPr lang="en-US" sz="2400" b="1" dirty="0" smtClean="0">
                <a:latin typeface="Arial Narrow" pitchFamily="34" charset="0"/>
              </a:rPr>
              <a:t>.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endParaRPr lang="en-US" sz="24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5072" y="838200"/>
            <a:ext cx="8315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It can not be used alone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 not life saving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Given slowly intravenously or intramuscularly (</a:t>
            </a:r>
            <a:r>
              <a:rPr lang="en-US" sz="2400" b="1" dirty="0" err="1" smtClean="0">
                <a:latin typeface="Arial Narrow" pitchFamily="34" charset="0"/>
              </a:rPr>
              <a:t>e.g</a:t>
            </a:r>
            <a:r>
              <a:rPr lang="en-US" sz="2400" b="1" dirty="0" smtClean="0">
                <a:latin typeface="Arial Narrow" pitchFamily="34" charset="0"/>
              </a:rPr>
              <a:t>  </a:t>
            </a:r>
            <a:r>
              <a:rPr lang="en-US" sz="2400" b="1" dirty="0" err="1" smtClean="0">
                <a:latin typeface="Arial Narrow" pitchFamily="34" charset="0"/>
              </a:rPr>
              <a:t>phenaramine</a:t>
            </a:r>
            <a:r>
              <a:rPr lang="en-US" sz="2400" b="1" dirty="0" smtClean="0">
                <a:latin typeface="Arial Narrow" pitchFamily="34" charset="0"/>
              </a:rPr>
              <a:t>).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000" y="3667780"/>
            <a:ext cx="2209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</a:t>
            </a:r>
            <a:r>
              <a:rPr lang="en-US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 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Blockers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3429000"/>
            <a:ext cx="9144000" cy="1588"/>
          </a:xfrm>
          <a:prstGeom prst="line">
            <a:avLst/>
          </a:prstGeom>
          <a:ln w="57150">
            <a:solidFill>
              <a:srgbClr val="00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82524" y="28956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May help to limit biphasic reactions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by  more histamine release  </a:t>
            </a:r>
            <a:endParaRPr lang="en-US" sz="2400" b="1" dirty="0">
              <a:latin typeface="Arial Narrow" pitchFamily="34" charset="0"/>
              <a:sym typeface="Wingdings 3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8796" y="4572000"/>
            <a:ext cx="8576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The significance of H2 blockers is not established , these drugs are </a:t>
            </a:r>
            <a:r>
              <a:rPr lang="en-US" sz="2400" b="1" dirty="0" err="1" smtClean="0">
                <a:latin typeface="Arial Narrow" pitchFamily="34" charset="0"/>
              </a:rPr>
              <a:t>assocaited</a:t>
            </a:r>
            <a:r>
              <a:rPr lang="en-US" sz="2400" b="1" dirty="0" smtClean="0">
                <a:latin typeface="Arial Narrow" pitchFamily="34" charset="0"/>
              </a:rPr>
              <a:t> with serious adverse drug interactions.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228600"/>
            <a:ext cx="3429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Bronchodialators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732" y="1347788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1000"/>
              <a:buBlip>
                <a:blip r:embed="rId2"/>
              </a:buBlip>
            </a:pPr>
            <a:r>
              <a:rPr lang="en-US" sz="2400" dirty="0" smtClean="0">
                <a:latin typeface="Bernard MT Condensed" pitchFamily="18" charset="0"/>
                <a:sym typeface="Wingdings 3"/>
              </a:rPr>
              <a:t>Salbutamol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Symbol" pitchFamily="18" charset="2"/>
                <a:sym typeface="Wingdings 3"/>
              </a:rPr>
              <a:t>b</a:t>
            </a:r>
            <a:r>
              <a:rPr lang="en-US" sz="2400" b="1" baseline="-25000" dirty="0" smtClean="0">
                <a:latin typeface="Arial Narrow" pitchFamily="34" charset="0"/>
                <a:sym typeface="Wingdings 3"/>
              </a:rPr>
              <a:t>2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-AD agonist short acting, rapid relief onset </a:t>
            </a:r>
            <a:r>
              <a:rPr lang="en-US" sz="2400" b="1" dirty="0" smtClean="0">
                <a:latin typeface="Arial Narrow" pitchFamily="34" charset="0"/>
              </a:rPr>
              <a:t>relax bronchial smooth muscle and may decrease mediator release from mast cells and </a:t>
            </a:r>
            <a:r>
              <a:rPr lang="en-US" sz="2400" b="1" dirty="0" err="1" smtClean="0">
                <a:latin typeface="Arial Narrow" pitchFamily="34" charset="0"/>
              </a:rPr>
              <a:t>basophils</a:t>
            </a:r>
            <a:r>
              <a:rPr lang="en-US" sz="2400" b="1" dirty="0" smtClean="0">
                <a:latin typeface="Arial Narrow" pitchFamily="34" charset="0"/>
              </a:rPr>
              <a:t>. </a:t>
            </a:r>
          </a:p>
          <a:p>
            <a:pPr>
              <a:buSzPct val="81000"/>
            </a:pPr>
            <a:r>
              <a:rPr lang="en-US" sz="2400" b="1" dirty="0" smtClean="0">
                <a:latin typeface="Arial Narrow" pitchFamily="34" charset="0"/>
              </a:rPr>
              <a:t>It may also inhibit airway </a:t>
            </a:r>
            <a:r>
              <a:rPr lang="en-US" sz="2400" b="1" dirty="0" err="1" smtClean="0">
                <a:latin typeface="Arial Narrow" pitchFamily="34" charset="0"/>
              </a:rPr>
              <a:t>microvascular</a:t>
            </a:r>
            <a:r>
              <a:rPr lang="en-US" sz="2400" b="1" dirty="0" smtClean="0">
                <a:latin typeface="Arial Narrow" pitchFamily="34" charset="0"/>
              </a:rPr>
              <a:t> leakage.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 </a:t>
            </a:r>
            <a:endParaRPr lang="en-US" sz="24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2895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1000"/>
              <a:buBlip>
                <a:blip r:embed="rId2"/>
              </a:buBlip>
            </a:pPr>
            <a:r>
              <a:rPr lang="en-US" sz="2400" dirty="0" err="1" smtClean="0">
                <a:latin typeface="Bernard MT Condensed" pitchFamily="18" charset="0"/>
                <a:sym typeface="Wingdings 3"/>
              </a:rPr>
              <a:t>Ipratropium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spc="-50" dirty="0" err="1" smtClean="0">
                <a:latin typeface="Arial Narrow" pitchFamily="34" charset="0"/>
                <a:sym typeface="Wingdings 3"/>
              </a:rPr>
              <a:t>Anticholinergic</a:t>
            </a:r>
            <a:r>
              <a:rPr lang="en-US" sz="2400" b="1" spc="-50" dirty="0" smtClean="0">
                <a:latin typeface="Arial Narrow" pitchFamily="34" charset="0"/>
                <a:sym typeface="Wingdings 3"/>
              </a:rPr>
              <a:t> longer duration of action   secretion</a:t>
            </a:r>
          </a:p>
          <a:p>
            <a:pPr>
              <a:buSzPct val="81000"/>
            </a:pPr>
            <a:r>
              <a:rPr lang="en-US" sz="2400" b="1" spc="-50" dirty="0" smtClean="0">
                <a:latin typeface="Arial Narrow" pitchFamily="34" charset="0"/>
                <a:sym typeface="Wingdings 3"/>
              </a:rPr>
              <a:t>   Less rapid in action </a:t>
            </a:r>
            <a:endParaRPr lang="en-US" sz="2400" b="1" spc="-50" dirty="0">
              <a:latin typeface="Arial Narrow" pitchFamily="34" charset="0"/>
              <a:sym typeface="Wingdings 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233208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Bernard MT Condensed" pitchFamily="18" charset="0"/>
              </a:rPr>
              <a:t>Aminophylline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IV </a:t>
            </a:r>
            <a:r>
              <a:rPr lang="en-US" sz="2400" b="1" spc="-50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latin typeface="Arial Narrow" pitchFamily="34" charset="0"/>
              </a:rPr>
              <a:t>may be useful in the treatment of anaphylaxis when inhaled </a:t>
            </a:r>
            <a:r>
              <a:rPr lang="en-US" sz="2400" b="1" dirty="0" err="1" smtClean="0">
                <a:latin typeface="Arial Narrow" pitchFamily="34" charset="0"/>
              </a:rPr>
              <a:t>broncho</a:t>
            </a:r>
            <a:r>
              <a:rPr lang="en-US" sz="2400" b="1" dirty="0" smtClean="0">
                <a:latin typeface="Arial Narrow" pitchFamily="34" charset="0"/>
              </a:rPr>
              <a:t>-dilators are not effective &amp; </a:t>
            </a:r>
            <a:r>
              <a:rPr lang="en-US" sz="2400" b="1" dirty="0" err="1" smtClean="0">
                <a:latin typeface="Arial Narrow" pitchFamily="34" charset="0"/>
              </a:rPr>
              <a:t>bronchospasm</a:t>
            </a:r>
            <a:r>
              <a:rPr lang="en-US" sz="2400" b="1" dirty="0" smtClean="0">
                <a:latin typeface="Arial Narrow" pitchFamily="34" charset="0"/>
              </a:rPr>
              <a:t> is persistent. </a:t>
            </a:r>
          </a:p>
          <a:p>
            <a:r>
              <a:rPr lang="en-US" sz="2400" b="1" dirty="0" smtClean="0">
                <a:latin typeface="Arial Narrow" pitchFamily="34" charset="0"/>
              </a:rPr>
              <a:t>Given </a:t>
            </a:r>
            <a:r>
              <a:rPr lang="en-US" sz="2400" b="1" u="heavy" dirty="0" smtClean="0"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in hospital setting </a:t>
            </a:r>
            <a:r>
              <a:rPr lang="en-US" sz="2400" b="1" dirty="0" smtClean="0">
                <a:latin typeface="Arial Narrow" pitchFamily="34" charset="0"/>
              </a:rPr>
              <a:t>as levels of drug should be </a:t>
            </a:r>
            <a:r>
              <a:rPr lang="en-US" sz="2400" dirty="0" smtClean="0">
                <a:solidFill>
                  <a:srgbClr val="0070C0"/>
                </a:solidFill>
                <a:latin typeface="Bernard MT Condensed" pitchFamily="18" charset="0"/>
              </a:rPr>
              <a:t>Therapeutically Monitored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has </a:t>
            </a:r>
            <a:r>
              <a:rPr lang="en-US" sz="2400" b="1" u="heavy" dirty="0" smtClean="0"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narrow therapeutic index</a:t>
            </a:r>
            <a:endParaRPr lang="en-US" sz="2400" b="1" u="heavy" dirty="0">
              <a:uFill>
                <a:solidFill>
                  <a:srgbClr val="00B0F0"/>
                </a:solidFill>
              </a:u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388" y="934328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uFill>
                  <a:solidFill>
                    <a:srgbClr val="0099FF"/>
                  </a:solidFill>
                </a:uFill>
                <a:latin typeface="Bernard MT Condensed" pitchFamily="18" charset="0"/>
              </a:rPr>
              <a:t>Inhalational</a:t>
            </a:r>
            <a:endParaRPr lang="en-US" sz="2200" u="heavy" dirty="0">
              <a:uFill>
                <a:solidFill>
                  <a:srgbClr val="0099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868" y="3852208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err="1" smtClean="0">
                <a:uFill>
                  <a:solidFill>
                    <a:srgbClr val="0099FF"/>
                  </a:solidFill>
                </a:uFill>
                <a:latin typeface="Bernard MT Condensed" pitchFamily="18" charset="0"/>
              </a:rPr>
              <a:t>Parentral</a:t>
            </a:r>
            <a:endParaRPr lang="en-US" sz="2200" u="heavy" dirty="0">
              <a:uFill>
                <a:solidFill>
                  <a:srgbClr val="0099FF"/>
                </a:solidFill>
              </a:u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3914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04800"/>
            <a:ext cx="1981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Glucagon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936" y="880408"/>
            <a:ext cx="85062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Drug of choice for severe anaphylaxis in </a:t>
            </a:r>
            <a:r>
              <a:rPr lang="en-US" sz="2800" b="1" dirty="0" smtClean="0">
                <a:solidFill>
                  <a:srgbClr val="92D050"/>
                </a:solidFill>
                <a:latin typeface="Arial Narrow" pitchFamily="34" charset="0"/>
              </a:rPr>
              <a:t>patients taking </a:t>
            </a:r>
            <a:r>
              <a:rPr lang="en-US" sz="2800" b="1" dirty="0" smtClean="0">
                <a:solidFill>
                  <a:srgbClr val="92D050"/>
                </a:solidFill>
                <a:latin typeface="Symbol" pitchFamily="18" charset="2"/>
              </a:rPr>
              <a:t>b</a:t>
            </a:r>
            <a:r>
              <a:rPr lang="en-US" sz="2800" b="1" dirty="0" smtClean="0">
                <a:solidFill>
                  <a:srgbClr val="92D050"/>
                </a:solidFill>
                <a:latin typeface="Arial Narrow" pitchFamily="34" charset="0"/>
              </a:rPr>
              <a:t>-blockers</a:t>
            </a:r>
          </a:p>
          <a:p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Has both positive </a:t>
            </a:r>
            <a:r>
              <a:rPr lang="en-US" sz="2400" b="1" dirty="0" err="1" smtClean="0">
                <a:latin typeface="Arial Narrow" pitchFamily="34" charset="0"/>
              </a:rPr>
              <a:t>inotropic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err="1" smtClean="0">
                <a:latin typeface="Arial Narrow" pitchFamily="34" charset="0"/>
              </a:rPr>
              <a:t>chronotropic</a:t>
            </a:r>
            <a:r>
              <a:rPr lang="en-US" sz="2400" b="1" dirty="0" smtClean="0">
                <a:latin typeface="Arial Narrow" pitchFamily="34" charset="0"/>
              </a:rPr>
              <a:t> effects on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 </a:t>
            </a:r>
            <a:r>
              <a:rPr lang="en-US" sz="2400" b="1" dirty="0" smtClean="0">
                <a:latin typeface="Arial Narrow" pitchFamily="34" charset="0"/>
              </a:rPr>
              <a:t> cardiac cyclic AMP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an</a:t>
            </a:r>
            <a:r>
              <a:rPr lang="en-US" sz="2400" b="1" dirty="0" smtClean="0">
                <a:latin typeface="Arial Narrow" pitchFamily="34" charset="0"/>
              </a:rPr>
              <a:t> effect entirely independent of AR</a:t>
            </a:r>
          </a:p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That is why </a:t>
            </a:r>
            <a:r>
              <a:rPr lang="en-US" sz="2400" b="1" dirty="0" smtClean="0">
                <a:latin typeface="Arial Narrow" pitchFamily="34" charset="0"/>
              </a:rPr>
              <a:t>effective in spite of beta-adrenergic blockade. </a:t>
            </a:r>
          </a:p>
          <a:p>
            <a:r>
              <a:rPr lang="en-US" sz="2400" b="1" dirty="0" smtClean="0">
                <a:latin typeface="Arial Narrow" pitchFamily="34" charset="0"/>
              </a:rPr>
              <a:t>Efficacy of acting on bronchi &lt;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no evident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bronchodilation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71600" y="3505200"/>
            <a:ext cx="5791200" cy="3124200"/>
            <a:chOff x="1371600" y="2971800"/>
            <a:chExt cx="5791200" cy="3374570"/>
          </a:xfrm>
        </p:grpSpPr>
        <p:pic>
          <p:nvPicPr>
            <p:cNvPr id="27650" name="Picture 2" descr="C:\Documents and Settings\DR.OMNIA\My Documents\My Pictures\ipra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7207" t="6838" r="15315"/>
            <a:stretch>
              <a:fillRect/>
            </a:stretch>
          </p:blipFill>
          <p:spPr bwMode="auto">
            <a:xfrm>
              <a:off x="1676400" y="3298370"/>
              <a:ext cx="4809688" cy="30480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1524000" y="2971800"/>
              <a:ext cx="1219200" cy="4001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latin typeface="Bernard MT Condensed" pitchFamily="18" charset="0"/>
                </a:rPr>
                <a:t>Glucagon</a:t>
              </a:r>
              <a:endParaRPr lang="en-US" sz="2000" dirty="0">
                <a:solidFill>
                  <a:srgbClr val="FFFFFF"/>
                </a:solidFill>
                <a:latin typeface="Bernard MT Condensed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71600" y="5693226"/>
              <a:ext cx="2209800" cy="4001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FF"/>
                  </a:solidFill>
                  <a:latin typeface="Bernard MT Condensed" pitchFamily="18" charset="0"/>
                </a:rPr>
                <a:t>Sympathomimetics</a:t>
              </a:r>
              <a:endParaRPr lang="en-US" sz="2000" dirty="0">
                <a:solidFill>
                  <a:srgbClr val="FFFFFF"/>
                </a:solidFill>
                <a:latin typeface="Bernard MT Condensed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57800" y="5715000"/>
              <a:ext cx="1371600" cy="4001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FF"/>
                  </a:solidFill>
                  <a:latin typeface="Bernard MT Condensed" pitchFamily="18" charset="0"/>
                </a:rPr>
                <a:t>Ipratropium</a:t>
              </a:r>
              <a:endParaRPr lang="en-US" sz="2000" dirty="0">
                <a:solidFill>
                  <a:srgbClr val="FFFFFF"/>
                </a:solidFill>
                <a:latin typeface="Bernard MT Condensed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6200000" flipV="1">
              <a:off x="6286500" y="5448300"/>
              <a:ext cx="38100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172200" y="4931228"/>
              <a:ext cx="990600" cy="400110"/>
            </a:xfrm>
            <a:prstGeom prst="rect">
              <a:avLst/>
            </a:prstGeom>
            <a:solidFill>
              <a:srgbClr val="FFFFE7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latin typeface="Arial Narrow" pitchFamily="34" charset="0"/>
                </a:rPr>
                <a:t>M</a:t>
              </a:r>
              <a:r>
                <a:rPr lang="it-IT" sz="2000" b="1" baseline="-25000" dirty="0" smtClean="0">
                  <a:latin typeface="Arial Narrow" pitchFamily="34" charset="0"/>
                </a:rPr>
                <a:t>2</a:t>
              </a:r>
              <a:r>
                <a:rPr lang="it-IT" sz="2000" b="1" dirty="0" smtClean="0">
                  <a:latin typeface="Arial Narrow" pitchFamily="34" charset="0"/>
                </a:rPr>
                <a:t> &amp; M</a:t>
              </a:r>
              <a:r>
                <a:rPr lang="it-IT" sz="2000" b="1" baseline="-25000" dirty="0" smtClean="0">
                  <a:latin typeface="Arial Narrow" pitchFamily="34" charset="0"/>
                </a:rPr>
                <a:t>3</a:t>
              </a:r>
              <a:endParaRPr lang="en-US" sz="20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553200" y="5334000"/>
              <a:ext cx="304800" cy="381000"/>
              <a:chOff x="8839200" y="3581400"/>
              <a:chExt cx="304800" cy="3810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8839200" y="3581400"/>
                <a:ext cx="304800" cy="381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8915400" y="3776004"/>
                <a:ext cx="152400" cy="1588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/>
            <p:cNvSpPr/>
            <p:nvPr/>
          </p:nvSpPr>
          <p:spPr>
            <a:xfrm>
              <a:off x="2645228" y="4800600"/>
              <a:ext cx="685800" cy="533400"/>
            </a:xfrm>
            <a:prstGeom prst="ellipse">
              <a:avLst/>
            </a:prstGeom>
            <a:solidFill>
              <a:srgbClr val="FFFFE7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  <a:latin typeface="Bernard MT Condensed" pitchFamily="18" charset="0"/>
                </a:rPr>
                <a:t>G</a:t>
              </a:r>
              <a:r>
                <a:rPr lang="en-US" baseline="-25000" dirty="0" smtClean="0">
                  <a:solidFill>
                    <a:srgbClr val="00B050"/>
                  </a:solidFill>
                  <a:latin typeface="Bernard MT Condensed" pitchFamily="18" charset="0"/>
                </a:rPr>
                <a:t>s</a:t>
              </a:r>
              <a:endParaRPr lang="en-US" baseline="-25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514600" y="4212772"/>
              <a:ext cx="685800" cy="457200"/>
            </a:xfrm>
            <a:prstGeom prst="ellipse">
              <a:avLst/>
            </a:prstGeom>
            <a:solidFill>
              <a:srgbClr val="FFFFE7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  <a:latin typeface="Bernard MT Condensed" pitchFamily="18" charset="0"/>
                </a:rPr>
                <a:t>G</a:t>
              </a:r>
              <a:r>
                <a:rPr lang="en-US" baseline="-25000" dirty="0" smtClean="0">
                  <a:solidFill>
                    <a:srgbClr val="00B050"/>
                  </a:solidFill>
                  <a:latin typeface="Bernard MT Condensed" pitchFamily="18" charset="0"/>
                </a:rPr>
                <a:t>s</a:t>
              </a:r>
              <a:endParaRPr lang="en-US" baseline="-25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63436">
            <a:off x="1837478" y="1932792"/>
            <a:ext cx="1521204" cy="1295400"/>
          </a:xfrm>
          <a:prstGeom prst="rect">
            <a:avLst/>
          </a:prstGeom>
          <a:noFill/>
        </p:spPr>
      </p:pic>
      <p:pic>
        <p:nvPicPr>
          <p:cNvPr id="1026" name="Picture 2" descr="C:\Users\Administrator\Pictures\AnAn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" t="2162" r="8609" b="2703"/>
          <a:stretch>
            <a:fillRect/>
          </a:stretch>
        </p:blipFill>
        <p:spPr bwMode="auto">
          <a:xfrm>
            <a:off x="0" y="152400"/>
            <a:ext cx="4191000" cy="27118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05200" y="1676400"/>
            <a:ext cx="5105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ANAPHYLAXSIS</a:t>
            </a:r>
            <a:endParaRPr lang="en-US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tx2"/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510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DRUGS USED IN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4315361"/>
            <a:ext cx="6781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ush Script MT" pitchFamily="66" charset="0"/>
              </a:rPr>
              <a:t>GOOD LUCK</a:t>
            </a:r>
            <a:endParaRPr lang="en-US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71000">
              <a:schemeClr val="accent4">
                <a:lumMod val="60000"/>
                <a:lumOff val="40000"/>
                <a:alpha val="75000"/>
              </a:schemeClr>
            </a:gs>
            <a:gs pos="100000">
              <a:srgbClr val="0099FF">
                <a:alpha val="47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76200"/>
            <a:ext cx="1521204" cy="1295400"/>
          </a:xfrm>
          <a:prstGeom prst="rect">
            <a:avLst/>
          </a:prstGeom>
          <a:noFill/>
        </p:spPr>
      </p:pic>
      <p:pic>
        <p:nvPicPr>
          <p:cNvPr id="8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0196" y="2057400"/>
            <a:ext cx="1521204" cy="1295400"/>
          </a:xfrm>
          <a:prstGeom prst="rect">
            <a:avLst/>
          </a:prstGeom>
          <a:noFill/>
        </p:spPr>
      </p:pic>
      <p:pic>
        <p:nvPicPr>
          <p:cNvPr id="1026" name="Picture 2" descr="C:\Users\Administrator\Pictures\AnAn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" t="2162" r="8609" b="2703"/>
          <a:stretch>
            <a:fillRect/>
          </a:stretch>
        </p:blipFill>
        <p:spPr bwMode="auto">
          <a:xfrm>
            <a:off x="0" y="152400"/>
            <a:ext cx="4191000" cy="27118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05200" y="1676400"/>
            <a:ext cx="5105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ANAPHYLAXSIS</a:t>
            </a:r>
            <a:endParaRPr lang="en-US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tx2"/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510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DRUGS USED IN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3463022"/>
            <a:ext cx="8686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6600FF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uFill>
                <a:solidFill>
                  <a:srgbClr val="6600FF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Perceive the differences between anaphylactic shock and other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types of shock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Recognize its nature, causes &amp; characteristics.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Specify its diagnostic features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Identify its standard emergency management protocol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Justify the mechanism of action and method of administration of each of the different used drugs to limit its morbid outcomes 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619984"/>
            <a:ext cx="9108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3600" cap="none" spc="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gradFill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</a:gra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Bernard MT Condensed" pitchFamily="18" charset="0"/>
              </a:rPr>
              <a:t>ILOs</a:t>
            </a:r>
            <a:endParaRPr lang="en-US" sz="3600" cap="none" spc="0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effectLst>
                <a:outerShdw blurRad="88900" dist="38100" dir="2700000" algn="tl" rotWithShape="0">
                  <a:schemeClr val="tx1"/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9138" y="4066313"/>
            <a:ext cx="1795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SHOCK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295400"/>
            <a:ext cx="8001000" cy="461665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Arial Narrow" pitchFamily="34" charset="0"/>
              </a:rPr>
              <a:t>Is a sudden, severe  allergic reaction affecting the whole body </a:t>
            </a:r>
            <a:endParaRPr lang="en-US" sz="2400" b="1" spc="-30" dirty="0">
              <a:latin typeface="Arial Narrow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1512635" y="598236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961" y="53471"/>
            <a:ext cx="37570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ANAPHYLAXSIS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764405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0099FF"/>
                  </a:solidFill>
                </a:uFill>
                <a:latin typeface="Arial Narrow" pitchFamily="34" charset="0"/>
              </a:rPr>
              <a:t>symptoms including: 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Rash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Mucosal swelling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Difficulty breathing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Reduced blood pressure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2363" y="5739684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chemeClr val="bg2"/>
              </a:buClr>
            </a:pPr>
            <a:r>
              <a:rPr lang="en-US" b="1" dirty="0" smtClean="0">
                <a:latin typeface="Arial" charset="0"/>
                <a:cs typeface="Arial" charset="0"/>
              </a:rPr>
              <a:t>A life-threatening allergic reaction that causes shock (</a:t>
            </a:r>
            <a:r>
              <a:rPr lang="en-US" b="1" dirty="0" err="1" smtClean="0">
                <a:latin typeface="Arial" charset="0"/>
                <a:cs typeface="Arial" charset="0"/>
              </a:rPr>
              <a:t>hypoperfusion</a:t>
            </a:r>
            <a:r>
              <a:rPr lang="en-US" b="1" dirty="0" smtClean="0">
                <a:latin typeface="Arial" charset="0"/>
                <a:cs typeface="Arial" charset="0"/>
              </a:rPr>
              <a:t>) and airway swelling</a:t>
            </a:r>
          </a:p>
        </p:txBody>
      </p:sp>
      <p:sp>
        <p:nvSpPr>
          <p:cNvPr id="18" name="Chevron 17"/>
          <p:cNvSpPr/>
          <p:nvPr/>
        </p:nvSpPr>
        <p:spPr>
          <a:xfrm rot="5400000">
            <a:off x="1588835" y="3477928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rot="5400000">
            <a:off x="1665035" y="4507165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5144869"/>
            <a:ext cx="45641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6400" y="6248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502C6"/>
                </a:solidFill>
                <a:latin typeface="Bernard MT Condensed" pitchFamily="18" charset="0"/>
              </a:rPr>
              <a:t>What TYPE of shock is it ???</a:t>
            </a:r>
            <a:endParaRPr lang="en-US" sz="2400" dirty="0">
              <a:solidFill>
                <a:srgbClr val="3502C6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 animBg="1"/>
      <p:bldP spid="19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795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SHOCK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260793"/>
            <a:ext cx="7086600" cy="1200329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spc="-30" dirty="0" smtClean="0">
                <a:latin typeface="Arial Narrow" pitchFamily="34" charset="0"/>
              </a:rPr>
              <a:t>Generalized circulatory derangement causing multiple organ 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HYPOPERFUSION </a:t>
            </a:r>
            <a:r>
              <a:rPr lang="en-US" sz="2400" b="1" spc="-30" dirty="0" smtClean="0">
                <a:latin typeface="Arial Narrow" pitchFamily="34" charset="0"/>
              </a:rPr>
              <a:t>[Inadequate oxygen delivery to meet metabolic demands ] &amp; strong sympathetic activation</a:t>
            </a:r>
            <a:endParaRPr lang="en-US" sz="2400" b="1" spc="-30" dirty="0">
              <a:latin typeface="Arial Narrow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2438400"/>
            <a:ext cx="8610600" cy="32004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600"/>
              </a:lnSpc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nard MT Condensed" pitchFamily="18" charset="0"/>
              </a:rPr>
              <a:t>Hypovolemic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ernard MT Condensed" pitchFamily="18" charset="0"/>
            </a:endParaRPr>
          </a:p>
          <a:p>
            <a:pPr marL="0" marR="0" lvl="2" indent="-228600" algn="l" defTabSz="914400" rtl="0" eaLnBrk="1" fontAlgn="auto" latinLnBrk="0" hangingPunct="1">
              <a:lnSpc>
                <a:spcPts val="2600"/>
              </a:lnSpc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Haemorrhage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/ fluid loss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(plasma, ECF)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indent="-342900">
              <a:lnSpc>
                <a:spcPts val="26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</a:rPr>
              <a:t>Cardiogenic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 </a:t>
            </a:r>
          </a:p>
          <a:p>
            <a:pPr indent="-342900">
              <a:lnSpc>
                <a:spcPts val="2600"/>
              </a:lnSpc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Bernard MT Condensed" pitchFamily="18" charset="0"/>
              </a:rPr>
              <a:t>    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Inability to contract &amp; pump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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myocardial infarction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indent="-342900">
              <a:lnSpc>
                <a:spcPts val="26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Obstructive</a:t>
            </a:r>
          </a:p>
          <a:p>
            <a:pPr indent="-342900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     </a:t>
            </a:r>
            <a:r>
              <a:rPr lang="en-US" sz="2400" b="1" dirty="0" err="1" smtClean="0">
                <a:latin typeface="Arial Narrow" pitchFamily="34" charset="0"/>
              </a:rPr>
              <a:t>Extracardiac</a:t>
            </a:r>
            <a:r>
              <a:rPr lang="en-US" sz="2400" b="1" dirty="0" smtClean="0">
                <a:latin typeface="Arial Narrow" pitchFamily="34" charset="0"/>
              </a:rPr>
              <a:t> obstruction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spc="-40" dirty="0" err="1" smtClean="0">
                <a:latin typeface="Arial Narrow" pitchFamily="34" charset="0"/>
                <a:sym typeface="Wingdings 3"/>
              </a:rPr>
              <a:t>Pul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.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embolism, c</a:t>
            </a:r>
            <a:r>
              <a:rPr lang="en-US" sz="2400" b="1" dirty="0" err="1" smtClean="0">
                <a:latin typeface="Arial Narrow" pitchFamily="34" charset="0"/>
              </a:rPr>
              <a:t>ardiac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tamponade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 marR="0" lvl="0" indent="-342900" fontAlgn="auto">
              <a:lnSpc>
                <a:spcPts val="2600"/>
              </a:lnSpc>
              <a:spcBef>
                <a:spcPts val="600"/>
              </a:spcBef>
              <a:buClrTx/>
              <a:buSzTx/>
              <a:buBlip>
                <a:blip r:embed="rId2"/>
              </a:buBlip>
              <a:tabLst/>
              <a:defRPr/>
            </a:pP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Distributive</a:t>
            </a:r>
          </a:p>
          <a:p>
            <a:pPr marL="0" lvl="2" indent="-228600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 PR</a:t>
            </a:r>
            <a:r>
              <a:rPr lang="en-US" sz="2400" b="1" spc="-40" dirty="0" smtClean="0">
                <a:latin typeface="Arial Narrow" pitchFamily="34" charset="0"/>
              </a:rPr>
              <a:t>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spc="-40" dirty="0" smtClean="0">
                <a:latin typeface="Arial Narrow" pitchFamily="34" charset="0"/>
              </a:rPr>
              <a:t> septic shock,  </a:t>
            </a:r>
            <a:r>
              <a:rPr lang="en-US" sz="2400" b="1" spc="-40" dirty="0" err="1" smtClean="0">
                <a:latin typeface="Arial Narrow" pitchFamily="34" charset="0"/>
              </a:rPr>
              <a:t>neurogenic</a:t>
            </a:r>
            <a:r>
              <a:rPr lang="en-US" sz="2400" b="1" spc="-40" dirty="0" smtClean="0">
                <a:latin typeface="Arial Narrow" pitchFamily="34" charset="0"/>
              </a:rPr>
              <a:t>, anaphylactic shock</a:t>
            </a:r>
          </a:p>
          <a:p>
            <a:pPr indent="-342900">
              <a:lnSpc>
                <a:spcPts val="2600"/>
              </a:lnSpc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647700" y="800100"/>
            <a:ext cx="7620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1905000" y="1531203"/>
            <a:ext cx="7086600" cy="830997"/>
            <a:chOff x="1905000" y="1531203"/>
            <a:chExt cx="7086600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1905000" y="1531203"/>
              <a:ext cx="7086600" cy="830997"/>
            </a:xfrm>
            <a:prstGeom prst="rect">
              <a:avLst/>
            </a:prstGeom>
            <a:solidFill>
              <a:srgbClr val="FFFFFF">
                <a:alpha val="47059"/>
              </a:srgb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spc="-30" dirty="0" smtClean="0">
                  <a:latin typeface="Arial Narrow" pitchFamily="34" charset="0"/>
                </a:rPr>
                <a:t>                 when intense or sustained enough,  irreversible derangements sets </a:t>
              </a:r>
              <a:r>
                <a:rPr lang="en-US" sz="2400" b="1" spc="-30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400" b="1" spc="-30" dirty="0" smtClean="0">
                  <a:latin typeface="Arial Narrow" pitchFamily="34" charset="0"/>
                </a:rPr>
                <a:t> permanent functional deficit or death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057400" y="1752600"/>
              <a:ext cx="838200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4648200" y="4947504"/>
            <a:ext cx="2438400" cy="533400"/>
          </a:xfrm>
          <a:prstGeom prst="rect">
            <a:avLst/>
          </a:prstGeom>
          <a:noFill/>
          <a:ln w="38100">
            <a:solidFill>
              <a:srgbClr val="FF66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0" y="57150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pc="-40" dirty="0" smtClean="0">
                <a:latin typeface="Arial Narrow" pitchFamily="34" charset="0"/>
              </a:rPr>
              <a:t>Severe, life-threatening, generalized or systemic hypersensitivity reaction </a:t>
            </a:r>
            <a:r>
              <a:rPr lang="en-US" sz="2400" b="1" spc="-40" dirty="0" smtClean="0">
                <a:latin typeface="Arial Narrow" pitchFamily="34" charset="0"/>
              </a:rPr>
              <a:t>in response to allergen</a:t>
            </a:r>
            <a:endParaRPr lang="en-US" sz="2400" b="1" i="1" spc="-4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0"/>
            <a:ext cx="1066800" cy="908447"/>
          </a:xfrm>
          <a:prstGeom prst="rect">
            <a:avLst/>
          </a:prstGeom>
          <a:noFill/>
        </p:spPr>
      </p:pic>
      <p:pic>
        <p:nvPicPr>
          <p:cNvPr id="24578" name="Picture 2" descr="C:\Documents and Settings\DR.OMNIA\My Documents\My Pictures\PictureAn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057400"/>
            <a:ext cx="4629150" cy="4191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76200"/>
            <a:ext cx="45641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5219700" y="2019300"/>
            <a:ext cx="7620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6908" y="723508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sym typeface="Wingdings 2"/>
              </a:rPr>
              <a:t></a:t>
            </a:r>
            <a:r>
              <a:rPr lang="en-US" sz="2400" dirty="0" smtClean="0">
                <a:sym typeface="Wingdings 2"/>
              </a:rPr>
              <a:t> </a:t>
            </a:r>
            <a:r>
              <a:rPr lang="en-US" sz="2400" dirty="0" smtClean="0"/>
              <a:t>Belong to </a:t>
            </a:r>
            <a:r>
              <a:rPr lang="en-US" sz="2000" dirty="0" smtClean="0">
                <a:latin typeface="Cooper Black" pitchFamily="18" charset="0"/>
              </a:rPr>
              <a:t>TYPE I HYPERSENSITIVITY REACTION </a:t>
            </a:r>
            <a:endParaRPr lang="en-US" sz="2400" dirty="0" smtClean="0">
              <a:latin typeface="Cooper Blac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721464"/>
            <a:ext cx="9144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Nature</a:t>
            </a:r>
            <a:endParaRPr lang="en-US" sz="2200" dirty="0">
              <a:latin typeface="Bernard MT Condensed" pitchFamily="18" charset="0"/>
            </a:endParaRPr>
          </a:p>
        </p:txBody>
      </p:sp>
      <p:pic>
        <p:nvPicPr>
          <p:cNvPr id="17" name="Picture 16" descr="http://media.pearsoncmg.com/bc/bc_martini_fap_6/ebook/fig/big/22-21bd.jpg"/>
          <p:cNvPicPr/>
          <p:nvPr/>
        </p:nvPicPr>
        <p:blipFill>
          <a:blip r:embed="rId5" r:link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61616" t="55128" r="8081" b="7692"/>
          <a:stretch>
            <a:fillRect/>
          </a:stretch>
        </p:blipFill>
        <p:spPr bwMode="auto">
          <a:xfrm>
            <a:off x="6858000" y="838200"/>
            <a:ext cx="2057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28600" y="1331976"/>
            <a:ext cx="70104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Clr>
                <a:srgbClr val="0000FF"/>
              </a:buClr>
              <a:buFont typeface="Wingdings 2"/>
              <a:buChar char="·"/>
            </a:pPr>
            <a:r>
              <a:rPr lang="en-US" altLang="zh-TW" sz="2400" b="1" spc="-40" dirty="0" smtClean="0">
                <a:latin typeface="Arial Narrow" pitchFamily="34" charset="0"/>
                <a:ea typeface="新細明體" pitchFamily="18" charset="-120"/>
              </a:rPr>
              <a:t>Occurs after exposure to foreign substances [antigen ];</a:t>
            </a:r>
            <a:r>
              <a:rPr lang="en-US" sz="2400" spc="-40" dirty="0" smtClean="0">
                <a:latin typeface="Arial Narrow" pitchFamily="34" charset="0"/>
              </a:rPr>
              <a:t>   </a:t>
            </a:r>
            <a:br>
              <a:rPr lang="en-US" sz="2400" spc="-40" dirty="0" smtClean="0">
                <a:latin typeface="Arial Narrow" pitchFamily="34" charset="0"/>
              </a:rPr>
            </a:br>
            <a:r>
              <a:rPr lang="en-US" sz="2400" spc="-40" dirty="0" smtClean="0">
                <a:latin typeface="Arial Narrow" pitchFamily="34" charset="0"/>
              </a:rPr>
              <a:t>   </a:t>
            </a:r>
            <a:r>
              <a:rPr lang="en-US" sz="2200" b="1" i="1" spc="-40" dirty="0" smtClean="0">
                <a:latin typeface="Arial Narrow" pitchFamily="34" charset="0"/>
              </a:rPr>
              <a:t>food, insect or animal venom, drugs, blood products, …..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91000" y="2895600"/>
            <a:ext cx="449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 smtClean="0">
                <a:solidFill>
                  <a:srgbClr val="0000FF"/>
                </a:solidFill>
                <a:sym typeface="Wingdings 2"/>
              </a:rPr>
              <a:t> </a:t>
            </a:r>
            <a:r>
              <a:rPr lang="en-US" altLang="zh-TW" sz="2200" spc="50" dirty="0" smtClean="0">
                <a:solidFill>
                  <a:srgbClr val="0000FF"/>
                </a:solidFill>
                <a:latin typeface="Bernard MT Condensed" pitchFamily="18" charset="0"/>
                <a:ea typeface="新細明體" pitchFamily="18" charset="-120"/>
              </a:rPr>
              <a:t>IN PREVIOUSLY SENSITIZED PERSONS </a:t>
            </a:r>
            <a:r>
              <a:rPr lang="en-US" altLang="zh-TW" sz="2400" b="1" spc="-50" dirty="0" smtClean="0">
                <a:solidFill>
                  <a:srgbClr val="0000FF"/>
                </a:solidFill>
                <a:ea typeface="新細明體" pitchFamily="18" charset="-120"/>
              </a:rPr>
              <a:t>(</a:t>
            </a:r>
            <a:r>
              <a:rPr lang="en-US" altLang="zh-TW" sz="2400" b="1" u="heavy" spc="-50" dirty="0" smtClean="0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antigen-specific </a:t>
            </a:r>
            <a:r>
              <a:rPr lang="en-US" altLang="zh-TW" sz="2400" b="1" u="heavy" spc="-50" dirty="0" err="1" smtClean="0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IgE</a:t>
            </a:r>
            <a:r>
              <a:rPr lang="en-US" altLang="zh-TW" sz="2400" b="1" u="heavy" spc="-50" dirty="0" smtClean="0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 are present</a:t>
            </a:r>
            <a:r>
              <a:rPr lang="en-US" altLang="zh-TW" sz="2400" b="1" spc="-50" dirty="0" smtClean="0">
                <a:solidFill>
                  <a:srgbClr val="0000FF"/>
                </a:solidFill>
                <a:ea typeface="新細明體" pitchFamily="18" charset="-120"/>
              </a:rPr>
              <a:t>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13763" y="4267200"/>
            <a:ext cx="2934237" cy="2590800"/>
            <a:chOff x="113763" y="4267200"/>
            <a:chExt cx="2934237" cy="2590800"/>
          </a:xfrm>
        </p:grpSpPr>
        <p:pic>
          <p:nvPicPr>
            <p:cNvPr id="21" name="Picture 20" descr="http://media.pearsoncmg.com/bc/bc_martini_fap_6/ebook/fig/big/22-21bd.jpg"/>
            <p:cNvPicPr/>
            <p:nvPr/>
          </p:nvPicPr>
          <p:blipFill>
            <a:blip r:embed="rId5" r:link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l="59596" b="53846"/>
            <a:stretch>
              <a:fillRect/>
            </a:stretch>
          </p:blipFill>
          <p:spPr bwMode="auto">
            <a:xfrm>
              <a:off x="304800" y="4267200"/>
              <a:ext cx="27432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" name="Group 26"/>
            <p:cNvGrpSpPr/>
            <p:nvPr/>
          </p:nvGrpSpPr>
          <p:grpSpPr>
            <a:xfrm>
              <a:off x="113763" y="5066763"/>
              <a:ext cx="1143000" cy="369332"/>
              <a:chOff x="1143000" y="5498068"/>
              <a:chExt cx="1143000" cy="369332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219200" y="5562600"/>
                <a:ext cx="914400" cy="228600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FFFF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43000" y="5498068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Mast Cell</a:t>
                </a:r>
                <a:endParaRPr lang="en-US" b="1" dirty="0"/>
              </a:p>
            </p:txBody>
          </p:sp>
        </p:grpSp>
      </p:grpSp>
      <p:sp>
        <p:nvSpPr>
          <p:cNvPr id="26" name="Freeform 25"/>
          <p:cNvSpPr/>
          <p:nvPr/>
        </p:nvSpPr>
        <p:spPr>
          <a:xfrm>
            <a:off x="2554224" y="5998464"/>
            <a:ext cx="1499616" cy="496824"/>
          </a:xfrm>
          <a:custGeom>
            <a:avLst/>
            <a:gdLst>
              <a:gd name="connsiteX0" fmla="*/ 1499616 w 1499616"/>
              <a:gd name="connsiteY0" fmla="*/ 0 h 496824"/>
              <a:gd name="connsiteX1" fmla="*/ 1453896 w 1499616"/>
              <a:gd name="connsiteY1" fmla="*/ 118872 h 496824"/>
              <a:gd name="connsiteX2" fmla="*/ 1362456 w 1499616"/>
              <a:gd name="connsiteY2" fmla="*/ 182880 h 496824"/>
              <a:gd name="connsiteX3" fmla="*/ 1261872 w 1499616"/>
              <a:gd name="connsiteY3" fmla="*/ 265176 h 496824"/>
              <a:gd name="connsiteX4" fmla="*/ 969264 w 1499616"/>
              <a:gd name="connsiteY4" fmla="*/ 420624 h 496824"/>
              <a:gd name="connsiteX5" fmla="*/ 384048 w 1499616"/>
              <a:gd name="connsiteY5" fmla="*/ 484632 h 496824"/>
              <a:gd name="connsiteX6" fmla="*/ 0 w 1499616"/>
              <a:gd name="connsiteY6" fmla="*/ 493776 h 496824"/>
              <a:gd name="connsiteX7" fmla="*/ 0 w 1499616"/>
              <a:gd name="connsiteY7" fmla="*/ 493776 h 49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616" h="496824">
                <a:moveTo>
                  <a:pt x="1499616" y="0"/>
                </a:moveTo>
                <a:cubicBezTo>
                  <a:pt x="1488186" y="44196"/>
                  <a:pt x="1476756" y="88392"/>
                  <a:pt x="1453896" y="118872"/>
                </a:cubicBezTo>
                <a:cubicBezTo>
                  <a:pt x="1431036" y="149352"/>
                  <a:pt x="1394460" y="158496"/>
                  <a:pt x="1362456" y="182880"/>
                </a:cubicBezTo>
                <a:cubicBezTo>
                  <a:pt x="1330452" y="207264"/>
                  <a:pt x="1327404" y="225552"/>
                  <a:pt x="1261872" y="265176"/>
                </a:cubicBezTo>
                <a:cubicBezTo>
                  <a:pt x="1196340" y="304800"/>
                  <a:pt x="1115568" y="384048"/>
                  <a:pt x="969264" y="420624"/>
                </a:cubicBezTo>
                <a:cubicBezTo>
                  <a:pt x="822960" y="457200"/>
                  <a:pt x="545592" y="472440"/>
                  <a:pt x="384048" y="484632"/>
                </a:cubicBezTo>
                <a:cubicBezTo>
                  <a:pt x="222504" y="496824"/>
                  <a:pt x="0" y="493776"/>
                  <a:pt x="0" y="493776"/>
                </a:cubicBezTo>
                <a:lnTo>
                  <a:pt x="0" y="493776"/>
                </a:ln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800600" y="3581400"/>
            <a:ext cx="37214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What happens ???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5278824"/>
            <a:ext cx="4572000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lnSpc>
                <a:spcPts val="2400"/>
              </a:lnSpc>
            </a:pPr>
            <a:r>
              <a:rPr lang="en-US" sz="2000" b="1" u="sng" dirty="0" smtClean="0">
                <a:latin typeface="Arial Narrow" pitchFamily="34" charset="0"/>
              </a:rPr>
              <a:t>N.B</a:t>
            </a:r>
            <a:r>
              <a:rPr lang="en-US" sz="2200" b="1" u="sng" dirty="0" smtClean="0">
                <a:latin typeface="Arial Narrow" pitchFamily="34" charset="0"/>
              </a:rPr>
              <a:t>.</a:t>
            </a:r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Non-Immunologic Anaphylaxis</a:t>
            </a:r>
          </a:p>
          <a:p>
            <a:pPr marL="0" lvl="1">
              <a:lnSpc>
                <a:spcPts val="24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                    </a:t>
            </a:r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(ANAPHYLACTOID)</a:t>
            </a:r>
          </a:p>
          <a:p>
            <a:pPr marL="0" lvl="2" algn="ctr"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</a:rPr>
              <a:t>Exogenous substances directly </a:t>
            </a:r>
            <a:r>
              <a:rPr lang="en-US" sz="2000" b="1" dirty="0" err="1" smtClean="0">
                <a:latin typeface="Arial Narrow" pitchFamily="34" charset="0"/>
              </a:rPr>
              <a:t>degranulate</a:t>
            </a:r>
            <a:r>
              <a:rPr lang="en-US" sz="2000" b="1" dirty="0" smtClean="0">
                <a:latin typeface="Arial Narrow" pitchFamily="34" charset="0"/>
              </a:rPr>
              <a:t> mast cells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b="1" dirty="0" err="1" smtClean="0">
                <a:latin typeface="Arial Narrow" pitchFamily="34" charset="0"/>
              </a:rPr>
              <a:t>Radiocontrast</a:t>
            </a:r>
            <a:r>
              <a:rPr lang="en-US" sz="2000" b="1" dirty="0" smtClean="0">
                <a:latin typeface="Arial Narrow" pitchFamily="34" charset="0"/>
              </a:rPr>
              <a:t> dye, Opiates, </a:t>
            </a:r>
            <a:r>
              <a:rPr lang="en-US" sz="2000" b="1" dirty="0" err="1" smtClean="0">
                <a:latin typeface="Arial Narrow" pitchFamily="34" charset="0"/>
              </a:rPr>
              <a:t>Depolarinzing</a:t>
            </a:r>
            <a:r>
              <a:rPr lang="en-US" sz="2000" b="1" dirty="0" smtClean="0">
                <a:latin typeface="Arial Narrow" pitchFamily="34" charset="0"/>
              </a:rPr>
              <a:t> drugs, </a:t>
            </a:r>
            <a:r>
              <a:rPr lang="en-US" sz="2000" b="1" dirty="0" err="1" smtClean="0">
                <a:latin typeface="Arial Narrow" pitchFamily="34" charset="0"/>
              </a:rPr>
              <a:t>Dextrans</a:t>
            </a:r>
            <a:endParaRPr lang="en-US" sz="2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8" grpId="0"/>
      <p:bldP spid="19" grpId="0"/>
      <p:bldP spid="26" grpId="0" animBg="1"/>
      <p:bldP spid="28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DR.OMNIA\My Documents\My Pictures\ana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88323" y="396241"/>
            <a:ext cx="2440493" cy="2209800"/>
          </a:xfrm>
          <a:prstGeom prst="rect">
            <a:avLst/>
          </a:prstGeom>
          <a:noFill/>
        </p:spPr>
      </p:pic>
      <p:pic>
        <p:nvPicPr>
          <p:cNvPr id="15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086600" y="533400"/>
            <a:ext cx="620609" cy="762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781800" y="76200"/>
            <a:ext cx="2362200" cy="369332"/>
          </a:xfrm>
          <a:prstGeom prst="rect">
            <a:avLst/>
          </a:prstGeom>
          <a:solidFill>
            <a:srgbClr val="F3F0DD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Second or later exposure</a:t>
            </a:r>
            <a:endParaRPr lang="en-US" dirty="0">
              <a:latin typeface="Bernard MT Condensed" pitchFamily="18" charset="0"/>
            </a:endParaRPr>
          </a:p>
        </p:txBody>
      </p:sp>
      <p:pic>
        <p:nvPicPr>
          <p:cNvPr id="21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543800" y="990600"/>
            <a:ext cx="620609" cy="762000"/>
          </a:xfrm>
          <a:prstGeom prst="rect">
            <a:avLst/>
          </a:prstGeom>
          <a:noFill/>
        </p:spPr>
      </p:pic>
      <p:pic>
        <p:nvPicPr>
          <p:cNvPr id="22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696200" y="533400"/>
            <a:ext cx="620609" cy="7620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934200" y="160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Antigen Re-exposure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4066" y="76200"/>
            <a:ext cx="41069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pic>
        <p:nvPicPr>
          <p:cNvPr id="39" name="Picture 2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0681" y="-1"/>
            <a:ext cx="2873313" cy="3048001"/>
          </a:xfrm>
          <a:prstGeom prst="rect">
            <a:avLst/>
          </a:prstGeom>
          <a:noFill/>
        </p:spPr>
      </p:pic>
      <p:sp>
        <p:nvSpPr>
          <p:cNvPr id="41" name="Trapezoid 40"/>
          <p:cNvSpPr/>
          <p:nvPr/>
        </p:nvSpPr>
        <p:spPr>
          <a:xfrm rot="3314703">
            <a:off x="3751295" y="1534420"/>
            <a:ext cx="1828800" cy="914400"/>
          </a:xfrm>
          <a:prstGeom prst="trapezoid">
            <a:avLst>
              <a:gd name="adj" fmla="val 52381"/>
            </a:avLst>
          </a:prstGeom>
          <a:gradFill flip="none" rotWithShape="1">
            <a:gsLst>
              <a:gs pos="0">
                <a:srgbClr val="D1FFFF">
                  <a:alpha val="75000"/>
                </a:srgbClr>
              </a:gs>
              <a:gs pos="50000">
                <a:srgbClr val="FFFFE7">
                  <a:alpha val="67000"/>
                </a:srgbClr>
              </a:gs>
              <a:gs pos="100000">
                <a:srgbClr val="FFFFFF">
                  <a:alpha val="50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37"/>
          <p:cNvGrpSpPr/>
          <p:nvPr/>
        </p:nvGrpSpPr>
        <p:grpSpPr>
          <a:xfrm>
            <a:off x="2478024" y="999744"/>
            <a:ext cx="1905000" cy="609600"/>
            <a:chOff x="2286000" y="685800"/>
            <a:chExt cx="1905000" cy="609600"/>
          </a:xfrm>
        </p:grpSpPr>
        <p:sp>
          <p:nvSpPr>
            <p:cNvPr id="47" name="Rectangle 46"/>
            <p:cNvSpPr/>
            <p:nvPr/>
          </p:nvSpPr>
          <p:spPr>
            <a:xfrm>
              <a:off x="2438400" y="685800"/>
              <a:ext cx="1600200" cy="6096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86000" y="685800"/>
              <a:ext cx="190500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dirty="0" smtClean="0">
                  <a:latin typeface="Bernard MT Condensed" pitchFamily="18" charset="0"/>
                </a:rPr>
                <a:t>Mast Cell DEGRANULATION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06680" y="1524000"/>
            <a:ext cx="13716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Characters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38400" y="1828800"/>
            <a:ext cx="21336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dirty="0" smtClean="0">
                <a:latin typeface="Bernard MT Condensed" pitchFamily="18" charset="0"/>
              </a:rPr>
              <a:t>Histamine, </a:t>
            </a:r>
            <a:r>
              <a:rPr lang="en-US" dirty="0" err="1" smtClean="0">
                <a:latin typeface="Bernard MT Condensed" pitchFamily="18" charset="0"/>
              </a:rPr>
              <a:t>Leukotrienes</a:t>
            </a:r>
            <a:r>
              <a:rPr lang="en-US" dirty="0" smtClean="0">
                <a:latin typeface="Bernard MT Condensed" pitchFamily="18" charset="0"/>
              </a:rPr>
              <a:t>, others </a:t>
            </a:r>
            <a:endParaRPr lang="en-US" dirty="0">
              <a:latin typeface="Bernard MT Condensed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4008" y="2356104"/>
            <a:ext cx="7349810" cy="3021615"/>
            <a:chOff x="64008" y="2356104"/>
            <a:chExt cx="7349810" cy="3021615"/>
          </a:xfrm>
        </p:grpSpPr>
        <p:pic>
          <p:nvPicPr>
            <p:cNvPr id="52" name="Picture 2" descr="C:\Documents and Settings\DR.OMNIA\My Documents\My Pictures\ooo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20000"/>
            </a:blip>
            <a:srcRect r="5160" b="21331"/>
            <a:stretch>
              <a:fillRect/>
            </a:stretch>
          </p:blipFill>
          <p:spPr bwMode="auto">
            <a:xfrm>
              <a:off x="609600" y="2552472"/>
              <a:ext cx="6248400" cy="2248128"/>
            </a:xfrm>
            <a:prstGeom prst="rect">
              <a:avLst/>
            </a:prstGeom>
            <a:noFill/>
          </p:spPr>
        </p:pic>
        <p:cxnSp>
          <p:nvCxnSpPr>
            <p:cNvPr id="53" name="Straight Arrow Connector 52"/>
            <p:cNvCxnSpPr/>
            <p:nvPr/>
          </p:nvCxnSpPr>
          <p:spPr>
            <a:xfrm rot="5400000">
              <a:off x="4069874" y="2514600"/>
              <a:ext cx="152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64008" y="2356104"/>
              <a:ext cx="1676400" cy="990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Mucous Swelling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Rhinitis          16%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Angioedema</a:t>
              </a: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  88%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Airway            56%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GIT                 30%</a:t>
              </a:r>
            </a:p>
          </p:txBody>
        </p:sp>
        <p:pic>
          <p:nvPicPr>
            <p:cNvPr id="55" name="Picture 2" descr="C:\Documents and Settings\DR.OMNIA\My Documents\My Pictures\ooo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20000"/>
            </a:blip>
            <a:srcRect t="78177" r="5160"/>
            <a:stretch>
              <a:fillRect/>
            </a:stretch>
          </p:blipFill>
          <p:spPr bwMode="auto">
            <a:xfrm>
              <a:off x="533400" y="4800600"/>
              <a:ext cx="6477000" cy="457200"/>
            </a:xfrm>
            <a:prstGeom prst="rect">
              <a:avLst/>
            </a:prstGeom>
            <a:noFill/>
          </p:spPr>
        </p:pic>
        <p:sp>
          <p:nvSpPr>
            <p:cNvPr id="56" name="Rectangle 55"/>
            <p:cNvSpPr/>
            <p:nvPr/>
          </p:nvSpPr>
          <p:spPr>
            <a:xfrm>
              <a:off x="3276600" y="4352544"/>
              <a:ext cx="990600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Circulatory Collapse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267200" y="4361688"/>
              <a:ext cx="1676400" cy="2718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Hypo-perfusion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3400" y="5105400"/>
              <a:ext cx="1770036" cy="2723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Shortness of breath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934200" y="4806696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88%</a:t>
              </a:r>
              <a:endParaRPr lang="en-US" sz="1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129726" y="4459224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47%</a:t>
              </a:r>
              <a:endParaRPr lang="en-US" sz="14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925824" y="4950023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33%</a:t>
              </a:r>
              <a:endParaRPr lang="en-US" sz="1400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867400" y="4267200"/>
            <a:ext cx="304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1.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1064" y="2048256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2.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46888" y="4486727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3.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038600" y="4038600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4.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28600" y="5410200"/>
            <a:ext cx="693420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Rapidly developing [ 5/30 </a:t>
            </a:r>
            <a:r>
              <a:rPr lang="en-US" sz="2200" b="1" dirty="0" err="1" smtClean="0">
                <a:latin typeface="Arial Narrow" pitchFamily="34" charset="0"/>
              </a:rPr>
              <a:t>min.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err="1" smtClean="0">
                <a:latin typeface="Arial Narrow" pitchFamily="34" charset="0"/>
              </a:rPr>
              <a:t>can</a:t>
            </a:r>
            <a:r>
              <a:rPr lang="en-US" sz="2200" b="1" dirty="0" smtClean="0">
                <a:latin typeface="Arial Narrow" pitchFamily="34" charset="0"/>
              </a:rPr>
              <a:t> be hours ]</a:t>
            </a:r>
          </a:p>
          <a:p>
            <a:pPr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Severe, life-threatening</a:t>
            </a:r>
          </a:p>
          <a:p>
            <a:pPr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Multisystem involvement</a:t>
            </a:r>
          </a:p>
          <a:p>
            <a:pPr lvl="0"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Mortality:  due to respiratory (70%) or cardiovascular (25%)</a:t>
            </a:r>
          </a:p>
        </p:txBody>
      </p:sp>
      <p:pic>
        <p:nvPicPr>
          <p:cNvPr id="32" name="Picture 2" descr="http://t2.gstatic.com/images?q=tbn:ANd9GcRLpdVHcIw3sUPWD5jEtjyA22IgxrsXlY1ug_rFbN_U8fWErnZYB_XZ99I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2796" y="1905000"/>
            <a:ext cx="1521204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C -0.01944 -0.01365 -0.03871 -0.02708 -0.0552 -0.0287 C -0.0717 -0.03032 -0.07534 0.00463 -0.09861 -0.00949 C -0.1217 -0.02361 -0.17083 -0.10046 -0.19444 -0.11273 C -0.21822 -0.125 -0.21927 -0.08472 -0.24045 -0.08264 C -0.2618 -0.08055 -0.30972 -0.10902 -0.32187 -0.1 C -0.33385 -0.09097 -0.31423 -0.04051 -0.31267 -0.0287 " pathEditMode="relative" rAng="0" ptsTypes="aaaaa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-60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C -0.01823 0.03172 -0.03628 0.06366 -0.05486 0.05394 C -0.07343 0.04422 -0.09323 -0.03958 -0.11198 -0.05856 C -0.13073 -0.07754 -0.1533 -0.05463 -0.16788 -0.06018 C -0.18246 -0.06574 -0.18906 -0.09514 -0.2 -0.0919 C -0.21093 -0.08865 -0.22778 -0.04953 -0.23333 -0.0412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7037E-7 C -0.02308 0.00486 -0.046 0.00995 -0.05121 0.02222 C -0.05641 0.03449 -0.02916 0.05648 -0.03089 0.07315 C -0.03263 0.08981 -0.05468 0.10301 -0.06197 0.12222 C -0.06926 0.14143 -0.05572 0.1875 -0.07499 0.18889 C -0.09426 0.19028 -0.16041 0.13981 -0.17742 0.13009 " pathEditMode="relative" ptsTypes="aaaa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-0.05833 0.04444 " pathEditMode="relative" ptsTypes="AA">
                                      <p:cBhvr>
                                        <p:cTn id="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  <p:bldP spid="41" grpId="0" animBg="1"/>
      <p:bldP spid="41" grpId="1" animBg="1"/>
      <p:bldP spid="49" grpId="0" animBg="1"/>
      <p:bldP spid="50" grpId="0"/>
      <p:bldP spid="62" grpId="0" animBg="1"/>
      <p:bldP spid="63" grpId="0" animBg="1"/>
      <p:bldP spid="64" grpId="0" animBg="1"/>
      <p:bldP spid="65" grpId="0" animBg="1"/>
      <p:bldP spid="6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 descr="Anaphylaxi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l="8575" b="9678"/>
          <a:stretch>
            <a:fillRect/>
          </a:stretch>
        </p:blipFill>
        <p:spPr>
          <a:xfrm>
            <a:off x="3352800" y="152400"/>
            <a:ext cx="3249612" cy="2567092"/>
          </a:xfrm>
          <a:prstGeom prst="rect">
            <a:avLst/>
          </a:prstGeom>
          <a:noFill/>
          <a:ln/>
        </p:spPr>
      </p:pic>
      <p:pic>
        <p:nvPicPr>
          <p:cNvPr id="44" name="Picture 5" descr="Anatomy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3141" t="3614" r="8901" b="13253"/>
          <a:stretch>
            <a:fillRect/>
          </a:stretch>
        </p:blipFill>
        <p:spPr bwMode="auto">
          <a:xfrm>
            <a:off x="6858000" y="152400"/>
            <a:ext cx="2133600" cy="1752600"/>
          </a:xfrm>
          <a:prstGeom prst="rect">
            <a:avLst/>
          </a:prstGeom>
          <a:noFill/>
        </p:spPr>
      </p:pic>
      <p:pic>
        <p:nvPicPr>
          <p:cNvPr id="45" name="Picture 2" descr="http://optimistworld.com/files/anaphylaxis%20230x230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629400" y="1600200"/>
            <a:ext cx="1981200" cy="198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roup 26"/>
          <p:cNvGrpSpPr/>
          <p:nvPr/>
        </p:nvGrpSpPr>
        <p:grpSpPr>
          <a:xfrm>
            <a:off x="1828800" y="2362200"/>
            <a:ext cx="4067175" cy="2085975"/>
            <a:chOff x="1419225" y="2362200"/>
            <a:chExt cx="4067175" cy="2085975"/>
          </a:xfrm>
        </p:grpSpPr>
        <p:pic>
          <p:nvPicPr>
            <p:cNvPr id="47" name="Picture 3" descr="http://howshealth.com/wp-content/uploads/2010/03/fainting-syncope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19225" y="2362200"/>
              <a:ext cx="4067175" cy="2085975"/>
            </a:xfrm>
            <a:prstGeom prst="rect">
              <a:avLst/>
            </a:prstGeom>
            <a:noFill/>
          </p:spPr>
        </p:pic>
        <p:sp>
          <p:nvSpPr>
            <p:cNvPr id="48" name="Rectangle 47"/>
            <p:cNvSpPr/>
            <p:nvPr/>
          </p:nvSpPr>
          <p:spPr>
            <a:xfrm>
              <a:off x="2486025" y="2438400"/>
              <a:ext cx="18252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Fainting, Syncope</a:t>
              </a:r>
              <a:endParaRPr lang="en-US" dirty="0"/>
            </a:p>
          </p:txBody>
        </p:sp>
      </p:grpSp>
      <p:pic>
        <p:nvPicPr>
          <p:cNvPr id="49" name="Picture 6" descr="C:\Documents and Settings\DR.OMNIA\My Documents\My Pictures\hypo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3657600"/>
            <a:ext cx="2257060" cy="1960070"/>
          </a:xfrm>
          <a:prstGeom prst="rect">
            <a:avLst/>
          </a:prstGeom>
          <a:noFill/>
        </p:spPr>
      </p:pic>
      <p:pic>
        <p:nvPicPr>
          <p:cNvPr id="50" name="Picture 8" descr="http://faisalarshad.files.wordpress.com/2010/08/beating_heart_animation1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0754" y="76200"/>
            <a:ext cx="2001913" cy="3276600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>
            <a:off x="533400" y="4038600"/>
            <a:ext cx="2438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</a:t>
            </a:r>
          </a:p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 SHOCK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28600" y="5562600"/>
            <a:ext cx="3657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IS A MEDICAL EMERGENCY WHERE IMMEDIATE TREATMENT IS NEEDED TO PREVENT POTENTIAL DEATH. 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53" name="Chevron 52"/>
          <p:cNvSpPr/>
          <p:nvPr/>
        </p:nvSpPr>
        <p:spPr>
          <a:xfrm rot="5400000">
            <a:off x="1486712" y="4884904"/>
            <a:ext cx="5334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2" descr="http://t2.gstatic.com/images?q=tbn:ANd9GcRLpdVHcIw3sUPWD5jEtjyA22IgxrsXlY1ug_rFbN_U8fWErnZYB_XZ99I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362200"/>
            <a:ext cx="1066800" cy="908447"/>
          </a:xfrm>
          <a:prstGeom prst="rect">
            <a:avLst/>
          </a:prstGeom>
          <a:noFill/>
        </p:spPr>
      </p:pic>
    </p:spTree>
    <p:controls>
      <mc:AlternateContent xmlns:mc="http://schemas.openxmlformats.org/markup-compatibility/2006">
        <mc:Choice xmlns:v="urn:schemas-microsoft-com:vml" Requires="v">
          <p:control spid="23555" name="ShockwaveFlash1" r:id="rId2" imgW="3962953" imgH="2933333"/>
        </mc:Choice>
        <mc:Fallback>
          <p:control name="ShockwaveFlash1" r:id="rId2" imgW="3962953" imgH="293333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1600" y="3505200"/>
                  <a:ext cx="3962400" cy="2933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evron 8"/>
          <p:cNvSpPr/>
          <p:nvPr/>
        </p:nvSpPr>
        <p:spPr>
          <a:xfrm rot="5400000">
            <a:off x="1257300" y="1028700"/>
            <a:ext cx="6096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99416"/>
            <a:ext cx="26913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</a:t>
            </a:r>
          </a:p>
          <a:p>
            <a:pPr algn="ctr">
              <a:lnSpc>
                <a:spcPts val="2500"/>
              </a:lnSpc>
            </a:pP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 SHOCK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8592" y="1801240"/>
            <a:ext cx="2590800" cy="9323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DIAGNOSIS   IS MADE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639594" y="2474064"/>
            <a:ext cx="1751806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39594" y="2093064"/>
            <a:ext cx="1751806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29072" y="1178664"/>
            <a:ext cx="144780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Respiratory Support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40424" y="2550264"/>
            <a:ext cx="137160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Circulatory Support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2600" y="4363278"/>
            <a:ext cx="1676400" cy="461665"/>
          </a:xfrm>
          <a:prstGeom prst="rect">
            <a:avLst/>
          </a:prstGeom>
          <a:solidFill>
            <a:srgbClr val="00C4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3502C6">
                      <a:alpha val="94000"/>
                    </a:srgbClr>
                  </a:outerShdw>
                </a:effectLst>
                <a:latin typeface="Bernard MT Condensed" pitchFamily="18" charset="0"/>
              </a:rPr>
              <a:t>Adrenaline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1267010" y="2971800"/>
            <a:ext cx="6096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2362200" y="2743200"/>
            <a:ext cx="4038600" cy="3733800"/>
          </a:xfrm>
          <a:prstGeom prst="line">
            <a:avLst/>
          </a:prstGeom>
          <a:ln w="38100">
            <a:solidFill>
              <a:srgbClr val="00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000672" y="715010"/>
            <a:ext cx="1676400" cy="656590"/>
          </a:xfrm>
          <a:prstGeom prst="rect">
            <a:avLst/>
          </a:prstGeom>
          <a:gradFill flip="none" rotWithShape="1">
            <a:gsLst>
              <a:gs pos="0">
                <a:srgbClr val="D1FF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FFFF99"/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Open Airway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 Inhalation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29400" y="3048000"/>
            <a:ext cx="2438400" cy="656590"/>
          </a:xfrm>
          <a:prstGeom prst="rect">
            <a:avLst/>
          </a:prstGeom>
          <a:gradFill flip="none" rotWithShape="1">
            <a:gsLst>
              <a:gs pos="0">
                <a:srgbClr val="D1FF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FFFF99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Lay down / Legs up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Fluid Replacement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6000" y="4839512"/>
            <a:ext cx="24384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IM by Auto-injector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Or  by syringe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16200000" flipH="1">
            <a:off x="4229100" y="3009900"/>
            <a:ext cx="1524000" cy="14478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590800" y="1725040"/>
            <a:ext cx="3352800" cy="118814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ts val="2800"/>
              </a:lnSpc>
            </a:pP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START</a:t>
            </a:r>
          </a:p>
          <a:p>
            <a:pPr algn="ctr">
              <a:lnSpc>
                <a:spcPts val="2800"/>
              </a:lnSpc>
            </a:pP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EMERGENCY</a:t>
            </a:r>
          </a:p>
          <a:p>
            <a:pPr algn="ctr">
              <a:lnSpc>
                <a:spcPts val="2800"/>
              </a:lnSpc>
            </a:pP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TREATMENT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5602" name="Picture 2" descr="http://t3.gstatic.com/images?q=tbn:ANd9GcS7EucNp21yE0ppnBTZElCEn_ZFV73b_riNTvgoJN1uB-VYz41Pi22pT7A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6977"/>
          <a:stretch>
            <a:fillRect/>
          </a:stretch>
        </p:blipFill>
        <p:spPr bwMode="auto">
          <a:xfrm>
            <a:off x="1295400" y="3276600"/>
            <a:ext cx="607695" cy="838200"/>
          </a:xfrm>
          <a:prstGeom prst="rect">
            <a:avLst/>
          </a:prstGeom>
          <a:noFill/>
        </p:spPr>
      </p:pic>
      <p:pic>
        <p:nvPicPr>
          <p:cNvPr id="25604" name="Picture 4" descr="http://img1.wantitall.co.za/images/ShowImage.aspx?ImageId=Electronic-Ambulance-amp-Rescue-Team%7C51m7%2B3XOX0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500" y="3352800"/>
            <a:ext cx="3594100" cy="3594100"/>
          </a:xfrm>
          <a:prstGeom prst="rect">
            <a:avLst/>
          </a:prstGeom>
          <a:noFill/>
        </p:spPr>
      </p:pic>
      <p:pic>
        <p:nvPicPr>
          <p:cNvPr id="20" name="Picture 4" descr="78286_CH18_FIG08B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5334000"/>
            <a:ext cx="230836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C0051">
                <a:alpha val="50000"/>
              </a:srgbClr>
            </a:outerShdw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32" grpId="0" animBg="1"/>
      <p:bldP spid="36" grpId="0" animBg="1"/>
      <p:bldP spid="3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[Picture+1.png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2544" t="59167" r="2316"/>
          <a:stretch>
            <a:fillRect/>
          </a:stretch>
        </p:blipFill>
        <p:spPr bwMode="auto">
          <a:xfrm>
            <a:off x="152400" y="875763"/>
            <a:ext cx="8382000" cy="560123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19200" y="106885"/>
            <a:ext cx="7772400" cy="584775"/>
          </a:xfrm>
          <a:prstGeom prst="rect">
            <a:avLst/>
          </a:prstGeom>
          <a:solidFill>
            <a:srgbClr val="0099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 THERAPY PROTOCOL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291084" y="-120749"/>
            <a:ext cx="838200" cy="1219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94242" y="762000"/>
            <a:ext cx="13716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RESCUE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600" y="1787464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9000" y="4241442"/>
            <a:ext cx="1688205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457200" y="6350358"/>
            <a:ext cx="8305800" cy="419637"/>
            <a:chOff x="457200" y="6350358"/>
            <a:chExt cx="8305800" cy="419637"/>
          </a:xfrm>
        </p:grpSpPr>
        <p:sp>
          <p:nvSpPr>
            <p:cNvPr id="12" name="Rectangle 11"/>
            <p:cNvSpPr/>
            <p:nvPr/>
          </p:nvSpPr>
          <p:spPr>
            <a:xfrm>
              <a:off x="457200" y="6388995"/>
              <a:ext cx="7772400" cy="3810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08242" y="6350358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7. Glucagon</a:t>
              </a:r>
              <a:endParaRPr lang="en-US" sz="2000" b="1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24200" y="6350358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6. Bronchodilators</a:t>
              </a:r>
              <a:endParaRPr lang="en-US" sz="2000" b="1" dirty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81800" y="6350358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8. H</a:t>
              </a:r>
              <a:r>
                <a:rPr lang="en-US" sz="2000" b="1" baseline="-25000" dirty="0" smtClean="0">
                  <a:latin typeface="+mj-lt"/>
                </a:rPr>
                <a:t>2</a:t>
              </a:r>
              <a:r>
                <a:rPr lang="en-US" sz="2000" b="1" dirty="0" smtClean="0">
                  <a:latin typeface="+mj-lt"/>
                </a:rPr>
                <a:t> Blockers</a:t>
              </a:r>
              <a:endParaRPr lang="en-US" sz="2000" b="1" dirty="0">
                <a:latin typeface="+mj-lt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28600" y="6368775"/>
            <a:ext cx="2755005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Adjuvant to 2</a:t>
            </a:r>
            <a:r>
              <a:rPr lang="en-US" sz="2000" b="1" cap="all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nd</a:t>
            </a:r>
            <a:r>
              <a:rPr lang="en-U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line</a:t>
            </a:r>
            <a:endParaRPr lang="en-US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2133600"/>
            <a:ext cx="5715000" cy="2590800"/>
          </a:xfrm>
          <a:prstGeom prst="roundRect">
            <a:avLst/>
          </a:pr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3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2457</TotalTime>
  <Words>1046</Words>
  <Application>Microsoft Office PowerPoint</Application>
  <PresentationFormat>On-screen Show (4:3)</PresentationFormat>
  <Paragraphs>196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User</cp:lastModifiedBy>
  <cp:revision>181</cp:revision>
  <dcterms:created xsi:type="dcterms:W3CDTF">2011-01-22T16:46:32Z</dcterms:created>
  <dcterms:modified xsi:type="dcterms:W3CDTF">2016-01-28T06:12:40Z</dcterms:modified>
</cp:coreProperties>
</file>