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49" r:id="rId2"/>
    <p:sldId id="344" r:id="rId3"/>
    <p:sldId id="355" r:id="rId4"/>
    <p:sldId id="356" r:id="rId5"/>
    <p:sldId id="357" r:id="rId6"/>
    <p:sldId id="358" r:id="rId7"/>
    <p:sldId id="359" r:id="rId8"/>
    <p:sldId id="361" r:id="rId9"/>
    <p:sldId id="362" r:id="rId10"/>
    <p:sldId id="363" r:id="rId11"/>
    <p:sldId id="365" r:id="rId12"/>
    <p:sldId id="367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50" r:id="rId2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E236CE"/>
    <a:srgbClr val="3399FF"/>
    <a:srgbClr val="2CD0D4"/>
    <a:srgbClr val="00CCFF"/>
    <a:srgbClr val="33CCCC"/>
    <a:srgbClr val="FF0000"/>
    <a:srgbClr val="57148A"/>
    <a:srgbClr val="00FF00"/>
    <a:srgbClr val="080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09" autoAdjust="0"/>
    <p:restoredTop sz="94737" autoAdjust="0"/>
  </p:normalViewPr>
  <p:slideViewPr>
    <p:cSldViewPr>
      <p:cViewPr>
        <p:scale>
          <a:sx n="94" d="100"/>
          <a:sy n="94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A9905-9152-4233-8E5E-E2F15C63AE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4963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C0C0A7-0F91-46D4-9FA5-84EA2249DA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4768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72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91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20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31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92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88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32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245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3331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18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2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Saeed Abuel Makarem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C0C0A7-0F91-46D4-9FA5-84EA2249DAC3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685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401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582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097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661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043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293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BC15-EA56-4ABD-9AE8-9E164B356D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3566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24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48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917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469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94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19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88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AE9F-2412-4FC5-8A3D-B56D0D0A0C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27C-7D57-45AF-AF80-D6005E673D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72B2-B113-41F1-8CDC-B76EBC5743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973-453F-4187-AE6C-B042250E72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0FDB-ED39-4CF3-8843-662530320F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465-6356-473C-BAAF-016CC6929D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5308-6ED8-48D3-B3F8-357B3A108A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A0FC-B0C0-4405-8A32-60304AFE3B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1FEB-4ADF-4973-909A-9976890B61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3BAA-C001-490D-9D22-7DCFEB2DA0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8BB8-6557-4098-B7E2-B8BA3CB729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rtl="1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1ACE6-5157-49E8-98C7-6454848920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84" r:id="rId2"/>
    <p:sldLayoutId id="2147483891" r:id="rId3"/>
    <p:sldLayoutId id="2147483885" r:id="rId4"/>
    <p:sldLayoutId id="2147483892" r:id="rId5"/>
    <p:sldLayoutId id="2147483886" r:id="rId6"/>
    <p:sldLayoutId id="2147483887" r:id="rId7"/>
    <p:sldLayoutId id="2147483893" r:id="rId8"/>
    <p:sldLayoutId id="2147483894" r:id="rId9"/>
    <p:sldLayoutId id="2147483888" r:id="rId10"/>
    <p:sldLayoutId id="2147483889" r:id="rId11"/>
  </p:sldLayoutIdLst>
  <p:transition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Tahom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.sa/url?sa=i&amp;rct=j&amp;q=&amp;esrc=s&amp;source=images&amp;cd=&amp;cad=rja&amp;uact=8&amp;ved=0CAcQjRw&amp;url=http://medical-dictionary.thefreedictionary.com/inferior+vena+cava&amp;ei=_w8AVY3kOseAUZvBgrAC&amp;psig=AFQjCNGMuJp1ydgI4GLaNiDgQuKQ9GyMSg&amp;ust=1426153812911365" TargetMode="External"/><Relationship Id="rId4" Type="http://schemas.openxmlformats.org/officeDocument/2006/relationships/hyperlink" Target="http://www.google.com.sa/url?sa=i&amp;rct=j&amp;q=&amp;esrc=s&amp;source=images&amp;cd=&amp;cad=rja&amp;uact=8&amp;ved=0CAcQjRw&amp;url=http://medical-dictionary.thefreedictionary.com/inferior+vena+cava&amp;ei=7A8AVY-aD4vfUdbugLgC&amp;psig=AFQjCNGMuJp1ydgI4GLaNiDgQuKQ9GyMSg&amp;ust=142615381291136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alysite.info/tag/great-saphenous-vein-diagr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google.com.sa/url?sa=i&amp;rct=j&amp;q=&amp;esrc=s&amp;source=images&amp;cd=&amp;cad=rja&amp;uact=8&amp;ved=0CAcQjRw&amp;url=https://ispub.com/IJTCVS/7/1/12287&amp;ei=-mIEVaSZPIX4UIuig8AB&amp;psig=AFQjCNEZC_AZ7tKEY26JrHzdZBiXRGnB9g&amp;ust=1426437177200539" TargetMode="Externa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elastictherapy.sitewizard.biz/venoussystem.html" TargetMode="Externa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gif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google.com.sa/url?sa=i&amp;rct=j&amp;q=&amp;esrc=s&amp;source=images&amp;cd=&amp;cad=rja&amp;uact=8&amp;ved=0CAcQjRw&amp;url=http://craigcameron.us/varices/315-esophageal-varices/&amp;ei=FRH7VJb6FYuHPemvgZAJ&amp;psig=AFQjCNGjw--upKQqTE4F7u9ht9mx3OsbNQ&amp;ust=142582514051035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tattoo.toprate10.com/images/Hepatic%20Portal%20Vei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.sa/url?sa=i&amp;rct=j&amp;q=&amp;esrc=s&amp;source=images&amp;cd=&amp;cad=rja&amp;uact=8&amp;ved=0ahUKEwj9wMah16nLAhVhEpoKHe-DA0YQjRwIBw&amp;url=https%3A%2F%2Fwww.studyblue.com%2Fnotes%2Fnote%2Fn%2Fweek-2-systematic-circuit--peripheral-circulation%2Fdeck%2F6260394&amp;psig=AFQjCNFvRrOLovdTyoJGI7cyFyUonpIpyQ&amp;ust=1457271965290170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sa/url?sa=i&amp;rct=j&amp;q=&amp;esrc=s&amp;source=images&amp;cd=&amp;cad=rja&amp;uact=8&amp;ved=0CAcQjRw&amp;url=http://www.pharmacology2000.com/Head%20Injury/page1.htm&amp;ei=0sDqVOe3MMHqUOOThIgG&amp;psig=AFQjCNHNZ1aGSvpad92_Z8Z7tzssa0no7A&amp;ust=1424757860279016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sa/url?sa=i&amp;rct=j&amp;q=&amp;esrc=s&amp;source=images&amp;cd=&amp;cad=rja&amp;uact=8&amp;ved=0ahUKEwi1tObS2qnLAhUDG5oKHQW8BDQQjRwIBw&amp;url=https%3A%2F%2Fwww.pinterest.com%2Fpin%2F1970393561698994%2F&amp;psig=AFQjCNHIbSks2Wvh-arHaFSlATgrv-anSw&amp;ust=1457272804931242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&amp;esrc=s&amp;source=images&amp;cd=&amp;cad=rja&amp;uact=8&amp;ved=0ahUKEwjLjema9vHKAhXFVhoKHfA7DhwQjRwIBw&amp;url=http://www.infusionnursesoforegon.com/uploads/9/0/3/0/9030961/us-piv-kevin-arnold_-_print.pdf&amp;psig=AFQjCNF2KIZKttjlC3sXxt4ZaCL1Gyuw8w&amp;ust=145535604827368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Major Blood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Vessels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00" y="2717800"/>
            <a:ext cx="6096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6146" name="Picture 2" descr="http://wwwdelivery.superstock.com/WI/223/1832/PreviewComp/SuperStock_1832R-3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0"/>
            <a:ext cx="3968750" cy="441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665113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By Drs.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Sanaa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Alshaarawy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&amp;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Khaleel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 </a:t>
            </a:r>
            <a:r>
              <a:rPr lang="en-US" sz="2200" b="1" dirty="0" err="1" smtClean="0">
                <a:solidFill>
                  <a:srgbClr val="57148A"/>
                </a:solidFill>
                <a:latin typeface="Calibri" pitchFamily="34" charset="0"/>
              </a:rPr>
              <a:t>Alyahya</a:t>
            </a:r>
            <a:r>
              <a:rPr lang="en-US" sz="2200" b="1" dirty="0" smtClean="0">
                <a:solidFill>
                  <a:srgbClr val="57148A"/>
                </a:solidFill>
                <a:latin typeface="Calibri" pitchFamily="34" charset="0"/>
              </a:rPr>
              <a:t>.</a:t>
            </a:r>
            <a:endParaRPr lang="ar-SA" sz="2200" b="1" dirty="0">
              <a:solidFill>
                <a:srgbClr val="57148A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5181600" cy="5386090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Cephalic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superficial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on the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side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Drains into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Axillary vein.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Basilic vein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the superficial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on the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side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biceps.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Halfway up the arm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it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pierces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the deep fascia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At the lower border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</a:t>
            </a:r>
            <a:r>
              <a:rPr lang="en-US" sz="2000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en-US" sz="2000" b="1" dirty="0" err="1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major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joins the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en-US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venae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brachial artery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to form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</a:p>
          <a:p>
            <a:pPr marL="1325880" lvl="2" algn="just">
              <a:spcBef>
                <a:spcPct val="0"/>
              </a:spcBef>
              <a:buClr>
                <a:schemeClr val="accent1"/>
              </a:buClr>
              <a:buNone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Axillary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vein.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105400" y="1600200"/>
            <a:ext cx="3899074" cy="451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ame 4"/>
          <p:cNvSpPr/>
          <p:nvPr/>
        </p:nvSpPr>
        <p:spPr>
          <a:xfrm>
            <a:off x="6143636" y="1928802"/>
            <a:ext cx="714380" cy="14287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5214942" y="4500570"/>
            <a:ext cx="714380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858016" y="5072074"/>
            <a:ext cx="642942" cy="21431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286644" y="3429000"/>
            <a:ext cx="71438" cy="28575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467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4000496" cy="409342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just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Venae commitantes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Which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accompany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large arteries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usually in pairs.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Axillary vein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basilic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venae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brachial artery.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4959350" y="1409700"/>
            <a:ext cx="403225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rci.rutgers.edu/~uzwiak/AnatPhys/Blood_Vessels_files/image040.jpg"/>
          <p:cNvPicPr>
            <a:picLocks noChangeAspect="1" noChangeArrowheads="1"/>
          </p:cNvPicPr>
          <p:nvPr/>
        </p:nvPicPr>
        <p:blipFill>
          <a:blip r:embed="rId4"/>
          <a:srcRect t="8013" r="1812" b="7051"/>
          <a:stretch>
            <a:fillRect/>
          </a:stretch>
        </p:blipFill>
        <p:spPr bwMode="auto">
          <a:xfrm>
            <a:off x="4143372" y="1428736"/>
            <a:ext cx="5000628" cy="47149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6500826" y="3429000"/>
            <a:ext cx="1295400" cy="28575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58016" y="2928934"/>
            <a:ext cx="1428760" cy="35719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429124" y="2857496"/>
            <a:ext cx="1500198" cy="35719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257"/>
            <a:ext cx="8291264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716016" cy="449353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Drains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most 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from the body below the diaphragm to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atrium.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union of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2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iliac veins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behind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right common iliac artery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at the level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5th lumbar vertebra. 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on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side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aorta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Pierces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central tendon of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diaphragm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at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level of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8th thoracic vertebra.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5486"/>
          <a:stretch>
            <a:fillRect/>
          </a:stretch>
        </p:blipFill>
        <p:spPr bwMode="auto">
          <a:xfrm>
            <a:off x="5076056" y="1363662"/>
            <a:ext cx="4050412" cy="487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11128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9604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5600" y="-8080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xQVFhUXGBwXGRcYFBgYFxcYFxgXGBgcGBcaHCggGhwlGxgXITEiJiorLi4uFx8zODMsNygtLisBCgoKDg0OGxAQGywkICQsLSwsLCwsLCwsLCwsLCwsLCwsLCwsLCwsLCwsLCwsLCwsLCwsLCwsLCwsLCwsLCwsLP/AABEIAMMAyAMBEQACEQEDEQH/xAAcAAACAgMBAQAAAAAAAAAAAAAABQQGAQMHAgj/xABMEAACAQIDBQQFBwcKBQUBAAABAgMAEQQSIQUGEzFBIlFhcSMygZGhBxRCUnKxwVNUYoKSk9EVFiQzQ5Sy0+HwZIOi0uI1Y3PC8SX/xAAbAQEAAgMBAQAAAAAAAAAAAAAABAUCAwYBB//EADgRAAICAgAFAgMGBAUFAQAAAAABAgMEEQUSITFBE1EiYXEGFCQyQsEVgaGxI1JikeE0gtHw8TP/2gAMAwEAAhEDEQA/AO40AUAXoAoAoDFAYNDwh4jaUaHLe7dVUXI87cvbXvLszUH46EZtqMfVi07y1vuB++s1A2el7v8A2I023svNoV83/wDysvTRnGhy6RTI53rQc5MP+8t/GvPTibPudn+Vm6DeZW5cJvszqT7iBT0jW8Wxd0ycu1e+NwO/sn7jWLrNbrS/UbE2rGepHmpH4V5yMx5Gbfn8f1199q85ZHnpyA7Ri/KL+0Kcsj30pewLj4jykT9oU0zzkkbo5lPIg+RvTTPGn5PdeGLSXUyKDuBoei9MffEtBl9WJJc1+ed5Fta3TJe/jQCc74RPkEAMpdkGn5N89pFtckERtblrbzoB5sbHjEQRTBSglRXytzXMAbG3nQE2gK5Hvfhjk7aAs0isvEQtEIhIWaQA3A9H8RQEqXebDKBmkKk5tGRwwEeXOWUrdQodCSbABgaAzi94oI7glyQQLCNyTd0jOXTtZWdb2va4oD3htvQsypm7bdBcgG7ABmAsCcpsDYmxoBpmoDViJwilm0Ar1LZ6lsq+3ttrGpeZ+HGNMoPaY9173J8B7TWxR6EumqU3qK/mc9xm+c8nZw6iBBy5Fz53GUeQHtNNHR4/Cakt2y2QI8PPObyM8h/SYkA+AOgr2KbLGFdFK+FaGUe7wtrlHktZ8r8mEstb0kacRgI4x1J6aWr3kPY3N9kLJXDacMkDXkDat0Me2S2kQbON4dc/Tc1v2JWAW4Bhd0+yxW3sFRm2nomxdV8Obo4jWPFYtRpiJPaQfiwNerbNMsTFf6UZfa+PHqyFh9hf4Vm0zV/D8OX6UjU28G0V5sh84xWHMefwrFfZHht7ccupWI/8v/WsOZnn8Dx35ZvTfKcHtwQsPJlv7dab9zD+BU+JMc7I37iY5X4kB8WzxftW7PtFY7RAyeDW09Y6ki8YHawNg1teTg3U35eRPuNJR8lNKuS3taGl6wNJWtrYiFMWt2lWVoh6jhVZEaRgLE9sg5r5QSLi9rih6LsB80iyLBFM5tDJHGthlVo5njUXIFgok56+qL6CwErDb0YbDYYBFlMEKoiuxUAjhcRQGkYFiI8vibgam9AWTBbRiluI3VitswBGZcwzLmXmpI6GgKjjlwUkCQlpWFncBUPEYTCcEEBbgj0ptofR0Askgw6sMszLCUxAkMSL6SOQYO7NliCooUrcjXtg37gG+B2Jh5Z5XjkmzKzKWyLa/FViA5TtZHhAAJOUaWsaAc4Hd9YmzJLIFJzOl1yu3a1PZv8AS5A27I8bgS8bsmOU5nz3tbSWRRp4KwHtoCm7Xiw68WRuIIYbj+vlJZh6xHb537A8b1tjHoTasfaSj+ZnNeEcS+dyQv0U4jkIO4Fjp4nrWSWzqqsCmqCi1tjrZ+wVbvt9pvwNZxr2YWV1LwPodhxdAwPhJIP/ALVKjjogWVxNzbDjIt2/E8WTTy7XOvHSjT6cEV7E7FEd1dnyEgJNeR3GY2tIA19NTn94vzVUaZW8RyHiU6iu5Iw+wo0OpAW6r253vxA5WwUHQMhBJ65hapDhHfTZyKyWtN62yXs/ZqCdisbR5ix4TlcygEWNhqA19AddL1otg/fZ2HAcux40oPsn0LIkCj6N6xhBIs5Tk/JISNT9Ee6spaNXNJeSBtPDi3Ia+FR3olUTb8iFsBWpQ2WSv0bE2Vm1IsOnefKtsajW8rrpMW7V2MttLg+8/wCla3X1N9OTJ92Qt29unCycGXXDvp2hfh36/ZvzHt6Vp7S6kbiGErY+pHv/AHOmw7afMcNAolmW3aZvRxIRzlYakjSyjtMCOQ1pL5HJWxSfQibWlhgdRieNOyqkjuWCxlnlZIgY7gXzk5dNBzJtWJpF8a4ZzHw48SAMnEIlIIVmlwsYzlwxVbuezcW1oDbHicLPIkUcJQcVQTnIBSWOaOysjW1GGyleVgPYBe8LhljRUW+VVCi5voosNeugoBHid08O+c2IZpeNfRrMVykAOGAWxOluZJ5mgPR3WgKstmsyNGe19FxCrW8bQx0BI2bsOOGaWdcxeQAEm3qhiwGgF9WOpuQNOVANxQEfaExSNmHrAaeZ0HxtXqW2Z1x3JI478oeKsIMKh0Azv1Jtol/PtN52rZLfZHRcHqUpyua7GjZGCAXX41vitIu7p620W/BYQKoAFbolPba2+pOSHwre5JFbZPZvWEWtWvm2Rlam9C7at1BZCVIB5W/HxrOPWPU3ehXkQamti/djZ6Nh2dwHdxmZm1LFtTepN1mppR6I4Fre37EHcfCKjzhRaz/gKzznpJnU8Ftbxmv9X7DjbGKZbJEQHc2BIuFsCS1ri4FuVVNs3ro9HS0xWts0YeRoioaXMzXIVyMzAakrYdKjK5ro+psnyT6JEvEYjMB5Vt1HW9nkK3H8p4jjFxW2EGjOUpaG2HgB6XrKUvYhWSNWNw5seQsCeXd31gzKu3l7nONvQmbtx+oP7S3rj9AdR+ly7r8xHsW0W2NfK/4I9EW/5N8YvzdVAVTA+VrC11bUMe+4LXPelYRXwlLxTEWPc/mWHeHaUEUjrNDcmJGDXsXjVnZ8vUGPLn017YrWUrFabYjUAnCsDbVSb8QIUliu8gFzmlYk8r31I1r0Dvd/ZsBu/AEckbcIjiNIF4WbIFJt2QHawsLBjoL0BY6AKAKAKAxQ8Yt203ZUd7D4Xb8BWUe5sg9LaOJbekMuPmNrhWyDu7HZPxBrOvbkdtw2tV4y35LFsmC1iQKkruYWy+HRa4Y63IqLJJMmxw35f7FYymktsrrZddIXcZ5nKQWIU2aU+op/RA9Y+21Ut3F9S5YfzNyphGDlPv4F29eynjhduO7m3LKoHLmAKgT4lkQtWpprZOwboz3Bx10N+6AvhP1PwrssiW5xbPm1cekxLus5WTEfbH3GtufLUUdL9nIqVMl8zO3eIZIzGQGXPcMtwQwGnhqBrVRauddDr6opxNL4xzmPCCvLkRmZ836IC6AgczUG/wDD1+ourCphF82+hbcNuvEqduSQvYXyvYA+A5VXWZ/LHm52n7LRUy4hZ6moLoQNp7K4JJSc36LIVIP3GotXF76paXxfUmUXzt6OJjC7cVY87nKL207RJvYBABdiegGtdXTcra1LWma8itRPMuGfEAtP2YvowfW63mI0PSyDQWN78h7rZHri5vTIG1YMy/dXk0XeM+R6Qv3Kl4eLePpLGR7VII+BNaF30ecYqU6VP27nVYcMriN2VWdVKhiASMwAex7jYX8qwkchLua8PsLDoAFhQAG4GX7P/ao/VFeGJOihC3yqBcljbqTa5Pj/AAoDbQBQBQBQGKAUbZk9JCvQlj+yB/Gsom6qO0ziOyWMsjt1d2b9piTW+p9Tuox5KI7LzsvCuSLAn7q2Ka2VmTbBJ9S3LhVjQvIwVV1JJsAPOsLMhIop5Dk9IpW3d/kdXiwiOxN14pOUeJQWuT46VW3ZTnDUSdjYEt+pb0Ro2Nvi0KqkkICAAXU8h4i3d91c/ZjST5kb7sOFrcoMs20MUmIwzMhutiLnppUJxkpfzIlVU6bevkg7lt/RP+XX0y5dYfyOCT1KxM8fJ/hleXF5hyMZ94k/hWXE5a5f/fYseD3OvnSH+0HwUcoSSRFkPQsL66C/d7ap3ckzpqpZkq3OMXohbw7PSNsMFGplJ9iox+8iqvjFrVPQ24mRK3n5vYUbxbfkLiDDayEdpgPVFU2Njyt1skY+PFR57Cm7T2UwbJIxklIvkzXNu9idFHiato40Y9TfLIjHpBGI4sRhWWTMJCo0DXZFHUJc3Xz51Khmen0EYKzqy87A2wmNjITR1tnjPrC/K3evjVnXkxsXQjTXovqZx2AZR4Vm2SqLk2VzZq5MbBfQZ7ftAr95FatdSfmJSxZ/Q6tsR7oR3MR+P41hI4uxaYxrE1hQBQBQBQBQGKAR7cHpoPKT7l/1rJEnHfR7KZuJuSyqGl7hXqei5y+KL01GJ0WOBIl0AAA5noBzrFy8lFKyVjOV4/GSbbxfCjYphIze4Hra+sR1Jt2R7agSk7Zcpc1VxxKuaS3It2Jw2FwEQSNFzEebnxLc62yUYLSIlc7bpbkyoYn0l83WoutlpH4Y6Rr3YxBV5YbmxUka9eX+/OqjLr0015ZuujzQjPyPdyz/AEX9Uiu/T5owZ8xyI6tsRp3UxphbaLjUrHGwHeRxgB77U4vtVxkvn+xP4DX6tvK/LRUJWDRSCSxksWktctduRJBtzvcGuV5nJb8n1TXI0o9IlyxW0b4PZ08jW7BBP6RQAX9x+FMymVtSOWc4V5NsF3b6FX3e2yyyzmPLmckGVhdYwrHkumdiOmgFrnur3GXpxJeWnZBRj47kzCx5bkXLMczuxuzt3sev4dKyc2xCqMEMVmVhlYV7011Q009oqGJmfAYlZ4uanUdGX6SnzGnnburGufJLaJFkFfV1O6YYx4iJJFsVdQwPgRcVZxntbOa9SVUtewi2luoDJG6G2V1c/qsD+FZp9SwhxFyrcJeR3sNewT3sT9wryRW3S3IZViagoAoAoAoAoDFDxIg7QwhdoyLdkkm/cQRWSNsZaTRNtXhr7lE+V3bJhwqwqbPOSvkigF/vUfrVGyJ8sdFlwylWWc3hCTdOb5phbqPSSfADqf8AfOo1UuRcxY5cfXs34RqkdnJJNyeZPM+dYybMoxUexDbFhSQ2jW69fKib2jb0ZN+TvZceLnneUBlQKAL21YkkkDpZbe01nTXCx/F4IvErp1xioj/d9LcZQLASSADoLObV1NmlGGvZHzmyTdz35KziWMHz89SkNufMSsB99R+MWfhotHQfZSHPl8vzK1hcFJEBKjesDp33/GuVSlCHN7n1Gxxm3H2Oh7sbPfGQwB2ywxxgNluJJHbtML/2agEctTm5i2t2o8tSi/PU+c5j58yc4+GV/fvZkEEqthjYEgSRgDhr0UjqL25ctDUXJo5IbLPheX6knB911JMsWUJ4qD76hk7ZqNeI9Eu8sF0vWLWjfT0Z0j5KMYZNnRgnVGZPYrG3wtVhQ/gRz/E4qF8n7lxqQQWZArwGaAKAKApeC35U5BJG+ZnVSyAFF4s7ww3u17syAaDS/dQEfYvygI/DSeMpLJdsq5bIjPIsIbtksWCG5W4FrnKLUBKw++yuVIhkIkijeKPKBLIZWkA5vlAKpm1INgSaAY7G3ojxMpijSS6oruSFAjzF1Ctr62aNxYfVoCw0AUByH5ZCTjMMvQRE+0yC/wDhFQsrui/4R/8AnL6nhD2VHQKBWj9JJfSQF7UGhbvMoMObS41rzemmZ199NE2bAMk6nD2w54YIZOI7Pm5XRQRpY9ddKmUYk7lzwWkvJCu4rj41fpX/ABb8Fr2DgnijAlbNKxLHoxublmHQnnV65dEvY+f5Eo+s7K1rb6Iru9OIw7OY53MTEdlxcq4GtmA6g1ttpUqvi7MkcLyL8e/1cbvrqI8fhldcPDxlRBxH4puFYEqBl7yAKpFiQlP0m+iO9jxW+GL97sj8cuml4+Y/fAZVLYaYvKw7KIxewUBSVFgt7W1b3GrNURT52n9TkIZtso+k9fP3f1FE2xZUw8oaKXiOwYvI8d7x3sDZvFvfVLlWRlZ1ezouH2ziuX00l45fP12R9mbfaRFUxklRocyDT2mtGok6Tmv0MmnFP+Rb9pP+6nLEx9SfmDFu2MSxSxiYfrJ/GsXGJtrtl/kZc/krxMseC7OGkcGRyCrxgc7fSYHoamUrUehT8RlzW9tFkn25w8VCJ2GHR4ZyVlkjF2R8OFObNbQM2gPU1vIC7sTYneaebNGhjj9Iigg3dFGJSEh7Pe7q1wbLax9bmPAWrdnFvJh1aVlZ8zglRYdmRlta5ta1ANqAKA5s+28At1GGcurxqVzerNHNPIiEgnVWjkk0uLEd4oAi2nghJEVwsyKFCBs4RSTDLiUSSMuLlFEvriyl9OZsA03chwm0ImywtHwsmH9chlEarLGUdTfQSixGvPmKAsezdjQ4ckxIELKiGxJ7MebINe7O/negGN6AL0BzH5ZMJ2sLN0BeMn7WVl/wtUPKi3plxwqf5ofzFODfMo8qj6eiwk1tvZ6ma2tDyLXuJZ588iiQFYswLEjQga29vKvY9zel5izpWz8DDiirFm0U2McjKCDlJBKnUaae2pmLdOn4IvozmOIY0ZyUprqiFuphBHPOt2IEzAXJY5QdLk6mwq/vmnUn50c1ybydPsinb9Rj54gtcXI9wqNxPbwo/Uv/ALIrlzrNe37kHbezm4YFri4bU6dlMqhR0vck+yublBp8x9DpUJ2dToewl4UOBlUetDlewAvopW/j61XWPJyx3FnznidUYZ0rI996E2+eK1igv64LP4gH8Sapuie0dJhwXJzPwJ4tnRjkooSHYz2cMByPxrzR7zbQl2zLbSsX30bYe52D5PsFwtnwDkSuc+bkn8asqVqCOazp818mvc1717RniI4SI4WCaYq0bOWMZiVVUg9n1yToSculq2kTyJ33gxXDZ4+C2RJZS/CzCbgmAILo5Vb8R1uC3qaciABmfeCZ5zEGGXirbKmVgExUcbK3aOYFGubgG2tgCKAvwoDNAc5n23C8Uj/MYzx5FljXjWknPbQO6ohkRrRnQBtL6ixsBrG8WDdQPmSE8NZghYf1Rw6ojEhTa4lMIHXtc+VAWfcXERSYcyRwcAtK6yJck8SJuESSwDHRANQDYDSgHeOwUcyFJUV0PNWFwbeFAKv5m4D80h/YFAH8zcB+aQ/sCgK9v3uZhvmUrQ4eNHQBwVQXsp1+F/fWq78pJw3FWraOdbEwkLaGNCfKoCs6F/Zj1KWuUanZMH5JP2ay9V+5q9Gv/Kacbs+BUPok5fVFOffk9jjQm9cqG3yX7AgmjYzQRv6RgMyg6ZQbDwvetlT3YQeIVxrjqKH26+zoo55XjjVfSOosLdkMRb4V0Vq3UvocV6r+8NFS321xsfixrVxLSw4L/V+x0P2S28ux/L9xjvKyxwRORpcg+Wn8ao7klFM7TDlu2a9hturtANg+Ex1w8oUH9Bu0h8stx7DU3BlzJr5HLfaOl02KxdpdRBvwhjxULn1Spjv+kjHT7/dVZNaloucTllVozFKCBrXhk4mnGYoIK8ZlGtsQYDBNjcQsS37bWv3D6R9gua9rjzS0bMmxVVbPoaCMKoVRYAWA7gNBVprRyUnt7Ee28ViI5YViBKy+juEzcJwytnY/VMfEGumZV76HhWIdvY54i7RtnVc5XhN6OUw4lmj0UBlDJGNcx7WpOYUBcNhvKTMszFskgVWKBMymNG5DQgMzDTutqRegGooDNAKm3dwhz3w0PpHEj+jXtut7M2mp1PvPfQG5tjwFSphjylOERkFuGNQn2b9KA34LBxwrkiRUW5OVQALnnoKAkUAUAUBqnQMCCLgggjvv/v415JbWj1S5Xs4NtXANgMS8ZvlB7J701y/D7qrrIemzq6LFfWn5J8e0UI51js8cGvAu2ljM2grzrszUfc6JuVEcNhxnUhhmYqeeY8gfHkPbUrGrfqqBQ8WuhGLmuxD2XtYLJKzXCobDSxkdu0xA8zp0teuhy+WqtbOSwsS3Kv8Ag7v+hS94tptNMrKLZ2yhhyHeFPXxNUeTOy2vm/Sn0+p9G4XjYuDP0IvdmuvuO969cDEO4Hz1t/rUe78iJuHH8RYM9j7FdFidASk+GXNYXAaMBxmPcbm32j3VJxfgmmuzOf4rcsjGnXL80X0+g9jwEeMTJKt1bNfvBsDcHvB61qtglkNMiU5Mo0xsj5KltXcDFQG8DcZOguFkHmDofZbyrCVD8FnVxKEvzrQrj3Nx8zWaFlHezKB95NYehIkPiFNfVPZ0fc7c9MECzHPKRYtawUc7KPvJ51KqqUepTZWZK168FqFbiEFqAAtAAFAZoAoCrne5BctGwW8ozZ4z/UZ8xYBiVFkOp5aX50BLxu8sERIz5mDBSAD9dY2IJFmys4va5F7c6Ak4HbkM0pijYsQnEvlIFs7RkEkaMGUgqdRQDMUBmgCgMGgEG9W7KY1LHsut8j87X5gjqpIGla7Ic/ck42TKl9Dnknyb4lWsACO9XFviARUN40tlzHisGviLRuzuEsLCSezMNQg1APexPrH4VIroUe5AyeIysXLHse9tYnKJLA6MzG3MDUm3iFDHzy1KxUo81z8dipy6vvFkMbfzK5s7CfPZ2zDhxALcAEFxlGVR1Vctr9TevI125EVO1aS7fMtcrPxuHVumjXqP+gv36iVZ4VUAAPYACwAAPIVMy4qOAkl5K37N3St4hKVndoY7ahEmFydcpIqmtW4LR21L5b9+C+bqP/QMOf8A2V/w1JpW0jkeIrlvmvmRN1tQnt/w0yV+J6GjGf4SJaLVmzHqFAFD0zQBQBQBQBQBQFDxOGwEiNGrOGJlOdIfSSicyIwQhPSLmc2tcdgE6CgI8CRy4pc8jCJGZ0ABYK0ssc4VmMYyXMTAqxuCbC1AMtn4vDQs86yTktmUxtE2Y5mbEBgmQMFAdu1ysRfUagTJN74lh4mV83CEoXKwDXVXKrJbKxAccvHxoCyg0BmgCgCgCgPErgC55DWmt9DyUuVbK7sGEPLK5GgJWx+s5u9/IBF/VNSLeVJQRopjKU/VffwLsOP/AOhiB3ZP8AqclrFiVGW3LJ6lR+UFP6TF9v8AA1pzX+CS+ZefZZb4hJv2Nm8WIMUSOOnMeHWqG2WoI73DjzzkmWv5NdocTDtCSDkN0sb+ie5W46a5h7K3Y03ynOcaoireePn+5O2AuVwn1Sw9wArfdH/G5vdFPiv8Oo+xZ69PQoAoAoDyZBQBmoAz0BkGgM0BzTCGFZAzyuoVBwEj1aO8kr6CRAENo2GRs2gOvqigJqzYJUcZpir+kMiZicsaxlpWYKMpJxAJI1105EABxhdzYowcksytcdpeEpHY4bWCxgdpct9OaKRY0B4O4uHOmeWwTh80vlKKhBbJmOiLoTYdLUBYMbhBIuUs663ujFT7x0oCD/IS/lsT+/egD+Ql/LYn9+9AH8hL+WxP796Ax/Ia/lsT+/eg8Cnb2H4KgJLOznkGnYrcXIzA8xoSfs1tpjqLnLwR75Nv0492Nt2sJw4QNdTfXn7fE8z4k1Frk5bk+7JtsYwfLDskIMF/6hivtKP+gVdv/pYnNXdMpoq3ygMPncK9Sc3sGnxJ+FV2dcvQjWu+zqPspjc11tvhI0b4lxEoCrltcsWN/wBm341XXKPKtnWYs7FduCLD8n5nXCxyQ4WBiyBGkOIKM/DJAzKITbmdL1uqiuXaOa4jZNXOE/DJuBxuLGJe2Hhza9k4kgcxyPB1t106ipLlz6+RXcnoPT7S6jz57jvzWD+9t/kVgZB89x35rB/e2/yKAPnmO/NYP723+RQB89x35rB/e2/yKAUby4DG4xI4xHFEVzS5jKzqsqZfm9iFUkhrvYiwyDvoDxjJcc6uyJMkrKzBCUyKphORV1txBNYa9x6WoDG1sHiY2mEPzhs7KQ5e47MDAG1xcmS1/VHq300oC27KZzDEZARIY1zg6ENlGa4HjegJdAIZd18O2c5WBaUzFg2ucrkNr3ABXoOpJ50Bl92MOVdcrWdHjPbPqyCIMB42hT495oB4tAZoAoAoAoAoDXIwAJJsAL+6iW2Yyek5FUgjMvEnf6TCNAegZgH+4L7D31vzZclfpo0cPXPa7mWfD8tO8/eah0r4UyU17lGg2rHDJi8TIbKXsLc2I7ICjqTarjKmqqYJ+EUmHjWZeW3DyytYeN5pmxuIGUH1F6ADkPG3f1NUDbnN2M+l4+PXhU/dqfzP8zN20P6SjW6fjWMo862SqPw0lvyWL5IsaGwrwk9qKQ3HXLISynyvmHsrZiz3FooOP4/p5HN4kNl2fxJZWU5WGqnxzEc+42+41vx58s9Mqs2PqVQh5Q42XjDILNo66MPx8jW+yGuxBps5u5PrWjeZoAoDGWgDLQBagM0AUBjNQBegC9AF6AL0BmgCgCgFW8EmWB/Gw9nX4Vvxl8aImc/8Bo0NFlwsX6ORj5kgn4mo+U9yf1JmH0Sj7o0bb2uMNhZZCdQWVB1LEnKB3nW/srXTOMH17Gz7vZc+WtdWc42dgbqMRijljQXjjv79D1PU9KZFruk5W9vB0eFgQwkqKPik+79jWJJ9ouREUijX1c17EfoqNT51hDGuyVtdEjVlcaxOHSdb+KXkiOMRgJPSWdDoSL29oPStlvDrceHqQfMvIwvtFi8Ss9GS5X4GexNpDC4pMSv9RL2JPAE6E+R199RIajPm9y2zsZ5NDrf549UdU2cozPbUED/E5qTX1ls427mWt9wx2yVlYNnkRgLZo3KnXv6H23qQ5EZQ0RRsjEp/V42Q/wDzQxSfFBGfjWGzIL49L3XCzd1jLAfceIPjXoM/yrOtg+DkPeY5InA97KT7qA8DaxOJhXtJG8MzFJFyNmjkw6rz15O3vHhQCTF70TSArGnDzSKquSQSoxKQPoV9YhriwNuR6XAsu7uNeWBXly5yXBy8hldlHTwoBnegC9AVAbeeOEYyWVeG2f0GQKwy5rKj3uZBl1vpz5WoD1tHe54cythyXjWR5AsqkBYhCTlJHaYiYWFhqDe2lAbJ96HVsnAu4vnAlFhaVIgFYr2jd1+NAesNvSWa3BtkZVmPEHYLzPCuTTtjMjHppbmdKAk7t7fOK5xGP0ccq9oNdJDIovb1WBjOmuhGtAbX3swQJBxMIIJB7Y0I0NAY/ndgfzqH9sUAfzuwP51D+2KAV7wby4N4WC4mEnoM4rfQ9STImVFzg0e5N6cEcPlbFQj0YBu40IX+Nabkm3sl48mtSRSN59t4d545DMjoqXC5xlD3Fza/O33eNVun0b7eDqMG2uNUlvTb7/I8bBxEGMl4uNniSFNEhLgZyNbt+gPia3wrk3uX+xpzOI11QcMV9+8vcvO0dq7NmUBsRACo7LK4DL9kjkPCp9N8630OWux43r4u5W8TtDCykwTTwtfRJAws1+QPcfCrH1IuPwrv3RTTx7abU147Mp20sLJg2eCQHIeV/I8qouIYkaNTq6p/0PpvAeJrMjyz6WR/qjru7O0I1b5pf0kcMT2PVSCNO+xGv2hXlL6fM5/MjJydnjbLJUghBQGaAxagKhvttQQkZo8O4WKSX063DZSi8OPuY5gSddANNbgCG23SJCEiwpeV7Gy9uIpiEgHzixuzHNmUC2sbDX1gBsj3qZJI48sI7eSRFGUl2lkTMl2HMx3tZiS1iR1AhQb3zdts+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++VDaDyxthYjZVXNMR/wBCe3mfId9RciTfQ6Hg2FB/HZ9I/wDkX4zZ3z5Nn3Js62PiMqk/4TTh9SsT9T9K6EPiObZjqVNPeb7nUcLAsaKiiyqAAByAFSm9vZVpaNpNYnpA2vs5cRGY2v3hhzVuhHjW2q11zTRptqU4OMjn23MMZ4zBOPTRMFzW5qSLHyIqytrrdbn+l9foysw8mzGyoqD01/YW7YxTR7Ukmi1khCjL9dAO0vtBPwrlo+opOXb9z6RiU1X4Xpz7t9/ZnV9l7QSeJJYzdXAI9v49KsYyUjlLqXTNxkTBXprM0AUBUt7lzSwRtGHWW6J69uJnRiJAGAZDGHbW39WRftUAjw290zxtNwog2USFQCGU8HEvw5grkllMaDtZTqeyulAW/YcjSGYTLGXikyBkjKggokmgYkjtMeutr0Az+aJ9Veeb1Rq1735c763oDZHEF5AAdwFhQGltnxEEGNCCLEZBYjl3UBrXZUAy2hjGU5l7C9kkAEjTQ6D3CgJDwKTcqpNityATlPMeRsNKA1QbOiQBVijULyAQADUHTTTUA+wUBvSMLyAGpOgtqdSaA90AUAUAs29tMYaCSU6lRoPrMdFHtNYTly9SRi0O+1Vrycn2msjKIy3blBllkPdzY/EADyHStdVErrFX5Z02Xm14OPK7X5ekUWLddxHFgcxsFDsSdLKqsLn9oVMUUrbUuy6HH3WzujVKXWUn+w2xG8k0jejXhwAEmQi8jAC/ZB0Uc+dz5V6q/LLeGBCKXO+vsVnDbxS4g5syxrfTMSzeZ1+6va0mT5YNdce2/kWDCzOBmEytbnkLKR45W0NZ+ltaIVqjLpymnb2MzDOQDIgIcL9LLleM28QWHvFba4/4cq2c3xSn0roSiiu7ew+TaXFHKQZj5BRqarbJxnVBt9UzqeETs57Kv0tJr6//AAffJ/jxHI0N/RS3eL9F1/rEv4ghh5NWime5aRu4zj7ip66rv9PDOgrUrZzrR6oAoDFqAAo7hQGbUAUAUBi9AGagDNQBmoAvQGaAKAKApW/2IDNBAT2e1NJ4JEBb4n4VHu6vkLzhEeVTu/7V9X/wUnBSNiDCZfR8RsovftRSE6L4gL8Kzxr5UWxsl00bc2qrNosqre+X+5Y9sWfFQBhaK/LpYkm3kMi1uxZOVTsf6n1KyiCV7iu6jtfUa4xbOQAO63K4IsamqKlEnw+KKb7lJm3axETegdHToGbI47gb6GoirnF9CYsva1JDTCcWMBsS6KB9AEO7HoFC6knlYamt/q8q+I02OMuq2OmwTZ4xIMryEMV55VLRqqkjrlRr+ZrbVN8jkcrxGxW3xh4Iu9uzs0yszsIyDGyj6xYlST+qR7aqcTF9W1wfbZbWcUeHivlXxPt8ip7KR8PJLhwbSKRNAT9ddbX7itwe+5rZk4/pS1Hz1LTh+auIYsZy8fDP6P8A5Ox7GxyzwpKvJ1DWPMXHI+WtexkpLmXkobqXVZKL9ydWRqCgNLYpA6xlgHYMyrfVghUMQOoBdb/aFAeuMt8uYZrXtfW3K9udr9aA95hQBmFAasLiUkVXRgysLqwNwQeoNAUHZuLZBMwccdeNlDDFO5biNkVojZSCLCy256UBtfbWLDFyzJmjTMhiOWE8eRZbMRYsi5FzHsnMGtl0oDfFtbGv3KLYdR/R37XGldHfU9I1BtyGe50tQGBt/ECaONr6OsbegKiQNLJHxL+SodLBS2pNxYB5sbGNHgcMzpK78GLMFUtJmKLcsCb8+dAbP5e/4bFfuf8AyoA/l7/hsV+5/wDKgD+Xv+GxX7n/AMqA5tvxtiR5cQRFKuaNIVzKAygsS1xe4uTb2VG5HKzXnsX+NNU4im+ye/6aLNsXZSSuqshy4eFCqtoVkbMdR32Hxq0y4wdS6ddnMcOyra7ZxT6PuR94cFfDiYkBY0bXrnBUooHUnUVExborH18yzSmuIQce3kgbP2+joM5Gn1jZl8wdRUiF0S+eLrqiWcZCf7a36yn771m5p9EYKFvsQYuDDiIsSZc4VspDZSAG0LCw0I7/ADrTZFLq2Y5Fdkq2taLZtXYss2LVuJJGgF80bKDoNAcwOty3vrarYxqaONlTJ38wubdozmRPnWJIswBLoRmDDLe0eouD7qgYtjha5dizyqlOpJ9Skbe2e/CjxCvM00RKSBjcoVNtMoFvberPOx24OUfHVfNEHg+dyXqp/CpdJa/5LVuPhRLxolxmJXht6qMgALatzQ37V9RVVTYn8KOh4tiyrcZvyvPktf8AN1vz3GfvIv8AKreU4fzdb89xn7yL/KoBTtrZZV4QZ3cBJELSE5yZZsKQoaNQBpG4todfMgCFLuzKxLxEAMtlsxDcL5xxQmVhoDGbWNrWsfACTDu1Ll7T30hVQZToqzyvMoygDWMoosOQtyoDTidhToysCMkUgdcshusYnd3WxUm3CKqFQC+qk2ygAWjdrCGDDQwuQWjjVTY3FwLG3hQFUgnxaAvklBsf7Jjl9GQCqkEDXnofI8iBv2dtTFO0ayHEIASFIwrMZWEtrSkxKFXhlSGAS+ZjfskUBM3ix2NjeVcOhccPixnh5gCisHjJ0GcuYmUXuQX7qAgQ4zGtw7cSxLLxDDd8hmwoJOaJBfK01jkAst7G1AWnYDymL02YsryKCy5SyLIyoxAAFyoBuAAb3sKAZ0AWoAtQFF2tugxxM2JBzXQFUI5svaHsuBpWOPWlkKb7E7LzubA9BLqNd1QY8NxcQOHI9mfNpyFhcdNOnjUzNmnLUexTcPpmoaa6le2hA08YiDGONZc+Y2BawsosQbDryqohHljyI6ipKD59betG3DbEwiauGkbvt95OtbemxO/Il0SRLZMHy4I/37a9bXual949xdjtj4OQWEdvI145fMkQst1qQ2G8MqKQyh9NCOyb26jkfZavJWPWiK8GDltDbdkAxZx9Lv5gDSx8eZ9tZUJJELK3zcr8CvbW70j4iN4TlRpC8y39a6Bfby+NW1WSvScZe2kUd+N/jKUfqNNgbtxYR5XjveU3N6rIwim5LydBlZ1mRGMZ+B3WwhBQFe23sZ5po5FZQqLYg358VH5cuSn30AgbdDEGwzoDwRFnDcwYVjNwEDHVRe7nQ6AGgHzbKc4ZlVYopA/FjVMxjV1YMoa1rgka5QLhj5kBHJuXKC4WW942AdmAIZoTGwIyZipcs/rgdr1bjUB3s7YDR4hZrr62IL2vdhM6NGD35Qp99AWK1AGWgDKKALUAWoDNAFAFAea83roNLyJdr7JeZwc9lUaL0v1JrCcW+hNx74VLqupBO7TfXrD0mb/vsTB3VP1699IfxBHn+aZ+vXnpGS4ivYBuofr0VYfEYvwbV3ZYfTrL09mP8QS6k7YuyWgZu1dW5jxHUVlGHKRsm+Nq2OLVn8iJ07mRT5HnzM0PQoDFqALUAZaALUBm1AFAFAFAFAFAFAFAFAFAFAFAFAFAFAFAFAFAFAFAFAFAFAFAFAFAf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08000" y="-655638"/>
            <a:ext cx="238125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9161" y="324433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inferior vena cava</a:t>
            </a:r>
          </a:p>
        </p:txBody>
      </p:sp>
      <p:pic>
        <p:nvPicPr>
          <p:cNvPr id="2058" name="Picture 10" descr="Inferior vena cava and its tributa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3664"/>
            <a:ext cx="4266436" cy="516168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Tributaries of Inferior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700"/>
            <a:ext cx="4499992" cy="4093428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iliac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Median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sacral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Four paired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lumbar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Right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left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into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Paired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renal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Right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suprarenal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left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into the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left renal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Hepatic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Paired inferior </a:t>
            </a:r>
            <a:r>
              <a:rPr lang="en-US" sz="20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phrenic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4. Abdomen\F66122-004-f018.jpg"/>
          <p:cNvPicPr>
            <a:picLocks noChangeAspect="1" noChangeArrowheads="1"/>
          </p:cNvPicPr>
          <p:nvPr/>
        </p:nvPicPr>
        <p:blipFill>
          <a:blip r:embed="rId3" cstate="print"/>
          <a:srcRect t="38974" b="3445"/>
          <a:stretch>
            <a:fillRect/>
          </a:stretch>
        </p:blipFill>
        <p:spPr bwMode="auto">
          <a:xfrm>
            <a:off x="4644008" y="1484784"/>
            <a:ext cx="4385691" cy="4230217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69277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32400" y="1181100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1534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6143636" cy="261610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Form a network in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subcutaneous tissue.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Pattern is variable</a:t>
            </a:r>
          </a:p>
          <a:p>
            <a:pPr marL="86868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They are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tributaries of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the: 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Great (long) saphenous vein</a:t>
            </a:r>
          </a:p>
          <a:p>
            <a:pPr marL="1197864" lvl="2" indent="-382588" algn="just">
              <a:spcBef>
                <a:spcPct val="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Small (short) saphenous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400800" y="1524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9925"/>
            <a:ext cx="563880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longest vein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Begins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from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medial end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dorsal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venous arch of the foot.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upward </a:t>
            </a:r>
            <a:r>
              <a:rPr lang="en-US" sz="2200" b="1" u="sng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 front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malleolus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saphenous nerve.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Then it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accompany with the saphenous nerve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superficial fascia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over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medial side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2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2484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029200" cy="317009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Ascends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obliquely upwards,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lies behind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border of the patella.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behind the knee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curves forward around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side of the thigh.</a:t>
            </a:r>
          </a:p>
          <a:p>
            <a:pPr marL="514350"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Hooks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through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lower part of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saphenous opening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deep fascia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join the femoral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about 1.5 in. (4 cm)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below and lateral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pubic tubercle.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2" descr="Great Saphenous Vein Diagra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651" t="1266"/>
          <a:stretch>
            <a:fillRect/>
          </a:stretch>
        </p:blipFill>
        <p:spPr bwMode="auto">
          <a:xfrm>
            <a:off x="5643570" y="1285860"/>
            <a:ext cx="2919919" cy="55721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7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5" cstate="print"/>
          <a:srcRect l="13182" t="4167" r="14545" b="4167"/>
          <a:stretch>
            <a:fillRect/>
          </a:stretch>
        </p:blipFill>
        <p:spPr bwMode="auto">
          <a:xfrm>
            <a:off x="1357290" y="4714884"/>
            <a:ext cx="312943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Great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786446" cy="452431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is 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connected 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small saphenous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by one or two branches that pass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behind the knee.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Numerous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 the great saphenous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deep veins (femoral vein)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have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valves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which allow blood flow from superficial to deep veins.</a:t>
            </a:r>
          </a:p>
          <a:p>
            <a:pPr marL="411163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great saphenous vein is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used in venous grafting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saphenous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vein </a:t>
            </a:r>
            <a:r>
              <a:rPr lang="en-US" sz="20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cutdown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(take care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saphenous nerve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411163" algn="just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FF0000"/>
                </a:solidFill>
              </a:rPr>
              <a:t>Surgically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great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saphenous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vein can be harvested and </a:t>
            </a:r>
            <a:r>
              <a:rPr lang="en-US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used as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vessel in </a:t>
            </a:r>
            <a:r>
              <a:rPr lang="en-US" sz="2000" dirty="0" smtClean="0">
                <a:solidFill>
                  <a:srgbClr val="FF0000"/>
                </a:solidFill>
              </a:rPr>
              <a:t>coronary </a:t>
            </a:r>
            <a:r>
              <a:rPr lang="en-US" sz="2000" dirty="0" smtClean="0">
                <a:solidFill>
                  <a:srgbClr val="FF0000"/>
                </a:solidFill>
              </a:rPr>
              <a:t>artery bypasses.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2" descr="Small Saphenous Ve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857520" cy="3838575"/>
          </a:xfrm>
          <a:prstGeom prst="rect">
            <a:avLst/>
          </a:prstGeom>
          <a:noFill/>
        </p:spPr>
      </p:pic>
      <p:pic>
        <p:nvPicPr>
          <p:cNvPr id="8" name="Picture 4" descr="http://www.varicoseveindoctors.com/images/vario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357298"/>
            <a:ext cx="2917558" cy="472896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encrypted-tbn2.gstatic.com/images?q=tbn:ANd9GcQVwRxyN4GZIfBVPmBaarp1si3sK_Dg3ZEAcrs6NKlRPgmOh9Hyb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357826"/>
            <a:ext cx="3810000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Small Saphenous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70600" cy="440120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Arises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from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end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dorsal venous arch.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Ascends </a:t>
            </a:r>
            <a:r>
              <a:rPr lang="en-US" sz="2000" b="1" u="sng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behind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lateral malleolus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company with the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Arial" pitchFamily="34" charset="0"/>
              </a:rPr>
              <a:t>sural nerve.</a:t>
            </a:r>
          </a:p>
          <a:p>
            <a:pPr marL="411163"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Follows the lateral border of the tendocalcaneus and then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runs up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middle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back of the leg.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Pierces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18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deep fascia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lower part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popliteal fossa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Drains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into the </a:t>
            </a:r>
            <a:r>
              <a:rPr lang="en-US" sz="18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popliteal vein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Has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numerous valves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along its course.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freely with great saphenous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Ø"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324600" y="16002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ight Arrow 9"/>
          <p:cNvSpPr/>
          <p:nvPr/>
        </p:nvSpPr>
        <p:spPr>
          <a:xfrm>
            <a:off x="6357950" y="4714884"/>
            <a:ext cx="35719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57950" y="4143380"/>
            <a:ext cx="357190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28596" y="1295400"/>
            <a:ext cx="8286808" cy="3419484"/>
          </a:xfrm>
          <a:solidFill>
            <a:srgbClr val="2CD0D4">
              <a:alpha val="27843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	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At the end of the lecture, the student should be able to: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Define the veins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, and understand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general principle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of the venous system.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superior &amp; inferior Vena Cava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and their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tributaries.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List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major veins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and their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tributaries in the body.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Portal Vein.</a:t>
            </a:r>
          </a:p>
          <a:p>
            <a:pPr algn="just" eaLnBrk="1" hangingPunct="1">
              <a:buClr>
                <a:schemeClr val="bg1">
                  <a:lumMod val="85000"/>
                  <a:lumOff val="1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Describe the 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Tahoma" pitchFamily="34" charset="0"/>
              </a:rPr>
              <a:t>Portocaval Anastomosis.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Lower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5194300" cy="3293209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Deep Veins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Comprise the </a:t>
            </a:r>
            <a:r>
              <a:rPr lang="en-US" sz="2000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venae comitantes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which accompany all the large arteries, usually in pairs. 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Venae comitantes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unite to form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popliteal vein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which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continues as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femoral vein.</a:t>
            </a:r>
          </a:p>
          <a:p>
            <a:pPr lvl="1" indent="-382588" algn="just">
              <a:spcBef>
                <a:spcPct val="0"/>
              </a:spcBef>
              <a:buSzPct val="8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Receive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blood from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through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veins.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5572132" y="1219200"/>
            <a:ext cx="3571868" cy="5461000"/>
            <a:chOff x="5257800" y="990600"/>
            <a:chExt cx="3581400" cy="5715000"/>
          </a:xfrm>
        </p:grpSpPr>
        <p:pic>
          <p:nvPicPr>
            <p:cNvPr id="7" name="Picture 2" descr="H:\Major veins\LowerLimb veins.jpg"/>
            <p:cNvPicPr>
              <a:picLocks noChangeAspect="1" noChangeArrowheads="1"/>
            </p:cNvPicPr>
            <p:nvPr/>
          </p:nvPicPr>
          <p:blipFill>
            <a:blip r:embed="rId3" cstate="print"/>
            <a:srcRect b="6849"/>
            <a:stretch>
              <a:fillRect/>
            </a:stretch>
          </p:blipFill>
          <p:spPr>
            <a:xfrm>
              <a:off x="5257800" y="990600"/>
              <a:ext cx="358140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124695" y="2008188"/>
              <a:ext cx="11430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Femoral vein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578257" y="3729038"/>
              <a:ext cx="1197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Popliteal vein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842913" y="1303338"/>
              <a:ext cx="150098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External iliac </a:t>
              </a:r>
            </a:p>
            <a:p>
              <a:pPr algn="ctr" rtl="1">
                <a:defRPr/>
              </a:pP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Arial" charset="0"/>
                </a:rPr>
                <a:t>vein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6400800" y="1616075"/>
              <a:ext cx="665163" cy="6032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248400" y="2209800"/>
              <a:ext cx="914400" cy="5334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7467600" y="4038600"/>
              <a:ext cx="609600" cy="2286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 descr="http://www.aviva.co.uk/library/images/med_encyclopedia/cfhg391trevar_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0"/>
            <a:ext cx="2428892" cy="28575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5362" name="Picture 2" descr="http://elastictherapy.sitewizard.biz/customers/108081820243215/misc_files/Venous/Venous%20System%201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256"/>
            <a:ext cx="2714644" cy="25717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974"/>
            <a:ext cx="9144000" cy="12003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Mechanism of Venous Return</a:t>
            </a:r>
            <a:b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from Lower Limb </a:t>
            </a:r>
            <a:r>
              <a:rPr lang="en-US" sz="36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Arial" pitchFamily="34" charset="0"/>
              </a:rPr>
              <a:t>(FYI)</a:t>
            </a:r>
            <a:endParaRPr lang="ar-SA" sz="3600" b="1" dirty="0">
              <a:solidFill>
                <a:srgbClr val="C0000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4200"/>
            <a:ext cx="5194300" cy="507831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Much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saphenous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passes from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through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pumped upwards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by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contraction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calf muscles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(calf pump).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This action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‘calf pump’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assisted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tight sleeve of deep fascia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surrounding these muscles.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Vericose veins: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If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valves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perforating 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incompetent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the direction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flow is reversed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the superficial veins 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varicosed.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Most common in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posterior &amp; medial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parts of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lower limb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particularly in old people.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3" descr="C:\Documents and Settings\Free User\My Documents\My Pictures\Major veins\Varicose v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917700"/>
            <a:ext cx="2562639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Free User\My Documents\My Pictures\Major veins\V veins.bmp"/>
          <p:cNvPicPr>
            <a:picLocks noChangeAspect="1" noChangeArrowheads="1"/>
          </p:cNvPicPr>
          <p:nvPr/>
        </p:nvPicPr>
        <p:blipFill>
          <a:blip r:embed="rId4" cstate="print"/>
          <a:srcRect l="39024"/>
          <a:stretch>
            <a:fillRect/>
          </a:stretch>
        </p:blipFill>
        <p:spPr>
          <a:xfrm>
            <a:off x="7260077" y="1943100"/>
            <a:ext cx="1883923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aviva.co.uk/library/images/med_encyclopedia/cfhg391trevar_0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000240"/>
            <a:ext cx="3429024" cy="44291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000892" y="5072074"/>
            <a:ext cx="642942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teachmeanatomy.info/wp-content/uploads/Varicose-vei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071678"/>
            <a:ext cx="471490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Portal Circulation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33"/>
            <a:ext cx="4279900" cy="3447098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 portal venous system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is a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series of veins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or venules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that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directly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connect two capillary beds.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endParaRPr lang="en-US" sz="22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u="sng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Examples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such systems include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hepatic portal system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200" b="1" dirty="0" err="1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hypophyseal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portal system.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r="1817" b="2856"/>
          <a:stretch>
            <a:fillRect/>
          </a:stretch>
        </p:blipFill>
        <p:spPr bwMode="auto">
          <a:xfrm>
            <a:off x="4579552" y="1000108"/>
            <a:ext cx="4386648" cy="501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ypothalamo-hypophyseal portal system."/>
          <p:cNvPicPr>
            <a:picLocks noChangeAspect="1" noChangeArrowheads="1"/>
          </p:cNvPicPr>
          <p:nvPr/>
        </p:nvPicPr>
        <p:blipFill>
          <a:blip r:embed="rId4"/>
          <a:srcRect t="2005" b="5748"/>
          <a:stretch>
            <a:fillRect/>
          </a:stretch>
        </p:blipFill>
        <p:spPr bwMode="auto">
          <a:xfrm>
            <a:off x="857224" y="4357694"/>
            <a:ext cx="4286280" cy="2500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Frame 5"/>
          <p:cNvSpPr/>
          <p:nvPr/>
        </p:nvSpPr>
        <p:spPr>
          <a:xfrm>
            <a:off x="3929058" y="5214950"/>
            <a:ext cx="1285884" cy="5000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572000" y="2714620"/>
            <a:ext cx="1071570" cy="2857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01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Hepatic Portal Vein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278"/>
            <a:ext cx="4800600" cy="3847207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Drains blood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from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gastrointestinal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tract and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spleen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It is formed by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superior mesenteric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splenic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Immediately before reaching the liver, the portal vein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divides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into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right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enter the liver.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Tributaries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</a:rPr>
              <a:t>right and left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Gastric veins.</a:t>
            </a:r>
            <a:endParaRPr lang="en-US" sz="2000" b="1" dirty="0" smtClean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cystic vein.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chemeClr val="bg2"/>
                </a:solidFill>
              </a:rPr>
              <a:t>para</a:t>
            </a:r>
            <a:r>
              <a:rPr lang="en-US" sz="2000" b="1" dirty="0" smtClean="0">
                <a:solidFill>
                  <a:schemeClr val="bg2"/>
                </a:solidFill>
              </a:rPr>
              <a:t>-umbilical veins</a:t>
            </a:r>
            <a:endParaRPr lang="en-US" sz="2000" b="1" dirty="0" smtClean="0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357818" y="1384300"/>
            <a:ext cx="3621081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79248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5156200" cy="255454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 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portacaval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anastomosis (also known as portal systemic anastomosis) is a specific type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occurs between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of portal circulation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those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systemic circulation.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The anastomotic channels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become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dilated (varicosed)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case of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hypertension.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562600" y="1447800"/>
            <a:ext cx="3530600" cy="420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encrypted-tbn2.gstatic.com/images?q=tbn:ANd9GcSn4bA-vgCPmGuUjN-Xo87pLCLSHT0vdC_kINQd3HV5Wsbcm8R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4214842" cy="264319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Sites of Portocaval Anastomosis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172"/>
            <a:ext cx="4932040" cy="4401205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Lower end of esophagus:          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(esophageal varices)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left gastric vein &amp;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azygos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Lower part of rectum: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(Hemorrhoids)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rectal vein &amp; middle rectal and inferior rectal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Para umbilical region: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(Caput </a:t>
            </a:r>
            <a:r>
              <a:rPr lang="en-US" sz="2000" b="1" dirty="0" err="1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Medusae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)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Para umbilical veins &amp; superficial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epigastric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vein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Retroperitoneal: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colic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Veins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&amp; veins of the posterior abdominal wall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Patent ductus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venosus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(intrahepatic) </a:t>
            </a:r>
          </a:p>
          <a:p>
            <a:pPr marL="36512" indent="0" algn="just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 Left branch of portal vein &amp; inferior vena</a:t>
            </a:r>
          </a:p>
          <a:p>
            <a:pPr marL="36512" indent="0" algn="just">
              <a:spcBef>
                <a:spcPct val="0"/>
              </a:spcBef>
              <a:buNone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cava.</a:t>
            </a: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410200" y="1447800"/>
            <a:ext cx="358052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epatic Portal Vei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0735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Calibri" pitchFamily="34" charset="0"/>
              </a:rPr>
              <a:t>QUESTION</a:t>
            </a:r>
            <a:r>
              <a:rPr lang="en-US" sz="4400" b="1" dirty="0">
                <a:solidFill>
                  <a:srgbClr val="0000FF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290"/>
            <a:ext cx="8991600" cy="71438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28670"/>
            <a:ext cx="8229600" cy="4113194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Veins are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vessels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that bring blood back </a:t>
            </a:r>
            <a:r>
              <a:rPr lang="en-US" sz="2200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heart.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All veins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carry deoxygenated blood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 </a:t>
            </a:r>
            <a:r>
              <a:rPr lang="en-US" sz="1800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exception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pulmonary veins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umbilical veins.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There are two types of veins: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Superficial veins: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close to the surface of the body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NO corresponding arteries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Deep veins: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found deeper in the body </a:t>
            </a:r>
          </a:p>
          <a:p>
            <a:pPr marL="1140714" lvl="2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corresponding arteries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Veins of the systemic circulation:</a:t>
            </a:r>
          </a:p>
          <a:p>
            <a:pPr marL="740664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inferior vena cava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 their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tributaries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Veins of the portal circulation: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Portal vein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2" descr="http://www.cookmedical.com/img/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215" y="3748990"/>
            <a:ext cx="2733785" cy="3109010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6" name="Picture 4" descr="He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483103"/>
            <a:ext cx="3290882" cy="23748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rgbClr val="3399FF">
              <a:alpha val="2902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Superior Vena Cava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97000"/>
            <a:ext cx="8215370" cy="347787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Formed by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union of the </a:t>
            </a:r>
            <a:r>
              <a:rPr lang="en-US" sz="2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right and left Brachiocephalic veins. </a:t>
            </a:r>
          </a:p>
          <a:p>
            <a:pPr marL="86868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Brachiocephalic veins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are formed by the union of </a:t>
            </a:r>
            <a:r>
              <a:rPr lang="en-US" sz="18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internal jugular and subclavian veins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Drains venous blood from: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Head &amp;neck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Thoracic wall</a:t>
            </a:r>
          </a:p>
          <a:p>
            <a:pPr marL="811530"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Upper limbs 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downward and enter the </a:t>
            </a:r>
            <a:r>
              <a:rPr lang="en-US" sz="22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right atrium.</a:t>
            </a:r>
          </a:p>
          <a:p>
            <a:pPr marL="411480"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Receives </a:t>
            </a: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azygos vein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on the posterior aspect just </a:t>
            </a:r>
            <a:r>
              <a:rPr lang="en-US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before </a:t>
            </a:r>
            <a:r>
              <a:rPr lang="en-US" sz="22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enters the heart.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7" descr="E:\dad\Student Gray\3. Thorax\F66122-003-f011.jpg"/>
          <p:cNvPicPr>
            <a:picLocks noChangeAspect="1" noChangeArrowheads="1"/>
          </p:cNvPicPr>
          <p:nvPr/>
        </p:nvPicPr>
        <p:blipFill>
          <a:blip r:embed="rId3" cstate="print"/>
          <a:srcRect b="52248"/>
          <a:stretch>
            <a:fillRect/>
          </a:stretch>
        </p:blipFill>
        <p:spPr bwMode="auto">
          <a:xfrm>
            <a:off x="673100" y="4495801"/>
            <a:ext cx="36068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E:\dad\Student Gray\3. Thorax\F66122-003-f003.jpg"/>
          <p:cNvPicPr>
            <a:picLocks noChangeAspect="1" noChangeArrowheads="1"/>
          </p:cNvPicPr>
          <p:nvPr/>
        </p:nvPicPr>
        <p:blipFill>
          <a:blip r:embed="rId4" cstate="print"/>
          <a:srcRect t="6589" r="11986" b="8141"/>
          <a:stretch>
            <a:fillRect/>
          </a:stretch>
        </p:blipFill>
        <p:spPr bwMode="auto">
          <a:xfrm>
            <a:off x="4813300" y="4495800"/>
            <a:ext cx="3606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Arrow 6"/>
          <p:cNvSpPr/>
          <p:nvPr/>
        </p:nvSpPr>
        <p:spPr>
          <a:xfrm>
            <a:off x="2285984" y="5214950"/>
            <a:ext cx="71438" cy="285752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429784" y="478632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2739211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Superficial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External Jugular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Anterior jugular veins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Deep Veins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 Internal Jugulars veins.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800" b="1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305300" y="1638300"/>
            <a:ext cx="4508500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nut 4"/>
          <p:cNvSpPr/>
          <p:nvPr/>
        </p:nvSpPr>
        <p:spPr>
          <a:xfrm>
            <a:off x="4305300" y="3657600"/>
            <a:ext cx="1028700" cy="304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305300" y="4191000"/>
            <a:ext cx="1028700" cy="304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5286380" y="4286257"/>
            <a:ext cx="500066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7818" y="3786190"/>
            <a:ext cx="114300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215206" y="3643314"/>
            <a:ext cx="785818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2195"/>
            <a:ext cx="9144000" cy="707886"/>
          </a:xfr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8600"/>
            <a:ext cx="8915400" cy="2677656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External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Lies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superficial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the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sternomastoid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muscle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passes down the neck and it is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only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tributary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of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subclavian vein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It drains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from: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Outside of the skull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Deep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parts of the </a:t>
            </a:r>
            <a:r>
              <a:rPr lang="en-US" sz="1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face.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4495800" y="2806700"/>
            <a:ext cx="3911600" cy="3799840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5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4" cstate="print"/>
          <a:srcRect b="5556"/>
          <a:stretch>
            <a:fillRect/>
          </a:stretch>
        </p:blipFill>
        <p:spPr bwMode="auto">
          <a:xfrm>
            <a:off x="899592" y="3717032"/>
            <a:ext cx="3456384" cy="3140968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1643042" y="5572140"/>
            <a:ext cx="428628" cy="71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classconnection.s3.amazonaws.com/747/flashcards/1184747/jpg/4934w1331011096004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4412" b="5514"/>
          <a:stretch>
            <a:fillRect/>
          </a:stretch>
        </p:blipFill>
        <p:spPr bwMode="auto">
          <a:xfrm>
            <a:off x="4572000" y="2857496"/>
            <a:ext cx="411480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Superficial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9144000" cy="3108543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Anterior jugular veins: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It begins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 the upper part of the neck by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the union of the submental veins.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It descends close to the median line of the neck,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medial to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sternomastoid muscle.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At the lower part of the neck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it passes laterally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beneath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that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muscle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to </a:t>
            </a:r>
          </a:p>
          <a:p>
            <a:pPr lvl="1" algn="just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drain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into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external jugular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Just above the sternum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anterior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jugular veins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communicate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by a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transverse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form the 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jugular arch.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5170596" y="3733800"/>
            <a:ext cx="32876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6" name="Picture 2" descr="http://image.slidesharecdn.com/18-mainarteriesveinsofneck-140407225747-phpapp01/95/18-main-arteries-veins-of-neck-for-anaesthesia-22-1024.jpg?cb=1396929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38228"/>
            <a:ext cx="3816424" cy="2467372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857884" y="5143512"/>
            <a:ext cx="85725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000364" y="6215082"/>
            <a:ext cx="285752" cy="714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Deep Veins of Head &amp; Neck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5292080" cy="5509200"/>
          </a:xfr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Internal Jugular vein: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Drains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blood from the </a:t>
            </a: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brain,face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head &amp; neck.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It descends in the neck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along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with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internal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common carotid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arteries and </a:t>
            </a:r>
            <a:r>
              <a:rPr lang="en-US" sz="20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vagus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nerve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, within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carotid sheath</a:t>
            </a:r>
            <a:r>
              <a:rPr lang="en-US" sz="2000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Joins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subclavian vein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to form the </a:t>
            </a:r>
            <a:r>
              <a:rPr lang="en-US" sz="2000" b="1" dirty="0" smtClean="0">
                <a:solidFill>
                  <a:srgbClr val="E236CE"/>
                </a:solidFill>
                <a:latin typeface="Calibri" pitchFamily="34" charset="0"/>
                <a:cs typeface="Arial" pitchFamily="34" charset="0"/>
              </a:rPr>
              <a:t>brachiocephalic vein.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Tributaries: 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Superior thyroid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Lingual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Facial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Pharyngeal.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Occipital veins</a:t>
            </a:r>
          </a:p>
          <a:p>
            <a:pPr lvl="2" algn="just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Dural venous sinuses (inferior petrosal </a:t>
            </a:r>
          </a:p>
          <a:p>
            <a:pPr marL="749300" lvl="2" indent="0" algn="just">
              <a:spcBef>
                <a:spcPct val="0"/>
              </a:spcBef>
              <a:buClr>
                <a:schemeClr val="accent1"/>
              </a:buClr>
              <a:buNone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     sinus).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500694" y="1071546"/>
            <a:ext cx="3365952" cy="2571768"/>
          </a:xfrm>
          <a:prstGeom prst="rect">
            <a:avLst/>
          </a:prstGeom>
          <a:ln>
            <a:solidFill>
              <a:srgbClr val="0000FF"/>
            </a:solidFill>
          </a:ln>
          <a:effectLst>
            <a:softEdge rad="112500"/>
          </a:effectLst>
        </p:spPr>
      </p:pic>
      <p:pic>
        <p:nvPicPr>
          <p:cNvPr id="1028" name="Picture 4" descr="https://encrypted-tbn2.gstatic.com/images?q=tbn:ANd9GcQSRlUqKDaXVEb4YOPipCnKAkSbv-v5_oQUqufqCTwUOpkLN-K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78"/>
          <a:stretch>
            <a:fillRect/>
          </a:stretch>
        </p:blipFill>
        <p:spPr bwMode="auto">
          <a:xfrm>
            <a:off x="5572132" y="3843340"/>
            <a:ext cx="3352800" cy="30146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7143768" y="5143512"/>
            <a:ext cx="214314" cy="45719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195"/>
            <a:ext cx="8077200" cy="7078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  <a:ea typeface="+mn-ea"/>
                <a:cs typeface="Arial" pitchFamily="34" charset="0"/>
              </a:rPr>
              <a:t>Veins of Upper Limbs</a:t>
            </a:r>
            <a:endParaRPr lang="ar-SA" sz="4000" b="1" dirty="0">
              <a:solidFill>
                <a:srgbClr val="0000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1508105"/>
          </a:xfr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Two divisions: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Superficial Veins </a:t>
            </a:r>
          </a:p>
          <a:p>
            <a:pPr lvl="1" algn="just">
              <a:spcBef>
                <a:spcPct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  <a:cs typeface="Arial" pitchFamily="34" charset="0"/>
              </a:rPr>
              <a:t> Deep Veins </a:t>
            </a:r>
          </a:p>
          <a:p>
            <a:pPr algn="just">
              <a:spcBef>
                <a:spcPct val="0"/>
              </a:spcBef>
              <a:buFont typeface="Wingdings" pitchFamily="2" charset="2"/>
            </a:pPr>
            <a:endParaRPr lang="ar-SA" sz="20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E:\dad\Student Gray\7. Upper limb\F66122-007-f116c.jpg"/>
          <p:cNvPicPr>
            <a:picLocks noChangeAspect="1" noChangeArrowheads="1"/>
          </p:cNvPicPr>
          <p:nvPr/>
        </p:nvPicPr>
        <p:blipFill>
          <a:blip r:embed="rId4" cstate="print"/>
          <a:srcRect l="14545" r="13182" b="9615"/>
          <a:stretch>
            <a:fillRect/>
          </a:stretch>
        </p:blipFill>
        <p:spPr bwMode="auto">
          <a:xfrm>
            <a:off x="2946400" y="30480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E:\dad\Student Gray\7. Upper limb\F66122-007-f118b.jpg"/>
          <p:cNvPicPr>
            <a:picLocks noChangeAspect="1" noChangeArrowheads="1"/>
          </p:cNvPicPr>
          <p:nvPr/>
        </p:nvPicPr>
        <p:blipFill>
          <a:blip r:embed="rId5" cstate="print"/>
          <a:srcRect l="21364" t="12500" r="15909" b="7143"/>
          <a:stretch>
            <a:fillRect/>
          </a:stretch>
        </p:blipFill>
        <p:spPr bwMode="auto">
          <a:xfrm>
            <a:off x="508000" y="3060700"/>
            <a:ext cx="2286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vascularultrasound.net/wp-content/uploads/2010/08/armveins2-cop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1357298"/>
            <a:ext cx="4000496" cy="5143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890" name="Picture 2" descr="https://s-media-cache-ak0.pinimg.com/564x/ea/39/59/ea39599674b18f24dd009481c60da11f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2905124"/>
            <a:ext cx="4572000" cy="395287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6715</TotalTime>
  <Words>1425</Words>
  <Application>Microsoft Office PowerPoint</Application>
  <PresentationFormat>On-screen Show (4:3)</PresentationFormat>
  <Paragraphs>209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Slide 1</vt:lpstr>
      <vt:lpstr>Objectives</vt:lpstr>
      <vt:lpstr>Veins</vt:lpstr>
      <vt:lpstr>Superior Vena Cava</vt:lpstr>
      <vt:lpstr>Veins of Head &amp; Neck</vt:lpstr>
      <vt:lpstr>Superficial Veins of Head &amp; Neck</vt:lpstr>
      <vt:lpstr>Superficial Veins of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Vena Cava</vt:lpstr>
      <vt:lpstr>Veins of Lower Limbs</vt:lpstr>
      <vt:lpstr>Veins of Lower Limbs</vt:lpstr>
      <vt:lpstr>Great Saphenous Vein</vt:lpstr>
      <vt:lpstr>Great Saphenous Vein</vt:lpstr>
      <vt:lpstr>Great Saphenous Vein</vt:lpstr>
      <vt:lpstr>Small Saphenous Vein</vt:lpstr>
      <vt:lpstr>Veins of Lower Limbs</vt:lpstr>
      <vt:lpstr>Mechanism of Venous Return from Lower Limb (FYI)</vt:lpstr>
      <vt:lpstr>Portal Circulation</vt:lpstr>
      <vt:lpstr>Hepatic Portal Vein</vt:lpstr>
      <vt:lpstr>Portocaval Anastomosis</vt:lpstr>
      <vt:lpstr>Sites of Portocaval Anastomosis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Prof. Saeed Abuel Makarem</dc:creator>
  <cp:lastModifiedBy>user</cp:lastModifiedBy>
  <cp:revision>610</cp:revision>
  <dcterms:created xsi:type="dcterms:W3CDTF">2008-10-27T09:29:56Z</dcterms:created>
  <dcterms:modified xsi:type="dcterms:W3CDTF">2016-03-05T15:27:53Z</dcterms:modified>
</cp:coreProperties>
</file>