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90033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895600" y="0"/>
            <a:ext cx="2819400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90033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990598"/>
            <a:ext cx="8229600" cy="5867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90033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5766" y="568197"/>
            <a:ext cx="7192467" cy="60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90033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9089" y="2393822"/>
            <a:ext cx="8465820" cy="3121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5027" y="1502283"/>
            <a:ext cx="7798943" cy="36635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6552" y="270509"/>
            <a:ext cx="6388735" cy="66865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260"/>
              </a:lnSpc>
            </a:pPr>
            <a:r>
              <a:rPr dirty="0" sz="4400" spc="-5" b="1">
                <a:solidFill>
                  <a:srgbClr val="CC0000"/>
                </a:solidFill>
                <a:latin typeface="Impact"/>
                <a:cs typeface="Impact"/>
              </a:rPr>
              <a:t>Lipoprotein</a:t>
            </a:r>
            <a:r>
              <a:rPr dirty="0" sz="4400" spc="-50" b="1">
                <a:solidFill>
                  <a:srgbClr val="CC0000"/>
                </a:solidFill>
                <a:latin typeface="Impact"/>
                <a:cs typeface="Impact"/>
              </a:rPr>
              <a:t> </a:t>
            </a:r>
            <a:r>
              <a:rPr dirty="0" sz="4400" spc="-5" b="1">
                <a:solidFill>
                  <a:srgbClr val="CC0000"/>
                </a:solidFill>
                <a:latin typeface="Impact"/>
                <a:cs typeface="Impact"/>
              </a:rPr>
              <a:t>Electrophoresis</a:t>
            </a:r>
            <a:endParaRPr sz="44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8161" y="534162"/>
            <a:ext cx="5486400" cy="990600"/>
          </a:xfrm>
          <a:prstGeom prst="rect"/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171450" rIns="0" bIns="0" rtlCol="0" vert="horz">
            <a:spAutoFit/>
          </a:bodyPr>
          <a:lstStyle/>
          <a:p>
            <a:pPr marL="598170">
              <a:lnSpc>
                <a:spcPct val="100000"/>
              </a:lnSpc>
              <a:spcBef>
                <a:spcPts val="1350"/>
              </a:spcBef>
            </a:pPr>
            <a:r>
              <a:rPr dirty="0" b="1">
                <a:solidFill>
                  <a:srgbClr val="990000"/>
                </a:solidFill>
                <a:latin typeface="Impact"/>
                <a:cs typeface="Impact"/>
              </a:rPr>
              <a:t>Plasma</a:t>
            </a:r>
            <a:r>
              <a:rPr dirty="0" spc="-110" b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b="1">
                <a:solidFill>
                  <a:srgbClr val="990000"/>
                </a:solidFill>
                <a:latin typeface="Impact"/>
                <a:cs typeface="Impact"/>
              </a:rPr>
              <a:t>Lipoproteins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7150">
              <a:lnSpc>
                <a:spcPct val="100000"/>
              </a:lnSpc>
            </a:pPr>
            <a:r>
              <a:rPr dirty="0"/>
              <a:t>For </a:t>
            </a:r>
            <a:r>
              <a:rPr dirty="0" spc="-5"/>
              <a:t>triacylglycerol </a:t>
            </a:r>
            <a:r>
              <a:rPr dirty="0"/>
              <a:t>transport</a:t>
            </a:r>
            <a:r>
              <a:rPr dirty="0" spc="-114"/>
              <a:t> </a:t>
            </a:r>
            <a:r>
              <a:rPr dirty="0"/>
              <a:t>(TG-rich):</a:t>
            </a:r>
          </a:p>
          <a:p>
            <a:pPr marL="1178560" indent="-207010">
              <a:lnSpc>
                <a:spcPct val="100000"/>
              </a:lnSpc>
              <a:spcBef>
                <a:spcPts val="5"/>
              </a:spcBef>
              <a:buChar char="-"/>
              <a:tabLst>
                <a:tab pos="1179195" algn="l"/>
                <a:tab pos="3714750" algn="l"/>
              </a:tabLst>
            </a:pPr>
            <a:r>
              <a:rPr dirty="0" sz="2800" spc="-10">
                <a:solidFill>
                  <a:srgbClr val="990000"/>
                </a:solidFill>
              </a:rPr>
              <a:t>Chylomicrons:	</a:t>
            </a:r>
            <a:r>
              <a:rPr dirty="0" sz="2800" spc="-5">
                <a:solidFill>
                  <a:srgbClr val="008000"/>
                </a:solidFill>
              </a:rPr>
              <a:t>TG of </a:t>
            </a:r>
            <a:r>
              <a:rPr dirty="0" sz="2800">
                <a:solidFill>
                  <a:srgbClr val="008000"/>
                </a:solidFill>
              </a:rPr>
              <a:t>dietary</a:t>
            </a:r>
            <a:r>
              <a:rPr dirty="0" sz="2800" spc="-60">
                <a:solidFill>
                  <a:srgbClr val="008000"/>
                </a:solidFill>
              </a:rPr>
              <a:t> </a:t>
            </a:r>
            <a:r>
              <a:rPr dirty="0" sz="2800" spc="-5">
                <a:solidFill>
                  <a:srgbClr val="008000"/>
                </a:solidFill>
              </a:rPr>
              <a:t>origin</a:t>
            </a:r>
            <a:endParaRPr sz="2800"/>
          </a:p>
          <a:p>
            <a:pPr marL="1172845" indent="-201295">
              <a:lnSpc>
                <a:spcPct val="100000"/>
              </a:lnSpc>
              <a:buChar char="-"/>
              <a:tabLst>
                <a:tab pos="1173480" algn="l"/>
                <a:tab pos="2800350" algn="l"/>
              </a:tabLst>
            </a:pPr>
            <a:r>
              <a:rPr dirty="0" sz="2800" spc="-10">
                <a:solidFill>
                  <a:srgbClr val="990000"/>
                </a:solidFill>
              </a:rPr>
              <a:t>VLDL:	</a:t>
            </a:r>
            <a:r>
              <a:rPr dirty="0" sz="2800" spc="-5">
                <a:solidFill>
                  <a:srgbClr val="008000"/>
                </a:solidFill>
              </a:rPr>
              <a:t>TG of endogenous (hepatic)</a:t>
            </a:r>
            <a:r>
              <a:rPr dirty="0" sz="2800" spc="45">
                <a:solidFill>
                  <a:srgbClr val="008000"/>
                </a:solidFill>
              </a:rPr>
              <a:t> </a:t>
            </a:r>
            <a:r>
              <a:rPr dirty="0" sz="2800" spc="-5">
                <a:solidFill>
                  <a:srgbClr val="008000"/>
                </a:solidFill>
              </a:rPr>
              <a:t>synthesis</a:t>
            </a:r>
            <a:endParaRPr sz="2800"/>
          </a:p>
          <a:p>
            <a:pPr marL="44450"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57150">
              <a:lnSpc>
                <a:spcPct val="100000"/>
              </a:lnSpc>
              <a:spcBef>
                <a:spcPts val="5"/>
              </a:spcBef>
            </a:pPr>
            <a:r>
              <a:rPr dirty="0"/>
              <a:t>For </a:t>
            </a:r>
            <a:r>
              <a:rPr dirty="0" spc="-5"/>
              <a:t>cholesterol </a:t>
            </a:r>
            <a:r>
              <a:rPr dirty="0"/>
              <a:t>transport</a:t>
            </a:r>
            <a:r>
              <a:rPr dirty="0" spc="-165"/>
              <a:t> </a:t>
            </a:r>
            <a:r>
              <a:rPr dirty="0"/>
              <a:t>(cholesterol-rich):</a:t>
            </a:r>
          </a:p>
          <a:p>
            <a:pPr marL="971550">
              <a:lnSpc>
                <a:spcPct val="100000"/>
              </a:lnSpc>
            </a:pPr>
            <a:r>
              <a:rPr dirty="0" sz="2800" spc="-10">
                <a:solidFill>
                  <a:srgbClr val="990000"/>
                </a:solidFill>
              </a:rPr>
              <a:t>LDL: </a:t>
            </a:r>
            <a:r>
              <a:rPr dirty="0" sz="2800" spc="-5">
                <a:solidFill>
                  <a:srgbClr val="008000"/>
                </a:solidFill>
              </a:rPr>
              <a:t>Mainly </a:t>
            </a:r>
            <a:r>
              <a:rPr dirty="0" sz="2800" spc="-15">
                <a:solidFill>
                  <a:srgbClr val="008000"/>
                </a:solidFill>
              </a:rPr>
              <a:t>free</a:t>
            </a:r>
            <a:r>
              <a:rPr dirty="0" sz="2800" spc="-20">
                <a:solidFill>
                  <a:srgbClr val="008000"/>
                </a:solidFill>
              </a:rPr>
              <a:t> </a:t>
            </a:r>
            <a:r>
              <a:rPr dirty="0" sz="2800" spc="-10">
                <a:solidFill>
                  <a:srgbClr val="008000"/>
                </a:solidFill>
              </a:rPr>
              <a:t>cholesterol</a:t>
            </a:r>
            <a:endParaRPr sz="2800"/>
          </a:p>
          <a:p>
            <a:pPr marL="971550">
              <a:lnSpc>
                <a:spcPct val="100000"/>
              </a:lnSpc>
            </a:pPr>
            <a:r>
              <a:rPr dirty="0" sz="2800" spc="-5">
                <a:solidFill>
                  <a:srgbClr val="990000"/>
                </a:solidFill>
              </a:rPr>
              <a:t>HDL: </a:t>
            </a:r>
            <a:r>
              <a:rPr dirty="0" sz="2800">
                <a:solidFill>
                  <a:srgbClr val="008000"/>
                </a:solidFill>
              </a:rPr>
              <a:t>Mainly </a:t>
            </a:r>
            <a:r>
              <a:rPr dirty="0" sz="2800" spc="-5">
                <a:solidFill>
                  <a:srgbClr val="008000"/>
                </a:solidFill>
              </a:rPr>
              <a:t>esterified</a:t>
            </a:r>
            <a:r>
              <a:rPr dirty="0" sz="2800" spc="-20">
                <a:solidFill>
                  <a:srgbClr val="008000"/>
                </a:solidFill>
              </a:rPr>
              <a:t> </a:t>
            </a:r>
            <a:r>
              <a:rPr dirty="0" sz="2800" spc="-10">
                <a:solidFill>
                  <a:srgbClr val="008000"/>
                </a:solidFill>
              </a:rPr>
              <a:t>cholesterol</a:t>
            </a:r>
            <a:endParaRPr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1894" y="613409"/>
            <a:ext cx="3223260" cy="67056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/>
              <a:t>Chylomicrons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480946"/>
            <a:ext cx="7682230" cy="4975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Assembled in intestinal mucosal</a:t>
            </a:r>
            <a:r>
              <a:rPr dirty="0" sz="3200" spc="-6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cells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Lowest</a:t>
            </a:r>
            <a:r>
              <a:rPr dirty="0" sz="3200" spc="-7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density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spc="5" b="1">
                <a:solidFill>
                  <a:srgbClr val="3333CC"/>
                </a:solidFill>
                <a:latin typeface="Times New Roman"/>
                <a:cs typeface="Times New Roman"/>
              </a:rPr>
              <a:t>Largest</a:t>
            </a:r>
            <a:r>
              <a:rPr dirty="0" sz="3200" spc="-10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size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Highest % of lipids and lowest %</a:t>
            </a:r>
            <a:r>
              <a:rPr dirty="0" sz="3200" spc="-5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proteins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Highest triacylglycerol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(dietary</a:t>
            </a:r>
            <a:r>
              <a:rPr dirty="0" sz="3200" spc="-10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origin)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spc="5" b="1">
                <a:solidFill>
                  <a:srgbClr val="3333CC"/>
                </a:solidFill>
                <a:latin typeface="Times New Roman"/>
                <a:cs typeface="Times New Roman"/>
              </a:rPr>
              <a:t>Carry </a:t>
            </a:r>
            <a:r>
              <a:rPr dirty="0" sz="3200" b="1">
                <a:solidFill>
                  <a:srgbClr val="FF0000"/>
                </a:solidFill>
                <a:latin typeface="Times New Roman"/>
                <a:cs typeface="Times New Roman"/>
              </a:rPr>
              <a:t>dietary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lipids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to peripheral</a:t>
            </a:r>
            <a:r>
              <a:rPr dirty="0" sz="3200" spc="-11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tissues</a:t>
            </a:r>
            <a:endParaRPr sz="3200">
              <a:latin typeface="Times New Roman"/>
              <a:cs typeface="Times New Roman"/>
            </a:endParaRPr>
          </a:p>
          <a:p>
            <a:pPr marL="355600" marR="59055" indent="-342900">
              <a:lnSpc>
                <a:spcPct val="100000"/>
              </a:lnSpc>
              <a:spcBef>
                <a:spcPts val="76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Responsible for physiological milky  appearance of plasma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(up to 2 hours</a:t>
            </a:r>
            <a:r>
              <a:rPr dirty="0" sz="3200" spc="-12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after  meal)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7992" y="568197"/>
            <a:ext cx="6205855" cy="12192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pc="-10"/>
              <a:t>Very Low </a:t>
            </a:r>
            <a:r>
              <a:rPr dirty="0" spc="-5"/>
              <a:t>Density</a:t>
            </a:r>
            <a:r>
              <a:rPr dirty="0" spc="55"/>
              <a:t> </a:t>
            </a:r>
            <a:r>
              <a:rPr dirty="0" spc="-10"/>
              <a:t>Lipoproteins</a:t>
            </a:r>
          </a:p>
          <a:p>
            <a:pPr algn="ctr" marL="1905">
              <a:lnSpc>
                <a:spcPct val="100000"/>
              </a:lnSpc>
            </a:pPr>
            <a:r>
              <a:rPr dirty="0" spc="-10"/>
              <a:t>VLDLs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090546"/>
            <a:ext cx="7934325" cy="2244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Assembled in</a:t>
            </a:r>
            <a:r>
              <a:rPr dirty="0" sz="3200" spc="-7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liver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High triacylglycerol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(hepatic</a:t>
            </a:r>
            <a:r>
              <a:rPr dirty="0" sz="3200" spc="-8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origin)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spc="5" b="1">
                <a:solidFill>
                  <a:srgbClr val="3333CC"/>
                </a:solidFill>
                <a:latin typeface="Times New Roman"/>
                <a:cs typeface="Times New Roman"/>
              </a:rPr>
              <a:t>Carry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lipids from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liver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to peripheral</a:t>
            </a:r>
            <a:r>
              <a:rPr dirty="0" sz="3200" spc="-13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tissues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Nascent VLDL: contains Apo</a:t>
            </a:r>
            <a:r>
              <a:rPr dirty="0" sz="3200" spc="-4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3333CC"/>
                </a:solidFill>
                <a:latin typeface="Times New Roman"/>
                <a:cs typeface="Times New Roman"/>
              </a:rPr>
              <a:t>B-100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4432045"/>
            <a:ext cx="3048000" cy="4991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Mature</a:t>
            </a:r>
            <a:r>
              <a:rPr dirty="0" sz="3200" spc="-7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VLDL: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7975" y="4432045"/>
            <a:ext cx="3548379" cy="16694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Apo B-100</a:t>
            </a:r>
            <a:r>
              <a:rPr dirty="0" sz="3200" spc="-10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CC0000"/>
                </a:solidFill>
                <a:latin typeface="Times New Roman"/>
                <a:cs typeface="Times New Roman"/>
              </a:rPr>
              <a:t>plus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Apo C-II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and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Apo</a:t>
            </a:r>
            <a:r>
              <a:rPr dirty="0" sz="3200" spc="-10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770"/>
              </a:spcBef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(from</a:t>
            </a:r>
            <a:r>
              <a:rPr dirty="0" sz="3200" spc="-10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HDL)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4564" y="461009"/>
            <a:ext cx="4674870" cy="67056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/>
              <a:t>Metabolism </a:t>
            </a:r>
            <a:r>
              <a:rPr dirty="0" sz="4400" spc="-5"/>
              <a:t>of</a:t>
            </a:r>
            <a:r>
              <a:rPr dirty="0" sz="4400" spc="-95"/>
              <a:t> </a:t>
            </a:r>
            <a:r>
              <a:rPr dirty="0" sz="4400" spc="-5"/>
              <a:t>VLDLs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83540" y="1328165"/>
            <a:ext cx="8103234" cy="5170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Assembled and </a:t>
            </a:r>
            <a:r>
              <a:rPr dirty="0" sz="3200" spc="5" b="1">
                <a:solidFill>
                  <a:srgbClr val="3333CC"/>
                </a:solidFill>
                <a:latin typeface="Times New Roman"/>
                <a:cs typeface="Times New Roman"/>
              </a:rPr>
              <a:t>secreted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by</a:t>
            </a:r>
            <a:r>
              <a:rPr dirty="0" sz="3200" spc="-12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liver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Mature VLDLs in</a:t>
            </a:r>
            <a:r>
              <a:rPr dirty="0" sz="3200" spc="-5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blood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Modifications of circulating</a:t>
            </a:r>
            <a:r>
              <a:rPr dirty="0" sz="3200" spc="-8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VLDLs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End products: IDL and</a:t>
            </a:r>
            <a:r>
              <a:rPr dirty="0" sz="3200" spc="-7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LDL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Related</a:t>
            </a:r>
            <a:r>
              <a:rPr dirty="0" sz="3200" spc="-6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diseases: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Hypolipoproteinemia:</a:t>
            </a:r>
            <a:r>
              <a:rPr dirty="0" sz="3200" spc="-10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Abetalipoproteinemia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65"/>
              </a:spcBef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Hyperlipoproteinemias: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770"/>
              </a:spcBef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Type I</a:t>
            </a:r>
            <a:r>
              <a:rPr dirty="0" sz="3200" spc="-7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hyperlipoproteinemia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765"/>
              </a:spcBef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Familial type III</a:t>
            </a:r>
            <a:r>
              <a:rPr dirty="0" sz="3200" spc="-8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hyperlipoproteinemia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00" y="228600"/>
            <a:ext cx="6934200" cy="533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62961" y="5712714"/>
            <a:ext cx="4410710" cy="852169"/>
          </a:xfrm>
          <a:prstGeom prst="rect">
            <a:avLst/>
          </a:prstGeom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2730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215"/>
              </a:spcBef>
            </a:pPr>
            <a:r>
              <a:rPr dirty="0" sz="4800" b="1">
                <a:solidFill>
                  <a:srgbClr val="990000"/>
                </a:solidFill>
                <a:latin typeface="Impact"/>
                <a:cs typeface="Impact"/>
              </a:rPr>
              <a:t>VLDL</a:t>
            </a:r>
            <a:r>
              <a:rPr dirty="0" sz="4800" spc="-105" b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90000"/>
                </a:solidFill>
                <a:latin typeface="Impact"/>
                <a:cs typeface="Impact"/>
              </a:rPr>
              <a:t>Metabolism</a:t>
            </a:r>
            <a:endParaRPr sz="4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Metabolism of VLDLs: Mature</a:t>
            </a:r>
            <a:r>
              <a:rPr dirty="0" spc="35"/>
              <a:t> </a:t>
            </a:r>
            <a:r>
              <a:rPr dirty="0" spc="-10"/>
              <a:t>VLDLs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480946"/>
            <a:ext cx="8183245" cy="479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17145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Assembled and </a:t>
            </a:r>
            <a:r>
              <a:rPr dirty="0" sz="3200" spc="5" b="1">
                <a:solidFill>
                  <a:srgbClr val="3333CC"/>
                </a:solidFill>
                <a:latin typeface="Times New Roman"/>
                <a:cs typeface="Times New Roman"/>
              </a:rPr>
              <a:t>secreted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by liver directly</a:t>
            </a:r>
            <a:r>
              <a:rPr dirty="0" sz="3200" spc="-7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into  blood as nascent</a:t>
            </a:r>
            <a:r>
              <a:rPr dirty="0" sz="3200" spc="-8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form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33CC"/>
              </a:buClr>
              <a:buFont typeface="Times New Roman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Mature VLDLs: contain Apo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B-100 </a:t>
            </a:r>
            <a:r>
              <a:rPr dirty="0" sz="3200" spc="-5" b="1">
                <a:solidFill>
                  <a:srgbClr val="CC0000"/>
                </a:solidFill>
                <a:latin typeface="Times New Roman"/>
                <a:cs typeface="Times New Roman"/>
              </a:rPr>
              <a:t>plus</a:t>
            </a:r>
            <a:r>
              <a:rPr dirty="0" sz="3200" spc="-7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Apo  C-II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and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Apo E. ApoC-II is required for  activation of lipoprotein</a:t>
            </a:r>
            <a:r>
              <a:rPr dirty="0" sz="3200" spc="-9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lipase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33CC"/>
              </a:buClr>
              <a:buFont typeface="Times New Roman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5600" marR="19685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Lipoprotein lipase is required to degrade</a:t>
            </a:r>
            <a:r>
              <a:rPr dirty="0" sz="3200" spc="-6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TG  into </a:t>
            </a:r>
            <a:r>
              <a:rPr dirty="0" sz="3200" spc="5" b="1">
                <a:solidFill>
                  <a:srgbClr val="3333CC"/>
                </a:solidFill>
                <a:latin typeface="Times New Roman"/>
                <a:cs typeface="Times New Roman"/>
              </a:rPr>
              <a:t>glycerol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and fatty</a:t>
            </a:r>
            <a:r>
              <a:rPr dirty="0" sz="3200" spc="-13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acids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9182" y="263397"/>
            <a:ext cx="3794125" cy="6096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Lipoprotein</a:t>
            </a:r>
            <a:r>
              <a:rPr dirty="0" spc="30"/>
              <a:t> </a:t>
            </a:r>
            <a:r>
              <a:rPr dirty="0" spc="-5"/>
              <a:t>lipase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025905"/>
            <a:ext cx="8058150" cy="4939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Extracellular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enzyme, anchored by heparan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sulfate to</a:t>
            </a:r>
            <a:r>
              <a:rPr dirty="0" sz="2400" spc="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capillary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walls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of most</a:t>
            </a:r>
            <a:r>
              <a:rPr dirty="0" sz="2400" spc="-9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tissues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44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Predominantly present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in </a:t>
            </a:r>
            <a:r>
              <a:rPr dirty="0" sz="2400" spc="-5" b="1">
                <a:solidFill>
                  <a:srgbClr val="FF0000"/>
                </a:solidFill>
                <a:latin typeface="Times New Roman"/>
                <a:cs typeface="Times New Roman"/>
              </a:rPr>
              <a:t>adipose </a:t>
            </a:r>
            <a:r>
              <a:rPr dirty="0" sz="2400" b="1">
                <a:solidFill>
                  <a:srgbClr val="FF0000"/>
                </a:solidFill>
                <a:latin typeface="Times New Roman"/>
                <a:cs typeface="Times New Roman"/>
              </a:rPr>
              <a:t>tissue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, </a:t>
            </a:r>
            <a:r>
              <a:rPr dirty="0" sz="2400" b="1">
                <a:solidFill>
                  <a:srgbClr val="FF0000"/>
                </a:solidFill>
                <a:latin typeface="Times New Roman"/>
                <a:cs typeface="Times New Roman"/>
              </a:rPr>
              <a:t>cardiac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&amp;</a:t>
            </a:r>
            <a:r>
              <a:rPr dirty="0" sz="2400" spc="-7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FF0000"/>
                </a:solidFill>
                <a:latin typeface="Times New Roman"/>
                <a:cs typeface="Times New Roman"/>
              </a:rPr>
              <a:t>skeletal 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muscle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Requires ApoC-II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for activation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Degrades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TG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into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glycerol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and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free fatty</a:t>
            </a:r>
            <a:r>
              <a:rPr dirty="0" sz="2400" spc="-4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acids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Insulin stimulates its synthesis and transfer to the</a:t>
            </a:r>
            <a:r>
              <a:rPr dirty="0" sz="2400" spc="-10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luminal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surface of the</a:t>
            </a:r>
            <a:r>
              <a:rPr dirty="0" sz="2400" spc="-114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capillary</a:t>
            </a:r>
            <a:endParaRPr sz="2400">
              <a:latin typeface="Times New Roman"/>
              <a:cs typeface="Times New Roman"/>
            </a:endParaRPr>
          </a:p>
          <a:p>
            <a:pPr marL="355600" marR="1210310" indent="-342900">
              <a:lnSpc>
                <a:spcPct val="100000"/>
              </a:lnSpc>
              <a:spcBef>
                <a:spcPts val="144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If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deficient (or if apo C-II is deficient) </a:t>
            </a:r>
            <a:r>
              <a:rPr dirty="0" sz="2400" spc="-5" b="1">
                <a:solidFill>
                  <a:srgbClr val="3333CC"/>
                </a:solidFill>
                <a:latin typeface="Wingdings"/>
                <a:cs typeface="Wingdings"/>
              </a:rPr>
              <a:t>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type 1  hyperlipoproteinemia = familial lipoprotein</a:t>
            </a:r>
            <a:r>
              <a:rPr dirty="0" sz="2400" spc="-16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lipase  deficiency)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2865">
              <a:lnSpc>
                <a:spcPct val="100000"/>
              </a:lnSpc>
            </a:pPr>
            <a:r>
              <a:rPr dirty="0" spc="-5"/>
              <a:t>Modifications of Circulating</a:t>
            </a:r>
            <a:r>
              <a:rPr dirty="0" spc="35"/>
              <a:t> </a:t>
            </a:r>
            <a:r>
              <a:rPr dirty="0" spc="-10"/>
              <a:t>VLDLs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480946"/>
            <a:ext cx="8912860" cy="4878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804545" indent="-342900">
              <a:lnSpc>
                <a:spcPct val="100000"/>
              </a:lnSpc>
              <a:buClr>
                <a:srgbClr val="FF0000"/>
              </a:buClr>
              <a:buAutoNum type="arabicPlain"/>
              <a:tabLst>
                <a:tab pos="453390" algn="l"/>
                <a:tab pos="395224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Degradation</a:t>
            </a:r>
            <a:r>
              <a:rPr dirty="0" sz="3200" spc="-3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of</a:t>
            </a:r>
            <a:r>
              <a:rPr dirty="0" sz="3200" spc="1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TG	by lipoprotein</a:t>
            </a:r>
            <a:r>
              <a:rPr dirty="0" sz="3200" spc="-9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lipase </a:t>
            </a:r>
            <a:r>
              <a:rPr dirty="0" sz="3200" spc="5" b="1">
                <a:solidFill>
                  <a:srgbClr val="3333CC"/>
                </a:solidFill>
                <a:latin typeface="Wingdings"/>
                <a:cs typeface="Wingdings"/>
              </a:rPr>
              <a:t></a:t>
            </a:r>
            <a:r>
              <a:rPr dirty="0" sz="3200" spc="5" b="1">
                <a:solidFill>
                  <a:srgbClr val="3333CC"/>
                </a:solidFill>
                <a:latin typeface="Times New Roman"/>
                <a:cs typeface="Times New Roman"/>
              </a:rPr>
              <a:t>,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VLDLs</a:t>
            </a:r>
            <a:r>
              <a:rPr dirty="0" sz="3200" spc="-8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become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765"/>
              </a:spcBef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Smaller in</a:t>
            </a:r>
            <a:r>
              <a:rPr dirty="0" sz="3200" spc="-10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size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770"/>
              </a:spcBef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More</a:t>
            </a:r>
            <a:r>
              <a:rPr dirty="0" sz="3200" spc="-8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dense</a:t>
            </a:r>
            <a:endParaRPr sz="3200">
              <a:latin typeface="Times New Roman"/>
              <a:cs typeface="Times New Roman"/>
            </a:endParaRPr>
          </a:p>
          <a:p>
            <a:pPr marL="452755" indent="-440055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AutoNum type="arabicPlain" startAt="2"/>
              <a:tabLst>
                <a:tab pos="45339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Apo C </a:t>
            </a:r>
            <a:r>
              <a:rPr dirty="0" sz="3200" spc="5" b="1">
                <a:solidFill>
                  <a:srgbClr val="3333CC"/>
                </a:solidFill>
                <a:latin typeface="Times New Roman"/>
                <a:cs typeface="Times New Roman"/>
              </a:rPr>
              <a:t>&amp;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Apo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E return back to</a:t>
            </a:r>
            <a:r>
              <a:rPr dirty="0" sz="3200" spc="-9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HDL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AutoNum type="arabicPlain" startAt="2"/>
              <a:tabLst>
                <a:tab pos="45339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Some TG are transferred from VLDL to HDL</a:t>
            </a:r>
            <a:r>
              <a:rPr dirty="0" sz="3200" spc="-9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in  exchange with cholesterol ester (By cholesterol  ester transfer</a:t>
            </a:r>
            <a:r>
              <a:rPr dirty="0" sz="3200" spc="-7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protein)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2463800" algn="l"/>
                <a:tab pos="7871459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VLDL	IDL (returns Apo E</a:t>
            </a:r>
            <a:r>
              <a:rPr dirty="0" sz="3200" spc="-1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to</a:t>
            </a:r>
            <a:r>
              <a:rPr dirty="0" sz="3200" spc="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HDL)	LDL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28166" y="6085332"/>
            <a:ext cx="1066800" cy="86995"/>
          </a:xfrm>
          <a:custGeom>
            <a:avLst/>
            <a:gdLst/>
            <a:ahLst/>
            <a:cxnLst/>
            <a:rect l="l" t="t" r="r" b="b"/>
            <a:pathLst>
              <a:path w="1066800" h="86995">
                <a:moveTo>
                  <a:pt x="979932" y="0"/>
                </a:moveTo>
                <a:lnTo>
                  <a:pt x="979932" y="86868"/>
                </a:lnTo>
                <a:lnTo>
                  <a:pt x="1037844" y="57912"/>
                </a:lnTo>
                <a:lnTo>
                  <a:pt x="994410" y="57912"/>
                </a:lnTo>
                <a:lnTo>
                  <a:pt x="994410" y="28956"/>
                </a:lnTo>
                <a:lnTo>
                  <a:pt x="1037844" y="28956"/>
                </a:lnTo>
                <a:lnTo>
                  <a:pt x="979932" y="0"/>
                </a:lnTo>
                <a:close/>
              </a:path>
              <a:path w="1066800" h="86995">
                <a:moveTo>
                  <a:pt x="979932" y="28956"/>
                </a:moveTo>
                <a:lnTo>
                  <a:pt x="0" y="28956"/>
                </a:lnTo>
                <a:lnTo>
                  <a:pt x="0" y="57912"/>
                </a:lnTo>
                <a:lnTo>
                  <a:pt x="979932" y="57912"/>
                </a:lnTo>
                <a:lnTo>
                  <a:pt x="979932" y="28956"/>
                </a:lnTo>
                <a:close/>
              </a:path>
              <a:path w="1066800" h="86995">
                <a:moveTo>
                  <a:pt x="1037844" y="28956"/>
                </a:moveTo>
                <a:lnTo>
                  <a:pt x="994410" y="28956"/>
                </a:lnTo>
                <a:lnTo>
                  <a:pt x="994410" y="57912"/>
                </a:lnTo>
                <a:lnTo>
                  <a:pt x="1037844" y="57912"/>
                </a:lnTo>
                <a:lnTo>
                  <a:pt x="1066800" y="43434"/>
                </a:lnTo>
                <a:lnTo>
                  <a:pt x="1037844" y="28956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00366" y="6129528"/>
            <a:ext cx="457200" cy="86995"/>
          </a:xfrm>
          <a:custGeom>
            <a:avLst/>
            <a:gdLst/>
            <a:ahLst/>
            <a:cxnLst/>
            <a:rect l="l" t="t" r="r" b="b"/>
            <a:pathLst>
              <a:path w="457200" h="86995">
                <a:moveTo>
                  <a:pt x="370331" y="0"/>
                </a:moveTo>
                <a:lnTo>
                  <a:pt x="370331" y="86868"/>
                </a:lnTo>
                <a:lnTo>
                  <a:pt x="428244" y="57912"/>
                </a:lnTo>
                <a:lnTo>
                  <a:pt x="384809" y="57912"/>
                </a:lnTo>
                <a:lnTo>
                  <a:pt x="384809" y="28956"/>
                </a:lnTo>
                <a:lnTo>
                  <a:pt x="428244" y="28956"/>
                </a:lnTo>
                <a:lnTo>
                  <a:pt x="370331" y="0"/>
                </a:lnTo>
                <a:close/>
              </a:path>
              <a:path w="457200" h="86995">
                <a:moveTo>
                  <a:pt x="370331" y="28956"/>
                </a:moveTo>
                <a:lnTo>
                  <a:pt x="0" y="28956"/>
                </a:lnTo>
                <a:lnTo>
                  <a:pt x="0" y="57912"/>
                </a:lnTo>
                <a:lnTo>
                  <a:pt x="370331" y="57912"/>
                </a:lnTo>
                <a:lnTo>
                  <a:pt x="370331" y="28956"/>
                </a:lnTo>
                <a:close/>
              </a:path>
              <a:path w="457200" h="86995">
                <a:moveTo>
                  <a:pt x="428244" y="28956"/>
                </a:moveTo>
                <a:lnTo>
                  <a:pt x="384809" y="28956"/>
                </a:lnTo>
                <a:lnTo>
                  <a:pt x="384809" y="57912"/>
                </a:lnTo>
                <a:lnTo>
                  <a:pt x="428244" y="57912"/>
                </a:lnTo>
                <a:lnTo>
                  <a:pt x="457200" y="43434"/>
                </a:lnTo>
                <a:lnTo>
                  <a:pt x="428244" y="28956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2600" y="152400"/>
            <a:ext cx="5562600" cy="579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53361" y="6020561"/>
            <a:ext cx="5715000" cy="685800"/>
          </a:xfrm>
          <a:prstGeom prst="rect">
            <a:avLst/>
          </a:prstGeom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51155">
              <a:lnSpc>
                <a:spcPts val="5170"/>
              </a:lnSpc>
            </a:pPr>
            <a:r>
              <a:rPr dirty="0" sz="4400" b="1">
                <a:solidFill>
                  <a:srgbClr val="CC0000"/>
                </a:solidFill>
                <a:latin typeface="Impact"/>
                <a:cs typeface="Impact"/>
              </a:rPr>
              <a:t>Lipid-Transfer</a:t>
            </a:r>
            <a:r>
              <a:rPr dirty="0" sz="4400" spc="-114" b="1">
                <a:solidFill>
                  <a:srgbClr val="CC0000"/>
                </a:solidFill>
                <a:latin typeface="Impact"/>
                <a:cs typeface="Impact"/>
              </a:rPr>
              <a:t> </a:t>
            </a:r>
            <a:r>
              <a:rPr dirty="0" sz="4400" b="1">
                <a:solidFill>
                  <a:srgbClr val="CC0000"/>
                </a:solidFill>
                <a:latin typeface="Impact"/>
                <a:cs typeface="Impact"/>
              </a:rPr>
              <a:t>Protein</a:t>
            </a:r>
            <a:endParaRPr sz="44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915161"/>
            <a:ext cx="77724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6562" y="915161"/>
            <a:ext cx="7772400" cy="1143000"/>
          </a:xfrm>
          <a:prstGeom prst="rect"/>
          <a:ln w="19812">
            <a:solidFill>
              <a:srgbClr val="990000"/>
            </a:solidFill>
          </a:ln>
        </p:spPr>
        <p:txBody>
          <a:bodyPr wrap="square" lIns="0" tIns="144780" rIns="0" bIns="0" rtlCol="0" vert="horz">
            <a:spAutoFit/>
          </a:bodyPr>
          <a:lstStyle/>
          <a:p>
            <a:pPr marL="535305">
              <a:lnSpc>
                <a:spcPct val="100000"/>
              </a:lnSpc>
              <a:spcBef>
                <a:spcPts val="1140"/>
              </a:spcBef>
            </a:pPr>
            <a:r>
              <a:rPr dirty="0" sz="5400" spc="-5" b="1">
                <a:solidFill>
                  <a:srgbClr val="990000"/>
                </a:solidFill>
                <a:latin typeface="Impact"/>
                <a:cs typeface="Impact"/>
              </a:rPr>
              <a:t>Lipoprotein</a:t>
            </a:r>
            <a:r>
              <a:rPr dirty="0" sz="5400" spc="-55" b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5400" spc="-5" b="1">
                <a:solidFill>
                  <a:srgbClr val="990000"/>
                </a:solidFill>
                <a:latin typeface="Impact"/>
                <a:cs typeface="Impact"/>
              </a:rPr>
              <a:t>Metabolism</a:t>
            </a:r>
            <a:endParaRPr sz="5400">
              <a:latin typeface="Impact"/>
              <a:cs typeface="Impac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91761" y="2678429"/>
            <a:ext cx="854963" cy="781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191761" y="2678429"/>
            <a:ext cx="855344" cy="782320"/>
          </a:xfrm>
          <a:prstGeom prst="rect">
            <a:avLst/>
          </a:prstGeom>
          <a:ln w="19812">
            <a:solidFill>
              <a:srgbClr val="3333CC"/>
            </a:solidFill>
          </a:ln>
        </p:spPr>
        <p:txBody>
          <a:bodyPr wrap="square" lIns="0" tIns="16510" rIns="0" bIns="0" rtlCol="0" vert="horz">
            <a:spAutoFit/>
          </a:bodyPr>
          <a:lstStyle/>
          <a:p>
            <a:pPr marL="81280">
              <a:lnSpc>
                <a:spcPct val="100000"/>
              </a:lnSpc>
              <a:spcBef>
                <a:spcPts val="130"/>
              </a:spcBef>
            </a:pPr>
            <a:r>
              <a:rPr dirty="0" sz="4400" b="1">
                <a:solidFill>
                  <a:srgbClr val="3333CC"/>
                </a:solidFill>
                <a:latin typeface="Times New Roman"/>
                <a:cs typeface="Times New Roman"/>
              </a:rPr>
              <a:t>By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2762" y="4191761"/>
            <a:ext cx="7606284" cy="769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62762" y="4191761"/>
            <a:ext cx="7606665" cy="769620"/>
          </a:xfrm>
          <a:prstGeom prst="rect">
            <a:avLst/>
          </a:prstGeom>
          <a:ln w="19812">
            <a:solidFill>
              <a:srgbClr val="99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80645">
              <a:lnSpc>
                <a:spcPct val="100000"/>
              </a:lnSpc>
              <a:spcBef>
                <a:spcPts val="254"/>
              </a:spcBef>
              <a:tabLst>
                <a:tab pos="6343650" algn="l"/>
              </a:tabLst>
            </a:pPr>
            <a:r>
              <a:rPr dirty="0" sz="4400" spc="5" b="1">
                <a:solidFill>
                  <a:srgbClr val="990000"/>
                </a:solidFill>
                <a:latin typeface="Impact"/>
                <a:cs typeface="Impact"/>
              </a:rPr>
              <a:t>Reem </a:t>
            </a:r>
            <a:r>
              <a:rPr dirty="0" sz="4400" spc="-5" b="1">
                <a:solidFill>
                  <a:srgbClr val="990000"/>
                </a:solidFill>
                <a:latin typeface="Impact"/>
                <a:cs typeface="Impact"/>
              </a:rPr>
              <a:t>M. </a:t>
            </a:r>
            <a:r>
              <a:rPr dirty="0" sz="4400" b="1">
                <a:solidFill>
                  <a:srgbClr val="990000"/>
                </a:solidFill>
                <a:latin typeface="Impact"/>
                <a:cs typeface="Impact"/>
              </a:rPr>
              <a:t>Sallam,</a:t>
            </a:r>
            <a:r>
              <a:rPr dirty="0" sz="4400" spc="-25" b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400" b="1">
                <a:solidFill>
                  <a:srgbClr val="990000"/>
                </a:solidFill>
                <a:latin typeface="Impact"/>
                <a:cs typeface="Impact"/>
              </a:rPr>
              <a:t>M.D.,</a:t>
            </a:r>
            <a:r>
              <a:rPr dirty="0" sz="4400" spc="-25" b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400" b="1">
                <a:solidFill>
                  <a:srgbClr val="990000"/>
                </a:solidFill>
                <a:latin typeface="Impact"/>
                <a:cs typeface="Impact"/>
              </a:rPr>
              <a:t>MSc.,	Ph.D.</a:t>
            </a:r>
            <a:endParaRPr sz="44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304800"/>
            <a:ext cx="6118860" cy="833755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36830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290"/>
              </a:spcBef>
            </a:pPr>
            <a:r>
              <a:rPr dirty="0" sz="4800" b="1">
                <a:latin typeface="Impact"/>
                <a:cs typeface="Impact"/>
              </a:rPr>
              <a:t>VLDLs-Related</a:t>
            </a:r>
            <a:r>
              <a:rPr dirty="0" sz="4800" spc="-114" b="1">
                <a:latin typeface="Impact"/>
                <a:cs typeface="Impact"/>
              </a:rPr>
              <a:t> </a:t>
            </a:r>
            <a:r>
              <a:rPr dirty="0" sz="4800" b="1">
                <a:latin typeface="Impact"/>
                <a:cs typeface="Impact"/>
              </a:rPr>
              <a:t>Diseases</a:t>
            </a:r>
            <a:endParaRPr sz="48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6542" y="1171702"/>
            <a:ext cx="8541385" cy="5377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27250">
              <a:lnSpc>
                <a:spcPct val="100000"/>
              </a:lnSpc>
            </a:pPr>
            <a:r>
              <a:rPr dirty="0" sz="4000" spc="-5" b="1">
                <a:solidFill>
                  <a:srgbClr val="3333CC"/>
                </a:solidFill>
                <a:latin typeface="Times New Roman"/>
                <a:cs typeface="Times New Roman"/>
              </a:rPr>
              <a:t>1-</a:t>
            </a:r>
            <a:r>
              <a:rPr dirty="0" sz="4000" spc="-9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4000" spc="-5" b="1">
                <a:solidFill>
                  <a:srgbClr val="3333CC"/>
                </a:solidFill>
                <a:latin typeface="Times New Roman"/>
                <a:cs typeface="Times New Roman"/>
              </a:rPr>
              <a:t>Hypolipoproteinemia</a:t>
            </a:r>
            <a:endParaRPr sz="4000">
              <a:latin typeface="Times New Roman"/>
              <a:cs typeface="Times New Roman"/>
            </a:endParaRPr>
          </a:p>
          <a:p>
            <a:pPr marL="145415">
              <a:lnSpc>
                <a:spcPct val="100000"/>
              </a:lnSpc>
              <a:spcBef>
                <a:spcPts val="640"/>
              </a:spcBef>
            </a:pPr>
            <a:r>
              <a:rPr dirty="0" sz="3600" spc="-5" b="1">
                <a:solidFill>
                  <a:srgbClr val="990033"/>
                </a:solidFill>
                <a:latin typeface="Times New Roman"/>
                <a:cs typeface="Times New Roman"/>
              </a:rPr>
              <a:t>Abetalipoproteinemia</a:t>
            </a:r>
            <a:endParaRPr sz="3600">
              <a:latin typeface="Times New Roman"/>
              <a:cs typeface="Times New Roman"/>
            </a:endParaRPr>
          </a:p>
          <a:p>
            <a:pPr marL="1060450">
              <a:lnSpc>
                <a:spcPct val="100000"/>
              </a:lnSpc>
            </a:pP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Defect in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TG-transfer</a:t>
            </a:r>
            <a:r>
              <a:rPr dirty="0" sz="3600" spc="-17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3600" spc="-10" b="1">
                <a:solidFill>
                  <a:srgbClr val="006666"/>
                </a:solidFill>
                <a:latin typeface="Times New Roman"/>
                <a:cs typeface="Times New Roman"/>
              </a:rPr>
              <a:t>protein</a:t>
            </a:r>
            <a:endParaRPr sz="3600">
              <a:latin typeface="Times New Roman"/>
              <a:cs typeface="Times New Roman"/>
            </a:endParaRPr>
          </a:p>
          <a:p>
            <a:pPr marL="1060450">
              <a:lnSpc>
                <a:spcPct val="100000"/>
              </a:lnSpc>
            </a:pP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Apo </a:t>
            </a: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B-100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cannot be loaded </a:t>
            </a: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with</a:t>
            </a:r>
            <a:r>
              <a:rPr dirty="0" sz="3600" spc="-6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lipid</a:t>
            </a:r>
            <a:endParaRPr sz="3600">
              <a:latin typeface="Times New Roman"/>
              <a:cs typeface="Times New Roman"/>
            </a:endParaRPr>
          </a:p>
          <a:p>
            <a:pPr marL="1060450">
              <a:lnSpc>
                <a:spcPct val="100000"/>
              </a:lnSpc>
            </a:pP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Accumulation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of TG </a:t>
            </a: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in</a:t>
            </a:r>
            <a:r>
              <a:rPr dirty="0" sz="3600" spc="-8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liver</a:t>
            </a:r>
            <a:endParaRPr sz="3600">
              <a:latin typeface="Times New Roman"/>
              <a:cs typeface="Times New Roman"/>
            </a:endParaRPr>
          </a:p>
          <a:p>
            <a:pPr marL="1136650">
              <a:lnSpc>
                <a:spcPct val="100000"/>
              </a:lnSpc>
              <a:spcBef>
                <a:spcPts val="680"/>
              </a:spcBef>
            </a:pPr>
            <a:r>
              <a:rPr dirty="0" sz="4000" b="1">
                <a:solidFill>
                  <a:srgbClr val="3333CC"/>
                </a:solidFill>
                <a:latin typeface="Times New Roman"/>
                <a:cs typeface="Times New Roman"/>
              </a:rPr>
              <a:t>2- </a:t>
            </a:r>
            <a:r>
              <a:rPr dirty="0" sz="4000" spc="-5" b="1">
                <a:solidFill>
                  <a:srgbClr val="3333CC"/>
                </a:solidFill>
                <a:latin typeface="Times New Roman"/>
                <a:cs typeface="Times New Roman"/>
              </a:rPr>
              <a:t>Fatty Liver (hepatic</a:t>
            </a:r>
            <a:r>
              <a:rPr dirty="0" sz="4000" spc="-2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4000" spc="-5" b="1">
                <a:solidFill>
                  <a:srgbClr val="3333CC"/>
                </a:solidFill>
                <a:latin typeface="Times New Roman"/>
                <a:cs typeface="Times New Roman"/>
              </a:rPr>
              <a:t>steatosis)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Imbalance between </a:t>
            </a: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hepatic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synthesis of</a:t>
            </a:r>
            <a:r>
              <a:rPr dirty="0" sz="3600" spc="-14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TG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and </a:t>
            </a:r>
            <a:r>
              <a:rPr dirty="0" sz="3600" spc="-10" b="1">
                <a:solidFill>
                  <a:srgbClr val="006666"/>
                </a:solidFill>
                <a:latin typeface="Times New Roman"/>
                <a:cs typeface="Times New Roman"/>
              </a:rPr>
              <a:t>secretion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of</a:t>
            </a:r>
            <a:r>
              <a:rPr dirty="0" sz="3600" spc="-114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VLDLs.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Accumulation </a:t>
            </a:r>
            <a:r>
              <a:rPr dirty="0" sz="3600" b="1">
                <a:solidFill>
                  <a:srgbClr val="006666"/>
                </a:solidFill>
                <a:latin typeface="Times New Roman"/>
                <a:cs typeface="Times New Roman"/>
              </a:rPr>
              <a:t>of TG </a:t>
            </a:r>
            <a:r>
              <a:rPr dirty="0" sz="3600" spc="-10" b="1">
                <a:solidFill>
                  <a:srgbClr val="006666"/>
                </a:solidFill>
                <a:latin typeface="Times New Roman"/>
                <a:cs typeface="Times New Roman"/>
              </a:rPr>
              <a:t>in</a:t>
            </a:r>
            <a:r>
              <a:rPr dirty="0" sz="3600" spc="-8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3600" spc="-5" b="1">
                <a:solidFill>
                  <a:srgbClr val="006666"/>
                </a:solidFill>
                <a:latin typeface="Times New Roman"/>
                <a:cs typeface="Times New Roman"/>
              </a:rPr>
              <a:t>liver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838440" cy="83058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36830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90"/>
              </a:spcBef>
            </a:pPr>
            <a:r>
              <a:rPr dirty="0" sz="4800" b="1">
                <a:latin typeface="Impact"/>
                <a:cs typeface="Impact"/>
              </a:rPr>
              <a:t>VLDLs-Related Diseases,</a:t>
            </a:r>
            <a:r>
              <a:rPr dirty="0" sz="4800" spc="-114" b="1">
                <a:latin typeface="Impact"/>
                <a:cs typeface="Impact"/>
              </a:rPr>
              <a:t> </a:t>
            </a:r>
            <a:r>
              <a:rPr dirty="0" sz="2100" spc="-50" i="1">
                <a:latin typeface="Impact"/>
                <a:cs typeface="Impact"/>
              </a:rPr>
              <a:t>continued…</a:t>
            </a:r>
            <a:endParaRPr sz="21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102105"/>
            <a:ext cx="7714615" cy="4036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1500">
              <a:lnSpc>
                <a:spcPct val="100000"/>
              </a:lnSpc>
            </a:pPr>
            <a:r>
              <a:rPr dirty="0" sz="2400" b="1">
                <a:latin typeface="Times New Roman"/>
                <a:cs typeface="Times New Roman"/>
              </a:rPr>
              <a:t>3-</a:t>
            </a:r>
            <a:r>
              <a:rPr dirty="0" sz="2400" spc="-15" b="1"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Hyperlipoproteinemia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0" b="1">
                <a:solidFill>
                  <a:srgbClr val="990033"/>
                </a:solidFill>
                <a:latin typeface="Times New Roman"/>
                <a:cs typeface="Times New Roman"/>
              </a:rPr>
              <a:t>Type </a:t>
            </a:r>
            <a:r>
              <a:rPr dirty="0" sz="2400" b="1">
                <a:solidFill>
                  <a:srgbClr val="990033"/>
                </a:solidFill>
                <a:latin typeface="Times New Roman"/>
                <a:cs typeface="Times New Roman"/>
              </a:rPr>
              <a:t>I</a:t>
            </a:r>
            <a:r>
              <a:rPr dirty="0" sz="2400" spc="30" b="1">
                <a:solidFill>
                  <a:srgbClr val="990033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990033"/>
                </a:solidFill>
                <a:latin typeface="Times New Roman"/>
                <a:cs typeface="Times New Roman"/>
              </a:rPr>
              <a:t>Hyperlipoproteinemia</a:t>
            </a:r>
            <a:endParaRPr sz="2400">
              <a:latin typeface="Times New Roman"/>
              <a:cs typeface="Times New Roman"/>
            </a:endParaRPr>
          </a:p>
          <a:p>
            <a:pPr marL="927100" indent="-37782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Familial </a:t>
            </a: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Lipoprotein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lipase</a:t>
            </a:r>
            <a:r>
              <a:rPr dirty="0" sz="2400" spc="-13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deficiency</a:t>
            </a:r>
            <a:endParaRPr sz="2400">
              <a:latin typeface="Times New Roman"/>
              <a:cs typeface="Times New Roman"/>
            </a:endParaRPr>
          </a:p>
          <a:p>
            <a:pPr marL="927100" indent="-377825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Due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to deficiency of </a:t>
            </a: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lipoprotein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lipase or its</a:t>
            </a:r>
            <a:r>
              <a:rPr dirty="0" sz="2400" spc="-17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cofactor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(Apo</a:t>
            </a:r>
            <a:r>
              <a:rPr dirty="0" sz="2400" spc="-7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C-II)</a:t>
            </a:r>
            <a:endParaRPr sz="2400">
              <a:latin typeface="Times New Roman"/>
              <a:cs typeface="Times New Roman"/>
            </a:endParaRPr>
          </a:p>
          <a:p>
            <a:pPr marL="927100" marR="415290" indent="-377825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dirty="0" sz="2400" spc="-10" b="1">
                <a:solidFill>
                  <a:srgbClr val="006666"/>
                </a:solidFill>
                <a:latin typeface="Times New Roman"/>
                <a:cs typeface="Times New Roman"/>
              </a:rPr>
              <a:t>Shows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a dramatic accumulation (≥1000 mg/dl)</a:t>
            </a:r>
            <a:r>
              <a:rPr dirty="0" sz="2400" spc="-8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of  </a:t>
            </a: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chylomicrons in</a:t>
            </a:r>
            <a:r>
              <a:rPr dirty="0" sz="2400" spc="-8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plasma</a:t>
            </a:r>
            <a:endParaRPr sz="2400">
              <a:latin typeface="Times New Roman"/>
              <a:cs typeface="Times New Roman"/>
            </a:endParaRPr>
          </a:p>
          <a:p>
            <a:pPr marL="927100" marR="47625" indent="-377825">
              <a:lnSpc>
                <a:spcPct val="100000"/>
              </a:lnSpc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Usually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associated </a:t>
            </a: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with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acute </a:t>
            </a: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abdomen due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to acute  </a:t>
            </a: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pancreatitis</a:t>
            </a:r>
            <a:endParaRPr sz="2400">
              <a:latin typeface="Times New Roman"/>
              <a:cs typeface="Times New Roman"/>
            </a:endParaRPr>
          </a:p>
          <a:p>
            <a:pPr marL="12700" marR="2249170" indent="536575">
              <a:lnSpc>
                <a:spcPts val="2870"/>
              </a:lnSpc>
              <a:spcBef>
                <a:spcPts val="114"/>
              </a:spcBef>
              <a:buFont typeface="Arial"/>
              <a:buChar char="•"/>
              <a:tabLst>
                <a:tab pos="732790" algn="l"/>
              </a:tabLst>
            </a:pPr>
            <a:r>
              <a:rPr dirty="0" sz="2400" spc="-5" b="1">
                <a:solidFill>
                  <a:srgbClr val="006666"/>
                </a:solidFill>
                <a:latin typeface="Symbol"/>
                <a:cs typeface="Symbol"/>
              </a:rPr>
              <a:t></a:t>
            </a: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plasma TG even </a:t>
            </a: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in the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fasted</a:t>
            </a:r>
            <a:r>
              <a:rPr dirty="0" sz="2400" spc="-13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state  </a:t>
            </a:r>
            <a:r>
              <a:rPr dirty="0" sz="2400" spc="-50" b="1">
                <a:solidFill>
                  <a:srgbClr val="990033"/>
                </a:solidFill>
                <a:latin typeface="Times New Roman"/>
                <a:cs typeface="Times New Roman"/>
              </a:rPr>
              <a:t>Type </a:t>
            </a:r>
            <a:r>
              <a:rPr dirty="0" sz="2400" spc="-5" b="1">
                <a:solidFill>
                  <a:srgbClr val="990033"/>
                </a:solidFill>
                <a:latin typeface="Times New Roman"/>
                <a:cs typeface="Times New Roman"/>
              </a:rPr>
              <a:t>III</a:t>
            </a:r>
            <a:r>
              <a:rPr dirty="0" sz="2400" spc="55" b="1">
                <a:solidFill>
                  <a:srgbClr val="990033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990033"/>
                </a:solidFill>
                <a:latin typeface="Times New Roman"/>
                <a:cs typeface="Times New Roman"/>
              </a:rPr>
              <a:t>Hyperlipoproteinemia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5126482"/>
            <a:ext cx="132715" cy="1107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006666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006666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394" y="5126482"/>
            <a:ext cx="6890384" cy="1475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0500" indent="-177800">
              <a:lnSpc>
                <a:spcPct val="100000"/>
              </a:lnSpc>
              <a:buChar char="-"/>
              <a:tabLst>
                <a:tab pos="191135" algn="l"/>
              </a:tabLst>
            </a:pPr>
            <a:r>
              <a:rPr dirty="0" sz="2400" b="1">
                <a:latin typeface="Times New Roman"/>
                <a:cs typeface="Times New Roman"/>
              </a:rPr>
              <a:t>(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Familial</a:t>
            </a:r>
            <a:r>
              <a:rPr dirty="0" sz="2400" spc="-3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dysbetalipoproteinemia)</a:t>
            </a:r>
            <a:endParaRPr sz="2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buChar char="-"/>
              <a:tabLst>
                <a:tab pos="191135" algn="l"/>
              </a:tabLst>
            </a:pP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due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to </a:t>
            </a: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Apo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E</a:t>
            </a:r>
            <a:r>
              <a:rPr dirty="0" sz="2400" spc="-195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deficiency</a:t>
            </a:r>
            <a:endParaRPr sz="2400">
              <a:latin typeface="Times New Roman"/>
              <a:cs typeface="Times New Roman"/>
            </a:endParaRPr>
          </a:p>
          <a:p>
            <a:pPr marL="173990" indent="-161290">
              <a:lnSpc>
                <a:spcPct val="100000"/>
              </a:lnSpc>
              <a:buChar char="-"/>
              <a:tabLst>
                <a:tab pos="174625" algn="l"/>
              </a:tabLst>
            </a:pP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Associated </a:t>
            </a: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with hypercholesterolemia </a:t>
            </a:r>
            <a:r>
              <a:rPr dirty="0" sz="2400" b="1">
                <a:solidFill>
                  <a:srgbClr val="006666"/>
                </a:solidFill>
                <a:latin typeface="Times New Roman"/>
                <a:cs typeface="Times New Roman"/>
              </a:rPr>
              <a:t>&amp;</a:t>
            </a:r>
            <a:r>
              <a:rPr dirty="0" sz="2400" spc="80" b="1">
                <a:solidFill>
                  <a:srgbClr val="006666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006666"/>
                </a:solidFill>
                <a:latin typeface="Times New Roman"/>
                <a:cs typeface="Times New Roman"/>
              </a:rPr>
              <a:t>premature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006666"/>
                </a:solidFill>
                <a:latin typeface="Times New Roman"/>
                <a:cs typeface="Times New Roman"/>
              </a:rPr>
              <a:t>atherosclerosis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1116" y="4436491"/>
            <a:ext cx="3698875" cy="620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5" b="1">
                <a:solidFill>
                  <a:srgbClr val="FF0000"/>
                </a:solidFill>
                <a:latin typeface="Times New Roman"/>
                <a:cs typeface="Times New Roman"/>
              </a:rPr>
              <a:t>THANK YOU</a:t>
            </a:r>
            <a:r>
              <a:rPr dirty="0" sz="4000" spc="-7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4000" spc="-5" b="1">
                <a:solidFill>
                  <a:srgbClr val="FF0000"/>
                </a:solidFill>
                <a:latin typeface="Wingdings"/>
                <a:cs typeface="Wingdings"/>
              </a:rPr>
              <a:t></a:t>
            </a:r>
            <a:endParaRPr sz="40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691" y="1935098"/>
            <a:ext cx="8171180" cy="33642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b="1">
                <a:solidFill>
                  <a:srgbClr val="3333CC"/>
                </a:solidFill>
                <a:latin typeface="Times New Roman"/>
                <a:cs typeface="Times New Roman"/>
              </a:rPr>
              <a:t>Lipid</a:t>
            </a:r>
            <a:r>
              <a:rPr dirty="0" sz="4400" spc="-6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4400" b="1">
                <a:solidFill>
                  <a:srgbClr val="3333CC"/>
                </a:solidFill>
                <a:latin typeface="Times New Roman"/>
                <a:cs typeface="Times New Roman"/>
              </a:rPr>
              <a:t>compounds:</a:t>
            </a:r>
            <a:endParaRPr sz="4400">
              <a:latin typeface="Times New Roman"/>
              <a:cs typeface="Times New Roman"/>
            </a:endParaRPr>
          </a:p>
          <a:p>
            <a:pPr marL="549275">
              <a:lnSpc>
                <a:spcPct val="100000"/>
              </a:lnSpc>
            </a:pPr>
            <a:r>
              <a:rPr dirty="0" sz="4400" b="1">
                <a:solidFill>
                  <a:srgbClr val="CC0000"/>
                </a:solidFill>
                <a:latin typeface="Times New Roman"/>
                <a:cs typeface="Times New Roman"/>
              </a:rPr>
              <a:t>Relatively water</a:t>
            </a:r>
            <a:r>
              <a:rPr dirty="0" sz="4400" spc="-19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4400" b="1">
                <a:solidFill>
                  <a:srgbClr val="CC0000"/>
                </a:solidFill>
                <a:latin typeface="Times New Roman"/>
                <a:cs typeface="Times New Roman"/>
              </a:rPr>
              <a:t>insoluble</a:t>
            </a:r>
            <a:endParaRPr sz="4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4400" spc="-15" b="1">
                <a:solidFill>
                  <a:srgbClr val="3333CC"/>
                </a:solidFill>
                <a:latin typeface="Times New Roman"/>
                <a:cs typeface="Times New Roman"/>
              </a:rPr>
              <a:t>Therefore, </a:t>
            </a:r>
            <a:r>
              <a:rPr dirty="0" sz="4400" b="1">
                <a:solidFill>
                  <a:srgbClr val="3333CC"/>
                </a:solidFill>
                <a:latin typeface="Times New Roman"/>
                <a:cs typeface="Times New Roman"/>
              </a:rPr>
              <a:t>they </a:t>
            </a:r>
            <a:r>
              <a:rPr dirty="0" sz="4400" spc="-25" b="1">
                <a:solidFill>
                  <a:srgbClr val="3333CC"/>
                </a:solidFill>
                <a:latin typeface="Times New Roman"/>
                <a:cs typeface="Times New Roman"/>
              </a:rPr>
              <a:t>are </a:t>
            </a:r>
            <a:r>
              <a:rPr dirty="0" sz="4400" b="1">
                <a:solidFill>
                  <a:srgbClr val="3333CC"/>
                </a:solidFill>
                <a:latin typeface="Times New Roman"/>
                <a:cs typeface="Times New Roman"/>
              </a:rPr>
              <a:t>transported</a:t>
            </a:r>
            <a:r>
              <a:rPr dirty="0" sz="4400" spc="-12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4400" b="1">
                <a:solidFill>
                  <a:srgbClr val="3333CC"/>
                </a:solidFill>
                <a:latin typeface="Times New Roman"/>
                <a:cs typeface="Times New Roman"/>
              </a:rPr>
              <a:t>in</a:t>
            </a:r>
            <a:endParaRPr sz="4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4400" b="1">
                <a:solidFill>
                  <a:srgbClr val="3333CC"/>
                </a:solidFill>
                <a:latin typeface="Times New Roman"/>
                <a:cs typeface="Times New Roman"/>
              </a:rPr>
              <a:t>plasma </a:t>
            </a:r>
            <a:r>
              <a:rPr dirty="0" sz="4400" b="1">
                <a:solidFill>
                  <a:srgbClr val="CC0000"/>
                </a:solidFill>
                <a:latin typeface="Times New Roman"/>
                <a:cs typeface="Times New Roman"/>
              </a:rPr>
              <a:t>(aqueous) </a:t>
            </a:r>
            <a:r>
              <a:rPr dirty="0" sz="4400" b="1">
                <a:solidFill>
                  <a:srgbClr val="3333CC"/>
                </a:solidFill>
                <a:latin typeface="Times New Roman"/>
                <a:cs typeface="Times New Roman"/>
              </a:rPr>
              <a:t>as</a:t>
            </a:r>
            <a:r>
              <a:rPr dirty="0" sz="4400" spc="-10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4400" spc="-5" b="1">
                <a:solidFill>
                  <a:srgbClr val="CC0000"/>
                </a:solidFill>
                <a:latin typeface="Times New Roman"/>
                <a:cs typeface="Times New Roman"/>
              </a:rPr>
              <a:t>Lipoproteins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0161" y="759713"/>
            <a:ext cx="3276600" cy="730250"/>
          </a:xfrm>
          <a:prstGeom prst="rect"/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27305" rIns="0" bIns="0" rtlCol="0" vert="horz">
            <a:spAutoFit/>
          </a:bodyPr>
          <a:lstStyle/>
          <a:p>
            <a:pPr marL="313690">
              <a:lnSpc>
                <a:spcPct val="100000"/>
              </a:lnSpc>
              <a:spcBef>
                <a:spcPts val="215"/>
              </a:spcBef>
            </a:pPr>
            <a:r>
              <a:rPr dirty="0" spc="-5" b="1">
                <a:latin typeface="Impact"/>
                <a:cs typeface="Impact"/>
              </a:rPr>
              <a:t>Introduction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609600"/>
            <a:ext cx="8534400" cy="1143000"/>
          </a:xfrm>
          <a:custGeom>
            <a:avLst/>
            <a:gdLst/>
            <a:ahLst/>
            <a:cxnLst/>
            <a:rect l="l" t="t" r="r" b="b"/>
            <a:pathLst>
              <a:path w="8534400" h="1143000">
                <a:moveTo>
                  <a:pt x="0" y="1143000"/>
                </a:moveTo>
                <a:lnTo>
                  <a:pt x="8534400" y="1143000"/>
                </a:lnTo>
                <a:lnTo>
                  <a:pt x="8534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4800" y="609600"/>
            <a:ext cx="8534400" cy="1143000"/>
          </a:xfrm>
          <a:custGeom>
            <a:avLst/>
            <a:gdLst/>
            <a:ahLst/>
            <a:cxnLst/>
            <a:rect l="l" t="t" r="r" b="b"/>
            <a:pathLst>
              <a:path w="8534400" h="1143000">
                <a:moveTo>
                  <a:pt x="0" y="1143000"/>
                </a:moveTo>
                <a:lnTo>
                  <a:pt x="8534400" y="1143000"/>
                </a:lnTo>
                <a:lnTo>
                  <a:pt x="8534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9144">
            <a:solidFill>
              <a:srgbClr val="99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07340" y="554482"/>
            <a:ext cx="8430260" cy="5078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94615">
              <a:lnSpc>
                <a:spcPct val="100000"/>
              </a:lnSpc>
            </a:pPr>
            <a:r>
              <a:rPr dirty="0" sz="4000" spc="-5" b="1">
                <a:solidFill>
                  <a:srgbClr val="990000"/>
                </a:solidFill>
                <a:latin typeface="Times New Roman"/>
                <a:cs typeface="Times New Roman"/>
              </a:rPr>
              <a:t>Lipoproteins </a:t>
            </a:r>
            <a:r>
              <a:rPr dirty="0" sz="4000" b="1">
                <a:solidFill>
                  <a:srgbClr val="990000"/>
                </a:solidFill>
                <a:latin typeface="Times New Roman"/>
                <a:cs typeface="Times New Roman"/>
              </a:rPr>
              <a:t>and </a:t>
            </a:r>
            <a:r>
              <a:rPr dirty="0" sz="4000" spc="-5" b="1">
                <a:solidFill>
                  <a:srgbClr val="990000"/>
                </a:solidFill>
                <a:latin typeface="Times New Roman"/>
                <a:cs typeface="Times New Roman"/>
              </a:rPr>
              <a:t>Related</a:t>
            </a:r>
            <a:r>
              <a:rPr dirty="0" sz="4000" spc="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4000" spc="-5" b="1">
                <a:solidFill>
                  <a:srgbClr val="990000"/>
                </a:solidFill>
                <a:latin typeface="Times New Roman"/>
                <a:cs typeface="Times New Roman"/>
              </a:rPr>
              <a:t>Clinical</a:t>
            </a:r>
            <a:endParaRPr sz="4000">
              <a:latin typeface="Times New Roman"/>
              <a:cs typeface="Times New Roman"/>
            </a:endParaRPr>
          </a:p>
          <a:p>
            <a:pPr algn="ctr" marL="100330">
              <a:lnSpc>
                <a:spcPct val="100000"/>
              </a:lnSpc>
            </a:pPr>
            <a:r>
              <a:rPr dirty="0" sz="4000" spc="-5" b="1">
                <a:solidFill>
                  <a:srgbClr val="990000"/>
                </a:solidFill>
                <a:latin typeface="Times New Roman"/>
                <a:cs typeface="Times New Roman"/>
              </a:rPr>
              <a:t>Problems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665"/>
              </a:spcBef>
              <a:buClr>
                <a:srgbClr val="990000"/>
              </a:buClr>
              <a:buFont typeface="Times New Roman"/>
              <a:buChar char="•"/>
              <a:tabLst>
                <a:tab pos="355600" algn="l"/>
              </a:tabLst>
            </a:pPr>
            <a:r>
              <a:rPr dirty="0" sz="4000" b="1">
                <a:solidFill>
                  <a:srgbClr val="3333CC"/>
                </a:solidFill>
                <a:latin typeface="Times New Roman"/>
                <a:cs typeface="Times New Roman"/>
              </a:rPr>
              <a:t>Atherosclerosis and</a:t>
            </a:r>
            <a:r>
              <a:rPr dirty="0" sz="4000" spc="-9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4000" b="1">
                <a:solidFill>
                  <a:srgbClr val="3333CC"/>
                </a:solidFill>
                <a:latin typeface="Times New Roman"/>
                <a:cs typeface="Times New Roman"/>
              </a:rPr>
              <a:t>hypertension</a:t>
            </a:r>
            <a:endParaRPr sz="4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990000"/>
              </a:buClr>
              <a:buFont typeface="Times New Roman"/>
              <a:buChar char="•"/>
              <a:tabLst>
                <a:tab pos="355600" algn="l"/>
              </a:tabLst>
            </a:pPr>
            <a:r>
              <a:rPr dirty="0" sz="4000" spc="-5" b="1">
                <a:solidFill>
                  <a:srgbClr val="3333CC"/>
                </a:solidFill>
                <a:latin typeface="Times New Roman"/>
                <a:cs typeface="Times New Roman"/>
              </a:rPr>
              <a:t>Coronary heart</a:t>
            </a:r>
            <a:r>
              <a:rPr dirty="0" sz="4000" spc="-1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4000" b="1">
                <a:solidFill>
                  <a:srgbClr val="3333CC"/>
                </a:solidFill>
                <a:latin typeface="Times New Roman"/>
                <a:cs typeface="Times New Roman"/>
              </a:rPr>
              <a:t>diseases</a:t>
            </a:r>
            <a:endParaRPr sz="4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Clr>
                <a:srgbClr val="990000"/>
              </a:buClr>
              <a:buFont typeface="Times New Roman"/>
              <a:buChar char="•"/>
              <a:tabLst>
                <a:tab pos="355600" algn="l"/>
              </a:tabLst>
            </a:pPr>
            <a:r>
              <a:rPr dirty="0" sz="4000" spc="-5" b="1">
                <a:solidFill>
                  <a:srgbClr val="3333CC"/>
                </a:solidFill>
                <a:latin typeface="Times New Roman"/>
                <a:cs typeface="Times New Roman"/>
              </a:rPr>
              <a:t>Lipoproteinemias (hypo- and</a:t>
            </a:r>
            <a:r>
              <a:rPr dirty="0" sz="4000" spc="7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4000" spc="-5" b="1">
                <a:solidFill>
                  <a:srgbClr val="3333CC"/>
                </a:solidFill>
                <a:latin typeface="Times New Roman"/>
                <a:cs typeface="Times New Roman"/>
              </a:rPr>
              <a:t>hyper-)</a:t>
            </a:r>
            <a:endParaRPr sz="4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Clr>
                <a:srgbClr val="990000"/>
              </a:buClr>
              <a:buFont typeface="Times New Roman"/>
              <a:buChar char="•"/>
              <a:tabLst>
                <a:tab pos="355600" algn="l"/>
              </a:tabLst>
            </a:pPr>
            <a:r>
              <a:rPr dirty="0" sz="4000" spc="-5" b="1">
                <a:solidFill>
                  <a:srgbClr val="3333CC"/>
                </a:solidFill>
                <a:latin typeface="Times New Roman"/>
                <a:cs typeface="Times New Roman"/>
              </a:rPr>
              <a:t>Fatty</a:t>
            </a:r>
            <a:r>
              <a:rPr dirty="0" sz="4000" spc="-6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4000" b="1">
                <a:solidFill>
                  <a:srgbClr val="3333CC"/>
                </a:solidFill>
                <a:latin typeface="Times New Roman"/>
                <a:cs typeface="Times New Roman"/>
              </a:rPr>
              <a:t>liver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8161" y="534162"/>
            <a:ext cx="5486400" cy="990600"/>
          </a:xfrm>
          <a:prstGeom prst="rect"/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171450" rIns="0" bIns="0" rtlCol="0" vert="horz">
            <a:spAutoFit/>
          </a:bodyPr>
          <a:lstStyle/>
          <a:p>
            <a:pPr marL="496570">
              <a:lnSpc>
                <a:spcPct val="100000"/>
              </a:lnSpc>
              <a:spcBef>
                <a:spcPts val="1350"/>
              </a:spcBef>
            </a:pPr>
            <a:r>
              <a:rPr dirty="0" b="1">
                <a:solidFill>
                  <a:srgbClr val="990000"/>
                </a:solidFill>
                <a:latin typeface="Impact"/>
                <a:cs typeface="Impact"/>
              </a:rPr>
              <a:t>Lipoprotein</a:t>
            </a:r>
            <a:r>
              <a:rPr dirty="0" spc="-70" b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pc="-5" b="1">
                <a:solidFill>
                  <a:srgbClr val="990000"/>
                </a:solidFill>
                <a:latin typeface="Impact"/>
                <a:cs typeface="Impact"/>
              </a:rPr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880870"/>
            <a:ext cx="8481695" cy="4401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0" b="1">
                <a:solidFill>
                  <a:srgbClr val="3333CC"/>
                </a:solidFill>
                <a:latin typeface="Times New Roman"/>
                <a:cs typeface="Times New Roman"/>
              </a:rPr>
              <a:t>Protein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part: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Apoproteins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or</a:t>
            </a:r>
            <a:r>
              <a:rPr dirty="0" sz="3200" spc="-29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apolipoproteins</a:t>
            </a:r>
            <a:endParaRPr sz="3200">
              <a:latin typeface="Times New Roman"/>
              <a:cs typeface="Times New Roman"/>
            </a:endParaRPr>
          </a:p>
          <a:p>
            <a:pPr marL="927100" marR="2500630">
              <a:lnSpc>
                <a:spcPct val="100000"/>
              </a:lnSpc>
              <a:spcBef>
                <a:spcPts val="5"/>
              </a:spcBef>
            </a:pPr>
            <a:r>
              <a:rPr dirty="0" sz="2800" spc="-5" b="1">
                <a:solidFill>
                  <a:srgbClr val="990000"/>
                </a:solidFill>
                <a:latin typeface="Times New Roman"/>
                <a:cs typeface="Times New Roman"/>
              </a:rPr>
              <a:t>Abbreviations: </a:t>
            </a:r>
            <a:r>
              <a:rPr dirty="0" sz="2800" spc="-5" b="1">
                <a:solidFill>
                  <a:srgbClr val="008000"/>
                </a:solidFill>
                <a:latin typeface="Times New Roman"/>
                <a:cs typeface="Times New Roman"/>
              </a:rPr>
              <a:t>Apo-A, B, C, D,</a:t>
            </a:r>
            <a:r>
              <a:rPr dirty="0" sz="2800" spc="-15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008000"/>
                </a:solidFill>
                <a:latin typeface="Times New Roman"/>
                <a:cs typeface="Times New Roman"/>
              </a:rPr>
              <a:t>E  </a:t>
            </a:r>
            <a:r>
              <a:rPr dirty="0" sz="2800" spc="-5" b="1">
                <a:solidFill>
                  <a:srgbClr val="990000"/>
                </a:solidFill>
                <a:latin typeface="Times New Roman"/>
                <a:cs typeface="Times New Roman"/>
              </a:rPr>
              <a:t>Functions:</a:t>
            </a:r>
            <a:endParaRPr sz="2800">
              <a:latin typeface="Times New Roman"/>
              <a:cs typeface="Times New Roman"/>
            </a:endParaRPr>
          </a:p>
          <a:p>
            <a:pPr marL="1384300">
              <a:lnSpc>
                <a:spcPct val="100000"/>
              </a:lnSpc>
            </a:pPr>
            <a:r>
              <a:rPr dirty="0" sz="2800" spc="-5" b="1">
                <a:solidFill>
                  <a:srgbClr val="008000"/>
                </a:solidFill>
                <a:latin typeface="Times New Roman"/>
                <a:cs typeface="Times New Roman"/>
              </a:rPr>
              <a:t>Structural 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and transport</a:t>
            </a:r>
            <a:r>
              <a:rPr dirty="0" sz="2800" spc="-10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008000"/>
                </a:solidFill>
                <a:latin typeface="Times New Roman"/>
                <a:cs typeface="Times New Roman"/>
              </a:rPr>
              <a:t>function</a:t>
            </a:r>
            <a:endParaRPr sz="2800">
              <a:latin typeface="Times New Roman"/>
              <a:cs typeface="Times New Roman"/>
            </a:endParaRPr>
          </a:p>
          <a:p>
            <a:pPr marL="1384300" marR="3825875">
              <a:lnSpc>
                <a:spcPct val="100000"/>
              </a:lnSpc>
            </a:pPr>
            <a:r>
              <a:rPr dirty="0" sz="2800" spc="-5" b="1">
                <a:solidFill>
                  <a:srgbClr val="008000"/>
                </a:solidFill>
                <a:latin typeface="Times New Roman"/>
                <a:cs typeface="Times New Roman"/>
              </a:rPr>
              <a:t>Enzymatic 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function  </a:t>
            </a:r>
            <a:r>
              <a:rPr dirty="0" sz="2800" spc="-5" b="1">
                <a:solidFill>
                  <a:srgbClr val="008000"/>
                </a:solidFill>
                <a:latin typeface="Times New Roman"/>
                <a:cs typeface="Times New Roman"/>
              </a:rPr>
              <a:t>Ligands </a:t>
            </a:r>
            <a:r>
              <a:rPr dirty="0" sz="2800" b="1">
                <a:solidFill>
                  <a:srgbClr val="008000"/>
                </a:solidFill>
                <a:latin typeface="Times New Roman"/>
                <a:cs typeface="Times New Roman"/>
              </a:rPr>
              <a:t>for</a:t>
            </a:r>
            <a:r>
              <a:rPr dirty="0" sz="2800" spc="-125" b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008000"/>
                </a:solidFill>
                <a:latin typeface="Times New Roman"/>
                <a:cs typeface="Times New Roman"/>
              </a:rPr>
              <a:t>receptors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Lipid</a:t>
            </a:r>
            <a:r>
              <a:rPr dirty="0" sz="3200" spc="-7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part:</a:t>
            </a:r>
            <a:endParaRPr sz="3200">
              <a:latin typeface="Times New Roman"/>
              <a:cs typeface="Times New Roman"/>
            </a:endParaRPr>
          </a:p>
          <a:p>
            <a:pPr marL="661670" indent="-191770">
              <a:lnSpc>
                <a:spcPct val="100000"/>
              </a:lnSpc>
              <a:buFont typeface="Times New Roman"/>
              <a:buChar char="•"/>
              <a:tabLst>
                <a:tab pos="662305" algn="l"/>
              </a:tabLst>
            </a:pPr>
            <a:r>
              <a:rPr dirty="0" sz="2800" spc="-5" b="1">
                <a:solidFill>
                  <a:srgbClr val="990000"/>
                </a:solidFill>
                <a:latin typeface="Times New Roman"/>
                <a:cs typeface="Times New Roman"/>
              </a:rPr>
              <a:t>According to the type of</a:t>
            </a:r>
            <a:r>
              <a:rPr dirty="0" sz="2800" spc="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990000"/>
                </a:solidFill>
                <a:latin typeface="Times New Roman"/>
                <a:cs typeface="Times New Roman"/>
              </a:rPr>
              <a:t>lipoproteins</a:t>
            </a:r>
            <a:endParaRPr sz="2800">
              <a:latin typeface="Times New Roman"/>
              <a:cs typeface="Times New Roman"/>
            </a:endParaRPr>
          </a:p>
          <a:p>
            <a:pPr marL="681990" indent="-212090">
              <a:lnSpc>
                <a:spcPct val="100000"/>
              </a:lnSpc>
              <a:buFont typeface="Times New Roman"/>
              <a:buChar char="•"/>
              <a:tabLst>
                <a:tab pos="682625" algn="l"/>
              </a:tabLst>
            </a:pPr>
            <a:r>
              <a:rPr dirty="0" sz="2800" spc="-10" b="1">
                <a:solidFill>
                  <a:srgbClr val="990000"/>
                </a:solidFill>
                <a:latin typeface="Times New Roman"/>
                <a:cs typeface="Times New Roman"/>
              </a:rPr>
              <a:t>Different </a:t>
            </a:r>
            <a:r>
              <a:rPr dirty="0" sz="2800" spc="-5" b="1">
                <a:solidFill>
                  <a:srgbClr val="990000"/>
                </a:solidFill>
                <a:latin typeface="Times New Roman"/>
                <a:cs typeface="Times New Roman"/>
              </a:rPr>
              <a:t>lipid components in various</a:t>
            </a:r>
            <a:r>
              <a:rPr dirty="0" sz="2800" spc="9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990000"/>
                </a:solidFill>
                <a:latin typeface="Times New Roman"/>
                <a:cs typeface="Times New Roman"/>
              </a:rPr>
              <a:t>combinations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982980"/>
            <a:ext cx="4572000" cy="5494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34761" y="5410961"/>
            <a:ext cx="3352800" cy="762000"/>
          </a:xfrm>
          <a:prstGeom prst="rect">
            <a:avLst/>
          </a:prstGeom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151765" rIns="0" bIns="0" rtlCol="0" vert="horz">
            <a:spAutoFit/>
          </a:bodyPr>
          <a:lstStyle/>
          <a:p>
            <a:pPr marL="76835">
              <a:lnSpc>
                <a:spcPct val="100000"/>
              </a:lnSpc>
              <a:spcBef>
                <a:spcPts val="1195"/>
              </a:spcBef>
            </a:pPr>
            <a:r>
              <a:rPr dirty="0" sz="2800" spc="-5" b="1">
                <a:solidFill>
                  <a:srgbClr val="3333CC"/>
                </a:solidFill>
                <a:latin typeface="Impact"/>
                <a:cs typeface="Impact"/>
              </a:rPr>
              <a:t>Lipoprotein</a:t>
            </a:r>
            <a:r>
              <a:rPr dirty="0" sz="2800" spc="-85" b="1">
                <a:solidFill>
                  <a:srgbClr val="3333CC"/>
                </a:solidFill>
                <a:latin typeface="Impact"/>
                <a:cs typeface="Impact"/>
              </a:rPr>
              <a:t> </a:t>
            </a:r>
            <a:r>
              <a:rPr dirty="0" sz="2800" spc="-5" b="1">
                <a:solidFill>
                  <a:srgbClr val="3333CC"/>
                </a:solidFill>
                <a:latin typeface="Impact"/>
                <a:cs typeface="Impact"/>
              </a:rPr>
              <a:t>Structure</a:t>
            </a:r>
            <a:endParaRPr sz="2800">
              <a:latin typeface="Impact"/>
              <a:cs typeface="Impac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2567" y="328421"/>
            <a:ext cx="8447405" cy="43815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Spherical molecules of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lipids and </a:t>
            </a:r>
            <a:r>
              <a:rPr dirty="0" sz="2800" spc="-10" b="1">
                <a:solidFill>
                  <a:srgbClr val="CC0000"/>
                </a:solidFill>
                <a:latin typeface="Times New Roman"/>
                <a:cs typeface="Times New Roman"/>
              </a:rPr>
              <a:t>proteins</a:t>
            </a:r>
            <a:r>
              <a:rPr dirty="0" sz="2800" spc="1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(apoproteins)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7428" y="1557654"/>
            <a:ext cx="3797300" cy="3425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Outer</a:t>
            </a:r>
            <a:r>
              <a:rPr dirty="0" sz="2800" spc="-114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coat:</a:t>
            </a:r>
            <a:endParaRPr sz="2800">
              <a:latin typeface="Times New Roman"/>
              <a:cs typeface="Times New Roman"/>
            </a:endParaRPr>
          </a:p>
          <a:p>
            <a:pPr marL="378460" indent="-187960">
              <a:lnSpc>
                <a:spcPct val="100000"/>
              </a:lnSpc>
              <a:buChar char="-"/>
              <a:tabLst>
                <a:tab pos="378460" algn="l"/>
              </a:tabLst>
            </a:pPr>
            <a:r>
              <a:rPr dirty="0" sz="2800" spc="-10" b="1">
                <a:solidFill>
                  <a:srgbClr val="CC0000"/>
                </a:solidFill>
                <a:latin typeface="Times New Roman"/>
                <a:cs typeface="Times New Roman"/>
              </a:rPr>
              <a:t>Apoproteins</a:t>
            </a:r>
            <a:endParaRPr sz="2800">
              <a:latin typeface="Times New Roman"/>
              <a:cs typeface="Times New Roman"/>
            </a:endParaRPr>
          </a:p>
          <a:p>
            <a:pPr marL="398145" indent="-207645">
              <a:lnSpc>
                <a:spcPct val="100000"/>
              </a:lnSpc>
              <a:buChar char="-"/>
              <a:tabLst>
                <a:tab pos="398780" algn="l"/>
              </a:tabLst>
            </a:pP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Phospholipids</a:t>
            </a:r>
            <a:endParaRPr sz="2800">
              <a:latin typeface="Times New Roman"/>
              <a:cs typeface="Times New Roman"/>
            </a:endParaRPr>
          </a:p>
          <a:p>
            <a:pPr marL="398145" indent="-207645">
              <a:lnSpc>
                <a:spcPct val="100000"/>
              </a:lnSpc>
              <a:buChar char="-"/>
              <a:tabLst>
                <a:tab pos="398780" algn="l"/>
              </a:tabLst>
            </a:pPr>
            <a:r>
              <a:rPr dirty="0" sz="2800" spc="-10" b="1">
                <a:solidFill>
                  <a:srgbClr val="CC0000"/>
                </a:solidFill>
                <a:latin typeface="Times New Roman"/>
                <a:cs typeface="Times New Roman"/>
              </a:rPr>
              <a:t>Cholesterol</a:t>
            </a:r>
            <a:r>
              <a:rPr dirty="0" sz="2800" spc="-3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(</a:t>
            </a:r>
            <a:r>
              <a:rPr dirty="0" sz="2000" b="1">
                <a:solidFill>
                  <a:srgbClr val="CC0000"/>
                </a:solidFill>
                <a:latin typeface="Times New Roman"/>
                <a:cs typeface="Times New Roman"/>
              </a:rPr>
              <a:t>Unesterified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-"/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3333CC"/>
                </a:solidFill>
                <a:latin typeface="Times New Roman"/>
                <a:cs typeface="Times New Roman"/>
              </a:rPr>
              <a:t>Inner</a:t>
            </a:r>
            <a:r>
              <a:rPr dirty="0" sz="2800" spc="-16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15" b="1">
                <a:solidFill>
                  <a:srgbClr val="3333CC"/>
                </a:solidFill>
                <a:latin typeface="Times New Roman"/>
                <a:cs typeface="Times New Roman"/>
              </a:rPr>
              <a:t>core:</a:t>
            </a:r>
            <a:endParaRPr sz="2800">
              <a:latin typeface="Times New Roman"/>
              <a:cs typeface="Times New Roman"/>
            </a:endParaRPr>
          </a:p>
          <a:p>
            <a:pPr marL="391795" indent="-201295">
              <a:lnSpc>
                <a:spcPct val="100000"/>
              </a:lnSpc>
              <a:buClr>
                <a:srgbClr val="3333CC"/>
              </a:buClr>
              <a:buChar char="-"/>
              <a:tabLst>
                <a:tab pos="392430" algn="l"/>
              </a:tabLst>
            </a:pPr>
            <a:r>
              <a:rPr dirty="0" sz="2800" spc="-10" b="1">
                <a:solidFill>
                  <a:srgbClr val="CC0000"/>
                </a:solidFill>
                <a:latin typeface="Times New Roman"/>
                <a:cs typeface="Times New Roman"/>
              </a:rPr>
              <a:t>TG</a:t>
            </a:r>
            <a:endParaRPr sz="2800">
              <a:latin typeface="Times New Roman"/>
              <a:cs typeface="Times New Roman"/>
            </a:endParaRPr>
          </a:p>
          <a:p>
            <a:pPr marL="398145" indent="-207645">
              <a:lnSpc>
                <a:spcPct val="100000"/>
              </a:lnSpc>
              <a:buChar char="-"/>
              <a:tabLst>
                <a:tab pos="398780" algn="l"/>
              </a:tabLst>
            </a:pPr>
            <a:r>
              <a:rPr dirty="0" sz="2800" spc="-10" b="1">
                <a:solidFill>
                  <a:srgbClr val="CC0000"/>
                </a:solidFill>
                <a:latin typeface="Times New Roman"/>
                <a:cs typeface="Times New Roman"/>
              </a:rPr>
              <a:t>Cholesterol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ester</a:t>
            </a:r>
            <a:r>
              <a:rPr dirty="0" sz="2800" spc="-8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(CE)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5817" y="872997"/>
            <a:ext cx="4454525" cy="60896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790"/>
              </a:lnSpc>
            </a:pPr>
            <a:r>
              <a:rPr dirty="0" spc="-5"/>
              <a:t>Types of</a:t>
            </a:r>
            <a:r>
              <a:rPr dirty="0"/>
              <a:t> </a:t>
            </a:r>
            <a:r>
              <a:rPr dirty="0" spc="-10"/>
              <a:t>Lipoproteins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014346"/>
            <a:ext cx="7988934" cy="39135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What’s different in various types</a:t>
            </a:r>
            <a:r>
              <a:rPr dirty="0" sz="3200" spc="-6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lipoproteins?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They differ in lipid and protein</a:t>
            </a:r>
            <a:r>
              <a:rPr dirty="0" sz="3200" spc="-5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composition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and therefore, they differ</a:t>
            </a:r>
            <a:r>
              <a:rPr dirty="0" sz="3200" spc="-7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in</a:t>
            </a:r>
            <a:endParaRPr sz="3200">
              <a:latin typeface="Times New Roman"/>
              <a:cs typeface="Times New Roman"/>
            </a:endParaRPr>
          </a:p>
          <a:p>
            <a:pPr marL="2077720" indent="-236220">
              <a:lnSpc>
                <a:spcPct val="100000"/>
              </a:lnSpc>
              <a:spcBef>
                <a:spcPts val="765"/>
              </a:spcBef>
              <a:buClr>
                <a:srgbClr val="000000"/>
              </a:buClr>
              <a:buChar char="-"/>
              <a:tabLst>
                <a:tab pos="2078355" algn="l"/>
              </a:tabLst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Size and</a:t>
            </a:r>
            <a:r>
              <a:rPr dirty="0" sz="3200" spc="-8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density</a:t>
            </a:r>
            <a:endParaRPr sz="3200">
              <a:latin typeface="Times New Roman"/>
              <a:cs typeface="Times New Roman"/>
            </a:endParaRPr>
          </a:p>
          <a:p>
            <a:pPr marL="2077720" indent="-236220">
              <a:lnSpc>
                <a:spcPct val="100000"/>
              </a:lnSpc>
              <a:spcBef>
                <a:spcPts val="770"/>
              </a:spcBef>
              <a:buChar char="-"/>
              <a:tabLst>
                <a:tab pos="2078355" algn="l"/>
              </a:tabLst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Electrophoretic</a:t>
            </a:r>
            <a:r>
              <a:rPr dirty="0" sz="3200" spc="-7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mobility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361" y="2210561"/>
            <a:ext cx="2971800" cy="2667000"/>
          </a:xfrm>
          <a:prstGeom prst="rect">
            <a:avLst/>
          </a:prstGeom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95885" rIns="0" bIns="0" rtlCol="0" vert="horz">
            <a:spAutoFit/>
          </a:bodyPr>
          <a:lstStyle/>
          <a:p>
            <a:pPr algn="ctr" marL="94615" marR="153035" indent="62230">
              <a:lnSpc>
                <a:spcPct val="100000"/>
              </a:lnSpc>
              <a:spcBef>
                <a:spcPts val="755"/>
              </a:spcBef>
            </a:pPr>
            <a:r>
              <a:rPr dirty="0" sz="4000" spc="15" b="1">
                <a:solidFill>
                  <a:srgbClr val="CC0000"/>
                </a:solidFill>
                <a:latin typeface="Impact"/>
                <a:cs typeface="Impact"/>
              </a:rPr>
              <a:t>Types </a:t>
            </a:r>
            <a:r>
              <a:rPr dirty="0" sz="4000" b="1">
                <a:solidFill>
                  <a:srgbClr val="CC0000"/>
                </a:solidFill>
                <a:latin typeface="Impact"/>
                <a:cs typeface="Impact"/>
              </a:rPr>
              <a:t>and  Composition  of          Lipoproteins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831080">
              <a:lnSpc>
                <a:spcPct val="100000"/>
              </a:lnSpc>
            </a:pP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Chylomicrons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4628" y="1837690"/>
            <a:ext cx="3148330" cy="3425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800" spc="-70" b="1">
                <a:solidFill>
                  <a:srgbClr val="3333CC"/>
                </a:solidFill>
                <a:latin typeface="Times New Roman"/>
                <a:cs typeface="Times New Roman"/>
              </a:rPr>
              <a:t>Very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low density  </a:t>
            </a: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Lipoprotein</a:t>
            </a:r>
            <a:r>
              <a:rPr dirty="0" sz="2800" spc="-5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990000"/>
                </a:solidFill>
                <a:latin typeface="Times New Roman"/>
                <a:cs typeface="Times New Roman"/>
              </a:rPr>
              <a:t>(VLDL)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259715">
              <a:lnSpc>
                <a:spcPct val="100000"/>
              </a:lnSpc>
            </a:pP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Low density  </a:t>
            </a: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Lipoprotein</a:t>
            </a:r>
            <a:r>
              <a:rPr dirty="0" sz="2800" spc="-3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990000"/>
                </a:solidFill>
                <a:latin typeface="Times New Roman"/>
                <a:cs typeface="Times New Roman"/>
              </a:rPr>
              <a:t>(LDL)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220345">
              <a:lnSpc>
                <a:spcPct val="100000"/>
              </a:lnSpc>
            </a:pP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High density  </a:t>
            </a: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Lipoprotein</a:t>
            </a:r>
            <a:r>
              <a:rPr dirty="0" sz="2800" spc="-3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990000"/>
                </a:solidFill>
                <a:latin typeface="Times New Roman"/>
                <a:cs typeface="Times New Roman"/>
              </a:rPr>
              <a:t>(HDL)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7800" y="228600"/>
            <a:ext cx="2819400" cy="647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44161" y="2591561"/>
            <a:ext cx="4572000" cy="1905000"/>
          </a:xfrm>
          <a:prstGeom prst="rect">
            <a:avLst/>
          </a:prstGeom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algn="ctr" marL="257175" marR="256540">
              <a:lnSpc>
                <a:spcPct val="100000"/>
              </a:lnSpc>
              <a:spcBef>
                <a:spcPts val="160"/>
              </a:spcBef>
            </a:pPr>
            <a:r>
              <a:rPr dirty="0" sz="4000" spc="-5" b="1">
                <a:solidFill>
                  <a:srgbClr val="CC0000"/>
                </a:solidFill>
                <a:latin typeface="Impact"/>
                <a:cs typeface="Impact"/>
              </a:rPr>
              <a:t>Ultracentrifugation  </a:t>
            </a:r>
            <a:r>
              <a:rPr dirty="0" sz="4000" b="1">
                <a:solidFill>
                  <a:srgbClr val="CC0000"/>
                </a:solidFill>
                <a:latin typeface="Impact"/>
                <a:cs typeface="Impact"/>
              </a:rPr>
              <a:t>of</a:t>
            </a:r>
            <a:endParaRPr sz="4000">
              <a:latin typeface="Impact"/>
              <a:cs typeface="Impact"/>
            </a:endParaRPr>
          </a:p>
          <a:p>
            <a:pPr algn="ctr">
              <a:lnSpc>
                <a:spcPct val="100000"/>
              </a:lnSpc>
            </a:pPr>
            <a:r>
              <a:rPr dirty="0" sz="4000" b="1">
                <a:solidFill>
                  <a:srgbClr val="CC0000"/>
                </a:solidFill>
                <a:latin typeface="Impact"/>
                <a:cs typeface="Impact"/>
              </a:rPr>
              <a:t>Lipoproteins</a:t>
            </a:r>
            <a:endParaRPr sz="40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DR-REEM</dc:creator>
  <dc:title>PowerPoint Presentation</dc:title>
  <dcterms:created xsi:type="dcterms:W3CDTF">2016-03-20T13:51:16Z</dcterms:created>
  <dcterms:modified xsi:type="dcterms:W3CDTF">2016-03-20T13:51:16Z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2016-03-20T00:00:00Z</vt:filetime>
  </property>
</Properties>
</file>