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09800" y="1219200"/>
            <a:ext cx="4724400" cy="71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90033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90033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90600" y="1546860"/>
            <a:ext cx="7391400" cy="439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90033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8845" y="401573"/>
            <a:ext cx="7906308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990033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938654"/>
            <a:ext cx="8681719" cy="4279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5027" y="1537335"/>
            <a:ext cx="7798943" cy="36285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761" y="444245"/>
            <a:ext cx="4198620" cy="852169"/>
          </a:xfrm>
          <a:prstGeom prst="rect"/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200"/>
              </a:spcBef>
            </a:pPr>
            <a:r>
              <a:rPr dirty="0" sz="4800" spc="-5">
                <a:solidFill>
                  <a:srgbClr val="990000"/>
                </a:solidFill>
              </a:rPr>
              <a:t>HDL</a:t>
            </a:r>
            <a:r>
              <a:rPr dirty="0" sz="4800" spc="-60">
                <a:solidFill>
                  <a:srgbClr val="990000"/>
                </a:solidFill>
              </a:rPr>
              <a:t> </a:t>
            </a:r>
            <a:r>
              <a:rPr dirty="0" sz="4800" spc="-5">
                <a:solidFill>
                  <a:srgbClr val="990000"/>
                </a:solidFill>
              </a:rPr>
              <a:t>Metabolism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69644" y="6132576"/>
            <a:ext cx="456819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Times New Roman"/>
                <a:cs typeface="Times New Roman"/>
              </a:rPr>
              <a:t>PC </a:t>
            </a:r>
            <a:r>
              <a:rPr dirty="0" sz="2400" b="1">
                <a:latin typeface="Times New Roman"/>
                <a:cs typeface="Times New Roman"/>
              </a:rPr>
              <a:t>=</a:t>
            </a:r>
            <a:r>
              <a:rPr dirty="0" sz="2400" spc="30" b="1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Phosphatidylcholine/Lecithin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4054" y="613409"/>
            <a:ext cx="7152005" cy="6705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spc="-5" b="0">
                <a:latin typeface="Impact"/>
                <a:cs typeface="Impact"/>
              </a:rPr>
              <a:t>High </a:t>
            </a:r>
            <a:r>
              <a:rPr dirty="0" sz="4400" b="0">
                <a:latin typeface="Impact"/>
                <a:cs typeface="Impact"/>
              </a:rPr>
              <a:t>Density </a:t>
            </a:r>
            <a:r>
              <a:rPr dirty="0" sz="4400" spc="-5" b="0">
                <a:latin typeface="Impact"/>
                <a:cs typeface="Impact"/>
              </a:rPr>
              <a:t>Lipoproteins</a:t>
            </a:r>
            <a:r>
              <a:rPr dirty="0" sz="4400" spc="-85" b="0">
                <a:latin typeface="Impact"/>
                <a:cs typeface="Impact"/>
              </a:rPr>
              <a:t> </a:t>
            </a:r>
            <a:r>
              <a:rPr dirty="0" sz="4400" spc="-5" b="0">
                <a:latin typeface="Impact"/>
                <a:cs typeface="Impact"/>
              </a:rPr>
              <a:t>(HDL)</a:t>
            </a:r>
            <a:endParaRPr sz="44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633346"/>
            <a:ext cx="8202930" cy="4585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Produced by intestine and</a:t>
            </a:r>
            <a:r>
              <a:rPr dirty="0" sz="3200" spc="-8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liver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Nascent</a:t>
            </a:r>
            <a:r>
              <a:rPr dirty="0" sz="3200" spc="-7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HDL: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Disk-shaped</a:t>
            </a:r>
            <a:endParaRPr sz="3200">
              <a:latin typeface="Times New Roman"/>
              <a:cs typeface="Times New Roman"/>
            </a:endParaRPr>
          </a:p>
          <a:p>
            <a:pPr marL="927100" marR="666115">
              <a:lnSpc>
                <a:spcPct val="100000"/>
              </a:lnSpc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Contains apo A-I, C-II and E  Contains primarily </a:t>
            </a:r>
            <a:r>
              <a:rPr dirty="0" sz="3200" spc="-5" b="1">
                <a:solidFill>
                  <a:srgbClr val="CC0000"/>
                </a:solidFill>
                <a:latin typeface="Times New Roman"/>
                <a:cs typeface="Times New Roman"/>
              </a:rPr>
              <a:t>phospholipid</a:t>
            </a:r>
            <a:r>
              <a:rPr dirty="0" sz="3200" spc="-8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(PC)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Mature HDL</a:t>
            </a:r>
            <a:r>
              <a:rPr dirty="0" sz="3200" spc="-5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(HDL</a:t>
            </a:r>
            <a:r>
              <a:rPr dirty="0" baseline="-21164" sz="3150" b="1">
                <a:solidFill>
                  <a:srgbClr val="3333CC"/>
                </a:solidFill>
                <a:latin typeface="Times New Roman"/>
                <a:cs typeface="Times New Roman"/>
              </a:rPr>
              <a:t>2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):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First, the </a:t>
            </a:r>
            <a:r>
              <a:rPr dirty="0" sz="3200" spc="5" b="1">
                <a:solidFill>
                  <a:srgbClr val="CC0000"/>
                </a:solidFill>
                <a:latin typeface="Times New Roman"/>
                <a:cs typeface="Times New Roman"/>
              </a:rPr>
              <a:t>HDL</a:t>
            </a:r>
            <a:r>
              <a:rPr dirty="0" baseline="-21164" sz="3150" spc="7" b="1">
                <a:solidFill>
                  <a:srgbClr val="CC0000"/>
                </a:solidFill>
                <a:latin typeface="Times New Roman"/>
                <a:cs typeface="Times New Roman"/>
              </a:rPr>
              <a:t>3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collects cholesterol</a:t>
            </a:r>
            <a:r>
              <a:rPr dirty="0" sz="3200" spc="15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(C)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Then, C is converted to CE </a:t>
            </a:r>
            <a:r>
              <a:rPr dirty="0" sz="3200" spc="5" b="1">
                <a:solidFill>
                  <a:srgbClr val="CC0000"/>
                </a:solidFill>
                <a:latin typeface="Times New Roman"/>
                <a:cs typeface="Times New Roman"/>
              </a:rPr>
              <a:t>(C-</a:t>
            </a:r>
            <a:r>
              <a:rPr dirty="0" sz="3200" spc="-11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ester)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The </a:t>
            </a:r>
            <a:r>
              <a:rPr dirty="0" sz="3200" spc="5" b="1">
                <a:solidFill>
                  <a:srgbClr val="CC0000"/>
                </a:solidFill>
                <a:latin typeface="Times New Roman"/>
                <a:cs typeface="Times New Roman"/>
              </a:rPr>
              <a:t>HDL</a:t>
            </a:r>
            <a:r>
              <a:rPr dirty="0" baseline="-21164" sz="3150" spc="7" b="1">
                <a:solidFill>
                  <a:srgbClr val="CC0000"/>
                </a:solidFill>
                <a:latin typeface="Times New Roman"/>
                <a:cs typeface="Times New Roman"/>
              </a:rPr>
              <a:t>2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is the spherical mature</a:t>
            </a:r>
            <a:r>
              <a:rPr dirty="0" sz="3200" spc="-9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particle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6717" y="461009"/>
            <a:ext cx="3748404" cy="6705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b="0">
                <a:latin typeface="Impact"/>
                <a:cs typeface="Impact"/>
              </a:rPr>
              <a:t>Functions </a:t>
            </a:r>
            <a:r>
              <a:rPr dirty="0" sz="4400" spc="-5" b="0">
                <a:latin typeface="Impact"/>
                <a:cs typeface="Impact"/>
              </a:rPr>
              <a:t>of</a:t>
            </a:r>
            <a:r>
              <a:rPr dirty="0" sz="4400" spc="-110" b="0">
                <a:latin typeface="Impact"/>
                <a:cs typeface="Impact"/>
              </a:rPr>
              <a:t> </a:t>
            </a:r>
            <a:r>
              <a:rPr dirty="0" sz="4400" spc="-5" b="0">
                <a:latin typeface="Impact"/>
                <a:cs typeface="Impact"/>
              </a:rPr>
              <a:t>HDL</a:t>
            </a:r>
            <a:endParaRPr sz="44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209802"/>
            <a:ext cx="8301355" cy="5038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Reservoir </a:t>
            </a: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of</a:t>
            </a:r>
            <a:r>
              <a:rPr dirty="0" sz="2800" spc="-5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apoproteins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25"/>
              </a:spcBef>
            </a:pPr>
            <a:r>
              <a:rPr dirty="0" sz="2000" b="1">
                <a:solidFill>
                  <a:srgbClr val="CC0000"/>
                </a:solidFill>
                <a:latin typeface="Times New Roman"/>
                <a:cs typeface="Times New Roman"/>
              </a:rPr>
              <a:t>e.g., Apo </a:t>
            </a:r>
            <a:r>
              <a:rPr dirty="0" sz="2000" spc="5" b="1">
                <a:solidFill>
                  <a:srgbClr val="CC0000"/>
                </a:solidFill>
                <a:latin typeface="Times New Roman"/>
                <a:cs typeface="Times New Roman"/>
              </a:rPr>
              <a:t>C-II </a:t>
            </a:r>
            <a:r>
              <a:rPr dirty="0" sz="2000" b="1">
                <a:solidFill>
                  <a:srgbClr val="CC0000"/>
                </a:solidFill>
                <a:latin typeface="Times New Roman"/>
                <a:cs typeface="Times New Roman"/>
              </a:rPr>
              <a:t>and E to</a:t>
            </a:r>
            <a:r>
              <a:rPr dirty="0" sz="2000" spc="-13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C0000"/>
                </a:solidFill>
                <a:latin typeface="Times New Roman"/>
                <a:cs typeface="Times New Roman"/>
              </a:rPr>
              <a:t>VLDL</a:t>
            </a:r>
            <a:endParaRPr sz="2000">
              <a:latin typeface="Times New Roman"/>
              <a:cs typeface="Times New Roman"/>
            </a:endParaRPr>
          </a:p>
          <a:p>
            <a:pPr marL="927100" indent="-914400">
              <a:lnSpc>
                <a:spcPct val="100000"/>
              </a:lnSpc>
              <a:spcBef>
                <a:spcPts val="13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Uptake </a:t>
            </a: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of</a:t>
            </a:r>
            <a:r>
              <a:rPr dirty="0" sz="2800" spc="-4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cholesterol: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25"/>
              </a:spcBef>
            </a:pPr>
            <a:r>
              <a:rPr dirty="0" sz="2000" b="1">
                <a:solidFill>
                  <a:srgbClr val="CC0000"/>
                </a:solidFill>
                <a:latin typeface="Times New Roman"/>
                <a:cs typeface="Times New Roman"/>
              </a:rPr>
              <a:t>From other lipoproteins &amp; </a:t>
            </a:r>
            <a:r>
              <a:rPr dirty="0" sz="2000" spc="-5" b="1">
                <a:solidFill>
                  <a:srgbClr val="CC0000"/>
                </a:solidFill>
                <a:latin typeface="Times New Roman"/>
                <a:cs typeface="Times New Roman"/>
              </a:rPr>
              <a:t>cell</a:t>
            </a:r>
            <a:r>
              <a:rPr dirty="0" sz="2000" spc="-13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C0000"/>
                </a:solidFill>
                <a:latin typeface="Times New Roman"/>
                <a:cs typeface="Times New Roman"/>
              </a:rPr>
              <a:t>membranes</a:t>
            </a:r>
            <a:endParaRPr sz="2000">
              <a:latin typeface="Times New Roman"/>
              <a:cs typeface="Times New Roman"/>
            </a:endParaRPr>
          </a:p>
          <a:p>
            <a:pPr algn="just" marL="355600" marR="5080">
              <a:lnSpc>
                <a:spcPts val="2160"/>
              </a:lnSpc>
              <a:spcBef>
                <a:spcPts val="1510"/>
              </a:spcBef>
            </a:pPr>
            <a:r>
              <a:rPr dirty="0" sz="2000" b="1">
                <a:solidFill>
                  <a:srgbClr val="3333CC"/>
                </a:solidFill>
                <a:latin typeface="Times New Roman"/>
                <a:cs typeface="Times New Roman"/>
              </a:rPr>
              <a:t>(HDL </a:t>
            </a:r>
            <a:r>
              <a:rPr dirty="0" sz="2000" spc="-5" b="1">
                <a:solidFill>
                  <a:srgbClr val="3333CC"/>
                </a:solidFill>
                <a:latin typeface="Times New Roman"/>
                <a:cs typeface="Times New Roman"/>
              </a:rPr>
              <a:t>is suitable for </a:t>
            </a:r>
            <a:r>
              <a:rPr dirty="0" sz="2000" b="1">
                <a:solidFill>
                  <a:srgbClr val="3333CC"/>
                </a:solidFill>
                <a:latin typeface="Times New Roman"/>
                <a:cs typeface="Times New Roman"/>
              </a:rPr>
              <a:t>uptake </a:t>
            </a:r>
            <a:r>
              <a:rPr dirty="0" sz="2000" spc="-5" b="1">
                <a:solidFill>
                  <a:srgbClr val="3333CC"/>
                </a:solidFill>
                <a:latin typeface="Times New Roman"/>
                <a:cs typeface="Times New Roman"/>
              </a:rPr>
              <a:t>of cholesterol </a:t>
            </a:r>
            <a:r>
              <a:rPr dirty="0" sz="2000" b="1">
                <a:solidFill>
                  <a:srgbClr val="3333CC"/>
                </a:solidFill>
                <a:latin typeface="Times New Roman"/>
                <a:cs typeface="Times New Roman"/>
              </a:rPr>
              <a:t>because of high </a:t>
            </a:r>
            <a:r>
              <a:rPr dirty="0" sz="2000" spc="-5" b="1">
                <a:solidFill>
                  <a:srgbClr val="3333CC"/>
                </a:solidFill>
                <a:latin typeface="Times New Roman"/>
                <a:cs typeface="Times New Roman"/>
              </a:rPr>
              <a:t>content </a:t>
            </a:r>
            <a:r>
              <a:rPr dirty="0" sz="2000" b="1">
                <a:solidFill>
                  <a:srgbClr val="3333CC"/>
                </a:solidFill>
                <a:latin typeface="Times New Roman"/>
                <a:cs typeface="Times New Roman"/>
              </a:rPr>
              <a:t>of </a:t>
            </a:r>
            <a:r>
              <a:rPr dirty="0" sz="2000" spc="-5" b="1">
                <a:solidFill>
                  <a:srgbClr val="3333CC"/>
                </a:solidFill>
                <a:latin typeface="Times New Roman"/>
                <a:cs typeface="Times New Roman"/>
              </a:rPr>
              <a:t>PC  </a:t>
            </a:r>
            <a:r>
              <a:rPr dirty="0" sz="2000" b="1">
                <a:solidFill>
                  <a:srgbClr val="3333CC"/>
                </a:solidFill>
                <a:latin typeface="Times New Roman"/>
                <a:cs typeface="Times New Roman"/>
              </a:rPr>
              <a:t>that </a:t>
            </a:r>
            <a:r>
              <a:rPr dirty="0" sz="2000" spc="-5" b="1">
                <a:solidFill>
                  <a:srgbClr val="3333CC"/>
                </a:solidFill>
                <a:latin typeface="Times New Roman"/>
                <a:cs typeface="Times New Roman"/>
              </a:rPr>
              <a:t>can both solublizes cholesterol </a:t>
            </a:r>
            <a:r>
              <a:rPr dirty="0" sz="2000" b="1">
                <a:solidFill>
                  <a:srgbClr val="3333CC"/>
                </a:solidFill>
                <a:latin typeface="Times New Roman"/>
                <a:cs typeface="Times New Roman"/>
              </a:rPr>
              <a:t>and </a:t>
            </a:r>
            <a:r>
              <a:rPr dirty="0" sz="2000" spc="-5" b="1">
                <a:solidFill>
                  <a:srgbClr val="3333CC"/>
                </a:solidFill>
                <a:latin typeface="Times New Roman"/>
                <a:cs typeface="Times New Roman"/>
              </a:rPr>
              <a:t>acts </a:t>
            </a:r>
            <a:r>
              <a:rPr dirty="0" sz="2000" b="1">
                <a:solidFill>
                  <a:srgbClr val="3333CC"/>
                </a:solidFill>
                <a:latin typeface="Times New Roman"/>
                <a:cs typeface="Times New Roman"/>
              </a:rPr>
              <a:t>as a </a:t>
            </a:r>
            <a:r>
              <a:rPr dirty="0" sz="2000" spc="-5" b="1">
                <a:solidFill>
                  <a:srgbClr val="3333CC"/>
                </a:solidFill>
                <a:latin typeface="Times New Roman"/>
                <a:cs typeface="Times New Roman"/>
              </a:rPr>
              <a:t>source of fatty acid for  </a:t>
            </a:r>
            <a:r>
              <a:rPr dirty="0" sz="2000" b="1">
                <a:solidFill>
                  <a:srgbClr val="3333CC"/>
                </a:solidFill>
                <a:latin typeface="Times New Roman"/>
                <a:cs typeface="Times New Roman"/>
              </a:rPr>
              <a:t>cholesterol</a:t>
            </a:r>
            <a:r>
              <a:rPr dirty="0" sz="2000" spc="-13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333CC"/>
                </a:solidFill>
                <a:latin typeface="Times New Roman"/>
                <a:cs typeface="Times New Roman"/>
              </a:rPr>
              <a:t>esterification)</a:t>
            </a:r>
            <a:endParaRPr sz="2000">
              <a:latin typeface="Times New Roman"/>
              <a:cs typeface="Times New Roman"/>
            </a:endParaRPr>
          </a:p>
          <a:p>
            <a:pPr marL="927100" marR="3647440" indent="-914400">
              <a:lnSpc>
                <a:spcPct val="91100"/>
              </a:lnSpc>
              <a:spcBef>
                <a:spcPts val="147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Esterification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of</a:t>
            </a:r>
            <a:r>
              <a:rPr dirty="0" sz="2800" spc="-8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cholesterol: 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Enzyme:</a:t>
            </a:r>
            <a:r>
              <a:rPr dirty="0" sz="2400" spc="-5" b="1">
                <a:solidFill>
                  <a:srgbClr val="CC0000"/>
                </a:solidFill>
                <a:latin typeface="Times New Roman"/>
                <a:cs typeface="Times New Roman"/>
              </a:rPr>
              <a:t>PCAT/LCAT 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Activator: </a:t>
            </a:r>
            <a:r>
              <a:rPr dirty="0" sz="2400" spc="-5" b="1">
                <a:solidFill>
                  <a:srgbClr val="CC0000"/>
                </a:solidFill>
                <a:latin typeface="Times New Roman"/>
                <a:cs typeface="Times New Roman"/>
              </a:rPr>
              <a:t>Apo</a:t>
            </a:r>
            <a:r>
              <a:rPr dirty="0" sz="2400" spc="-8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CC0000"/>
                </a:solidFill>
                <a:latin typeface="Times New Roman"/>
                <a:cs typeface="Times New Roman"/>
              </a:rPr>
              <a:t>A-I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450"/>
              </a:lnSpc>
            </a:pP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Substrate: </a:t>
            </a:r>
            <a:r>
              <a:rPr dirty="0" sz="2400" b="1">
                <a:solidFill>
                  <a:srgbClr val="CC0000"/>
                </a:solidFill>
                <a:latin typeface="Times New Roman"/>
                <a:cs typeface="Times New Roman"/>
              </a:rPr>
              <a:t>Cholesterol,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Co-substrate:</a:t>
            </a:r>
            <a:r>
              <a:rPr dirty="0" sz="2400" spc="-5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CC0000"/>
                </a:solidFill>
                <a:latin typeface="Times New Roman"/>
                <a:cs typeface="Times New Roman"/>
              </a:rPr>
              <a:t>PC</a:t>
            </a:r>
            <a:endParaRPr sz="2400">
              <a:latin typeface="Times New Roman"/>
              <a:cs typeface="Times New Roman"/>
            </a:endParaRPr>
          </a:p>
          <a:p>
            <a:pPr marL="927100">
              <a:lnSpc>
                <a:spcPts val="2735"/>
              </a:lnSpc>
            </a:pP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Product: </a:t>
            </a:r>
            <a:r>
              <a:rPr dirty="0" sz="2400" b="1">
                <a:solidFill>
                  <a:srgbClr val="CC0000"/>
                </a:solidFill>
                <a:latin typeface="Times New Roman"/>
                <a:cs typeface="Times New Roman"/>
              </a:rPr>
              <a:t>Cholesterol ester (&amp;</a:t>
            </a:r>
            <a:r>
              <a:rPr dirty="0" sz="2400" spc="-5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CC0000"/>
                </a:solidFill>
                <a:latin typeface="Times New Roman"/>
                <a:cs typeface="Times New Roman"/>
              </a:rPr>
              <a:t>Lyso-PC)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Reverse </a:t>
            </a: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cholesterol</a:t>
            </a:r>
            <a:r>
              <a:rPr dirty="0" sz="2800" spc="-6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transport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8770">
              <a:lnSpc>
                <a:spcPct val="100000"/>
              </a:lnSpc>
            </a:pPr>
            <a:r>
              <a:rPr dirty="0"/>
              <a:t>Why </a:t>
            </a:r>
            <a:r>
              <a:rPr dirty="0" spc="-5"/>
              <a:t>Is </a:t>
            </a:r>
            <a:r>
              <a:rPr dirty="0"/>
              <a:t>HDL </a:t>
            </a:r>
            <a:r>
              <a:rPr dirty="0" spc="-5"/>
              <a:t>a Good Cholesterol</a:t>
            </a:r>
            <a:r>
              <a:rPr dirty="0" spc="-114"/>
              <a:t> </a:t>
            </a:r>
            <a:r>
              <a:rPr dirty="0"/>
              <a:t>carrier?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097534"/>
            <a:ext cx="8224520" cy="5459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600" b="1">
                <a:solidFill>
                  <a:srgbClr val="3333CC"/>
                </a:solidFill>
                <a:latin typeface="Times New Roman"/>
                <a:cs typeface="Times New Roman"/>
              </a:rPr>
              <a:t>Inverse relation between plasma</a:t>
            </a:r>
            <a:r>
              <a:rPr dirty="0" sz="3600" spc="-4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3333CC"/>
                </a:solidFill>
                <a:latin typeface="Times New Roman"/>
                <a:cs typeface="Times New Roman"/>
              </a:rPr>
              <a:t>HDL</a:t>
            </a:r>
            <a:endParaRPr sz="3600">
              <a:latin typeface="Times New Roman"/>
              <a:cs typeface="Times New Roman"/>
            </a:endParaRPr>
          </a:p>
          <a:p>
            <a:pPr algn="just" marL="355600">
              <a:lnSpc>
                <a:spcPct val="100000"/>
              </a:lnSpc>
            </a:pPr>
            <a:r>
              <a:rPr dirty="0" sz="3600" spc="-5" b="1">
                <a:solidFill>
                  <a:srgbClr val="3333CC"/>
                </a:solidFill>
                <a:latin typeface="Times New Roman"/>
                <a:cs typeface="Times New Roman"/>
              </a:rPr>
              <a:t>levels and </a:t>
            </a:r>
            <a:r>
              <a:rPr dirty="0" sz="3600" b="1">
                <a:solidFill>
                  <a:srgbClr val="3333CC"/>
                </a:solidFill>
                <a:latin typeface="Times New Roman"/>
                <a:cs typeface="Times New Roman"/>
              </a:rPr>
              <a:t>atherosclerosis ….</a:t>
            </a:r>
            <a:r>
              <a:rPr dirty="0" sz="3600" spc="-5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3333CC"/>
                </a:solidFill>
                <a:latin typeface="Times New Roman"/>
                <a:cs typeface="Times New Roman"/>
              </a:rPr>
              <a:t>How?</a:t>
            </a:r>
            <a:endParaRPr sz="3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76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600" b="1">
                <a:solidFill>
                  <a:srgbClr val="3333CC"/>
                </a:solidFill>
                <a:latin typeface="Times New Roman"/>
                <a:cs typeface="Times New Roman"/>
              </a:rPr>
              <a:t>Reverse cholesterol transport</a:t>
            </a:r>
            <a:r>
              <a:rPr dirty="0" sz="3600" spc="-3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3333CC"/>
                </a:solidFill>
                <a:latin typeface="Times New Roman"/>
                <a:cs typeface="Times New Roman"/>
              </a:rPr>
              <a:t>involves:</a:t>
            </a:r>
            <a:endParaRPr sz="3600">
              <a:latin typeface="Times New Roman"/>
              <a:cs typeface="Times New Roman"/>
            </a:endParaRPr>
          </a:p>
          <a:p>
            <a:pPr marL="355600" marR="526415">
              <a:lnSpc>
                <a:spcPct val="100000"/>
              </a:lnSpc>
              <a:spcBef>
                <a:spcPts val="20"/>
              </a:spcBef>
            </a:pP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Efflux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of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cholesterol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from peripheral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tissues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and 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other lipoproteins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to</a:t>
            </a:r>
            <a:r>
              <a:rPr dirty="0" sz="2800" spc="-9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HDL</a:t>
            </a:r>
            <a:r>
              <a:rPr dirty="0" baseline="-21021" sz="2775" spc="-7" b="1">
                <a:solidFill>
                  <a:srgbClr val="3333CC"/>
                </a:solidFill>
                <a:latin typeface="Times New Roman"/>
                <a:cs typeface="Times New Roman"/>
              </a:rPr>
              <a:t>3</a:t>
            </a:r>
            <a:endParaRPr baseline="-21021" sz="2775">
              <a:latin typeface="Times New Roman"/>
              <a:cs typeface="Times New Roman"/>
            </a:endParaRPr>
          </a:p>
          <a:p>
            <a:pPr algn="just" marL="355600" marR="247650">
              <a:lnSpc>
                <a:spcPct val="100000"/>
              </a:lnSpc>
              <a:spcBef>
                <a:spcPts val="1570"/>
              </a:spcBef>
            </a:pP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Esterification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of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cholesterol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&amp;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binding of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HDL</a:t>
            </a:r>
            <a:r>
              <a:rPr dirty="0" baseline="-21021" sz="2775" spc="-7" b="1">
                <a:solidFill>
                  <a:srgbClr val="3333CC"/>
                </a:solidFill>
                <a:latin typeface="Times New Roman"/>
                <a:cs typeface="Times New Roman"/>
              </a:rPr>
              <a:t>2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to 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liver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and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steroidogenic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cells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by scavenger</a:t>
            </a:r>
            <a:r>
              <a:rPr dirty="0" sz="2800" spc="-8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receptor  class B</a:t>
            </a:r>
            <a:r>
              <a:rPr dirty="0" sz="2800" spc="-7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(SR-B1)</a:t>
            </a:r>
            <a:endParaRPr sz="2800">
              <a:latin typeface="Times New Roman"/>
              <a:cs typeface="Times New Roman"/>
            </a:endParaRPr>
          </a:p>
          <a:p>
            <a:pPr algn="just" marL="355600">
              <a:lnSpc>
                <a:spcPct val="100000"/>
              </a:lnSpc>
              <a:spcBef>
                <a:spcPts val="1570"/>
              </a:spcBef>
            </a:pP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Selective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transfer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of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cholesterol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ester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into these</a:t>
            </a:r>
            <a:r>
              <a:rPr dirty="0" sz="2800" spc="3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cells</a:t>
            </a:r>
            <a:endParaRPr sz="2800">
              <a:latin typeface="Times New Roman"/>
              <a:cs typeface="Times New Roman"/>
            </a:endParaRPr>
          </a:p>
          <a:p>
            <a:pPr algn="just" marL="355600">
              <a:lnSpc>
                <a:spcPct val="100000"/>
              </a:lnSpc>
              <a:spcBef>
                <a:spcPts val="1575"/>
              </a:spcBef>
            </a:pP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Release of lipid-depleted</a:t>
            </a:r>
            <a:r>
              <a:rPr dirty="0" sz="2800" spc="1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 u="heavy">
                <a:solidFill>
                  <a:srgbClr val="3333CC"/>
                </a:solidFill>
                <a:latin typeface="Times New Roman"/>
                <a:cs typeface="Times New Roman"/>
              </a:rPr>
              <a:t>HDL</a:t>
            </a:r>
            <a:r>
              <a:rPr dirty="0" baseline="-21021" sz="2775" spc="-7" b="1">
                <a:solidFill>
                  <a:srgbClr val="3333CC"/>
                </a:solidFill>
                <a:latin typeface="Times New Roman"/>
                <a:cs typeface="Times New Roman"/>
              </a:rPr>
              <a:t>3</a:t>
            </a:r>
            <a:endParaRPr baseline="-21021" sz="277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85815" y="6608826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22860">
            <a:solidFill>
              <a:srgbClr val="3333CC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7292" y="609600"/>
            <a:ext cx="3531235" cy="711835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87630">
              <a:lnSpc>
                <a:spcPct val="100000"/>
              </a:lnSpc>
              <a:spcBef>
                <a:spcPts val="295"/>
              </a:spcBef>
            </a:pPr>
            <a:r>
              <a:rPr dirty="0" sz="4000"/>
              <a:t>Atherosclerosis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83540" y="1633346"/>
            <a:ext cx="8158480" cy="4767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Pathogenesis: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Modified (oxidized) LDL …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Oxidative</a:t>
            </a:r>
            <a:r>
              <a:rPr dirty="0" sz="2800" spc="-15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15" b="1">
                <a:solidFill>
                  <a:srgbClr val="CC0000"/>
                </a:solidFill>
                <a:latin typeface="Times New Roman"/>
                <a:cs typeface="Times New Roman"/>
              </a:rPr>
              <a:t>stress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927100" marR="5080" indent="-915035">
              <a:lnSpc>
                <a:spcPct val="100000"/>
              </a:lnSpc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Uptake of oxLDL by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macrophage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scavenger</a:t>
            </a:r>
            <a:r>
              <a:rPr dirty="0" sz="2800" spc="-16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receptor: 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Scavenger </a:t>
            </a:r>
            <a:r>
              <a:rPr dirty="0" sz="2800" spc="-15" b="1">
                <a:solidFill>
                  <a:srgbClr val="CC0000"/>
                </a:solidFill>
                <a:latin typeface="Times New Roman"/>
                <a:cs typeface="Times New Roman"/>
              </a:rPr>
              <a:t>receptor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class A</a:t>
            </a:r>
            <a:r>
              <a:rPr dirty="0" sz="2800" spc="-409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(SR-A)</a:t>
            </a:r>
            <a:endParaRPr sz="2800">
              <a:latin typeface="Times New Roman"/>
              <a:cs typeface="Times New Roman"/>
            </a:endParaRPr>
          </a:p>
          <a:p>
            <a:pPr marL="1841500" marR="1069975">
              <a:lnSpc>
                <a:spcPct val="100000"/>
              </a:lnSpc>
            </a:pPr>
            <a:r>
              <a:rPr dirty="0" sz="2800" spc="-15" b="1">
                <a:solidFill>
                  <a:srgbClr val="3333CC"/>
                </a:solidFill>
                <a:latin typeface="Times New Roman"/>
                <a:cs typeface="Times New Roman"/>
              </a:rPr>
              <a:t>Low-affinity,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non-specific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receptor 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Un-regulated</a:t>
            </a:r>
            <a:r>
              <a:rPr dirty="0" sz="2800" spc="-5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receptor</a:t>
            </a:r>
            <a:endParaRPr sz="2800">
              <a:latin typeface="Times New Roman"/>
              <a:cs typeface="Times New Roman"/>
            </a:endParaRPr>
          </a:p>
          <a:p>
            <a:pPr marL="12700" marR="3096895">
              <a:lnSpc>
                <a:spcPts val="6720"/>
              </a:lnSpc>
              <a:spcBef>
                <a:spcPts val="780"/>
              </a:spcBef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Foam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cell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transformation 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Atherosclerotic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plaque</a:t>
            </a:r>
            <a:r>
              <a:rPr dirty="0" sz="2800" spc="-2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formation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0" y="0"/>
            <a:ext cx="7010400" cy="586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46225" y="6020560"/>
            <a:ext cx="7315200" cy="762000"/>
          </a:xfrm>
          <a:custGeom>
            <a:avLst/>
            <a:gdLst/>
            <a:ahLst/>
            <a:cxnLst/>
            <a:rect l="l" t="t" r="r" b="b"/>
            <a:pathLst>
              <a:path w="7315200" h="762000">
                <a:moveTo>
                  <a:pt x="0" y="762000"/>
                </a:moveTo>
                <a:lnTo>
                  <a:pt x="7315200" y="762000"/>
                </a:lnTo>
                <a:lnTo>
                  <a:pt x="7315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46225" y="6020560"/>
            <a:ext cx="7315200" cy="762000"/>
          </a:xfrm>
          <a:custGeom>
            <a:avLst/>
            <a:gdLst/>
            <a:ahLst/>
            <a:cxnLst/>
            <a:rect l="l" t="t" r="r" b="b"/>
            <a:pathLst>
              <a:path w="7315200" h="762000">
                <a:moveTo>
                  <a:pt x="0" y="762000"/>
                </a:moveTo>
                <a:lnTo>
                  <a:pt x="7315200" y="762000"/>
                </a:lnTo>
                <a:lnTo>
                  <a:pt x="73152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28956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14703" y="6093967"/>
            <a:ext cx="6771005" cy="608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790"/>
              </a:lnSpc>
            </a:pPr>
            <a:r>
              <a:rPr dirty="0" sz="4000" b="1">
                <a:solidFill>
                  <a:srgbClr val="990033"/>
                </a:solidFill>
                <a:latin typeface="Impact"/>
                <a:cs typeface="Impact"/>
              </a:rPr>
              <a:t>Athersclerotic </a:t>
            </a:r>
            <a:r>
              <a:rPr dirty="0" sz="4000" spc="-5" b="1">
                <a:solidFill>
                  <a:srgbClr val="990033"/>
                </a:solidFill>
                <a:latin typeface="Impact"/>
                <a:cs typeface="Impact"/>
              </a:rPr>
              <a:t>plaque</a:t>
            </a:r>
            <a:r>
              <a:rPr dirty="0" sz="4000" spc="-90" b="1">
                <a:solidFill>
                  <a:srgbClr val="990033"/>
                </a:solidFill>
                <a:latin typeface="Impact"/>
                <a:cs typeface="Impact"/>
              </a:rPr>
              <a:t> </a:t>
            </a:r>
            <a:r>
              <a:rPr dirty="0" sz="4000" b="1">
                <a:solidFill>
                  <a:srgbClr val="990033"/>
                </a:solidFill>
                <a:latin typeface="Impact"/>
                <a:cs typeface="Impact"/>
              </a:rPr>
              <a:t>Formation</a:t>
            </a:r>
            <a:endParaRPr sz="40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8301355" cy="650875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300"/>
              </a:spcBef>
            </a:pPr>
            <a:r>
              <a:rPr dirty="0"/>
              <a:t>Laboratory </a:t>
            </a:r>
            <a:r>
              <a:rPr dirty="0" spc="-5"/>
              <a:t>Investigation of</a:t>
            </a:r>
            <a:r>
              <a:rPr dirty="0"/>
              <a:t> </a:t>
            </a:r>
            <a:r>
              <a:rPr dirty="0" spc="-5"/>
              <a:t>Atherosclerosis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328165"/>
            <a:ext cx="7658100" cy="525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Serum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lipid</a:t>
            </a:r>
            <a:r>
              <a:rPr dirty="0" sz="3200" spc="-7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3333CC"/>
                </a:solidFill>
                <a:latin typeface="Times New Roman"/>
                <a:cs typeface="Times New Roman"/>
              </a:rPr>
              <a:t>profile:</a:t>
            </a:r>
            <a:endParaRPr sz="3200">
              <a:latin typeface="Times New Roman"/>
              <a:cs typeface="Times New Roman"/>
            </a:endParaRPr>
          </a:p>
          <a:p>
            <a:pPr marL="927100" marR="2308225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10-12 hours (O/N)</a:t>
            </a:r>
            <a:r>
              <a:rPr dirty="0" sz="3200" spc="-11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fasting 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Measurement</a:t>
            </a:r>
            <a:r>
              <a:rPr dirty="0" sz="3200" spc="-9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  <a:p>
            <a:pPr marL="1231900">
              <a:lnSpc>
                <a:spcPct val="100000"/>
              </a:lnSpc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Serum triglyceride</a:t>
            </a:r>
            <a:r>
              <a:rPr dirty="0" sz="3200" spc="-9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level</a:t>
            </a:r>
            <a:endParaRPr sz="320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  <a:spcBef>
                <a:spcPts val="400"/>
              </a:spcBef>
            </a:pP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(reflect chylomicron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and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VLDL</a:t>
            </a:r>
            <a:r>
              <a:rPr dirty="0" sz="2800" spc="-16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levels)</a:t>
            </a:r>
            <a:endParaRPr sz="2800">
              <a:latin typeface="Times New Roman"/>
              <a:cs typeface="Times New Roman"/>
            </a:endParaRPr>
          </a:p>
          <a:p>
            <a:pPr marL="1193800">
              <a:lnSpc>
                <a:spcPct val="100000"/>
              </a:lnSpc>
              <a:spcBef>
                <a:spcPts val="80"/>
              </a:spcBef>
            </a:pP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Serum total </a:t>
            </a:r>
            <a:r>
              <a:rPr dirty="0" sz="3200" spc="-5" b="1">
                <a:solidFill>
                  <a:srgbClr val="CC0000"/>
                </a:solidFill>
                <a:latin typeface="Times New Roman"/>
                <a:cs typeface="Times New Roman"/>
              </a:rPr>
              <a:t>cholesterol</a:t>
            </a:r>
            <a:r>
              <a:rPr dirty="0" sz="3200" spc="-30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level</a:t>
            </a:r>
            <a:endParaRPr sz="3200">
              <a:latin typeface="Times New Roman"/>
              <a:cs typeface="Times New Roman"/>
            </a:endParaRPr>
          </a:p>
          <a:p>
            <a:pPr algn="just" marL="1129665" marR="1395095" indent="711200">
              <a:lnSpc>
                <a:spcPct val="100000"/>
              </a:lnSpc>
              <a:spcBef>
                <a:spcPts val="5"/>
              </a:spcBef>
            </a:pP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(reflect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LDL and HDL</a:t>
            </a:r>
            <a:r>
              <a:rPr dirty="0" sz="2800" spc="-33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levels) 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Serum </a:t>
            </a:r>
            <a:r>
              <a:rPr dirty="0" sz="3200" spc="-5" b="1">
                <a:solidFill>
                  <a:srgbClr val="CC0000"/>
                </a:solidFill>
                <a:latin typeface="Times New Roman"/>
                <a:cs typeface="Times New Roman"/>
              </a:rPr>
              <a:t>HDL-cholesterol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level  Serum </a:t>
            </a:r>
            <a:r>
              <a:rPr dirty="0" sz="3200" spc="-5" b="1">
                <a:solidFill>
                  <a:srgbClr val="CC0000"/>
                </a:solidFill>
                <a:latin typeface="Times New Roman"/>
                <a:cs typeface="Times New Roman"/>
              </a:rPr>
              <a:t>LDL-cholesterol</a:t>
            </a:r>
            <a:r>
              <a:rPr dirty="0" sz="3200" spc="-6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level</a:t>
            </a:r>
            <a:endParaRPr sz="3200">
              <a:latin typeface="Times New Roman"/>
              <a:cs typeface="Times New Roman"/>
            </a:endParaRPr>
          </a:p>
          <a:p>
            <a:pPr marL="1841500" marR="449580" indent="-1372235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Others,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Serum </a:t>
            </a:r>
            <a:r>
              <a:rPr dirty="0" sz="2800" spc="-10" b="1">
                <a:solidFill>
                  <a:srgbClr val="CC0000"/>
                </a:solidFill>
                <a:latin typeface="Times New Roman"/>
                <a:cs typeface="Times New Roman"/>
              </a:rPr>
              <a:t>lipoprotein electrophoresis 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Serum </a:t>
            </a:r>
            <a:r>
              <a:rPr dirty="0" sz="2800" spc="-10" b="1">
                <a:solidFill>
                  <a:srgbClr val="CC0000"/>
                </a:solidFill>
                <a:latin typeface="Times New Roman"/>
                <a:cs typeface="Times New Roman"/>
              </a:rPr>
              <a:t>apoprotein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levels e.g.,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5" b="1">
                <a:solidFill>
                  <a:srgbClr val="CC0000"/>
                </a:solidFill>
                <a:latin typeface="Times New Roman"/>
                <a:cs typeface="Times New Roman"/>
              </a:rPr>
              <a:t>apo-B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9800" y="1219200"/>
            <a:ext cx="4535805" cy="711835"/>
          </a:xfrm>
          <a:prstGeom prst="rect">
            <a:avLst/>
          </a:prstGeom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295"/>
              </a:spcBef>
            </a:pPr>
            <a:r>
              <a:rPr dirty="0" sz="4000" b="1">
                <a:solidFill>
                  <a:srgbClr val="990033"/>
                </a:solidFill>
                <a:latin typeface="Impact"/>
                <a:cs typeface="Impact"/>
              </a:rPr>
              <a:t>LDL-related</a:t>
            </a:r>
            <a:r>
              <a:rPr dirty="0" sz="4000" spc="-100" b="1">
                <a:solidFill>
                  <a:srgbClr val="990033"/>
                </a:solidFill>
                <a:latin typeface="Impact"/>
                <a:cs typeface="Impact"/>
              </a:rPr>
              <a:t> </a:t>
            </a:r>
            <a:r>
              <a:rPr dirty="0" sz="4000" b="1">
                <a:solidFill>
                  <a:srgbClr val="990033"/>
                </a:solidFill>
                <a:latin typeface="Impact"/>
                <a:cs typeface="Impact"/>
              </a:rPr>
              <a:t>Diseases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7616" y="2774315"/>
            <a:ext cx="6142355" cy="1657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808990">
              <a:lnSpc>
                <a:spcPct val="100000"/>
              </a:lnSpc>
            </a:pPr>
            <a:r>
              <a:rPr dirty="0" sz="3600" spc="-5" b="1">
                <a:solidFill>
                  <a:srgbClr val="3333CC"/>
                </a:solidFill>
                <a:latin typeface="Times New Roman"/>
                <a:cs typeface="Times New Roman"/>
              </a:rPr>
              <a:t>Hyperlipoproteinemia:  </a:t>
            </a:r>
            <a:r>
              <a:rPr dirty="0" sz="3600" spc="-70" b="1">
                <a:solidFill>
                  <a:srgbClr val="990033"/>
                </a:solidFill>
                <a:latin typeface="Times New Roman"/>
                <a:cs typeface="Times New Roman"/>
              </a:rPr>
              <a:t>Type </a:t>
            </a:r>
            <a:r>
              <a:rPr dirty="0" sz="3600" spc="-5" b="1">
                <a:solidFill>
                  <a:srgbClr val="990033"/>
                </a:solidFill>
                <a:latin typeface="Times New Roman"/>
                <a:cs typeface="Times New Roman"/>
              </a:rPr>
              <a:t>IIa Hyperlipoproteinemia  </a:t>
            </a:r>
            <a:r>
              <a:rPr dirty="0" sz="3600" spc="-5" b="1">
                <a:solidFill>
                  <a:srgbClr val="CC0000"/>
                </a:solidFill>
                <a:latin typeface="Times New Roman"/>
                <a:cs typeface="Times New Roman"/>
              </a:rPr>
              <a:t>(Familial</a:t>
            </a:r>
            <a:r>
              <a:rPr dirty="0" sz="3600" spc="1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600" spc="-10" b="1">
                <a:solidFill>
                  <a:srgbClr val="CC0000"/>
                </a:solidFill>
                <a:latin typeface="Times New Roman"/>
                <a:cs typeface="Times New Roman"/>
              </a:rPr>
              <a:t>hypercholestrolemia)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66165"/>
            <a:ext cx="7744459" cy="4401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64005" marR="822960" indent="-93345">
              <a:lnSpc>
                <a:spcPct val="100000"/>
              </a:lnSpc>
            </a:pPr>
            <a:r>
              <a:rPr dirty="0" sz="3200" spc="-60" b="1">
                <a:solidFill>
                  <a:srgbClr val="990033"/>
                </a:solidFill>
                <a:latin typeface="Times New Roman"/>
                <a:cs typeface="Times New Roman"/>
              </a:rPr>
              <a:t>Type </a:t>
            </a:r>
            <a:r>
              <a:rPr dirty="0" sz="3200" b="1">
                <a:solidFill>
                  <a:srgbClr val="990033"/>
                </a:solidFill>
                <a:latin typeface="Times New Roman"/>
                <a:cs typeface="Times New Roman"/>
              </a:rPr>
              <a:t>IIa </a:t>
            </a:r>
            <a:r>
              <a:rPr dirty="0" sz="3200" spc="-5" b="1">
                <a:solidFill>
                  <a:srgbClr val="990033"/>
                </a:solidFill>
                <a:latin typeface="Times New Roman"/>
                <a:cs typeface="Times New Roman"/>
              </a:rPr>
              <a:t>Hyperlipoproteinemia 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(Familial</a:t>
            </a:r>
            <a:r>
              <a:rPr dirty="0" sz="3200" spc="-10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CC0000"/>
                </a:solidFill>
                <a:latin typeface="Times New Roman"/>
                <a:cs typeface="Times New Roman"/>
              </a:rPr>
              <a:t>hypercholestrolemia)</a:t>
            </a:r>
            <a:endParaRPr sz="32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buFont typeface="Times New Roman"/>
              <a:buChar char="•"/>
              <a:tabLst>
                <a:tab pos="360045" algn="l"/>
                <a:tab pos="36068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Functional defect of</a:t>
            </a:r>
            <a:r>
              <a:rPr dirty="0" sz="3200" spc="-10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LDL-receptor</a:t>
            </a:r>
            <a:endParaRPr sz="3200">
              <a:latin typeface="Times New Roman"/>
              <a:cs typeface="Times New Roman"/>
            </a:endParaRPr>
          </a:p>
          <a:p>
            <a:pPr marL="360045" indent="-347345">
              <a:lnSpc>
                <a:spcPct val="100000"/>
              </a:lnSpc>
              <a:buFont typeface="Times New Roman"/>
              <a:buChar char="•"/>
              <a:tabLst>
                <a:tab pos="360045" algn="l"/>
                <a:tab pos="360680" algn="l"/>
              </a:tabLst>
            </a:pP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Increase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plasma LDL level &amp;</a:t>
            </a:r>
            <a:r>
              <a:rPr dirty="0" sz="3200" spc="-254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3333CC"/>
                </a:solidFill>
                <a:latin typeface="Times New Roman"/>
                <a:cs typeface="Times New Roman"/>
              </a:rPr>
              <a:t>therefore,</a:t>
            </a:r>
            <a:endParaRPr sz="3200">
              <a:latin typeface="Times New Roman"/>
              <a:cs typeface="Times New Roman"/>
            </a:endParaRPr>
          </a:p>
          <a:p>
            <a:pPr marL="360045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plasma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cholesterol</a:t>
            </a:r>
            <a:r>
              <a:rPr dirty="0" sz="3200" spc="-7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level</a:t>
            </a:r>
            <a:endParaRPr sz="3200">
              <a:latin typeface="Times New Roman"/>
              <a:cs typeface="Times New Roman"/>
            </a:endParaRPr>
          </a:p>
          <a:p>
            <a:pPr marL="317500" marR="5080" indent="-304800">
              <a:lnSpc>
                <a:spcPct val="100000"/>
              </a:lnSpc>
              <a:buFont typeface="Times New Roman"/>
              <a:buChar char="•"/>
              <a:tabLst>
                <a:tab pos="360045" algn="l"/>
                <a:tab pos="360680" algn="l"/>
              </a:tabLst>
            </a:pPr>
            <a:r>
              <a:rPr dirty="0" sz="3200" spc="-10" b="1">
                <a:solidFill>
                  <a:srgbClr val="3333CC"/>
                </a:solidFill>
                <a:latin typeface="Times New Roman"/>
                <a:cs typeface="Times New Roman"/>
              </a:rPr>
              <a:t>Pre-mature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atherosclerosis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and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increased 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risk for early-onset ischemic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heart</a:t>
            </a:r>
            <a:r>
              <a:rPr dirty="0" sz="3200" spc="-114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diseases</a:t>
            </a:r>
            <a:endParaRPr sz="3200">
              <a:latin typeface="Times New Roman"/>
              <a:cs typeface="Times New Roman"/>
            </a:endParaRPr>
          </a:p>
          <a:p>
            <a:pPr marL="360045" indent="-347345">
              <a:lnSpc>
                <a:spcPct val="100000"/>
              </a:lnSpc>
              <a:buFont typeface="Times New Roman"/>
              <a:buChar char="•"/>
              <a:tabLst>
                <a:tab pos="360045" algn="l"/>
                <a:tab pos="36068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Associated with the </a:t>
            </a:r>
            <a:r>
              <a:rPr dirty="0" sz="3200" spc="-10" b="1">
                <a:solidFill>
                  <a:srgbClr val="3333CC"/>
                </a:solidFill>
                <a:latin typeface="Times New Roman"/>
                <a:cs typeface="Times New Roman"/>
              </a:rPr>
              <a:t>presence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of</a:t>
            </a:r>
            <a:r>
              <a:rPr dirty="0" sz="3200" spc="-4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tendon</a:t>
            </a:r>
            <a:endParaRPr sz="3200">
              <a:latin typeface="Times New Roman"/>
              <a:cs typeface="Times New Roman"/>
            </a:endParaRPr>
          </a:p>
          <a:p>
            <a:pPr marL="360045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xanthomas on hands and</a:t>
            </a:r>
            <a:r>
              <a:rPr dirty="0" sz="3200" spc="-10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ankles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00955" y="5029199"/>
            <a:ext cx="2104644" cy="1828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10155" y="5024627"/>
            <a:ext cx="2513075" cy="18333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1116" y="4436491"/>
            <a:ext cx="3698875" cy="620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0" b="1">
                <a:solidFill>
                  <a:srgbClr val="FF0000"/>
                </a:solidFill>
                <a:latin typeface="Times New Roman"/>
                <a:cs typeface="Times New Roman"/>
              </a:rPr>
              <a:t>THANK </a:t>
            </a:r>
            <a:r>
              <a:rPr dirty="0" sz="4000" spc="-5" b="1">
                <a:solidFill>
                  <a:srgbClr val="FF0000"/>
                </a:solidFill>
                <a:latin typeface="Times New Roman"/>
                <a:cs typeface="Times New Roman"/>
              </a:rPr>
              <a:t>YOU</a:t>
            </a:r>
            <a:r>
              <a:rPr dirty="0" sz="4000" spc="-3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4000" spc="-10" b="1">
                <a:solidFill>
                  <a:srgbClr val="FF0000"/>
                </a:solidFill>
                <a:latin typeface="Wingdings"/>
                <a:cs typeface="Wingdings"/>
              </a:rPr>
              <a:t></a:t>
            </a:r>
            <a:endParaRPr sz="40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162" y="915161"/>
            <a:ext cx="8839200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162" y="915161"/>
            <a:ext cx="8839200" cy="1219200"/>
          </a:xfrm>
          <a:prstGeom prst="rect"/>
          <a:ln w="19812">
            <a:solidFill>
              <a:srgbClr val="990000"/>
            </a:solidFill>
          </a:ln>
        </p:spPr>
        <p:txBody>
          <a:bodyPr wrap="square" lIns="0" tIns="228600" rIns="0" bIns="0" rtlCol="0" vert="horz">
            <a:spAutoFit/>
          </a:bodyPr>
          <a:lstStyle/>
          <a:p>
            <a:pPr marL="250190">
              <a:lnSpc>
                <a:spcPct val="100000"/>
              </a:lnSpc>
              <a:spcBef>
                <a:spcPts val="1800"/>
              </a:spcBef>
            </a:pPr>
            <a:r>
              <a:rPr dirty="0" sz="4800">
                <a:solidFill>
                  <a:srgbClr val="990000"/>
                </a:solidFill>
              </a:rPr>
              <a:t>Lipoproteins and</a:t>
            </a:r>
            <a:r>
              <a:rPr dirty="0" sz="4800" spc="-80">
                <a:solidFill>
                  <a:srgbClr val="990000"/>
                </a:solidFill>
              </a:rPr>
              <a:t> </a:t>
            </a:r>
            <a:r>
              <a:rPr dirty="0" sz="4800">
                <a:solidFill>
                  <a:srgbClr val="990000"/>
                </a:solidFill>
              </a:rPr>
              <a:t>Atherosclerosis</a:t>
            </a:r>
            <a:endParaRPr sz="4800"/>
          </a:p>
        </p:txBody>
      </p:sp>
      <p:sp>
        <p:nvSpPr>
          <p:cNvPr id="4" name="object 4"/>
          <p:cNvSpPr/>
          <p:nvPr/>
        </p:nvSpPr>
        <p:spPr>
          <a:xfrm>
            <a:off x="4239005" y="2935985"/>
            <a:ext cx="723900" cy="646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39005" y="2935985"/>
            <a:ext cx="723900" cy="646430"/>
          </a:xfrm>
          <a:prstGeom prst="rect">
            <a:avLst/>
          </a:prstGeom>
          <a:ln w="19812">
            <a:solidFill>
              <a:srgbClr val="3333CC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81280">
              <a:lnSpc>
                <a:spcPct val="100000"/>
              </a:lnSpc>
              <a:spcBef>
                <a:spcPts val="160"/>
              </a:spcBef>
            </a:pPr>
            <a:r>
              <a:rPr dirty="0" sz="3600" b="1">
                <a:solidFill>
                  <a:srgbClr val="3333CC"/>
                </a:solidFill>
                <a:latin typeface="Times New Roman"/>
                <a:cs typeface="Times New Roman"/>
              </a:rPr>
              <a:t>By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29561" y="4115561"/>
            <a:ext cx="5996940" cy="646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829561" y="4115561"/>
            <a:ext cx="5996940" cy="646430"/>
          </a:xfrm>
          <a:prstGeom prst="rect">
            <a:avLst/>
          </a:prstGeom>
          <a:ln w="19812">
            <a:solidFill>
              <a:srgbClr val="99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80645">
              <a:lnSpc>
                <a:spcPct val="100000"/>
              </a:lnSpc>
              <a:spcBef>
                <a:spcPts val="60"/>
              </a:spcBef>
            </a:pPr>
            <a:r>
              <a:rPr dirty="0" sz="3800" spc="-120" i="1">
                <a:solidFill>
                  <a:srgbClr val="990000"/>
                </a:solidFill>
                <a:latin typeface="Impact"/>
                <a:cs typeface="Impact"/>
              </a:rPr>
              <a:t>Reem </a:t>
            </a:r>
            <a:r>
              <a:rPr dirty="0" sz="3800" spc="-95" i="1">
                <a:solidFill>
                  <a:srgbClr val="990000"/>
                </a:solidFill>
                <a:latin typeface="Impact"/>
                <a:cs typeface="Impact"/>
              </a:rPr>
              <a:t>M. Sallam, </a:t>
            </a:r>
            <a:r>
              <a:rPr dirty="0" sz="3800" spc="-85" i="1">
                <a:solidFill>
                  <a:srgbClr val="990000"/>
                </a:solidFill>
                <a:latin typeface="Impact"/>
                <a:cs typeface="Impact"/>
              </a:rPr>
              <a:t>M.D.,MSc,</a:t>
            </a:r>
            <a:r>
              <a:rPr dirty="0" sz="3800" spc="100" i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3800" spc="-80" i="1">
                <a:solidFill>
                  <a:srgbClr val="990000"/>
                </a:solidFill>
                <a:latin typeface="Impact"/>
                <a:cs typeface="Impact"/>
              </a:rPr>
              <a:t>Ph.D.</a:t>
            </a:r>
            <a:endParaRPr sz="3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691" y="1557146"/>
            <a:ext cx="8477250" cy="5003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40029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 key element for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cholesterol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homeostasis is</a:t>
            </a:r>
            <a:r>
              <a:rPr dirty="0" sz="3200" spc="-34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the  balance</a:t>
            </a:r>
            <a:r>
              <a:rPr dirty="0" sz="3200" spc="-8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between:</a:t>
            </a:r>
            <a:endParaRPr sz="3200">
              <a:latin typeface="Times New Roman"/>
              <a:cs typeface="Times New Roman"/>
            </a:endParaRPr>
          </a:p>
          <a:p>
            <a:pPr marL="549275">
              <a:lnSpc>
                <a:spcPct val="100000"/>
              </a:lnSpc>
            </a:pPr>
            <a:r>
              <a:rPr dirty="0" sz="3200" spc="-5" b="1">
                <a:solidFill>
                  <a:srgbClr val="CC0000"/>
                </a:solidFill>
                <a:latin typeface="Times New Roman"/>
                <a:cs typeface="Times New Roman"/>
              </a:rPr>
              <a:t>Cholesterol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transport </a:t>
            </a:r>
            <a:r>
              <a:rPr dirty="0" sz="3200" spc="-15" b="1">
                <a:solidFill>
                  <a:srgbClr val="CC0000"/>
                </a:solidFill>
                <a:latin typeface="Times New Roman"/>
                <a:cs typeface="Times New Roman"/>
              </a:rPr>
              <a:t>from </a:t>
            </a:r>
            <a:r>
              <a:rPr dirty="0" sz="3200">
                <a:solidFill>
                  <a:srgbClr val="CC0000"/>
                </a:solidFill>
                <a:latin typeface="Times New Roman"/>
                <a:cs typeface="Times New Roman"/>
              </a:rPr>
              <a:t>liver to</a:t>
            </a:r>
            <a:r>
              <a:rPr dirty="0" sz="3200" spc="-5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CC0000"/>
                </a:solidFill>
                <a:latin typeface="Times New Roman"/>
                <a:cs typeface="Times New Roman"/>
              </a:rPr>
              <a:t>peripheral</a:t>
            </a:r>
            <a:endParaRPr sz="3200">
              <a:latin typeface="Times New Roman"/>
              <a:cs typeface="Times New Roman"/>
            </a:endParaRPr>
          </a:p>
          <a:p>
            <a:pPr marL="549275">
              <a:lnSpc>
                <a:spcPct val="100000"/>
              </a:lnSpc>
            </a:pPr>
            <a:r>
              <a:rPr dirty="0" sz="3200">
                <a:solidFill>
                  <a:srgbClr val="CC0000"/>
                </a:solidFill>
                <a:latin typeface="Times New Roman"/>
                <a:cs typeface="Times New Roman"/>
              </a:rPr>
              <a:t>tissues by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LDL </a:t>
            </a:r>
            <a:r>
              <a:rPr dirty="0" sz="2400" spc="-5" b="1">
                <a:solidFill>
                  <a:srgbClr val="CC0000"/>
                </a:solidFill>
                <a:latin typeface="Times New Roman"/>
                <a:cs typeface="Times New Roman"/>
              </a:rPr>
              <a:t>(bad cholesterol</a:t>
            </a:r>
            <a:r>
              <a:rPr dirty="0" sz="2400" spc="-24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CC0000"/>
                </a:solidFill>
                <a:latin typeface="Times New Roman"/>
                <a:cs typeface="Times New Roman"/>
              </a:rPr>
              <a:t>carrier)</a:t>
            </a:r>
            <a:endParaRPr sz="2400">
              <a:latin typeface="Times New Roman"/>
              <a:cs typeface="Times New Roman"/>
            </a:endParaRPr>
          </a:p>
          <a:p>
            <a:pPr marL="549275">
              <a:lnSpc>
                <a:spcPct val="100000"/>
              </a:lnSpc>
              <a:spcBef>
                <a:spcPts val="900"/>
              </a:spcBef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Reverse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cholesterol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transport </a:t>
            </a:r>
            <a:r>
              <a:rPr dirty="0" sz="3200">
                <a:solidFill>
                  <a:srgbClr val="3333CC"/>
                </a:solidFill>
                <a:latin typeface="Times New Roman"/>
                <a:cs typeface="Times New Roman"/>
              </a:rPr>
              <a:t>from</a:t>
            </a:r>
            <a:r>
              <a:rPr dirty="0" sz="3200" spc="-5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3333CC"/>
                </a:solidFill>
                <a:latin typeface="Times New Roman"/>
                <a:cs typeface="Times New Roman"/>
              </a:rPr>
              <a:t>peripheral</a:t>
            </a:r>
            <a:endParaRPr sz="3200">
              <a:latin typeface="Times New Roman"/>
              <a:cs typeface="Times New Roman"/>
            </a:endParaRPr>
          </a:p>
          <a:p>
            <a:pPr marL="12700" indent="536575">
              <a:lnSpc>
                <a:spcPct val="100000"/>
              </a:lnSpc>
            </a:pPr>
            <a:r>
              <a:rPr dirty="0" sz="3200">
                <a:solidFill>
                  <a:srgbClr val="3333CC"/>
                </a:solidFill>
                <a:latin typeface="Times New Roman"/>
                <a:cs typeface="Times New Roman"/>
              </a:rPr>
              <a:t>tissues to liver by </a:t>
            </a:r>
            <a:r>
              <a:rPr dirty="0" sz="3200" b="1">
                <a:solidFill>
                  <a:srgbClr val="CC0000"/>
                </a:solidFill>
                <a:latin typeface="Times New Roman"/>
                <a:cs typeface="Times New Roman"/>
              </a:rPr>
              <a:t>HDL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(good </a:t>
            </a:r>
            <a:r>
              <a:rPr dirty="0" sz="2400" spc="-5" b="1">
                <a:solidFill>
                  <a:srgbClr val="3333CC"/>
                </a:solidFill>
                <a:latin typeface="Times New Roman"/>
                <a:cs typeface="Times New Roman"/>
              </a:rPr>
              <a:t>cholesterol</a:t>
            </a:r>
            <a:r>
              <a:rPr dirty="0" sz="2400" spc="-10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imes New Roman"/>
                <a:cs typeface="Times New Roman"/>
              </a:rPr>
              <a:t>carrier)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Imbalance </a:t>
            </a:r>
            <a:r>
              <a:rPr dirty="0" sz="3200" spc="-10" b="1">
                <a:solidFill>
                  <a:srgbClr val="3333CC"/>
                </a:solidFill>
                <a:latin typeface="Times New Roman"/>
                <a:cs typeface="Times New Roman"/>
              </a:rPr>
              <a:t>results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in cholesterol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deposition in</a:t>
            </a:r>
            <a:r>
              <a:rPr dirty="0" sz="3200" spc="-9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the  wall of blood vessels,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thickening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of the wall and 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narrowing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of the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lumen</a:t>
            </a:r>
            <a:r>
              <a:rPr dirty="0" sz="3200" spc="-8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CC0000"/>
                </a:solidFill>
                <a:latin typeface="Times New Roman"/>
                <a:cs typeface="Times New Roman"/>
              </a:rPr>
              <a:t>“Atherosclerosis”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3961" y="381761"/>
            <a:ext cx="3740150" cy="943610"/>
          </a:xfrm>
          <a:prstGeom prst="rect"/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204"/>
              </a:spcBef>
            </a:pPr>
            <a:r>
              <a:rPr dirty="0" sz="5400"/>
              <a:t>Introduction</a:t>
            </a:r>
            <a:endParaRPr sz="5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90032" y="1905000"/>
            <a:ext cx="3316223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3761" y="381761"/>
            <a:ext cx="7010400" cy="914400"/>
          </a:xfrm>
          <a:prstGeom prst="rect"/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133350" rIns="0" bIns="0" rtlCol="0" vert="horz">
            <a:spAutoFit/>
          </a:bodyPr>
          <a:lstStyle/>
          <a:p>
            <a:pPr marL="668020">
              <a:lnSpc>
                <a:spcPct val="100000"/>
              </a:lnSpc>
              <a:spcBef>
                <a:spcPts val="1050"/>
              </a:spcBef>
            </a:pPr>
            <a:r>
              <a:rPr dirty="0" sz="4000"/>
              <a:t>Composition </a:t>
            </a:r>
            <a:r>
              <a:rPr dirty="0" sz="4000" spc="-10"/>
              <a:t>of </a:t>
            </a:r>
            <a:r>
              <a:rPr dirty="0" sz="4000"/>
              <a:t>LDL </a:t>
            </a:r>
            <a:r>
              <a:rPr dirty="0" sz="4000" spc="-5"/>
              <a:t>and</a:t>
            </a:r>
            <a:r>
              <a:rPr dirty="0" sz="4000" spc="-65"/>
              <a:t> </a:t>
            </a:r>
            <a:r>
              <a:rPr dirty="0" sz="4000" spc="-5"/>
              <a:t>HDL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31140" y="1557146"/>
            <a:ext cx="5511165" cy="3639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5080" indent="-304800">
              <a:lnSpc>
                <a:spcPct val="100000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Low density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lipoprotein</a:t>
            </a:r>
            <a:r>
              <a:rPr dirty="0" sz="3200" spc="-114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(LDL)  Mostly </a:t>
            </a:r>
            <a:r>
              <a:rPr dirty="0" sz="3200" spc="-15" b="1">
                <a:solidFill>
                  <a:srgbClr val="990000"/>
                </a:solidFill>
                <a:latin typeface="Times New Roman"/>
                <a:cs typeface="Times New Roman"/>
              </a:rPr>
              <a:t>free</a:t>
            </a:r>
            <a:r>
              <a:rPr dirty="0" sz="3200" spc="-60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cholesterol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 marL="469900" marR="22225" indent="-457200">
              <a:lnSpc>
                <a:spcPct val="100000"/>
              </a:lnSpc>
              <a:spcBef>
                <a:spcPts val="1839"/>
              </a:spcBef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High density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lipoprotein</a:t>
            </a:r>
            <a:r>
              <a:rPr dirty="0" sz="3200" spc="-12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(HDL)  Mostly </a:t>
            </a:r>
            <a:r>
              <a:rPr dirty="0" sz="3200" spc="-5" b="1">
                <a:solidFill>
                  <a:srgbClr val="990000"/>
                </a:solidFill>
                <a:latin typeface="Times New Roman"/>
                <a:cs typeface="Times New Roman"/>
              </a:rPr>
              <a:t>cholesterol 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ester  </a:t>
            </a:r>
            <a:r>
              <a:rPr dirty="0" sz="3200" spc="-15" b="1">
                <a:solidFill>
                  <a:srgbClr val="990000"/>
                </a:solidFill>
                <a:latin typeface="Times New Roman"/>
                <a:cs typeface="Times New Roman"/>
              </a:rPr>
              <a:t>More 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%</a:t>
            </a:r>
            <a:r>
              <a:rPr dirty="0" sz="3200" spc="-4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spc="-10" b="1">
                <a:solidFill>
                  <a:srgbClr val="990000"/>
                </a:solidFill>
                <a:latin typeface="Times New Roman"/>
                <a:cs typeface="Times New Roman"/>
              </a:rPr>
              <a:t>protein</a:t>
            </a: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3200" spc="-15" b="1">
                <a:solidFill>
                  <a:srgbClr val="990000"/>
                </a:solidFill>
                <a:latin typeface="Times New Roman"/>
                <a:cs typeface="Times New Roman"/>
              </a:rPr>
              <a:t>More 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%</a:t>
            </a:r>
            <a:r>
              <a:rPr dirty="0" sz="3200" spc="-55" b="1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990000"/>
                </a:solidFill>
                <a:latin typeface="Times New Roman"/>
                <a:cs typeface="Times New Roman"/>
              </a:rPr>
              <a:t>phospholipids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761" y="534162"/>
            <a:ext cx="6629400" cy="990600"/>
          </a:xfrm>
          <a:prstGeom prst="rect"/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171450" rIns="0" bIns="0" rtlCol="0" vert="horz">
            <a:spAutoFit/>
          </a:bodyPr>
          <a:lstStyle/>
          <a:p>
            <a:pPr marL="166370">
              <a:lnSpc>
                <a:spcPct val="100000"/>
              </a:lnSpc>
              <a:spcBef>
                <a:spcPts val="1350"/>
              </a:spcBef>
            </a:pPr>
            <a:r>
              <a:rPr dirty="0" sz="4000" spc="-5">
                <a:solidFill>
                  <a:srgbClr val="990000"/>
                </a:solidFill>
              </a:rPr>
              <a:t>Low </a:t>
            </a:r>
            <a:r>
              <a:rPr dirty="0" sz="4000" spc="10">
                <a:solidFill>
                  <a:srgbClr val="990000"/>
                </a:solidFill>
              </a:rPr>
              <a:t>Density </a:t>
            </a:r>
            <a:r>
              <a:rPr dirty="0" sz="4000">
                <a:solidFill>
                  <a:srgbClr val="990000"/>
                </a:solidFill>
              </a:rPr>
              <a:t>Lipoproteins</a:t>
            </a:r>
            <a:r>
              <a:rPr dirty="0" sz="4000" spc="-80">
                <a:solidFill>
                  <a:srgbClr val="990000"/>
                </a:solidFill>
              </a:rPr>
              <a:t> </a:t>
            </a:r>
            <a:r>
              <a:rPr dirty="0" sz="4000">
                <a:solidFill>
                  <a:srgbClr val="990000"/>
                </a:solidFill>
              </a:rPr>
              <a:t>(LDL)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Produced </a:t>
            </a:r>
            <a:r>
              <a:rPr dirty="0" spc="-5"/>
              <a:t>in the </a:t>
            </a:r>
            <a:r>
              <a:rPr dirty="0" spc="-10"/>
              <a:t>circulation </a:t>
            </a:r>
            <a:r>
              <a:rPr dirty="0"/>
              <a:t>as </a:t>
            </a:r>
            <a:r>
              <a:rPr dirty="0" spc="-5"/>
              <a:t>the end </a:t>
            </a:r>
            <a:r>
              <a:rPr dirty="0" spc="-10"/>
              <a:t>product </a:t>
            </a:r>
            <a:r>
              <a:rPr dirty="0" spc="-5"/>
              <a:t>of </a:t>
            </a:r>
            <a:r>
              <a:rPr dirty="0" spc="-10">
                <a:solidFill>
                  <a:srgbClr val="CC0000"/>
                </a:solidFill>
              </a:rPr>
              <a:t>VLDLs  </a:t>
            </a:r>
            <a:r>
              <a:rPr dirty="0" spc="-10"/>
              <a:t>Compared </a:t>
            </a:r>
            <a:r>
              <a:rPr dirty="0" spc="-5"/>
              <a:t>to</a:t>
            </a:r>
            <a:r>
              <a:rPr dirty="0" spc="-70"/>
              <a:t> </a:t>
            </a:r>
            <a:r>
              <a:rPr dirty="0" spc="-10"/>
              <a:t>VLDLs:</a:t>
            </a:r>
          </a:p>
          <a:p>
            <a:pPr marL="927100" marR="3420110">
              <a:lnSpc>
                <a:spcPct val="100000"/>
              </a:lnSpc>
            </a:pPr>
            <a:r>
              <a:rPr dirty="0" spc="-5">
                <a:solidFill>
                  <a:srgbClr val="CC0000"/>
                </a:solidFill>
              </a:rPr>
              <a:t>It </a:t>
            </a:r>
            <a:r>
              <a:rPr dirty="0">
                <a:solidFill>
                  <a:srgbClr val="CC0000"/>
                </a:solidFill>
              </a:rPr>
              <a:t>contains only apo B-100  </a:t>
            </a:r>
            <a:r>
              <a:rPr dirty="0" spc="-5">
                <a:solidFill>
                  <a:srgbClr val="CC0000"/>
                </a:solidFill>
              </a:rPr>
              <a:t>Smaller </a:t>
            </a:r>
            <a:r>
              <a:rPr dirty="0" spc="-10">
                <a:solidFill>
                  <a:srgbClr val="CC0000"/>
                </a:solidFill>
              </a:rPr>
              <a:t>size </a:t>
            </a:r>
            <a:r>
              <a:rPr dirty="0" spc="-5">
                <a:solidFill>
                  <a:srgbClr val="CC0000"/>
                </a:solidFill>
              </a:rPr>
              <a:t>and </a:t>
            </a:r>
            <a:r>
              <a:rPr dirty="0" spc="-15">
                <a:solidFill>
                  <a:srgbClr val="CC0000"/>
                </a:solidFill>
              </a:rPr>
              <a:t>more</a:t>
            </a:r>
            <a:r>
              <a:rPr dirty="0" spc="-65">
                <a:solidFill>
                  <a:srgbClr val="CC0000"/>
                </a:solidFill>
              </a:rPr>
              <a:t> </a:t>
            </a:r>
            <a:r>
              <a:rPr dirty="0" spc="-5">
                <a:solidFill>
                  <a:srgbClr val="CC0000"/>
                </a:solidFill>
              </a:rPr>
              <a:t>dense  </a:t>
            </a:r>
            <a:r>
              <a:rPr dirty="0" spc="-10">
                <a:solidFill>
                  <a:srgbClr val="CC0000"/>
                </a:solidFill>
              </a:rPr>
              <a:t>Less</a:t>
            </a:r>
            <a:r>
              <a:rPr dirty="0" spc="-130">
                <a:solidFill>
                  <a:srgbClr val="CC0000"/>
                </a:solidFill>
              </a:rPr>
              <a:t> </a:t>
            </a:r>
            <a:r>
              <a:rPr dirty="0" spc="-5">
                <a:solidFill>
                  <a:srgbClr val="CC0000"/>
                </a:solidFill>
              </a:rPr>
              <a:t>TG</a:t>
            </a:r>
          </a:p>
          <a:p>
            <a:pPr marL="927100">
              <a:lnSpc>
                <a:spcPct val="100000"/>
              </a:lnSpc>
            </a:pPr>
            <a:r>
              <a:rPr dirty="0" spc="-15">
                <a:solidFill>
                  <a:srgbClr val="CC0000"/>
                </a:solidFill>
              </a:rPr>
              <a:t>More </a:t>
            </a:r>
            <a:r>
              <a:rPr dirty="0" spc="-10">
                <a:solidFill>
                  <a:srgbClr val="CC0000"/>
                </a:solidFill>
              </a:rPr>
              <a:t>cholesterol </a:t>
            </a:r>
            <a:r>
              <a:rPr dirty="0" spc="-5">
                <a:solidFill>
                  <a:srgbClr val="CC0000"/>
                </a:solidFill>
              </a:rPr>
              <a:t>&amp; </a:t>
            </a:r>
            <a:r>
              <a:rPr dirty="0" spc="-10">
                <a:solidFill>
                  <a:srgbClr val="CC0000"/>
                </a:solidFill>
              </a:rPr>
              <a:t>cholesterol</a:t>
            </a:r>
            <a:r>
              <a:rPr dirty="0" spc="5">
                <a:solidFill>
                  <a:srgbClr val="CC0000"/>
                </a:solidFill>
              </a:rPr>
              <a:t> </a:t>
            </a:r>
            <a:r>
              <a:rPr dirty="0" spc="-5">
                <a:solidFill>
                  <a:srgbClr val="CC0000"/>
                </a:solidFill>
              </a:rPr>
              <a:t>ester</a:t>
            </a:r>
          </a:p>
          <a:p>
            <a:pPr marL="12700" marR="618490">
              <a:lnSpc>
                <a:spcPct val="100000"/>
              </a:lnSpc>
            </a:pPr>
            <a:r>
              <a:rPr dirty="0" spc="-25"/>
              <a:t>Transport </a:t>
            </a:r>
            <a:r>
              <a:rPr dirty="0" spc="-10"/>
              <a:t>cholesterol </a:t>
            </a:r>
            <a:r>
              <a:rPr dirty="0" spc="-15"/>
              <a:t>from </a:t>
            </a:r>
            <a:r>
              <a:rPr dirty="0" spc="-5"/>
              <a:t>liver to peripheral tissues  Uptake of LDL at tissue level</a:t>
            </a:r>
            <a:r>
              <a:rPr dirty="0" spc="-155"/>
              <a:t> </a:t>
            </a:r>
            <a:r>
              <a:rPr dirty="0" spc="-5"/>
              <a:t>by</a:t>
            </a:r>
          </a:p>
          <a:p>
            <a:pPr marL="927100">
              <a:lnSpc>
                <a:spcPct val="100000"/>
              </a:lnSpc>
            </a:pPr>
            <a:r>
              <a:rPr dirty="0" spc="-10">
                <a:solidFill>
                  <a:srgbClr val="CC0000"/>
                </a:solidFill>
              </a:rPr>
              <a:t>LDL </a:t>
            </a:r>
            <a:r>
              <a:rPr dirty="0" spc="-15">
                <a:solidFill>
                  <a:srgbClr val="CC0000"/>
                </a:solidFill>
              </a:rPr>
              <a:t>receptor-mediated</a:t>
            </a:r>
            <a:r>
              <a:rPr dirty="0" spc="-155">
                <a:solidFill>
                  <a:srgbClr val="CC0000"/>
                </a:solidFill>
              </a:rPr>
              <a:t> </a:t>
            </a:r>
            <a:r>
              <a:rPr dirty="0">
                <a:solidFill>
                  <a:srgbClr val="CC0000"/>
                </a:solidFill>
              </a:rPr>
              <a:t>endocytosis</a:t>
            </a:r>
          </a:p>
          <a:p>
            <a:pPr marL="927100">
              <a:lnSpc>
                <a:spcPct val="100000"/>
              </a:lnSpc>
            </a:pPr>
            <a:r>
              <a:rPr dirty="0" spc="-10">
                <a:solidFill>
                  <a:srgbClr val="CC0000"/>
                </a:solidFill>
              </a:rPr>
              <a:t>Recognized </a:t>
            </a:r>
            <a:r>
              <a:rPr dirty="0" spc="-5">
                <a:solidFill>
                  <a:srgbClr val="CC0000"/>
                </a:solidFill>
              </a:rPr>
              <a:t>by apo</a:t>
            </a:r>
            <a:r>
              <a:rPr dirty="0" spc="20">
                <a:solidFill>
                  <a:srgbClr val="CC0000"/>
                </a:solidFill>
              </a:rPr>
              <a:t> </a:t>
            </a:r>
            <a:r>
              <a:rPr dirty="0">
                <a:solidFill>
                  <a:srgbClr val="CC0000"/>
                </a:solidFill>
              </a:rPr>
              <a:t>B-100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800" y="228600"/>
            <a:ext cx="6934200" cy="53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62961" y="5712714"/>
            <a:ext cx="4084320" cy="852169"/>
          </a:xfrm>
          <a:prstGeom prst="rect">
            <a:avLst/>
          </a:prstGeom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210"/>
              </a:spcBef>
            </a:pPr>
            <a:r>
              <a:rPr dirty="0" sz="4800" b="1">
                <a:solidFill>
                  <a:srgbClr val="990000"/>
                </a:solidFill>
                <a:latin typeface="Impact"/>
                <a:cs typeface="Impact"/>
              </a:rPr>
              <a:t>LDL</a:t>
            </a:r>
            <a:r>
              <a:rPr dirty="0" sz="4800" spc="-105" b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800" b="1">
                <a:solidFill>
                  <a:srgbClr val="990000"/>
                </a:solidFill>
                <a:latin typeface="Impact"/>
                <a:cs typeface="Impact"/>
              </a:rPr>
              <a:t>Metabolism</a:t>
            </a:r>
            <a:endParaRPr sz="4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0"/>
            <a:ext cx="8382000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6562" y="6172960"/>
            <a:ext cx="7848600" cy="609600"/>
          </a:xfrm>
          <a:custGeom>
            <a:avLst/>
            <a:gdLst/>
            <a:ahLst/>
            <a:cxnLst/>
            <a:rect l="l" t="t" r="r" b="b"/>
            <a:pathLst>
              <a:path w="7848600" h="609600">
                <a:moveTo>
                  <a:pt x="0" y="609600"/>
                </a:moveTo>
                <a:lnTo>
                  <a:pt x="7848600" y="609600"/>
                </a:lnTo>
                <a:lnTo>
                  <a:pt x="78486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6562" y="6172960"/>
            <a:ext cx="7848600" cy="609600"/>
          </a:xfrm>
          <a:custGeom>
            <a:avLst/>
            <a:gdLst/>
            <a:ahLst/>
            <a:cxnLst/>
            <a:rect l="l" t="t" r="r" b="b"/>
            <a:pathLst>
              <a:path w="7848600" h="609600">
                <a:moveTo>
                  <a:pt x="0" y="609600"/>
                </a:moveTo>
                <a:lnTo>
                  <a:pt x="7848600" y="609600"/>
                </a:lnTo>
                <a:lnTo>
                  <a:pt x="78486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ln w="28956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55370" y="6170167"/>
            <a:ext cx="7510780" cy="608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790"/>
              </a:lnSpc>
            </a:pPr>
            <a:r>
              <a:rPr dirty="0" sz="4000" spc="-10">
                <a:solidFill>
                  <a:srgbClr val="990033"/>
                </a:solidFill>
                <a:latin typeface="Impact"/>
                <a:cs typeface="Impact"/>
              </a:rPr>
              <a:t>LDL: </a:t>
            </a:r>
            <a:r>
              <a:rPr dirty="0" sz="4000" spc="-5">
                <a:solidFill>
                  <a:srgbClr val="990033"/>
                </a:solidFill>
                <a:latin typeface="Impact"/>
                <a:cs typeface="Impact"/>
              </a:rPr>
              <a:t>Receptor-Mediated</a:t>
            </a:r>
            <a:r>
              <a:rPr dirty="0" sz="4000" spc="45">
                <a:solidFill>
                  <a:srgbClr val="990033"/>
                </a:solidFill>
                <a:latin typeface="Impact"/>
                <a:cs typeface="Impact"/>
              </a:rPr>
              <a:t> </a:t>
            </a:r>
            <a:r>
              <a:rPr dirty="0" sz="4000">
                <a:solidFill>
                  <a:srgbClr val="990033"/>
                </a:solidFill>
                <a:latin typeface="Impact"/>
                <a:cs typeface="Impact"/>
              </a:rPr>
              <a:t>Endocytosis</a:t>
            </a:r>
            <a:endParaRPr sz="40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854" y="537209"/>
            <a:ext cx="7309484" cy="6705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spc="-5" b="0">
                <a:latin typeface="Impact"/>
                <a:cs typeface="Impact"/>
              </a:rPr>
              <a:t>Receptor-Mediated</a:t>
            </a:r>
            <a:r>
              <a:rPr dirty="0" sz="4400" spc="-30" b="0">
                <a:latin typeface="Impact"/>
                <a:cs typeface="Impact"/>
              </a:rPr>
              <a:t> </a:t>
            </a:r>
            <a:r>
              <a:rPr dirty="0" sz="4400" b="0">
                <a:latin typeface="Impact"/>
                <a:cs typeface="Impact"/>
              </a:rPr>
              <a:t>Endocytosis</a:t>
            </a:r>
            <a:endParaRPr sz="44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306829"/>
            <a:ext cx="8184515" cy="5182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3504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LDL</a:t>
            </a:r>
            <a:r>
              <a:rPr dirty="0" sz="3200" spc="-5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receptor: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ts val="2690"/>
              </a:lnSpc>
            </a:pP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Cell surface</a:t>
            </a:r>
            <a:r>
              <a:rPr dirty="0" sz="2800" spc="-2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glycoprotein</a:t>
            </a:r>
            <a:endParaRPr sz="2800">
              <a:latin typeface="Times New Roman"/>
              <a:cs typeface="Times New Roman"/>
            </a:endParaRPr>
          </a:p>
          <a:p>
            <a:pPr marL="927100">
              <a:lnSpc>
                <a:spcPts val="3025"/>
              </a:lnSpc>
            </a:pP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High-affinity,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tightly</a:t>
            </a:r>
            <a:r>
              <a:rPr dirty="0" sz="2800" spc="-4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regulated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3454"/>
              </a:lnSpc>
              <a:spcBef>
                <a:spcPts val="5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LDL/Receptor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binding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and internalization</a:t>
            </a:r>
            <a:r>
              <a:rPr dirty="0" sz="3200" spc="-6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ts val="3454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the complex by</a:t>
            </a:r>
            <a:r>
              <a:rPr dirty="0" sz="3200" spc="-7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endocytosis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ts val="3504"/>
              </a:lnSpc>
              <a:spcBef>
                <a:spcPts val="6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Release of cholesterol </a:t>
            </a:r>
            <a:r>
              <a:rPr dirty="0" sz="3200" spc="-5" b="1">
                <a:solidFill>
                  <a:srgbClr val="3333CC"/>
                </a:solidFill>
                <a:latin typeface="Times New Roman"/>
                <a:cs typeface="Times New Roman"/>
              </a:rPr>
              <a:t>inside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the cells</a:t>
            </a:r>
            <a:r>
              <a:rPr dirty="0" sz="3200" spc="-4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for: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ts val="2690"/>
              </a:lnSpc>
            </a:pP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Utilization</a:t>
            </a:r>
            <a:endParaRPr sz="2800">
              <a:latin typeface="Times New Roman"/>
              <a:cs typeface="Times New Roman"/>
            </a:endParaRPr>
          </a:p>
          <a:p>
            <a:pPr marL="927100" marR="3136265">
              <a:lnSpc>
                <a:spcPts val="2690"/>
              </a:lnSpc>
              <a:spcBef>
                <a:spcPts val="310"/>
              </a:spcBef>
            </a:pP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Storage as cholesterol ester  Excretion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3504"/>
              </a:lnSpc>
              <a:spcBef>
                <a:spcPts val="61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Degradation of</a:t>
            </a:r>
            <a:r>
              <a:rPr dirty="0" sz="3200" spc="-9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LDL: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ts val="3025"/>
              </a:lnSpc>
            </a:pP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into amino acids, phospholipids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and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fatty</a:t>
            </a:r>
            <a:r>
              <a:rPr dirty="0" sz="2800" spc="-7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acids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Degradation or recycling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of</a:t>
            </a:r>
            <a:r>
              <a:rPr dirty="0" sz="2800" spc="-19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receptor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3970">
              <a:lnSpc>
                <a:spcPct val="100000"/>
              </a:lnSpc>
            </a:pPr>
            <a:r>
              <a:rPr dirty="0" sz="3200" b="0">
                <a:latin typeface="Impact"/>
                <a:cs typeface="Impact"/>
              </a:rPr>
              <a:t>LDL </a:t>
            </a:r>
            <a:r>
              <a:rPr dirty="0" sz="3200" spc="-5" b="0">
                <a:latin typeface="Impact"/>
                <a:cs typeface="Impact"/>
              </a:rPr>
              <a:t>Receptor-Mediated </a:t>
            </a:r>
            <a:r>
              <a:rPr dirty="0" sz="3200" b="0">
                <a:latin typeface="Impact"/>
                <a:cs typeface="Impact"/>
              </a:rPr>
              <a:t>Endocytosis:</a:t>
            </a:r>
            <a:r>
              <a:rPr dirty="0" sz="3200" spc="-55" b="0">
                <a:latin typeface="Impact"/>
                <a:cs typeface="Impact"/>
              </a:rPr>
              <a:t> </a:t>
            </a:r>
            <a:r>
              <a:rPr dirty="0" sz="3200" b="0">
                <a:latin typeface="Impact"/>
                <a:cs typeface="Impact"/>
              </a:rPr>
              <a:t>Regulation</a:t>
            </a:r>
            <a:endParaRPr sz="32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240" y="1002029"/>
            <a:ext cx="8060690" cy="5502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504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Down-regulation:</a:t>
            </a:r>
            <a:endParaRPr sz="3200">
              <a:latin typeface="Times New Roman"/>
              <a:cs typeface="Times New Roman"/>
            </a:endParaRPr>
          </a:p>
          <a:p>
            <a:pPr marL="584200">
              <a:lnSpc>
                <a:spcPts val="2690"/>
              </a:lnSpc>
            </a:pP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High intracellular cholesterol</a:t>
            </a:r>
            <a:r>
              <a:rPr dirty="0" sz="2800" spc="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content</a:t>
            </a:r>
            <a:endParaRPr sz="2800">
              <a:latin typeface="Times New Roman"/>
              <a:cs typeface="Times New Roman"/>
            </a:endParaRPr>
          </a:p>
          <a:p>
            <a:pPr marL="939165">
              <a:lnSpc>
                <a:spcPts val="2690"/>
              </a:lnSpc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Degradation </a:t>
            </a: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of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LDL</a:t>
            </a:r>
            <a:r>
              <a:rPr dirty="0" sz="2800" spc="-4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receptors</a:t>
            </a:r>
            <a:endParaRPr sz="2800">
              <a:latin typeface="Times New Roman"/>
              <a:cs typeface="Times New Roman"/>
            </a:endParaRPr>
          </a:p>
          <a:p>
            <a:pPr marL="584200" marR="260985" indent="354965">
              <a:lnSpc>
                <a:spcPts val="2690"/>
              </a:lnSpc>
              <a:spcBef>
                <a:spcPts val="310"/>
              </a:spcBef>
            </a:pP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Inhibition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of recepotor synthesis </a:t>
            </a: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at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gene level  </a:t>
            </a:r>
            <a:r>
              <a:rPr dirty="0" sz="2800" spc="-10" b="1">
                <a:solidFill>
                  <a:srgbClr val="CC0000"/>
                </a:solidFill>
                <a:latin typeface="Times New Roman"/>
                <a:cs typeface="Times New Roman"/>
              </a:rPr>
              <a:t>Decrease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No. of receptor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at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cell</a:t>
            </a:r>
            <a:r>
              <a:rPr dirty="0" sz="2800" spc="1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surface</a:t>
            </a:r>
            <a:endParaRPr sz="2800">
              <a:latin typeface="Times New Roman"/>
              <a:cs typeface="Times New Roman"/>
            </a:endParaRPr>
          </a:p>
          <a:p>
            <a:pPr marL="939165">
              <a:lnSpc>
                <a:spcPts val="2375"/>
              </a:lnSpc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Decrease further uptake of</a:t>
            </a:r>
            <a:r>
              <a:rPr dirty="0" sz="2800" spc="10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LDL</a:t>
            </a:r>
            <a:endParaRPr sz="2800">
              <a:latin typeface="Times New Roman"/>
              <a:cs typeface="Times New Roman"/>
            </a:endParaRPr>
          </a:p>
          <a:p>
            <a:pPr marL="584200">
              <a:lnSpc>
                <a:spcPts val="3025"/>
              </a:lnSpc>
            </a:pPr>
            <a:r>
              <a:rPr dirty="0" sz="2800" spc="-10" b="1">
                <a:solidFill>
                  <a:srgbClr val="CC0000"/>
                </a:solidFill>
                <a:latin typeface="Times New Roman"/>
                <a:cs typeface="Times New Roman"/>
              </a:rPr>
              <a:t>Decrease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de novo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synthesis of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cholesterol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ts val="3504"/>
              </a:lnSpc>
            </a:pPr>
            <a:r>
              <a:rPr dirty="0" sz="3200" b="1">
                <a:solidFill>
                  <a:srgbClr val="3333CC"/>
                </a:solidFill>
                <a:latin typeface="Times New Roman"/>
                <a:cs typeface="Times New Roman"/>
              </a:rPr>
              <a:t>Up-regulation:</a:t>
            </a:r>
            <a:endParaRPr sz="3200">
              <a:latin typeface="Times New Roman"/>
              <a:cs typeface="Times New Roman"/>
            </a:endParaRPr>
          </a:p>
          <a:p>
            <a:pPr marL="939165" marR="1875789" indent="-355600">
              <a:lnSpc>
                <a:spcPts val="2690"/>
              </a:lnSpc>
              <a:spcBef>
                <a:spcPts val="315"/>
              </a:spcBef>
            </a:pP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Low intracellular cholesterol content 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Recycling of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LDL</a:t>
            </a:r>
            <a:r>
              <a:rPr dirty="0" sz="2800" spc="-3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receptors</a:t>
            </a:r>
            <a:endParaRPr sz="2800">
              <a:latin typeface="Times New Roman"/>
              <a:cs typeface="Times New Roman"/>
            </a:endParaRPr>
          </a:p>
          <a:p>
            <a:pPr marL="939165">
              <a:lnSpc>
                <a:spcPts val="2375"/>
              </a:lnSpc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Stimulation </a:t>
            </a:r>
            <a:r>
              <a:rPr dirty="0" sz="2800" b="1">
                <a:solidFill>
                  <a:srgbClr val="3333CC"/>
                </a:solidFill>
                <a:latin typeface="Times New Roman"/>
                <a:cs typeface="Times New Roman"/>
              </a:rPr>
              <a:t>of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recepotor synthesis at gene</a:t>
            </a:r>
            <a:r>
              <a:rPr dirty="0" sz="2800" spc="45" b="1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level</a:t>
            </a:r>
            <a:endParaRPr sz="2800">
              <a:latin typeface="Times New Roman"/>
              <a:cs typeface="Times New Roman"/>
            </a:endParaRPr>
          </a:p>
          <a:p>
            <a:pPr marL="584200">
              <a:lnSpc>
                <a:spcPts val="2690"/>
              </a:lnSpc>
            </a:pP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Increase No. of receptor at cell</a:t>
            </a:r>
            <a:r>
              <a:rPr dirty="0" sz="2800" spc="1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surface</a:t>
            </a:r>
            <a:endParaRPr sz="2800">
              <a:latin typeface="Times New Roman"/>
              <a:cs typeface="Times New Roman"/>
            </a:endParaRPr>
          </a:p>
          <a:p>
            <a:pPr marL="584200" marR="1360170" indent="354965">
              <a:lnSpc>
                <a:spcPts val="2690"/>
              </a:lnSpc>
              <a:spcBef>
                <a:spcPts val="310"/>
              </a:spcBef>
            </a:pPr>
            <a:r>
              <a:rPr dirty="0" sz="2800" spc="-5" b="1">
                <a:solidFill>
                  <a:srgbClr val="3333CC"/>
                </a:solidFill>
                <a:latin typeface="Times New Roman"/>
                <a:cs typeface="Times New Roman"/>
              </a:rPr>
              <a:t>Increase further uptake of </a:t>
            </a:r>
            <a:r>
              <a:rPr dirty="0" sz="2800" spc="-10" b="1">
                <a:solidFill>
                  <a:srgbClr val="3333CC"/>
                </a:solidFill>
                <a:latin typeface="Times New Roman"/>
                <a:cs typeface="Times New Roman"/>
              </a:rPr>
              <a:t>LDL 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Increase de </a:t>
            </a:r>
            <a:r>
              <a:rPr dirty="0" sz="2800" b="1">
                <a:solidFill>
                  <a:srgbClr val="CC0000"/>
                </a:solidFill>
                <a:latin typeface="Times New Roman"/>
                <a:cs typeface="Times New Roman"/>
              </a:rPr>
              <a:t>novo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synthesis of</a:t>
            </a:r>
            <a:r>
              <a:rPr dirty="0" sz="2800" spc="-15" b="1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CC0000"/>
                </a:solidFill>
                <a:latin typeface="Times New Roman"/>
                <a:cs typeface="Times New Roman"/>
              </a:rPr>
              <a:t>cholesterol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DR-REEM</dc:creator>
  <dc:title>PowerPoint Presentation</dc:title>
  <dcterms:created xsi:type="dcterms:W3CDTF">2016-03-22T05:18:38Z</dcterms:created>
  <dcterms:modified xsi:type="dcterms:W3CDTF">2016-03-22T05:18:38Z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2016-03-22T00:00:00Z</vt:filetime>
  </property>
</Properties>
</file>