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0"/>
  </p:notesMasterIdLst>
  <p:handoutMasterIdLst>
    <p:handoutMasterId r:id="rId31"/>
  </p:handoutMasterIdLst>
  <p:sldIdLst>
    <p:sldId id="256" r:id="rId2"/>
    <p:sldId id="458" r:id="rId3"/>
    <p:sldId id="488" r:id="rId4"/>
    <p:sldId id="456" r:id="rId5"/>
    <p:sldId id="472" r:id="rId6"/>
    <p:sldId id="491" r:id="rId7"/>
    <p:sldId id="492" r:id="rId8"/>
    <p:sldId id="473" r:id="rId9"/>
    <p:sldId id="474" r:id="rId10"/>
    <p:sldId id="425" r:id="rId11"/>
    <p:sldId id="426" r:id="rId12"/>
    <p:sldId id="489" r:id="rId13"/>
    <p:sldId id="459" r:id="rId14"/>
    <p:sldId id="427" r:id="rId15"/>
    <p:sldId id="467" r:id="rId16"/>
    <p:sldId id="490" r:id="rId17"/>
    <p:sldId id="429" r:id="rId18"/>
    <p:sldId id="441" r:id="rId19"/>
    <p:sldId id="461" r:id="rId20"/>
    <p:sldId id="475" r:id="rId21"/>
    <p:sldId id="493" r:id="rId22"/>
    <p:sldId id="494" r:id="rId23"/>
    <p:sldId id="465" r:id="rId24"/>
    <p:sldId id="480" r:id="rId25"/>
    <p:sldId id="485" r:id="rId26"/>
    <p:sldId id="486" r:id="rId27"/>
    <p:sldId id="469" r:id="rId28"/>
    <p:sldId id="487" r:id="rId29"/>
  </p:sldIdLst>
  <p:sldSz cx="10287000" cy="6858000" type="35mm"/>
  <p:notesSz cx="9144000" cy="6858000"/>
  <p:defaultTextStyle>
    <a:defPPr>
      <a:defRPr lang="en-US"/>
    </a:defPPr>
    <a:lvl1pPr algn="l" rtl="0" fontAlgn="base">
      <a:spcBef>
        <a:spcPct val="0"/>
      </a:spcBef>
      <a:spcAft>
        <a:spcPct val="0"/>
      </a:spcAft>
      <a:defRPr sz="2400" kern="1200">
        <a:solidFill>
          <a:schemeClr val="tx1"/>
        </a:solidFill>
        <a:latin typeface="Palatino"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Palatino"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Palatino"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Palatino"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Palatino" charset="0"/>
        <a:ea typeface="ＭＳ Ｐゴシック" charset="0"/>
        <a:cs typeface="ＭＳ Ｐゴシック" charset="0"/>
      </a:defRPr>
    </a:lvl5pPr>
    <a:lvl6pPr marL="2286000" algn="l" defTabSz="457200" rtl="0" eaLnBrk="1" latinLnBrk="0" hangingPunct="1">
      <a:defRPr sz="2400" kern="1200">
        <a:solidFill>
          <a:schemeClr val="tx1"/>
        </a:solidFill>
        <a:latin typeface="Palatino" charset="0"/>
        <a:ea typeface="ＭＳ Ｐゴシック" charset="0"/>
        <a:cs typeface="ＭＳ Ｐゴシック" charset="0"/>
      </a:defRPr>
    </a:lvl6pPr>
    <a:lvl7pPr marL="2743200" algn="l" defTabSz="457200" rtl="0" eaLnBrk="1" latinLnBrk="0" hangingPunct="1">
      <a:defRPr sz="2400" kern="1200">
        <a:solidFill>
          <a:schemeClr val="tx1"/>
        </a:solidFill>
        <a:latin typeface="Palatino" charset="0"/>
        <a:ea typeface="ＭＳ Ｐゴシック" charset="0"/>
        <a:cs typeface="ＭＳ Ｐゴシック" charset="0"/>
      </a:defRPr>
    </a:lvl7pPr>
    <a:lvl8pPr marL="3200400" algn="l" defTabSz="457200" rtl="0" eaLnBrk="1" latinLnBrk="0" hangingPunct="1">
      <a:defRPr sz="2400" kern="1200">
        <a:solidFill>
          <a:schemeClr val="tx1"/>
        </a:solidFill>
        <a:latin typeface="Palatino" charset="0"/>
        <a:ea typeface="ＭＳ Ｐゴシック" charset="0"/>
        <a:cs typeface="ＭＳ Ｐゴシック" charset="0"/>
      </a:defRPr>
    </a:lvl8pPr>
    <a:lvl9pPr marL="3657600" algn="l" defTabSz="457200" rtl="0" eaLnBrk="1" latinLnBrk="0" hangingPunct="1">
      <a:defRPr sz="2400" kern="1200">
        <a:solidFill>
          <a:schemeClr val="tx1"/>
        </a:solidFill>
        <a:latin typeface="Palatino"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160">
          <p15:clr>
            <a:srgbClr val="A4A3A4"/>
          </p15:clr>
        </p15:guide>
        <p15:guide id="2" pos="32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gray"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FF"/>
    <a:srgbClr val="33CC33"/>
    <a:srgbClr val="FFFF00"/>
    <a:srgbClr val="FF3300"/>
    <a:srgbClr val="009999"/>
    <a:srgbClr val="009900"/>
    <a:srgbClr val="CBCBCB"/>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36" y="12"/>
      </p:cViewPr>
      <p:guideLst>
        <p:guide orient="horz" pos="2160"/>
        <p:guide pos="3216"/>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dirty="0">
                <a:latin typeface="Times New Roman" pitchFamily="18" charset="0"/>
                <a:ea typeface="+mn-ea"/>
                <a:cs typeface="+mn-cs"/>
              </a:defRPr>
            </a:lvl1pPr>
          </a:lstStyle>
          <a:p>
            <a:pPr>
              <a:defRPr/>
            </a:pPr>
            <a:endParaRPr lang="en-US"/>
          </a:p>
        </p:txBody>
      </p:sp>
      <p:sp>
        <p:nvSpPr>
          <p:cNvPr id="17411" name="Rectangle 3"/>
          <p:cNvSpPr>
            <a:spLocks noGrp="1" noChangeArrowheads="1"/>
          </p:cNvSpPr>
          <p:nvPr>
            <p:ph type="dt" sz="quarter"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dirty="0">
                <a:latin typeface="Times New Roman" pitchFamily="18" charset="0"/>
                <a:ea typeface="+mn-ea"/>
                <a:cs typeface="+mn-cs"/>
              </a:defRPr>
            </a:lvl1pPr>
          </a:lstStyle>
          <a:p>
            <a:pPr>
              <a:defRPr/>
            </a:pPr>
            <a:endParaRPr lang="en-US"/>
          </a:p>
        </p:txBody>
      </p:sp>
      <p:sp>
        <p:nvSpPr>
          <p:cNvPr id="17412" name="Rectangle 4"/>
          <p:cNvSpPr>
            <a:spLocks noGrp="1" noChangeArrowheads="1"/>
          </p:cNvSpPr>
          <p:nvPr>
            <p:ph type="ftr" sz="quarter" idx="2"/>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dirty="0">
                <a:latin typeface="Times New Roman" pitchFamily="18" charset="0"/>
                <a:ea typeface="+mn-ea"/>
                <a:cs typeface="+mn-cs"/>
              </a:defRPr>
            </a:lvl1pPr>
          </a:lstStyle>
          <a:p>
            <a:pPr>
              <a:defRPr/>
            </a:pPr>
            <a:endParaRPr lang="en-US"/>
          </a:p>
        </p:txBody>
      </p:sp>
      <p:sp>
        <p:nvSpPr>
          <p:cNvPr id="17413" name="Rectangle 5"/>
          <p:cNvSpPr>
            <a:spLocks noGrp="1" noChangeArrowheads="1"/>
          </p:cNvSpPr>
          <p:nvPr>
            <p:ph type="sldNum" sz="quarter" idx="3"/>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charset="0"/>
                <a:cs typeface="Arial" charset="0"/>
              </a:defRPr>
            </a:lvl1pPr>
          </a:lstStyle>
          <a:p>
            <a:pPr>
              <a:defRPr/>
            </a:pPr>
            <a:fld id="{2765D852-FB71-CB43-B1E2-3231F878D532}" type="slidenum">
              <a:rPr lang="en-US"/>
              <a:pPr>
                <a:defRPr/>
              </a:pPr>
              <a:t>‹#›</a:t>
            </a:fld>
            <a:endParaRPr lang="en-US" dirty="0"/>
          </a:p>
        </p:txBody>
      </p:sp>
    </p:spTree>
    <p:extLst>
      <p:ext uri="{BB962C8B-B14F-4D97-AF65-F5344CB8AC3E}">
        <p14:creationId xmlns:p14="http://schemas.microsoft.com/office/powerpoint/2010/main" val="972117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dirty="0">
                <a:latin typeface="Times New Roman" pitchFamily="18" charset="0"/>
                <a:ea typeface="+mn-ea"/>
                <a:cs typeface="+mn-cs"/>
              </a:defRPr>
            </a:lvl1pPr>
          </a:lstStyle>
          <a:p>
            <a:pPr>
              <a:defRPr/>
            </a:pPr>
            <a:endParaRPr lang="en-US"/>
          </a:p>
        </p:txBody>
      </p:sp>
      <p:sp>
        <p:nvSpPr>
          <p:cNvPr id="15363" name="Rectangle 3"/>
          <p:cNvSpPr>
            <a:spLocks noGrp="1" noChangeArrowheads="1"/>
          </p:cNvSpPr>
          <p:nvPr>
            <p:ph type="dt"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dirty="0">
                <a:latin typeface="Times New Roman" pitchFamily="18" charset="0"/>
                <a:ea typeface="+mn-ea"/>
                <a:cs typeface="+mn-cs"/>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2643188" y="514350"/>
            <a:ext cx="3857625"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5365" name="Rectangle 5"/>
          <p:cNvSpPr>
            <a:spLocks noGrp="1" noChangeArrowheads="1"/>
          </p:cNvSpPr>
          <p:nvPr>
            <p:ph type="body" sz="quarter" idx="3"/>
          </p:nvPr>
        </p:nvSpPr>
        <p:spPr bwMode="auto">
          <a:xfrm>
            <a:off x="1219200" y="3257550"/>
            <a:ext cx="67056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dirty="0">
                <a:latin typeface="Times New Roman" pitchFamily="18" charset="0"/>
                <a:ea typeface="+mn-ea"/>
                <a:cs typeface="+mn-cs"/>
              </a:defRPr>
            </a:lvl1pPr>
          </a:lstStyle>
          <a:p>
            <a:pPr>
              <a:defRPr/>
            </a:pPr>
            <a:endParaRPr lang="en-US"/>
          </a:p>
        </p:txBody>
      </p:sp>
      <p:sp>
        <p:nvSpPr>
          <p:cNvPr id="15367" name="Rectangle 7"/>
          <p:cNvSpPr>
            <a:spLocks noGrp="1" noChangeArrowheads="1"/>
          </p:cNvSpPr>
          <p:nvPr>
            <p:ph type="sldNum" sz="quarter" idx="5"/>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charset="0"/>
                <a:cs typeface="Arial" charset="0"/>
              </a:defRPr>
            </a:lvl1pPr>
          </a:lstStyle>
          <a:p>
            <a:pPr>
              <a:defRPr/>
            </a:pPr>
            <a:fld id="{CA84EC90-E0BD-FA41-A19F-9D2D0E54374B}" type="slidenum">
              <a:rPr lang="en-US"/>
              <a:pPr>
                <a:defRPr/>
              </a:pPr>
              <a:t>‹#›</a:t>
            </a:fld>
            <a:endParaRPr lang="en-US" dirty="0"/>
          </a:p>
        </p:txBody>
      </p:sp>
    </p:spTree>
    <p:extLst>
      <p:ext uri="{BB962C8B-B14F-4D97-AF65-F5344CB8AC3E}">
        <p14:creationId xmlns:p14="http://schemas.microsoft.com/office/powerpoint/2010/main" val="28664134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A84EC90-E0BD-FA41-A19F-9D2D0E54374B}" type="slidenum">
              <a:rPr lang="en-US" smtClean="0"/>
              <a:pPr>
                <a:defRPr/>
              </a:pPr>
              <a:t>10</a:t>
            </a:fld>
            <a:endParaRPr lang="en-US" dirty="0"/>
          </a:p>
        </p:txBody>
      </p:sp>
    </p:spTree>
    <p:extLst>
      <p:ext uri="{BB962C8B-B14F-4D97-AF65-F5344CB8AC3E}">
        <p14:creationId xmlns:p14="http://schemas.microsoft.com/office/powerpoint/2010/main" val="2235658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428625" y="0"/>
            <a:ext cx="685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bwMode="auto">
          <a:xfrm>
            <a:off x="311150" y="0"/>
            <a:ext cx="1174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bwMode="auto">
          <a:xfrm>
            <a:off x="1114425" y="0"/>
            <a:ext cx="204788"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p:cNvSpPr/>
          <p:nvPr/>
        </p:nvSpPr>
        <p:spPr bwMode="auto">
          <a:xfrm>
            <a:off x="1284288" y="0"/>
            <a:ext cx="258762"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Straight Connector 9"/>
          <p:cNvSpPr>
            <a:spLocks noChangeShapeType="1"/>
          </p:cNvSpPr>
          <p:nvPr/>
        </p:nvSpPr>
        <p:spPr bwMode="auto">
          <a:xfrm>
            <a:off x="1190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lgn="ctr">
              <a:defRPr/>
            </a:pPr>
            <a:endParaRPr lang="en-US" dirty="0">
              <a:latin typeface="Palatino" pitchFamily="18" charset="0"/>
              <a:ea typeface="+mn-ea"/>
              <a:cs typeface="+mn-cs"/>
            </a:endParaRPr>
          </a:p>
        </p:txBody>
      </p:sp>
      <p:sp>
        <p:nvSpPr>
          <p:cNvPr id="11" name="Straight Connector 10"/>
          <p:cNvSpPr>
            <a:spLocks noChangeShapeType="1"/>
          </p:cNvSpPr>
          <p:nvPr/>
        </p:nvSpPr>
        <p:spPr bwMode="auto">
          <a:xfrm>
            <a:off x="10287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lgn="ctr">
              <a:defRPr/>
            </a:pPr>
            <a:endParaRPr lang="en-US" dirty="0">
              <a:latin typeface="Palatino" pitchFamily="18" charset="0"/>
              <a:ea typeface="+mn-ea"/>
              <a:cs typeface="+mn-cs"/>
            </a:endParaRPr>
          </a:p>
        </p:txBody>
      </p:sp>
      <p:sp>
        <p:nvSpPr>
          <p:cNvPr id="12" name="Straight Connector 11"/>
          <p:cNvSpPr>
            <a:spLocks noChangeShapeType="1"/>
          </p:cNvSpPr>
          <p:nvPr/>
        </p:nvSpPr>
        <p:spPr bwMode="auto">
          <a:xfrm>
            <a:off x="960438"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lgn="ctr">
              <a:defRPr/>
            </a:pPr>
            <a:endParaRPr lang="en-US" dirty="0">
              <a:latin typeface="Palatino" pitchFamily="18" charset="0"/>
              <a:ea typeface="+mn-ea"/>
              <a:cs typeface="+mn-cs"/>
            </a:endParaRPr>
          </a:p>
        </p:txBody>
      </p:sp>
      <p:sp>
        <p:nvSpPr>
          <p:cNvPr id="13" name="Straight Connector 12"/>
          <p:cNvSpPr>
            <a:spLocks noChangeShapeType="1"/>
          </p:cNvSpPr>
          <p:nvPr/>
        </p:nvSpPr>
        <p:spPr bwMode="auto">
          <a:xfrm>
            <a:off x="19431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lgn="ctr">
              <a:defRPr/>
            </a:pPr>
            <a:endParaRPr lang="en-US" dirty="0">
              <a:latin typeface="Palatino" pitchFamily="18" charset="0"/>
              <a:ea typeface="+mn-ea"/>
              <a:cs typeface="+mn-cs"/>
            </a:endParaRPr>
          </a:p>
        </p:txBody>
      </p:sp>
      <p:sp>
        <p:nvSpPr>
          <p:cNvPr id="14" name="Straight Connector 13"/>
          <p:cNvSpPr>
            <a:spLocks noChangeShapeType="1"/>
          </p:cNvSpPr>
          <p:nvPr/>
        </p:nvSpPr>
        <p:spPr bwMode="auto">
          <a:xfrm>
            <a:off x="120015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lgn="ctr">
              <a:defRPr/>
            </a:pPr>
            <a:endParaRPr lang="en-US" dirty="0">
              <a:latin typeface="Palatino" pitchFamily="18" charset="0"/>
              <a:ea typeface="+mn-ea"/>
              <a:cs typeface="+mn-cs"/>
            </a:endParaRPr>
          </a:p>
        </p:txBody>
      </p:sp>
      <p:sp>
        <p:nvSpPr>
          <p:cNvPr id="15" name="Straight Connector 14"/>
          <p:cNvSpPr>
            <a:spLocks noChangeShapeType="1"/>
          </p:cNvSpPr>
          <p:nvPr/>
        </p:nvSpPr>
        <p:spPr bwMode="auto">
          <a:xfrm>
            <a:off x="102536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lgn="ctr">
              <a:defRPr/>
            </a:pPr>
            <a:endParaRPr lang="en-US" dirty="0">
              <a:latin typeface="Palatino" pitchFamily="18" charset="0"/>
              <a:ea typeface="+mn-ea"/>
              <a:cs typeface="+mn-cs"/>
            </a:endParaRPr>
          </a:p>
        </p:txBody>
      </p:sp>
      <p:sp>
        <p:nvSpPr>
          <p:cNvPr id="16" name="Rectangle 15"/>
          <p:cNvSpPr/>
          <p:nvPr/>
        </p:nvSpPr>
        <p:spPr bwMode="auto">
          <a:xfrm>
            <a:off x="1371600" y="0"/>
            <a:ext cx="85725"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85800" y="3429000"/>
            <a:ext cx="1457325"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473200" y="4867275"/>
            <a:ext cx="722313"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227138" y="5500688"/>
            <a:ext cx="153987"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871663" y="5788025"/>
            <a:ext cx="309562"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2143125" y="4495800"/>
            <a:ext cx="411163"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571750" y="3124200"/>
            <a:ext cx="6943725"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571750" y="5003322"/>
            <a:ext cx="6943725"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8877301" y="1150937"/>
            <a:ext cx="2286000" cy="428625"/>
          </a:xfrm>
        </p:spPr>
        <p:txBody>
          <a:bodyPr/>
          <a:lstStyle>
            <a:lvl1pPr>
              <a:defRPr dirty="0"/>
            </a:lvl1pPr>
          </a:lstStyle>
          <a:p>
            <a:pPr>
              <a:defRPr/>
            </a:pPr>
            <a:endParaRPr lang="en-US"/>
          </a:p>
        </p:txBody>
      </p:sp>
      <p:sp>
        <p:nvSpPr>
          <p:cNvPr id="23" name="Footer Placeholder 16"/>
          <p:cNvSpPr>
            <a:spLocks noGrp="1"/>
          </p:cNvSpPr>
          <p:nvPr>
            <p:ph type="ftr" sz="quarter" idx="11"/>
          </p:nvPr>
        </p:nvSpPr>
        <p:spPr bwMode="auto">
          <a:xfrm rot="5400000">
            <a:off x="8189913" y="4157663"/>
            <a:ext cx="3657600" cy="431800"/>
          </a:xfrm>
        </p:spPr>
        <p:txBody>
          <a:bodyPr/>
          <a:lstStyle>
            <a:lvl1pPr>
              <a:defRPr dirty="0"/>
            </a:lvl1pPr>
          </a:lstStyle>
          <a:p>
            <a:pPr>
              <a:defRPr/>
            </a:pPr>
            <a:endParaRPr lang="en-US"/>
          </a:p>
        </p:txBody>
      </p:sp>
      <p:sp>
        <p:nvSpPr>
          <p:cNvPr id="24" name="Slide Number Placeholder 28"/>
          <p:cNvSpPr>
            <a:spLocks noGrp="1"/>
          </p:cNvSpPr>
          <p:nvPr>
            <p:ph type="sldNum" sz="quarter" idx="12"/>
          </p:nvPr>
        </p:nvSpPr>
        <p:spPr bwMode="auto">
          <a:xfrm>
            <a:off x="1490663" y="4929188"/>
            <a:ext cx="685800" cy="517525"/>
          </a:xfrm>
        </p:spPr>
        <p:txBody>
          <a:bodyPr/>
          <a:lstStyle>
            <a:lvl1pPr>
              <a:defRPr smtClean="0"/>
            </a:lvl1pPr>
          </a:lstStyle>
          <a:p>
            <a:pPr>
              <a:defRPr/>
            </a:pPr>
            <a:fld id="{52228BB7-FE83-944E-B18F-D6F7B870DD25}" type="slidenum">
              <a:rPr lang="en-US"/>
              <a:pPr>
                <a:defRPr/>
              </a:pPr>
              <a:t>‹#›</a:t>
            </a:fld>
            <a:endParaRPr lang="en-US" dirty="0"/>
          </a:p>
        </p:txBody>
      </p:sp>
    </p:spTree>
    <p:extLst>
      <p:ext uri="{BB962C8B-B14F-4D97-AF65-F5344CB8AC3E}">
        <p14:creationId xmlns:p14="http://schemas.microsoft.com/office/powerpoint/2010/main" val="305167211"/>
      </p:ext>
    </p:extLst>
  </p:cSld>
  <p:clrMapOvr>
    <a:overrideClrMapping bg1="lt1" tx1="dk1" bg2="lt2" tx2="dk2" accent1="accent1" accent2="accent2" accent3="accent3" accent4="accent4" accent5="accent5" accent6="accent6" hlink="hlink" folHlink="folHlink"/>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9E906E6-E1C2-2641-84CA-8BD7AB0D745B}" type="slidenum">
              <a:rPr lang="en-US"/>
              <a:pPr>
                <a:defRPr/>
              </a:pPr>
              <a:t>‹#›</a:t>
            </a:fld>
            <a:endParaRPr lang="en-US" dirty="0"/>
          </a:p>
        </p:txBody>
      </p:sp>
    </p:spTree>
    <p:extLst>
      <p:ext uri="{BB962C8B-B14F-4D97-AF65-F5344CB8AC3E}">
        <p14:creationId xmlns:p14="http://schemas.microsoft.com/office/powerpoint/2010/main" val="2687582987"/>
      </p:ext>
    </p:extLst>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8075" y="274640"/>
            <a:ext cx="18859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274639"/>
            <a:ext cx="67722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09A57F1-2D11-4F4B-9111-CB05210EA7A0}" type="slidenum">
              <a:rPr lang="en-US"/>
              <a:pPr>
                <a:defRPr/>
              </a:pPr>
              <a:t>‹#›</a:t>
            </a:fld>
            <a:endParaRPr lang="en-US" dirty="0"/>
          </a:p>
        </p:txBody>
      </p:sp>
    </p:spTree>
    <p:extLst>
      <p:ext uri="{BB962C8B-B14F-4D97-AF65-F5344CB8AC3E}">
        <p14:creationId xmlns:p14="http://schemas.microsoft.com/office/powerpoint/2010/main" val="1608852395"/>
      </p:ext>
    </p:extLst>
  </p:cSld>
  <p:clrMapOvr>
    <a:masterClrMapping/>
  </p:clrMapOvr>
  <p:transition spd="slow">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171825" y="609600"/>
            <a:ext cx="6858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171825" y="1981200"/>
            <a:ext cx="6858000" cy="4114800"/>
          </a:xfrm>
        </p:spPr>
        <p:txBody>
          <a:bodyPr>
            <a:normAutofit/>
          </a:bodyPr>
          <a:lstStyle/>
          <a:p>
            <a:pPr lvl="0"/>
            <a:endParaRPr lang="en-US" noProof="0" dirty="0"/>
          </a:p>
        </p:txBody>
      </p:sp>
      <p:sp>
        <p:nvSpPr>
          <p:cNvPr id="4" name="Date Placeholder 3"/>
          <p:cNvSpPr>
            <a:spLocks noGrp="1"/>
          </p:cNvSpPr>
          <p:nvPr>
            <p:ph type="dt" sz="half" idx="10"/>
          </p:nvPr>
        </p:nvSpPr>
        <p:spPr>
          <a:xfrm>
            <a:off x="342900" y="6248400"/>
            <a:ext cx="2143125" cy="457200"/>
          </a:xfrm>
        </p:spPr>
        <p:txBody>
          <a:bodyPr/>
          <a:lstStyle>
            <a:lvl1pPr>
              <a:defRPr dirty="0"/>
            </a:lvl1pPr>
          </a:lstStyle>
          <a:p>
            <a:pPr>
              <a:defRPr/>
            </a:pPr>
            <a:endParaRPr lang="en-US"/>
          </a:p>
        </p:txBody>
      </p:sp>
      <p:sp>
        <p:nvSpPr>
          <p:cNvPr id="5" name="Footer Placeholder 4"/>
          <p:cNvSpPr>
            <a:spLocks noGrp="1"/>
          </p:cNvSpPr>
          <p:nvPr>
            <p:ph type="ftr" sz="quarter" idx="11"/>
          </p:nvPr>
        </p:nvSpPr>
        <p:spPr>
          <a:xfrm>
            <a:off x="4029075" y="6248400"/>
            <a:ext cx="3257550" cy="457200"/>
          </a:xfrm>
        </p:spPr>
        <p:txBody>
          <a:bodyPr/>
          <a:lstStyle>
            <a:lvl1pPr>
              <a:defRPr dirty="0"/>
            </a:lvl1pPr>
          </a:lstStyle>
          <a:p>
            <a:pPr>
              <a:defRPr/>
            </a:pPr>
            <a:endParaRPr lang="en-US"/>
          </a:p>
        </p:txBody>
      </p:sp>
      <p:sp>
        <p:nvSpPr>
          <p:cNvPr id="6" name="Slide Number Placeholder 5"/>
          <p:cNvSpPr>
            <a:spLocks noGrp="1"/>
          </p:cNvSpPr>
          <p:nvPr>
            <p:ph type="sldNum" sz="quarter" idx="12"/>
          </p:nvPr>
        </p:nvSpPr>
        <p:spPr>
          <a:xfrm>
            <a:off x="7886700" y="6248400"/>
            <a:ext cx="2143125" cy="457200"/>
          </a:xfrm>
        </p:spPr>
        <p:txBody>
          <a:bodyPr/>
          <a:lstStyle>
            <a:lvl1pPr>
              <a:defRPr smtClean="0"/>
            </a:lvl1pPr>
          </a:lstStyle>
          <a:p>
            <a:pPr>
              <a:defRPr/>
            </a:pPr>
            <a:fld id="{41E03582-C675-8549-93B6-98FD1E8D66B8}" type="slidenum">
              <a:rPr lang="en-US"/>
              <a:pPr>
                <a:defRPr/>
              </a:pPr>
              <a:t>‹#›</a:t>
            </a:fld>
            <a:endParaRPr lang="en-US" dirty="0"/>
          </a:p>
        </p:txBody>
      </p:sp>
    </p:spTree>
    <p:extLst>
      <p:ext uri="{BB962C8B-B14F-4D97-AF65-F5344CB8AC3E}">
        <p14:creationId xmlns:p14="http://schemas.microsoft.com/office/powerpoint/2010/main" val="3912863849"/>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514350" y="1600200"/>
            <a:ext cx="840105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dirty="0"/>
            </a:lvl1pPr>
          </a:lstStyle>
          <a:p>
            <a:pPr>
              <a:defRPr/>
            </a:pPr>
            <a:endParaRPr lang="en-US"/>
          </a:p>
        </p:txBody>
      </p:sp>
      <p:sp>
        <p:nvSpPr>
          <p:cNvPr id="5" name="Slide Number Placeholder 8"/>
          <p:cNvSpPr>
            <a:spLocks noGrp="1"/>
          </p:cNvSpPr>
          <p:nvPr>
            <p:ph type="sldNum" sz="quarter" idx="11"/>
          </p:nvPr>
        </p:nvSpPr>
        <p:spPr/>
        <p:txBody>
          <a:bodyPr/>
          <a:lstStyle>
            <a:lvl1pPr>
              <a:defRPr smtClean="0"/>
            </a:lvl1pPr>
          </a:lstStyle>
          <a:p>
            <a:pPr>
              <a:defRPr/>
            </a:pPr>
            <a:fld id="{069F20BD-C88E-BB43-A819-29F016014844}" type="slidenum">
              <a:rPr lang="en-US"/>
              <a:pPr>
                <a:defRPr/>
              </a:pPr>
              <a:t>‹#›</a:t>
            </a:fld>
            <a:endParaRPr lang="en-US" dirty="0"/>
          </a:p>
        </p:txBody>
      </p:sp>
      <p:sp>
        <p:nvSpPr>
          <p:cNvPr id="6" name="Footer Placeholder 9"/>
          <p:cNvSpPr>
            <a:spLocks noGrp="1"/>
          </p:cNvSpPr>
          <p:nvPr>
            <p:ph type="ftr" sz="quarter" idx="12"/>
          </p:nvPr>
        </p:nvSpPr>
        <p:spPr/>
        <p:txBody>
          <a:bodyPr rtlCol="0"/>
          <a:lstStyle>
            <a:lvl1pPr>
              <a:defRPr dirty="0"/>
            </a:lvl1pPr>
          </a:lstStyle>
          <a:p>
            <a:pPr>
              <a:defRPr/>
            </a:pPr>
            <a:endParaRPr lang="en-US"/>
          </a:p>
        </p:txBody>
      </p:sp>
    </p:spTree>
    <p:extLst>
      <p:ext uri="{BB962C8B-B14F-4D97-AF65-F5344CB8AC3E}">
        <p14:creationId xmlns:p14="http://schemas.microsoft.com/office/powerpoint/2010/main" val="3332844218"/>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428625" y="0"/>
            <a:ext cx="685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bwMode="auto">
          <a:xfrm>
            <a:off x="311150" y="0"/>
            <a:ext cx="1174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bwMode="auto">
          <a:xfrm>
            <a:off x="1114425" y="0"/>
            <a:ext cx="204788"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p:cNvSpPr/>
          <p:nvPr/>
        </p:nvSpPr>
        <p:spPr bwMode="auto">
          <a:xfrm>
            <a:off x="1284288" y="0"/>
            <a:ext cx="258762"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Straight Connector 7"/>
          <p:cNvSpPr>
            <a:spLocks noChangeShapeType="1"/>
          </p:cNvSpPr>
          <p:nvPr/>
        </p:nvSpPr>
        <p:spPr bwMode="auto">
          <a:xfrm>
            <a:off x="1190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lgn="ctr">
              <a:defRPr/>
            </a:pPr>
            <a:endParaRPr lang="en-US" dirty="0">
              <a:latin typeface="Palatino" pitchFamily="18" charset="0"/>
              <a:ea typeface="+mn-ea"/>
              <a:cs typeface="+mn-cs"/>
            </a:endParaRPr>
          </a:p>
        </p:txBody>
      </p:sp>
      <p:sp>
        <p:nvSpPr>
          <p:cNvPr id="9" name="Straight Connector 8"/>
          <p:cNvSpPr>
            <a:spLocks noChangeShapeType="1"/>
          </p:cNvSpPr>
          <p:nvPr/>
        </p:nvSpPr>
        <p:spPr bwMode="auto">
          <a:xfrm>
            <a:off x="10287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lgn="ctr">
              <a:defRPr/>
            </a:pPr>
            <a:endParaRPr lang="en-US" dirty="0">
              <a:latin typeface="Palatino" pitchFamily="18" charset="0"/>
              <a:ea typeface="+mn-ea"/>
              <a:cs typeface="+mn-cs"/>
            </a:endParaRPr>
          </a:p>
        </p:txBody>
      </p:sp>
      <p:sp>
        <p:nvSpPr>
          <p:cNvPr id="10" name="Straight Connector 9"/>
          <p:cNvSpPr>
            <a:spLocks noChangeShapeType="1"/>
          </p:cNvSpPr>
          <p:nvPr/>
        </p:nvSpPr>
        <p:spPr bwMode="auto">
          <a:xfrm>
            <a:off x="960438"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lgn="ctr">
              <a:defRPr/>
            </a:pPr>
            <a:endParaRPr lang="en-US" dirty="0">
              <a:latin typeface="Palatino" pitchFamily="18" charset="0"/>
              <a:ea typeface="+mn-ea"/>
              <a:cs typeface="+mn-cs"/>
            </a:endParaRPr>
          </a:p>
        </p:txBody>
      </p:sp>
      <p:sp>
        <p:nvSpPr>
          <p:cNvPr id="11" name="Straight Connector 10"/>
          <p:cNvSpPr>
            <a:spLocks noChangeShapeType="1"/>
          </p:cNvSpPr>
          <p:nvPr/>
        </p:nvSpPr>
        <p:spPr bwMode="auto">
          <a:xfrm>
            <a:off x="19431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lgn="ctr">
              <a:defRPr/>
            </a:pPr>
            <a:endParaRPr lang="en-US" dirty="0">
              <a:latin typeface="Palatino" pitchFamily="18" charset="0"/>
              <a:ea typeface="+mn-ea"/>
              <a:cs typeface="+mn-cs"/>
            </a:endParaRPr>
          </a:p>
        </p:txBody>
      </p:sp>
      <p:sp>
        <p:nvSpPr>
          <p:cNvPr id="12" name="Straight Connector 11"/>
          <p:cNvSpPr>
            <a:spLocks noChangeShapeType="1"/>
          </p:cNvSpPr>
          <p:nvPr/>
        </p:nvSpPr>
        <p:spPr bwMode="auto">
          <a:xfrm>
            <a:off x="120015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lgn="ctr">
              <a:defRPr/>
            </a:pPr>
            <a:endParaRPr lang="en-US" dirty="0">
              <a:latin typeface="Palatino" pitchFamily="18" charset="0"/>
              <a:ea typeface="+mn-ea"/>
              <a:cs typeface="+mn-cs"/>
            </a:endParaRPr>
          </a:p>
        </p:txBody>
      </p:sp>
      <p:sp>
        <p:nvSpPr>
          <p:cNvPr id="13" name="Rectangle 12"/>
          <p:cNvSpPr/>
          <p:nvPr/>
        </p:nvSpPr>
        <p:spPr bwMode="auto">
          <a:xfrm>
            <a:off x="1371600" y="0"/>
            <a:ext cx="85725"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85800" y="3429000"/>
            <a:ext cx="1457325"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490663" y="4867275"/>
            <a:ext cx="720725"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227138" y="5500688"/>
            <a:ext cx="153987"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871663" y="5791200"/>
            <a:ext cx="309562"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2114550" y="4479925"/>
            <a:ext cx="411163"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1023461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lgn="ctr">
              <a:defRPr/>
            </a:pPr>
            <a:endParaRPr lang="en-US" dirty="0">
              <a:latin typeface="Palatino" pitchFamily="18" charset="0"/>
              <a:ea typeface="+mn-ea"/>
              <a:cs typeface="+mn-cs"/>
            </a:endParaRPr>
          </a:p>
        </p:txBody>
      </p:sp>
      <p:sp>
        <p:nvSpPr>
          <p:cNvPr id="2" name="Title 1"/>
          <p:cNvSpPr>
            <a:spLocks noGrp="1"/>
          </p:cNvSpPr>
          <p:nvPr>
            <p:ph type="title"/>
          </p:nvPr>
        </p:nvSpPr>
        <p:spPr>
          <a:xfrm>
            <a:off x="2571750" y="2895600"/>
            <a:ext cx="6943725"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571750" y="5010150"/>
            <a:ext cx="6943725"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8877301" y="1146175"/>
            <a:ext cx="2286000" cy="428625"/>
          </a:xfrm>
        </p:spPr>
        <p:txBody>
          <a:bodyPr/>
          <a:lstStyle>
            <a:lvl1pPr>
              <a:defRPr dirty="0"/>
            </a:lvl1pPr>
          </a:lstStyle>
          <a:p>
            <a:pPr>
              <a:defRPr/>
            </a:pPr>
            <a:endParaRPr lang="en-US"/>
          </a:p>
        </p:txBody>
      </p:sp>
      <p:sp>
        <p:nvSpPr>
          <p:cNvPr id="21" name="Footer Placeholder 4"/>
          <p:cNvSpPr>
            <a:spLocks noGrp="1"/>
          </p:cNvSpPr>
          <p:nvPr>
            <p:ph type="ftr" sz="quarter" idx="11"/>
          </p:nvPr>
        </p:nvSpPr>
        <p:spPr bwMode="auto">
          <a:xfrm rot="5400000">
            <a:off x="8190707" y="4153694"/>
            <a:ext cx="3657600" cy="433387"/>
          </a:xfrm>
        </p:spPr>
        <p:txBody>
          <a:bodyPr/>
          <a:lstStyle>
            <a:lvl1pPr>
              <a:defRPr dirty="0"/>
            </a:lvl1pPr>
          </a:lstStyle>
          <a:p>
            <a:pPr>
              <a:defRPr/>
            </a:pPr>
            <a:endParaRPr lang="en-US"/>
          </a:p>
        </p:txBody>
      </p:sp>
      <p:sp>
        <p:nvSpPr>
          <p:cNvPr id="22" name="Slide Number Placeholder 5"/>
          <p:cNvSpPr>
            <a:spLocks noGrp="1"/>
          </p:cNvSpPr>
          <p:nvPr>
            <p:ph type="sldNum" sz="quarter" idx="12"/>
          </p:nvPr>
        </p:nvSpPr>
        <p:spPr bwMode="auto">
          <a:xfrm>
            <a:off x="1508125" y="4929188"/>
            <a:ext cx="685800" cy="517525"/>
          </a:xfrm>
        </p:spPr>
        <p:txBody>
          <a:bodyPr/>
          <a:lstStyle>
            <a:lvl1pPr>
              <a:defRPr smtClean="0"/>
            </a:lvl1pPr>
          </a:lstStyle>
          <a:p>
            <a:pPr>
              <a:defRPr/>
            </a:pPr>
            <a:fld id="{D04640E8-0406-DD4F-9A1B-8AF27F704E7B}" type="slidenum">
              <a:rPr lang="en-US"/>
              <a:pPr>
                <a:defRPr/>
              </a:pPr>
              <a:t>‹#›</a:t>
            </a:fld>
            <a:endParaRPr lang="en-US" dirty="0"/>
          </a:p>
        </p:txBody>
      </p:sp>
    </p:spTree>
    <p:extLst>
      <p:ext uri="{BB962C8B-B14F-4D97-AF65-F5344CB8AC3E}">
        <p14:creationId xmlns:p14="http://schemas.microsoft.com/office/powerpoint/2010/main" val="4083216155"/>
      </p:ext>
    </p:extLst>
  </p:cSld>
  <p:clrMapOvr>
    <a:overrideClrMapping bg1="dk1" tx1="lt1" bg2="dk2" tx2="lt2" accent1="accent1" accent2="accent2" accent3="accent3" accent4="accent4" accent5="accent5" accent6="accent6" hlink="hlink" folHlink="folHlink"/>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514350" y="1600200"/>
            <a:ext cx="41148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04029" y="1600200"/>
            <a:ext cx="41148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4B00B73-77D5-174E-B958-6C8C7B192ED7}" type="slidenum">
              <a:rPr lang="en-US"/>
              <a:pPr>
                <a:defRPr/>
              </a:pPr>
              <a:t>‹#›</a:t>
            </a:fld>
            <a:endParaRPr lang="en-US" dirty="0"/>
          </a:p>
        </p:txBody>
      </p:sp>
    </p:spTree>
    <p:extLst>
      <p:ext uri="{BB962C8B-B14F-4D97-AF65-F5344CB8AC3E}">
        <p14:creationId xmlns:p14="http://schemas.microsoft.com/office/powerpoint/2010/main" val="412352323"/>
      </p:ext>
    </p:extLst>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8486775"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514350" y="2362200"/>
            <a:ext cx="4114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918472" y="2362200"/>
            <a:ext cx="4114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514350" y="1569720"/>
            <a:ext cx="4114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886325" y="1569720"/>
            <a:ext cx="4114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F4BF2E9D-5617-8243-B14D-30BA4FBDBC86}" type="slidenum">
              <a:rPr lang="en-US"/>
              <a:pPr>
                <a:defRPr/>
              </a:pPr>
              <a:t>‹#›</a:t>
            </a:fld>
            <a:endParaRPr lang="en-US" dirty="0"/>
          </a:p>
        </p:txBody>
      </p:sp>
    </p:spTree>
    <p:extLst>
      <p:ext uri="{BB962C8B-B14F-4D97-AF65-F5344CB8AC3E}">
        <p14:creationId xmlns:p14="http://schemas.microsoft.com/office/powerpoint/2010/main" val="2740741520"/>
      </p:ext>
    </p:extLst>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dirty="0"/>
            </a:lvl1pPr>
          </a:lstStyle>
          <a:p>
            <a:pPr>
              <a:defRPr/>
            </a:pPr>
            <a:endParaRPr lang="en-US"/>
          </a:p>
        </p:txBody>
      </p:sp>
      <p:sp>
        <p:nvSpPr>
          <p:cNvPr id="4" name="Slide Number Placeholder 6"/>
          <p:cNvSpPr>
            <a:spLocks noGrp="1"/>
          </p:cNvSpPr>
          <p:nvPr>
            <p:ph type="sldNum" sz="quarter" idx="11"/>
          </p:nvPr>
        </p:nvSpPr>
        <p:spPr/>
        <p:txBody>
          <a:bodyPr/>
          <a:lstStyle>
            <a:lvl1pPr>
              <a:defRPr smtClean="0"/>
            </a:lvl1pPr>
          </a:lstStyle>
          <a:p>
            <a:pPr>
              <a:defRPr/>
            </a:pPr>
            <a:fld id="{A4D8B474-E2A0-C54F-B545-F643441E6A14}" type="slidenum">
              <a:rPr lang="en-US"/>
              <a:pPr>
                <a:defRPr/>
              </a:pPr>
              <a:t>‹#›</a:t>
            </a:fld>
            <a:endParaRPr lang="en-US" dirty="0"/>
          </a:p>
        </p:txBody>
      </p:sp>
      <p:sp>
        <p:nvSpPr>
          <p:cNvPr id="5" name="Footer Placeholder 7"/>
          <p:cNvSpPr>
            <a:spLocks noGrp="1"/>
          </p:cNvSpPr>
          <p:nvPr>
            <p:ph type="ftr" sz="quarter" idx="12"/>
          </p:nvPr>
        </p:nvSpPr>
        <p:spPr/>
        <p:txBody>
          <a:bodyPr rtlCol="0"/>
          <a:lstStyle>
            <a:lvl1pPr>
              <a:defRPr dirty="0"/>
            </a:lvl1pPr>
          </a:lstStyle>
          <a:p>
            <a:pPr>
              <a:defRPr/>
            </a:pPr>
            <a:endParaRPr lang="en-US"/>
          </a:p>
        </p:txBody>
      </p:sp>
    </p:spTree>
    <p:extLst>
      <p:ext uri="{BB962C8B-B14F-4D97-AF65-F5344CB8AC3E}">
        <p14:creationId xmlns:p14="http://schemas.microsoft.com/office/powerpoint/2010/main" val="4088058503"/>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8F156927-59F9-6A49-A240-2694B413BB08}" type="slidenum">
              <a:rPr lang="en-US"/>
              <a:pPr>
                <a:defRPr/>
              </a:pPr>
              <a:t>‹#›</a:t>
            </a:fld>
            <a:endParaRPr lang="en-US" dirty="0"/>
          </a:p>
        </p:txBody>
      </p:sp>
    </p:spTree>
    <p:extLst>
      <p:ext uri="{BB962C8B-B14F-4D97-AF65-F5344CB8AC3E}">
        <p14:creationId xmlns:p14="http://schemas.microsoft.com/office/powerpoint/2010/main" val="3842087454"/>
      </p:ext>
    </p:extLst>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9858375"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lgn="ctr">
              <a:defRPr/>
            </a:pPr>
            <a:endParaRPr lang="en-US" dirty="0">
              <a:latin typeface="Palatino" pitchFamily="18" charset="0"/>
              <a:ea typeface="+mn-ea"/>
              <a:cs typeface="+mn-cs"/>
            </a:endParaRPr>
          </a:p>
        </p:txBody>
      </p:sp>
      <p:sp>
        <p:nvSpPr>
          <p:cNvPr id="6" name="Straight Connector 5"/>
          <p:cNvSpPr>
            <a:spLocks noChangeShapeType="1"/>
          </p:cNvSpPr>
          <p:nvPr/>
        </p:nvSpPr>
        <p:spPr bwMode="auto">
          <a:xfrm>
            <a:off x="702945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lgn="ctr">
              <a:defRPr/>
            </a:pPr>
            <a:endParaRPr lang="en-US" dirty="0">
              <a:latin typeface="Palatino" pitchFamily="18" charset="0"/>
              <a:ea typeface="+mn-ea"/>
              <a:cs typeface="+mn-cs"/>
            </a:endParaRPr>
          </a:p>
        </p:txBody>
      </p:sp>
      <p:sp>
        <p:nvSpPr>
          <p:cNvPr id="7" name="Straight Connector 16"/>
          <p:cNvSpPr>
            <a:spLocks noChangeShapeType="1"/>
          </p:cNvSpPr>
          <p:nvPr/>
        </p:nvSpPr>
        <p:spPr bwMode="auto">
          <a:xfrm>
            <a:off x="6965950" y="0"/>
            <a:ext cx="0" cy="6858000"/>
          </a:xfrm>
          <a:prstGeom prst="line">
            <a:avLst/>
          </a:prstGeom>
          <a:noFill/>
          <a:ln w="127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Straight Connector 17"/>
          <p:cNvSpPr>
            <a:spLocks noChangeShapeType="1"/>
          </p:cNvSpPr>
          <p:nvPr/>
        </p:nvSpPr>
        <p:spPr bwMode="auto">
          <a:xfrm>
            <a:off x="10115550" y="0"/>
            <a:ext cx="0" cy="6858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Rectangle 8"/>
          <p:cNvSpPr/>
          <p:nvPr/>
        </p:nvSpPr>
        <p:spPr bwMode="auto">
          <a:xfrm>
            <a:off x="9944100" y="0"/>
            <a:ext cx="3429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Straight Connector 19"/>
          <p:cNvSpPr>
            <a:spLocks noChangeShapeType="1"/>
          </p:cNvSpPr>
          <p:nvPr/>
        </p:nvSpPr>
        <p:spPr bwMode="auto">
          <a:xfrm>
            <a:off x="10029825" y="0"/>
            <a:ext cx="0" cy="685800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Oval 10"/>
          <p:cNvSpPr/>
          <p:nvPr/>
        </p:nvSpPr>
        <p:spPr>
          <a:xfrm>
            <a:off x="9175750" y="5715000"/>
            <a:ext cx="617538"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4187666" y="3171825"/>
            <a:ext cx="6309360" cy="51435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7663815" y="274320"/>
            <a:ext cx="1717929"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42900" y="274320"/>
            <a:ext cx="634365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dirty="0"/>
            </a:lvl1pPr>
          </a:lstStyle>
          <a:p>
            <a:pPr>
              <a:defRPr/>
            </a:pPr>
            <a:endParaRPr lang="en-US"/>
          </a:p>
        </p:txBody>
      </p:sp>
      <p:sp>
        <p:nvSpPr>
          <p:cNvPr id="13" name="Slide Number Placeholder 21"/>
          <p:cNvSpPr>
            <a:spLocks noGrp="1"/>
          </p:cNvSpPr>
          <p:nvPr>
            <p:ph type="sldNum" sz="quarter" idx="11"/>
          </p:nvPr>
        </p:nvSpPr>
        <p:spPr/>
        <p:txBody>
          <a:bodyPr/>
          <a:lstStyle>
            <a:lvl1pPr>
              <a:defRPr smtClean="0"/>
            </a:lvl1pPr>
          </a:lstStyle>
          <a:p>
            <a:pPr>
              <a:defRPr/>
            </a:pPr>
            <a:fld id="{279BBF60-1233-C043-BB51-9800088EDDAE}" type="slidenum">
              <a:rPr lang="en-US"/>
              <a:pPr>
                <a:defRPr/>
              </a:pPr>
              <a:t>‹#›</a:t>
            </a:fld>
            <a:endParaRPr lang="en-US" dirty="0"/>
          </a:p>
        </p:txBody>
      </p:sp>
      <p:sp>
        <p:nvSpPr>
          <p:cNvPr id="14" name="Footer Placeholder 22"/>
          <p:cNvSpPr>
            <a:spLocks noGrp="1"/>
          </p:cNvSpPr>
          <p:nvPr>
            <p:ph type="ftr" sz="quarter" idx="12"/>
          </p:nvPr>
        </p:nvSpPr>
        <p:spPr/>
        <p:txBody>
          <a:bodyPr rtlCol="0"/>
          <a:lstStyle>
            <a:lvl1pPr>
              <a:defRPr dirty="0"/>
            </a:lvl1pPr>
          </a:lstStyle>
          <a:p>
            <a:pPr>
              <a:defRPr/>
            </a:pPr>
            <a:endParaRPr lang="en-US"/>
          </a:p>
        </p:txBody>
      </p:sp>
    </p:spTree>
    <p:extLst>
      <p:ext uri="{BB962C8B-B14F-4D97-AF65-F5344CB8AC3E}">
        <p14:creationId xmlns:p14="http://schemas.microsoft.com/office/powerpoint/2010/main" val="2775572584"/>
      </p:ext>
    </p:extLst>
  </p:cSld>
  <p:clrMapOvr>
    <a:overrideClrMapping bg1="lt1" tx1="dk1" bg2="lt2" tx2="dk2" accent1="accent1" accent2="accent2" accent3="accent3" accent4="accent4" accent5="accent5" accent6="accent6" hlink="hlink" folHlink="folHlink"/>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9858375"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lgn="ctr">
              <a:defRPr/>
            </a:pPr>
            <a:endParaRPr lang="en-US" dirty="0">
              <a:latin typeface="Palatino" pitchFamily="18" charset="0"/>
              <a:ea typeface="+mn-ea"/>
              <a:cs typeface="+mn-cs"/>
            </a:endParaRPr>
          </a:p>
        </p:txBody>
      </p:sp>
      <p:sp>
        <p:nvSpPr>
          <p:cNvPr id="6" name="Oval 5"/>
          <p:cNvSpPr/>
          <p:nvPr/>
        </p:nvSpPr>
        <p:spPr>
          <a:xfrm>
            <a:off x="9175750" y="5715000"/>
            <a:ext cx="617538"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16"/>
          <p:cNvSpPr>
            <a:spLocks noChangeShapeType="1"/>
          </p:cNvSpPr>
          <p:nvPr/>
        </p:nvSpPr>
        <p:spPr bwMode="auto">
          <a:xfrm>
            <a:off x="10115550" y="0"/>
            <a:ext cx="0" cy="6858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p:cNvSpPr/>
          <p:nvPr/>
        </p:nvSpPr>
        <p:spPr bwMode="auto">
          <a:xfrm>
            <a:off x="9944100" y="0"/>
            <a:ext cx="3429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Straight Connector 18"/>
          <p:cNvSpPr>
            <a:spLocks noChangeShapeType="1"/>
          </p:cNvSpPr>
          <p:nvPr/>
        </p:nvSpPr>
        <p:spPr bwMode="auto">
          <a:xfrm>
            <a:off x="10029825" y="0"/>
            <a:ext cx="0" cy="685800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Straight Connector 9"/>
          <p:cNvSpPr>
            <a:spLocks noChangeShapeType="1"/>
          </p:cNvSpPr>
          <p:nvPr/>
        </p:nvSpPr>
        <p:spPr bwMode="auto">
          <a:xfrm>
            <a:off x="702945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lgn="ctr">
              <a:defRPr/>
            </a:pPr>
            <a:endParaRPr lang="en-US" dirty="0">
              <a:latin typeface="Palatino" pitchFamily="18" charset="0"/>
              <a:ea typeface="+mn-ea"/>
              <a:cs typeface="+mn-cs"/>
            </a:endParaRPr>
          </a:p>
        </p:txBody>
      </p:sp>
      <p:sp>
        <p:nvSpPr>
          <p:cNvPr id="11" name="Straight Connector 20"/>
          <p:cNvSpPr>
            <a:spLocks noChangeShapeType="1"/>
          </p:cNvSpPr>
          <p:nvPr/>
        </p:nvSpPr>
        <p:spPr bwMode="auto">
          <a:xfrm>
            <a:off x="6965950" y="0"/>
            <a:ext cx="0" cy="6858000"/>
          </a:xfrm>
          <a:prstGeom prst="line">
            <a:avLst/>
          </a:prstGeom>
          <a:noFill/>
          <a:ln w="127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a:xfrm rot="5400000">
            <a:off x="4163235" y="3171825"/>
            <a:ext cx="6309360" cy="51435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943725"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7611523" y="264795"/>
            <a:ext cx="17145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dirty="0"/>
            </a:lvl1pPr>
          </a:lstStyle>
          <a:p>
            <a:pPr>
              <a:defRPr/>
            </a:pPr>
            <a:endParaRPr lang="en-US"/>
          </a:p>
        </p:txBody>
      </p:sp>
      <p:sp>
        <p:nvSpPr>
          <p:cNvPr id="13" name="Slide Number Placeholder 17"/>
          <p:cNvSpPr>
            <a:spLocks noGrp="1"/>
          </p:cNvSpPr>
          <p:nvPr>
            <p:ph type="sldNum" sz="quarter" idx="11"/>
          </p:nvPr>
        </p:nvSpPr>
        <p:spPr/>
        <p:txBody>
          <a:bodyPr/>
          <a:lstStyle>
            <a:lvl1pPr>
              <a:defRPr smtClean="0"/>
            </a:lvl1pPr>
          </a:lstStyle>
          <a:p>
            <a:pPr>
              <a:defRPr/>
            </a:pPr>
            <a:fld id="{48D95E85-28C2-3B4D-BBA5-5CB027EFB638}" type="slidenum">
              <a:rPr lang="en-US"/>
              <a:pPr>
                <a:defRPr/>
              </a:pPr>
              <a:t>‹#›</a:t>
            </a:fld>
            <a:endParaRPr lang="en-US" dirty="0"/>
          </a:p>
        </p:txBody>
      </p:sp>
      <p:sp>
        <p:nvSpPr>
          <p:cNvPr id="14" name="Footer Placeholder 20"/>
          <p:cNvSpPr>
            <a:spLocks noGrp="1"/>
          </p:cNvSpPr>
          <p:nvPr>
            <p:ph type="ftr" sz="quarter" idx="12"/>
          </p:nvPr>
        </p:nvSpPr>
        <p:spPr/>
        <p:txBody>
          <a:bodyPr rtlCol="0"/>
          <a:lstStyle>
            <a:lvl1pPr>
              <a:defRPr dirty="0"/>
            </a:lvl1pPr>
          </a:lstStyle>
          <a:p>
            <a:pPr>
              <a:defRPr/>
            </a:pPr>
            <a:endParaRPr lang="en-US"/>
          </a:p>
        </p:txBody>
      </p:sp>
    </p:spTree>
    <p:extLst>
      <p:ext uri="{BB962C8B-B14F-4D97-AF65-F5344CB8AC3E}">
        <p14:creationId xmlns:p14="http://schemas.microsoft.com/office/powerpoint/2010/main" val="188086018"/>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9858375"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lgn="ctr">
              <a:defRPr/>
            </a:pPr>
            <a:endParaRPr lang="en-US" dirty="0">
              <a:latin typeface="Palatino" pitchFamily="18" charset="0"/>
              <a:ea typeface="+mn-ea"/>
              <a:cs typeface="+mn-cs"/>
            </a:endParaRPr>
          </a:p>
        </p:txBody>
      </p:sp>
      <p:sp>
        <p:nvSpPr>
          <p:cNvPr id="22" name="Title Placeholder 21"/>
          <p:cNvSpPr>
            <a:spLocks noGrp="1"/>
          </p:cNvSpPr>
          <p:nvPr>
            <p:ph type="title"/>
          </p:nvPr>
        </p:nvSpPr>
        <p:spPr>
          <a:xfrm>
            <a:off x="514350" y="274638"/>
            <a:ext cx="8401050" cy="1143000"/>
          </a:xfrm>
          <a:prstGeom prst="rect">
            <a:avLst/>
          </a:prstGeom>
        </p:spPr>
        <p:txBody>
          <a:bodyPr vert="horz" anchor="b">
            <a:normAutofit/>
          </a:bodyPr>
          <a:lstStyle/>
          <a:p>
            <a:r>
              <a:rPr lang="en-US" smtClean="0"/>
              <a:t>Click to edit Master title style</a:t>
            </a:r>
            <a:endParaRPr lang="en-US"/>
          </a:p>
        </p:txBody>
      </p:sp>
      <p:sp>
        <p:nvSpPr>
          <p:cNvPr id="13316" name="Text Placeholder 12"/>
          <p:cNvSpPr>
            <a:spLocks noGrp="1"/>
          </p:cNvSpPr>
          <p:nvPr>
            <p:ph type="body" idx="1"/>
          </p:nvPr>
        </p:nvSpPr>
        <p:spPr bwMode="auto">
          <a:xfrm>
            <a:off x="514350" y="1600200"/>
            <a:ext cx="840105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rot="5400000">
            <a:off x="8663782" y="1058069"/>
            <a:ext cx="2011362" cy="431800"/>
          </a:xfrm>
          <a:prstGeom prst="rect">
            <a:avLst/>
          </a:prstGeom>
        </p:spPr>
        <p:txBody>
          <a:bodyPr vert="horz" anchor="ctr" anchorCtr="0"/>
          <a:lstStyle>
            <a:lvl1pPr algn="r" eaLnBrk="1" latinLnBrk="0" hangingPunct="1">
              <a:defRPr kumimoji="0" sz="1200" dirty="0">
                <a:solidFill>
                  <a:schemeClr val="tx2"/>
                </a:solidFill>
                <a:latin typeface="Palatino" pitchFamily="18" charset="0"/>
                <a:ea typeface="+mn-ea"/>
                <a:cs typeface="+mn-cs"/>
              </a:defRPr>
            </a:lvl1pPr>
          </a:lstStyle>
          <a:p>
            <a:pPr>
              <a:defRPr/>
            </a:pPr>
            <a:endParaRPr lang="en-US"/>
          </a:p>
        </p:txBody>
      </p:sp>
      <p:sp>
        <p:nvSpPr>
          <p:cNvPr id="3" name="Footer Placeholder 2"/>
          <p:cNvSpPr>
            <a:spLocks noGrp="1"/>
          </p:cNvSpPr>
          <p:nvPr>
            <p:ph type="ftr" sz="quarter" idx="3"/>
          </p:nvPr>
        </p:nvSpPr>
        <p:spPr>
          <a:xfrm rot="5400000">
            <a:off x="8063707" y="3713956"/>
            <a:ext cx="3200400" cy="411163"/>
          </a:xfrm>
          <a:prstGeom prst="rect">
            <a:avLst/>
          </a:prstGeom>
        </p:spPr>
        <p:txBody>
          <a:bodyPr vert="horz" anchor="ctr" anchorCtr="0"/>
          <a:lstStyle>
            <a:lvl1pPr algn="l" eaLnBrk="1" latinLnBrk="0" hangingPunct="1">
              <a:defRPr kumimoji="0" sz="1200" dirty="0">
                <a:solidFill>
                  <a:schemeClr val="tx2"/>
                </a:solidFill>
                <a:latin typeface="Palatino" pitchFamily="18" charset="0"/>
                <a:ea typeface="+mn-ea"/>
                <a:cs typeface="+mn-cs"/>
              </a:defRPr>
            </a:lvl1pPr>
          </a:lstStyle>
          <a:p>
            <a:pPr>
              <a:defRPr/>
            </a:pPr>
            <a:endParaRPr lang="en-US"/>
          </a:p>
        </p:txBody>
      </p:sp>
      <p:sp>
        <p:nvSpPr>
          <p:cNvPr id="7" name="Straight Connector 6"/>
          <p:cNvSpPr>
            <a:spLocks noChangeShapeType="1"/>
          </p:cNvSpPr>
          <p:nvPr/>
        </p:nvSpPr>
        <p:spPr bwMode="auto">
          <a:xfrm>
            <a:off x="85725"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lgn="ctr">
              <a:defRPr/>
            </a:pPr>
            <a:endParaRPr lang="en-US" dirty="0">
              <a:latin typeface="Palatino" pitchFamily="18" charset="0"/>
              <a:ea typeface="+mn-ea"/>
              <a:cs typeface="+mn-cs"/>
            </a:endParaRPr>
          </a:p>
        </p:txBody>
      </p:sp>
      <p:sp>
        <p:nvSpPr>
          <p:cNvPr id="13320" name="Straight Connector 8"/>
          <p:cNvSpPr>
            <a:spLocks noChangeShapeType="1"/>
          </p:cNvSpPr>
          <p:nvPr/>
        </p:nvSpPr>
        <p:spPr bwMode="auto">
          <a:xfrm>
            <a:off x="10115550" y="0"/>
            <a:ext cx="0" cy="6858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9"/>
          <p:cNvSpPr/>
          <p:nvPr/>
        </p:nvSpPr>
        <p:spPr bwMode="auto">
          <a:xfrm>
            <a:off x="9944100" y="0"/>
            <a:ext cx="3429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3322" name="Straight Connector 10"/>
          <p:cNvSpPr>
            <a:spLocks noChangeShapeType="1"/>
          </p:cNvSpPr>
          <p:nvPr/>
        </p:nvSpPr>
        <p:spPr bwMode="auto">
          <a:xfrm>
            <a:off x="10029825" y="0"/>
            <a:ext cx="0" cy="685800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Oval 11"/>
          <p:cNvSpPr/>
          <p:nvPr/>
        </p:nvSpPr>
        <p:spPr>
          <a:xfrm>
            <a:off x="9175750" y="5715000"/>
            <a:ext cx="617538"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9145588" y="5734050"/>
            <a:ext cx="685800" cy="520700"/>
          </a:xfrm>
          <a:prstGeom prst="rect">
            <a:avLst/>
          </a:prstGeom>
        </p:spPr>
        <p:txBody>
          <a:bodyPr vert="horz" wrap="square" lIns="91440" tIns="45720" rIns="91440" bIns="45720" numCol="1" anchor="ctr" anchorCtr="0" compatLnSpc="1">
            <a:prstTxWarp prst="textNoShape">
              <a:avLst/>
            </a:prstTxWarp>
          </a:bodyPr>
          <a:lstStyle>
            <a:lvl1pPr algn="ctr">
              <a:defRPr sz="1400" b="1" smtClean="0">
                <a:solidFill>
                  <a:srgbClr val="FFFFFF"/>
                </a:solidFill>
                <a:cs typeface="Arial" charset="0"/>
              </a:defRPr>
            </a:lvl1pPr>
          </a:lstStyle>
          <a:p>
            <a:pPr>
              <a:defRPr/>
            </a:pPr>
            <a:fld id="{1CA83F41-1A61-4447-BD26-8F6F5EE3AF9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35" r:id="rId4"/>
    <p:sldLayoutId id="2147483736" r:id="rId5"/>
    <p:sldLayoutId id="2147483744" r:id="rId6"/>
    <p:sldLayoutId id="2147483737" r:id="rId7"/>
    <p:sldLayoutId id="2147483745" r:id="rId8"/>
    <p:sldLayoutId id="2147483746" r:id="rId9"/>
    <p:sldLayoutId id="2147483738" r:id="rId10"/>
    <p:sldLayoutId id="2147483739" r:id="rId11"/>
    <p:sldLayoutId id="2147483747" r:id="rId12"/>
  </p:sldLayoutIdLst>
  <p:transition spd="slow">
    <p:fade thruBlk="1"/>
  </p:transition>
  <p:timing>
    <p:tnLst>
      <p:par>
        <p:cTn id="1" dur="indefinite" restart="never" nodeType="tmRoot"/>
      </p:par>
    </p:tnLst>
  </p:timing>
  <p:txStyles>
    <p:titleStyle>
      <a:lvl1pPr algn="l" rtl="0" eaLnBrk="0" fontAlgn="base" hangingPunct="0">
        <a:spcBef>
          <a:spcPct val="0"/>
        </a:spcBef>
        <a:spcAft>
          <a:spcPct val="0"/>
        </a:spcAft>
        <a:defRPr sz="3000" kern="1200" cap="small">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000">
          <a:solidFill>
            <a:schemeClr val="tx2"/>
          </a:solidFill>
          <a:latin typeface="Century Schoolbook" charset="0"/>
          <a:ea typeface="ＭＳ Ｐゴシック" charset="0"/>
          <a:cs typeface="ＭＳ Ｐゴシック" charset="0"/>
        </a:defRPr>
      </a:lvl2pPr>
      <a:lvl3pPr algn="l" rtl="0" eaLnBrk="0" fontAlgn="base" hangingPunct="0">
        <a:spcBef>
          <a:spcPct val="0"/>
        </a:spcBef>
        <a:spcAft>
          <a:spcPct val="0"/>
        </a:spcAft>
        <a:defRPr sz="3000">
          <a:solidFill>
            <a:schemeClr val="tx2"/>
          </a:solidFill>
          <a:latin typeface="Century Schoolbook" charset="0"/>
          <a:ea typeface="ＭＳ Ｐゴシック" charset="0"/>
          <a:cs typeface="ＭＳ Ｐゴシック" charset="0"/>
        </a:defRPr>
      </a:lvl3pPr>
      <a:lvl4pPr algn="l" rtl="0" eaLnBrk="0" fontAlgn="base" hangingPunct="0">
        <a:spcBef>
          <a:spcPct val="0"/>
        </a:spcBef>
        <a:spcAft>
          <a:spcPct val="0"/>
        </a:spcAft>
        <a:defRPr sz="3000">
          <a:solidFill>
            <a:schemeClr val="tx2"/>
          </a:solidFill>
          <a:latin typeface="Century Schoolbook" charset="0"/>
          <a:ea typeface="ＭＳ Ｐゴシック" charset="0"/>
          <a:cs typeface="ＭＳ Ｐゴシック" charset="0"/>
        </a:defRPr>
      </a:lvl4pPr>
      <a:lvl5pPr algn="l" rtl="0" eaLnBrk="0" fontAlgn="base" hangingPunct="0">
        <a:spcBef>
          <a:spcPct val="0"/>
        </a:spcBef>
        <a:spcAft>
          <a:spcPct val="0"/>
        </a:spcAft>
        <a:defRPr sz="3000">
          <a:solidFill>
            <a:schemeClr val="tx2"/>
          </a:solidFill>
          <a:latin typeface="Century Schoolbook" charset="0"/>
          <a:ea typeface="ＭＳ Ｐゴシック" charset="0"/>
          <a:cs typeface="ＭＳ Ｐゴシック" charset="0"/>
        </a:defRPr>
      </a:lvl5pPr>
      <a:lvl6pPr marL="457200" algn="l" rtl="0" fontAlgn="base">
        <a:spcBef>
          <a:spcPct val="0"/>
        </a:spcBef>
        <a:spcAft>
          <a:spcPct val="0"/>
        </a:spcAft>
        <a:defRPr sz="3000">
          <a:solidFill>
            <a:schemeClr val="tx2"/>
          </a:solidFill>
          <a:latin typeface="Century Schoolbook" charset="0"/>
          <a:ea typeface="ＭＳ Ｐゴシック" charset="0"/>
        </a:defRPr>
      </a:lvl6pPr>
      <a:lvl7pPr marL="914400" algn="l" rtl="0" fontAlgn="base">
        <a:spcBef>
          <a:spcPct val="0"/>
        </a:spcBef>
        <a:spcAft>
          <a:spcPct val="0"/>
        </a:spcAft>
        <a:defRPr sz="3000">
          <a:solidFill>
            <a:schemeClr val="tx2"/>
          </a:solidFill>
          <a:latin typeface="Century Schoolbook" charset="0"/>
          <a:ea typeface="ＭＳ Ｐゴシック" charset="0"/>
        </a:defRPr>
      </a:lvl7pPr>
      <a:lvl8pPr marL="1371600" algn="l" rtl="0" fontAlgn="base">
        <a:spcBef>
          <a:spcPct val="0"/>
        </a:spcBef>
        <a:spcAft>
          <a:spcPct val="0"/>
        </a:spcAft>
        <a:defRPr sz="3000">
          <a:solidFill>
            <a:schemeClr val="tx2"/>
          </a:solidFill>
          <a:latin typeface="Century Schoolbook" charset="0"/>
          <a:ea typeface="ＭＳ Ｐゴシック" charset="0"/>
        </a:defRPr>
      </a:lvl8pPr>
      <a:lvl9pPr marL="1828800" algn="l" rtl="0" fontAlgn="base">
        <a:spcBef>
          <a:spcPct val="0"/>
        </a:spcBef>
        <a:spcAft>
          <a:spcPct val="0"/>
        </a:spcAft>
        <a:defRPr sz="3000">
          <a:solidFill>
            <a:schemeClr val="tx2"/>
          </a:solidFill>
          <a:latin typeface="Century Schoolbook" charset="0"/>
          <a:ea typeface="ＭＳ Ｐゴシック" charset="0"/>
        </a:defRPr>
      </a:lvl9pPr>
    </p:titleStyle>
    <p:bodyStyle>
      <a:lvl1pPr marL="273050" indent="-273050" algn="l" rtl="0" eaLnBrk="0" fontAlgn="base" hangingPunct="0">
        <a:spcBef>
          <a:spcPts val="600"/>
        </a:spcBef>
        <a:spcAft>
          <a:spcPct val="0"/>
        </a:spcAft>
        <a:buClr>
          <a:schemeClr val="accent1"/>
        </a:buClr>
        <a:buSzPct val="70000"/>
        <a:buFont typeface="Wingdings" charset="0"/>
        <a:buChar char=""/>
        <a:defRPr sz="2400" kern="1200">
          <a:solidFill>
            <a:schemeClr val="tx1"/>
          </a:solidFill>
          <a:latin typeface="+mn-lt"/>
          <a:ea typeface="ＭＳ Ｐゴシック" charset="0"/>
          <a:cs typeface="ＭＳ Ｐゴシック" charset="0"/>
        </a:defRPr>
      </a:lvl1pPr>
      <a:lvl2pPr marL="639763" indent="-273050" algn="l" rtl="0" eaLnBrk="0" fontAlgn="base" hangingPunct="0">
        <a:spcBef>
          <a:spcPct val="20000"/>
        </a:spcBef>
        <a:spcAft>
          <a:spcPct val="0"/>
        </a:spcAft>
        <a:buClr>
          <a:schemeClr val="accent1"/>
        </a:buClr>
        <a:buSzPct val="80000"/>
        <a:buFont typeface="Wingdings 2" charset="0"/>
        <a:buChar char=""/>
        <a:defRPr sz="2100" kern="1200">
          <a:solidFill>
            <a:schemeClr val="tx1"/>
          </a:solidFill>
          <a:latin typeface="+mn-lt"/>
          <a:ea typeface="ＭＳ Ｐゴシック" charset="0"/>
          <a:cs typeface="+mn-cs"/>
        </a:defRPr>
      </a:lvl2pPr>
      <a:lvl3pPr marL="914400" indent="-182563" algn="l" rtl="0" eaLnBrk="0" fontAlgn="base" hangingPunct="0">
        <a:spcBef>
          <a:spcPct val="20000"/>
        </a:spcBef>
        <a:spcAft>
          <a:spcPct val="0"/>
        </a:spcAft>
        <a:buClr>
          <a:srgbClr val="E0752F"/>
        </a:buClr>
        <a:buSzPct val="60000"/>
        <a:buFont typeface="Wingdings" charset="0"/>
        <a:buChar char=""/>
        <a:defRPr kern="1200">
          <a:solidFill>
            <a:schemeClr val="tx1"/>
          </a:solidFill>
          <a:latin typeface="+mn-lt"/>
          <a:ea typeface="ＭＳ Ｐゴシック" charset="0"/>
          <a:cs typeface="+mn-cs"/>
        </a:defRPr>
      </a:lvl3pPr>
      <a:lvl4pPr marL="1187450" indent="-182563" algn="l" rtl="0" eaLnBrk="0" fontAlgn="base" hangingPunct="0">
        <a:spcBef>
          <a:spcPct val="20000"/>
        </a:spcBef>
        <a:spcAft>
          <a:spcPct val="0"/>
        </a:spcAft>
        <a:buClr>
          <a:srgbClr val="FEC3AE"/>
        </a:buClr>
        <a:buSzPct val="60000"/>
        <a:buFont typeface="Wingdings" charset="0"/>
        <a:buChar char=""/>
        <a:defRPr kern="1200">
          <a:solidFill>
            <a:schemeClr val="tx1"/>
          </a:solidFill>
          <a:latin typeface="+mn-lt"/>
          <a:ea typeface="ＭＳ Ｐゴシック" charset="0"/>
          <a:cs typeface="+mn-cs"/>
        </a:defRPr>
      </a:lvl4pPr>
      <a:lvl5pPr marL="1462088" indent="-182563" algn="l" rtl="0" eaLnBrk="0" fontAlgn="base" hangingPunct="0">
        <a:spcBef>
          <a:spcPct val="20000"/>
        </a:spcBef>
        <a:spcAft>
          <a:spcPct val="0"/>
        </a:spcAft>
        <a:buClr>
          <a:srgbClr val="BDCAE9"/>
        </a:buClr>
        <a:buSzPct val="68000"/>
        <a:buFont typeface="Wingdings 2" charset="0"/>
        <a:buChar char=""/>
        <a:defRPr sz="1600" kern="1200">
          <a:solidFill>
            <a:schemeClr val="tx1"/>
          </a:solidFill>
          <a:latin typeface="+mn-lt"/>
          <a:ea typeface="ＭＳ Ｐゴシック" charset="0"/>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8" name="Rectangle 12"/>
          <p:cNvSpPr>
            <a:spLocks noChangeArrowheads="1"/>
          </p:cNvSpPr>
          <p:nvPr/>
        </p:nvSpPr>
        <p:spPr bwMode="auto">
          <a:xfrm>
            <a:off x="2705100" y="609600"/>
            <a:ext cx="6629400" cy="1295400"/>
          </a:xfrm>
          <a:prstGeom prst="rect">
            <a:avLst/>
          </a:prstGeom>
          <a:noFill/>
          <a:ln w="9525">
            <a:noFill/>
            <a:miter lim="800000"/>
            <a:headEnd/>
            <a:tailEnd/>
          </a:ln>
          <a:effectLst/>
        </p:spPr>
        <p:txBody>
          <a:bodyPr lIns="92075" tIns="46038" rIns="92075" bIns="46038" anchor="b"/>
          <a:lstStyle/>
          <a:p>
            <a:pPr algn="ctr">
              <a:defRPr/>
            </a:pPr>
            <a:r>
              <a:rPr lang="en-US" sz="4400" dirty="0">
                <a:solidFill>
                  <a:srgbClr val="C00000"/>
                </a:solidFill>
                <a:effectLst>
                  <a:outerShdw blurRad="38100" dist="38100" dir="2700000" algn="tl">
                    <a:srgbClr val="DDDDDD"/>
                  </a:outerShdw>
                </a:effectLst>
                <a:cs typeface="Arial" charset="0"/>
              </a:rPr>
              <a:t>Biochemical Markers of</a:t>
            </a:r>
          </a:p>
          <a:p>
            <a:pPr algn="ctr">
              <a:defRPr/>
            </a:pPr>
            <a:r>
              <a:rPr lang="en-US" sz="4400" dirty="0">
                <a:solidFill>
                  <a:srgbClr val="C00000"/>
                </a:solidFill>
                <a:effectLst>
                  <a:outerShdw blurRad="38100" dist="38100" dir="2700000" algn="tl">
                    <a:srgbClr val="DDDDDD"/>
                  </a:outerShdw>
                </a:effectLst>
                <a:cs typeface="Arial" charset="0"/>
              </a:rPr>
              <a:t>Myocardial Infarction</a:t>
            </a:r>
          </a:p>
        </p:txBody>
      </p:sp>
      <p:sp>
        <p:nvSpPr>
          <p:cNvPr id="28674" name="Text Box 18"/>
          <p:cNvSpPr txBox="1">
            <a:spLocks noChangeArrowheads="1"/>
          </p:cNvSpPr>
          <p:nvPr/>
        </p:nvSpPr>
        <p:spPr bwMode="auto">
          <a:xfrm>
            <a:off x="3527425" y="3027363"/>
            <a:ext cx="49688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Palatino" charset="0"/>
                <a:ea typeface="ＭＳ Ｐゴシック" charset="0"/>
                <a:cs typeface="ＭＳ Ｐゴシック" charset="0"/>
              </a:defRPr>
            </a:lvl1pPr>
            <a:lvl2pPr marL="742950" indent="-285750" eaLnBrk="0" hangingPunct="0">
              <a:defRPr sz="2400">
                <a:solidFill>
                  <a:schemeClr val="tx1"/>
                </a:solidFill>
                <a:latin typeface="Palatino" charset="0"/>
                <a:ea typeface="ＭＳ Ｐゴシック" charset="0"/>
              </a:defRPr>
            </a:lvl2pPr>
            <a:lvl3pPr marL="1143000" indent="-228600" eaLnBrk="0" hangingPunct="0">
              <a:defRPr sz="2400">
                <a:solidFill>
                  <a:schemeClr val="tx1"/>
                </a:solidFill>
                <a:latin typeface="Palatino" charset="0"/>
                <a:ea typeface="ＭＳ Ｐゴシック" charset="0"/>
              </a:defRPr>
            </a:lvl3pPr>
            <a:lvl4pPr marL="1600200" indent="-228600" eaLnBrk="0" hangingPunct="0">
              <a:defRPr sz="2400">
                <a:solidFill>
                  <a:schemeClr val="tx1"/>
                </a:solidFill>
                <a:latin typeface="Palatino" charset="0"/>
                <a:ea typeface="ＭＳ Ｐゴシック" charset="0"/>
              </a:defRPr>
            </a:lvl4pPr>
            <a:lvl5pPr marL="2057400" indent="-228600" eaLnBrk="0" hangingPunct="0">
              <a:defRPr sz="2400">
                <a:solidFill>
                  <a:schemeClr val="tx1"/>
                </a:solidFill>
                <a:latin typeface="Palatino" charset="0"/>
                <a:ea typeface="ＭＳ Ｐゴシック" charset="0"/>
              </a:defRPr>
            </a:lvl5pPr>
            <a:lvl6pPr marL="2514600" indent="-228600" eaLnBrk="0" fontAlgn="base" hangingPunct="0">
              <a:spcBef>
                <a:spcPct val="0"/>
              </a:spcBef>
              <a:spcAft>
                <a:spcPct val="0"/>
              </a:spcAft>
              <a:defRPr sz="2400">
                <a:solidFill>
                  <a:schemeClr val="tx1"/>
                </a:solidFill>
                <a:latin typeface="Palatino" charset="0"/>
                <a:ea typeface="ＭＳ Ｐゴシック" charset="0"/>
              </a:defRPr>
            </a:lvl6pPr>
            <a:lvl7pPr marL="2971800" indent="-228600" eaLnBrk="0" fontAlgn="base" hangingPunct="0">
              <a:spcBef>
                <a:spcPct val="0"/>
              </a:spcBef>
              <a:spcAft>
                <a:spcPct val="0"/>
              </a:spcAft>
              <a:defRPr sz="2400">
                <a:solidFill>
                  <a:schemeClr val="tx1"/>
                </a:solidFill>
                <a:latin typeface="Palatino" charset="0"/>
                <a:ea typeface="ＭＳ Ｐゴシック" charset="0"/>
              </a:defRPr>
            </a:lvl7pPr>
            <a:lvl8pPr marL="3429000" indent="-228600" eaLnBrk="0" fontAlgn="base" hangingPunct="0">
              <a:spcBef>
                <a:spcPct val="0"/>
              </a:spcBef>
              <a:spcAft>
                <a:spcPct val="0"/>
              </a:spcAft>
              <a:defRPr sz="2400">
                <a:solidFill>
                  <a:schemeClr val="tx1"/>
                </a:solidFill>
                <a:latin typeface="Palatino" charset="0"/>
                <a:ea typeface="ＭＳ Ｐゴシック" charset="0"/>
              </a:defRPr>
            </a:lvl8pPr>
            <a:lvl9pPr marL="3886200" indent="-228600" eaLnBrk="0" fontAlgn="base" hangingPunct="0">
              <a:spcBef>
                <a:spcPct val="0"/>
              </a:spcBef>
              <a:spcAft>
                <a:spcPct val="0"/>
              </a:spcAft>
              <a:defRPr sz="2400">
                <a:solidFill>
                  <a:schemeClr val="tx1"/>
                </a:solidFill>
                <a:latin typeface="Palatino" charset="0"/>
                <a:ea typeface="ＭＳ Ｐゴシック" charset="0"/>
              </a:defRPr>
            </a:lvl9pPr>
          </a:lstStyle>
          <a:p>
            <a:pPr algn="ctr" eaLnBrk="1" hangingPunct="1"/>
            <a:r>
              <a:rPr lang="en-US" dirty="0" smtClean="0"/>
              <a:t>Dr. Rana Hasanato</a:t>
            </a:r>
          </a:p>
        </p:txBody>
      </p:sp>
      <p:sp>
        <p:nvSpPr>
          <p:cNvPr id="4115" name="Text Box 19"/>
          <p:cNvSpPr txBox="1">
            <a:spLocks noChangeArrowheads="1"/>
          </p:cNvSpPr>
          <p:nvPr/>
        </p:nvSpPr>
        <p:spPr bwMode="auto">
          <a:xfrm>
            <a:off x="2171700" y="3886200"/>
            <a:ext cx="7896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Palatino" charset="0"/>
                <a:ea typeface="ＭＳ Ｐゴシック" charset="0"/>
                <a:cs typeface="ＭＳ Ｐゴシック" charset="0"/>
              </a:defRPr>
            </a:lvl1pPr>
            <a:lvl2pPr marL="742950" indent="-285750" eaLnBrk="0" hangingPunct="0">
              <a:defRPr sz="2400">
                <a:solidFill>
                  <a:schemeClr val="tx1"/>
                </a:solidFill>
                <a:latin typeface="Palatino" charset="0"/>
                <a:ea typeface="ＭＳ Ｐゴシック" charset="0"/>
              </a:defRPr>
            </a:lvl2pPr>
            <a:lvl3pPr marL="1143000" indent="-228600" eaLnBrk="0" hangingPunct="0">
              <a:defRPr sz="2400">
                <a:solidFill>
                  <a:schemeClr val="tx1"/>
                </a:solidFill>
                <a:latin typeface="Palatino" charset="0"/>
                <a:ea typeface="ＭＳ Ｐゴシック" charset="0"/>
              </a:defRPr>
            </a:lvl3pPr>
            <a:lvl4pPr marL="1600200" indent="-228600" eaLnBrk="0" hangingPunct="0">
              <a:defRPr sz="2400">
                <a:solidFill>
                  <a:schemeClr val="tx1"/>
                </a:solidFill>
                <a:latin typeface="Palatino" charset="0"/>
                <a:ea typeface="ＭＳ Ｐゴシック" charset="0"/>
              </a:defRPr>
            </a:lvl4pPr>
            <a:lvl5pPr marL="2057400" indent="-228600" eaLnBrk="0" hangingPunct="0">
              <a:defRPr sz="2400">
                <a:solidFill>
                  <a:schemeClr val="tx1"/>
                </a:solidFill>
                <a:latin typeface="Palatino" charset="0"/>
                <a:ea typeface="ＭＳ Ｐゴシック" charset="0"/>
              </a:defRPr>
            </a:lvl5pPr>
            <a:lvl6pPr marL="2514600" indent="-228600" eaLnBrk="0" fontAlgn="base" hangingPunct="0">
              <a:spcBef>
                <a:spcPct val="0"/>
              </a:spcBef>
              <a:spcAft>
                <a:spcPct val="0"/>
              </a:spcAft>
              <a:defRPr sz="2400">
                <a:solidFill>
                  <a:schemeClr val="tx1"/>
                </a:solidFill>
                <a:latin typeface="Palatino" charset="0"/>
                <a:ea typeface="ＭＳ Ｐゴシック" charset="0"/>
              </a:defRPr>
            </a:lvl6pPr>
            <a:lvl7pPr marL="2971800" indent="-228600" eaLnBrk="0" fontAlgn="base" hangingPunct="0">
              <a:spcBef>
                <a:spcPct val="0"/>
              </a:spcBef>
              <a:spcAft>
                <a:spcPct val="0"/>
              </a:spcAft>
              <a:defRPr sz="2400">
                <a:solidFill>
                  <a:schemeClr val="tx1"/>
                </a:solidFill>
                <a:latin typeface="Palatino" charset="0"/>
                <a:ea typeface="ＭＳ Ｐゴシック" charset="0"/>
              </a:defRPr>
            </a:lvl7pPr>
            <a:lvl8pPr marL="3429000" indent="-228600" eaLnBrk="0" fontAlgn="base" hangingPunct="0">
              <a:spcBef>
                <a:spcPct val="0"/>
              </a:spcBef>
              <a:spcAft>
                <a:spcPct val="0"/>
              </a:spcAft>
              <a:defRPr sz="2400">
                <a:solidFill>
                  <a:schemeClr val="tx1"/>
                </a:solidFill>
                <a:latin typeface="Palatino" charset="0"/>
                <a:ea typeface="ＭＳ Ｐゴシック" charset="0"/>
              </a:defRPr>
            </a:lvl8pPr>
            <a:lvl9pPr marL="3886200" indent="-228600" eaLnBrk="0" fontAlgn="base" hangingPunct="0">
              <a:spcBef>
                <a:spcPct val="0"/>
              </a:spcBef>
              <a:spcAft>
                <a:spcPct val="0"/>
              </a:spcAft>
              <a:defRPr sz="2400">
                <a:solidFill>
                  <a:schemeClr val="tx1"/>
                </a:solidFill>
                <a:latin typeface="Palatino" charset="0"/>
                <a:ea typeface="ＭＳ Ｐゴシック" charset="0"/>
              </a:defRPr>
            </a:lvl9pPr>
          </a:lstStyle>
          <a:p>
            <a:pPr eaLnBrk="1" hangingPunct="1">
              <a:buFontTx/>
              <a:buChar char="•"/>
            </a:pPr>
            <a:endParaRPr lang="en-US" sz="2800" b="1"/>
          </a:p>
        </p:txBody>
      </p:sp>
      <p:sp>
        <p:nvSpPr>
          <p:cNvPr id="4116" name="Text Box 20"/>
          <p:cNvSpPr txBox="1">
            <a:spLocks noChangeArrowheads="1"/>
          </p:cNvSpPr>
          <p:nvPr/>
        </p:nvSpPr>
        <p:spPr bwMode="auto">
          <a:xfrm>
            <a:off x="4000500" y="2163762"/>
            <a:ext cx="4343400" cy="579438"/>
          </a:xfrm>
          <a:prstGeom prst="rect">
            <a:avLst/>
          </a:prstGeom>
          <a:noFill/>
          <a:ln w="9525">
            <a:noFill/>
            <a:miter lim="800000"/>
            <a:headEnd/>
            <a:tailEnd/>
          </a:ln>
          <a:effectLst/>
        </p:spPr>
        <p:txBody>
          <a:bodyPr wrap="square">
            <a:spAutoFit/>
          </a:bodyPr>
          <a:lstStyle>
            <a:lvl1pPr algn="ctr" eaLnBrk="0" hangingPunct="0">
              <a:defRPr sz="2400">
                <a:solidFill>
                  <a:schemeClr val="tx1"/>
                </a:solidFill>
                <a:latin typeface="Palatino" charset="0"/>
                <a:ea typeface="ＭＳ Ｐゴシック" charset="0"/>
                <a:cs typeface="Arial" charset="0"/>
              </a:defRPr>
            </a:lvl1pPr>
            <a:lvl2pPr marL="742950" indent="-285750" algn="ctr" eaLnBrk="0" hangingPunct="0">
              <a:defRPr sz="2400">
                <a:solidFill>
                  <a:schemeClr val="tx1"/>
                </a:solidFill>
                <a:latin typeface="Palatino" charset="0"/>
                <a:ea typeface="Arial" charset="0"/>
                <a:cs typeface="Arial" charset="0"/>
              </a:defRPr>
            </a:lvl2pPr>
            <a:lvl3pPr marL="1143000" indent="-228600" algn="ctr" eaLnBrk="0" hangingPunct="0">
              <a:defRPr sz="2400">
                <a:solidFill>
                  <a:schemeClr val="tx1"/>
                </a:solidFill>
                <a:latin typeface="Palatino" charset="0"/>
                <a:ea typeface="Arial" charset="0"/>
                <a:cs typeface="Arial" charset="0"/>
              </a:defRPr>
            </a:lvl3pPr>
            <a:lvl4pPr marL="1600200" indent="-228600" algn="ctr" eaLnBrk="0" hangingPunct="0">
              <a:defRPr sz="2400">
                <a:solidFill>
                  <a:schemeClr val="tx1"/>
                </a:solidFill>
                <a:latin typeface="Palatino" charset="0"/>
                <a:ea typeface="Arial" charset="0"/>
                <a:cs typeface="Arial" charset="0"/>
              </a:defRPr>
            </a:lvl4pPr>
            <a:lvl5pPr marL="2057400" indent="-228600" algn="ctr" eaLnBrk="0" hangingPunct="0">
              <a:defRPr sz="2400">
                <a:solidFill>
                  <a:schemeClr val="tx1"/>
                </a:solidFill>
                <a:latin typeface="Palatino" charset="0"/>
                <a:ea typeface="Arial" charset="0"/>
                <a:cs typeface="Arial" charset="0"/>
              </a:defRPr>
            </a:lvl5pPr>
            <a:lvl6pPr marL="2514600" indent="-228600" algn="ctr" eaLnBrk="0" fontAlgn="base" hangingPunct="0">
              <a:spcBef>
                <a:spcPct val="0"/>
              </a:spcBef>
              <a:spcAft>
                <a:spcPct val="0"/>
              </a:spcAft>
              <a:defRPr sz="2400">
                <a:solidFill>
                  <a:schemeClr val="tx1"/>
                </a:solidFill>
                <a:latin typeface="Palatino" charset="0"/>
                <a:ea typeface="Arial" charset="0"/>
                <a:cs typeface="Arial" charset="0"/>
              </a:defRPr>
            </a:lvl6pPr>
            <a:lvl7pPr marL="2971800" indent="-228600" algn="ctr" eaLnBrk="0" fontAlgn="base" hangingPunct="0">
              <a:spcBef>
                <a:spcPct val="0"/>
              </a:spcBef>
              <a:spcAft>
                <a:spcPct val="0"/>
              </a:spcAft>
              <a:defRPr sz="2400">
                <a:solidFill>
                  <a:schemeClr val="tx1"/>
                </a:solidFill>
                <a:latin typeface="Palatino" charset="0"/>
                <a:ea typeface="Arial" charset="0"/>
                <a:cs typeface="Arial" charset="0"/>
              </a:defRPr>
            </a:lvl7pPr>
            <a:lvl8pPr marL="3429000" indent="-228600" algn="ctr" eaLnBrk="0" fontAlgn="base" hangingPunct="0">
              <a:spcBef>
                <a:spcPct val="0"/>
              </a:spcBef>
              <a:spcAft>
                <a:spcPct val="0"/>
              </a:spcAft>
              <a:defRPr sz="2400">
                <a:solidFill>
                  <a:schemeClr val="tx1"/>
                </a:solidFill>
                <a:latin typeface="Palatino" charset="0"/>
                <a:ea typeface="Arial" charset="0"/>
                <a:cs typeface="Arial" charset="0"/>
              </a:defRPr>
            </a:lvl8pPr>
            <a:lvl9pPr marL="3886200" indent="-228600" algn="ctr" eaLnBrk="0" fontAlgn="base" hangingPunct="0">
              <a:spcBef>
                <a:spcPct val="0"/>
              </a:spcBef>
              <a:spcAft>
                <a:spcPct val="0"/>
              </a:spcAft>
              <a:defRPr sz="2400">
                <a:solidFill>
                  <a:schemeClr val="tx1"/>
                </a:solidFill>
                <a:latin typeface="Palatino" charset="0"/>
                <a:ea typeface="Arial" charset="0"/>
                <a:cs typeface="Arial" charset="0"/>
              </a:defRPr>
            </a:lvl9pPr>
          </a:lstStyle>
          <a:p>
            <a:pPr algn="l" eaLnBrk="1" hangingPunct="1">
              <a:defRPr/>
            </a:pPr>
            <a:r>
              <a:rPr lang="en-US" sz="3200" dirty="0" smtClean="0">
                <a:effectLst>
                  <a:outerShdw blurRad="38100" dist="38100" dir="2700000" algn="tl">
                    <a:srgbClr val="DDDDDD"/>
                  </a:outerShdw>
                </a:effectLst>
              </a:rPr>
              <a:t>Cardiovascular Block</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nodePh="1">
                                  <p:stCondLst>
                                    <p:cond delay="0"/>
                                  </p:stCondLst>
                                  <p:endCondLst>
                                    <p:cond evt="begin" delay="0">
                                      <p:tn val="5"/>
                                    </p:cond>
                                  </p:endCondLst>
                                  <p:childTnLst>
                                    <p:set>
                                      <p:cBhvr>
                                        <p:cTn id="6" dur="1" fill="hold">
                                          <p:stCondLst>
                                            <p:cond delay="0"/>
                                          </p:stCondLst>
                                        </p:cTn>
                                        <p:tgtEl>
                                          <p:spTgt spid="4115">
                                            <p:txEl>
                                              <p:pRg st="0" end="0"/>
                                            </p:txEl>
                                          </p:spTgt>
                                        </p:tgtEl>
                                        <p:attrNameLst>
                                          <p:attrName>style.visibility</p:attrName>
                                        </p:attrNameLst>
                                      </p:cBhvr>
                                      <p:to>
                                        <p:strVal val="visible"/>
                                      </p:to>
                                    </p:set>
                                    <p:animEffect transition="in" filter="fade">
                                      <p:cBhvr>
                                        <p:cTn id="7" dur="1000"/>
                                        <p:tgtEl>
                                          <p:spTgt spid="4115">
                                            <p:txEl>
                                              <p:pRg st="0" end="0"/>
                                            </p:txEl>
                                          </p:spTgt>
                                        </p:tgtEl>
                                      </p:cBhvr>
                                    </p:animEffect>
                                    <p:anim calcmode="lin" valueType="num">
                                      <p:cBhvr>
                                        <p:cTn id="8" dur="1000" fill="hold"/>
                                        <p:tgtEl>
                                          <p:spTgt spid="41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1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8595" name="Rectangle 3"/>
          <p:cNvSpPr>
            <a:spLocks noGrp="1" noChangeArrowheads="1"/>
          </p:cNvSpPr>
          <p:nvPr>
            <p:ph sz="quarter" idx="1"/>
          </p:nvPr>
        </p:nvSpPr>
        <p:spPr>
          <a:xfrm>
            <a:off x="647700" y="762000"/>
            <a:ext cx="8915400" cy="4572000"/>
          </a:xfrm>
        </p:spPr>
        <p:txBody>
          <a:bodyPr/>
          <a:lstStyle/>
          <a:p>
            <a:pPr algn="just" eaLnBrk="1" hangingPunct="1">
              <a:buClr>
                <a:srgbClr val="33CC33"/>
              </a:buClr>
            </a:pPr>
            <a:r>
              <a:rPr lang="en-US" sz="3200" dirty="0">
                <a:latin typeface="Palatino" charset="0"/>
              </a:rPr>
              <a:t>Markers of diagnostic value in MI:</a:t>
            </a:r>
          </a:p>
          <a:p>
            <a:pPr lvl="1" algn="just" eaLnBrk="1" hangingPunct="1">
              <a:buClr>
                <a:srgbClr val="33CC33"/>
              </a:buClr>
            </a:pPr>
            <a:r>
              <a:rPr lang="en-US" sz="3100" dirty="0">
                <a:solidFill>
                  <a:srgbClr val="C00000"/>
                </a:solidFill>
                <a:latin typeface="Palatino" charset="0"/>
              </a:rPr>
              <a:t>Cardiac troponins T and I</a:t>
            </a:r>
          </a:p>
          <a:p>
            <a:pPr lvl="1" algn="just" eaLnBrk="1" hangingPunct="1">
              <a:buClr>
                <a:srgbClr val="33CC33"/>
              </a:buClr>
            </a:pPr>
            <a:r>
              <a:rPr lang="en-US" sz="3100" dirty="0" err="1">
                <a:solidFill>
                  <a:srgbClr val="C00000"/>
                </a:solidFill>
                <a:latin typeface="Palatino" charset="0"/>
              </a:rPr>
              <a:t>Creatine</a:t>
            </a:r>
            <a:r>
              <a:rPr lang="en-US" sz="3100" dirty="0">
                <a:solidFill>
                  <a:srgbClr val="C00000"/>
                </a:solidFill>
                <a:latin typeface="Palatino" charset="0"/>
              </a:rPr>
              <a:t> kinase (CK-MB)</a:t>
            </a:r>
          </a:p>
          <a:p>
            <a:pPr lvl="1" algn="just" eaLnBrk="1" hangingPunct="1">
              <a:buClr>
                <a:srgbClr val="33CC33"/>
              </a:buClr>
            </a:pPr>
            <a:r>
              <a:rPr lang="en-US" sz="3100" dirty="0" smtClean="0">
                <a:solidFill>
                  <a:srgbClr val="C00000"/>
                </a:solidFill>
                <a:latin typeface="Palatino" charset="0"/>
              </a:rPr>
              <a:t>Myoglobin</a:t>
            </a:r>
          </a:p>
          <a:p>
            <a:pPr lvl="1" algn="just" eaLnBrk="1" hangingPunct="1">
              <a:buClr>
                <a:srgbClr val="33CC33"/>
              </a:buClr>
            </a:pPr>
            <a:endParaRPr lang="en-US" sz="3100" dirty="0" smtClean="0">
              <a:solidFill>
                <a:srgbClr val="C00000"/>
              </a:solidFill>
              <a:latin typeface="Palatino" charset="0"/>
            </a:endParaRPr>
          </a:p>
          <a:p>
            <a:pPr eaLnBrk="1" hangingPunct="1">
              <a:buClr>
                <a:srgbClr val="33CC33"/>
              </a:buClr>
            </a:pPr>
            <a:r>
              <a:rPr lang="en-US" sz="3100" dirty="0">
                <a:latin typeface="Palatino" charset="0"/>
              </a:rPr>
              <a:t>Markers of diagnostic value in </a:t>
            </a:r>
            <a:r>
              <a:rPr lang="en-US" sz="3100" dirty="0" smtClean="0">
                <a:latin typeface="Palatino" charset="0"/>
              </a:rPr>
              <a:t>tissue ischemia:</a:t>
            </a:r>
            <a:endParaRPr lang="en-US" sz="3100" dirty="0">
              <a:solidFill>
                <a:srgbClr val="C00000"/>
              </a:solidFill>
              <a:latin typeface="Palatino" charset="0"/>
            </a:endParaRPr>
          </a:p>
          <a:p>
            <a:pPr lvl="1" algn="just" eaLnBrk="1" hangingPunct="1">
              <a:buClr>
                <a:srgbClr val="33CC33"/>
              </a:buClr>
            </a:pPr>
            <a:r>
              <a:rPr lang="en-US" sz="3100" dirty="0">
                <a:solidFill>
                  <a:srgbClr val="C00000"/>
                </a:solidFill>
                <a:latin typeface="Palatino" charset="0"/>
              </a:rPr>
              <a:t>Heart fatty acid binding protein (</a:t>
            </a:r>
            <a:r>
              <a:rPr lang="en-US" sz="3100" dirty="0" err="1">
                <a:solidFill>
                  <a:srgbClr val="C00000"/>
                </a:solidFill>
                <a:latin typeface="Palatino" charset="0"/>
              </a:rPr>
              <a:t>hFABP</a:t>
            </a:r>
            <a:r>
              <a:rPr lang="en-US" sz="3100" dirty="0">
                <a:solidFill>
                  <a:srgbClr val="C00000"/>
                </a:solidFill>
                <a:latin typeface="Palatino" charset="0"/>
              </a:rPr>
              <a:t>)</a:t>
            </a:r>
          </a:p>
          <a:p>
            <a:pPr lvl="1" algn="just" eaLnBrk="1" hangingPunct="1">
              <a:buClr>
                <a:srgbClr val="33CC33"/>
              </a:buClr>
            </a:pPr>
            <a:endParaRPr lang="en-US" sz="3100" dirty="0">
              <a:solidFill>
                <a:srgbClr val="C00000"/>
              </a:solidFill>
              <a:latin typeface="Palatino" charset="0"/>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38595">
                                            <p:txEl>
                                              <p:pRg st="0" end="0"/>
                                            </p:txEl>
                                          </p:spTgt>
                                        </p:tgtEl>
                                        <p:attrNameLst>
                                          <p:attrName>style.visibility</p:attrName>
                                        </p:attrNameLst>
                                      </p:cBhvr>
                                      <p:to>
                                        <p:strVal val="visible"/>
                                      </p:to>
                                    </p:set>
                                    <p:animEffect transition="in" filter="fade">
                                      <p:cBhvr>
                                        <p:cTn id="7" dur="1000"/>
                                        <p:tgtEl>
                                          <p:spTgt spid="238595">
                                            <p:txEl>
                                              <p:pRg st="0" end="0"/>
                                            </p:txEl>
                                          </p:spTgt>
                                        </p:tgtEl>
                                      </p:cBhvr>
                                    </p:animEffect>
                                    <p:anim calcmode="lin" valueType="num">
                                      <p:cBhvr>
                                        <p:cTn id="8" dur="1000" fill="hold"/>
                                        <p:tgtEl>
                                          <p:spTgt spid="238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859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38595">
                                            <p:txEl>
                                              <p:pRg st="1" end="1"/>
                                            </p:txEl>
                                          </p:spTgt>
                                        </p:tgtEl>
                                        <p:attrNameLst>
                                          <p:attrName>style.visibility</p:attrName>
                                        </p:attrNameLst>
                                      </p:cBhvr>
                                      <p:to>
                                        <p:strVal val="visible"/>
                                      </p:to>
                                    </p:set>
                                    <p:animEffect transition="in" filter="fade">
                                      <p:cBhvr>
                                        <p:cTn id="12" dur="1000"/>
                                        <p:tgtEl>
                                          <p:spTgt spid="238595">
                                            <p:txEl>
                                              <p:pRg st="1" end="1"/>
                                            </p:txEl>
                                          </p:spTgt>
                                        </p:tgtEl>
                                      </p:cBhvr>
                                    </p:animEffect>
                                    <p:anim calcmode="lin" valueType="num">
                                      <p:cBhvr>
                                        <p:cTn id="13" dur="1000" fill="hold"/>
                                        <p:tgtEl>
                                          <p:spTgt spid="23859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38595">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238595">
                                            <p:txEl>
                                              <p:pRg st="2" end="2"/>
                                            </p:txEl>
                                          </p:spTgt>
                                        </p:tgtEl>
                                        <p:attrNameLst>
                                          <p:attrName>style.visibility</p:attrName>
                                        </p:attrNameLst>
                                      </p:cBhvr>
                                      <p:to>
                                        <p:strVal val="visible"/>
                                      </p:to>
                                    </p:set>
                                    <p:animEffect transition="in" filter="fade">
                                      <p:cBhvr>
                                        <p:cTn id="17" dur="1000"/>
                                        <p:tgtEl>
                                          <p:spTgt spid="238595">
                                            <p:txEl>
                                              <p:pRg st="2" end="2"/>
                                            </p:txEl>
                                          </p:spTgt>
                                        </p:tgtEl>
                                      </p:cBhvr>
                                    </p:animEffect>
                                    <p:anim calcmode="lin" valueType="num">
                                      <p:cBhvr>
                                        <p:cTn id="18" dur="1000" fill="hold"/>
                                        <p:tgtEl>
                                          <p:spTgt spid="23859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38595">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238595">
                                            <p:txEl>
                                              <p:pRg st="3" end="3"/>
                                            </p:txEl>
                                          </p:spTgt>
                                        </p:tgtEl>
                                        <p:attrNameLst>
                                          <p:attrName>style.visibility</p:attrName>
                                        </p:attrNameLst>
                                      </p:cBhvr>
                                      <p:to>
                                        <p:strVal val="visible"/>
                                      </p:to>
                                    </p:set>
                                    <p:animEffect transition="in" filter="fade">
                                      <p:cBhvr>
                                        <p:cTn id="22" dur="1000"/>
                                        <p:tgtEl>
                                          <p:spTgt spid="238595">
                                            <p:txEl>
                                              <p:pRg st="3" end="3"/>
                                            </p:txEl>
                                          </p:spTgt>
                                        </p:tgtEl>
                                      </p:cBhvr>
                                    </p:animEffect>
                                    <p:anim calcmode="lin" valueType="num">
                                      <p:cBhvr>
                                        <p:cTn id="23" dur="1000" fill="hold"/>
                                        <p:tgtEl>
                                          <p:spTgt spid="23859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385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238595">
                                            <p:txEl>
                                              <p:pRg st="5" end="5"/>
                                            </p:txEl>
                                          </p:spTgt>
                                        </p:tgtEl>
                                        <p:attrNameLst>
                                          <p:attrName>style.visibility</p:attrName>
                                        </p:attrNameLst>
                                      </p:cBhvr>
                                      <p:to>
                                        <p:strVal val="visible"/>
                                      </p:to>
                                    </p:set>
                                    <p:animEffect transition="in" filter="fade">
                                      <p:cBhvr>
                                        <p:cTn id="29" dur="1000"/>
                                        <p:tgtEl>
                                          <p:spTgt spid="238595">
                                            <p:txEl>
                                              <p:pRg st="5" end="5"/>
                                            </p:txEl>
                                          </p:spTgt>
                                        </p:tgtEl>
                                      </p:cBhvr>
                                    </p:animEffect>
                                    <p:anim calcmode="lin" valueType="num">
                                      <p:cBhvr>
                                        <p:cTn id="30" dur="1000" fill="hold"/>
                                        <p:tgtEl>
                                          <p:spTgt spid="238595">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238595">
                                            <p:txEl>
                                              <p:pRg st="5" end="5"/>
                                            </p:txEl>
                                          </p:spTgt>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238595">
                                            <p:txEl>
                                              <p:pRg st="6" end="6"/>
                                            </p:txEl>
                                          </p:spTgt>
                                        </p:tgtEl>
                                        <p:attrNameLst>
                                          <p:attrName>style.visibility</p:attrName>
                                        </p:attrNameLst>
                                      </p:cBhvr>
                                      <p:to>
                                        <p:strVal val="visible"/>
                                      </p:to>
                                    </p:set>
                                    <p:animEffect transition="in" filter="fade">
                                      <p:cBhvr>
                                        <p:cTn id="34" dur="1000"/>
                                        <p:tgtEl>
                                          <p:spTgt spid="238595">
                                            <p:txEl>
                                              <p:pRg st="6" end="6"/>
                                            </p:txEl>
                                          </p:spTgt>
                                        </p:tgtEl>
                                      </p:cBhvr>
                                    </p:animEffect>
                                    <p:anim calcmode="lin" valueType="num">
                                      <p:cBhvr>
                                        <p:cTn id="35" dur="1000" fill="hold"/>
                                        <p:tgtEl>
                                          <p:spTgt spid="238595">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23859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9619" name="Rectangle 3"/>
          <p:cNvSpPr>
            <a:spLocks noGrp="1" noChangeArrowheads="1"/>
          </p:cNvSpPr>
          <p:nvPr>
            <p:ph sz="quarter" idx="1"/>
          </p:nvPr>
        </p:nvSpPr>
        <p:spPr>
          <a:xfrm>
            <a:off x="1104900" y="1600200"/>
            <a:ext cx="8229600" cy="4572000"/>
          </a:xfrm>
        </p:spPr>
        <p:txBody>
          <a:bodyPr>
            <a:normAutofit fontScale="92500"/>
          </a:bodyPr>
          <a:lstStyle/>
          <a:p>
            <a:pPr marL="274320" indent="-274320" eaLnBrk="1" fontAlgn="auto" hangingPunct="1">
              <a:spcAft>
                <a:spcPts val="0"/>
              </a:spcAft>
              <a:buClr>
                <a:srgbClr val="33CC33"/>
              </a:buClr>
              <a:buFont typeface="Wingdings"/>
              <a:buChar char=""/>
              <a:defRPr/>
            </a:pPr>
            <a:r>
              <a:rPr lang="en-US" sz="3300" dirty="0">
                <a:latin typeface="Palatino" pitchFamily="18" charset="0"/>
                <a:ea typeface="+mn-ea"/>
                <a:cs typeface="+mn-cs"/>
              </a:rPr>
              <a:t>Plasma enzymes follow a pattern of activities </a:t>
            </a:r>
            <a:r>
              <a:rPr lang="en-US" sz="3300" dirty="0" smtClean="0">
                <a:latin typeface="Palatino" pitchFamily="18" charset="0"/>
                <a:ea typeface="+mn-ea"/>
                <a:cs typeface="+mn-cs"/>
              </a:rPr>
              <a:t>after MI</a:t>
            </a:r>
            <a:endParaRPr lang="en-US" sz="3300" dirty="0">
              <a:latin typeface="Palatino" pitchFamily="18" charset="0"/>
              <a:ea typeface="+mn-ea"/>
              <a:cs typeface="+mn-cs"/>
            </a:endParaRPr>
          </a:p>
          <a:p>
            <a:pPr marL="274320" indent="-274320" eaLnBrk="1" fontAlgn="auto" hangingPunct="1">
              <a:spcAft>
                <a:spcPts val="0"/>
              </a:spcAft>
              <a:buClr>
                <a:srgbClr val="33CC33"/>
              </a:buClr>
              <a:buFont typeface="Wingdings"/>
              <a:buChar char=""/>
              <a:defRPr/>
            </a:pPr>
            <a:r>
              <a:rPr lang="en-US" sz="3300" dirty="0">
                <a:latin typeface="Palatino" pitchFamily="18" charset="0"/>
                <a:ea typeface="+mn-ea"/>
                <a:cs typeface="+mn-cs"/>
              </a:rPr>
              <a:t>The initial lag phase lasts for about 3 hours</a:t>
            </a:r>
          </a:p>
          <a:p>
            <a:pPr marL="274320" indent="-274320" eaLnBrk="1" fontAlgn="auto" hangingPunct="1">
              <a:spcAft>
                <a:spcPts val="0"/>
              </a:spcAft>
              <a:buClr>
                <a:srgbClr val="33CC33"/>
              </a:buClr>
              <a:buFont typeface="Wingdings"/>
              <a:buChar char=""/>
              <a:defRPr/>
            </a:pPr>
            <a:r>
              <a:rPr lang="en-US" sz="3300" dirty="0">
                <a:latin typeface="Palatino" pitchFamily="18" charset="0"/>
                <a:ea typeface="+mn-ea"/>
                <a:cs typeface="+mn-cs"/>
              </a:rPr>
              <a:t>Enzymes rise rapidly to peak levels in 18-36 hours</a:t>
            </a:r>
          </a:p>
          <a:p>
            <a:pPr marL="274320" indent="-274320" eaLnBrk="1" fontAlgn="auto" hangingPunct="1">
              <a:spcAft>
                <a:spcPts val="0"/>
              </a:spcAft>
              <a:buClr>
                <a:srgbClr val="33CC33"/>
              </a:buClr>
              <a:buFont typeface="Wingdings"/>
              <a:buChar char=""/>
              <a:defRPr/>
            </a:pPr>
            <a:r>
              <a:rPr lang="en-US" sz="3300" dirty="0">
                <a:latin typeface="Palatino" pitchFamily="18" charset="0"/>
                <a:ea typeface="+mn-ea"/>
                <a:cs typeface="+mn-cs"/>
              </a:rPr>
              <a:t>The levels return to normal based on enzyme half-life</a:t>
            </a:r>
          </a:p>
          <a:p>
            <a:pPr marL="274320" indent="-274320" eaLnBrk="1" fontAlgn="auto" hangingPunct="1">
              <a:spcAft>
                <a:spcPts val="0"/>
              </a:spcAft>
              <a:buClr>
                <a:srgbClr val="33CC33"/>
              </a:buClr>
              <a:buFont typeface="Wingdings"/>
              <a:buChar char=""/>
              <a:defRPr/>
            </a:pPr>
            <a:r>
              <a:rPr lang="en-US" sz="3300" dirty="0">
                <a:latin typeface="Palatino" pitchFamily="18" charset="0"/>
                <a:ea typeface="+mn-ea"/>
                <a:cs typeface="+mn-cs"/>
              </a:rPr>
              <a:t>Rapid rise and fall indicates diagnostic value</a:t>
            </a:r>
          </a:p>
        </p:txBody>
      </p:sp>
      <p:sp>
        <p:nvSpPr>
          <p:cNvPr id="6" name="Rectangle 2"/>
          <p:cNvSpPr>
            <a:spLocks noChangeArrowheads="1"/>
          </p:cNvSpPr>
          <p:nvPr/>
        </p:nvSpPr>
        <p:spPr bwMode="auto">
          <a:xfrm>
            <a:off x="952500" y="457200"/>
            <a:ext cx="8418512" cy="762000"/>
          </a:xfrm>
          <a:prstGeom prst="rect">
            <a:avLst/>
          </a:prstGeom>
          <a:noFill/>
          <a:ln w="9525">
            <a:noFill/>
            <a:miter lim="800000"/>
            <a:headEnd/>
            <a:tailEnd/>
          </a:ln>
          <a:effectLst/>
        </p:spPr>
        <p:txBody>
          <a:bodyPr lIns="92075" tIns="46038" rIns="92075" bIns="46038" anchor="b"/>
          <a:lstStyle/>
          <a:p>
            <a:pPr algn="ctr">
              <a:defRPr/>
            </a:pPr>
            <a:r>
              <a:rPr lang="en-US" sz="3500" dirty="0" smtClean="0">
                <a:solidFill>
                  <a:srgbClr val="C00000"/>
                </a:solidFill>
                <a:effectLst>
                  <a:outerShdw blurRad="38100" dist="38100" dir="2700000" algn="tl">
                    <a:srgbClr val="DDDDDD"/>
                  </a:outerShdw>
                </a:effectLst>
                <a:cs typeface="Arial" charset="0"/>
              </a:rPr>
              <a:t>Time-course of plasma enzyme changes </a:t>
            </a:r>
            <a:endParaRPr lang="en-US" sz="3500" dirty="0">
              <a:solidFill>
                <a:srgbClr val="C00000"/>
              </a:solidFill>
              <a:effectLst>
                <a:outerShdw blurRad="38100" dist="38100" dir="2700000" algn="tl">
                  <a:srgbClr val="DDDDDD"/>
                </a:outerShdw>
              </a:effectLst>
              <a:cs typeface="Arial" charset="0"/>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39619">
                                            <p:txEl>
                                              <p:pRg st="0" end="0"/>
                                            </p:txEl>
                                          </p:spTgt>
                                        </p:tgtEl>
                                        <p:attrNameLst>
                                          <p:attrName>style.visibility</p:attrName>
                                        </p:attrNameLst>
                                      </p:cBhvr>
                                      <p:to>
                                        <p:strVal val="visible"/>
                                      </p:to>
                                    </p:set>
                                    <p:animEffect transition="in" filter="fade">
                                      <p:cBhvr>
                                        <p:cTn id="7" dur="1000"/>
                                        <p:tgtEl>
                                          <p:spTgt spid="239619">
                                            <p:txEl>
                                              <p:pRg st="0" end="0"/>
                                            </p:txEl>
                                          </p:spTgt>
                                        </p:tgtEl>
                                      </p:cBhvr>
                                    </p:animEffect>
                                    <p:anim calcmode="lin" valueType="num">
                                      <p:cBhvr>
                                        <p:cTn id="8" dur="1000" fill="hold"/>
                                        <p:tgtEl>
                                          <p:spTgt spid="239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96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39619">
                                            <p:txEl>
                                              <p:pRg st="1" end="1"/>
                                            </p:txEl>
                                          </p:spTgt>
                                        </p:tgtEl>
                                        <p:attrNameLst>
                                          <p:attrName>style.visibility</p:attrName>
                                        </p:attrNameLst>
                                      </p:cBhvr>
                                      <p:to>
                                        <p:strVal val="visible"/>
                                      </p:to>
                                    </p:set>
                                    <p:animEffect transition="in" filter="fade">
                                      <p:cBhvr>
                                        <p:cTn id="14" dur="1000"/>
                                        <p:tgtEl>
                                          <p:spTgt spid="239619">
                                            <p:txEl>
                                              <p:pRg st="1" end="1"/>
                                            </p:txEl>
                                          </p:spTgt>
                                        </p:tgtEl>
                                      </p:cBhvr>
                                    </p:animEffect>
                                    <p:anim calcmode="lin" valueType="num">
                                      <p:cBhvr>
                                        <p:cTn id="15" dur="1000" fill="hold"/>
                                        <p:tgtEl>
                                          <p:spTgt spid="2396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96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39619">
                                            <p:txEl>
                                              <p:pRg st="2" end="2"/>
                                            </p:txEl>
                                          </p:spTgt>
                                        </p:tgtEl>
                                        <p:attrNameLst>
                                          <p:attrName>style.visibility</p:attrName>
                                        </p:attrNameLst>
                                      </p:cBhvr>
                                      <p:to>
                                        <p:strVal val="visible"/>
                                      </p:to>
                                    </p:set>
                                    <p:animEffect transition="in" filter="fade">
                                      <p:cBhvr>
                                        <p:cTn id="21" dur="1000"/>
                                        <p:tgtEl>
                                          <p:spTgt spid="239619">
                                            <p:txEl>
                                              <p:pRg st="2" end="2"/>
                                            </p:txEl>
                                          </p:spTgt>
                                        </p:tgtEl>
                                      </p:cBhvr>
                                    </p:animEffect>
                                    <p:anim calcmode="lin" valueType="num">
                                      <p:cBhvr>
                                        <p:cTn id="22" dur="1000" fill="hold"/>
                                        <p:tgtEl>
                                          <p:spTgt spid="2396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396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39619">
                                            <p:txEl>
                                              <p:pRg st="3" end="3"/>
                                            </p:txEl>
                                          </p:spTgt>
                                        </p:tgtEl>
                                        <p:attrNameLst>
                                          <p:attrName>style.visibility</p:attrName>
                                        </p:attrNameLst>
                                      </p:cBhvr>
                                      <p:to>
                                        <p:strVal val="visible"/>
                                      </p:to>
                                    </p:set>
                                    <p:animEffect transition="in" filter="fade">
                                      <p:cBhvr>
                                        <p:cTn id="28" dur="1000"/>
                                        <p:tgtEl>
                                          <p:spTgt spid="239619">
                                            <p:txEl>
                                              <p:pRg st="3" end="3"/>
                                            </p:txEl>
                                          </p:spTgt>
                                        </p:tgtEl>
                                      </p:cBhvr>
                                    </p:animEffect>
                                    <p:anim calcmode="lin" valueType="num">
                                      <p:cBhvr>
                                        <p:cTn id="29" dur="1000" fill="hold"/>
                                        <p:tgtEl>
                                          <p:spTgt spid="2396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396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239619">
                                            <p:txEl>
                                              <p:pRg st="4" end="4"/>
                                            </p:txEl>
                                          </p:spTgt>
                                        </p:tgtEl>
                                        <p:attrNameLst>
                                          <p:attrName>style.visibility</p:attrName>
                                        </p:attrNameLst>
                                      </p:cBhvr>
                                      <p:to>
                                        <p:strVal val="visible"/>
                                      </p:to>
                                    </p:set>
                                    <p:animEffect transition="in" filter="fade">
                                      <p:cBhvr>
                                        <p:cTn id="35" dur="1000"/>
                                        <p:tgtEl>
                                          <p:spTgt spid="239619">
                                            <p:txEl>
                                              <p:pRg st="4" end="4"/>
                                            </p:txEl>
                                          </p:spTgt>
                                        </p:tgtEl>
                                      </p:cBhvr>
                                    </p:animEffect>
                                    <p:anim calcmode="lin" valueType="num">
                                      <p:cBhvr>
                                        <p:cTn id="36" dur="1000" fill="hold"/>
                                        <p:tgtEl>
                                          <p:spTgt spid="23961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3961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Pattern of cardiac markers in mi</a:t>
            </a:r>
            <a:endParaRPr lang="en-US" dirty="0"/>
          </a:p>
        </p:txBody>
      </p:sp>
      <p:pic>
        <p:nvPicPr>
          <p:cNvPr id="27" name="Picture 2" descr="C:\Users\A\Desktop\trop_edu_graph1_large_ca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638300" y="1593937"/>
            <a:ext cx="6019800" cy="4865319"/>
          </a:xfrm>
          <a:prstGeom prst="rect">
            <a:avLst/>
          </a:prstGeom>
          <a:noFill/>
        </p:spPr>
      </p:pic>
    </p:spTree>
    <p:extLst>
      <p:ext uri="{BB962C8B-B14F-4D97-AF65-F5344CB8AC3E}">
        <p14:creationId xmlns:p14="http://schemas.microsoft.com/office/powerpoint/2010/main" val="2733653948"/>
      </p:ext>
    </p:extLst>
  </p:cSld>
  <p:clrMapOvr>
    <a:masterClrMapping/>
  </p:clrMapOvr>
  <p:transition spd="slow">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4435" name="Rectangle 3"/>
          <p:cNvSpPr>
            <a:spLocks noGrp="1" noChangeArrowheads="1"/>
          </p:cNvSpPr>
          <p:nvPr>
            <p:ph sz="quarter" idx="1"/>
          </p:nvPr>
        </p:nvSpPr>
        <p:spPr>
          <a:xfrm>
            <a:off x="1104900" y="1905000"/>
            <a:ext cx="8229600" cy="4572000"/>
          </a:xfrm>
        </p:spPr>
        <p:txBody>
          <a:bodyPr/>
          <a:lstStyle/>
          <a:p>
            <a:pPr algn="just" eaLnBrk="1" hangingPunct="1">
              <a:buClr>
                <a:srgbClr val="33CC33"/>
              </a:buClr>
            </a:pPr>
            <a:r>
              <a:rPr lang="en-US" sz="3300" dirty="0">
                <a:latin typeface="Palatino" charset="0"/>
              </a:rPr>
              <a:t>Blood samples collected after MI:</a:t>
            </a:r>
          </a:p>
          <a:p>
            <a:pPr lvl="1" algn="just" eaLnBrk="1" hangingPunct="1">
              <a:buClr>
                <a:srgbClr val="33CC33"/>
              </a:buClr>
            </a:pPr>
            <a:r>
              <a:rPr lang="en-US" sz="3100" dirty="0">
                <a:latin typeface="Palatino" charset="0"/>
              </a:rPr>
              <a:t>Baseline (upon admission)</a:t>
            </a:r>
          </a:p>
          <a:p>
            <a:pPr lvl="1" algn="just" eaLnBrk="1" hangingPunct="1">
              <a:buClr>
                <a:srgbClr val="33CC33"/>
              </a:buClr>
            </a:pPr>
            <a:r>
              <a:rPr lang="en-US" sz="3100" dirty="0">
                <a:latin typeface="Palatino" charset="0"/>
              </a:rPr>
              <a:t>Between 12 </a:t>
            </a:r>
            <a:r>
              <a:rPr lang="en-US" sz="3100" dirty="0" smtClean="0">
                <a:latin typeface="Palatino" charset="0"/>
              </a:rPr>
              <a:t>and </a:t>
            </a:r>
            <a:r>
              <a:rPr lang="en-US" sz="3100" dirty="0">
                <a:latin typeface="Palatino" charset="0"/>
              </a:rPr>
              <a:t>24 hours after the onset of symptoms</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74435">
                                            <p:txEl>
                                              <p:pRg st="0" end="0"/>
                                            </p:txEl>
                                          </p:spTgt>
                                        </p:tgtEl>
                                        <p:attrNameLst>
                                          <p:attrName>style.visibility</p:attrName>
                                        </p:attrNameLst>
                                      </p:cBhvr>
                                      <p:to>
                                        <p:strVal val="visible"/>
                                      </p:to>
                                    </p:set>
                                    <p:animEffect transition="in" filter="fade">
                                      <p:cBhvr>
                                        <p:cTn id="7" dur="1000"/>
                                        <p:tgtEl>
                                          <p:spTgt spid="274435">
                                            <p:txEl>
                                              <p:pRg st="0" end="0"/>
                                            </p:txEl>
                                          </p:spTgt>
                                        </p:tgtEl>
                                      </p:cBhvr>
                                    </p:animEffect>
                                    <p:anim calcmode="lin" valueType="num">
                                      <p:cBhvr>
                                        <p:cTn id="8" dur="1000" fill="hold"/>
                                        <p:tgtEl>
                                          <p:spTgt spid="274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7443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74435">
                                            <p:txEl>
                                              <p:pRg st="1" end="1"/>
                                            </p:txEl>
                                          </p:spTgt>
                                        </p:tgtEl>
                                        <p:attrNameLst>
                                          <p:attrName>style.visibility</p:attrName>
                                        </p:attrNameLst>
                                      </p:cBhvr>
                                      <p:to>
                                        <p:strVal val="visible"/>
                                      </p:to>
                                    </p:set>
                                    <p:animEffect transition="in" filter="fade">
                                      <p:cBhvr>
                                        <p:cTn id="12" dur="1000"/>
                                        <p:tgtEl>
                                          <p:spTgt spid="274435">
                                            <p:txEl>
                                              <p:pRg st="1" end="1"/>
                                            </p:txEl>
                                          </p:spTgt>
                                        </p:tgtEl>
                                      </p:cBhvr>
                                    </p:animEffect>
                                    <p:anim calcmode="lin" valueType="num">
                                      <p:cBhvr>
                                        <p:cTn id="13" dur="1000" fill="hold"/>
                                        <p:tgtEl>
                                          <p:spTgt spid="27443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74435">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274435">
                                            <p:txEl>
                                              <p:pRg st="2" end="2"/>
                                            </p:txEl>
                                          </p:spTgt>
                                        </p:tgtEl>
                                        <p:attrNameLst>
                                          <p:attrName>style.visibility</p:attrName>
                                        </p:attrNameLst>
                                      </p:cBhvr>
                                      <p:to>
                                        <p:strVal val="visible"/>
                                      </p:to>
                                    </p:set>
                                    <p:animEffect transition="in" filter="fade">
                                      <p:cBhvr>
                                        <p:cTn id="17" dur="1000"/>
                                        <p:tgtEl>
                                          <p:spTgt spid="274435">
                                            <p:txEl>
                                              <p:pRg st="2" end="2"/>
                                            </p:txEl>
                                          </p:spTgt>
                                        </p:tgtEl>
                                      </p:cBhvr>
                                    </p:animEffect>
                                    <p:anim calcmode="lin" valueType="num">
                                      <p:cBhvr>
                                        <p:cTn id="18" dur="1000" fill="hold"/>
                                        <p:tgtEl>
                                          <p:spTgt spid="27443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744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992188" y="457200"/>
            <a:ext cx="8418512" cy="762000"/>
          </a:xfrm>
          <a:prstGeom prst="rect">
            <a:avLst/>
          </a:prstGeom>
          <a:noFill/>
          <a:ln w="9525">
            <a:noFill/>
            <a:miter lim="800000"/>
            <a:headEnd/>
            <a:tailEnd/>
          </a:ln>
          <a:effectLst/>
        </p:spPr>
        <p:txBody>
          <a:bodyPr lIns="92075" tIns="46038" rIns="92075" bIns="46038" anchor="b"/>
          <a:lstStyle/>
          <a:p>
            <a:pPr algn="ctr">
              <a:defRPr/>
            </a:pPr>
            <a:r>
              <a:rPr lang="en-US" sz="4400" dirty="0" smtClean="0">
                <a:solidFill>
                  <a:srgbClr val="C00000"/>
                </a:solidFill>
                <a:effectLst>
                  <a:outerShdw blurRad="38100" dist="38100" dir="2700000" algn="tl">
                    <a:srgbClr val="DDDDDD"/>
                  </a:outerShdw>
                </a:effectLst>
                <a:cs typeface="Arial" charset="0"/>
              </a:rPr>
              <a:t>Marker changes in blood</a:t>
            </a:r>
            <a:endParaRPr lang="en-US" sz="4400" dirty="0">
              <a:solidFill>
                <a:srgbClr val="C00000"/>
              </a:solidFill>
              <a:effectLst>
                <a:outerShdw blurRad="38100" dist="38100" dir="2700000" algn="tl">
                  <a:srgbClr val="DDDDDD"/>
                </a:outerShdw>
              </a:effectLst>
              <a:cs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17462527"/>
              </p:ext>
            </p:extLst>
          </p:nvPr>
        </p:nvGraphicFramePr>
        <p:xfrm>
          <a:off x="1866900" y="1981200"/>
          <a:ext cx="6858000" cy="2999232"/>
        </p:xfrm>
        <a:graphic>
          <a:graphicData uri="http://schemas.openxmlformats.org/drawingml/2006/table">
            <a:tbl>
              <a:tblPr firstRow="1" bandRow="1">
                <a:tableStyleId>{5C22544A-7EE6-4342-B048-85BDC9FD1C3A}</a:tableStyleId>
              </a:tblPr>
              <a:tblGrid>
                <a:gridCol w="1714500"/>
                <a:gridCol w="1714500"/>
                <a:gridCol w="1714500"/>
                <a:gridCol w="1714500"/>
              </a:tblGrid>
              <a:tr h="37084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Calibri" pitchFamily="34" charset="0"/>
                        </a:rPr>
                        <a:t>Enzyme / Protein</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000000"/>
                          </a:solidFill>
                          <a:effectLst/>
                          <a:latin typeface="Calibri" pitchFamily="34" charset="0"/>
                        </a:rPr>
                        <a:t>Detectable</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000000"/>
                          </a:solidFill>
                          <a:effectLst/>
                          <a:latin typeface="Calibri" pitchFamily="34" charset="0"/>
                        </a:rPr>
                        <a:t>(hours)</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000000"/>
                          </a:solidFill>
                          <a:effectLst/>
                          <a:latin typeface="Calibri" pitchFamily="34" charset="0"/>
                        </a:rPr>
                        <a:t>Peak value</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000000"/>
                          </a:solidFill>
                          <a:effectLst/>
                          <a:latin typeface="Calibri" pitchFamily="34" charset="0"/>
                        </a:rPr>
                        <a:t>(hours)</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000000"/>
                          </a:solidFill>
                          <a:effectLst/>
                          <a:latin typeface="Calibri" pitchFamily="34" charset="0"/>
                        </a:rPr>
                        <a:t>Duration</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000000"/>
                          </a:solidFill>
                          <a:effectLst/>
                          <a:latin typeface="Calibri" pitchFamily="34" charset="0"/>
                        </a:rPr>
                        <a:t>(days)</a:t>
                      </a:r>
                    </a:p>
                  </a:txBody>
                  <a:tcPr horzOverflow="overflow"/>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Calibri" pitchFamily="34" charset="0"/>
                        </a:rPr>
                        <a:t>Cardiac troponins</a:t>
                      </a:r>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Calibri" pitchFamily="34" charset="0"/>
                        </a:rPr>
                        <a:t>3-4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Calibri" pitchFamily="34" charset="0"/>
                        </a:rPr>
                        <a:t>~48</a:t>
                      </a:r>
                    </a:p>
                    <a:p>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Calibri" pitchFamily="34" charset="0"/>
                        </a:rPr>
                        <a:t>Up to 10</a:t>
                      </a:r>
                    </a:p>
                    <a:p>
                      <a:endParaRPr lang="en-US" sz="24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Calibri" pitchFamily="34" charset="0"/>
                        </a:rPr>
                        <a:t>CK-MB</a:t>
                      </a:r>
                    </a:p>
                    <a:p>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Calibri" pitchFamily="34" charset="0"/>
                        </a:rPr>
                        <a:t>3-10</a:t>
                      </a:r>
                    </a:p>
                    <a:p>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Calibri" pitchFamily="34" charset="0"/>
                        </a:rPr>
                        <a:t>12-24</a:t>
                      </a:r>
                    </a:p>
                    <a:p>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Calibri" pitchFamily="34" charset="0"/>
                        </a:rPr>
                        <a:t>2-3</a:t>
                      </a:r>
                    </a:p>
                    <a:p>
                      <a:endParaRPr lang="en-US" sz="2400" dirty="0"/>
                    </a:p>
                  </a:txBody>
                  <a:tcPr/>
                </a:tc>
              </a:tr>
              <a:tr h="37084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Calibri" pitchFamily="34" charset="0"/>
                        </a:rPr>
                        <a:t>Myoglobin</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Calibri" pitchFamily="34" charset="0"/>
                        </a:rPr>
                        <a:t>1-4</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Calibri" pitchFamily="34" charset="0"/>
                        </a:rPr>
                        <a:t>6-9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Calibri" pitchFamily="34" charset="0"/>
                        </a:rPr>
                        <a:t>1</a:t>
                      </a:r>
                    </a:p>
                  </a:txBody>
                  <a:tcPr horzOverflow="overflow"/>
                </a:tc>
              </a:tr>
            </a:tbl>
          </a:graphicData>
        </a:graphic>
      </p:graphicFrame>
    </p:spTree>
  </p:cSld>
  <p:clrMapOvr>
    <a:masterClrMapping/>
  </p:clrMapOvr>
  <p:transition spd="slow">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3651" name="Rectangle 3"/>
          <p:cNvSpPr>
            <a:spLocks noGrp="1" noChangeArrowheads="1"/>
          </p:cNvSpPr>
          <p:nvPr>
            <p:ph sz="quarter" idx="1"/>
          </p:nvPr>
        </p:nvSpPr>
        <p:spPr>
          <a:xfrm>
            <a:off x="1104900" y="1371600"/>
            <a:ext cx="8229600" cy="2971800"/>
          </a:xfrm>
        </p:spPr>
        <p:txBody>
          <a:bodyPr/>
          <a:lstStyle/>
          <a:p>
            <a:pPr eaLnBrk="1" hangingPunct="1">
              <a:lnSpc>
                <a:spcPct val="90000"/>
              </a:lnSpc>
              <a:buClr>
                <a:srgbClr val="33CC33"/>
              </a:buClr>
            </a:pPr>
            <a:r>
              <a:rPr lang="en-US" sz="3300" dirty="0">
                <a:latin typeface="Palatino" charset="0"/>
              </a:rPr>
              <a:t>Troponins are structural proteins in cardiac myocytes and in skeletal </a:t>
            </a:r>
            <a:r>
              <a:rPr lang="en-US" sz="3300" dirty="0" smtClean="0">
                <a:latin typeface="Palatino" charset="0"/>
              </a:rPr>
              <a:t>muscle</a:t>
            </a:r>
          </a:p>
          <a:p>
            <a:pPr eaLnBrk="1" hangingPunct="1">
              <a:lnSpc>
                <a:spcPct val="90000"/>
              </a:lnSpc>
              <a:buClr>
                <a:srgbClr val="33CC33"/>
              </a:buClr>
            </a:pPr>
            <a:r>
              <a:rPr lang="en-US" sz="3300" dirty="0" smtClean="0">
                <a:latin typeface="Palatino" charset="0"/>
              </a:rPr>
              <a:t>Cardiac troponins (</a:t>
            </a:r>
            <a:r>
              <a:rPr lang="en-US" sz="3300" dirty="0" err="1" smtClean="0">
                <a:latin typeface="Palatino" charset="0"/>
              </a:rPr>
              <a:t>cTn</a:t>
            </a:r>
            <a:r>
              <a:rPr lang="en-US" sz="3300" dirty="0" smtClean="0">
                <a:latin typeface="Palatino" charset="0"/>
              </a:rPr>
              <a:t>) </a:t>
            </a:r>
            <a:r>
              <a:rPr lang="en-US" sz="3300" dirty="0">
                <a:latin typeface="Palatino" charset="0"/>
              </a:rPr>
              <a:t>are structurally different from muscle troponins</a:t>
            </a:r>
          </a:p>
          <a:p>
            <a:pPr eaLnBrk="1" hangingPunct="1">
              <a:lnSpc>
                <a:spcPct val="90000"/>
              </a:lnSpc>
              <a:buClr>
                <a:srgbClr val="33CC33"/>
              </a:buClr>
            </a:pPr>
            <a:r>
              <a:rPr lang="en-US" sz="3300" dirty="0" smtClean="0">
                <a:latin typeface="Palatino" charset="0"/>
              </a:rPr>
              <a:t>Involved </a:t>
            </a:r>
            <a:r>
              <a:rPr lang="en-US" sz="3300" dirty="0">
                <a:latin typeface="Palatino" charset="0"/>
              </a:rPr>
              <a:t>in the interaction between actin and myosin for </a:t>
            </a:r>
            <a:r>
              <a:rPr lang="en-US" sz="3300" dirty="0" smtClean="0">
                <a:latin typeface="Palatino" charset="0"/>
              </a:rPr>
              <a:t>muscle contraction</a:t>
            </a:r>
            <a:endParaRPr lang="en-US" sz="3300" dirty="0">
              <a:latin typeface="Palatino" charset="0"/>
            </a:endParaRPr>
          </a:p>
        </p:txBody>
      </p:sp>
      <p:sp>
        <p:nvSpPr>
          <p:cNvPr id="6" name="Rectangle 2"/>
          <p:cNvSpPr>
            <a:spLocks noChangeArrowheads="1"/>
          </p:cNvSpPr>
          <p:nvPr/>
        </p:nvSpPr>
        <p:spPr bwMode="auto">
          <a:xfrm>
            <a:off x="952500" y="457200"/>
            <a:ext cx="8418512" cy="762000"/>
          </a:xfrm>
          <a:prstGeom prst="rect">
            <a:avLst/>
          </a:prstGeom>
          <a:noFill/>
          <a:ln w="9525">
            <a:noFill/>
            <a:miter lim="800000"/>
            <a:headEnd/>
            <a:tailEnd/>
          </a:ln>
          <a:effectLst/>
        </p:spPr>
        <p:txBody>
          <a:bodyPr lIns="92075" tIns="46038" rIns="92075" bIns="46038" anchor="b"/>
          <a:lstStyle/>
          <a:p>
            <a:pPr algn="ctr">
              <a:defRPr/>
            </a:pPr>
            <a:r>
              <a:rPr lang="en-US" sz="4400" dirty="0" smtClean="0">
                <a:solidFill>
                  <a:srgbClr val="C00000"/>
                </a:solidFill>
                <a:effectLst>
                  <a:outerShdw blurRad="38100" dist="38100" dir="2700000" algn="tl">
                    <a:srgbClr val="DDDDDD"/>
                  </a:outerShdw>
                </a:effectLst>
                <a:cs typeface="Arial" charset="0"/>
              </a:rPr>
              <a:t>Troponins</a:t>
            </a:r>
            <a:endParaRPr lang="en-US" sz="4400" dirty="0">
              <a:solidFill>
                <a:srgbClr val="C00000"/>
              </a:solidFill>
              <a:effectLst>
                <a:outerShdw blurRad="38100" dist="38100" dir="2700000" algn="tl">
                  <a:srgbClr val="DDDDDD"/>
                </a:outerShdw>
              </a:effectLst>
              <a:cs typeface="Arial" charset="0"/>
            </a:endParaRPr>
          </a:p>
        </p:txBody>
      </p:sp>
      <p:pic>
        <p:nvPicPr>
          <p:cNvPr id="4" name="Picture 2" descr="C:\Users\A\Desktop\04_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4473994"/>
            <a:ext cx="5715000" cy="2384006"/>
          </a:xfrm>
          <a:prstGeom prst="rect">
            <a:avLst/>
          </a:prstGeom>
          <a:noFill/>
          <a:ln>
            <a:solidFill>
              <a:srgbClr val="002060"/>
            </a:solidFill>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83651">
                                            <p:txEl>
                                              <p:pRg st="0" end="0"/>
                                            </p:txEl>
                                          </p:spTgt>
                                        </p:tgtEl>
                                        <p:attrNameLst>
                                          <p:attrName>style.visibility</p:attrName>
                                        </p:attrNameLst>
                                      </p:cBhvr>
                                      <p:to>
                                        <p:strVal val="visible"/>
                                      </p:to>
                                    </p:set>
                                    <p:animEffect transition="in" filter="fade">
                                      <p:cBhvr>
                                        <p:cTn id="7" dur="1000"/>
                                        <p:tgtEl>
                                          <p:spTgt spid="283651">
                                            <p:txEl>
                                              <p:pRg st="0" end="0"/>
                                            </p:txEl>
                                          </p:spTgt>
                                        </p:tgtEl>
                                      </p:cBhvr>
                                    </p:animEffect>
                                    <p:anim calcmode="lin" valueType="num">
                                      <p:cBhvr>
                                        <p:cTn id="8" dur="1000" fill="hold"/>
                                        <p:tgtEl>
                                          <p:spTgt spid="2836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836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83651">
                                            <p:txEl>
                                              <p:pRg st="1" end="1"/>
                                            </p:txEl>
                                          </p:spTgt>
                                        </p:tgtEl>
                                        <p:attrNameLst>
                                          <p:attrName>style.visibility</p:attrName>
                                        </p:attrNameLst>
                                      </p:cBhvr>
                                      <p:to>
                                        <p:strVal val="visible"/>
                                      </p:to>
                                    </p:set>
                                    <p:animEffect transition="in" filter="fade">
                                      <p:cBhvr>
                                        <p:cTn id="14" dur="1000"/>
                                        <p:tgtEl>
                                          <p:spTgt spid="283651">
                                            <p:txEl>
                                              <p:pRg st="1" end="1"/>
                                            </p:txEl>
                                          </p:spTgt>
                                        </p:tgtEl>
                                      </p:cBhvr>
                                    </p:animEffect>
                                    <p:anim calcmode="lin" valueType="num">
                                      <p:cBhvr>
                                        <p:cTn id="15" dur="1000" fill="hold"/>
                                        <p:tgtEl>
                                          <p:spTgt spid="2836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836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83651">
                                            <p:txEl>
                                              <p:pRg st="2" end="2"/>
                                            </p:txEl>
                                          </p:spTgt>
                                        </p:tgtEl>
                                        <p:attrNameLst>
                                          <p:attrName>style.visibility</p:attrName>
                                        </p:attrNameLst>
                                      </p:cBhvr>
                                      <p:to>
                                        <p:strVal val="visible"/>
                                      </p:to>
                                    </p:set>
                                    <p:animEffect transition="in" filter="fade">
                                      <p:cBhvr>
                                        <p:cTn id="21" dur="1000"/>
                                        <p:tgtEl>
                                          <p:spTgt spid="283651">
                                            <p:txEl>
                                              <p:pRg st="2" end="2"/>
                                            </p:txEl>
                                          </p:spTgt>
                                        </p:tgtEl>
                                      </p:cBhvr>
                                    </p:animEffect>
                                    <p:anim calcmode="lin" valueType="num">
                                      <p:cBhvr>
                                        <p:cTn id="22" dur="1000" fill="hold"/>
                                        <p:tgtEl>
                                          <p:spTgt spid="28365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8365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3651" name="Rectangle 3"/>
          <p:cNvSpPr>
            <a:spLocks noGrp="1" noChangeArrowheads="1"/>
          </p:cNvSpPr>
          <p:nvPr>
            <p:ph sz="quarter" idx="1"/>
          </p:nvPr>
        </p:nvSpPr>
        <p:spPr>
          <a:xfrm>
            <a:off x="1104900" y="1524000"/>
            <a:ext cx="8229600" cy="4953000"/>
          </a:xfrm>
        </p:spPr>
        <p:txBody>
          <a:bodyPr/>
          <a:lstStyle/>
          <a:p>
            <a:pPr marL="273050" lvl="1" eaLnBrk="1" hangingPunct="1">
              <a:lnSpc>
                <a:spcPct val="90000"/>
              </a:lnSpc>
              <a:spcBef>
                <a:spcPts val="600"/>
              </a:spcBef>
              <a:buClr>
                <a:srgbClr val="33CC33"/>
              </a:buClr>
              <a:buSzPct val="70000"/>
              <a:buFont typeface="Wingdings" charset="0"/>
              <a:buChar char=""/>
            </a:pPr>
            <a:r>
              <a:rPr lang="en-US" sz="3300" dirty="0" err="1" smtClean="0">
                <a:latin typeface="Palatino" charset="0"/>
              </a:rPr>
              <a:t>cTn</a:t>
            </a:r>
            <a:r>
              <a:rPr lang="en-US" sz="3300" dirty="0" smtClean="0">
                <a:latin typeface="Palatino" charset="0"/>
              </a:rPr>
              <a:t> </a:t>
            </a:r>
            <a:r>
              <a:rPr lang="en-US" sz="3300" dirty="0">
                <a:latin typeface="Palatino" charset="0"/>
              </a:rPr>
              <a:t>are mainly bound to proteins, with small amount soluble in the </a:t>
            </a:r>
            <a:r>
              <a:rPr lang="en-US" sz="3300" dirty="0" smtClean="0">
                <a:latin typeface="Palatino" charset="0"/>
              </a:rPr>
              <a:t>cytosol</a:t>
            </a:r>
          </a:p>
          <a:p>
            <a:pPr marL="273050" lvl="1" eaLnBrk="1" hangingPunct="1">
              <a:lnSpc>
                <a:spcPct val="90000"/>
              </a:lnSpc>
              <a:spcBef>
                <a:spcPts val="600"/>
              </a:spcBef>
              <a:buClr>
                <a:srgbClr val="33CC33"/>
              </a:buClr>
              <a:buSzPct val="70000"/>
              <a:buFont typeface="Wingdings" charset="0"/>
              <a:buChar char=""/>
            </a:pPr>
            <a:r>
              <a:rPr lang="en-US" sz="3200" dirty="0" smtClean="0">
                <a:latin typeface="Palatino" charset="0"/>
              </a:rPr>
              <a:t>Highly </a:t>
            </a:r>
            <a:r>
              <a:rPr lang="en-US" sz="3200" dirty="0">
                <a:latin typeface="Palatino" charset="0"/>
              </a:rPr>
              <a:t>specific markers for detecting MI</a:t>
            </a:r>
          </a:p>
          <a:p>
            <a:pPr eaLnBrk="1" hangingPunct="1">
              <a:lnSpc>
                <a:spcPct val="90000"/>
              </a:lnSpc>
              <a:buClr>
                <a:srgbClr val="33CC33"/>
              </a:buClr>
            </a:pPr>
            <a:r>
              <a:rPr lang="en-US" sz="3300" dirty="0" smtClean="0">
                <a:latin typeface="Palatino" charset="0"/>
              </a:rPr>
              <a:t>Two </a:t>
            </a:r>
            <a:r>
              <a:rPr lang="en-US" sz="3300" dirty="0">
                <a:latin typeface="Palatino" charset="0"/>
              </a:rPr>
              <a:t>main cardiac troponins (</a:t>
            </a:r>
            <a:r>
              <a:rPr lang="en-US" sz="3300" dirty="0" err="1">
                <a:latin typeface="Palatino" charset="0"/>
              </a:rPr>
              <a:t>cTn</a:t>
            </a:r>
            <a:r>
              <a:rPr lang="en-US" sz="3300" dirty="0">
                <a:latin typeface="Palatino" charset="0"/>
              </a:rPr>
              <a:t>):</a:t>
            </a:r>
          </a:p>
          <a:p>
            <a:pPr lvl="1" eaLnBrk="1" hangingPunct="1">
              <a:lnSpc>
                <a:spcPct val="90000"/>
              </a:lnSpc>
              <a:buClr>
                <a:srgbClr val="33CC33"/>
              </a:buClr>
            </a:pPr>
            <a:r>
              <a:rPr lang="en-US" sz="3100" dirty="0" err="1">
                <a:solidFill>
                  <a:srgbClr val="C00000"/>
                </a:solidFill>
                <a:latin typeface="Palatino" charset="0"/>
              </a:rPr>
              <a:t>cTnI</a:t>
            </a:r>
            <a:r>
              <a:rPr lang="en-US" sz="3100" dirty="0">
                <a:solidFill>
                  <a:srgbClr val="C00000"/>
                </a:solidFill>
                <a:latin typeface="Palatino" charset="0"/>
              </a:rPr>
              <a:t>: inhibitory protein</a:t>
            </a:r>
          </a:p>
          <a:p>
            <a:pPr lvl="1" eaLnBrk="1" hangingPunct="1">
              <a:lnSpc>
                <a:spcPct val="90000"/>
              </a:lnSpc>
              <a:buClr>
                <a:srgbClr val="33CC33"/>
              </a:buClr>
            </a:pPr>
            <a:r>
              <a:rPr lang="en-US" sz="3100" dirty="0" err="1">
                <a:solidFill>
                  <a:srgbClr val="C00000"/>
                </a:solidFill>
                <a:latin typeface="Palatino" charset="0"/>
              </a:rPr>
              <a:t>cTnT</a:t>
            </a:r>
            <a:r>
              <a:rPr lang="en-US" sz="3100" dirty="0">
                <a:solidFill>
                  <a:srgbClr val="C00000"/>
                </a:solidFill>
                <a:latin typeface="Palatino" charset="0"/>
              </a:rPr>
              <a:t>: binds to </a:t>
            </a:r>
            <a:r>
              <a:rPr lang="en-US" sz="3100" dirty="0" smtClean="0">
                <a:solidFill>
                  <a:srgbClr val="C00000"/>
                </a:solidFill>
                <a:latin typeface="Palatino" charset="0"/>
              </a:rPr>
              <a:t>tropomyosin</a:t>
            </a:r>
          </a:p>
          <a:p>
            <a:pPr lvl="1" eaLnBrk="1" hangingPunct="1">
              <a:lnSpc>
                <a:spcPct val="90000"/>
              </a:lnSpc>
              <a:buClr>
                <a:srgbClr val="33CC33"/>
              </a:buClr>
            </a:pPr>
            <a:endParaRPr lang="en-US" sz="3100" dirty="0">
              <a:latin typeface="Palatino" charset="0"/>
            </a:endParaRPr>
          </a:p>
        </p:txBody>
      </p:sp>
      <p:sp>
        <p:nvSpPr>
          <p:cNvPr id="6" name="Rectangle 2"/>
          <p:cNvSpPr>
            <a:spLocks noChangeArrowheads="1"/>
          </p:cNvSpPr>
          <p:nvPr/>
        </p:nvSpPr>
        <p:spPr bwMode="auto">
          <a:xfrm>
            <a:off x="952500" y="457200"/>
            <a:ext cx="8418512" cy="762000"/>
          </a:xfrm>
          <a:prstGeom prst="rect">
            <a:avLst/>
          </a:prstGeom>
          <a:noFill/>
          <a:ln w="9525">
            <a:noFill/>
            <a:miter lim="800000"/>
            <a:headEnd/>
            <a:tailEnd/>
          </a:ln>
          <a:effectLst/>
        </p:spPr>
        <p:txBody>
          <a:bodyPr lIns="92075" tIns="46038" rIns="92075" bIns="46038" anchor="b"/>
          <a:lstStyle/>
          <a:p>
            <a:pPr algn="ctr">
              <a:defRPr/>
            </a:pPr>
            <a:r>
              <a:rPr lang="en-US" sz="4400" dirty="0" smtClean="0">
                <a:solidFill>
                  <a:srgbClr val="C00000"/>
                </a:solidFill>
                <a:effectLst>
                  <a:outerShdw blurRad="38100" dist="38100" dir="2700000" algn="tl">
                    <a:srgbClr val="DDDDDD"/>
                  </a:outerShdw>
                </a:effectLst>
                <a:cs typeface="Arial" charset="0"/>
              </a:rPr>
              <a:t>Troponins</a:t>
            </a:r>
            <a:endParaRPr lang="en-US" sz="4400" dirty="0">
              <a:solidFill>
                <a:srgbClr val="C00000"/>
              </a:solidFill>
              <a:effectLst>
                <a:outerShdw blurRad="38100" dist="38100" dir="2700000" algn="tl">
                  <a:srgbClr val="DDDDDD"/>
                </a:outerShdw>
              </a:effectLst>
              <a:cs typeface="Arial" charset="0"/>
            </a:endParaRPr>
          </a:p>
        </p:txBody>
      </p:sp>
    </p:spTree>
    <p:extLst>
      <p:ext uri="{BB962C8B-B14F-4D97-AF65-F5344CB8AC3E}">
        <p14:creationId xmlns:p14="http://schemas.microsoft.com/office/powerpoint/2010/main" val="3718829551"/>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83651">
                                            <p:txEl>
                                              <p:pRg st="0" end="0"/>
                                            </p:txEl>
                                          </p:spTgt>
                                        </p:tgtEl>
                                        <p:attrNameLst>
                                          <p:attrName>style.visibility</p:attrName>
                                        </p:attrNameLst>
                                      </p:cBhvr>
                                      <p:to>
                                        <p:strVal val="visible"/>
                                      </p:to>
                                    </p:set>
                                    <p:animEffect transition="in" filter="fade">
                                      <p:cBhvr>
                                        <p:cTn id="7" dur="1000"/>
                                        <p:tgtEl>
                                          <p:spTgt spid="283651">
                                            <p:txEl>
                                              <p:pRg st="0" end="0"/>
                                            </p:txEl>
                                          </p:spTgt>
                                        </p:tgtEl>
                                      </p:cBhvr>
                                    </p:animEffect>
                                    <p:anim calcmode="lin" valueType="num">
                                      <p:cBhvr>
                                        <p:cTn id="8" dur="1000" fill="hold"/>
                                        <p:tgtEl>
                                          <p:spTgt spid="2836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836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83651">
                                            <p:txEl>
                                              <p:pRg st="1" end="1"/>
                                            </p:txEl>
                                          </p:spTgt>
                                        </p:tgtEl>
                                        <p:attrNameLst>
                                          <p:attrName>style.visibility</p:attrName>
                                        </p:attrNameLst>
                                      </p:cBhvr>
                                      <p:to>
                                        <p:strVal val="visible"/>
                                      </p:to>
                                    </p:set>
                                    <p:animEffect transition="in" filter="fade">
                                      <p:cBhvr>
                                        <p:cTn id="14" dur="1000"/>
                                        <p:tgtEl>
                                          <p:spTgt spid="283651">
                                            <p:txEl>
                                              <p:pRg st="1" end="1"/>
                                            </p:txEl>
                                          </p:spTgt>
                                        </p:tgtEl>
                                      </p:cBhvr>
                                    </p:animEffect>
                                    <p:anim calcmode="lin" valueType="num">
                                      <p:cBhvr>
                                        <p:cTn id="15" dur="1000" fill="hold"/>
                                        <p:tgtEl>
                                          <p:spTgt spid="2836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836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83651">
                                            <p:txEl>
                                              <p:pRg st="2" end="2"/>
                                            </p:txEl>
                                          </p:spTgt>
                                        </p:tgtEl>
                                        <p:attrNameLst>
                                          <p:attrName>style.visibility</p:attrName>
                                        </p:attrNameLst>
                                      </p:cBhvr>
                                      <p:to>
                                        <p:strVal val="visible"/>
                                      </p:to>
                                    </p:set>
                                    <p:animEffect transition="in" filter="fade">
                                      <p:cBhvr>
                                        <p:cTn id="21" dur="1000"/>
                                        <p:tgtEl>
                                          <p:spTgt spid="283651">
                                            <p:txEl>
                                              <p:pRg st="2" end="2"/>
                                            </p:txEl>
                                          </p:spTgt>
                                        </p:tgtEl>
                                      </p:cBhvr>
                                    </p:animEffect>
                                    <p:anim calcmode="lin" valueType="num">
                                      <p:cBhvr>
                                        <p:cTn id="22" dur="1000" fill="hold"/>
                                        <p:tgtEl>
                                          <p:spTgt spid="28365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83651">
                                            <p:txEl>
                                              <p:pRg st="2" end="2"/>
                                            </p:txEl>
                                          </p:spTgt>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283651">
                                            <p:txEl>
                                              <p:pRg st="3" end="3"/>
                                            </p:txEl>
                                          </p:spTgt>
                                        </p:tgtEl>
                                        <p:attrNameLst>
                                          <p:attrName>style.visibility</p:attrName>
                                        </p:attrNameLst>
                                      </p:cBhvr>
                                      <p:to>
                                        <p:strVal val="visible"/>
                                      </p:to>
                                    </p:set>
                                    <p:animEffect transition="in" filter="fade">
                                      <p:cBhvr>
                                        <p:cTn id="26" dur="1000"/>
                                        <p:tgtEl>
                                          <p:spTgt spid="283651">
                                            <p:txEl>
                                              <p:pRg st="3" end="3"/>
                                            </p:txEl>
                                          </p:spTgt>
                                        </p:tgtEl>
                                      </p:cBhvr>
                                    </p:animEffect>
                                    <p:anim calcmode="lin" valueType="num">
                                      <p:cBhvr>
                                        <p:cTn id="27" dur="1000" fill="hold"/>
                                        <p:tgtEl>
                                          <p:spTgt spid="283651">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83651">
                                            <p:txEl>
                                              <p:pRg st="3" end="3"/>
                                            </p:txEl>
                                          </p:spTgt>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283651">
                                            <p:txEl>
                                              <p:pRg st="4" end="4"/>
                                            </p:txEl>
                                          </p:spTgt>
                                        </p:tgtEl>
                                        <p:attrNameLst>
                                          <p:attrName>style.visibility</p:attrName>
                                        </p:attrNameLst>
                                      </p:cBhvr>
                                      <p:to>
                                        <p:strVal val="visible"/>
                                      </p:to>
                                    </p:set>
                                    <p:animEffect transition="in" filter="fade">
                                      <p:cBhvr>
                                        <p:cTn id="31" dur="1000"/>
                                        <p:tgtEl>
                                          <p:spTgt spid="283651">
                                            <p:txEl>
                                              <p:pRg st="4" end="4"/>
                                            </p:txEl>
                                          </p:spTgt>
                                        </p:tgtEl>
                                      </p:cBhvr>
                                    </p:animEffect>
                                    <p:anim calcmode="lin" valueType="num">
                                      <p:cBhvr>
                                        <p:cTn id="32" dur="1000" fill="hold"/>
                                        <p:tgtEl>
                                          <p:spTgt spid="283651">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8365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2691" name="Rectangle 3"/>
          <p:cNvSpPr>
            <a:spLocks noGrp="1" noChangeArrowheads="1"/>
          </p:cNvSpPr>
          <p:nvPr>
            <p:ph sz="quarter" idx="1"/>
          </p:nvPr>
        </p:nvSpPr>
        <p:spPr>
          <a:xfrm>
            <a:off x="266700" y="381000"/>
            <a:ext cx="4953000" cy="6172200"/>
          </a:xfrm>
        </p:spPr>
        <p:txBody>
          <a:bodyPr/>
          <a:lstStyle/>
          <a:p>
            <a:pPr algn="just" eaLnBrk="1" hangingPunct="1">
              <a:buClr>
                <a:srgbClr val="33CC33"/>
              </a:buClr>
            </a:pPr>
            <a:r>
              <a:rPr lang="en-US" sz="2800" dirty="0" smtClean="0">
                <a:latin typeface="Palatino" charset="0"/>
              </a:rPr>
              <a:t>Appear </a:t>
            </a:r>
            <a:r>
              <a:rPr lang="en-US" sz="2800" dirty="0">
                <a:latin typeface="Palatino" charset="0"/>
              </a:rPr>
              <a:t>in plasma in 3-4 h after MI</a:t>
            </a:r>
          </a:p>
          <a:p>
            <a:pPr algn="just" eaLnBrk="1" hangingPunct="1">
              <a:buClr>
                <a:srgbClr val="33CC33"/>
              </a:buClr>
            </a:pPr>
            <a:r>
              <a:rPr lang="en-US" sz="2800" dirty="0">
                <a:latin typeface="Palatino" charset="0"/>
              </a:rPr>
              <a:t>Remain elevated for up to 10 </a:t>
            </a:r>
            <a:r>
              <a:rPr lang="en-US" sz="2800" dirty="0" smtClean="0">
                <a:latin typeface="Palatino" charset="0"/>
              </a:rPr>
              <a:t>days</a:t>
            </a:r>
          </a:p>
          <a:p>
            <a:pPr eaLnBrk="1" hangingPunct="1">
              <a:buClr>
                <a:srgbClr val="33CC33"/>
              </a:buClr>
            </a:pPr>
            <a:r>
              <a:rPr lang="en-US" sz="2800" dirty="0">
                <a:latin typeface="Palatino" charset="0"/>
              </a:rPr>
              <a:t>After a MI, cytosolic troponins are released rapidly into the blood (first few hours)</a:t>
            </a:r>
          </a:p>
          <a:p>
            <a:pPr eaLnBrk="1" hangingPunct="1">
              <a:buClr>
                <a:srgbClr val="33CC33"/>
              </a:buClr>
            </a:pPr>
            <a:r>
              <a:rPr lang="en-US" sz="2800" dirty="0">
                <a:latin typeface="Palatino" charset="0"/>
              </a:rPr>
              <a:t>Structurally bound troponins are released later for several days</a:t>
            </a:r>
          </a:p>
          <a:p>
            <a:pPr algn="just" eaLnBrk="1" hangingPunct="1">
              <a:buClr>
                <a:srgbClr val="33CC33"/>
              </a:buClr>
            </a:pPr>
            <a:endParaRPr lang="en-US" sz="2800" dirty="0">
              <a:latin typeface="Palatino" charset="0"/>
            </a:endParaRPr>
          </a:p>
        </p:txBody>
      </p:sp>
      <p:pic>
        <p:nvPicPr>
          <p:cNvPr id="3" name="Picture 2" descr="C:\Users\A\Desktop\trop_edu_graph1_large_ca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524500" y="1524000"/>
            <a:ext cx="4419600" cy="3572006"/>
          </a:xfrm>
          <a:prstGeom prst="rect">
            <a:avLst/>
          </a:prstGeom>
          <a:noFill/>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2691">
                                            <p:txEl>
                                              <p:pRg st="0" end="0"/>
                                            </p:txEl>
                                          </p:spTgt>
                                        </p:tgtEl>
                                        <p:attrNameLst>
                                          <p:attrName>style.visibility</p:attrName>
                                        </p:attrNameLst>
                                      </p:cBhvr>
                                      <p:to>
                                        <p:strVal val="visible"/>
                                      </p:to>
                                    </p:set>
                                    <p:animEffect transition="in" filter="fade">
                                      <p:cBhvr>
                                        <p:cTn id="7" dur="1000"/>
                                        <p:tgtEl>
                                          <p:spTgt spid="242691">
                                            <p:txEl>
                                              <p:pRg st="0" end="0"/>
                                            </p:txEl>
                                          </p:spTgt>
                                        </p:tgtEl>
                                      </p:cBhvr>
                                    </p:animEffect>
                                    <p:anim calcmode="lin" valueType="num">
                                      <p:cBhvr>
                                        <p:cTn id="8" dur="1000" fill="hold"/>
                                        <p:tgtEl>
                                          <p:spTgt spid="2426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26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42691">
                                            <p:txEl>
                                              <p:pRg st="1" end="1"/>
                                            </p:txEl>
                                          </p:spTgt>
                                        </p:tgtEl>
                                        <p:attrNameLst>
                                          <p:attrName>style.visibility</p:attrName>
                                        </p:attrNameLst>
                                      </p:cBhvr>
                                      <p:to>
                                        <p:strVal val="visible"/>
                                      </p:to>
                                    </p:set>
                                    <p:animEffect transition="in" filter="fade">
                                      <p:cBhvr>
                                        <p:cTn id="14" dur="1000"/>
                                        <p:tgtEl>
                                          <p:spTgt spid="242691">
                                            <p:txEl>
                                              <p:pRg st="1" end="1"/>
                                            </p:txEl>
                                          </p:spTgt>
                                        </p:tgtEl>
                                      </p:cBhvr>
                                    </p:animEffect>
                                    <p:anim calcmode="lin" valueType="num">
                                      <p:cBhvr>
                                        <p:cTn id="15" dur="1000" fill="hold"/>
                                        <p:tgtEl>
                                          <p:spTgt spid="2426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426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42691">
                                            <p:txEl>
                                              <p:pRg st="2" end="2"/>
                                            </p:txEl>
                                          </p:spTgt>
                                        </p:tgtEl>
                                        <p:attrNameLst>
                                          <p:attrName>style.visibility</p:attrName>
                                        </p:attrNameLst>
                                      </p:cBhvr>
                                      <p:to>
                                        <p:strVal val="visible"/>
                                      </p:to>
                                    </p:set>
                                    <p:animEffect transition="in" filter="fade">
                                      <p:cBhvr>
                                        <p:cTn id="21" dur="1000"/>
                                        <p:tgtEl>
                                          <p:spTgt spid="242691">
                                            <p:txEl>
                                              <p:pRg st="2" end="2"/>
                                            </p:txEl>
                                          </p:spTgt>
                                        </p:tgtEl>
                                      </p:cBhvr>
                                    </p:animEffect>
                                    <p:anim calcmode="lin" valueType="num">
                                      <p:cBhvr>
                                        <p:cTn id="22" dur="1000" fill="hold"/>
                                        <p:tgtEl>
                                          <p:spTgt spid="24269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426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42691">
                                            <p:txEl>
                                              <p:pRg st="3" end="3"/>
                                            </p:txEl>
                                          </p:spTgt>
                                        </p:tgtEl>
                                        <p:attrNameLst>
                                          <p:attrName>style.visibility</p:attrName>
                                        </p:attrNameLst>
                                      </p:cBhvr>
                                      <p:to>
                                        <p:strVal val="visible"/>
                                      </p:to>
                                    </p:set>
                                    <p:animEffect transition="in" filter="fade">
                                      <p:cBhvr>
                                        <p:cTn id="28" dur="1000"/>
                                        <p:tgtEl>
                                          <p:spTgt spid="242691">
                                            <p:txEl>
                                              <p:pRg st="3" end="3"/>
                                            </p:txEl>
                                          </p:spTgt>
                                        </p:tgtEl>
                                      </p:cBhvr>
                                    </p:animEffect>
                                    <p:anim calcmode="lin" valueType="num">
                                      <p:cBhvr>
                                        <p:cTn id="29" dur="1000" fill="hold"/>
                                        <p:tgtEl>
                                          <p:spTgt spid="24269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4269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4979" name="Rectangle 3"/>
          <p:cNvSpPr>
            <a:spLocks noGrp="1" noChangeArrowheads="1"/>
          </p:cNvSpPr>
          <p:nvPr>
            <p:ph sz="quarter" idx="1"/>
          </p:nvPr>
        </p:nvSpPr>
        <p:spPr>
          <a:xfrm>
            <a:off x="800100" y="1371600"/>
            <a:ext cx="7772400" cy="914400"/>
          </a:xfrm>
        </p:spPr>
        <p:txBody>
          <a:bodyPr/>
          <a:lstStyle/>
          <a:p>
            <a:pPr eaLnBrk="1" hangingPunct="1">
              <a:buClr>
                <a:srgbClr val="33CC33"/>
              </a:buClr>
            </a:pPr>
            <a:r>
              <a:rPr lang="en-US">
                <a:latin typeface="Palatino" charset="0"/>
              </a:rPr>
              <a:t>Three main CK isoenzymes with two polypeptide chains B or M</a:t>
            </a:r>
            <a:endParaRPr lang="en-US" sz="2000">
              <a:latin typeface="Palatino"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768726566"/>
              </p:ext>
            </p:extLst>
          </p:nvPr>
        </p:nvGraphicFramePr>
        <p:xfrm>
          <a:off x="2095500" y="2438400"/>
          <a:ext cx="6985318" cy="4114800"/>
        </p:xfrm>
        <a:graphic>
          <a:graphicData uri="http://schemas.openxmlformats.org/drawingml/2006/table">
            <a:tbl>
              <a:tblPr firstRow="1" bandRow="1">
                <a:tableStyleId>{5C22544A-7EE6-4342-B048-85BDC9FD1C3A}</a:tableStyleId>
              </a:tblPr>
              <a:tblGrid>
                <a:gridCol w="2032318"/>
                <a:gridCol w="2133600"/>
                <a:gridCol w="2819400"/>
              </a:tblGrid>
              <a:tr h="315524">
                <a:tc>
                  <a:txBody>
                    <a:bodyPr/>
                    <a:lstStyle/>
                    <a:p>
                      <a:r>
                        <a:rPr lang="en-US" sz="2000" dirty="0" smtClean="0"/>
                        <a:t>Type</a:t>
                      </a:r>
                      <a:endParaRPr lang="en-US" sz="2000" dirty="0"/>
                    </a:p>
                  </a:txBody>
                  <a:tcPr/>
                </a:tc>
                <a:tc>
                  <a:txBody>
                    <a:bodyPr/>
                    <a:lstStyle/>
                    <a:p>
                      <a:r>
                        <a:rPr lang="en-US" sz="2000" dirty="0" smtClean="0"/>
                        <a:t>Composition</a:t>
                      </a:r>
                      <a:endParaRPr lang="en-US" sz="2000" dirty="0"/>
                    </a:p>
                  </a:txBody>
                  <a:tcPr/>
                </a:tc>
                <a:tc>
                  <a:txBody>
                    <a:bodyPr/>
                    <a:lstStyle/>
                    <a:p>
                      <a:r>
                        <a:rPr lang="en-US" sz="2000" dirty="0" smtClean="0"/>
                        <a:t>Comment</a:t>
                      </a:r>
                      <a:endParaRPr lang="en-US" sz="2000" dirty="0"/>
                    </a:p>
                  </a:txBody>
                  <a:tcPr/>
                </a:tc>
              </a:tr>
              <a:tr h="800947">
                <a:tc>
                  <a:txBody>
                    <a:bodyPr/>
                    <a:lstStyle/>
                    <a:p>
                      <a:r>
                        <a:rPr lang="en-US" sz="2000" dirty="0" smtClean="0">
                          <a:latin typeface="Palatino" pitchFamily="18" charset="0"/>
                        </a:rPr>
                        <a:t>Skeletal Muscle</a:t>
                      </a:r>
                      <a:endParaRPr lang="en-US" sz="2000" dirty="0"/>
                    </a:p>
                  </a:txBody>
                  <a:tcPr/>
                </a:tc>
                <a:tc>
                  <a:txBody>
                    <a:bodyPr/>
                    <a:lstStyle/>
                    <a:p>
                      <a:r>
                        <a:rPr lang="en-US" sz="2000" dirty="0" smtClean="0">
                          <a:latin typeface="Palatino" pitchFamily="18" charset="0"/>
                        </a:rPr>
                        <a:t>98% CK-MM</a:t>
                      </a:r>
                    </a:p>
                    <a:p>
                      <a:r>
                        <a:rPr lang="en-US" sz="2000" dirty="0" smtClean="0">
                          <a:latin typeface="Palatino" pitchFamily="18" charset="0"/>
                        </a:rPr>
                        <a:t>2% CK-MB</a:t>
                      </a:r>
                      <a:endParaRPr lang="en-US" sz="20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Palatino" pitchFamily="18" charset="0"/>
                        </a:rPr>
                        <a:t>Elevated in muscle disease</a:t>
                      </a:r>
                    </a:p>
                    <a:p>
                      <a:endParaRPr lang="en-US" sz="2000" dirty="0"/>
                    </a:p>
                  </a:txBody>
                  <a:tcPr/>
                </a:tc>
              </a:tr>
              <a:tr h="1043658">
                <a:tc>
                  <a:txBody>
                    <a:bodyPr/>
                    <a:lstStyle/>
                    <a:p>
                      <a:r>
                        <a:rPr lang="en-US" sz="2000" dirty="0" smtClean="0">
                          <a:latin typeface="Palatino" pitchFamily="18" charset="0"/>
                        </a:rPr>
                        <a:t>Cardiac muscle</a:t>
                      </a:r>
                      <a:endParaRPr lang="en-US" sz="2000" dirty="0"/>
                    </a:p>
                  </a:txBody>
                  <a:tcPr/>
                </a:tc>
                <a:tc>
                  <a:txBody>
                    <a:bodyPr/>
                    <a:lstStyle/>
                    <a:p>
                      <a:r>
                        <a:rPr lang="en-US" sz="2000" dirty="0" smtClean="0">
                          <a:latin typeface="Palatino" pitchFamily="18" charset="0"/>
                        </a:rPr>
                        <a:t>70-80% CK-MM</a:t>
                      </a:r>
                    </a:p>
                    <a:p>
                      <a:r>
                        <a:rPr lang="en-US" sz="2000" dirty="0" smtClean="0">
                          <a:latin typeface="Palatino" pitchFamily="18" charset="0"/>
                        </a:rPr>
                        <a:t>20-30% CK-MB </a:t>
                      </a:r>
                      <a:endParaRPr lang="en-US" sz="20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Palatino" pitchFamily="18" charset="0"/>
                        </a:rPr>
                        <a:t>Cardiac muscle has highest amount of CK-MB</a:t>
                      </a:r>
                    </a:p>
                    <a:p>
                      <a:endParaRPr lang="en-US" sz="2000" dirty="0"/>
                    </a:p>
                  </a:txBody>
                  <a:tcPr/>
                </a:tc>
              </a:tr>
              <a:tr h="558236">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Palatino" pitchFamily="18" charset="0"/>
                        </a:rPr>
                        <a:t>Brain</a:t>
                      </a:r>
                    </a:p>
                    <a:p>
                      <a:endParaRPr lang="en-US" sz="2000" dirty="0"/>
                    </a:p>
                  </a:txBody>
                  <a:tcPr/>
                </a:tc>
                <a:tc>
                  <a:txBody>
                    <a:bodyPr/>
                    <a:lstStyle/>
                    <a:p>
                      <a:r>
                        <a:rPr lang="en-US" sz="2000" dirty="0" smtClean="0">
                          <a:latin typeface="Palatino" pitchFamily="18" charset="0"/>
                        </a:rPr>
                        <a:t>CK-BB</a:t>
                      </a:r>
                      <a:endParaRPr lang="en-US" sz="2000" dirty="0"/>
                    </a:p>
                  </a:txBody>
                  <a:tcPr/>
                </a:tc>
                <a:tc>
                  <a:txBody>
                    <a:bodyPr/>
                    <a:lstStyle/>
                    <a:p>
                      <a:endParaRPr lang="en-US" sz="2000" dirty="0"/>
                    </a:p>
                  </a:txBody>
                  <a:tcPr/>
                </a:tc>
              </a:tr>
              <a:tr h="558236">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Palatino" pitchFamily="18" charset="0"/>
                        </a:rPr>
                        <a:t>Plasma</a:t>
                      </a:r>
                    </a:p>
                    <a:p>
                      <a:endParaRPr lang="en-US" sz="2000" dirty="0"/>
                    </a:p>
                  </a:txBody>
                  <a:tcPr/>
                </a:tc>
                <a:tc>
                  <a:txBody>
                    <a:bodyPr/>
                    <a:lstStyle/>
                    <a:p>
                      <a:r>
                        <a:rPr lang="en-US" sz="2000" dirty="0" smtClean="0">
                          <a:latin typeface="Palatino" pitchFamily="18" charset="0"/>
                        </a:rPr>
                        <a:t>Mainly CK-MM</a:t>
                      </a:r>
                      <a:endParaRPr lang="en-US" sz="2000" dirty="0"/>
                    </a:p>
                  </a:txBody>
                  <a:tcPr/>
                </a:tc>
                <a:tc>
                  <a:txBody>
                    <a:bodyPr/>
                    <a:lstStyle/>
                    <a:p>
                      <a:endParaRPr lang="en-US" sz="2000" dirty="0"/>
                    </a:p>
                  </a:txBody>
                  <a:tcPr/>
                </a:tc>
              </a:tr>
            </a:tbl>
          </a:graphicData>
        </a:graphic>
      </p:graphicFrame>
      <p:sp>
        <p:nvSpPr>
          <p:cNvPr id="6" name="Rectangle 2"/>
          <p:cNvSpPr>
            <a:spLocks noChangeArrowheads="1"/>
          </p:cNvSpPr>
          <p:nvPr/>
        </p:nvSpPr>
        <p:spPr bwMode="auto">
          <a:xfrm>
            <a:off x="952500" y="381000"/>
            <a:ext cx="8418512" cy="762000"/>
          </a:xfrm>
          <a:prstGeom prst="rect">
            <a:avLst/>
          </a:prstGeom>
          <a:noFill/>
          <a:ln w="9525">
            <a:noFill/>
            <a:miter lim="800000"/>
            <a:headEnd/>
            <a:tailEnd/>
          </a:ln>
          <a:effectLst/>
        </p:spPr>
        <p:txBody>
          <a:bodyPr lIns="92075" tIns="46038" rIns="92075" bIns="46038" anchor="b"/>
          <a:lstStyle/>
          <a:p>
            <a:pPr algn="ctr">
              <a:defRPr/>
            </a:pPr>
            <a:r>
              <a:rPr lang="en-US" sz="4400" dirty="0" smtClean="0">
                <a:solidFill>
                  <a:srgbClr val="C00000"/>
                </a:solidFill>
                <a:effectLst>
                  <a:outerShdw blurRad="38100" dist="38100" dir="2700000" algn="tl">
                    <a:srgbClr val="DDDDDD"/>
                  </a:outerShdw>
                </a:effectLst>
                <a:cs typeface="Arial" charset="0"/>
              </a:rPr>
              <a:t>Creatine kinase (CK)</a:t>
            </a:r>
            <a:endParaRPr lang="en-US" sz="4400" dirty="0">
              <a:solidFill>
                <a:srgbClr val="C00000"/>
              </a:solidFill>
              <a:effectLst>
                <a:outerShdw blurRad="38100" dist="38100" dir="2700000" algn="tl">
                  <a:srgbClr val="DDDDDD"/>
                </a:outerShdw>
              </a:effectLst>
              <a:cs typeface="Arial" charset="0"/>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54979">
                                            <p:txEl>
                                              <p:pRg st="0" end="0"/>
                                            </p:txEl>
                                          </p:spTgt>
                                        </p:tgtEl>
                                        <p:attrNameLst>
                                          <p:attrName>style.visibility</p:attrName>
                                        </p:attrNameLst>
                                      </p:cBhvr>
                                      <p:to>
                                        <p:strVal val="visible"/>
                                      </p:to>
                                    </p:set>
                                    <p:animEffect transition="in" filter="fade">
                                      <p:cBhvr>
                                        <p:cTn id="7" dur="1000"/>
                                        <p:tgtEl>
                                          <p:spTgt spid="254979">
                                            <p:txEl>
                                              <p:pRg st="0" end="0"/>
                                            </p:txEl>
                                          </p:spTgt>
                                        </p:tgtEl>
                                      </p:cBhvr>
                                    </p:animEffect>
                                    <p:anim calcmode="lin" valueType="num">
                                      <p:cBhvr>
                                        <p:cTn id="8" dur="1000" fill="hold"/>
                                        <p:tgtEl>
                                          <p:spTgt spid="2549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497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2119313" y="457200"/>
            <a:ext cx="5972175" cy="1143000"/>
          </a:xfrm>
        </p:spPr>
        <p:txBody>
          <a:bodyPr wrap="square" lIns="91440" tIns="45720" rIns="91440" bIns="45720" numCol="1" anchorCtr="0" compatLnSpc="1">
            <a:prstTxWarp prst="textNoShape">
              <a:avLst/>
            </a:prstTxWarp>
          </a:bodyPr>
          <a:lstStyle/>
          <a:p>
            <a:pPr algn="ctr" eaLnBrk="1" hangingPunct="1">
              <a:defRPr/>
            </a:pPr>
            <a:r>
              <a:rPr lang="en-US" sz="4400" cap="none" dirty="0">
                <a:solidFill>
                  <a:srgbClr val="C00000"/>
                </a:solidFill>
                <a:effectLst>
                  <a:outerShdw blurRad="38100" dist="38100" dir="2700000" algn="tl">
                    <a:srgbClr val="DDDDDD"/>
                  </a:outerShdw>
                </a:effectLst>
                <a:latin typeface="Palatino" charset="0"/>
                <a:cs typeface="+mj-cs"/>
              </a:rPr>
              <a:t>CK-MB</a:t>
            </a:r>
          </a:p>
        </p:txBody>
      </p:sp>
      <p:sp>
        <p:nvSpPr>
          <p:cNvPr id="277507" name="Rectangle 3"/>
          <p:cNvSpPr>
            <a:spLocks noGrp="1" noChangeArrowheads="1"/>
          </p:cNvSpPr>
          <p:nvPr>
            <p:ph sz="quarter" idx="1"/>
          </p:nvPr>
        </p:nvSpPr>
        <p:spPr>
          <a:xfrm>
            <a:off x="190500" y="1600200"/>
            <a:ext cx="5181600" cy="4572000"/>
          </a:xfrm>
        </p:spPr>
        <p:txBody>
          <a:bodyPr>
            <a:normAutofit fontScale="85000" lnSpcReduction="10000"/>
          </a:bodyPr>
          <a:lstStyle/>
          <a:p>
            <a:pPr eaLnBrk="1" fontAlgn="auto" hangingPunct="1">
              <a:spcAft>
                <a:spcPts val="0"/>
              </a:spcAft>
              <a:buClr>
                <a:srgbClr val="33CC33"/>
              </a:buClr>
              <a:defRPr/>
            </a:pPr>
            <a:r>
              <a:rPr lang="en-US" sz="2800" dirty="0">
                <a:latin typeface="Palatino"/>
                <a:ea typeface="+mn-ea"/>
                <a:cs typeface="Palatino"/>
              </a:rPr>
              <a:t>CK-MB is more sensitive and specific for MI than total </a:t>
            </a:r>
            <a:r>
              <a:rPr lang="en-US" sz="2800" dirty="0" smtClean="0">
                <a:latin typeface="Palatino"/>
                <a:ea typeface="+mn-ea"/>
                <a:cs typeface="Palatino"/>
              </a:rPr>
              <a:t>CK</a:t>
            </a:r>
          </a:p>
          <a:p>
            <a:pPr eaLnBrk="1" fontAlgn="auto" hangingPunct="1">
              <a:spcAft>
                <a:spcPts val="0"/>
              </a:spcAft>
              <a:buClr>
                <a:srgbClr val="33CC33"/>
              </a:buClr>
              <a:defRPr/>
            </a:pPr>
            <a:r>
              <a:rPr lang="en-US" sz="2800" dirty="0" smtClean="0">
                <a:latin typeface="Palatino"/>
                <a:ea typeface="+mn-ea"/>
                <a:cs typeface="Palatino"/>
              </a:rPr>
              <a:t>It </a:t>
            </a:r>
            <a:r>
              <a:rPr lang="en-US" sz="2800" dirty="0">
                <a:latin typeface="Palatino"/>
                <a:ea typeface="+mn-ea"/>
                <a:cs typeface="Palatino"/>
              </a:rPr>
              <a:t>rises and falls transiently after </a:t>
            </a:r>
            <a:r>
              <a:rPr lang="en-US" sz="2800" dirty="0" smtClean="0">
                <a:latin typeface="Palatino"/>
                <a:ea typeface="+mn-ea"/>
                <a:cs typeface="Palatino"/>
              </a:rPr>
              <a:t>MI</a:t>
            </a:r>
          </a:p>
          <a:p>
            <a:pPr eaLnBrk="1" fontAlgn="auto" hangingPunct="1">
              <a:spcAft>
                <a:spcPts val="0"/>
              </a:spcAft>
              <a:buClr>
                <a:srgbClr val="33CC33"/>
              </a:buClr>
              <a:defRPr/>
            </a:pPr>
            <a:r>
              <a:rPr lang="en-US" sz="2800" dirty="0" smtClean="0">
                <a:latin typeface="Palatino"/>
                <a:ea typeface="+mn-ea"/>
                <a:cs typeface="Palatino"/>
              </a:rPr>
              <a:t>Appears in blood within 3-10 h. of heart attack</a:t>
            </a:r>
          </a:p>
          <a:p>
            <a:pPr eaLnBrk="1" fontAlgn="auto" hangingPunct="1">
              <a:spcAft>
                <a:spcPts val="0"/>
              </a:spcAft>
              <a:buClr>
                <a:srgbClr val="33CC33"/>
              </a:buClr>
              <a:defRPr/>
            </a:pPr>
            <a:r>
              <a:rPr lang="en-US" sz="2800" dirty="0" smtClean="0">
                <a:latin typeface="Palatino"/>
                <a:ea typeface="+mn-ea"/>
                <a:cs typeface="Palatino"/>
              </a:rPr>
              <a:t>Peaks in blood in 12–24 h.</a:t>
            </a:r>
          </a:p>
          <a:p>
            <a:pPr eaLnBrk="1" fontAlgn="auto" hangingPunct="1">
              <a:spcAft>
                <a:spcPts val="0"/>
              </a:spcAft>
              <a:buClr>
                <a:srgbClr val="33CC33"/>
              </a:buClr>
              <a:defRPr/>
            </a:pPr>
            <a:r>
              <a:rPr lang="en-US" sz="2800" dirty="0" smtClean="0">
                <a:latin typeface="Palatino"/>
                <a:ea typeface="+mn-ea"/>
                <a:cs typeface="Palatino"/>
              </a:rPr>
              <a:t>Returns to normal within 2-3 days</a:t>
            </a:r>
            <a:endParaRPr lang="en-US" sz="2800" dirty="0">
              <a:latin typeface="Palatino"/>
              <a:ea typeface="+mn-ea"/>
              <a:cs typeface="Palatino"/>
            </a:endParaRPr>
          </a:p>
          <a:p>
            <a:pPr eaLnBrk="1" fontAlgn="auto" hangingPunct="1">
              <a:spcAft>
                <a:spcPts val="0"/>
              </a:spcAft>
              <a:buClr>
                <a:srgbClr val="33CC33"/>
              </a:buClr>
              <a:defRPr/>
            </a:pPr>
            <a:r>
              <a:rPr lang="en-US" sz="2800" dirty="0" smtClean="0">
                <a:latin typeface="Palatino"/>
                <a:ea typeface="+mn-ea"/>
                <a:cs typeface="Palatino"/>
              </a:rPr>
              <a:t>Relative index = CK-MB mass  		          </a:t>
            </a:r>
          </a:p>
          <a:p>
            <a:pPr marL="288925" lvl="1" eaLnBrk="1" fontAlgn="auto" hangingPunct="1">
              <a:spcAft>
                <a:spcPts val="0"/>
              </a:spcAft>
              <a:buClr>
                <a:srgbClr val="33CC33"/>
              </a:buClr>
              <a:defRPr/>
            </a:pPr>
            <a:r>
              <a:rPr lang="en-US" sz="2800" dirty="0" smtClean="0">
                <a:latin typeface="Palatino"/>
                <a:ea typeface="+mn-ea"/>
                <a:cs typeface="Palatino"/>
              </a:rPr>
              <a:t>More than 5 % is indicative for MI </a:t>
            </a:r>
          </a:p>
        </p:txBody>
      </p:sp>
      <p:pic>
        <p:nvPicPr>
          <p:cNvPr id="4" name="Picture 3" descr="C:\Users\A\Desktop\trop_edu_graph1_large_ca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661402" y="1905000"/>
            <a:ext cx="4054098" cy="3276600"/>
          </a:xfrm>
          <a:prstGeom prst="rect">
            <a:avLst/>
          </a:prstGeom>
          <a:noFill/>
          <a:ln>
            <a:solidFill>
              <a:schemeClr val="tx1"/>
            </a:solidFill>
          </a:ln>
        </p:spPr>
      </p:pic>
      <p:cxnSp>
        <p:nvCxnSpPr>
          <p:cNvPr id="3" name="Straight Connector 2"/>
          <p:cNvCxnSpPr/>
          <p:nvPr/>
        </p:nvCxnSpPr>
        <p:spPr>
          <a:xfrm>
            <a:off x="2933700" y="4664783"/>
            <a:ext cx="160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059801" y="4683644"/>
            <a:ext cx="1347998" cy="461665"/>
          </a:xfrm>
          <a:prstGeom prst="rect">
            <a:avLst/>
          </a:prstGeom>
        </p:spPr>
        <p:txBody>
          <a:bodyPr wrap="none">
            <a:spAutoFit/>
          </a:bodyPr>
          <a:lstStyle/>
          <a:p>
            <a:r>
              <a:rPr lang="en-US" dirty="0">
                <a:latin typeface="Palatino"/>
                <a:ea typeface="+mn-ea"/>
                <a:cs typeface="Palatino"/>
              </a:rPr>
              <a:t>Total CK</a:t>
            </a:r>
            <a:endParaRPr lang="en-US" dirty="0"/>
          </a:p>
        </p:txBody>
      </p:sp>
      <p:sp>
        <p:nvSpPr>
          <p:cNvPr id="6" name="Rectangle 5"/>
          <p:cNvSpPr/>
          <p:nvPr/>
        </p:nvSpPr>
        <p:spPr>
          <a:xfrm>
            <a:off x="4597212" y="4343400"/>
            <a:ext cx="938077" cy="461665"/>
          </a:xfrm>
          <a:prstGeom prst="rect">
            <a:avLst/>
          </a:prstGeom>
        </p:spPr>
        <p:txBody>
          <a:bodyPr wrap="none">
            <a:spAutoFit/>
          </a:bodyPr>
          <a:lstStyle/>
          <a:p>
            <a:pPr eaLnBrk="1" fontAlgn="auto" hangingPunct="1">
              <a:spcAft>
                <a:spcPts val="0"/>
              </a:spcAft>
              <a:buClr>
                <a:srgbClr val="33CC33"/>
              </a:buClr>
              <a:defRPr/>
            </a:pPr>
            <a:r>
              <a:rPr lang="en-US" dirty="0">
                <a:latin typeface="Palatino"/>
                <a:ea typeface="+mn-ea"/>
                <a:cs typeface="Palatino"/>
              </a:rPr>
              <a:t>x 100</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77507">
                                            <p:txEl>
                                              <p:pRg st="0" end="0"/>
                                            </p:txEl>
                                          </p:spTgt>
                                        </p:tgtEl>
                                        <p:attrNameLst>
                                          <p:attrName>style.visibility</p:attrName>
                                        </p:attrNameLst>
                                      </p:cBhvr>
                                      <p:to>
                                        <p:strVal val="visible"/>
                                      </p:to>
                                    </p:set>
                                    <p:animEffect transition="in" filter="fade">
                                      <p:cBhvr>
                                        <p:cTn id="7" dur="1000"/>
                                        <p:tgtEl>
                                          <p:spTgt spid="277507">
                                            <p:txEl>
                                              <p:pRg st="0" end="0"/>
                                            </p:txEl>
                                          </p:spTgt>
                                        </p:tgtEl>
                                      </p:cBhvr>
                                    </p:animEffect>
                                    <p:anim calcmode="lin" valueType="num">
                                      <p:cBhvr>
                                        <p:cTn id="8" dur="1000" fill="hold"/>
                                        <p:tgtEl>
                                          <p:spTgt spid="2775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775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77507">
                                            <p:txEl>
                                              <p:pRg st="1" end="1"/>
                                            </p:txEl>
                                          </p:spTgt>
                                        </p:tgtEl>
                                        <p:attrNameLst>
                                          <p:attrName>style.visibility</p:attrName>
                                        </p:attrNameLst>
                                      </p:cBhvr>
                                      <p:to>
                                        <p:strVal val="visible"/>
                                      </p:to>
                                    </p:set>
                                    <p:animEffect transition="in" filter="fade">
                                      <p:cBhvr>
                                        <p:cTn id="14" dur="1000"/>
                                        <p:tgtEl>
                                          <p:spTgt spid="277507">
                                            <p:txEl>
                                              <p:pRg st="1" end="1"/>
                                            </p:txEl>
                                          </p:spTgt>
                                        </p:tgtEl>
                                      </p:cBhvr>
                                    </p:animEffect>
                                    <p:anim calcmode="lin" valueType="num">
                                      <p:cBhvr>
                                        <p:cTn id="15" dur="1000" fill="hold"/>
                                        <p:tgtEl>
                                          <p:spTgt spid="27750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7750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77507">
                                            <p:txEl>
                                              <p:pRg st="2" end="2"/>
                                            </p:txEl>
                                          </p:spTgt>
                                        </p:tgtEl>
                                        <p:attrNameLst>
                                          <p:attrName>style.visibility</p:attrName>
                                        </p:attrNameLst>
                                      </p:cBhvr>
                                      <p:to>
                                        <p:strVal val="visible"/>
                                      </p:to>
                                    </p:set>
                                    <p:animEffect transition="in" filter="fade">
                                      <p:cBhvr>
                                        <p:cTn id="21" dur="1000"/>
                                        <p:tgtEl>
                                          <p:spTgt spid="277507">
                                            <p:txEl>
                                              <p:pRg st="2" end="2"/>
                                            </p:txEl>
                                          </p:spTgt>
                                        </p:tgtEl>
                                      </p:cBhvr>
                                    </p:animEffect>
                                    <p:anim calcmode="lin" valueType="num">
                                      <p:cBhvr>
                                        <p:cTn id="22" dur="1000" fill="hold"/>
                                        <p:tgtEl>
                                          <p:spTgt spid="27750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7750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77507">
                                            <p:txEl>
                                              <p:pRg st="3" end="3"/>
                                            </p:txEl>
                                          </p:spTgt>
                                        </p:tgtEl>
                                        <p:attrNameLst>
                                          <p:attrName>style.visibility</p:attrName>
                                        </p:attrNameLst>
                                      </p:cBhvr>
                                      <p:to>
                                        <p:strVal val="visible"/>
                                      </p:to>
                                    </p:set>
                                    <p:animEffect transition="in" filter="fade">
                                      <p:cBhvr>
                                        <p:cTn id="28" dur="1000"/>
                                        <p:tgtEl>
                                          <p:spTgt spid="277507">
                                            <p:txEl>
                                              <p:pRg st="3" end="3"/>
                                            </p:txEl>
                                          </p:spTgt>
                                        </p:tgtEl>
                                      </p:cBhvr>
                                    </p:animEffect>
                                    <p:anim calcmode="lin" valueType="num">
                                      <p:cBhvr>
                                        <p:cTn id="29" dur="1000" fill="hold"/>
                                        <p:tgtEl>
                                          <p:spTgt spid="27750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7750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277507">
                                            <p:txEl>
                                              <p:pRg st="4" end="4"/>
                                            </p:txEl>
                                          </p:spTgt>
                                        </p:tgtEl>
                                        <p:attrNameLst>
                                          <p:attrName>style.visibility</p:attrName>
                                        </p:attrNameLst>
                                      </p:cBhvr>
                                      <p:to>
                                        <p:strVal val="visible"/>
                                      </p:to>
                                    </p:set>
                                    <p:animEffect transition="in" filter="fade">
                                      <p:cBhvr>
                                        <p:cTn id="35" dur="1000"/>
                                        <p:tgtEl>
                                          <p:spTgt spid="277507">
                                            <p:txEl>
                                              <p:pRg st="4" end="4"/>
                                            </p:txEl>
                                          </p:spTgt>
                                        </p:tgtEl>
                                      </p:cBhvr>
                                    </p:animEffect>
                                    <p:anim calcmode="lin" valueType="num">
                                      <p:cBhvr>
                                        <p:cTn id="36" dur="1000" fill="hold"/>
                                        <p:tgtEl>
                                          <p:spTgt spid="27750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7750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277507">
                                            <p:txEl>
                                              <p:pRg st="5" end="5"/>
                                            </p:txEl>
                                          </p:spTgt>
                                        </p:tgtEl>
                                        <p:attrNameLst>
                                          <p:attrName>style.visibility</p:attrName>
                                        </p:attrNameLst>
                                      </p:cBhvr>
                                      <p:to>
                                        <p:strVal val="visible"/>
                                      </p:to>
                                    </p:set>
                                    <p:animEffect transition="in" filter="fade">
                                      <p:cBhvr>
                                        <p:cTn id="42" dur="1000"/>
                                        <p:tgtEl>
                                          <p:spTgt spid="277507">
                                            <p:txEl>
                                              <p:pRg st="5" end="5"/>
                                            </p:txEl>
                                          </p:spTgt>
                                        </p:tgtEl>
                                      </p:cBhvr>
                                    </p:animEffect>
                                    <p:anim calcmode="lin" valueType="num">
                                      <p:cBhvr>
                                        <p:cTn id="43" dur="1000" fill="hold"/>
                                        <p:tgtEl>
                                          <p:spTgt spid="27750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77507">
                                            <p:txEl>
                                              <p:pRg st="5" end="5"/>
                                            </p:txEl>
                                          </p:spTgt>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277507">
                                            <p:txEl>
                                              <p:pRg st="6" end="6"/>
                                            </p:txEl>
                                          </p:spTgt>
                                        </p:tgtEl>
                                        <p:attrNameLst>
                                          <p:attrName>style.visibility</p:attrName>
                                        </p:attrNameLst>
                                      </p:cBhvr>
                                      <p:to>
                                        <p:strVal val="visible"/>
                                      </p:to>
                                    </p:set>
                                    <p:animEffect transition="in" filter="fade">
                                      <p:cBhvr>
                                        <p:cTn id="47" dur="1000"/>
                                        <p:tgtEl>
                                          <p:spTgt spid="277507">
                                            <p:txEl>
                                              <p:pRg st="6" end="6"/>
                                            </p:txEl>
                                          </p:spTgt>
                                        </p:tgtEl>
                                      </p:cBhvr>
                                    </p:animEffect>
                                    <p:anim calcmode="lin" valueType="num">
                                      <p:cBhvr>
                                        <p:cTn id="48" dur="1000" fill="hold"/>
                                        <p:tgtEl>
                                          <p:spTgt spid="277507">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27750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ChangeArrowheads="1"/>
          </p:cNvSpPr>
          <p:nvPr/>
        </p:nvSpPr>
        <p:spPr bwMode="auto">
          <a:xfrm>
            <a:off x="1906588" y="76200"/>
            <a:ext cx="6437312" cy="762000"/>
          </a:xfrm>
          <a:prstGeom prst="rect">
            <a:avLst/>
          </a:prstGeom>
          <a:noFill/>
          <a:ln w="9525">
            <a:noFill/>
            <a:miter lim="800000"/>
            <a:headEnd/>
            <a:tailEnd/>
          </a:ln>
          <a:effectLst/>
        </p:spPr>
        <p:txBody>
          <a:bodyPr lIns="92075" tIns="46038" rIns="92075" bIns="46038" anchor="b"/>
          <a:lstStyle/>
          <a:p>
            <a:pPr>
              <a:defRPr/>
            </a:pPr>
            <a:r>
              <a:rPr lang="en-US" sz="4400" dirty="0" smtClean="0">
                <a:solidFill>
                  <a:srgbClr val="C00000"/>
                </a:solidFill>
                <a:effectLst>
                  <a:outerShdw blurRad="38100" dist="38100" dir="2700000" algn="tl">
                    <a:srgbClr val="DDDDDD"/>
                  </a:outerShdw>
                </a:effectLst>
                <a:cs typeface="Arial" charset="0"/>
              </a:rPr>
              <a:t>Objectives</a:t>
            </a:r>
            <a:endParaRPr lang="en-US" sz="4400" dirty="0">
              <a:solidFill>
                <a:srgbClr val="C00000"/>
              </a:solidFill>
              <a:effectLst>
                <a:outerShdw blurRad="38100" dist="38100" dir="2700000" algn="tl">
                  <a:srgbClr val="DDDDDD"/>
                </a:outerShdw>
              </a:effectLst>
              <a:cs typeface="Arial" charset="0"/>
            </a:endParaRPr>
          </a:p>
        </p:txBody>
      </p:sp>
      <p:sp>
        <p:nvSpPr>
          <p:cNvPr id="29698" name="Text Box 3"/>
          <p:cNvSpPr txBox="1">
            <a:spLocks noChangeArrowheads="1"/>
          </p:cNvSpPr>
          <p:nvPr/>
        </p:nvSpPr>
        <p:spPr bwMode="auto">
          <a:xfrm>
            <a:off x="3527425" y="3027363"/>
            <a:ext cx="4968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Palatino" charset="0"/>
                <a:ea typeface="ＭＳ Ｐゴシック" charset="0"/>
                <a:cs typeface="ＭＳ Ｐゴシック" charset="0"/>
              </a:defRPr>
            </a:lvl1pPr>
            <a:lvl2pPr marL="742950" indent="-285750" eaLnBrk="0" hangingPunct="0">
              <a:defRPr sz="2400">
                <a:solidFill>
                  <a:schemeClr val="tx1"/>
                </a:solidFill>
                <a:latin typeface="Palatino" charset="0"/>
                <a:ea typeface="ＭＳ Ｐゴシック" charset="0"/>
              </a:defRPr>
            </a:lvl2pPr>
            <a:lvl3pPr marL="1143000" indent="-228600" eaLnBrk="0" hangingPunct="0">
              <a:defRPr sz="2400">
                <a:solidFill>
                  <a:schemeClr val="tx1"/>
                </a:solidFill>
                <a:latin typeface="Palatino" charset="0"/>
                <a:ea typeface="ＭＳ Ｐゴシック" charset="0"/>
              </a:defRPr>
            </a:lvl3pPr>
            <a:lvl4pPr marL="1600200" indent="-228600" eaLnBrk="0" hangingPunct="0">
              <a:defRPr sz="2400">
                <a:solidFill>
                  <a:schemeClr val="tx1"/>
                </a:solidFill>
                <a:latin typeface="Palatino" charset="0"/>
                <a:ea typeface="ＭＳ Ｐゴシック" charset="0"/>
              </a:defRPr>
            </a:lvl4pPr>
            <a:lvl5pPr marL="2057400" indent="-228600" eaLnBrk="0" hangingPunct="0">
              <a:defRPr sz="2400">
                <a:solidFill>
                  <a:schemeClr val="tx1"/>
                </a:solidFill>
                <a:latin typeface="Palatino" charset="0"/>
                <a:ea typeface="ＭＳ Ｐゴシック" charset="0"/>
              </a:defRPr>
            </a:lvl5pPr>
            <a:lvl6pPr marL="2514600" indent="-228600" eaLnBrk="0" fontAlgn="base" hangingPunct="0">
              <a:spcBef>
                <a:spcPct val="0"/>
              </a:spcBef>
              <a:spcAft>
                <a:spcPct val="0"/>
              </a:spcAft>
              <a:defRPr sz="2400">
                <a:solidFill>
                  <a:schemeClr val="tx1"/>
                </a:solidFill>
                <a:latin typeface="Palatino" charset="0"/>
                <a:ea typeface="ＭＳ Ｐゴシック" charset="0"/>
              </a:defRPr>
            </a:lvl6pPr>
            <a:lvl7pPr marL="2971800" indent="-228600" eaLnBrk="0" fontAlgn="base" hangingPunct="0">
              <a:spcBef>
                <a:spcPct val="0"/>
              </a:spcBef>
              <a:spcAft>
                <a:spcPct val="0"/>
              </a:spcAft>
              <a:defRPr sz="2400">
                <a:solidFill>
                  <a:schemeClr val="tx1"/>
                </a:solidFill>
                <a:latin typeface="Palatino" charset="0"/>
                <a:ea typeface="ＭＳ Ｐゴシック" charset="0"/>
              </a:defRPr>
            </a:lvl7pPr>
            <a:lvl8pPr marL="3429000" indent="-228600" eaLnBrk="0" fontAlgn="base" hangingPunct="0">
              <a:spcBef>
                <a:spcPct val="0"/>
              </a:spcBef>
              <a:spcAft>
                <a:spcPct val="0"/>
              </a:spcAft>
              <a:defRPr sz="2400">
                <a:solidFill>
                  <a:schemeClr val="tx1"/>
                </a:solidFill>
                <a:latin typeface="Palatino" charset="0"/>
                <a:ea typeface="ＭＳ Ｐゴシック" charset="0"/>
              </a:defRPr>
            </a:lvl8pPr>
            <a:lvl9pPr marL="3886200" indent="-228600" eaLnBrk="0" fontAlgn="base" hangingPunct="0">
              <a:spcBef>
                <a:spcPct val="0"/>
              </a:spcBef>
              <a:spcAft>
                <a:spcPct val="0"/>
              </a:spcAft>
              <a:defRPr sz="2400">
                <a:solidFill>
                  <a:schemeClr val="tx1"/>
                </a:solidFill>
                <a:latin typeface="Palatino" charset="0"/>
                <a:ea typeface="ＭＳ Ｐゴシック" charset="0"/>
              </a:defRPr>
            </a:lvl9pPr>
          </a:lstStyle>
          <a:p>
            <a:pPr algn="ctr" eaLnBrk="1" hangingPunct="1"/>
            <a:endParaRPr lang="en-US"/>
          </a:p>
        </p:txBody>
      </p:sp>
      <p:sp>
        <p:nvSpPr>
          <p:cNvPr id="273412" name="Text Box 4"/>
          <p:cNvSpPr txBox="1">
            <a:spLocks noChangeArrowheads="1"/>
          </p:cNvSpPr>
          <p:nvPr/>
        </p:nvSpPr>
        <p:spPr bwMode="auto">
          <a:xfrm>
            <a:off x="1590675" y="3671888"/>
            <a:ext cx="7896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Palatino" charset="0"/>
                <a:ea typeface="ＭＳ Ｐゴシック" charset="0"/>
                <a:cs typeface="ＭＳ Ｐゴシック" charset="0"/>
              </a:defRPr>
            </a:lvl1pPr>
            <a:lvl2pPr marL="742950" indent="-285750" eaLnBrk="0" hangingPunct="0">
              <a:defRPr sz="2400">
                <a:solidFill>
                  <a:schemeClr val="tx1"/>
                </a:solidFill>
                <a:latin typeface="Palatino" charset="0"/>
                <a:ea typeface="ＭＳ Ｐゴシック" charset="0"/>
              </a:defRPr>
            </a:lvl2pPr>
            <a:lvl3pPr marL="1143000" indent="-228600" eaLnBrk="0" hangingPunct="0">
              <a:defRPr sz="2400">
                <a:solidFill>
                  <a:schemeClr val="tx1"/>
                </a:solidFill>
                <a:latin typeface="Palatino" charset="0"/>
                <a:ea typeface="ＭＳ Ｐゴシック" charset="0"/>
              </a:defRPr>
            </a:lvl3pPr>
            <a:lvl4pPr marL="1600200" indent="-228600" eaLnBrk="0" hangingPunct="0">
              <a:defRPr sz="2400">
                <a:solidFill>
                  <a:schemeClr val="tx1"/>
                </a:solidFill>
                <a:latin typeface="Palatino" charset="0"/>
                <a:ea typeface="ＭＳ Ｐゴシック" charset="0"/>
              </a:defRPr>
            </a:lvl4pPr>
            <a:lvl5pPr marL="2057400" indent="-228600" eaLnBrk="0" hangingPunct="0">
              <a:defRPr sz="2400">
                <a:solidFill>
                  <a:schemeClr val="tx1"/>
                </a:solidFill>
                <a:latin typeface="Palatino" charset="0"/>
                <a:ea typeface="ＭＳ Ｐゴシック" charset="0"/>
              </a:defRPr>
            </a:lvl5pPr>
            <a:lvl6pPr marL="2514600" indent="-228600" eaLnBrk="0" fontAlgn="base" hangingPunct="0">
              <a:spcBef>
                <a:spcPct val="0"/>
              </a:spcBef>
              <a:spcAft>
                <a:spcPct val="0"/>
              </a:spcAft>
              <a:defRPr sz="2400">
                <a:solidFill>
                  <a:schemeClr val="tx1"/>
                </a:solidFill>
                <a:latin typeface="Palatino" charset="0"/>
                <a:ea typeface="ＭＳ Ｐゴシック" charset="0"/>
              </a:defRPr>
            </a:lvl6pPr>
            <a:lvl7pPr marL="2971800" indent="-228600" eaLnBrk="0" fontAlgn="base" hangingPunct="0">
              <a:spcBef>
                <a:spcPct val="0"/>
              </a:spcBef>
              <a:spcAft>
                <a:spcPct val="0"/>
              </a:spcAft>
              <a:defRPr sz="2400">
                <a:solidFill>
                  <a:schemeClr val="tx1"/>
                </a:solidFill>
                <a:latin typeface="Palatino" charset="0"/>
                <a:ea typeface="ＭＳ Ｐゴシック" charset="0"/>
              </a:defRPr>
            </a:lvl7pPr>
            <a:lvl8pPr marL="3429000" indent="-228600" eaLnBrk="0" fontAlgn="base" hangingPunct="0">
              <a:spcBef>
                <a:spcPct val="0"/>
              </a:spcBef>
              <a:spcAft>
                <a:spcPct val="0"/>
              </a:spcAft>
              <a:defRPr sz="2400">
                <a:solidFill>
                  <a:schemeClr val="tx1"/>
                </a:solidFill>
                <a:latin typeface="Palatino" charset="0"/>
                <a:ea typeface="ＭＳ Ｐゴシック" charset="0"/>
              </a:defRPr>
            </a:lvl8pPr>
            <a:lvl9pPr marL="3886200" indent="-228600" eaLnBrk="0" fontAlgn="base" hangingPunct="0">
              <a:spcBef>
                <a:spcPct val="0"/>
              </a:spcBef>
              <a:spcAft>
                <a:spcPct val="0"/>
              </a:spcAft>
              <a:defRPr sz="2400">
                <a:solidFill>
                  <a:schemeClr val="tx1"/>
                </a:solidFill>
                <a:latin typeface="Palatino" charset="0"/>
                <a:ea typeface="ＭＳ Ｐゴシック" charset="0"/>
              </a:defRPr>
            </a:lvl9pPr>
          </a:lstStyle>
          <a:p>
            <a:pPr eaLnBrk="1" hangingPunct="1">
              <a:buFontTx/>
              <a:buChar char="•"/>
            </a:pPr>
            <a:endParaRPr lang="en-US" sz="2800" b="1"/>
          </a:p>
        </p:txBody>
      </p:sp>
      <p:sp>
        <p:nvSpPr>
          <p:cNvPr id="273413" name="Text Box 5"/>
          <p:cNvSpPr txBox="1">
            <a:spLocks noChangeArrowheads="1"/>
          </p:cNvSpPr>
          <p:nvPr/>
        </p:nvSpPr>
        <p:spPr bwMode="auto">
          <a:xfrm>
            <a:off x="1943100" y="685800"/>
            <a:ext cx="8153400" cy="6001643"/>
          </a:xfrm>
          <a:prstGeom prst="rect">
            <a:avLst/>
          </a:prstGeom>
          <a:noFill/>
          <a:ln w="9525">
            <a:noFill/>
            <a:miter lim="800000"/>
            <a:headEnd/>
            <a:tailEnd/>
          </a:ln>
          <a:effectLst/>
        </p:spPr>
        <p:txBody>
          <a:bodyPr wrap="square">
            <a:spAutoFit/>
          </a:bodyPr>
          <a:lstStyle>
            <a:lvl1pPr algn="ctr" eaLnBrk="0" hangingPunct="0">
              <a:defRPr sz="2400">
                <a:solidFill>
                  <a:schemeClr val="tx1"/>
                </a:solidFill>
                <a:latin typeface="Palatino" charset="0"/>
                <a:ea typeface="ＭＳ Ｐゴシック" charset="0"/>
                <a:cs typeface="Arial" charset="0"/>
              </a:defRPr>
            </a:lvl1pPr>
            <a:lvl2pPr marL="742950" indent="-285750" algn="ctr" eaLnBrk="0" hangingPunct="0">
              <a:defRPr sz="2400">
                <a:solidFill>
                  <a:schemeClr val="tx1"/>
                </a:solidFill>
                <a:latin typeface="Palatino" charset="0"/>
                <a:ea typeface="Arial" charset="0"/>
                <a:cs typeface="Arial" charset="0"/>
              </a:defRPr>
            </a:lvl2pPr>
            <a:lvl3pPr marL="1143000" indent="-228600" algn="ctr" eaLnBrk="0" hangingPunct="0">
              <a:defRPr sz="2400">
                <a:solidFill>
                  <a:schemeClr val="tx1"/>
                </a:solidFill>
                <a:latin typeface="Palatino" charset="0"/>
                <a:ea typeface="Arial" charset="0"/>
                <a:cs typeface="Arial" charset="0"/>
              </a:defRPr>
            </a:lvl3pPr>
            <a:lvl4pPr marL="1600200" indent="-228600" algn="ctr" eaLnBrk="0" hangingPunct="0">
              <a:defRPr sz="2400">
                <a:solidFill>
                  <a:schemeClr val="tx1"/>
                </a:solidFill>
                <a:latin typeface="Palatino" charset="0"/>
                <a:ea typeface="Arial" charset="0"/>
                <a:cs typeface="Arial" charset="0"/>
              </a:defRPr>
            </a:lvl4pPr>
            <a:lvl5pPr marL="2057400" indent="-228600" algn="ctr" eaLnBrk="0" hangingPunct="0">
              <a:defRPr sz="2400">
                <a:solidFill>
                  <a:schemeClr val="tx1"/>
                </a:solidFill>
                <a:latin typeface="Palatino" charset="0"/>
                <a:ea typeface="Arial" charset="0"/>
                <a:cs typeface="Arial" charset="0"/>
              </a:defRPr>
            </a:lvl5pPr>
            <a:lvl6pPr marL="2514600" indent="-228600" algn="ctr" eaLnBrk="0" fontAlgn="base" hangingPunct="0">
              <a:spcBef>
                <a:spcPct val="0"/>
              </a:spcBef>
              <a:spcAft>
                <a:spcPct val="0"/>
              </a:spcAft>
              <a:defRPr sz="2400">
                <a:solidFill>
                  <a:schemeClr val="tx1"/>
                </a:solidFill>
                <a:latin typeface="Palatino" charset="0"/>
                <a:ea typeface="Arial" charset="0"/>
                <a:cs typeface="Arial" charset="0"/>
              </a:defRPr>
            </a:lvl6pPr>
            <a:lvl7pPr marL="2971800" indent="-228600" algn="ctr" eaLnBrk="0" fontAlgn="base" hangingPunct="0">
              <a:spcBef>
                <a:spcPct val="0"/>
              </a:spcBef>
              <a:spcAft>
                <a:spcPct val="0"/>
              </a:spcAft>
              <a:defRPr sz="2400">
                <a:solidFill>
                  <a:schemeClr val="tx1"/>
                </a:solidFill>
                <a:latin typeface="Palatino" charset="0"/>
                <a:ea typeface="Arial" charset="0"/>
                <a:cs typeface="Arial" charset="0"/>
              </a:defRPr>
            </a:lvl7pPr>
            <a:lvl8pPr marL="3429000" indent="-228600" algn="ctr" eaLnBrk="0" fontAlgn="base" hangingPunct="0">
              <a:spcBef>
                <a:spcPct val="0"/>
              </a:spcBef>
              <a:spcAft>
                <a:spcPct val="0"/>
              </a:spcAft>
              <a:defRPr sz="2400">
                <a:solidFill>
                  <a:schemeClr val="tx1"/>
                </a:solidFill>
                <a:latin typeface="Palatino" charset="0"/>
                <a:ea typeface="Arial" charset="0"/>
                <a:cs typeface="Arial" charset="0"/>
              </a:defRPr>
            </a:lvl8pPr>
            <a:lvl9pPr marL="3886200" indent="-228600" algn="ctr" eaLnBrk="0" fontAlgn="base" hangingPunct="0">
              <a:spcBef>
                <a:spcPct val="0"/>
              </a:spcBef>
              <a:spcAft>
                <a:spcPct val="0"/>
              </a:spcAft>
              <a:defRPr sz="2400">
                <a:solidFill>
                  <a:schemeClr val="tx1"/>
                </a:solidFill>
                <a:latin typeface="Palatino" charset="0"/>
                <a:ea typeface="Arial" charset="0"/>
                <a:cs typeface="Arial" charset="0"/>
              </a:defRPr>
            </a:lvl9pPr>
          </a:lstStyle>
          <a:p>
            <a:pPr algn="l" eaLnBrk="1" hangingPunct="1">
              <a:defRPr/>
            </a:pPr>
            <a:r>
              <a:rPr lang="en-US" sz="3200" dirty="0" smtClean="0">
                <a:effectLst>
                  <a:outerShdw blurRad="38100" dist="38100" dir="2700000" algn="tl">
                    <a:srgbClr val="DDDDDD"/>
                  </a:outerShdw>
                </a:effectLst>
              </a:rPr>
              <a:t>By the end of this lecture, the students should be able to:</a:t>
            </a:r>
          </a:p>
          <a:p>
            <a:pPr algn="l" eaLnBrk="1" hangingPunct="1">
              <a:buFontTx/>
              <a:buChar char="•"/>
              <a:defRPr/>
            </a:pPr>
            <a:r>
              <a:rPr lang="en-US" sz="3200" dirty="0" smtClean="0">
                <a:effectLst>
                  <a:outerShdw blurRad="38100" dist="38100" dir="2700000" algn="tl">
                    <a:srgbClr val="DDDDDD"/>
                  </a:outerShdw>
                </a:effectLst>
              </a:rPr>
              <a:t>Recall the criteria for diagnosis of myocardial infarction (MI)</a:t>
            </a:r>
          </a:p>
          <a:p>
            <a:pPr algn="l" eaLnBrk="1" hangingPunct="1">
              <a:buFontTx/>
              <a:buChar char="•"/>
              <a:defRPr/>
            </a:pPr>
            <a:r>
              <a:rPr lang="en-US" sz="3200" dirty="0" smtClean="0">
                <a:effectLst>
                  <a:outerShdw blurRad="38100" dist="38100" dir="2700000" algn="tl">
                    <a:srgbClr val="DDDDDD"/>
                  </a:outerShdw>
                </a:effectLst>
              </a:rPr>
              <a:t>Know about the features of an ideal MI marker</a:t>
            </a:r>
          </a:p>
          <a:p>
            <a:pPr algn="l" eaLnBrk="1" hangingPunct="1">
              <a:buFontTx/>
              <a:buChar char="•"/>
              <a:defRPr/>
            </a:pPr>
            <a:r>
              <a:rPr lang="en-US" sz="3200" dirty="0" smtClean="0">
                <a:effectLst>
                  <a:outerShdw blurRad="38100" dist="38100" dir="2700000" algn="tl">
                    <a:srgbClr val="DDDDDD"/>
                  </a:outerShdw>
                </a:effectLst>
              </a:rPr>
              <a:t>Understand the significance of plasma marker</a:t>
            </a:r>
            <a:r>
              <a:rPr lang="en-US" sz="3200" dirty="0">
                <a:effectLst>
                  <a:outerShdw blurRad="38100" dist="38100" dir="2700000" algn="tl">
                    <a:srgbClr val="DDDDDD"/>
                  </a:outerShdw>
                </a:effectLst>
              </a:rPr>
              <a:t> </a:t>
            </a:r>
            <a:r>
              <a:rPr lang="en-US" sz="3200" dirty="0" smtClean="0">
                <a:effectLst>
                  <a:outerShdw blurRad="38100" dist="38100" dir="2700000" algn="tl">
                    <a:srgbClr val="DDDDDD"/>
                  </a:outerShdw>
                </a:effectLst>
              </a:rPr>
              <a:t>changes over time</a:t>
            </a:r>
          </a:p>
          <a:p>
            <a:pPr algn="l" eaLnBrk="1" hangingPunct="1">
              <a:buFontTx/>
              <a:buChar char="•"/>
              <a:defRPr/>
            </a:pPr>
            <a:r>
              <a:rPr lang="en-US" sz="3200" dirty="0" smtClean="0">
                <a:effectLst>
                  <a:outerShdw blurRad="38100" dist="38100" dir="2700000" algn="tl">
                    <a:srgbClr val="DDDDDD"/>
                  </a:outerShdw>
                </a:effectLst>
              </a:rPr>
              <a:t>Identify properties and diagnostic value of MI markers such as </a:t>
            </a:r>
            <a:r>
              <a:rPr lang="en-US" sz="3200" dirty="0">
                <a:effectLst>
                  <a:outerShdw blurRad="38100" dist="38100" dir="2700000" algn="tl">
                    <a:srgbClr val="DDDDDD"/>
                  </a:outerShdw>
                </a:effectLst>
              </a:rPr>
              <a:t>c</a:t>
            </a:r>
            <a:r>
              <a:rPr lang="en-US" sz="3200" dirty="0" smtClean="0">
                <a:effectLst>
                  <a:outerShdw blurRad="38100" dist="38100" dir="2700000" algn="tl">
                    <a:srgbClr val="DDDDDD"/>
                  </a:outerShdw>
                </a:effectLst>
              </a:rPr>
              <a:t>ardiac troponins, </a:t>
            </a:r>
            <a:r>
              <a:rPr lang="en-US" sz="3200" dirty="0" err="1">
                <a:effectLst>
                  <a:outerShdw blurRad="38100" dist="38100" dir="2700000" algn="tl">
                    <a:srgbClr val="DDDDDD"/>
                  </a:outerShdw>
                </a:effectLst>
              </a:rPr>
              <a:t>c</a:t>
            </a:r>
            <a:r>
              <a:rPr lang="en-US" sz="3200" dirty="0" err="1" smtClean="0">
                <a:effectLst>
                  <a:outerShdw blurRad="38100" dist="38100" dir="2700000" algn="tl">
                    <a:srgbClr val="DDDDDD"/>
                  </a:outerShdw>
                </a:effectLst>
              </a:rPr>
              <a:t>reatine</a:t>
            </a:r>
            <a:r>
              <a:rPr lang="en-US" sz="3200" dirty="0" smtClean="0">
                <a:effectLst>
                  <a:outerShdw blurRad="38100" dist="38100" dir="2700000" algn="tl">
                    <a:srgbClr val="DDDDDD"/>
                  </a:outerShdw>
                </a:effectLst>
              </a:rPr>
              <a:t> kinase and myoglobin</a:t>
            </a:r>
          </a:p>
          <a:p>
            <a:pPr algn="l" eaLnBrk="1" hangingPunct="1">
              <a:buFontTx/>
              <a:buChar char="•"/>
              <a:defRPr/>
            </a:pPr>
            <a:r>
              <a:rPr lang="en-US" sz="3200" dirty="0" smtClean="0">
                <a:effectLst>
                  <a:outerShdw blurRad="38100" dist="38100" dir="2700000" algn="tl">
                    <a:srgbClr val="DDDDDD"/>
                  </a:outerShdw>
                </a:effectLst>
              </a:rPr>
              <a:t>Be familiar with some of the new markers</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nodePh="1">
                                  <p:stCondLst>
                                    <p:cond delay="0"/>
                                  </p:stCondLst>
                                  <p:endCondLst>
                                    <p:cond evt="begin" delay="0">
                                      <p:tn val="5"/>
                                    </p:cond>
                                  </p:endCondLst>
                                  <p:childTnLst>
                                    <p:set>
                                      <p:cBhvr>
                                        <p:cTn id="6" dur="1" fill="hold">
                                          <p:stCondLst>
                                            <p:cond delay="0"/>
                                          </p:stCondLst>
                                        </p:cTn>
                                        <p:tgtEl>
                                          <p:spTgt spid="273412">
                                            <p:txEl>
                                              <p:pRg st="0" end="0"/>
                                            </p:txEl>
                                          </p:spTgt>
                                        </p:tgtEl>
                                        <p:attrNameLst>
                                          <p:attrName>style.visibility</p:attrName>
                                        </p:attrNameLst>
                                      </p:cBhvr>
                                      <p:to>
                                        <p:strVal val="visible"/>
                                      </p:to>
                                    </p:set>
                                    <p:animEffect transition="in" filter="fade">
                                      <p:cBhvr>
                                        <p:cTn id="7" dur="1000"/>
                                        <p:tgtEl>
                                          <p:spTgt spid="273412">
                                            <p:txEl>
                                              <p:pRg st="0" end="0"/>
                                            </p:txEl>
                                          </p:spTgt>
                                        </p:tgtEl>
                                      </p:cBhvr>
                                    </p:animEffect>
                                    <p:anim calcmode="lin" valueType="num">
                                      <p:cBhvr>
                                        <p:cTn id="8" dur="1000" fill="hold"/>
                                        <p:tgtEl>
                                          <p:spTgt spid="2734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7341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sz="quarter" idx="1"/>
          </p:nvPr>
        </p:nvSpPr>
        <p:spPr>
          <a:xfrm>
            <a:off x="857250" y="1600200"/>
            <a:ext cx="8401050" cy="4267200"/>
          </a:xfrm>
        </p:spPr>
        <p:txBody>
          <a:bodyPr/>
          <a:lstStyle/>
          <a:p>
            <a:pPr algn="just" eaLnBrk="1" hangingPunct="1">
              <a:lnSpc>
                <a:spcPct val="80000"/>
              </a:lnSpc>
              <a:buFont typeface="Wingdings" charset="0"/>
              <a:buNone/>
              <a:defRPr/>
            </a:pPr>
            <a:r>
              <a:rPr lang="en-US" sz="2800" dirty="0">
                <a:latin typeface="Century Schoolbook" charset="0"/>
                <a:cs typeface="+mn-cs"/>
              </a:rPr>
              <a:t>Advantages</a:t>
            </a:r>
            <a:r>
              <a:rPr lang="en-US" sz="2800" dirty="0" smtClean="0">
                <a:latin typeface="Century Schoolbook" charset="0"/>
                <a:cs typeface="+mn-cs"/>
              </a:rPr>
              <a:t>:</a:t>
            </a:r>
            <a:endParaRPr lang="en-US" sz="2800" dirty="0">
              <a:latin typeface="Century Schoolbook" charset="0"/>
              <a:cs typeface="+mn-cs"/>
            </a:endParaRPr>
          </a:p>
          <a:p>
            <a:pPr lvl="1" algn="just" eaLnBrk="1" hangingPunct="1">
              <a:lnSpc>
                <a:spcPct val="80000"/>
              </a:lnSpc>
              <a:defRPr/>
            </a:pPr>
            <a:r>
              <a:rPr lang="en-US" sz="2800" dirty="0" smtClean="0">
                <a:latin typeface="Century Schoolbook" charset="0"/>
              </a:rPr>
              <a:t>Useful </a:t>
            </a:r>
            <a:r>
              <a:rPr lang="en-US" sz="2800" dirty="0">
                <a:latin typeface="Century Schoolbook" charset="0"/>
              </a:rPr>
              <a:t>for early diagnosis of MI</a:t>
            </a:r>
          </a:p>
          <a:p>
            <a:pPr lvl="1" algn="just" eaLnBrk="1" hangingPunct="1">
              <a:lnSpc>
                <a:spcPct val="80000"/>
              </a:lnSpc>
              <a:defRPr/>
            </a:pPr>
            <a:r>
              <a:rPr lang="en-US" sz="2800" dirty="0" smtClean="0">
                <a:latin typeface="Century Schoolbook" charset="0"/>
              </a:rPr>
              <a:t>Useful </a:t>
            </a:r>
            <a:r>
              <a:rPr lang="en-US" sz="2800" dirty="0">
                <a:latin typeface="Century Schoolbook" charset="0"/>
              </a:rPr>
              <a:t>for diagnosis </a:t>
            </a:r>
            <a:r>
              <a:rPr lang="en-US" sz="2800" dirty="0" smtClean="0">
                <a:latin typeface="Century Schoolbook" charset="0"/>
              </a:rPr>
              <a:t>of re-infarction</a:t>
            </a:r>
            <a:endParaRPr lang="en-US" sz="2800" dirty="0">
              <a:latin typeface="Century Schoolbook" charset="0"/>
            </a:endParaRPr>
          </a:p>
          <a:p>
            <a:pPr algn="just" eaLnBrk="1" hangingPunct="1">
              <a:lnSpc>
                <a:spcPct val="80000"/>
              </a:lnSpc>
              <a:buFont typeface="Wingdings" charset="0"/>
              <a:buNone/>
              <a:defRPr/>
            </a:pPr>
            <a:endParaRPr lang="en-US" sz="2800" u="sng" dirty="0">
              <a:latin typeface="Century Schoolbook" charset="0"/>
              <a:cs typeface="+mn-cs"/>
            </a:endParaRPr>
          </a:p>
          <a:p>
            <a:pPr algn="just" eaLnBrk="1" hangingPunct="1">
              <a:lnSpc>
                <a:spcPct val="80000"/>
              </a:lnSpc>
              <a:buFont typeface="Wingdings" charset="0"/>
              <a:buNone/>
              <a:defRPr/>
            </a:pPr>
            <a:r>
              <a:rPr lang="en-US" sz="2800" dirty="0">
                <a:latin typeface="Century Schoolbook" charset="0"/>
                <a:cs typeface="+mn-cs"/>
              </a:rPr>
              <a:t>Disadvantages:</a:t>
            </a:r>
          </a:p>
          <a:p>
            <a:pPr lvl="1" eaLnBrk="1" hangingPunct="1">
              <a:lnSpc>
                <a:spcPct val="80000"/>
              </a:lnSpc>
              <a:defRPr/>
            </a:pPr>
            <a:r>
              <a:rPr lang="en-US" sz="2800" dirty="0" smtClean="0">
                <a:latin typeface="Century Schoolbook" charset="0"/>
              </a:rPr>
              <a:t>Not significant if measured after 2 days of MI (delayed admission)</a:t>
            </a:r>
          </a:p>
          <a:p>
            <a:pPr marL="366713" lvl="1" indent="0" eaLnBrk="1" hangingPunct="1">
              <a:lnSpc>
                <a:spcPct val="80000"/>
              </a:lnSpc>
              <a:buFont typeface="Wingdings 2" charset="0"/>
              <a:buNone/>
              <a:defRPr/>
            </a:pPr>
            <a:endParaRPr lang="en-US" sz="2800" dirty="0">
              <a:latin typeface="Century Schoolbook" charset="0"/>
            </a:endParaRPr>
          </a:p>
          <a:p>
            <a:pPr lvl="1" eaLnBrk="1" hangingPunct="1">
              <a:lnSpc>
                <a:spcPct val="80000"/>
              </a:lnSpc>
              <a:defRPr/>
            </a:pPr>
            <a:r>
              <a:rPr lang="en-US" sz="2800" dirty="0" smtClean="0">
                <a:latin typeface="Century Schoolbook" charset="0"/>
              </a:rPr>
              <a:t>Not highly </a:t>
            </a:r>
            <a:r>
              <a:rPr lang="en-US" sz="2800" dirty="0">
                <a:latin typeface="Century Schoolbook" charset="0"/>
              </a:rPr>
              <a:t>specific </a:t>
            </a:r>
            <a:r>
              <a:rPr lang="en-US" sz="2800" dirty="0" smtClean="0">
                <a:latin typeface="Century Schoolbook" charset="0"/>
              </a:rPr>
              <a:t>(because it is elevated </a:t>
            </a:r>
            <a:r>
              <a:rPr lang="en-US" sz="2800" dirty="0">
                <a:latin typeface="Century Schoolbook" charset="0"/>
              </a:rPr>
              <a:t>in skeletal muscle damage</a:t>
            </a:r>
            <a:r>
              <a:rPr lang="en-US" sz="2800" dirty="0" smtClean="0">
                <a:latin typeface="Century Schoolbook" charset="0"/>
              </a:rPr>
              <a:t>)</a:t>
            </a:r>
            <a:endParaRPr lang="en-US" sz="2800" dirty="0">
              <a:latin typeface="Palatino" charset="0"/>
            </a:endParaRPr>
          </a:p>
        </p:txBody>
      </p:sp>
      <p:sp>
        <p:nvSpPr>
          <p:cNvPr id="5" name="Rectangle 2"/>
          <p:cNvSpPr>
            <a:spLocks noGrp="1" noChangeArrowheads="1"/>
          </p:cNvSpPr>
          <p:nvPr>
            <p:ph type="title"/>
          </p:nvPr>
        </p:nvSpPr>
        <p:spPr>
          <a:xfrm>
            <a:off x="2119313" y="457200"/>
            <a:ext cx="5972175" cy="838200"/>
          </a:xfrm>
        </p:spPr>
        <p:txBody>
          <a:bodyPr wrap="square" lIns="91440" tIns="45720" rIns="91440" bIns="45720" numCol="1" anchorCtr="0" compatLnSpc="1">
            <a:prstTxWarp prst="textNoShape">
              <a:avLst/>
            </a:prstTxWarp>
          </a:bodyPr>
          <a:lstStyle/>
          <a:p>
            <a:pPr algn="ctr" eaLnBrk="1" hangingPunct="1">
              <a:defRPr/>
            </a:pPr>
            <a:r>
              <a:rPr lang="en-US" sz="4400" cap="none" dirty="0">
                <a:solidFill>
                  <a:srgbClr val="C00000"/>
                </a:solidFill>
                <a:effectLst>
                  <a:outerShdw blurRad="38100" dist="38100" dir="2700000" algn="tl">
                    <a:srgbClr val="DDDDDD"/>
                  </a:outerShdw>
                </a:effectLst>
                <a:latin typeface="Palatino" charset="0"/>
                <a:cs typeface="+mj-cs"/>
              </a:rPr>
              <a:t>CK-MB</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67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67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190500" y="1600200"/>
            <a:ext cx="9601200" cy="4873752"/>
          </a:xfrm>
          <a:solidFill>
            <a:schemeClr val="bg1"/>
          </a:solidFill>
        </p:spPr>
        <p:txBody>
          <a:bodyPr/>
          <a:lstStyle/>
          <a:p>
            <a:r>
              <a:rPr lang="en-US" dirty="0"/>
              <a:t>A well-trained marathon runner collapsed as he was approaching the </a:t>
            </a:r>
            <a:r>
              <a:rPr lang="en-US" dirty="0" smtClean="0"/>
              <a:t>finishing </a:t>
            </a:r>
            <a:r>
              <a:rPr lang="en-US" dirty="0"/>
              <a:t>line. An ECG was normal, but CK was elevated at 9500 U/L (reference range 30–200 U/L), and the CK-MB was 14% of the total CK (normally &lt;6%). Troponin was undetectable. Comment on these results.</a:t>
            </a:r>
          </a:p>
          <a:p>
            <a:r>
              <a:rPr lang="en-US" b="1" dirty="0"/>
              <a:t>Comments:</a:t>
            </a:r>
            <a:r>
              <a:rPr lang="en-US" dirty="0"/>
              <a:t> The total CK is substantially elevated, and CK-MB &gt;6% can usually be taken to mean that it is of myocardial origin. However, the normal ECG and troponin are both reassuring. In trained endurance athletes, the proportion of CK-MB in muscle increases from the normal low levels and may be as high as 10–15%. An elevated CK-MB in such individuals can no longer be taken to imply a cardiac origin for the raised CK. Extreme exercise, especially in </a:t>
            </a:r>
            <a:r>
              <a:rPr lang="en-US" dirty="0" smtClean="0"/>
              <a:t>unfit </a:t>
            </a:r>
            <a:r>
              <a:rPr lang="en-US" dirty="0"/>
              <a:t>individuals, causes an elevated CK, potentially to very high levels</a:t>
            </a:r>
            <a:r>
              <a:rPr lang="en-US" dirty="0" smtClean="0"/>
              <a:t>.</a:t>
            </a:r>
            <a:endParaRPr lang="en-US" dirty="0"/>
          </a:p>
        </p:txBody>
      </p:sp>
    </p:spTree>
    <p:extLst>
      <p:ext uri="{BB962C8B-B14F-4D97-AF65-F5344CB8AC3E}">
        <p14:creationId xmlns:p14="http://schemas.microsoft.com/office/powerpoint/2010/main" val="2071414560"/>
      </p:ext>
    </p:extLst>
  </p:cSld>
  <p:clrMapOvr>
    <a:masterClrMapping/>
  </p:clrMapOvr>
  <p:transition spd="slow">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a:t>
            </a:r>
            <a:endParaRPr lang="en-US" dirty="0"/>
          </a:p>
        </p:txBody>
      </p:sp>
      <p:sp>
        <p:nvSpPr>
          <p:cNvPr id="3" name="Content Placeholder 2"/>
          <p:cNvSpPr>
            <a:spLocks noGrp="1"/>
          </p:cNvSpPr>
          <p:nvPr>
            <p:ph sz="quarter" idx="1"/>
          </p:nvPr>
        </p:nvSpPr>
        <p:spPr>
          <a:xfrm>
            <a:off x="190500" y="1600200"/>
            <a:ext cx="9601200" cy="4873752"/>
          </a:xfrm>
          <a:solidFill>
            <a:schemeClr val="bg1"/>
          </a:solidFill>
        </p:spPr>
        <p:txBody>
          <a:bodyPr/>
          <a:lstStyle/>
          <a:p>
            <a:r>
              <a:rPr lang="en-US" dirty="0"/>
              <a:t>A well-trained marathon runner collapsed as he was approaching the if </a:t>
            </a:r>
            <a:r>
              <a:rPr lang="en-US" dirty="0" err="1"/>
              <a:t>nishing</a:t>
            </a:r>
            <a:r>
              <a:rPr lang="en-US" dirty="0"/>
              <a:t> line. An ECG was normal, but CK was elevated at 9500 U/L (reference range 30–200 U/L), and the CK-MB was 14% of the total CK (normally &lt;6%). Troponin was undetectable. Comment on these results.</a:t>
            </a:r>
          </a:p>
          <a:p>
            <a:r>
              <a:rPr lang="en-US" b="1" dirty="0"/>
              <a:t>Comments:</a:t>
            </a:r>
            <a:r>
              <a:rPr lang="en-US" dirty="0"/>
              <a:t> The total CK is substantially elevated, and CK-MB &gt;6% can usually be taken to mean that it is of myocardial origin. However, the normal ECG and troponin are both reassuring. In trained endurance athletes, the proportion of CK-MB in muscle increases from the normal low levels and may be as high as 10–15%. An elevated CK-MB in such individuals can no longer be taken to imply a cardiac origin for the raised CK. </a:t>
            </a:r>
            <a:r>
              <a:rPr lang="en-US" dirty="0">
                <a:solidFill>
                  <a:srgbClr val="FF0000"/>
                </a:solidFill>
              </a:rPr>
              <a:t>Extreme exercise, especially in </a:t>
            </a:r>
            <a:r>
              <a:rPr lang="en-US" dirty="0" smtClean="0">
                <a:solidFill>
                  <a:srgbClr val="FF0000"/>
                </a:solidFill>
              </a:rPr>
              <a:t>unfit </a:t>
            </a:r>
            <a:r>
              <a:rPr lang="en-US" dirty="0">
                <a:solidFill>
                  <a:srgbClr val="FF0000"/>
                </a:solidFill>
              </a:rPr>
              <a:t>individuals, causes an elevated CK, potentially to very high levels</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4099480147"/>
      </p:ext>
    </p:extLst>
  </p:cSld>
  <p:clrMapOvr>
    <a:masterClrMapping/>
  </p:clrMapOvr>
  <p:transition spd="slow">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1603" name="Rectangle 3"/>
          <p:cNvSpPr>
            <a:spLocks noGrp="1" noChangeArrowheads="1"/>
          </p:cNvSpPr>
          <p:nvPr>
            <p:ph sz="quarter" idx="1"/>
          </p:nvPr>
        </p:nvSpPr>
        <p:spPr>
          <a:xfrm>
            <a:off x="437356" y="1447800"/>
            <a:ext cx="4724400" cy="4572000"/>
          </a:xfrm>
        </p:spPr>
        <p:txBody>
          <a:bodyPr>
            <a:normAutofit fontScale="85000" lnSpcReduction="10000"/>
          </a:bodyPr>
          <a:lstStyle/>
          <a:p>
            <a:pPr marL="274320" indent="-274320" eaLnBrk="1" fontAlgn="auto" hangingPunct="1">
              <a:spcAft>
                <a:spcPts val="0"/>
              </a:spcAft>
              <a:buClr>
                <a:srgbClr val="33CC33"/>
              </a:buClr>
              <a:buFont typeface="Wingdings"/>
              <a:buChar char=""/>
              <a:defRPr/>
            </a:pPr>
            <a:r>
              <a:rPr lang="en-US" sz="3300" dirty="0" err="1">
                <a:latin typeface="Palatino" pitchFamily="18" charset="0"/>
                <a:ea typeface="+mn-ea"/>
                <a:cs typeface="+mn-cs"/>
              </a:rPr>
              <a:t>Myoglobin</a:t>
            </a:r>
            <a:r>
              <a:rPr lang="en-US" sz="3300" dirty="0">
                <a:latin typeface="Palatino" pitchFamily="18" charset="0"/>
                <a:ea typeface="+mn-ea"/>
                <a:cs typeface="+mn-cs"/>
              </a:rPr>
              <a:t> is a sensitive marker of cardiac </a:t>
            </a:r>
            <a:r>
              <a:rPr lang="en-US" sz="3300" dirty="0" smtClean="0">
                <a:latin typeface="Palatino" pitchFamily="18" charset="0"/>
                <a:ea typeface="+mn-ea"/>
                <a:cs typeface="+mn-cs"/>
              </a:rPr>
              <a:t>damage</a:t>
            </a:r>
          </a:p>
          <a:p>
            <a:pPr marL="273367" indent="-274320" eaLnBrk="1" fontAlgn="auto" hangingPunct="1">
              <a:spcAft>
                <a:spcPts val="0"/>
              </a:spcAft>
              <a:buClr>
                <a:srgbClr val="33CC33"/>
              </a:buClr>
              <a:buFont typeface="Wingdings 2"/>
              <a:buChar char=""/>
              <a:defRPr/>
            </a:pPr>
            <a:r>
              <a:rPr lang="en-US" sz="3300" dirty="0" smtClean="0">
                <a:latin typeface="Palatino" pitchFamily="18" charset="0"/>
                <a:ea typeface="+mn-ea"/>
              </a:rPr>
              <a:t>Appears in blood early (within 1-4 hours)</a:t>
            </a:r>
            <a:endParaRPr lang="en-US" sz="3300" dirty="0">
              <a:latin typeface="Palatino" pitchFamily="18" charset="0"/>
              <a:ea typeface="+mn-ea"/>
            </a:endParaRPr>
          </a:p>
          <a:p>
            <a:pPr marL="274320" indent="-274320" eaLnBrk="1" fontAlgn="auto" hangingPunct="1">
              <a:spcAft>
                <a:spcPts val="0"/>
              </a:spcAft>
              <a:buClr>
                <a:srgbClr val="33CC33"/>
              </a:buClr>
              <a:buFont typeface="Wingdings"/>
              <a:buChar char=""/>
              <a:defRPr/>
            </a:pPr>
            <a:r>
              <a:rPr lang="en-US" sz="3300" dirty="0">
                <a:latin typeface="Palatino" pitchFamily="18" charset="0"/>
                <a:ea typeface="+mn-ea"/>
                <a:cs typeface="+mn-cs"/>
              </a:rPr>
              <a:t>R</a:t>
            </a:r>
            <a:r>
              <a:rPr lang="en-US" sz="3300" dirty="0" smtClean="0">
                <a:latin typeface="Palatino" pitchFamily="18" charset="0"/>
                <a:ea typeface="+mn-ea"/>
                <a:cs typeface="+mn-cs"/>
              </a:rPr>
              <a:t>ises </a:t>
            </a:r>
            <a:r>
              <a:rPr lang="en-US" sz="3300" dirty="0">
                <a:latin typeface="Palatino" pitchFamily="18" charset="0"/>
                <a:ea typeface="+mn-ea"/>
                <a:cs typeface="+mn-cs"/>
              </a:rPr>
              <a:t>very rapidly after the MI at about the same rate as CK-MB</a:t>
            </a:r>
          </a:p>
          <a:p>
            <a:pPr marL="274320" indent="-274320" eaLnBrk="1" fontAlgn="auto" hangingPunct="1">
              <a:spcAft>
                <a:spcPts val="0"/>
              </a:spcAft>
              <a:buClr>
                <a:srgbClr val="33CC33"/>
              </a:buClr>
              <a:buFont typeface="Wingdings"/>
              <a:buChar char=""/>
              <a:defRPr/>
            </a:pPr>
            <a:r>
              <a:rPr lang="en-US" sz="3300" dirty="0" smtClean="0">
                <a:latin typeface="Palatino" pitchFamily="18" charset="0"/>
                <a:ea typeface="+mn-ea"/>
                <a:cs typeface="+mn-cs"/>
              </a:rPr>
              <a:t>It is </a:t>
            </a:r>
            <a:r>
              <a:rPr lang="en-US" sz="3300" dirty="0">
                <a:latin typeface="Palatino" pitchFamily="18" charset="0"/>
                <a:ea typeface="+mn-ea"/>
                <a:cs typeface="+mn-cs"/>
              </a:rPr>
              <a:t>non-specific </a:t>
            </a:r>
            <a:r>
              <a:rPr lang="en-US" sz="3300" dirty="0" smtClean="0">
                <a:latin typeface="Palatino" pitchFamily="18" charset="0"/>
                <a:ea typeface="+mn-ea"/>
                <a:cs typeface="+mn-cs"/>
              </a:rPr>
              <a:t>because </a:t>
            </a:r>
            <a:r>
              <a:rPr lang="en-US" sz="3000" dirty="0">
                <a:latin typeface="Palatino" pitchFamily="18" charset="0"/>
                <a:ea typeface="+mn-ea"/>
                <a:cs typeface="+mn-cs"/>
              </a:rPr>
              <a:t>i</a:t>
            </a:r>
            <a:r>
              <a:rPr lang="en-US" sz="3000" dirty="0" smtClean="0">
                <a:latin typeface="Palatino" pitchFamily="18" charset="0"/>
                <a:ea typeface="+mn-ea"/>
                <a:cs typeface="+mn-cs"/>
              </a:rPr>
              <a:t>t is elevated in:</a:t>
            </a:r>
          </a:p>
          <a:p>
            <a:pPr marL="641033" lvl="1" indent="-274320" eaLnBrk="1" fontAlgn="auto" hangingPunct="1">
              <a:spcAft>
                <a:spcPts val="0"/>
              </a:spcAft>
              <a:buClr>
                <a:srgbClr val="33CC33"/>
              </a:buClr>
              <a:buFont typeface="Wingdings"/>
              <a:buChar char=""/>
              <a:defRPr/>
            </a:pPr>
            <a:r>
              <a:rPr lang="en-US" sz="2700" dirty="0">
                <a:latin typeface="Palatino" pitchFamily="18" charset="0"/>
                <a:ea typeface="+mn-ea"/>
              </a:rPr>
              <a:t>M</a:t>
            </a:r>
            <a:r>
              <a:rPr lang="en-US" sz="2700" dirty="0" smtClean="0">
                <a:latin typeface="Palatino" pitchFamily="18" charset="0"/>
                <a:ea typeface="+mn-ea"/>
              </a:rPr>
              <a:t>uscle disease/injury</a:t>
            </a:r>
          </a:p>
          <a:p>
            <a:pPr marL="641033" lvl="1" indent="-274320" eaLnBrk="1" fontAlgn="auto" hangingPunct="1">
              <a:spcAft>
                <a:spcPts val="0"/>
              </a:spcAft>
              <a:buClr>
                <a:srgbClr val="33CC33"/>
              </a:buClr>
              <a:buFont typeface="Wingdings"/>
              <a:buChar char=""/>
              <a:defRPr/>
            </a:pPr>
            <a:r>
              <a:rPr lang="en-US" sz="2700" dirty="0" smtClean="0">
                <a:latin typeface="Palatino" pitchFamily="18" charset="0"/>
                <a:ea typeface="+mn-ea"/>
              </a:rPr>
              <a:t>Acute and chronic renal failure</a:t>
            </a:r>
            <a:endParaRPr lang="en-US" sz="2700" dirty="0">
              <a:latin typeface="Palatino" pitchFamily="18" charset="0"/>
              <a:ea typeface="+mn-ea"/>
            </a:endParaRPr>
          </a:p>
        </p:txBody>
      </p:sp>
      <p:sp>
        <p:nvSpPr>
          <p:cNvPr id="5" name="Rectangle 2"/>
          <p:cNvSpPr>
            <a:spLocks noChangeArrowheads="1"/>
          </p:cNvSpPr>
          <p:nvPr/>
        </p:nvSpPr>
        <p:spPr bwMode="auto">
          <a:xfrm>
            <a:off x="952500" y="533400"/>
            <a:ext cx="8418512" cy="762000"/>
          </a:xfrm>
          <a:prstGeom prst="rect">
            <a:avLst/>
          </a:prstGeom>
          <a:noFill/>
          <a:ln w="9525">
            <a:noFill/>
            <a:miter lim="800000"/>
            <a:headEnd/>
            <a:tailEnd/>
          </a:ln>
          <a:effectLst/>
        </p:spPr>
        <p:txBody>
          <a:bodyPr lIns="92075" tIns="46038" rIns="92075" bIns="46038" anchor="b"/>
          <a:lstStyle/>
          <a:p>
            <a:pPr algn="ctr">
              <a:defRPr/>
            </a:pPr>
            <a:r>
              <a:rPr lang="en-US" sz="4400" dirty="0" smtClean="0">
                <a:solidFill>
                  <a:srgbClr val="C00000"/>
                </a:solidFill>
                <a:effectLst>
                  <a:outerShdw blurRad="38100" dist="38100" dir="2700000" algn="tl">
                    <a:srgbClr val="DDDDDD"/>
                  </a:outerShdw>
                </a:effectLst>
                <a:cs typeface="Arial" charset="0"/>
              </a:rPr>
              <a:t>Myoglobin</a:t>
            </a:r>
            <a:endParaRPr lang="en-US" sz="4400" dirty="0">
              <a:solidFill>
                <a:srgbClr val="C00000"/>
              </a:solidFill>
              <a:effectLst>
                <a:outerShdw blurRad="38100" dist="38100" dir="2700000" algn="tl">
                  <a:srgbClr val="DDDDDD"/>
                </a:outerShdw>
              </a:effectLst>
              <a:cs typeface="Arial" charset="0"/>
            </a:endParaRPr>
          </a:p>
        </p:txBody>
      </p:sp>
      <p:pic>
        <p:nvPicPr>
          <p:cNvPr id="4" name="Picture 3" descr="C:\Users\A\Desktop\trop_edu_graph1_large_ca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661402" y="1905000"/>
            <a:ext cx="4054098" cy="3276600"/>
          </a:xfrm>
          <a:prstGeom prst="rect">
            <a:avLst/>
          </a:prstGeom>
          <a:noFill/>
          <a:ln>
            <a:solidFill>
              <a:schemeClr val="tx1"/>
            </a:solidFill>
          </a:ln>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81603">
                                            <p:txEl>
                                              <p:pRg st="0" end="0"/>
                                            </p:txEl>
                                          </p:spTgt>
                                        </p:tgtEl>
                                        <p:attrNameLst>
                                          <p:attrName>style.visibility</p:attrName>
                                        </p:attrNameLst>
                                      </p:cBhvr>
                                      <p:to>
                                        <p:strVal val="visible"/>
                                      </p:to>
                                    </p:set>
                                    <p:animEffect transition="in" filter="fade">
                                      <p:cBhvr>
                                        <p:cTn id="7" dur="1000"/>
                                        <p:tgtEl>
                                          <p:spTgt spid="281603">
                                            <p:txEl>
                                              <p:pRg st="0" end="0"/>
                                            </p:txEl>
                                          </p:spTgt>
                                        </p:tgtEl>
                                      </p:cBhvr>
                                    </p:animEffect>
                                    <p:anim calcmode="lin" valueType="num">
                                      <p:cBhvr>
                                        <p:cTn id="8" dur="1000" fill="hold"/>
                                        <p:tgtEl>
                                          <p:spTgt spid="2816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816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81603">
                                            <p:txEl>
                                              <p:pRg st="1" end="1"/>
                                            </p:txEl>
                                          </p:spTgt>
                                        </p:tgtEl>
                                        <p:attrNameLst>
                                          <p:attrName>style.visibility</p:attrName>
                                        </p:attrNameLst>
                                      </p:cBhvr>
                                      <p:to>
                                        <p:strVal val="visible"/>
                                      </p:to>
                                    </p:set>
                                    <p:animEffect transition="in" filter="fade">
                                      <p:cBhvr>
                                        <p:cTn id="14" dur="1000"/>
                                        <p:tgtEl>
                                          <p:spTgt spid="281603">
                                            <p:txEl>
                                              <p:pRg st="1" end="1"/>
                                            </p:txEl>
                                          </p:spTgt>
                                        </p:tgtEl>
                                      </p:cBhvr>
                                    </p:animEffect>
                                    <p:anim calcmode="lin" valueType="num">
                                      <p:cBhvr>
                                        <p:cTn id="15" dur="1000" fill="hold"/>
                                        <p:tgtEl>
                                          <p:spTgt spid="28160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8160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81603">
                                            <p:txEl>
                                              <p:pRg st="2" end="2"/>
                                            </p:txEl>
                                          </p:spTgt>
                                        </p:tgtEl>
                                        <p:attrNameLst>
                                          <p:attrName>style.visibility</p:attrName>
                                        </p:attrNameLst>
                                      </p:cBhvr>
                                      <p:to>
                                        <p:strVal val="visible"/>
                                      </p:to>
                                    </p:set>
                                    <p:animEffect transition="in" filter="fade">
                                      <p:cBhvr>
                                        <p:cTn id="21" dur="1000"/>
                                        <p:tgtEl>
                                          <p:spTgt spid="281603">
                                            <p:txEl>
                                              <p:pRg st="2" end="2"/>
                                            </p:txEl>
                                          </p:spTgt>
                                        </p:tgtEl>
                                      </p:cBhvr>
                                    </p:animEffect>
                                    <p:anim calcmode="lin" valueType="num">
                                      <p:cBhvr>
                                        <p:cTn id="22" dur="1000" fill="hold"/>
                                        <p:tgtEl>
                                          <p:spTgt spid="28160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8160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81603">
                                            <p:txEl>
                                              <p:pRg st="3" end="3"/>
                                            </p:txEl>
                                          </p:spTgt>
                                        </p:tgtEl>
                                        <p:attrNameLst>
                                          <p:attrName>style.visibility</p:attrName>
                                        </p:attrNameLst>
                                      </p:cBhvr>
                                      <p:to>
                                        <p:strVal val="visible"/>
                                      </p:to>
                                    </p:set>
                                    <p:animEffect transition="in" filter="fade">
                                      <p:cBhvr>
                                        <p:cTn id="28" dur="1000"/>
                                        <p:tgtEl>
                                          <p:spTgt spid="281603">
                                            <p:txEl>
                                              <p:pRg st="3" end="3"/>
                                            </p:txEl>
                                          </p:spTgt>
                                        </p:tgtEl>
                                      </p:cBhvr>
                                    </p:animEffect>
                                    <p:anim calcmode="lin" valueType="num">
                                      <p:cBhvr>
                                        <p:cTn id="29" dur="1000" fill="hold"/>
                                        <p:tgtEl>
                                          <p:spTgt spid="28160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81603">
                                            <p:txEl>
                                              <p:pRg st="3" end="3"/>
                                            </p:txEl>
                                          </p:spTgt>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0"/>
                                  </p:stCondLst>
                                  <p:childTnLst>
                                    <p:set>
                                      <p:cBhvr>
                                        <p:cTn id="32" dur="1" fill="hold">
                                          <p:stCondLst>
                                            <p:cond delay="0"/>
                                          </p:stCondLst>
                                        </p:cTn>
                                        <p:tgtEl>
                                          <p:spTgt spid="281603">
                                            <p:txEl>
                                              <p:pRg st="4" end="4"/>
                                            </p:txEl>
                                          </p:spTgt>
                                        </p:tgtEl>
                                        <p:attrNameLst>
                                          <p:attrName>style.visibility</p:attrName>
                                        </p:attrNameLst>
                                      </p:cBhvr>
                                      <p:to>
                                        <p:strVal val="visible"/>
                                      </p:to>
                                    </p:set>
                                    <p:animEffect transition="in" filter="fade">
                                      <p:cBhvr>
                                        <p:cTn id="33" dur="1000"/>
                                        <p:tgtEl>
                                          <p:spTgt spid="281603">
                                            <p:txEl>
                                              <p:pRg st="4" end="4"/>
                                            </p:txEl>
                                          </p:spTgt>
                                        </p:tgtEl>
                                      </p:cBhvr>
                                    </p:animEffect>
                                    <p:anim calcmode="lin" valueType="num">
                                      <p:cBhvr>
                                        <p:cTn id="34" dur="1000" fill="hold"/>
                                        <p:tgtEl>
                                          <p:spTgt spid="28160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81603">
                                            <p:txEl>
                                              <p:pRg st="4" end="4"/>
                                            </p:txEl>
                                          </p:spTgt>
                                        </p:tgtEl>
                                        <p:attrNameLst>
                                          <p:attrName>ppt_y</p:attrName>
                                        </p:attrNameLst>
                                      </p:cBhvr>
                                      <p:tavLst>
                                        <p:tav tm="0">
                                          <p:val>
                                            <p:strVal val="#ppt_y-.1"/>
                                          </p:val>
                                        </p:tav>
                                        <p:tav tm="100000">
                                          <p:val>
                                            <p:strVal val="#ppt_y"/>
                                          </p:val>
                                        </p:tav>
                                      </p:tavLst>
                                    </p:anim>
                                  </p:childTnLst>
                                </p:cTn>
                              </p:par>
                              <p:par>
                                <p:cTn id="36" presetID="47" presetClass="entr" presetSubtype="0" fill="hold" grpId="0" nodeType="withEffect">
                                  <p:stCondLst>
                                    <p:cond delay="0"/>
                                  </p:stCondLst>
                                  <p:childTnLst>
                                    <p:set>
                                      <p:cBhvr>
                                        <p:cTn id="37" dur="1" fill="hold">
                                          <p:stCondLst>
                                            <p:cond delay="0"/>
                                          </p:stCondLst>
                                        </p:cTn>
                                        <p:tgtEl>
                                          <p:spTgt spid="281603">
                                            <p:txEl>
                                              <p:pRg st="5" end="5"/>
                                            </p:txEl>
                                          </p:spTgt>
                                        </p:tgtEl>
                                        <p:attrNameLst>
                                          <p:attrName>style.visibility</p:attrName>
                                        </p:attrNameLst>
                                      </p:cBhvr>
                                      <p:to>
                                        <p:strVal val="visible"/>
                                      </p:to>
                                    </p:set>
                                    <p:animEffect transition="in" filter="fade">
                                      <p:cBhvr>
                                        <p:cTn id="38" dur="1000"/>
                                        <p:tgtEl>
                                          <p:spTgt spid="281603">
                                            <p:txEl>
                                              <p:pRg st="5" end="5"/>
                                            </p:txEl>
                                          </p:spTgt>
                                        </p:tgtEl>
                                      </p:cBhvr>
                                    </p:animEffect>
                                    <p:anim calcmode="lin" valueType="num">
                                      <p:cBhvr>
                                        <p:cTn id="39" dur="1000" fill="hold"/>
                                        <p:tgtEl>
                                          <p:spTgt spid="28160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28160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1603" name="Rectangle 3"/>
          <p:cNvSpPr>
            <a:spLocks noGrp="1" noChangeArrowheads="1"/>
          </p:cNvSpPr>
          <p:nvPr>
            <p:ph sz="quarter" idx="1"/>
          </p:nvPr>
        </p:nvSpPr>
        <p:spPr>
          <a:xfrm>
            <a:off x="1104900" y="1524000"/>
            <a:ext cx="8229600" cy="4495800"/>
          </a:xfrm>
        </p:spPr>
        <p:txBody>
          <a:bodyPr>
            <a:normAutofit fontScale="92500" lnSpcReduction="20000"/>
          </a:bodyPr>
          <a:lstStyle/>
          <a:p>
            <a:pPr marL="274320" indent="-274320" eaLnBrk="1" fontAlgn="auto" hangingPunct="1">
              <a:spcAft>
                <a:spcPts val="0"/>
              </a:spcAft>
              <a:buClr>
                <a:srgbClr val="33CC33"/>
              </a:buClr>
              <a:buFont typeface="Wingdings"/>
              <a:buChar char=""/>
              <a:defRPr/>
            </a:pPr>
            <a:r>
              <a:rPr lang="en-US" sz="3200" dirty="0">
                <a:latin typeface="Palatino" pitchFamily="18" charset="0"/>
                <a:ea typeface="+mn-ea"/>
                <a:cs typeface="+mn-cs"/>
              </a:rPr>
              <a:t>A</a:t>
            </a:r>
            <a:r>
              <a:rPr lang="en-US" sz="3200" dirty="0" smtClean="0">
                <a:latin typeface="Palatino" pitchFamily="18" charset="0"/>
                <a:ea typeface="+mn-ea"/>
                <a:cs typeface="+mn-cs"/>
              </a:rPr>
              <a:t> cytosolic protein involved in fatty acid transport and metabolism</a:t>
            </a:r>
          </a:p>
          <a:p>
            <a:pPr marL="274320" indent="-274320" eaLnBrk="1" fontAlgn="auto" hangingPunct="1">
              <a:spcAft>
                <a:spcPts val="0"/>
              </a:spcAft>
              <a:buClr>
                <a:srgbClr val="33CC33"/>
              </a:buClr>
              <a:buFont typeface="Wingdings"/>
              <a:buChar char=""/>
              <a:defRPr/>
            </a:pPr>
            <a:r>
              <a:rPr lang="en-US" sz="3200" dirty="0">
                <a:solidFill>
                  <a:prstClr val="black"/>
                </a:solidFill>
                <a:latin typeface="Palatino" pitchFamily="18" charset="0"/>
              </a:rPr>
              <a:t>A </a:t>
            </a:r>
            <a:r>
              <a:rPr lang="en-US" sz="3200" dirty="0">
                <a:solidFill>
                  <a:srgbClr val="FF0000"/>
                </a:solidFill>
                <a:latin typeface="Palatino" pitchFamily="18" charset="0"/>
                <a:ea typeface="+mn-ea"/>
                <a:cs typeface="+mn-cs"/>
              </a:rPr>
              <a:t>promising</a:t>
            </a:r>
            <a:r>
              <a:rPr lang="en-US" sz="3200" dirty="0">
                <a:solidFill>
                  <a:prstClr val="black"/>
                </a:solidFill>
                <a:latin typeface="Palatino" pitchFamily="18" charset="0"/>
              </a:rPr>
              <a:t> marker to be used in </a:t>
            </a:r>
            <a:r>
              <a:rPr lang="en-US" sz="3200" dirty="0">
                <a:solidFill>
                  <a:srgbClr val="FF0000"/>
                </a:solidFill>
                <a:latin typeface="Palatino" pitchFamily="18" charset="0"/>
                <a:ea typeface="+mn-ea"/>
                <a:cs typeface="+mn-cs"/>
              </a:rPr>
              <a:t>combination</a:t>
            </a:r>
            <a:r>
              <a:rPr lang="en-US" sz="3200" dirty="0">
                <a:solidFill>
                  <a:prstClr val="black"/>
                </a:solidFill>
                <a:latin typeface="Palatino" pitchFamily="18" charset="0"/>
              </a:rPr>
              <a:t> with troponins</a:t>
            </a:r>
            <a:endParaRPr lang="en-US" sz="3200" dirty="0" smtClean="0">
              <a:latin typeface="Palatino" pitchFamily="18" charset="0"/>
              <a:ea typeface="+mn-ea"/>
              <a:cs typeface="+mn-cs"/>
            </a:endParaRPr>
          </a:p>
          <a:p>
            <a:pPr marL="274320" indent="-274320" eaLnBrk="1" fontAlgn="auto" hangingPunct="1">
              <a:spcAft>
                <a:spcPts val="0"/>
              </a:spcAft>
              <a:buClr>
                <a:srgbClr val="33CC33"/>
              </a:buClr>
              <a:buFont typeface="Wingdings"/>
              <a:buChar char=""/>
              <a:defRPr/>
            </a:pPr>
            <a:r>
              <a:rPr lang="en-US" sz="3200" dirty="0">
                <a:latin typeface="Palatino" pitchFamily="18" charset="0"/>
                <a:ea typeface="+mn-ea"/>
                <a:cs typeface="+mn-cs"/>
              </a:rPr>
              <a:t>H</a:t>
            </a:r>
            <a:r>
              <a:rPr lang="en-US" sz="3200" dirty="0" smtClean="0">
                <a:latin typeface="Palatino" pitchFamily="18" charset="0"/>
                <a:ea typeface="+mn-ea"/>
                <a:cs typeface="+mn-cs"/>
              </a:rPr>
              <a:t>igher amounts in myocardium than in brain, kidney and skeletal muscle</a:t>
            </a:r>
          </a:p>
          <a:p>
            <a:pPr marL="274320" indent="-274320" eaLnBrk="1" fontAlgn="auto" hangingPunct="1">
              <a:spcAft>
                <a:spcPts val="0"/>
              </a:spcAft>
              <a:buClr>
                <a:srgbClr val="33CC33"/>
              </a:buClr>
              <a:buFont typeface="Wingdings"/>
              <a:buChar char=""/>
              <a:defRPr/>
            </a:pPr>
            <a:r>
              <a:rPr lang="en-US" sz="3200" dirty="0" smtClean="0">
                <a:latin typeface="Palatino" pitchFamily="18" charset="0"/>
                <a:ea typeface="+mn-ea"/>
                <a:cs typeface="+mn-cs"/>
              </a:rPr>
              <a:t>Appears in blood as early as 30 min. after acute </a:t>
            </a:r>
            <a:r>
              <a:rPr lang="en-US" sz="3200" dirty="0" smtClean="0">
                <a:solidFill>
                  <a:srgbClr val="FF0000"/>
                </a:solidFill>
                <a:latin typeface="Palatino" pitchFamily="18" charset="0"/>
                <a:ea typeface="+mn-ea"/>
                <a:cs typeface="+mn-cs"/>
              </a:rPr>
              <a:t>ischemia</a:t>
            </a:r>
          </a:p>
          <a:p>
            <a:pPr marL="274320" indent="-274320" eaLnBrk="1" fontAlgn="auto" hangingPunct="1">
              <a:spcAft>
                <a:spcPts val="0"/>
              </a:spcAft>
              <a:buClr>
                <a:srgbClr val="33CC33"/>
              </a:buClr>
              <a:buFont typeface="Wingdings"/>
              <a:buChar char=""/>
              <a:defRPr/>
            </a:pPr>
            <a:r>
              <a:rPr lang="en-US" sz="3200" dirty="0" smtClean="0">
                <a:latin typeface="Palatino" pitchFamily="18" charset="0"/>
                <a:ea typeface="+mn-ea"/>
                <a:cs typeface="+mn-cs"/>
              </a:rPr>
              <a:t>Peaks in blood in 6-8 h.</a:t>
            </a:r>
          </a:p>
          <a:p>
            <a:pPr marL="274320" indent="-274320" eaLnBrk="1" fontAlgn="auto" hangingPunct="1">
              <a:spcAft>
                <a:spcPts val="0"/>
              </a:spcAft>
              <a:buClr>
                <a:srgbClr val="33CC33"/>
              </a:buClr>
              <a:buFont typeface="Wingdings"/>
              <a:buChar char=""/>
              <a:defRPr/>
            </a:pPr>
            <a:r>
              <a:rPr lang="en-US" sz="3200" dirty="0" smtClean="0">
                <a:latin typeface="Palatino" pitchFamily="18" charset="0"/>
                <a:ea typeface="+mn-ea"/>
                <a:cs typeface="+mn-cs"/>
              </a:rPr>
              <a:t>Returns to normal levels in 24-30 h.</a:t>
            </a:r>
          </a:p>
        </p:txBody>
      </p:sp>
      <p:sp>
        <p:nvSpPr>
          <p:cNvPr id="5" name="Rectangle 2"/>
          <p:cNvSpPr>
            <a:spLocks noChangeArrowheads="1"/>
          </p:cNvSpPr>
          <p:nvPr/>
        </p:nvSpPr>
        <p:spPr bwMode="auto">
          <a:xfrm>
            <a:off x="266700" y="228600"/>
            <a:ext cx="9525000" cy="914400"/>
          </a:xfrm>
          <a:prstGeom prst="rect">
            <a:avLst/>
          </a:prstGeom>
          <a:noFill/>
          <a:ln w="9525">
            <a:noFill/>
            <a:miter lim="800000"/>
            <a:headEnd/>
            <a:tailEnd/>
          </a:ln>
          <a:effectLst/>
        </p:spPr>
        <p:txBody>
          <a:bodyPr lIns="92075" tIns="46038" rIns="92075" bIns="46038" anchor="b"/>
          <a:lstStyle/>
          <a:p>
            <a:pPr algn="ctr">
              <a:defRPr/>
            </a:pPr>
            <a:r>
              <a:rPr lang="en-US" sz="4000" dirty="0" smtClean="0">
                <a:solidFill>
                  <a:srgbClr val="C00000"/>
                </a:solidFill>
                <a:effectLst>
                  <a:outerShdw blurRad="38100" dist="38100" dir="2700000" algn="tl">
                    <a:srgbClr val="DDDDDD"/>
                  </a:outerShdw>
                </a:effectLst>
                <a:cs typeface="Arial" charset="0"/>
              </a:rPr>
              <a:t>Heart fatty acid binding protein (h-FABP)</a:t>
            </a:r>
            <a:endParaRPr lang="en-US" sz="4000" dirty="0">
              <a:solidFill>
                <a:srgbClr val="C00000"/>
              </a:solidFill>
              <a:effectLst>
                <a:outerShdw blurRad="38100" dist="38100" dir="2700000" algn="tl">
                  <a:srgbClr val="DDDDDD"/>
                </a:outerShdw>
              </a:effectLst>
              <a:cs typeface="Arial" charset="0"/>
            </a:endParaRPr>
          </a:p>
        </p:txBody>
      </p:sp>
    </p:spTree>
    <p:extLst>
      <p:ext uri="{BB962C8B-B14F-4D97-AF65-F5344CB8AC3E}">
        <p14:creationId xmlns:p14="http://schemas.microsoft.com/office/powerpoint/2010/main" val="1003553307"/>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81603">
                                            <p:txEl>
                                              <p:pRg st="0" end="0"/>
                                            </p:txEl>
                                          </p:spTgt>
                                        </p:tgtEl>
                                        <p:attrNameLst>
                                          <p:attrName>style.visibility</p:attrName>
                                        </p:attrNameLst>
                                      </p:cBhvr>
                                      <p:to>
                                        <p:strVal val="visible"/>
                                      </p:to>
                                    </p:set>
                                    <p:animEffect transition="in" filter="fade">
                                      <p:cBhvr>
                                        <p:cTn id="7" dur="1000"/>
                                        <p:tgtEl>
                                          <p:spTgt spid="281603">
                                            <p:txEl>
                                              <p:pRg st="0" end="0"/>
                                            </p:txEl>
                                          </p:spTgt>
                                        </p:tgtEl>
                                      </p:cBhvr>
                                    </p:animEffect>
                                    <p:anim calcmode="lin" valueType="num">
                                      <p:cBhvr>
                                        <p:cTn id="8" dur="1000" fill="hold"/>
                                        <p:tgtEl>
                                          <p:spTgt spid="2816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816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81603">
                                            <p:txEl>
                                              <p:pRg st="1" end="1"/>
                                            </p:txEl>
                                          </p:spTgt>
                                        </p:tgtEl>
                                        <p:attrNameLst>
                                          <p:attrName>style.visibility</p:attrName>
                                        </p:attrNameLst>
                                      </p:cBhvr>
                                      <p:to>
                                        <p:strVal val="visible"/>
                                      </p:to>
                                    </p:set>
                                    <p:animEffect transition="in" filter="fade">
                                      <p:cBhvr>
                                        <p:cTn id="14" dur="1000"/>
                                        <p:tgtEl>
                                          <p:spTgt spid="281603">
                                            <p:txEl>
                                              <p:pRg st="1" end="1"/>
                                            </p:txEl>
                                          </p:spTgt>
                                        </p:tgtEl>
                                      </p:cBhvr>
                                    </p:animEffect>
                                    <p:anim calcmode="lin" valueType="num">
                                      <p:cBhvr>
                                        <p:cTn id="15" dur="1000" fill="hold"/>
                                        <p:tgtEl>
                                          <p:spTgt spid="28160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8160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81603">
                                            <p:txEl>
                                              <p:pRg st="2" end="2"/>
                                            </p:txEl>
                                          </p:spTgt>
                                        </p:tgtEl>
                                        <p:attrNameLst>
                                          <p:attrName>style.visibility</p:attrName>
                                        </p:attrNameLst>
                                      </p:cBhvr>
                                      <p:to>
                                        <p:strVal val="visible"/>
                                      </p:to>
                                    </p:set>
                                    <p:animEffect transition="in" filter="fade">
                                      <p:cBhvr>
                                        <p:cTn id="21" dur="1000"/>
                                        <p:tgtEl>
                                          <p:spTgt spid="281603">
                                            <p:txEl>
                                              <p:pRg st="2" end="2"/>
                                            </p:txEl>
                                          </p:spTgt>
                                        </p:tgtEl>
                                      </p:cBhvr>
                                    </p:animEffect>
                                    <p:anim calcmode="lin" valueType="num">
                                      <p:cBhvr>
                                        <p:cTn id="22" dur="1000" fill="hold"/>
                                        <p:tgtEl>
                                          <p:spTgt spid="28160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8160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81603">
                                            <p:txEl>
                                              <p:pRg st="3" end="3"/>
                                            </p:txEl>
                                          </p:spTgt>
                                        </p:tgtEl>
                                        <p:attrNameLst>
                                          <p:attrName>style.visibility</p:attrName>
                                        </p:attrNameLst>
                                      </p:cBhvr>
                                      <p:to>
                                        <p:strVal val="visible"/>
                                      </p:to>
                                    </p:set>
                                    <p:animEffect transition="in" filter="fade">
                                      <p:cBhvr>
                                        <p:cTn id="28" dur="1000"/>
                                        <p:tgtEl>
                                          <p:spTgt spid="281603">
                                            <p:txEl>
                                              <p:pRg st="3" end="3"/>
                                            </p:txEl>
                                          </p:spTgt>
                                        </p:tgtEl>
                                      </p:cBhvr>
                                    </p:animEffect>
                                    <p:anim calcmode="lin" valueType="num">
                                      <p:cBhvr>
                                        <p:cTn id="29" dur="1000" fill="hold"/>
                                        <p:tgtEl>
                                          <p:spTgt spid="28160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8160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281603">
                                            <p:txEl>
                                              <p:pRg st="4" end="4"/>
                                            </p:txEl>
                                          </p:spTgt>
                                        </p:tgtEl>
                                        <p:attrNameLst>
                                          <p:attrName>style.visibility</p:attrName>
                                        </p:attrNameLst>
                                      </p:cBhvr>
                                      <p:to>
                                        <p:strVal val="visible"/>
                                      </p:to>
                                    </p:set>
                                    <p:animEffect transition="in" filter="fade">
                                      <p:cBhvr>
                                        <p:cTn id="35" dur="1000"/>
                                        <p:tgtEl>
                                          <p:spTgt spid="281603">
                                            <p:txEl>
                                              <p:pRg st="4" end="4"/>
                                            </p:txEl>
                                          </p:spTgt>
                                        </p:tgtEl>
                                      </p:cBhvr>
                                    </p:animEffect>
                                    <p:anim calcmode="lin" valueType="num">
                                      <p:cBhvr>
                                        <p:cTn id="36" dur="1000" fill="hold"/>
                                        <p:tgtEl>
                                          <p:spTgt spid="28160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8160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281603">
                                            <p:txEl>
                                              <p:pRg st="5" end="5"/>
                                            </p:txEl>
                                          </p:spTgt>
                                        </p:tgtEl>
                                        <p:attrNameLst>
                                          <p:attrName>style.visibility</p:attrName>
                                        </p:attrNameLst>
                                      </p:cBhvr>
                                      <p:to>
                                        <p:strVal val="visible"/>
                                      </p:to>
                                    </p:set>
                                    <p:animEffect transition="in" filter="fade">
                                      <p:cBhvr>
                                        <p:cTn id="42" dur="1000"/>
                                        <p:tgtEl>
                                          <p:spTgt spid="281603">
                                            <p:txEl>
                                              <p:pRg st="5" end="5"/>
                                            </p:txEl>
                                          </p:spTgt>
                                        </p:tgtEl>
                                      </p:cBhvr>
                                    </p:animEffect>
                                    <p:anim calcmode="lin" valueType="num">
                                      <p:cBhvr>
                                        <p:cTn id="43" dur="1000" fill="hold"/>
                                        <p:tgtEl>
                                          <p:spTgt spid="28160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8160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Content Placeholder 2"/>
          <p:cNvSpPr>
            <a:spLocks noGrp="1"/>
          </p:cNvSpPr>
          <p:nvPr>
            <p:ph sz="quarter" idx="1"/>
          </p:nvPr>
        </p:nvSpPr>
        <p:spPr>
          <a:xfrm>
            <a:off x="514350" y="1600200"/>
            <a:ext cx="8401050" cy="4873625"/>
          </a:xfrm>
        </p:spPr>
        <p:txBody>
          <a:bodyPr/>
          <a:lstStyle/>
          <a:p>
            <a:pPr eaLnBrk="1" hangingPunct="1"/>
            <a:r>
              <a:rPr lang="en-US" dirty="0" smtClean="0">
                <a:latin typeface="Palatino" charset="0"/>
                <a:cs typeface="Palatino" charset="0"/>
              </a:rPr>
              <a:t>A peptide </a:t>
            </a:r>
            <a:r>
              <a:rPr lang="en-US" dirty="0">
                <a:latin typeface="Palatino" charset="0"/>
                <a:cs typeface="Palatino" charset="0"/>
              </a:rPr>
              <a:t>produced by the ventricles of the heart in response to:</a:t>
            </a:r>
          </a:p>
          <a:p>
            <a:pPr lvl="1" eaLnBrk="1" hangingPunct="1"/>
            <a:r>
              <a:rPr lang="en-US" sz="2400" dirty="0">
                <a:latin typeface="Palatino" charset="0"/>
                <a:cs typeface="Palatino" charset="0"/>
              </a:rPr>
              <a:t>Myocardial stretching and ventricular dysfunction </a:t>
            </a:r>
            <a:r>
              <a:rPr lang="en-US" sz="2400" dirty="0">
                <a:solidFill>
                  <a:srgbClr val="FF0000"/>
                </a:solidFill>
                <a:latin typeface="Palatino" charset="0"/>
                <a:cs typeface="Palatino" charset="0"/>
              </a:rPr>
              <a:t>after MI</a:t>
            </a:r>
          </a:p>
          <a:p>
            <a:pPr eaLnBrk="1" hangingPunct="1"/>
            <a:r>
              <a:rPr lang="en-US" dirty="0">
                <a:latin typeface="Palatino" charset="0"/>
                <a:cs typeface="Palatino" charset="0"/>
              </a:rPr>
              <a:t>C</a:t>
            </a:r>
            <a:r>
              <a:rPr lang="en-US" dirty="0" smtClean="0">
                <a:latin typeface="Palatino" charset="0"/>
                <a:cs typeface="Palatino" charset="0"/>
              </a:rPr>
              <a:t>auses </a:t>
            </a:r>
            <a:r>
              <a:rPr lang="en-US" dirty="0">
                <a:latin typeface="Palatino" charset="0"/>
                <a:cs typeface="Palatino" charset="0"/>
              </a:rPr>
              <a:t>vasodilation, sodium and water excretion and reduces blood pressure</a:t>
            </a:r>
          </a:p>
          <a:p>
            <a:pPr eaLnBrk="1" hangingPunct="1"/>
            <a:r>
              <a:rPr lang="en-US" dirty="0" smtClean="0">
                <a:latin typeface="Palatino" charset="0"/>
                <a:cs typeface="Palatino" charset="0"/>
              </a:rPr>
              <a:t>A marker for detecting </a:t>
            </a:r>
            <a:r>
              <a:rPr lang="en-US" dirty="0" smtClean="0">
                <a:solidFill>
                  <a:srgbClr val="FF0000"/>
                </a:solidFill>
                <a:latin typeface="Palatino" charset="0"/>
                <a:cs typeface="Palatino" charset="0"/>
              </a:rPr>
              <a:t>congestive heart failure</a:t>
            </a:r>
          </a:p>
          <a:p>
            <a:pPr eaLnBrk="1" hangingPunct="1"/>
            <a:r>
              <a:rPr lang="en-US" dirty="0" smtClean="0">
                <a:latin typeface="Palatino" charset="0"/>
                <a:cs typeface="Palatino" charset="0"/>
              </a:rPr>
              <a:t>Its serum levels are high in some pulmonary diseases</a:t>
            </a:r>
          </a:p>
          <a:p>
            <a:pPr eaLnBrk="1" hangingPunct="1"/>
            <a:r>
              <a:rPr lang="en-US" dirty="0" smtClean="0">
                <a:latin typeface="Palatino" charset="0"/>
                <a:cs typeface="Palatino" charset="0"/>
              </a:rPr>
              <a:t>But in heart failure its levels are markedly high</a:t>
            </a:r>
          </a:p>
          <a:p>
            <a:pPr eaLnBrk="1" hangingPunct="1"/>
            <a:r>
              <a:rPr lang="en-US" dirty="0" smtClean="0">
                <a:latin typeface="Palatino" charset="0"/>
                <a:cs typeface="Palatino" charset="0"/>
              </a:rPr>
              <a:t>An important marker for differential diagnosis of pulmonary diseases and congestive heart failure</a:t>
            </a:r>
          </a:p>
        </p:txBody>
      </p:sp>
      <p:sp>
        <p:nvSpPr>
          <p:cNvPr id="5" name="Rectangle 2"/>
          <p:cNvSpPr>
            <a:spLocks noGrp="1" noChangeArrowheads="1"/>
          </p:cNvSpPr>
          <p:nvPr>
            <p:ph type="title"/>
          </p:nvPr>
        </p:nvSpPr>
        <p:spPr>
          <a:xfrm>
            <a:off x="1181100" y="381000"/>
            <a:ext cx="7848600" cy="1143000"/>
          </a:xfrm>
        </p:spPr>
        <p:txBody>
          <a:bodyPr wrap="square" lIns="91440" tIns="45720" rIns="91440" bIns="45720" numCol="1" anchorCtr="0" compatLnSpc="1">
            <a:prstTxWarp prst="textNoShape">
              <a:avLst/>
            </a:prstTxWarp>
            <a:normAutofit fontScale="90000"/>
          </a:bodyPr>
          <a:lstStyle/>
          <a:p>
            <a:pPr algn="ctr" eaLnBrk="1" hangingPunct="1">
              <a:defRPr/>
            </a:pPr>
            <a:r>
              <a:rPr lang="en-US" sz="4400" cap="none" dirty="0" smtClean="0">
                <a:solidFill>
                  <a:srgbClr val="C00000"/>
                </a:solidFill>
                <a:effectLst>
                  <a:outerShdw blurRad="38100" dist="38100" dir="2700000" algn="tl">
                    <a:srgbClr val="DDDDDD"/>
                  </a:outerShdw>
                </a:effectLst>
                <a:latin typeface="Palatino" charset="0"/>
                <a:cs typeface="+mj-cs"/>
              </a:rPr>
              <a:t>B-type natriuretic peptide (BNP)</a:t>
            </a:r>
            <a:br>
              <a:rPr lang="en-US" sz="4400" cap="none" dirty="0" smtClean="0">
                <a:solidFill>
                  <a:srgbClr val="C00000"/>
                </a:solidFill>
                <a:effectLst>
                  <a:outerShdw blurRad="38100" dist="38100" dir="2700000" algn="tl">
                    <a:srgbClr val="DDDDDD"/>
                  </a:outerShdw>
                </a:effectLst>
                <a:latin typeface="Palatino" charset="0"/>
                <a:cs typeface="+mj-cs"/>
              </a:rPr>
            </a:br>
            <a:r>
              <a:rPr lang="en-US" sz="4400" cap="none" dirty="0" smtClean="0">
                <a:solidFill>
                  <a:srgbClr val="C00000"/>
                </a:solidFill>
                <a:effectLst>
                  <a:outerShdw blurRad="38100" dist="38100" dir="2700000" algn="tl">
                    <a:srgbClr val="DDDDDD"/>
                  </a:outerShdw>
                </a:effectLst>
                <a:latin typeface="Palatino" charset="0"/>
                <a:cs typeface="+mj-cs"/>
              </a:rPr>
              <a:t>(heart failure marker)</a:t>
            </a:r>
            <a:endParaRPr lang="en-US" sz="4400" cap="none" dirty="0">
              <a:solidFill>
                <a:srgbClr val="C00000"/>
              </a:solidFill>
              <a:effectLst>
                <a:outerShdw blurRad="38100" dist="38100" dir="2700000" algn="tl">
                  <a:srgbClr val="DDDDDD"/>
                </a:outerShdw>
              </a:effectLst>
              <a:latin typeface="Palatino" charset="0"/>
              <a:cs typeface="+mj-cs"/>
            </a:endParaRPr>
          </a:p>
        </p:txBody>
      </p:sp>
    </p:spTree>
    <p:extLst>
      <p:ext uri="{BB962C8B-B14F-4D97-AF65-F5344CB8AC3E}">
        <p14:creationId xmlns:p14="http://schemas.microsoft.com/office/powerpoint/2010/main" val="1439527699"/>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15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915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915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915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915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915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Figur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38300" y="121958"/>
            <a:ext cx="7314156" cy="6583642"/>
          </a:xfrm>
          <a:prstGeom prst="rect">
            <a:avLst/>
          </a:prstGeom>
        </p:spPr>
      </p:pic>
      <p:sp>
        <p:nvSpPr>
          <p:cNvPr id="3" name="TextBox 2"/>
          <p:cNvSpPr txBox="1"/>
          <p:nvPr/>
        </p:nvSpPr>
        <p:spPr>
          <a:xfrm>
            <a:off x="1790700" y="5638800"/>
            <a:ext cx="7010400" cy="830997"/>
          </a:xfrm>
          <a:prstGeom prst="rect">
            <a:avLst/>
          </a:prstGeom>
          <a:noFill/>
        </p:spPr>
        <p:txBody>
          <a:bodyPr wrap="square" rtlCol="0">
            <a:spAutoFit/>
          </a:bodyPr>
          <a:lstStyle/>
          <a:p>
            <a:pPr algn="ctr"/>
            <a:r>
              <a:rPr lang="en-US" dirty="0"/>
              <a:t>P</a:t>
            </a:r>
            <a:r>
              <a:rPr lang="en-US" dirty="0" smtClean="0"/>
              <a:t>athogenesis of MI with special focus on the biomarkers implicated in the development of MI. </a:t>
            </a:r>
            <a:endParaRPr lang="en-US" dirty="0"/>
          </a:p>
        </p:txBody>
      </p:sp>
      <p:sp>
        <p:nvSpPr>
          <p:cNvPr id="5" name="TextBox 4"/>
          <p:cNvSpPr txBox="1"/>
          <p:nvPr/>
        </p:nvSpPr>
        <p:spPr>
          <a:xfrm>
            <a:off x="7124700" y="4724400"/>
            <a:ext cx="979820" cy="369332"/>
          </a:xfrm>
          <a:prstGeom prst="rect">
            <a:avLst/>
          </a:prstGeom>
          <a:noFill/>
        </p:spPr>
        <p:txBody>
          <a:bodyPr wrap="none" rtlCol="0">
            <a:spAutoFit/>
          </a:bodyPr>
          <a:lstStyle/>
          <a:p>
            <a:r>
              <a:rPr lang="en-US" sz="1800" dirty="0" smtClean="0">
                <a:solidFill>
                  <a:schemeClr val="tx1">
                    <a:lumMod val="95000"/>
                    <a:lumOff val="5000"/>
                  </a:schemeClr>
                </a:solidFill>
              </a:rPr>
              <a:t>h-FABP</a:t>
            </a:r>
            <a:endParaRPr lang="en-US" sz="1800" dirty="0">
              <a:solidFill>
                <a:schemeClr val="tx1">
                  <a:lumMod val="95000"/>
                  <a:lumOff val="5000"/>
                </a:schemeClr>
              </a:solidFill>
            </a:endParaRPr>
          </a:p>
        </p:txBody>
      </p:sp>
      <p:sp>
        <p:nvSpPr>
          <p:cNvPr id="6" name="TextBox 5"/>
          <p:cNvSpPr txBox="1"/>
          <p:nvPr/>
        </p:nvSpPr>
        <p:spPr>
          <a:xfrm>
            <a:off x="5905500" y="2971800"/>
            <a:ext cx="1447800" cy="923330"/>
          </a:xfrm>
          <a:prstGeom prst="rect">
            <a:avLst/>
          </a:prstGeom>
          <a:noFill/>
        </p:spPr>
        <p:txBody>
          <a:bodyPr wrap="square" rtlCol="0">
            <a:spAutoFit/>
          </a:bodyPr>
          <a:lstStyle/>
          <a:p>
            <a:pPr algn="r"/>
            <a:r>
              <a:rPr lang="en-US" sz="1800" dirty="0" err="1" smtClean="0">
                <a:solidFill>
                  <a:srgbClr val="3366FF"/>
                </a:solidFill>
              </a:rPr>
              <a:t>cTn</a:t>
            </a:r>
            <a:endParaRPr lang="en-US" sz="1800" dirty="0" smtClean="0">
              <a:solidFill>
                <a:srgbClr val="3366FF"/>
              </a:solidFill>
            </a:endParaRPr>
          </a:p>
          <a:p>
            <a:pPr algn="r"/>
            <a:r>
              <a:rPr lang="en-US" sz="1800" dirty="0" smtClean="0">
                <a:solidFill>
                  <a:srgbClr val="3366FF"/>
                </a:solidFill>
              </a:rPr>
              <a:t>CK-MB</a:t>
            </a:r>
          </a:p>
          <a:p>
            <a:pPr algn="r"/>
            <a:r>
              <a:rPr lang="en-US" sz="1800" dirty="0" smtClean="0">
                <a:solidFill>
                  <a:srgbClr val="3366FF"/>
                </a:solidFill>
              </a:rPr>
              <a:t>Myoglobin</a:t>
            </a:r>
            <a:endParaRPr lang="en-US" sz="1800" dirty="0">
              <a:solidFill>
                <a:srgbClr val="3366FF"/>
              </a:solidFill>
            </a:endParaRPr>
          </a:p>
        </p:txBody>
      </p:sp>
      <p:sp>
        <p:nvSpPr>
          <p:cNvPr id="7" name="TextBox 6"/>
          <p:cNvSpPr txBox="1"/>
          <p:nvPr/>
        </p:nvSpPr>
        <p:spPr>
          <a:xfrm>
            <a:off x="6362700" y="2145268"/>
            <a:ext cx="659155" cy="369332"/>
          </a:xfrm>
          <a:prstGeom prst="rect">
            <a:avLst/>
          </a:prstGeom>
          <a:noFill/>
        </p:spPr>
        <p:txBody>
          <a:bodyPr wrap="none" rtlCol="0">
            <a:spAutoFit/>
          </a:bodyPr>
          <a:lstStyle/>
          <a:p>
            <a:pPr algn="r"/>
            <a:r>
              <a:rPr lang="en-US" sz="1800" dirty="0" smtClean="0"/>
              <a:t>BNP</a:t>
            </a:r>
            <a:endParaRPr lang="en-US" sz="1800" dirty="0"/>
          </a:p>
        </p:txBody>
      </p:sp>
      <p:sp>
        <p:nvSpPr>
          <p:cNvPr id="9" name="TextBox 8"/>
          <p:cNvSpPr txBox="1"/>
          <p:nvPr/>
        </p:nvSpPr>
        <p:spPr>
          <a:xfrm>
            <a:off x="4941545" y="1676400"/>
            <a:ext cx="659155" cy="369332"/>
          </a:xfrm>
          <a:prstGeom prst="rect">
            <a:avLst/>
          </a:prstGeom>
          <a:noFill/>
        </p:spPr>
        <p:txBody>
          <a:bodyPr wrap="none" rtlCol="0">
            <a:spAutoFit/>
          </a:bodyPr>
          <a:lstStyle/>
          <a:p>
            <a:pPr algn="r"/>
            <a:r>
              <a:rPr lang="en-US" sz="1800" dirty="0" smtClean="0"/>
              <a:t>BNP</a:t>
            </a:r>
            <a:endParaRPr lang="en-US" sz="1800" dirty="0"/>
          </a:p>
        </p:txBody>
      </p:sp>
    </p:spTree>
    <p:extLst>
      <p:ext uri="{BB962C8B-B14F-4D97-AF65-F5344CB8AC3E}">
        <p14:creationId xmlns:p14="http://schemas.microsoft.com/office/powerpoint/2010/main" val="1020508011"/>
      </p:ext>
    </p:extLst>
  </p:cSld>
  <p:clrMapOvr>
    <a:masterClrMapping/>
  </p:clrMapOvr>
  <p:transition spd="slow">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5698" name="Rectangle 2"/>
          <p:cNvSpPr>
            <a:spLocks noGrp="1" noChangeArrowheads="1"/>
          </p:cNvSpPr>
          <p:nvPr>
            <p:ph sz="quarter" idx="1"/>
          </p:nvPr>
        </p:nvSpPr>
        <p:spPr>
          <a:xfrm>
            <a:off x="665162" y="1066800"/>
            <a:ext cx="8705850" cy="5410200"/>
          </a:xfrm>
        </p:spPr>
        <p:txBody>
          <a:bodyPr/>
          <a:lstStyle/>
          <a:p>
            <a:pPr eaLnBrk="1" hangingPunct="1">
              <a:buClr>
                <a:srgbClr val="33CC33"/>
              </a:buClr>
            </a:pPr>
            <a:r>
              <a:rPr lang="en-US" dirty="0" err="1" smtClean="0">
                <a:latin typeface="Palatino" charset="0"/>
              </a:rPr>
              <a:t>cTn</a:t>
            </a:r>
            <a:r>
              <a:rPr lang="en-US" dirty="0" smtClean="0">
                <a:latin typeface="Palatino" charset="0"/>
              </a:rPr>
              <a:t>:</a:t>
            </a:r>
          </a:p>
          <a:p>
            <a:pPr lvl="1" eaLnBrk="1" hangingPunct="1">
              <a:buClr>
                <a:srgbClr val="33CC33"/>
              </a:buClr>
            </a:pPr>
            <a:r>
              <a:rPr lang="en-US" sz="2400" dirty="0" smtClean="0">
                <a:latin typeface="Palatino" charset="0"/>
              </a:rPr>
              <a:t>Are currently the most definitive markers and are replacing CK-MB</a:t>
            </a:r>
          </a:p>
          <a:p>
            <a:pPr lvl="1" eaLnBrk="1" hangingPunct="1">
              <a:buClr>
                <a:srgbClr val="33CC33"/>
              </a:buClr>
            </a:pPr>
            <a:r>
              <a:rPr lang="en-US" sz="2400" dirty="0">
                <a:latin typeface="Palatino" charset="0"/>
              </a:rPr>
              <a:t>A</a:t>
            </a:r>
            <a:r>
              <a:rPr lang="en-US" sz="2400" dirty="0" smtClean="0">
                <a:latin typeface="Palatino" charset="0"/>
              </a:rPr>
              <a:t>re </a:t>
            </a:r>
            <a:r>
              <a:rPr lang="en-US" sz="2400" dirty="0">
                <a:latin typeface="Palatino" charset="0"/>
              </a:rPr>
              <a:t>highly specific to heart muscle </a:t>
            </a:r>
            <a:r>
              <a:rPr lang="en-US" sz="2400" dirty="0" smtClean="0">
                <a:latin typeface="Palatino" charset="0"/>
              </a:rPr>
              <a:t>damage</a:t>
            </a:r>
          </a:p>
          <a:p>
            <a:pPr lvl="1" eaLnBrk="1" hangingPunct="1">
              <a:buClr>
                <a:srgbClr val="33CC33"/>
              </a:buClr>
            </a:pPr>
            <a:r>
              <a:rPr lang="en-US" sz="2400" dirty="0" smtClean="0">
                <a:latin typeface="Palatino" charset="0"/>
              </a:rPr>
              <a:t>They </a:t>
            </a:r>
            <a:r>
              <a:rPr lang="en-US" sz="2400" dirty="0">
                <a:latin typeface="Palatino" charset="0"/>
              </a:rPr>
              <a:t>remain elevated in plasma longer than </a:t>
            </a:r>
            <a:r>
              <a:rPr lang="en-US" sz="2400" dirty="0" smtClean="0">
                <a:latin typeface="Palatino" charset="0"/>
              </a:rPr>
              <a:t>CK-MB</a:t>
            </a:r>
          </a:p>
          <a:p>
            <a:pPr lvl="1" eaLnBrk="1" hangingPunct="1">
              <a:buClr>
                <a:srgbClr val="33CC33"/>
              </a:buClr>
            </a:pPr>
            <a:r>
              <a:rPr lang="en-US" sz="2400" dirty="0" smtClean="0">
                <a:latin typeface="Palatino" charset="0"/>
              </a:rPr>
              <a:t>They </a:t>
            </a:r>
            <a:r>
              <a:rPr lang="en-US" sz="2400" dirty="0">
                <a:latin typeface="Palatino" charset="0"/>
              </a:rPr>
              <a:t>have higher sensitivity and specificity than CK-MB</a:t>
            </a:r>
          </a:p>
          <a:p>
            <a:pPr eaLnBrk="1" hangingPunct="1">
              <a:buClr>
                <a:srgbClr val="33CC33"/>
              </a:buClr>
            </a:pPr>
            <a:r>
              <a:rPr lang="en-US" dirty="0" smtClean="0">
                <a:latin typeface="Palatino" charset="0"/>
              </a:rPr>
              <a:t>CK-MB:</a:t>
            </a:r>
          </a:p>
          <a:p>
            <a:pPr lvl="1" eaLnBrk="1" hangingPunct="1">
              <a:buClr>
                <a:srgbClr val="33CC33"/>
              </a:buClr>
            </a:pPr>
            <a:r>
              <a:rPr lang="en-US" sz="2400" dirty="0" smtClean="0">
                <a:latin typeface="Palatino" charset="0"/>
              </a:rPr>
              <a:t>Its main advantage is for detecting re-infarction</a:t>
            </a:r>
          </a:p>
          <a:p>
            <a:pPr eaLnBrk="1" hangingPunct="1">
              <a:buClr>
                <a:srgbClr val="33CC33"/>
              </a:buClr>
            </a:pPr>
            <a:r>
              <a:rPr lang="en-US" dirty="0" smtClean="0">
                <a:latin typeface="Palatino" charset="0"/>
              </a:rPr>
              <a:t>Myoglobin: </a:t>
            </a:r>
          </a:p>
          <a:p>
            <a:pPr lvl="1" eaLnBrk="1" hangingPunct="1">
              <a:buClr>
                <a:srgbClr val="33CC33"/>
              </a:buClr>
            </a:pPr>
            <a:r>
              <a:rPr lang="en-US" sz="2400" dirty="0" smtClean="0">
                <a:latin typeface="Palatino" charset="0"/>
              </a:rPr>
              <a:t>It is an early marker of MI</a:t>
            </a:r>
          </a:p>
          <a:p>
            <a:pPr eaLnBrk="1" hangingPunct="1">
              <a:buClr>
                <a:srgbClr val="33CC33"/>
              </a:buClr>
            </a:pPr>
            <a:r>
              <a:rPr lang="en-US" dirty="0" smtClean="0">
                <a:latin typeface="Palatino" charset="0"/>
              </a:rPr>
              <a:t>h-FABP:</a:t>
            </a:r>
          </a:p>
          <a:p>
            <a:pPr lvl="1" eaLnBrk="1" hangingPunct="1">
              <a:buClr>
                <a:srgbClr val="33CC33"/>
              </a:buClr>
            </a:pPr>
            <a:r>
              <a:rPr lang="en-US" dirty="0" smtClean="0">
                <a:latin typeface="Palatino" charset="0"/>
              </a:rPr>
              <a:t>Is an early marker for detecting acute ischemia prior to necrosis</a:t>
            </a:r>
            <a:endParaRPr lang="en-US" dirty="0">
              <a:latin typeface="Palatino" charset="0"/>
            </a:endParaRPr>
          </a:p>
        </p:txBody>
      </p:sp>
      <p:sp>
        <p:nvSpPr>
          <p:cNvPr id="5" name="Rectangle 2"/>
          <p:cNvSpPr>
            <a:spLocks noChangeArrowheads="1"/>
          </p:cNvSpPr>
          <p:nvPr/>
        </p:nvSpPr>
        <p:spPr bwMode="auto">
          <a:xfrm>
            <a:off x="952500" y="381000"/>
            <a:ext cx="8418512" cy="762000"/>
          </a:xfrm>
          <a:prstGeom prst="rect">
            <a:avLst/>
          </a:prstGeom>
          <a:noFill/>
          <a:ln w="9525">
            <a:noFill/>
            <a:miter lim="800000"/>
            <a:headEnd/>
            <a:tailEnd/>
          </a:ln>
          <a:effectLst/>
        </p:spPr>
        <p:txBody>
          <a:bodyPr lIns="92075" tIns="46038" rIns="92075" bIns="46038" anchor="b"/>
          <a:lstStyle/>
          <a:p>
            <a:pPr algn="ctr">
              <a:defRPr/>
            </a:pPr>
            <a:r>
              <a:rPr lang="en-US" sz="4400" dirty="0" smtClean="0">
                <a:solidFill>
                  <a:srgbClr val="C00000"/>
                </a:solidFill>
                <a:effectLst>
                  <a:outerShdw blurRad="38100" dist="38100" dir="2700000" algn="tl">
                    <a:srgbClr val="DDDDDD"/>
                  </a:outerShdw>
                </a:effectLst>
                <a:cs typeface="Arial" charset="0"/>
              </a:rPr>
              <a:t>Take home message</a:t>
            </a:r>
            <a:endParaRPr lang="en-US" sz="4400" dirty="0">
              <a:solidFill>
                <a:srgbClr val="C00000"/>
              </a:solidFill>
              <a:effectLst>
                <a:outerShdw blurRad="38100" dist="38100" dir="2700000" algn="tl">
                  <a:srgbClr val="DDDDDD"/>
                </a:outerShdw>
              </a:effectLst>
              <a:cs typeface="Arial" charset="0"/>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85698">
                                            <p:txEl>
                                              <p:pRg st="0" end="0"/>
                                            </p:txEl>
                                          </p:spTgt>
                                        </p:tgtEl>
                                        <p:attrNameLst>
                                          <p:attrName>style.visibility</p:attrName>
                                        </p:attrNameLst>
                                      </p:cBhvr>
                                      <p:to>
                                        <p:strVal val="visible"/>
                                      </p:to>
                                    </p:set>
                                    <p:animEffect transition="in" filter="fade">
                                      <p:cBhvr>
                                        <p:cTn id="7" dur="1000"/>
                                        <p:tgtEl>
                                          <p:spTgt spid="285698">
                                            <p:txEl>
                                              <p:pRg st="0" end="0"/>
                                            </p:txEl>
                                          </p:spTgt>
                                        </p:tgtEl>
                                      </p:cBhvr>
                                    </p:animEffect>
                                    <p:anim calcmode="lin" valueType="num">
                                      <p:cBhvr>
                                        <p:cTn id="8" dur="1000" fill="hold"/>
                                        <p:tgtEl>
                                          <p:spTgt spid="28569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85698">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85698">
                                            <p:txEl>
                                              <p:pRg st="1" end="1"/>
                                            </p:txEl>
                                          </p:spTgt>
                                        </p:tgtEl>
                                        <p:attrNameLst>
                                          <p:attrName>style.visibility</p:attrName>
                                        </p:attrNameLst>
                                      </p:cBhvr>
                                      <p:to>
                                        <p:strVal val="visible"/>
                                      </p:to>
                                    </p:set>
                                    <p:animEffect transition="in" filter="fade">
                                      <p:cBhvr>
                                        <p:cTn id="12" dur="1000"/>
                                        <p:tgtEl>
                                          <p:spTgt spid="285698">
                                            <p:txEl>
                                              <p:pRg st="1" end="1"/>
                                            </p:txEl>
                                          </p:spTgt>
                                        </p:tgtEl>
                                      </p:cBhvr>
                                    </p:animEffect>
                                    <p:anim calcmode="lin" valueType="num">
                                      <p:cBhvr>
                                        <p:cTn id="13" dur="1000" fill="hold"/>
                                        <p:tgtEl>
                                          <p:spTgt spid="28569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85698">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285698">
                                            <p:txEl>
                                              <p:pRg st="2" end="2"/>
                                            </p:txEl>
                                          </p:spTgt>
                                        </p:tgtEl>
                                        <p:attrNameLst>
                                          <p:attrName>style.visibility</p:attrName>
                                        </p:attrNameLst>
                                      </p:cBhvr>
                                      <p:to>
                                        <p:strVal val="visible"/>
                                      </p:to>
                                    </p:set>
                                    <p:animEffect transition="in" filter="fade">
                                      <p:cBhvr>
                                        <p:cTn id="17" dur="1000"/>
                                        <p:tgtEl>
                                          <p:spTgt spid="285698">
                                            <p:txEl>
                                              <p:pRg st="2" end="2"/>
                                            </p:txEl>
                                          </p:spTgt>
                                        </p:tgtEl>
                                      </p:cBhvr>
                                    </p:animEffect>
                                    <p:anim calcmode="lin" valueType="num">
                                      <p:cBhvr>
                                        <p:cTn id="18" dur="1000" fill="hold"/>
                                        <p:tgtEl>
                                          <p:spTgt spid="28569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85698">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285698">
                                            <p:txEl>
                                              <p:pRg st="3" end="3"/>
                                            </p:txEl>
                                          </p:spTgt>
                                        </p:tgtEl>
                                        <p:attrNameLst>
                                          <p:attrName>style.visibility</p:attrName>
                                        </p:attrNameLst>
                                      </p:cBhvr>
                                      <p:to>
                                        <p:strVal val="visible"/>
                                      </p:to>
                                    </p:set>
                                    <p:animEffect transition="in" filter="fade">
                                      <p:cBhvr>
                                        <p:cTn id="22" dur="1000"/>
                                        <p:tgtEl>
                                          <p:spTgt spid="285698">
                                            <p:txEl>
                                              <p:pRg st="3" end="3"/>
                                            </p:txEl>
                                          </p:spTgt>
                                        </p:tgtEl>
                                      </p:cBhvr>
                                    </p:animEffect>
                                    <p:anim calcmode="lin" valueType="num">
                                      <p:cBhvr>
                                        <p:cTn id="23" dur="1000" fill="hold"/>
                                        <p:tgtEl>
                                          <p:spTgt spid="285698">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85698">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285698">
                                            <p:txEl>
                                              <p:pRg st="4" end="4"/>
                                            </p:txEl>
                                          </p:spTgt>
                                        </p:tgtEl>
                                        <p:attrNameLst>
                                          <p:attrName>style.visibility</p:attrName>
                                        </p:attrNameLst>
                                      </p:cBhvr>
                                      <p:to>
                                        <p:strVal val="visible"/>
                                      </p:to>
                                    </p:set>
                                    <p:animEffect transition="in" filter="fade">
                                      <p:cBhvr>
                                        <p:cTn id="27" dur="1000"/>
                                        <p:tgtEl>
                                          <p:spTgt spid="285698">
                                            <p:txEl>
                                              <p:pRg st="4" end="4"/>
                                            </p:txEl>
                                          </p:spTgt>
                                        </p:tgtEl>
                                      </p:cBhvr>
                                    </p:animEffect>
                                    <p:anim calcmode="lin" valueType="num">
                                      <p:cBhvr>
                                        <p:cTn id="28" dur="1000" fill="hold"/>
                                        <p:tgtEl>
                                          <p:spTgt spid="285698">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8569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285698">
                                            <p:txEl>
                                              <p:pRg st="5" end="5"/>
                                            </p:txEl>
                                          </p:spTgt>
                                        </p:tgtEl>
                                        <p:attrNameLst>
                                          <p:attrName>style.visibility</p:attrName>
                                        </p:attrNameLst>
                                      </p:cBhvr>
                                      <p:to>
                                        <p:strVal val="visible"/>
                                      </p:to>
                                    </p:set>
                                    <p:animEffect transition="in" filter="fade">
                                      <p:cBhvr>
                                        <p:cTn id="34" dur="1000"/>
                                        <p:tgtEl>
                                          <p:spTgt spid="285698">
                                            <p:txEl>
                                              <p:pRg st="5" end="5"/>
                                            </p:txEl>
                                          </p:spTgt>
                                        </p:tgtEl>
                                      </p:cBhvr>
                                    </p:animEffect>
                                    <p:anim calcmode="lin" valueType="num">
                                      <p:cBhvr>
                                        <p:cTn id="35" dur="1000" fill="hold"/>
                                        <p:tgtEl>
                                          <p:spTgt spid="285698">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85698">
                                            <p:txEl>
                                              <p:pRg st="5" end="5"/>
                                            </p:txEl>
                                          </p:spTgt>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285698">
                                            <p:txEl>
                                              <p:pRg st="6" end="6"/>
                                            </p:txEl>
                                          </p:spTgt>
                                        </p:tgtEl>
                                        <p:attrNameLst>
                                          <p:attrName>style.visibility</p:attrName>
                                        </p:attrNameLst>
                                      </p:cBhvr>
                                      <p:to>
                                        <p:strVal val="visible"/>
                                      </p:to>
                                    </p:set>
                                    <p:animEffect transition="in" filter="fade">
                                      <p:cBhvr>
                                        <p:cTn id="39" dur="1000"/>
                                        <p:tgtEl>
                                          <p:spTgt spid="285698">
                                            <p:txEl>
                                              <p:pRg st="6" end="6"/>
                                            </p:txEl>
                                          </p:spTgt>
                                        </p:tgtEl>
                                      </p:cBhvr>
                                    </p:animEffect>
                                    <p:anim calcmode="lin" valueType="num">
                                      <p:cBhvr>
                                        <p:cTn id="40" dur="1000" fill="hold"/>
                                        <p:tgtEl>
                                          <p:spTgt spid="285698">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28569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7" presetClass="entr" presetSubtype="0" fill="hold" grpId="0" nodeType="clickEffect">
                                  <p:stCondLst>
                                    <p:cond delay="0"/>
                                  </p:stCondLst>
                                  <p:childTnLst>
                                    <p:set>
                                      <p:cBhvr>
                                        <p:cTn id="45" dur="1" fill="hold">
                                          <p:stCondLst>
                                            <p:cond delay="0"/>
                                          </p:stCondLst>
                                        </p:cTn>
                                        <p:tgtEl>
                                          <p:spTgt spid="285698">
                                            <p:txEl>
                                              <p:pRg st="7" end="7"/>
                                            </p:txEl>
                                          </p:spTgt>
                                        </p:tgtEl>
                                        <p:attrNameLst>
                                          <p:attrName>style.visibility</p:attrName>
                                        </p:attrNameLst>
                                      </p:cBhvr>
                                      <p:to>
                                        <p:strVal val="visible"/>
                                      </p:to>
                                    </p:set>
                                    <p:animEffect transition="in" filter="fade">
                                      <p:cBhvr>
                                        <p:cTn id="46" dur="1000"/>
                                        <p:tgtEl>
                                          <p:spTgt spid="285698">
                                            <p:txEl>
                                              <p:pRg st="7" end="7"/>
                                            </p:txEl>
                                          </p:spTgt>
                                        </p:tgtEl>
                                      </p:cBhvr>
                                    </p:animEffect>
                                    <p:anim calcmode="lin" valueType="num">
                                      <p:cBhvr>
                                        <p:cTn id="47" dur="1000" fill="hold"/>
                                        <p:tgtEl>
                                          <p:spTgt spid="285698">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285698">
                                            <p:txEl>
                                              <p:pRg st="7" end="7"/>
                                            </p:txEl>
                                          </p:spTgt>
                                        </p:tgtEl>
                                        <p:attrNameLst>
                                          <p:attrName>ppt_y</p:attrName>
                                        </p:attrNameLst>
                                      </p:cBhvr>
                                      <p:tavLst>
                                        <p:tav tm="0">
                                          <p:val>
                                            <p:strVal val="#ppt_y-.1"/>
                                          </p:val>
                                        </p:tav>
                                        <p:tav tm="100000">
                                          <p:val>
                                            <p:strVal val="#ppt_y"/>
                                          </p:val>
                                        </p:tav>
                                      </p:tavLst>
                                    </p:anim>
                                  </p:childTnLst>
                                </p:cTn>
                              </p:par>
                              <p:par>
                                <p:cTn id="49" presetID="47" presetClass="entr" presetSubtype="0" fill="hold" grpId="0" nodeType="withEffect">
                                  <p:stCondLst>
                                    <p:cond delay="0"/>
                                  </p:stCondLst>
                                  <p:childTnLst>
                                    <p:set>
                                      <p:cBhvr>
                                        <p:cTn id="50" dur="1" fill="hold">
                                          <p:stCondLst>
                                            <p:cond delay="0"/>
                                          </p:stCondLst>
                                        </p:cTn>
                                        <p:tgtEl>
                                          <p:spTgt spid="285698">
                                            <p:txEl>
                                              <p:pRg st="8" end="8"/>
                                            </p:txEl>
                                          </p:spTgt>
                                        </p:tgtEl>
                                        <p:attrNameLst>
                                          <p:attrName>style.visibility</p:attrName>
                                        </p:attrNameLst>
                                      </p:cBhvr>
                                      <p:to>
                                        <p:strVal val="visible"/>
                                      </p:to>
                                    </p:set>
                                    <p:animEffect transition="in" filter="fade">
                                      <p:cBhvr>
                                        <p:cTn id="51" dur="1000"/>
                                        <p:tgtEl>
                                          <p:spTgt spid="285698">
                                            <p:txEl>
                                              <p:pRg st="8" end="8"/>
                                            </p:txEl>
                                          </p:spTgt>
                                        </p:tgtEl>
                                      </p:cBhvr>
                                    </p:animEffect>
                                    <p:anim calcmode="lin" valueType="num">
                                      <p:cBhvr>
                                        <p:cTn id="52" dur="1000" fill="hold"/>
                                        <p:tgtEl>
                                          <p:spTgt spid="285698">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285698">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7" presetClass="entr" presetSubtype="0" fill="hold" grpId="0" nodeType="clickEffect">
                                  <p:stCondLst>
                                    <p:cond delay="0"/>
                                  </p:stCondLst>
                                  <p:childTnLst>
                                    <p:set>
                                      <p:cBhvr>
                                        <p:cTn id="57" dur="1" fill="hold">
                                          <p:stCondLst>
                                            <p:cond delay="0"/>
                                          </p:stCondLst>
                                        </p:cTn>
                                        <p:tgtEl>
                                          <p:spTgt spid="285698">
                                            <p:txEl>
                                              <p:pRg st="9" end="9"/>
                                            </p:txEl>
                                          </p:spTgt>
                                        </p:tgtEl>
                                        <p:attrNameLst>
                                          <p:attrName>style.visibility</p:attrName>
                                        </p:attrNameLst>
                                      </p:cBhvr>
                                      <p:to>
                                        <p:strVal val="visible"/>
                                      </p:to>
                                    </p:set>
                                    <p:animEffect transition="in" filter="fade">
                                      <p:cBhvr>
                                        <p:cTn id="58" dur="1000"/>
                                        <p:tgtEl>
                                          <p:spTgt spid="285698">
                                            <p:txEl>
                                              <p:pRg st="9" end="9"/>
                                            </p:txEl>
                                          </p:spTgt>
                                        </p:tgtEl>
                                      </p:cBhvr>
                                    </p:animEffect>
                                    <p:anim calcmode="lin" valueType="num">
                                      <p:cBhvr>
                                        <p:cTn id="59" dur="1000" fill="hold"/>
                                        <p:tgtEl>
                                          <p:spTgt spid="285698">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285698">
                                            <p:txEl>
                                              <p:pRg st="9" end="9"/>
                                            </p:txEl>
                                          </p:spTgt>
                                        </p:tgtEl>
                                        <p:attrNameLst>
                                          <p:attrName>ppt_y</p:attrName>
                                        </p:attrNameLst>
                                      </p:cBhvr>
                                      <p:tavLst>
                                        <p:tav tm="0">
                                          <p:val>
                                            <p:strVal val="#ppt_y-.1"/>
                                          </p:val>
                                        </p:tav>
                                        <p:tav tm="100000">
                                          <p:val>
                                            <p:strVal val="#ppt_y"/>
                                          </p:val>
                                        </p:tav>
                                      </p:tavLst>
                                    </p:anim>
                                  </p:childTnLst>
                                </p:cTn>
                              </p:par>
                              <p:par>
                                <p:cTn id="61" presetID="47" presetClass="entr" presetSubtype="0" fill="hold" grpId="0" nodeType="withEffect">
                                  <p:stCondLst>
                                    <p:cond delay="0"/>
                                  </p:stCondLst>
                                  <p:childTnLst>
                                    <p:set>
                                      <p:cBhvr>
                                        <p:cTn id="62" dur="1" fill="hold">
                                          <p:stCondLst>
                                            <p:cond delay="0"/>
                                          </p:stCondLst>
                                        </p:cTn>
                                        <p:tgtEl>
                                          <p:spTgt spid="285698">
                                            <p:txEl>
                                              <p:pRg st="10" end="10"/>
                                            </p:txEl>
                                          </p:spTgt>
                                        </p:tgtEl>
                                        <p:attrNameLst>
                                          <p:attrName>style.visibility</p:attrName>
                                        </p:attrNameLst>
                                      </p:cBhvr>
                                      <p:to>
                                        <p:strVal val="visible"/>
                                      </p:to>
                                    </p:set>
                                    <p:animEffect transition="in" filter="fade">
                                      <p:cBhvr>
                                        <p:cTn id="63" dur="1000"/>
                                        <p:tgtEl>
                                          <p:spTgt spid="285698">
                                            <p:txEl>
                                              <p:pRg st="10" end="10"/>
                                            </p:txEl>
                                          </p:spTgt>
                                        </p:tgtEl>
                                      </p:cBhvr>
                                    </p:animEffect>
                                    <p:anim calcmode="lin" valueType="num">
                                      <p:cBhvr>
                                        <p:cTn id="64" dur="1000" fill="hold"/>
                                        <p:tgtEl>
                                          <p:spTgt spid="285698">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285698">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8"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5698" name="Rectangle 2"/>
          <p:cNvSpPr>
            <a:spLocks noGrp="1" noChangeArrowheads="1"/>
          </p:cNvSpPr>
          <p:nvPr>
            <p:ph sz="quarter" idx="1"/>
          </p:nvPr>
        </p:nvSpPr>
        <p:spPr>
          <a:xfrm>
            <a:off x="704850" y="1447800"/>
            <a:ext cx="8705850" cy="4419600"/>
          </a:xfrm>
        </p:spPr>
        <p:txBody>
          <a:bodyPr/>
          <a:lstStyle/>
          <a:p>
            <a:pPr eaLnBrk="1" hangingPunct="1">
              <a:buClr>
                <a:srgbClr val="33CC33"/>
              </a:buClr>
            </a:pPr>
            <a:r>
              <a:rPr lang="en-US" sz="2800" dirty="0" smtClean="0">
                <a:latin typeface="Palatino" charset="0"/>
              </a:rPr>
              <a:t>Lecture Notes on Clinical Biochemistry 9</a:t>
            </a:r>
            <a:r>
              <a:rPr lang="en-US" sz="2800" baseline="30000" dirty="0" smtClean="0">
                <a:latin typeface="Palatino" charset="0"/>
              </a:rPr>
              <a:t>th</a:t>
            </a:r>
            <a:r>
              <a:rPr lang="en-US" sz="2800" dirty="0">
                <a:latin typeface="Palatino" charset="0"/>
              </a:rPr>
              <a:t> </a:t>
            </a:r>
            <a:r>
              <a:rPr lang="en-US" sz="2800" dirty="0" smtClean="0">
                <a:latin typeface="Palatino" charset="0"/>
              </a:rPr>
              <a:t>Edition A.F. Smith, </a:t>
            </a:r>
            <a:r>
              <a:rPr lang="en-US" sz="2800" smtClean="0">
                <a:latin typeface="Palatino" charset="0"/>
              </a:rPr>
              <a:t>Blackwell Publishing, UK.</a:t>
            </a:r>
            <a:endParaRPr lang="en-US" sz="2800" dirty="0" smtClean="0">
              <a:latin typeface="Palatino" charset="0"/>
            </a:endParaRPr>
          </a:p>
          <a:p>
            <a:pPr eaLnBrk="1" hangingPunct="1">
              <a:buClr>
                <a:srgbClr val="33CC33"/>
              </a:buClr>
            </a:pPr>
            <a:endParaRPr lang="en-US" sz="2800" dirty="0">
              <a:latin typeface="Palatino" charset="0"/>
            </a:endParaRPr>
          </a:p>
          <a:p>
            <a:pPr eaLnBrk="1" hangingPunct="1">
              <a:buClr>
                <a:srgbClr val="33CC33"/>
              </a:buClr>
            </a:pPr>
            <a:r>
              <a:rPr lang="en-US" sz="2800" dirty="0" smtClean="0">
                <a:latin typeface="Palatino" charset="0"/>
              </a:rPr>
              <a:t>Sharma, N. and Ahmad, M.I. Biomarkers in acute myocardial infarction. J. </a:t>
            </a:r>
            <a:r>
              <a:rPr lang="en-US" sz="2800" dirty="0" err="1" smtClean="0">
                <a:latin typeface="Palatino" charset="0"/>
              </a:rPr>
              <a:t>Clin</a:t>
            </a:r>
            <a:r>
              <a:rPr lang="en-US" sz="2800" dirty="0" smtClean="0">
                <a:latin typeface="Palatino" charset="0"/>
              </a:rPr>
              <a:t>. Exp. </a:t>
            </a:r>
            <a:r>
              <a:rPr lang="en-US" sz="2800" dirty="0" err="1" smtClean="0">
                <a:latin typeface="Palatino" charset="0"/>
              </a:rPr>
              <a:t>Cardiol</a:t>
            </a:r>
            <a:r>
              <a:rPr lang="en-US" sz="2800" dirty="0" smtClean="0">
                <a:latin typeface="Palatino" charset="0"/>
              </a:rPr>
              <a:t>. 2012, 3: 11-18.</a:t>
            </a:r>
            <a:endParaRPr lang="en-US" sz="2500" dirty="0" smtClean="0">
              <a:latin typeface="Palatino" charset="0"/>
            </a:endParaRPr>
          </a:p>
          <a:p>
            <a:pPr marL="366713" lvl="1" indent="0" eaLnBrk="1" hangingPunct="1">
              <a:buClr>
                <a:srgbClr val="33CC33"/>
              </a:buClr>
              <a:buNone/>
            </a:pPr>
            <a:endParaRPr lang="en-US" sz="2500" dirty="0">
              <a:latin typeface="Palatino" charset="0"/>
            </a:endParaRPr>
          </a:p>
        </p:txBody>
      </p:sp>
      <p:sp>
        <p:nvSpPr>
          <p:cNvPr id="5" name="Rectangle 2"/>
          <p:cNvSpPr>
            <a:spLocks noChangeArrowheads="1"/>
          </p:cNvSpPr>
          <p:nvPr/>
        </p:nvSpPr>
        <p:spPr bwMode="auto">
          <a:xfrm>
            <a:off x="952500" y="381000"/>
            <a:ext cx="8418512" cy="762000"/>
          </a:xfrm>
          <a:prstGeom prst="rect">
            <a:avLst/>
          </a:prstGeom>
          <a:noFill/>
          <a:ln w="9525">
            <a:noFill/>
            <a:miter lim="800000"/>
            <a:headEnd/>
            <a:tailEnd/>
          </a:ln>
          <a:effectLst/>
        </p:spPr>
        <p:txBody>
          <a:bodyPr lIns="92075" tIns="46038" rIns="92075" bIns="46038" anchor="b"/>
          <a:lstStyle/>
          <a:p>
            <a:pPr algn="ctr">
              <a:defRPr/>
            </a:pPr>
            <a:r>
              <a:rPr lang="en-US" sz="4400" dirty="0" smtClean="0">
                <a:solidFill>
                  <a:srgbClr val="C00000"/>
                </a:solidFill>
                <a:effectLst>
                  <a:outerShdw blurRad="38100" dist="38100" dir="2700000" algn="tl">
                    <a:srgbClr val="DDDDDD"/>
                  </a:outerShdw>
                </a:effectLst>
                <a:cs typeface="Arial" charset="0"/>
              </a:rPr>
              <a:t>References</a:t>
            </a:r>
            <a:endParaRPr lang="en-US" sz="4400" dirty="0">
              <a:solidFill>
                <a:srgbClr val="C00000"/>
              </a:solidFill>
              <a:effectLst>
                <a:outerShdw blurRad="38100" dist="38100" dir="2700000" algn="tl">
                  <a:srgbClr val="DDDDDD"/>
                </a:outerShdw>
              </a:effectLst>
              <a:cs typeface="Arial" charset="0"/>
            </a:endParaRPr>
          </a:p>
        </p:txBody>
      </p:sp>
    </p:spTree>
    <p:extLst>
      <p:ext uri="{BB962C8B-B14F-4D97-AF65-F5344CB8AC3E}">
        <p14:creationId xmlns:p14="http://schemas.microsoft.com/office/powerpoint/2010/main" val="2016107588"/>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85698">
                                            <p:txEl>
                                              <p:pRg st="0" end="0"/>
                                            </p:txEl>
                                          </p:spTgt>
                                        </p:tgtEl>
                                        <p:attrNameLst>
                                          <p:attrName>style.visibility</p:attrName>
                                        </p:attrNameLst>
                                      </p:cBhvr>
                                      <p:to>
                                        <p:strVal val="visible"/>
                                      </p:to>
                                    </p:set>
                                    <p:animEffect transition="in" filter="fade">
                                      <p:cBhvr>
                                        <p:cTn id="7" dur="1000"/>
                                        <p:tgtEl>
                                          <p:spTgt spid="285698">
                                            <p:txEl>
                                              <p:pRg st="0" end="0"/>
                                            </p:txEl>
                                          </p:spTgt>
                                        </p:tgtEl>
                                      </p:cBhvr>
                                    </p:animEffect>
                                    <p:anim calcmode="lin" valueType="num">
                                      <p:cBhvr>
                                        <p:cTn id="8" dur="1000" fill="hold"/>
                                        <p:tgtEl>
                                          <p:spTgt spid="28569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8569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85698">
                                            <p:txEl>
                                              <p:pRg st="2" end="2"/>
                                            </p:txEl>
                                          </p:spTgt>
                                        </p:tgtEl>
                                        <p:attrNameLst>
                                          <p:attrName>style.visibility</p:attrName>
                                        </p:attrNameLst>
                                      </p:cBhvr>
                                      <p:to>
                                        <p:strVal val="visible"/>
                                      </p:to>
                                    </p:set>
                                    <p:animEffect transition="in" filter="fade">
                                      <p:cBhvr>
                                        <p:cTn id="14" dur="1000"/>
                                        <p:tgtEl>
                                          <p:spTgt spid="285698">
                                            <p:txEl>
                                              <p:pRg st="2" end="2"/>
                                            </p:txEl>
                                          </p:spTgt>
                                        </p:tgtEl>
                                      </p:cBhvr>
                                    </p:animEffect>
                                    <p:anim calcmode="lin" valueType="num">
                                      <p:cBhvr>
                                        <p:cTn id="15" dur="1000" fill="hold"/>
                                        <p:tgtEl>
                                          <p:spTgt spid="28569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8569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8"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ChangeArrowheads="1"/>
          </p:cNvSpPr>
          <p:nvPr/>
        </p:nvSpPr>
        <p:spPr bwMode="auto">
          <a:xfrm>
            <a:off x="1601788" y="228600"/>
            <a:ext cx="8418512" cy="762000"/>
          </a:xfrm>
          <a:prstGeom prst="rect">
            <a:avLst/>
          </a:prstGeom>
          <a:noFill/>
          <a:ln w="9525">
            <a:noFill/>
            <a:miter lim="800000"/>
            <a:headEnd/>
            <a:tailEnd/>
          </a:ln>
          <a:effectLst/>
        </p:spPr>
        <p:txBody>
          <a:bodyPr lIns="92075" tIns="46038" rIns="92075" bIns="46038" anchor="b"/>
          <a:lstStyle/>
          <a:p>
            <a:pPr>
              <a:defRPr/>
            </a:pPr>
            <a:r>
              <a:rPr lang="en-US" sz="4400" dirty="0">
                <a:solidFill>
                  <a:srgbClr val="C00000"/>
                </a:solidFill>
                <a:effectLst>
                  <a:outerShdw blurRad="38100" dist="38100" dir="2700000" algn="tl">
                    <a:srgbClr val="DDDDDD"/>
                  </a:outerShdw>
                </a:effectLst>
                <a:cs typeface="Arial" charset="0"/>
              </a:rPr>
              <a:t>Overview</a:t>
            </a:r>
          </a:p>
        </p:txBody>
      </p:sp>
      <p:sp>
        <p:nvSpPr>
          <p:cNvPr id="29698" name="Text Box 3"/>
          <p:cNvSpPr txBox="1">
            <a:spLocks noChangeArrowheads="1"/>
          </p:cNvSpPr>
          <p:nvPr/>
        </p:nvSpPr>
        <p:spPr bwMode="auto">
          <a:xfrm>
            <a:off x="3527425" y="3027363"/>
            <a:ext cx="4968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Palatino" charset="0"/>
                <a:ea typeface="ＭＳ Ｐゴシック" charset="0"/>
                <a:cs typeface="ＭＳ Ｐゴシック" charset="0"/>
              </a:defRPr>
            </a:lvl1pPr>
            <a:lvl2pPr marL="742950" indent="-285750" eaLnBrk="0" hangingPunct="0">
              <a:defRPr sz="2400">
                <a:solidFill>
                  <a:schemeClr val="tx1"/>
                </a:solidFill>
                <a:latin typeface="Palatino" charset="0"/>
                <a:ea typeface="ＭＳ Ｐゴシック" charset="0"/>
              </a:defRPr>
            </a:lvl2pPr>
            <a:lvl3pPr marL="1143000" indent="-228600" eaLnBrk="0" hangingPunct="0">
              <a:defRPr sz="2400">
                <a:solidFill>
                  <a:schemeClr val="tx1"/>
                </a:solidFill>
                <a:latin typeface="Palatino" charset="0"/>
                <a:ea typeface="ＭＳ Ｐゴシック" charset="0"/>
              </a:defRPr>
            </a:lvl3pPr>
            <a:lvl4pPr marL="1600200" indent="-228600" eaLnBrk="0" hangingPunct="0">
              <a:defRPr sz="2400">
                <a:solidFill>
                  <a:schemeClr val="tx1"/>
                </a:solidFill>
                <a:latin typeface="Palatino" charset="0"/>
                <a:ea typeface="ＭＳ Ｐゴシック" charset="0"/>
              </a:defRPr>
            </a:lvl4pPr>
            <a:lvl5pPr marL="2057400" indent="-228600" eaLnBrk="0" hangingPunct="0">
              <a:defRPr sz="2400">
                <a:solidFill>
                  <a:schemeClr val="tx1"/>
                </a:solidFill>
                <a:latin typeface="Palatino" charset="0"/>
                <a:ea typeface="ＭＳ Ｐゴシック" charset="0"/>
              </a:defRPr>
            </a:lvl5pPr>
            <a:lvl6pPr marL="2514600" indent="-228600" eaLnBrk="0" fontAlgn="base" hangingPunct="0">
              <a:spcBef>
                <a:spcPct val="0"/>
              </a:spcBef>
              <a:spcAft>
                <a:spcPct val="0"/>
              </a:spcAft>
              <a:defRPr sz="2400">
                <a:solidFill>
                  <a:schemeClr val="tx1"/>
                </a:solidFill>
                <a:latin typeface="Palatino" charset="0"/>
                <a:ea typeface="ＭＳ Ｐゴシック" charset="0"/>
              </a:defRPr>
            </a:lvl6pPr>
            <a:lvl7pPr marL="2971800" indent="-228600" eaLnBrk="0" fontAlgn="base" hangingPunct="0">
              <a:spcBef>
                <a:spcPct val="0"/>
              </a:spcBef>
              <a:spcAft>
                <a:spcPct val="0"/>
              </a:spcAft>
              <a:defRPr sz="2400">
                <a:solidFill>
                  <a:schemeClr val="tx1"/>
                </a:solidFill>
                <a:latin typeface="Palatino" charset="0"/>
                <a:ea typeface="ＭＳ Ｐゴシック" charset="0"/>
              </a:defRPr>
            </a:lvl7pPr>
            <a:lvl8pPr marL="3429000" indent="-228600" eaLnBrk="0" fontAlgn="base" hangingPunct="0">
              <a:spcBef>
                <a:spcPct val="0"/>
              </a:spcBef>
              <a:spcAft>
                <a:spcPct val="0"/>
              </a:spcAft>
              <a:defRPr sz="2400">
                <a:solidFill>
                  <a:schemeClr val="tx1"/>
                </a:solidFill>
                <a:latin typeface="Palatino" charset="0"/>
                <a:ea typeface="ＭＳ Ｐゴシック" charset="0"/>
              </a:defRPr>
            </a:lvl8pPr>
            <a:lvl9pPr marL="3886200" indent="-228600" eaLnBrk="0" fontAlgn="base" hangingPunct="0">
              <a:spcBef>
                <a:spcPct val="0"/>
              </a:spcBef>
              <a:spcAft>
                <a:spcPct val="0"/>
              </a:spcAft>
              <a:defRPr sz="2400">
                <a:solidFill>
                  <a:schemeClr val="tx1"/>
                </a:solidFill>
                <a:latin typeface="Palatino" charset="0"/>
                <a:ea typeface="ＭＳ Ｐゴシック" charset="0"/>
              </a:defRPr>
            </a:lvl9pPr>
          </a:lstStyle>
          <a:p>
            <a:pPr algn="ctr" eaLnBrk="1" hangingPunct="1"/>
            <a:endParaRPr lang="en-US"/>
          </a:p>
        </p:txBody>
      </p:sp>
      <p:sp>
        <p:nvSpPr>
          <p:cNvPr id="273412" name="Text Box 4"/>
          <p:cNvSpPr txBox="1">
            <a:spLocks noChangeArrowheads="1"/>
          </p:cNvSpPr>
          <p:nvPr/>
        </p:nvSpPr>
        <p:spPr bwMode="auto">
          <a:xfrm>
            <a:off x="1590675" y="3671888"/>
            <a:ext cx="7896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Palatino" charset="0"/>
                <a:ea typeface="ＭＳ Ｐゴシック" charset="0"/>
                <a:cs typeface="ＭＳ Ｐゴシック" charset="0"/>
              </a:defRPr>
            </a:lvl1pPr>
            <a:lvl2pPr marL="742950" indent="-285750" eaLnBrk="0" hangingPunct="0">
              <a:defRPr sz="2400">
                <a:solidFill>
                  <a:schemeClr val="tx1"/>
                </a:solidFill>
                <a:latin typeface="Palatino" charset="0"/>
                <a:ea typeface="ＭＳ Ｐゴシック" charset="0"/>
              </a:defRPr>
            </a:lvl2pPr>
            <a:lvl3pPr marL="1143000" indent="-228600" eaLnBrk="0" hangingPunct="0">
              <a:defRPr sz="2400">
                <a:solidFill>
                  <a:schemeClr val="tx1"/>
                </a:solidFill>
                <a:latin typeface="Palatino" charset="0"/>
                <a:ea typeface="ＭＳ Ｐゴシック" charset="0"/>
              </a:defRPr>
            </a:lvl3pPr>
            <a:lvl4pPr marL="1600200" indent="-228600" eaLnBrk="0" hangingPunct="0">
              <a:defRPr sz="2400">
                <a:solidFill>
                  <a:schemeClr val="tx1"/>
                </a:solidFill>
                <a:latin typeface="Palatino" charset="0"/>
                <a:ea typeface="ＭＳ Ｐゴシック" charset="0"/>
              </a:defRPr>
            </a:lvl4pPr>
            <a:lvl5pPr marL="2057400" indent="-228600" eaLnBrk="0" hangingPunct="0">
              <a:defRPr sz="2400">
                <a:solidFill>
                  <a:schemeClr val="tx1"/>
                </a:solidFill>
                <a:latin typeface="Palatino" charset="0"/>
                <a:ea typeface="ＭＳ Ｐゴシック" charset="0"/>
              </a:defRPr>
            </a:lvl5pPr>
            <a:lvl6pPr marL="2514600" indent="-228600" eaLnBrk="0" fontAlgn="base" hangingPunct="0">
              <a:spcBef>
                <a:spcPct val="0"/>
              </a:spcBef>
              <a:spcAft>
                <a:spcPct val="0"/>
              </a:spcAft>
              <a:defRPr sz="2400">
                <a:solidFill>
                  <a:schemeClr val="tx1"/>
                </a:solidFill>
                <a:latin typeface="Palatino" charset="0"/>
                <a:ea typeface="ＭＳ Ｐゴシック" charset="0"/>
              </a:defRPr>
            </a:lvl6pPr>
            <a:lvl7pPr marL="2971800" indent="-228600" eaLnBrk="0" fontAlgn="base" hangingPunct="0">
              <a:spcBef>
                <a:spcPct val="0"/>
              </a:spcBef>
              <a:spcAft>
                <a:spcPct val="0"/>
              </a:spcAft>
              <a:defRPr sz="2400">
                <a:solidFill>
                  <a:schemeClr val="tx1"/>
                </a:solidFill>
                <a:latin typeface="Palatino" charset="0"/>
                <a:ea typeface="ＭＳ Ｐゴシック" charset="0"/>
              </a:defRPr>
            </a:lvl7pPr>
            <a:lvl8pPr marL="3429000" indent="-228600" eaLnBrk="0" fontAlgn="base" hangingPunct="0">
              <a:spcBef>
                <a:spcPct val="0"/>
              </a:spcBef>
              <a:spcAft>
                <a:spcPct val="0"/>
              </a:spcAft>
              <a:defRPr sz="2400">
                <a:solidFill>
                  <a:schemeClr val="tx1"/>
                </a:solidFill>
                <a:latin typeface="Palatino" charset="0"/>
                <a:ea typeface="ＭＳ Ｐゴシック" charset="0"/>
              </a:defRPr>
            </a:lvl8pPr>
            <a:lvl9pPr marL="3886200" indent="-228600" eaLnBrk="0" fontAlgn="base" hangingPunct="0">
              <a:spcBef>
                <a:spcPct val="0"/>
              </a:spcBef>
              <a:spcAft>
                <a:spcPct val="0"/>
              </a:spcAft>
              <a:defRPr sz="2400">
                <a:solidFill>
                  <a:schemeClr val="tx1"/>
                </a:solidFill>
                <a:latin typeface="Palatino" charset="0"/>
                <a:ea typeface="ＭＳ Ｐゴシック" charset="0"/>
              </a:defRPr>
            </a:lvl9pPr>
          </a:lstStyle>
          <a:p>
            <a:pPr eaLnBrk="1" hangingPunct="1">
              <a:buFontTx/>
              <a:buChar char="•"/>
            </a:pPr>
            <a:endParaRPr lang="en-US" sz="2800" b="1"/>
          </a:p>
        </p:txBody>
      </p:sp>
      <p:sp>
        <p:nvSpPr>
          <p:cNvPr id="273413" name="Text Box 5"/>
          <p:cNvSpPr txBox="1">
            <a:spLocks noChangeArrowheads="1"/>
          </p:cNvSpPr>
          <p:nvPr/>
        </p:nvSpPr>
        <p:spPr bwMode="auto">
          <a:xfrm>
            <a:off x="1943100" y="1073527"/>
            <a:ext cx="8153400" cy="5509200"/>
          </a:xfrm>
          <a:prstGeom prst="rect">
            <a:avLst/>
          </a:prstGeom>
          <a:noFill/>
          <a:ln w="9525">
            <a:noFill/>
            <a:miter lim="800000"/>
            <a:headEnd/>
            <a:tailEnd/>
          </a:ln>
          <a:effectLst/>
        </p:spPr>
        <p:txBody>
          <a:bodyPr wrap="square">
            <a:spAutoFit/>
          </a:bodyPr>
          <a:lstStyle>
            <a:lvl1pPr algn="ctr" eaLnBrk="0" hangingPunct="0">
              <a:defRPr sz="2400">
                <a:solidFill>
                  <a:schemeClr val="tx1"/>
                </a:solidFill>
                <a:latin typeface="Palatino" charset="0"/>
                <a:ea typeface="ＭＳ Ｐゴシック" charset="0"/>
                <a:cs typeface="Arial" charset="0"/>
              </a:defRPr>
            </a:lvl1pPr>
            <a:lvl2pPr marL="742950" indent="-285750" algn="ctr" eaLnBrk="0" hangingPunct="0">
              <a:defRPr sz="2400">
                <a:solidFill>
                  <a:schemeClr val="tx1"/>
                </a:solidFill>
                <a:latin typeface="Palatino" charset="0"/>
                <a:ea typeface="Arial" charset="0"/>
                <a:cs typeface="Arial" charset="0"/>
              </a:defRPr>
            </a:lvl2pPr>
            <a:lvl3pPr marL="1143000" indent="-228600" algn="ctr" eaLnBrk="0" hangingPunct="0">
              <a:defRPr sz="2400">
                <a:solidFill>
                  <a:schemeClr val="tx1"/>
                </a:solidFill>
                <a:latin typeface="Palatino" charset="0"/>
                <a:ea typeface="Arial" charset="0"/>
                <a:cs typeface="Arial" charset="0"/>
              </a:defRPr>
            </a:lvl3pPr>
            <a:lvl4pPr marL="1600200" indent="-228600" algn="ctr" eaLnBrk="0" hangingPunct="0">
              <a:defRPr sz="2400">
                <a:solidFill>
                  <a:schemeClr val="tx1"/>
                </a:solidFill>
                <a:latin typeface="Palatino" charset="0"/>
                <a:ea typeface="Arial" charset="0"/>
                <a:cs typeface="Arial" charset="0"/>
              </a:defRPr>
            </a:lvl4pPr>
            <a:lvl5pPr marL="2057400" indent="-228600" algn="ctr" eaLnBrk="0" hangingPunct="0">
              <a:defRPr sz="2400">
                <a:solidFill>
                  <a:schemeClr val="tx1"/>
                </a:solidFill>
                <a:latin typeface="Palatino" charset="0"/>
                <a:ea typeface="Arial" charset="0"/>
                <a:cs typeface="Arial" charset="0"/>
              </a:defRPr>
            </a:lvl5pPr>
            <a:lvl6pPr marL="2514600" indent="-228600" algn="ctr" eaLnBrk="0" fontAlgn="base" hangingPunct="0">
              <a:spcBef>
                <a:spcPct val="0"/>
              </a:spcBef>
              <a:spcAft>
                <a:spcPct val="0"/>
              </a:spcAft>
              <a:defRPr sz="2400">
                <a:solidFill>
                  <a:schemeClr val="tx1"/>
                </a:solidFill>
                <a:latin typeface="Palatino" charset="0"/>
                <a:ea typeface="Arial" charset="0"/>
                <a:cs typeface="Arial" charset="0"/>
              </a:defRPr>
            </a:lvl6pPr>
            <a:lvl7pPr marL="2971800" indent="-228600" algn="ctr" eaLnBrk="0" fontAlgn="base" hangingPunct="0">
              <a:spcBef>
                <a:spcPct val="0"/>
              </a:spcBef>
              <a:spcAft>
                <a:spcPct val="0"/>
              </a:spcAft>
              <a:defRPr sz="2400">
                <a:solidFill>
                  <a:schemeClr val="tx1"/>
                </a:solidFill>
                <a:latin typeface="Palatino" charset="0"/>
                <a:ea typeface="Arial" charset="0"/>
                <a:cs typeface="Arial" charset="0"/>
              </a:defRPr>
            </a:lvl7pPr>
            <a:lvl8pPr marL="3429000" indent="-228600" algn="ctr" eaLnBrk="0" fontAlgn="base" hangingPunct="0">
              <a:spcBef>
                <a:spcPct val="0"/>
              </a:spcBef>
              <a:spcAft>
                <a:spcPct val="0"/>
              </a:spcAft>
              <a:defRPr sz="2400">
                <a:solidFill>
                  <a:schemeClr val="tx1"/>
                </a:solidFill>
                <a:latin typeface="Palatino" charset="0"/>
                <a:ea typeface="Arial" charset="0"/>
                <a:cs typeface="Arial" charset="0"/>
              </a:defRPr>
            </a:lvl8pPr>
            <a:lvl9pPr marL="3886200" indent="-228600" algn="ctr" eaLnBrk="0" fontAlgn="base" hangingPunct="0">
              <a:spcBef>
                <a:spcPct val="0"/>
              </a:spcBef>
              <a:spcAft>
                <a:spcPct val="0"/>
              </a:spcAft>
              <a:defRPr sz="2400">
                <a:solidFill>
                  <a:schemeClr val="tx1"/>
                </a:solidFill>
                <a:latin typeface="Palatino" charset="0"/>
                <a:ea typeface="Arial" charset="0"/>
                <a:cs typeface="Arial" charset="0"/>
              </a:defRPr>
            </a:lvl9pPr>
          </a:lstStyle>
          <a:p>
            <a:pPr algn="l" eaLnBrk="1" hangingPunct="1">
              <a:buFontTx/>
              <a:buChar char="•"/>
              <a:defRPr/>
            </a:pPr>
            <a:r>
              <a:rPr lang="en-US" sz="3200" dirty="0" smtClean="0">
                <a:effectLst>
                  <a:outerShdw blurRad="38100" dist="38100" dir="2700000" algn="tl">
                    <a:srgbClr val="DDDDDD"/>
                  </a:outerShdw>
                </a:effectLst>
              </a:rPr>
              <a:t>Myocardial infarction (MI)</a:t>
            </a:r>
          </a:p>
          <a:p>
            <a:pPr algn="l" eaLnBrk="1" hangingPunct="1">
              <a:buFontTx/>
              <a:buChar char="•"/>
              <a:defRPr/>
            </a:pPr>
            <a:r>
              <a:rPr lang="en-US" sz="3200" dirty="0" smtClean="0">
                <a:effectLst>
                  <a:outerShdw blurRad="38100" dist="38100" dir="2700000" algn="tl">
                    <a:srgbClr val="DDDDDD"/>
                  </a:outerShdw>
                </a:effectLst>
              </a:rPr>
              <a:t>Criteria for diagnosis of MI</a:t>
            </a:r>
          </a:p>
          <a:p>
            <a:pPr algn="l" eaLnBrk="1" hangingPunct="1">
              <a:buFontTx/>
              <a:buChar char="•"/>
              <a:defRPr/>
            </a:pPr>
            <a:r>
              <a:rPr lang="en-US" sz="3200" dirty="0" smtClean="0">
                <a:effectLst>
                  <a:outerShdw blurRad="38100" dist="38100" dir="2700000" algn="tl">
                    <a:srgbClr val="DDDDDD"/>
                  </a:outerShdw>
                </a:effectLst>
              </a:rPr>
              <a:t>Features of an ideal MI marker</a:t>
            </a:r>
          </a:p>
          <a:p>
            <a:pPr algn="l" eaLnBrk="1" hangingPunct="1">
              <a:buFontTx/>
              <a:buChar char="•"/>
              <a:defRPr/>
            </a:pPr>
            <a:r>
              <a:rPr lang="en-US" sz="3200" dirty="0" smtClean="0">
                <a:effectLst>
                  <a:outerShdw blurRad="38100" dist="38100" dir="2700000" algn="tl">
                    <a:srgbClr val="DDDDDD"/>
                  </a:outerShdw>
                </a:effectLst>
              </a:rPr>
              <a:t>Time-course of plasma enzyme changes</a:t>
            </a:r>
          </a:p>
          <a:p>
            <a:pPr algn="l" eaLnBrk="1" hangingPunct="1">
              <a:buFontTx/>
              <a:buChar char="•"/>
              <a:defRPr/>
            </a:pPr>
            <a:r>
              <a:rPr lang="en-US" sz="3200" dirty="0" smtClean="0">
                <a:effectLst>
                  <a:outerShdw blurRad="38100" dist="38100" dir="2700000" algn="tl">
                    <a:srgbClr val="DDDDDD"/>
                  </a:outerShdw>
                </a:effectLst>
              </a:rPr>
              <a:t>Cardiac troponins I and T</a:t>
            </a:r>
          </a:p>
          <a:p>
            <a:pPr algn="l" eaLnBrk="1" hangingPunct="1">
              <a:buFontTx/>
              <a:buChar char="•"/>
              <a:defRPr/>
            </a:pPr>
            <a:r>
              <a:rPr lang="en-US" sz="3200" dirty="0" smtClean="0">
                <a:effectLst>
                  <a:outerShdw blurRad="38100" dist="38100" dir="2700000" algn="tl">
                    <a:srgbClr val="DDDDDD"/>
                  </a:outerShdw>
                </a:effectLst>
              </a:rPr>
              <a:t>Creatine kinase (CK-MB)</a:t>
            </a:r>
          </a:p>
          <a:p>
            <a:pPr algn="l" eaLnBrk="1" hangingPunct="1">
              <a:buFontTx/>
              <a:buChar char="•"/>
              <a:defRPr/>
            </a:pPr>
            <a:r>
              <a:rPr lang="en-US" sz="3200" dirty="0" smtClean="0">
                <a:effectLst>
                  <a:outerShdw blurRad="38100" dist="38100" dir="2700000" algn="tl">
                    <a:srgbClr val="DDDDDD"/>
                  </a:outerShdw>
                </a:effectLst>
              </a:rPr>
              <a:t>Myoglobin</a:t>
            </a:r>
          </a:p>
          <a:p>
            <a:pPr algn="l" eaLnBrk="1" hangingPunct="1">
              <a:buFontTx/>
              <a:buChar char="•"/>
              <a:defRPr/>
            </a:pPr>
            <a:r>
              <a:rPr lang="en-US" sz="3200" dirty="0" smtClean="0">
                <a:effectLst>
                  <a:outerShdw blurRad="38100" dist="38100" dir="2700000" algn="tl">
                    <a:srgbClr val="DDDDDD"/>
                  </a:outerShdw>
                </a:effectLst>
              </a:rPr>
              <a:t>Heart fatty acid binding protein (h-FABP)</a:t>
            </a:r>
          </a:p>
          <a:p>
            <a:pPr algn="l" eaLnBrk="1" hangingPunct="1">
              <a:buFontTx/>
              <a:buChar char="•"/>
              <a:defRPr/>
            </a:pPr>
            <a:r>
              <a:rPr lang="en-US" sz="3200" dirty="0" smtClean="0">
                <a:effectLst>
                  <a:outerShdw blurRad="38100" dist="38100" dir="2700000" algn="tl">
                    <a:srgbClr val="DDDDDD"/>
                  </a:outerShdw>
                </a:effectLst>
              </a:rPr>
              <a:t>Ischemia-modified albumin (IMA)</a:t>
            </a:r>
          </a:p>
          <a:p>
            <a:pPr algn="l" eaLnBrk="1" hangingPunct="1">
              <a:buFontTx/>
              <a:buChar char="•"/>
              <a:defRPr/>
            </a:pPr>
            <a:r>
              <a:rPr lang="en-US" sz="3200" dirty="0" smtClean="0">
                <a:effectLst>
                  <a:outerShdw blurRad="38100" dist="38100" dir="2700000" algn="tl">
                    <a:srgbClr val="DDDDDD"/>
                  </a:outerShdw>
                </a:effectLst>
              </a:rPr>
              <a:t>MI marker recommendations</a:t>
            </a:r>
          </a:p>
          <a:p>
            <a:pPr algn="l" eaLnBrk="1" hangingPunct="1">
              <a:buFontTx/>
              <a:buChar char="•"/>
              <a:defRPr/>
            </a:pPr>
            <a:endParaRPr lang="en-US" sz="3200" dirty="0" smtClean="0">
              <a:effectLst>
                <a:outerShdw blurRad="38100" dist="38100" dir="2700000" algn="tl">
                  <a:srgbClr val="DDDDDD"/>
                </a:outerShdw>
              </a:effectLst>
            </a:endParaRPr>
          </a:p>
        </p:txBody>
      </p:sp>
    </p:spTree>
    <p:extLst>
      <p:ext uri="{BB962C8B-B14F-4D97-AF65-F5344CB8AC3E}">
        <p14:creationId xmlns:p14="http://schemas.microsoft.com/office/powerpoint/2010/main" val="1801947077"/>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nodePh="1">
                                  <p:stCondLst>
                                    <p:cond delay="0"/>
                                  </p:stCondLst>
                                  <p:endCondLst>
                                    <p:cond evt="begin" delay="0">
                                      <p:tn val="5"/>
                                    </p:cond>
                                  </p:endCondLst>
                                  <p:childTnLst>
                                    <p:set>
                                      <p:cBhvr>
                                        <p:cTn id="6" dur="1" fill="hold">
                                          <p:stCondLst>
                                            <p:cond delay="0"/>
                                          </p:stCondLst>
                                        </p:cTn>
                                        <p:tgtEl>
                                          <p:spTgt spid="273412">
                                            <p:txEl>
                                              <p:pRg st="0" end="0"/>
                                            </p:txEl>
                                          </p:spTgt>
                                        </p:tgtEl>
                                        <p:attrNameLst>
                                          <p:attrName>style.visibility</p:attrName>
                                        </p:attrNameLst>
                                      </p:cBhvr>
                                      <p:to>
                                        <p:strVal val="visible"/>
                                      </p:to>
                                    </p:set>
                                    <p:animEffect transition="in" filter="fade">
                                      <p:cBhvr>
                                        <p:cTn id="7" dur="1000"/>
                                        <p:tgtEl>
                                          <p:spTgt spid="273412">
                                            <p:txEl>
                                              <p:pRg st="0" end="0"/>
                                            </p:txEl>
                                          </p:spTgt>
                                        </p:tgtEl>
                                      </p:cBhvr>
                                    </p:animEffect>
                                    <p:anim calcmode="lin" valueType="num">
                                      <p:cBhvr>
                                        <p:cTn id="8" dur="1000" fill="hold"/>
                                        <p:tgtEl>
                                          <p:spTgt spid="2734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7341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952500" y="762000"/>
            <a:ext cx="8418512" cy="762000"/>
          </a:xfrm>
          <a:prstGeom prst="rect">
            <a:avLst/>
          </a:prstGeom>
          <a:noFill/>
          <a:ln w="9525">
            <a:noFill/>
            <a:miter lim="800000"/>
            <a:headEnd/>
            <a:tailEnd/>
          </a:ln>
          <a:effectLst/>
        </p:spPr>
        <p:txBody>
          <a:bodyPr lIns="92075" tIns="46038" rIns="92075" bIns="46038" anchor="b"/>
          <a:lstStyle/>
          <a:p>
            <a:pPr algn="ctr">
              <a:defRPr/>
            </a:pPr>
            <a:r>
              <a:rPr lang="en-US" sz="4400" dirty="0" smtClean="0">
                <a:solidFill>
                  <a:srgbClr val="C00000"/>
                </a:solidFill>
                <a:effectLst>
                  <a:outerShdw blurRad="38100" dist="38100" dir="2700000" algn="tl">
                    <a:srgbClr val="DDDDDD"/>
                  </a:outerShdw>
                </a:effectLst>
                <a:cs typeface="Arial" charset="0"/>
              </a:rPr>
              <a:t>Myocardial infarction (MI)</a:t>
            </a:r>
            <a:endParaRPr lang="en-US" sz="4400" dirty="0">
              <a:solidFill>
                <a:srgbClr val="C00000"/>
              </a:solidFill>
              <a:effectLst>
                <a:outerShdw blurRad="38100" dist="38100" dir="2700000" algn="tl">
                  <a:srgbClr val="DDDDDD"/>
                </a:outerShdw>
              </a:effectLst>
              <a:cs typeface="Arial" charset="0"/>
            </a:endParaRPr>
          </a:p>
        </p:txBody>
      </p:sp>
      <p:sp>
        <p:nvSpPr>
          <p:cNvPr id="2" name="Rectangle 1"/>
          <p:cNvSpPr/>
          <p:nvPr/>
        </p:nvSpPr>
        <p:spPr>
          <a:xfrm>
            <a:off x="2705100" y="1676400"/>
            <a:ext cx="4275529" cy="461665"/>
          </a:xfrm>
          <a:prstGeom prst="rect">
            <a:avLst/>
          </a:prstGeom>
        </p:spPr>
        <p:txBody>
          <a:bodyPr wrap="none">
            <a:spAutoFit/>
          </a:bodyPr>
          <a:lstStyle/>
          <a:p>
            <a:pPr algn="ctr"/>
            <a:r>
              <a:rPr lang="en-US" dirty="0"/>
              <a:t>Occlusion of coronary arteries</a:t>
            </a:r>
          </a:p>
        </p:txBody>
      </p:sp>
      <p:sp>
        <p:nvSpPr>
          <p:cNvPr id="3" name="Rectangle 2"/>
          <p:cNvSpPr/>
          <p:nvPr/>
        </p:nvSpPr>
        <p:spPr>
          <a:xfrm>
            <a:off x="2476500" y="2667000"/>
            <a:ext cx="5143501" cy="830997"/>
          </a:xfrm>
          <a:prstGeom prst="rect">
            <a:avLst/>
          </a:prstGeom>
        </p:spPr>
        <p:txBody>
          <a:bodyPr>
            <a:spAutoFit/>
          </a:bodyPr>
          <a:lstStyle/>
          <a:p>
            <a:pPr algn="ctr"/>
            <a:r>
              <a:rPr lang="en-US" dirty="0"/>
              <a:t>Restricted blood supply (oxygen) to heart tissue (</a:t>
            </a:r>
            <a:r>
              <a:rPr lang="en-US" dirty="0">
                <a:solidFill>
                  <a:srgbClr val="FF0000"/>
                </a:solidFill>
              </a:rPr>
              <a:t>ischemia</a:t>
            </a:r>
            <a:r>
              <a:rPr lang="en-US" dirty="0"/>
              <a:t>)</a:t>
            </a:r>
          </a:p>
        </p:txBody>
      </p:sp>
      <p:sp>
        <p:nvSpPr>
          <p:cNvPr id="4" name="Rectangle 3"/>
          <p:cNvSpPr/>
          <p:nvPr/>
        </p:nvSpPr>
        <p:spPr>
          <a:xfrm>
            <a:off x="2601543" y="3962400"/>
            <a:ext cx="4993675" cy="461665"/>
          </a:xfrm>
          <a:prstGeom prst="rect">
            <a:avLst/>
          </a:prstGeom>
        </p:spPr>
        <p:txBody>
          <a:bodyPr wrap="none">
            <a:spAutoFit/>
          </a:bodyPr>
          <a:lstStyle/>
          <a:p>
            <a:pPr algn="ctr"/>
            <a:r>
              <a:rPr lang="en-US" dirty="0"/>
              <a:t>Damage to heart tissue (</a:t>
            </a:r>
            <a:r>
              <a:rPr lang="en-US" dirty="0">
                <a:solidFill>
                  <a:srgbClr val="FF0000"/>
                </a:solidFill>
              </a:rPr>
              <a:t>infarction</a:t>
            </a:r>
            <a:r>
              <a:rPr lang="en-US" dirty="0"/>
              <a:t>) </a:t>
            </a:r>
          </a:p>
        </p:txBody>
      </p:sp>
      <p:sp>
        <p:nvSpPr>
          <p:cNvPr id="6" name="Rectangle 5"/>
          <p:cNvSpPr/>
          <p:nvPr/>
        </p:nvSpPr>
        <p:spPr>
          <a:xfrm>
            <a:off x="2590005" y="4953000"/>
            <a:ext cx="5143501" cy="830997"/>
          </a:xfrm>
          <a:prstGeom prst="rect">
            <a:avLst/>
          </a:prstGeom>
        </p:spPr>
        <p:txBody>
          <a:bodyPr>
            <a:spAutoFit/>
          </a:bodyPr>
          <a:lstStyle/>
          <a:p>
            <a:pPr lvl="1" algn="ctr" eaLnBrk="1" hangingPunct="1">
              <a:buClr>
                <a:srgbClr val="33CC33"/>
              </a:buClr>
            </a:pPr>
            <a:r>
              <a:rPr lang="en-US" dirty="0"/>
              <a:t>Release of enzymes and other proteins into the blood (</a:t>
            </a:r>
            <a:r>
              <a:rPr lang="en-US" dirty="0">
                <a:solidFill>
                  <a:srgbClr val="FF0000"/>
                </a:solidFill>
              </a:rPr>
              <a:t>markers</a:t>
            </a:r>
            <a:r>
              <a:rPr lang="en-US" dirty="0"/>
              <a:t>)</a:t>
            </a:r>
          </a:p>
        </p:txBody>
      </p:sp>
      <p:sp>
        <p:nvSpPr>
          <p:cNvPr id="8" name="Down Arrow 7"/>
          <p:cNvSpPr/>
          <p:nvPr/>
        </p:nvSpPr>
        <p:spPr>
          <a:xfrm>
            <a:off x="4686300" y="2209800"/>
            <a:ext cx="36195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4731587" y="4481703"/>
            <a:ext cx="36195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4731587" y="3497997"/>
            <a:ext cx="36195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71500" y="1371600"/>
            <a:ext cx="8401050" cy="4873625"/>
          </a:xfrm>
        </p:spPr>
        <p:txBody>
          <a:bodyPr>
            <a:noAutofit/>
          </a:bodyPr>
          <a:lstStyle/>
          <a:p>
            <a:pPr marL="274320" indent="-274320" eaLnBrk="1" fontAlgn="auto" hangingPunct="1">
              <a:spcAft>
                <a:spcPts val="0"/>
              </a:spcAft>
              <a:buFont typeface="Wingdings"/>
              <a:buChar char=""/>
              <a:defRPr/>
            </a:pPr>
            <a:r>
              <a:rPr lang="en-US" sz="2600" dirty="0" smtClean="0">
                <a:ea typeface="+mn-ea"/>
                <a:cs typeface="+mn-cs"/>
              </a:rPr>
              <a:t>Recommended by the European Society of Cardiology and American College of Cardiology</a:t>
            </a:r>
          </a:p>
          <a:p>
            <a:pPr marL="274320" indent="-274320" eaLnBrk="1" fontAlgn="auto" hangingPunct="1">
              <a:spcAft>
                <a:spcPts val="0"/>
              </a:spcAft>
              <a:buFont typeface="Wingdings"/>
              <a:buChar char=""/>
              <a:defRPr/>
            </a:pPr>
            <a:r>
              <a:rPr lang="en-US" sz="2600" dirty="0" smtClean="0">
                <a:ea typeface="+mn-ea"/>
                <a:cs typeface="+mn-cs"/>
              </a:rPr>
              <a:t>Requires presence of at least two of the following characteristics:</a:t>
            </a:r>
            <a:endParaRPr lang="en-US" sz="2600" dirty="0">
              <a:ea typeface="+mn-ea"/>
              <a:cs typeface="+mn-cs"/>
            </a:endParaRPr>
          </a:p>
          <a:p>
            <a:pPr marL="881063" lvl="1" indent="-514350" eaLnBrk="1" fontAlgn="auto" hangingPunct="1">
              <a:spcAft>
                <a:spcPts val="0"/>
              </a:spcAft>
              <a:buFont typeface="+mj-lt"/>
              <a:buAutoNum type="arabicPeriod"/>
              <a:defRPr/>
            </a:pPr>
            <a:r>
              <a:rPr lang="en-US" sz="2600" dirty="0" smtClean="0">
                <a:ea typeface="+mn-ea"/>
              </a:rPr>
              <a:t>Typical heart attack symptoms</a:t>
            </a:r>
          </a:p>
          <a:p>
            <a:pPr marL="881063" lvl="1" indent="-514350" eaLnBrk="1" fontAlgn="auto" hangingPunct="1">
              <a:spcAft>
                <a:spcPts val="0"/>
              </a:spcAft>
              <a:buFont typeface="+mj-lt"/>
              <a:buAutoNum type="arabicPeriod"/>
              <a:defRPr/>
            </a:pPr>
            <a:r>
              <a:rPr lang="en-US" sz="2600" dirty="0" smtClean="0">
                <a:ea typeface="+mn-ea"/>
              </a:rPr>
              <a:t>Characteristic rise and fall pattern of a cardiac marker in plasma:</a:t>
            </a:r>
          </a:p>
          <a:p>
            <a:pPr marL="1188720" lvl="3" indent="-274320" eaLnBrk="1" fontAlgn="auto" hangingPunct="1">
              <a:spcAft>
                <a:spcPts val="0"/>
              </a:spcAft>
              <a:buFont typeface="Wingdings"/>
              <a:buChar char=""/>
              <a:defRPr/>
            </a:pPr>
            <a:r>
              <a:rPr lang="en-US" sz="2600" dirty="0" smtClean="0">
                <a:ea typeface="+mn-ea"/>
              </a:rPr>
              <a:t>Rise and gradual fall of cardiac troponins</a:t>
            </a:r>
          </a:p>
          <a:p>
            <a:pPr marL="1188720" lvl="3" indent="-274320" eaLnBrk="1" fontAlgn="auto" hangingPunct="1">
              <a:spcAft>
                <a:spcPts val="0"/>
              </a:spcAft>
              <a:buFont typeface="Wingdings"/>
              <a:buChar char=""/>
              <a:defRPr/>
            </a:pPr>
            <a:r>
              <a:rPr lang="en-US" sz="2600" dirty="0" smtClean="0">
                <a:ea typeface="+mn-ea"/>
              </a:rPr>
              <a:t>More rapid rise and fall of CK-MB</a:t>
            </a:r>
            <a:endParaRPr lang="en-US" sz="2600" dirty="0">
              <a:ea typeface="+mn-ea"/>
            </a:endParaRPr>
          </a:p>
          <a:p>
            <a:pPr marL="881063" lvl="1" indent="-514350" eaLnBrk="1" fontAlgn="auto" hangingPunct="1">
              <a:spcAft>
                <a:spcPts val="0"/>
              </a:spcAft>
              <a:buFont typeface="+mj-lt"/>
              <a:buAutoNum type="arabicPeriod"/>
              <a:defRPr/>
            </a:pPr>
            <a:r>
              <a:rPr lang="en-US" sz="2600" dirty="0" smtClean="0">
                <a:ea typeface="+mn-ea"/>
              </a:rPr>
              <a:t>Typical ECG pattern</a:t>
            </a:r>
          </a:p>
          <a:p>
            <a:pPr marL="640080" lvl="1" indent="-274320" eaLnBrk="1" fontAlgn="auto" hangingPunct="1">
              <a:spcAft>
                <a:spcPts val="0"/>
              </a:spcAft>
              <a:buFont typeface="Wingdings 2"/>
              <a:buNone/>
              <a:defRPr/>
            </a:pPr>
            <a:endParaRPr lang="en-US" sz="2600" dirty="0">
              <a:ea typeface="+mn-ea"/>
            </a:endParaRPr>
          </a:p>
        </p:txBody>
      </p:sp>
      <p:sp>
        <p:nvSpPr>
          <p:cNvPr id="6" name="Rectangle 2"/>
          <p:cNvSpPr>
            <a:spLocks noChangeArrowheads="1"/>
          </p:cNvSpPr>
          <p:nvPr/>
        </p:nvSpPr>
        <p:spPr bwMode="auto">
          <a:xfrm>
            <a:off x="876300" y="457200"/>
            <a:ext cx="8418512" cy="762000"/>
          </a:xfrm>
          <a:prstGeom prst="rect">
            <a:avLst/>
          </a:prstGeom>
          <a:noFill/>
          <a:ln w="9525">
            <a:noFill/>
            <a:miter lim="800000"/>
            <a:headEnd/>
            <a:tailEnd/>
          </a:ln>
          <a:effectLst/>
        </p:spPr>
        <p:txBody>
          <a:bodyPr lIns="92075" tIns="46038" rIns="92075" bIns="46038" anchor="b"/>
          <a:lstStyle/>
          <a:p>
            <a:pPr algn="ctr">
              <a:defRPr/>
            </a:pPr>
            <a:r>
              <a:rPr lang="en-US" sz="4400" dirty="0" smtClean="0">
                <a:solidFill>
                  <a:srgbClr val="C00000"/>
                </a:solidFill>
                <a:effectLst>
                  <a:outerShdw blurRad="38100" dist="38100" dir="2700000" algn="tl">
                    <a:srgbClr val="DDDDDD"/>
                  </a:outerShdw>
                </a:effectLst>
                <a:cs typeface="Arial" charset="0"/>
              </a:rPr>
              <a:t>Criteria for </a:t>
            </a:r>
            <a:r>
              <a:rPr lang="en-US" sz="4400" dirty="0">
                <a:solidFill>
                  <a:srgbClr val="C00000"/>
                </a:solidFill>
                <a:effectLst>
                  <a:outerShdw blurRad="38100" dist="38100" dir="2700000" algn="tl">
                    <a:srgbClr val="DDDDDD"/>
                  </a:outerShdw>
                </a:effectLst>
                <a:cs typeface="Arial" charset="0"/>
              </a:rPr>
              <a:t>d</a:t>
            </a:r>
            <a:r>
              <a:rPr lang="en-US" sz="4400" dirty="0" smtClean="0">
                <a:solidFill>
                  <a:srgbClr val="C00000"/>
                </a:solidFill>
                <a:effectLst>
                  <a:outerShdw blurRad="38100" dist="38100" dir="2700000" algn="tl">
                    <a:srgbClr val="DDDDDD"/>
                  </a:outerShdw>
                </a:effectLst>
                <a:cs typeface="Arial" charset="0"/>
              </a:rPr>
              <a:t>iagnosis of MI</a:t>
            </a:r>
            <a:endParaRPr lang="en-US" sz="4400" dirty="0">
              <a:solidFill>
                <a:srgbClr val="C00000"/>
              </a:solidFill>
              <a:effectLst>
                <a:outerShdw blurRad="38100" dist="38100" dir="2700000" algn="tl">
                  <a:srgbClr val="DDDDDD"/>
                </a:outerShdw>
              </a:effectLst>
              <a:cs typeface="Arial" charset="0"/>
            </a:endParaRPr>
          </a:p>
        </p:txBody>
      </p:sp>
      <p:sp>
        <p:nvSpPr>
          <p:cNvPr id="2" name="TextBox 1"/>
          <p:cNvSpPr txBox="1"/>
          <p:nvPr/>
        </p:nvSpPr>
        <p:spPr>
          <a:xfrm>
            <a:off x="6286500" y="6172200"/>
            <a:ext cx="1606530" cy="461665"/>
          </a:xfrm>
          <a:prstGeom prst="rect">
            <a:avLst/>
          </a:prstGeom>
          <a:noFill/>
        </p:spPr>
        <p:txBody>
          <a:bodyPr wrap="none" rtlCol="0">
            <a:spAutoFit/>
          </a:bodyPr>
          <a:lstStyle/>
          <a:p>
            <a:r>
              <a:rPr lang="en-US" dirty="0" smtClean="0"/>
              <a:t>Reference</a:t>
            </a:r>
            <a:endParaRPr lang="en-US" dirty="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a:t>
            </a:r>
          </a:p>
        </p:txBody>
      </p:sp>
      <p:sp>
        <p:nvSpPr>
          <p:cNvPr id="3" name="Content Placeholder 2"/>
          <p:cNvSpPr>
            <a:spLocks noGrp="1"/>
          </p:cNvSpPr>
          <p:nvPr>
            <p:ph sz="quarter" idx="1"/>
          </p:nvPr>
        </p:nvSpPr>
        <p:spPr/>
        <p:txBody>
          <a:bodyPr/>
          <a:lstStyle/>
          <a:p>
            <a:r>
              <a:rPr lang="en-US" dirty="0"/>
              <a:t>A 66-year-old man had experienced central chest pain on exertion for some months, but in the afternoon of the day prior to admission he had had a particularly severe episode of the pain, which came on without any exertion and lasted for about an hour. On admission there were no abnormalities on examination and the ECG was normal. The troponin was clearly detectable.</a:t>
            </a:r>
          </a:p>
          <a:p>
            <a:r>
              <a:rPr lang="en-US" dirty="0"/>
              <a:t>Comment on these results. Has he suffered a myocardial infarction?</a:t>
            </a:r>
          </a:p>
          <a:p>
            <a:r>
              <a:rPr lang="en-US" b="1" dirty="0"/>
              <a:t>Comments:</a:t>
            </a:r>
            <a:r>
              <a:rPr lang="en-US" dirty="0"/>
              <a:t> He has an elevated troponin plus a typical history. This is </a:t>
            </a:r>
            <a:r>
              <a:rPr lang="en-US" dirty="0" smtClean="0"/>
              <a:t>sufficient </a:t>
            </a:r>
            <a:r>
              <a:rPr lang="en-US" dirty="0"/>
              <a:t>to diagnose a myocardial infarction by the most recent </a:t>
            </a:r>
            <a:r>
              <a:rPr lang="en-US" dirty="0" smtClean="0"/>
              <a:t>definition</a:t>
            </a:r>
            <a:r>
              <a:rPr lang="en-US" dirty="0"/>
              <a:t>, even in the absence of ECG changes</a:t>
            </a:r>
            <a:r>
              <a:rPr lang="en-US" dirty="0" smtClean="0"/>
              <a:t>.</a:t>
            </a:r>
            <a:endParaRPr lang="en-US" dirty="0"/>
          </a:p>
        </p:txBody>
      </p:sp>
    </p:spTree>
    <p:extLst>
      <p:ext uri="{BB962C8B-B14F-4D97-AF65-F5344CB8AC3E}">
        <p14:creationId xmlns:p14="http://schemas.microsoft.com/office/powerpoint/2010/main" val="2923035120"/>
      </p:ext>
    </p:extLst>
  </p:cSld>
  <p:clrMapOvr>
    <a:masterClrMapping/>
  </p:clrMapOvr>
  <p:transition spd="slow">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a:t>
            </a:r>
            <a:r>
              <a:rPr lang="en-US" sz="1800" dirty="0" smtClean="0"/>
              <a:t>continued</a:t>
            </a:r>
            <a:endParaRPr lang="en-US" sz="1800" dirty="0"/>
          </a:p>
        </p:txBody>
      </p:sp>
      <p:sp>
        <p:nvSpPr>
          <p:cNvPr id="3" name="Content Placeholder 2"/>
          <p:cNvSpPr>
            <a:spLocks noGrp="1"/>
          </p:cNvSpPr>
          <p:nvPr>
            <p:ph sz="quarter" idx="1"/>
          </p:nvPr>
        </p:nvSpPr>
        <p:spPr/>
        <p:txBody>
          <a:bodyPr/>
          <a:lstStyle/>
          <a:p>
            <a:r>
              <a:rPr lang="en-US" dirty="0"/>
              <a:t>A 66-year-old man had experienced central chest pain on exertion for some months, but in the afternoon of the day prior to admission he had had a </a:t>
            </a:r>
            <a:r>
              <a:rPr lang="en-US" dirty="0">
                <a:solidFill>
                  <a:srgbClr val="FF0000"/>
                </a:solidFill>
              </a:rPr>
              <a:t>particularly severe episode of the pain, which came on without any exertion and lasted for about an hour</a:t>
            </a:r>
            <a:r>
              <a:rPr lang="en-US" dirty="0"/>
              <a:t>. On admission there were no abnormalities on examination and the </a:t>
            </a:r>
            <a:r>
              <a:rPr lang="en-US" dirty="0">
                <a:solidFill>
                  <a:srgbClr val="FF0000"/>
                </a:solidFill>
              </a:rPr>
              <a:t>ECG was normal</a:t>
            </a:r>
            <a:r>
              <a:rPr lang="en-US" dirty="0"/>
              <a:t>. The </a:t>
            </a:r>
            <a:r>
              <a:rPr lang="en-US" dirty="0">
                <a:solidFill>
                  <a:srgbClr val="FF0000"/>
                </a:solidFill>
              </a:rPr>
              <a:t>troponin was clearly detectable</a:t>
            </a:r>
            <a:r>
              <a:rPr lang="en-US" dirty="0"/>
              <a:t>.</a:t>
            </a:r>
          </a:p>
          <a:p>
            <a:r>
              <a:rPr lang="en-US" dirty="0"/>
              <a:t>Comment on these results. Has he suffered a myocardial infarction?</a:t>
            </a:r>
          </a:p>
          <a:p>
            <a:r>
              <a:rPr lang="en-US" b="1" dirty="0"/>
              <a:t>Comments:</a:t>
            </a:r>
            <a:r>
              <a:rPr lang="en-US" dirty="0"/>
              <a:t> He has an elevated troponin plus a typical history. This is </a:t>
            </a:r>
            <a:r>
              <a:rPr lang="en-US" dirty="0" smtClean="0"/>
              <a:t>sufficient </a:t>
            </a:r>
            <a:r>
              <a:rPr lang="en-US" dirty="0"/>
              <a:t>to diagnose a myocardial infarction by the most recent </a:t>
            </a:r>
            <a:r>
              <a:rPr lang="en-US" dirty="0" smtClean="0"/>
              <a:t>definition</a:t>
            </a:r>
            <a:r>
              <a:rPr lang="en-US" dirty="0"/>
              <a:t>, even in the absence of ECG changes</a:t>
            </a:r>
            <a:r>
              <a:rPr lang="en-US" dirty="0" smtClean="0"/>
              <a:t>.</a:t>
            </a:r>
            <a:endParaRPr lang="en-US" dirty="0"/>
          </a:p>
        </p:txBody>
      </p:sp>
      <p:sp>
        <p:nvSpPr>
          <p:cNvPr id="4" name="Rectangle 3"/>
          <p:cNvSpPr/>
          <p:nvPr/>
        </p:nvSpPr>
        <p:spPr>
          <a:xfrm>
            <a:off x="4914900" y="2514600"/>
            <a:ext cx="3829050" cy="892552"/>
          </a:xfrm>
          <a:prstGeom prst="rect">
            <a:avLst/>
          </a:prstGeom>
          <a:solidFill>
            <a:schemeClr val="bg1"/>
          </a:solidFill>
          <a:ln>
            <a:solidFill>
              <a:schemeClr val="tx1"/>
            </a:solidFill>
          </a:ln>
        </p:spPr>
        <p:txBody>
          <a:bodyPr wrap="square">
            <a:spAutoFit/>
          </a:bodyPr>
          <a:lstStyle/>
          <a:p>
            <a:pPr marL="366713" lvl="1" algn="ctr" eaLnBrk="1" fontAlgn="auto" hangingPunct="1">
              <a:spcAft>
                <a:spcPts val="0"/>
              </a:spcAft>
              <a:defRPr/>
            </a:pPr>
            <a:r>
              <a:rPr lang="en-US" sz="2600" dirty="0" smtClean="0"/>
              <a:t>1- Typical </a:t>
            </a:r>
            <a:r>
              <a:rPr lang="en-US" sz="2600" dirty="0"/>
              <a:t>heart attack symptoms</a:t>
            </a:r>
          </a:p>
        </p:txBody>
      </p:sp>
      <p:sp>
        <p:nvSpPr>
          <p:cNvPr id="5" name="Rectangle 4"/>
          <p:cNvSpPr/>
          <p:nvPr/>
        </p:nvSpPr>
        <p:spPr>
          <a:xfrm>
            <a:off x="3022631" y="3875276"/>
            <a:ext cx="3829050" cy="1292662"/>
          </a:xfrm>
          <a:prstGeom prst="rect">
            <a:avLst/>
          </a:prstGeom>
          <a:solidFill>
            <a:schemeClr val="bg1"/>
          </a:solidFill>
          <a:ln>
            <a:solidFill>
              <a:schemeClr val="tx1"/>
            </a:solidFill>
          </a:ln>
        </p:spPr>
        <p:txBody>
          <a:bodyPr wrap="square">
            <a:spAutoFit/>
          </a:bodyPr>
          <a:lstStyle/>
          <a:p>
            <a:pPr marL="366713" lvl="1" algn="ctr" eaLnBrk="1" fontAlgn="auto" hangingPunct="1">
              <a:spcAft>
                <a:spcPts val="0"/>
              </a:spcAft>
              <a:defRPr/>
            </a:pPr>
            <a:r>
              <a:rPr lang="en-US" sz="2600" dirty="0" smtClean="0"/>
              <a:t>2- Characteristic pattern </a:t>
            </a:r>
            <a:r>
              <a:rPr lang="en-US" sz="2600" dirty="0"/>
              <a:t>of a cardiac </a:t>
            </a:r>
            <a:r>
              <a:rPr lang="en-US" sz="2600" dirty="0" smtClean="0"/>
              <a:t>marker</a:t>
            </a:r>
            <a:endParaRPr lang="en-US" sz="2600" dirty="0"/>
          </a:p>
        </p:txBody>
      </p:sp>
    </p:spTree>
    <p:extLst>
      <p:ext uri="{BB962C8B-B14F-4D97-AF65-F5344CB8AC3E}">
        <p14:creationId xmlns:p14="http://schemas.microsoft.com/office/powerpoint/2010/main" val="345163249"/>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sz="quarter" idx="1"/>
          </p:nvPr>
        </p:nvSpPr>
        <p:spPr>
          <a:xfrm>
            <a:off x="495300" y="1219200"/>
            <a:ext cx="8401050" cy="5410200"/>
          </a:xfrm>
        </p:spPr>
        <p:txBody>
          <a:bodyPr/>
          <a:lstStyle/>
          <a:p>
            <a:pPr eaLnBrk="1" hangingPunct="1"/>
            <a:r>
              <a:rPr lang="en-US" sz="2600" dirty="0">
                <a:latin typeface="Century Schoolbook" charset="0"/>
              </a:rPr>
              <a:t>High </a:t>
            </a:r>
            <a:r>
              <a:rPr lang="en-US" sz="2600" dirty="0" smtClean="0">
                <a:latin typeface="Century Schoolbook" charset="0"/>
              </a:rPr>
              <a:t>concentration </a:t>
            </a:r>
            <a:r>
              <a:rPr lang="en-US" sz="2600" dirty="0">
                <a:latin typeface="Century Schoolbook" charset="0"/>
              </a:rPr>
              <a:t>in the myocardium</a:t>
            </a:r>
          </a:p>
          <a:p>
            <a:pPr eaLnBrk="1" hangingPunct="1"/>
            <a:r>
              <a:rPr lang="en-US" sz="2600" dirty="0" smtClean="0">
                <a:latin typeface="Century Schoolbook" charset="0"/>
              </a:rPr>
              <a:t>High sensitivity (detected even in low concentration at early stages of the disease)</a:t>
            </a:r>
          </a:p>
          <a:p>
            <a:pPr eaLnBrk="1" hangingPunct="1"/>
            <a:r>
              <a:rPr lang="en-US" sz="2600" dirty="0" smtClean="0">
                <a:latin typeface="Century Schoolbook" charset="0"/>
              </a:rPr>
              <a:t> High specificity (specifically detecting damage of cardiac tissue, and is absent in non-myocardial tissue injury)</a:t>
            </a:r>
          </a:p>
          <a:p>
            <a:pPr eaLnBrk="1" hangingPunct="1"/>
            <a:r>
              <a:rPr lang="en-US" sz="2600" dirty="0" smtClean="0">
                <a:latin typeface="Century Schoolbook" charset="0"/>
              </a:rPr>
              <a:t>Rapid release into plasma following myocardial injury</a:t>
            </a:r>
          </a:p>
          <a:p>
            <a:pPr eaLnBrk="1" hangingPunct="1"/>
            <a:r>
              <a:rPr lang="en-US" sz="2600" dirty="0" smtClean="0">
                <a:latin typeface="Century Schoolbook" charset="0"/>
              </a:rPr>
              <a:t>Good prognostic value (strong correlation </a:t>
            </a:r>
            <a:r>
              <a:rPr lang="en-US" sz="2600" dirty="0">
                <a:latin typeface="Century Schoolbook" charset="0"/>
              </a:rPr>
              <a:t>between </a:t>
            </a:r>
            <a:r>
              <a:rPr lang="en-US" sz="2600" dirty="0" smtClean="0">
                <a:latin typeface="Century Schoolbook" charset="0"/>
              </a:rPr>
              <a:t>plasma level and </a:t>
            </a:r>
            <a:r>
              <a:rPr lang="en-US" sz="2600" dirty="0">
                <a:latin typeface="Century Schoolbook" charset="0"/>
              </a:rPr>
              <a:t>extent of myocardial </a:t>
            </a:r>
            <a:r>
              <a:rPr lang="en-US" sz="2600" dirty="0" smtClean="0">
                <a:latin typeface="Century Schoolbook" charset="0"/>
              </a:rPr>
              <a:t>injury)</a:t>
            </a:r>
          </a:p>
          <a:p>
            <a:pPr eaLnBrk="1" hangingPunct="1"/>
            <a:r>
              <a:rPr lang="en-US" sz="2600" dirty="0" smtClean="0">
                <a:latin typeface="Century Schoolbook" charset="0"/>
              </a:rPr>
              <a:t>Easily measured (detectable by rapid</a:t>
            </a:r>
            <a:r>
              <a:rPr lang="en-US" sz="2600" dirty="0">
                <a:latin typeface="Century Schoolbook" charset="0"/>
              </a:rPr>
              <a:t>, simple and automated </a:t>
            </a:r>
            <a:r>
              <a:rPr lang="en-US" sz="2600" dirty="0" smtClean="0">
                <a:latin typeface="Century Schoolbook" charset="0"/>
              </a:rPr>
              <a:t>assay methods) </a:t>
            </a:r>
            <a:endParaRPr lang="en-US" sz="2600" dirty="0">
              <a:latin typeface="Century Schoolbook" charset="0"/>
            </a:endParaRPr>
          </a:p>
        </p:txBody>
      </p:sp>
      <p:sp>
        <p:nvSpPr>
          <p:cNvPr id="7" name="Rectangle 2"/>
          <p:cNvSpPr>
            <a:spLocks noChangeArrowheads="1"/>
          </p:cNvSpPr>
          <p:nvPr/>
        </p:nvSpPr>
        <p:spPr bwMode="auto">
          <a:xfrm>
            <a:off x="876300" y="457200"/>
            <a:ext cx="8418512" cy="762000"/>
          </a:xfrm>
          <a:prstGeom prst="rect">
            <a:avLst/>
          </a:prstGeom>
          <a:noFill/>
          <a:ln w="9525">
            <a:noFill/>
            <a:miter lim="800000"/>
            <a:headEnd/>
            <a:tailEnd/>
          </a:ln>
          <a:effectLst/>
        </p:spPr>
        <p:txBody>
          <a:bodyPr lIns="92075" tIns="46038" rIns="92075" bIns="46038" anchor="b"/>
          <a:lstStyle/>
          <a:p>
            <a:pPr algn="ctr">
              <a:defRPr/>
            </a:pPr>
            <a:r>
              <a:rPr lang="en-US" sz="4000" dirty="0" smtClean="0">
                <a:solidFill>
                  <a:srgbClr val="C00000"/>
                </a:solidFill>
                <a:effectLst>
                  <a:outerShdw blurRad="38100" dist="38100" dir="2700000" algn="tl">
                    <a:srgbClr val="DDDDDD"/>
                  </a:outerShdw>
                </a:effectLst>
                <a:cs typeface="Arial" charset="0"/>
              </a:rPr>
              <a:t>Features of an ideal cardiac marker</a:t>
            </a:r>
            <a:endParaRPr lang="en-US" sz="4000" dirty="0">
              <a:solidFill>
                <a:srgbClr val="C00000"/>
              </a:solidFill>
              <a:effectLst>
                <a:outerShdw blurRad="38100" dist="38100" dir="2700000" algn="tl">
                  <a:srgbClr val="DDDDDD"/>
                </a:outerShdw>
              </a:effectLst>
              <a:cs typeface="Arial" charset="0"/>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77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77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09650" y="1219200"/>
            <a:ext cx="8401050" cy="5181600"/>
          </a:xfrm>
        </p:spPr>
        <p:txBody>
          <a:bodyPr>
            <a:normAutofit/>
          </a:bodyPr>
          <a:lstStyle/>
          <a:p>
            <a:pPr marL="274320" indent="-274320" eaLnBrk="1" fontAlgn="auto" hangingPunct="1">
              <a:spcAft>
                <a:spcPts val="0"/>
              </a:spcAft>
              <a:buFont typeface="Wingdings"/>
              <a:buChar char=""/>
              <a:defRPr/>
            </a:pPr>
            <a:r>
              <a:rPr lang="en-US" dirty="0">
                <a:ea typeface="+mn-ea"/>
                <a:cs typeface="+mn-cs"/>
              </a:rPr>
              <a:t>CURRENT MARKERS</a:t>
            </a:r>
          </a:p>
          <a:p>
            <a:pPr marL="640080" lvl="1" indent="-274320" eaLnBrk="1" fontAlgn="auto" hangingPunct="1">
              <a:spcAft>
                <a:spcPts val="0"/>
              </a:spcAft>
              <a:buFont typeface="Wingdings 2"/>
              <a:buChar char=""/>
              <a:defRPr/>
            </a:pPr>
            <a:r>
              <a:rPr lang="en-US" dirty="0">
                <a:ea typeface="+mn-ea"/>
              </a:rPr>
              <a:t>Troponin T or I</a:t>
            </a:r>
          </a:p>
          <a:p>
            <a:pPr marL="640080" lvl="1" indent="-274320" eaLnBrk="1" fontAlgn="auto" hangingPunct="1">
              <a:spcAft>
                <a:spcPts val="0"/>
              </a:spcAft>
              <a:buFont typeface="Wingdings 2"/>
              <a:buChar char=""/>
              <a:defRPr/>
            </a:pPr>
            <a:r>
              <a:rPr lang="en-US" dirty="0" err="1" smtClean="0">
                <a:ea typeface="+mn-ea"/>
              </a:rPr>
              <a:t>Creatine</a:t>
            </a:r>
            <a:r>
              <a:rPr lang="en-US" dirty="0" smtClean="0">
                <a:ea typeface="+mn-ea"/>
              </a:rPr>
              <a:t> </a:t>
            </a:r>
            <a:r>
              <a:rPr lang="en-US" dirty="0">
                <a:ea typeface="+mn-ea"/>
              </a:rPr>
              <a:t>kinase-MB (CK-MB)</a:t>
            </a:r>
          </a:p>
          <a:p>
            <a:pPr marL="640080" lvl="1" indent="-274320" eaLnBrk="1" fontAlgn="auto" hangingPunct="1">
              <a:spcAft>
                <a:spcPts val="0"/>
              </a:spcAft>
              <a:buFont typeface="Wingdings 2"/>
              <a:buChar char=""/>
              <a:defRPr/>
            </a:pPr>
            <a:r>
              <a:rPr lang="en-US" dirty="0" smtClean="0">
                <a:ea typeface="+mn-ea"/>
              </a:rPr>
              <a:t>Myoglobin</a:t>
            </a:r>
          </a:p>
          <a:p>
            <a:pPr marL="640080" lvl="1" indent="-274320" eaLnBrk="1" fontAlgn="auto" hangingPunct="1">
              <a:spcAft>
                <a:spcPts val="0"/>
              </a:spcAft>
              <a:buFont typeface="Wingdings 2"/>
              <a:buChar char=""/>
              <a:defRPr/>
            </a:pPr>
            <a:r>
              <a:rPr lang="en-US" dirty="0" smtClean="0">
                <a:ea typeface="+mn-ea"/>
                <a:cs typeface="+mn-cs"/>
              </a:rPr>
              <a:t>Markers with potential clinical use:</a:t>
            </a:r>
          </a:p>
          <a:p>
            <a:pPr marL="914717" lvl="2" indent="-274320" eaLnBrk="1" fontAlgn="auto" hangingPunct="1">
              <a:spcAft>
                <a:spcPts val="0"/>
              </a:spcAft>
              <a:buFont typeface="Wingdings 2"/>
              <a:buChar char=""/>
              <a:defRPr/>
            </a:pPr>
            <a:r>
              <a:rPr lang="en-US" dirty="0" smtClean="0">
                <a:ea typeface="+mn-ea"/>
              </a:rPr>
              <a:t>Heart </a:t>
            </a:r>
            <a:r>
              <a:rPr lang="en-US" dirty="0">
                <a:ea typeface="+mn-ea"/>
              </a:rPr>
              <a:t>fatty acid binding protein (</a:t>
            </a:r>
            <a:r>
              <a:rPr lang="en-US" dirty="0" err="1">
                <a:ea typeface="+mn-ea"/>
              </a:rPr>
              <a:t>hFABP</a:t>
            </a:r>
            <a:r>
              <a:rPr lang="en-US" dirty="0">
                <a:ea typeface="+mn-ea"/>
              </a:rPr>
              <a:t>) </a:t>
            </a:r>
            <a:r>
              <a:rPr lang="en-US" dirty="0">
                <a:solidFill>
                  <a:srgbClr val="FF0000"/>
                </a:solidFill>
                <a:ea typeface="+mn-ea"/>
              </a:rPr>
              <a:t>(tissue ischemia)</a:t>
            </a:r>
          </a:p>
          <a:p>
            <a:pPr marL="640397" lvl="2" indent="0" eaLnBrk="1" fontAlgn="auto" hangingPunct="1">
              <a:spcAft>
                <a:spcPts val="0"/>
              </a:spcAft>
              <a:buNone/>
              <a:defRPr/>
            </a:pPr>
            <a:endParaRPr lang="en-US" dirty="0">
              <a:solidFill>
                <a:srgbClr val="FF0000"/>
              </a:solidFill>
              <a:ea typeface="+mn-ea"/>
              <a:cs typeface="+mn-cs"/>
            </a:endParaRPr>
          </a:p>
          <a:p>
            <a:pPr marL="344488" lvl="2" indent="0" eaLnBrk="1" fontAlgn="auto" hangingPunct="1">
              <a:spcAft>
                <a:spcPts val="0"/>
              </a:spcAft>
              <a:buNone/>
              <a:defRPr/>
            </a:pPr>
            <a:r>
              <a:rPr lang="en-US" dirty="0" smtClean="0">
                <a:ea typeface="+mn-ea"/>
                <a:cs typeface="+mn-cs"/>
              </a:rPr>
              <a:t> </a:t>
            </a:r>
            <a:r>
              <a:rPr lang="en-US" dirty="0">
                <a:solidFill>
                  <a:srgbClr val="002060"/>
                </a:solidFill>
                <a:ea typeface="+mn-ea"/>
                <a:cs typeface="+mn-cs"/>
              </a:rPr>
              <a:t>OBSOLETE MARKERS</a:t>
            </a:r>
          </a:p>
          <a:p>
            <a:pPr marL="914717" lvl="2" indent="-274320" eaLnBrk="1" fontAlgn="auto" hangingPunct="1">
              <a:spcAft>
                <a:spcPts val="0"/>
              </a:spcAft>
              <a:buFont typeface="Wingdings 2"/>
              <a:buChar char=""/>
              <a:defRPr/>
            </a:pPr>
            <a:r>
              <a:rPr lang="en-US" dirty="0">
                <a:solidFill>
                  <a:srgbClr val="002060"/>
                </a:solidFill>
                <a:ea typeface="+mn-ea"/>
              </a:rPr>
              <a:t>Aspartate Transaminase (AST)</a:t>
            </a:r>
          </a:p>
          <a:p>
            <a:pPr marL="914717" lvl="2" indent="-274320" eaLnBrk="1" fontAlgn="auto" hangingPunct="1">
              <a:spcAft>
                <a:spcPts val="0"/>
              </a:spcAft>
              <a:buFont typeface="Wingdings 2"/>
              <a:buChar char=""/>
              <a:defRPr/>
            </a:pPr>
            <a:r>
              <a:rPr lang="en-US" dirty="0">
                <a:solidFill>
                  <a:srgbClr val="002060"/>
                </a:solidFill>
                <a:ea typeface="+mn-ea"/>
              </a:rPr>
              <a:t>Lactate dehydrogenase (LDH</a:t>
            </a:r>
            <a:r>
              <a:rPr lang="en-US" dirty="0" smtClean="0">
                <a:solidFill>
                  <a:srgbClr val="002060"/>
                </a:solidFill>
                <a:ea typeface="+mn-ea"/>
              </a:rPr>
              <a:t>)</a:t>
            </a:r>
            <a:endParaRPr lang="en-US" dirty="0">
              <a:solidFill>
                <a:srgbClr val="002060"/>
              </a:solidFill>
              <a:ea typeface="+mn-ea"/>
            </a:endParaRPr>
          </a:p>
        </p:txBody>
      </p:sp>
      <p:sp>
        <p:nvSpPr>
          <p:cNvPr id="5" name="Rectangle 2"/>
          <p:cNvSpPr>
            <a:spLocks noChangeArrowheads="1"/>
          </p:cNvSpPr>
          <p:nvPr/>
        </p:nvSpPr>
        <p:spPr bwMode="auto">
          <a:xfrm>
            <a:off x="952500" y="457200"/>
            <a:ext cx="8418512" cy="762000"/>
          </a:xfrm>
          <a:prstGeom prst="rect">
            <a:avLst/>
          </a:prstGeom>
          <a:noFill/>
          <a:ln w="9525">
            <a:noFill/>
            <a:miter lim="800000"/>
            <a:headEnd/>
            <a:tailEnd/>
          </a:ln>
          <a:effectLst/>
        </p:spPr>
        <p:txBody>
          <a:bodyPr lIns="92075" tIns="46038" rIns="92075" bIns="46038" anchor="b"/>
          <a:lstStyle/>
          <a:p>
            <a:pPr algn="ctr">
              <a:defRPr/>
            </a:pPr>
            <a:r>
              <a:rPr lang="en-US" sz="4400" dirty="0" smtClean="0">
                <a:solidFill>
                  <a:srgbClr val="C00000"/>
                </a:solidFill>
                <a:effectLst>
                  <a:outerShdw blurRad="38100" dist="38100" dir="2700000" algn="tl">
                    <a:srgbClr val="DDDDDD"/>
                  </a:outerShdw>
                </a:effectLst>
                <a:cs typeface="Arial" charset="0"/>
              </a:rPr>
              <a:t>Plasma MI markers</a:t>
            </a:r>
            <a:endParaRPr lang="en-US" sz="4400" dirty="0">
              <a:solidFill>
                <a:srgbClr val="C00000"/>
              </a:solidFill>
              <a:effectLst>
                <a:outerShdw blurRad="38100" dist="38100" dir="2700000" algn="tl">
                  <a:srgbClr val="DDDDDD"/>
                </a:outerShdw>
              </a:effectLst>
              <a:cs typeface="Arial" charset="0"/>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Office\Templates\1033\Generic.pot</Template>
  <TotalTime>4396</TotalTime>
  <Words>1647</Words>
  <Application>Microsoft Office PowerPoint</Application>
  <PresentationFormat>35mm Slides</PresentationFormat>
  <Paragraphs>202</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Oriel</vt:lpstr>
      <vt:lpstr>PowerPoint Presentation</vt:lpstr>
      <vt:lpstr>PowerPoint Presentation</vt:lpstr>
      <vt:lpstr>PowerPoint Presentation</vt:lpstr>
      <vt:lpstr>PowerPoint Presentation</vt:lpstr>
      <vt:lpstr>PowerPoint Presentation</vt:lpstr>
      <vt:lpstr>Case</vt:lpstr>
      <vt:lpstr>Case, continued</vt:lpstr>
      <vt:lpstr>PowerPoint Presentation</vt:lpstr>
      <vt:lpstr>PowerPoint Presentation</vt:lpstr>
      <vt:lpstr>PowerPoint Presentation</vt:lpstr>
      <vt:lpstr>PowerPoint Presentation</vt:lpstr>
      <vt:lpstr>Pattern of cardiac markers in mi</vt:lpstr>
      <vt:lpstr>PowerPoint Presentation</vt:lpstr>
      <vt:lpstr>PowerPoint Presentation</vt:lpstr>
      <vt:lpstr>PowerPoint Presentation</vt:lpstr>
      <vt:lpstr>PowerPoint Presentation</vt:lpstr>
      <vt:lpstr>PowerPoint Presentation</vt:lpstr>
      <vt:lpstr>PowerPoint Presentation</vt:lpstr>
      <vt:lpstr>CK-MB</vt:lpstr>
      <vt:lpstr>CK-MB</vt:lpstr>
      <vt:lpstr>PowerPoint Presentation</vt:lpstr>
      <vt:lpstr>Case</vt:lpstr>
      <vt:lpstr>PowerPoint Presentation</vt:lpstr>
      <vt:lpstr>PowerPoint Presentation</vt:lpstr>
      <vt:lpstr>B-type natriuretic peptide (BNP) (heart failure marker)</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dc:title>
  <dc:creator>Usman Ghani</dc:creator>
  <cp:lastModifiedBy>amal</cp:lastModifiedBy>
  <cp:revision>408</cp:revision>
  <cp:lastPrinted>2015-11-23T05:30:03Z</cp:lastPrinted>
  <dcterms:created xsi:type="dcterms:W3CDTF">2001-02-07T02:23:56Z</dcterms:created>
  <dcterms:modified xsi:type="dcterms:W3CDTF">2016-03-22T21:21:15Z</dcterms:modified>
</cp:coreProperties>
</file>