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57" r:id="rId4"/>
    <p:sldId id="259" r:id="rId5"/>
    <p:sldId id="261" r:id="rId6"/>
    <p:sldId id="289" r:id="rId7"/>
    <p:sldId id="262" r:id="rId8"/>
    <p:sldId id="263" r:id="rId9"/>
    <p:sldId id="266" r:id="rId10"/>
    <p:sldId id="264" r:id="rId11"/>
    <p:sldId id="265" r:id="rId12"/>
    <p:sldId id="287" r:id="rId13"/>
    <p:sldId id="267" r:id="rId14"/>
    <p:sldId id="290" r:id="rId15"/>
    <p:sldId id="268" r:id="rId16"/>
    <p:sldId id="269" r:id="rId17"/>
    <p:sldId id="270" r:id="rId18"/>
    <p:sldId id="271" r:id="rId19"/>
    <p:sldId id="275" r:id="rId20"/>
    <p:sldId id="288" r:id="rId21"/>
    <p:sldId id="273" r:id="rId22"/>
    <p:sldId id="274" r:id="rId23"/>
    <p:sldId id="276" r:id="rId24"/>
    <p:sldId id="277" r:id="rId25"/>
    <p:sldId id="278" r:id="rId26"/>
    <p:sldId id="280" r:id="rId27"/>
    <p:sldId id="282" r:id="rId28"/>
    <p:sldId id="284" r:id="rId29"/>
    <p:sldId id="285" r:id="rId30"/>
    <p:sldId id="283" r:id="rId31"/>
    <p:sldId id="281"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9B6A7-1D68-47F6-9D4C-F15B16C24B27}"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86371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9B6A7-1D68-47F6-9D4C-F15B16C24B27}"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68965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9B6A7-1D68-47F6-9D4C-F15B16C24B27}"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326888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9B6A7-1D68-47F6-9D4C-F15B16C24B27}"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364785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9B6A7-1D68-47F6-9D4C-F15B16C24B27}"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16935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9B6A7-1D68-47F6-9D4C-F15B16C24B27}" type="datetimeFigureOut">
              <a:rPr lang="en-US" smtClean="0"/>
              <a:t>28/02/16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214441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9B6A7-1D68-47F6-9D4C-F15B16C24B27}" type="datetimeFigureOut">
              <a:rPr lang="en-US" smtClean="0"/>
              <a:t>28/02/16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235694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9B6A7-1D68-47F6-9D4C-F15B16C24B27}" type="datetimeFigureOut">
              <a:rPr lang="en-US" smtClean="0"/>
              <a:t>28/02/16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414916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9B6A7-1D68-47F6-9D4C-F15B16C24B27}" type="datetimeFigureOut">
              <a:rPr lang="en-US" smtClean="0"/>
              <a:t>28/02/16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16140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9B6A7-1D68-47F6-9D4C-F15B16C24B27}" type="datetimeFigureOut">
              <a:rPr lang="en-US" smtClean="0"/>
              <a:t>28/02/16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378450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9B6A7-1D68-47F6-9D4C-F15B16C24B27}" type="datetimeFigureOut">
              <a:rPr lang="en-US" smtClean="0"/>
              <a:t>28/02/16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43C32-5744-4D89-AA6C-F1326C2B7862}" type="slidenum">
              <a:rPr lang="en-US" smtClean="0"/>
              <a:t>‹#›</a:t>
            </a:fld>
            <a:endParaRPr lang="en-US"/>
          </a:p>
        </p:txBody>
      </p:sp>
    </p:spTree>
    <p:extLst>
      <p:ext uri="{BB962C8B-B14F-4D97-AF65-F5344CB8AC3E}">
        <p14:creationId xmlns:p14="http://schemas.microsoft.com/office/powerpoint/2010/main" val="95638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9B6A7-1D68-47F6-9D4C-F15B16C24B27}" type="datetimeFigureOut">
              <a:rPr lang="en-US" smtClean="0"/>
              <a:t>28/02/16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43C32-5744-4D89-AA6C-F1326C2B7862}" type="slidenum">
              <a:rPr lang="en-US" smtClean="0"/>
              <a:t>‹#›</a:t>
            </a:fld>
            <a:endParaRPr lang="en-US"/>
          </a:p>
        </p:txBody>
      </p:sp>
    </p:spTree>
    <p:extLst>
      <p:ext uri="{BB962C8B-B14F-4D97-AF65-F5344CB8AC3E}">
        <p14:creationId xmlns:p14="http://schemas.microsoft.com/office/powerpoint/2010/main" val="330067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b="1" dirty="0">
                <a:solidFill>
                  <a:schemeClr val="tx2"/>
                </a:solidFill>
                <a:latin typeface="Comic Sans MS" panose="030F0702030302020204" pitchFamily="66" charset="0"/>
              </a:rPr>
              <a:t>Rheumatic Heart Disease</a:t>
            </a:r>
            <a:br>
              <a:rPr lang="en-US" altLang="en-US" b="1" dirty="0">
                <a:solidFill>
                  <a:schemeClr val="tx2"/>
                </a:solidFill>
                <a:latin typeface="Comic Sans MS" panose="030F0702030302020204" pitchFamily="66" charset="0"/>
              </a:rPr>
            </a:br>
            <a:endParaRPr lang="en-US" dirty="0"/>
          </a:p>
        </p:txBody>
      </p:sp>
      <p:sp>
        <p:nvSpPr>
          <p:cNvPr id="3" name="Subtitle 2"/>
          <p:cNvSpPr>
            <a:spLocks noGrp="1"/>
          </p:cNvSpPr>
          <p:nvPr>
            <p:ph type="subTitle" idx="1"/>
          </p:nvPr>
        </p:nvSpPr>
        <p:spPr/>
        <p:txBody>
          <a:bodyPr/>
          <a:lstStyle/>
          <a:p>
            <a:r>
              <a:rPr lang="en-US" dirty="0" smtClean="0"/>
              <a:t>Prepared by </a:t>
            </a:r>
          </a:p>
          <a:p>
            <a:r>
              <a:rPr lang="en-US" dirty="0" smtClean="0"/>
              <a:t>Dr.Amany Ballow </a:t>
            </a:r>
          </a:p>
          <a:p>
            <a:r>
              <a:rPr lang="en-US" dirty="0" smtClean="0"/>
              <a:t>Consultant Immunology </a:t>
            </a:r>
            <a:endParaRPr lang="en-US" dirty="0"/>
          </a:p>
        </p:txBody>
      </p:sp>
    </p:spTree>
    <p:extLst>
      <p:ext uri="{BB962C8B-B14F-4D97-AF65-F5344CB8AC3E}">
        <p14:creationId xmlns:p14="http://schemas.microsoft.com/office/powerpoint/2010/main" val="129482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445"/>
            <a:ext cx="10515600" cy="1064525"/>
          </a:xfrm>
        </p:spPr>
        <p:txBody>
          <a:bodyPr>
            <a:normAutofit fontScale="90000"/>
          </a:bodyPr>
          <a:lstStyle/>
          <a:p>
            <a:pPr algn="ctr"/>
            <a:r>
              <a:rPr lang="en-GB" b="1" dirty="0">
                <a:solidFill>
                  <a:schemeClr val="accent1">
                    <a:lumMod val="75000"/>
                  </a:schemeClr>
                </a:solidFill>
              </a:rPr>
              <a:t>Group A </a:t>
            </a:r>
            <a:r>
              <a:rPr lang="en-GB" b="1" dirty="0">
                <a:solidFill>
                  <a:schemeClr val="accent1">
                    <a:lumMod val="75000"/>
                  </a:schemeClr>
                </a:solidFill>
                <a:latin typeface="Symbol" pitchFamily="18" charset="2"/>
              </a:rPr>
              <a:t>b-</a:t>
            </a:r>
            <a:r>
              <a:rPr lang="en-GB" b="1" dirty="0">
                <a:solidFill>
                  <a:schemeClr val="accent1">
                    <a:lumMod val="75000"/>
                  </a:schemeClr>
                </a:solidFill>
              </a:rPr>
              <a:t>haemolytic streptococcus</a:t>
            </a:r>
            <a:r>
              <a:rPr lang="en-US" b="1" dirty="0"/>
              <a:t/>
            </a:r>
            <a:br>
              <a:rPr lang="en-US" b="1" dirty="0"/>
            </a:b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altLang="en-US" sz="2400" u="sng" dirty="0">
                <a:solidFill>
                  <a:schemeClr val="accent6">
                    <a:lumMod val="75000"/>
                  </a:schemeClr>
                </a:solidFill>
                <a:latin typeface="Times New Roman" panose="02020603050405020304" pitchFamily="18" charset="0"/>
                <a:cs typeface="Times New Roman" panose="02020603050405020304" pitchFamily="18" charset="0"/>
              </a:rPr>
              <a:t>M </a:t>
            </a:r>
            <a:r>
              <a:rPr lang="en-US" altLang="en-US" sz="2400" u="sng" dirty="0" smtClean="0">
                <a:solidFill>
                  <a:schemeClr val="accent6">
                    <a:lumMod val="75000"/>
                  </a:schemeClr>
                </a:solidFill>
                <a:latin typeface="Times New Roman" panose="02020603050405020304" pitchFamily="18" charset="0"/>
                <a:cs typeface="Times New Roman" panose="02020603050405020304" pitchFamily="18" charset="0"/>
              </a:rPr>
              <a:t>proteins </a:t>
            </a:r>
            <a:r>
              <a:rPr lang="en-US" altLang="en-US" sz="2400" u="sng"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Adherence </a:t>
            </a:r>
            <a:r>
              <a:rPr lang="en-US" sz="2400" dirty="0">
                <a:latin typeface="Times New Roman" panose="02020603050405020304" pitchFamily="18" charset="0"/>
                <a:cs typeface="Times New Roman" panose="02020603050405020304" pitchFamily="18" charset="0"/>
              </a:rPr>
              <a:t>of Streptococcus </a:t>
            </a:r>
            <a:r>
              <a:rPr lang="en-US" sz="2400" dirty="0" err="1">
                <a:latin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cs typeface="Times New Roman" panose="02020603050405020304" pitchFamily="18" charset="0"/>
              </a:rPr>
              <a:t> to host cells </a:t>
            </a:r>
            <a:r>
              <a:rPr lang="en-US" altLang="en-US" sz="2400" dirty="0">
                <a:latin typeface="Times New Roman" panose="02020603050405020304" pitchFamily="18" charset="0"/>
                <a:cs typeface="Times New Roman" panose="02020603050405020304" pitchFamily="18" charset="0"/>
              </a:rPr>
              <a:t>&amp; inhibiting the host immune response</a:t>
            </a:r>
          </a:p>
          <a:p>
            <a:r>
              <a:rPr lang="en-US" altLang="en-US" sz="2400" u="sng" dirty="0">
                <a:solidFill>
                  <a:schemeClr val="accent4">
                    <a:lumMod val="75000"/>
                  </a:schemeClr>
                </a:solidFill>
                <a:latin typeface="Times New Roman" panose="02020603050405020304" pitchFamily="18" charset="0"/>
                <a:cs typeface="Times New Roman" panose="02020603050405020304" pitchFamily="18" charset="0"/>
              </a:rPr>
              <a:t>Hyaluronic acid capsule: </a:t>
            </a:r>
            <a:r>
              <a:rPr lang="en-US" altLang="en-US" sz="2400" dirty="0">
                <a:latin typeface="Times New Roman" panose="02020603050405020304" pitchFamily="18" charset="0"/>
                <a:cs typeface="Times New Roman" panose="02020603050405020304" pitchFamily="18" charset="0"/>
              </a:rPr>
              <a:t>Camouflages the </a:t>
            </a:r>
            <a:r>
              <a:rPr lang="en-US" altLang="en-US" sz="2400" dirty="0" smtClean="0">
                <a:latin typeface="Times New Roman" panose="02020603050405020304" pitchFamily="18" charset="0"/>
                <a:cs typeface="Times New Roman" panose="02020603050405020304" pitchFamily="18" charset="0"/>
              </a:rPr>
              <a:t>bacterium</a:t>
            </a:r>
          </a:p>
          <a:p>
            <a:r>
              <a:rPr lang="en-US" altLang="en-US" sz="2400" u="sng" dirty="0" err="1">
                <a:solidFill>
                  <a:schemeClr val="accent2">
                    <a:lumMod val="75000"/>
                  </a:schemeClr>
                </a:solidFill>
                <a:latin typeface="Times New Roman" panose="02020603050405020304" pitchFamily="18" charset="0"/>
                <a:cs typeface="Times New Roman" panose="02020603050405020304" pitchFamily="18" charset="0"/>
              </a:rPr>
              <a:t>Streptokinases</a:t>
            </a:r>
            <a:r>
              <a:rPr lang="en-US" altLang="en-US" sz="2400" u="sng"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Dissolve blood </a:t>
            </a:r>
            <a:r>
              <a:rPr lang="en-US" altLang="en-US" sz="2400" dirty="0" smtClean="0">
                <a:latin typeface="Times New Roman" panose="02020603050405020304" pitchFamily="18" charset="0"/>
                <a:cs typeface="Times New Roman" panose="02020603050405020304" pitchFamily="18" charset="0"/>
              </a:rPr>
              <a:t>clots</a:t>
            </a:r>
          </a:p>
          <a:p>
            <a:r>
              <a:rPr lang="en-US" altLang="en-US" sz="2400" u="sng" dirty="0" smtClean="0">
                <a:solidFill>
                  <a:schemeClr val="accent3">
                    <a:lumMod val="75000"/>
                  </a:schemeClr>
                </a:solidFill>
                <a:latin typeface="Times New Roman" panose="02020603050405020304" pitchFamily="18" charset="0"/>
                <a:cs typeface="Times New Roman" panose="02020603050405020304" pitchFamily="18" charset="0"/>
              </a:rPr>
              <a:t>Peptidases: </a:t>
            </a:r>
            <a:r>
              <a:rPr lang="en-US" altLang="en-US" sz="2400" dirty="0" smtClean="0">
                <a:latin typeface="Times New Roman" panose="02020603050405020304" pitchFamily="18" charset="0"/>
                <a:cs typeface="Times New Roman" panose="02020603050405020304" pitchFamily="18" charset="0"/>
              </a:rPr>
              <a:t>Degrades </a:t>
            </a:r>
            <a:r>
              <a:rPr lang="en-US" altLang="en-US" sz="2400" dirty="0">
                <a:latin typeface="Times New Roman" panose="02020603050405020304" pitchFamily="18" charset="0"/>
                <a:cs typeface="Times New Roman" panose="02020603050405020304" pitchFamily="18" charset="0"/>
              </a:rPr>
              <a:t>proteins involved in immune response</a:t>
            </a:r>
          </a:p>
          <a:p>
            <a:r>
              <a:rPr lang="en-US" altLang="en-US" sz="2400" u="sng" dirty="0">
                <a:solidFill>
                  <a:srgbClr val="00B050"/>
                </a:solidFill>
                <a:latin typeface="Times New Roman" panose="02020603050405020304" pitchFamily="18" charset="0"/>
                <a:cs typeface="Times New Roman" panose="02020603050405020304" pitchFamily="18" charset="0"/>
              </a:rPr>
              <a:t>Pyrogenic toxins: </a:t>
            </a:r>
            <a:r>
              <a:rPr lang="en-US" altLang="en-US" sz="2400" dirty="0">
                <a:latin typeface="Times New Roman" panose="02020603050405020304" pitchFamily="18" charset="0"/>
                <a:cs typeface="Times New Roman" panose="02020603050405020304" pitchFamily="18" charset="0"/>
              </a:rPr>
              <a:t>Stimulate fever, rash &amp; shock</a:t>
            </a:r>
          </a:p>
          <a:p>
            <a:r>
              <a:rPr lang="en-US" altLang="en-US" sz="2400" u="sng" dirty="0" err="1" smtClean="0">
                <a:solidFill>
                  <a:srgbClr val="7030A0"/>
                </a:solidFill>
                <a:latin typeface="Times New Roman" panose="02020603050405020304" pitchFamily="18" charset="0"/>
                <a:cs typeface="Times New Roman" panose="02020603050405020304" pitchFamily="18" charset="0"/>
              </a:rPr>
              <a:t>Streptolysins</a:t>
            </a:r>
            <a:r>
              <a:rPr lang="en-US" altLang="en-US" sz="2400" u="sng" dirty="0" smtClean="0">
                <a:solidFill>
                  <a:srgbClr val="7030A0"/>
                </a:solidFill>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Lyse </a:t>
            </a:r>
            <a:r>
              <a:rPr lang="en-US" altLang="en-US" sz="2400" dirty="0">
                <a:latin typeface="Times New Roman" panose="02020603050405020304" pitchFamily="18" charset="0"/>
                <a:cs typeface="Times New Roman" panose="02020603050405020304" pitchFamily="18" charset="0"/>
              </a:rPr>
              <a:t>erythrocytes, leukocytes &amp; platelets</a:t>
            </a:r>
          </a:p>
          <a:p>
            <a:endParaRPr lang="en-US" altLang="en-US" sz="2400" dirty="0">
              <a:solidFill>
                <a:srgbClr val="FF9900"/>
              </a:solidFill>
              <a:latin typeface="Times New Roman" panose="02020603050405020304" pitchFamily="18" charset="0"/>
              <a:cs typeface="Times New Roman" panose="02020603050405020304" pitchFamily="18" charset="0"/>
            </a:endParaRPr>
          </a:p>
          <a:p>
            <a:endParaRPr lang="en-US" altLang="en-US" dirty="0">
              <a:solidFill>
                <a:srgbClr val="FFFF00"/>
              </a:solidFill>
              <a:latin typeface="Comic Sans MS" panose="030F0702030302020204" pitchFamily="66" charset="0"/>
            </a:endParaRPr>
          </a:p>
          <a:p>
            <a:endParaRPr lang="en-US" dirty="0"/>
          </a:p>
        </p:txBody>
      </p:sp>
    </p:spTree>
    <p:extLst>
      <p:ext uri="{BB962C8B-B14F-4D97-AF65-F5344CB8AC3E}">
        <p14:creationId xmlns:p14="http://schemas.microsoft.com/office/powerpoint/2010/main" val="193303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solidFill>
                  <a:schemeClr val="accent1">
                    <a:lumMod val="75000"/>
                  </a:schemeClr>
                </a:solidFill>
              </a:rPr>
              <a:t>PATHOGENESIS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altLang="en-US" dirty="0" smtClean="0"/>
              <a:t>Rheumatic fever  affect the </a:t>
            </a:r>
            <a:r>
              <a:rPr lang="en-US" altLang="en-US" dirty="0" err="1" smtClean="0"/>
              <a:t>peri</a:t>
            </a:r>
            <a:r>
              <a:rPr lang="en-US" altLang="en-US" dirty="0" smtClean="0"/>
              <a:t>-arteriolar connective tissue </a:t>
            </a:r>
          </a:p>
          <a:p>
            <a:endParaRPr lang="en-US" altLang="en-US" dirty="0" smtClean="0"/>
          </a:p>
          <a:p>
            <a:r>
              <a:rPr lang="en-US" altLang="en-US" dirty="0" smtClean="0"/>
              <a:t>It is believed to be caused by </a:t>
            </a:r>
            <a:r>
              <a:rPr lang="en-US" altLang="en-US" dirty="0" smtClean="0">
                <a:solidFill>
                  <a:schemeClr val="accent2">
                    <a:lumMod val="75000"/>
                  </a:schemeClr>
                </a:solidFill>
              </a:rPr>
              <a:t>antibody cross-reactivity</a:t>
            </a:r>
          </a:p>
          <a:p>
            <a:pPr marL="0" indent="0">
              <a:buNone/>
            </a:pPr>
            <a:endParaRPr lang="en-US" altLang="en-US" dirty="0" smtClean="0"/>
          </a:p>
          <a:p>
            <a:r>
              <a:rPr lang="en-US" altLang="en-US" dirty="0" smtClean="0"/>
              <a:t>This cross-reactivity is a </a:t>
            </a:r>
            <a:r>
              <a:rPr lang="en-US" altLang="en-US" dirty="0" smtClean="0">
                <a:solidFill>
                  <a:schemeClr val="accent2">
                    <a:lumMod val="75000"/>
                  </a:schemeClr>
                </a:solidFill>
              </a:rPr>
              <a:t>Type II hypersensitivity </a:t>
            </a:r>
            <a:r>
              <a:rPr lang="en-US" altLang="en-US" dirty="0" smtClean="0"/>
              <a:t>reaction and is termed </a:t>
            </a:r>
            <a:r>
              <a:rPr lang="en-US" altLang="en-US" i="1" dirty="0" smtClean="0">
                <a:solidFill>
                  <a:schemeClr val="accent2">
                    <a:lumMod val="75000"/>
                  </a:schemeClr>
                </a:solidFill>
              </a:rPr>
              <a:t>molecular mimicry</a:t>
            </a:r>
            <a:r>
              <a:rPr lang="en-US" altLang="en-US" dirty="0" smtClean="0">
                <a:solidFill>
                  <a:schemeClr val="accent2">
                    <a:lumMod val="75000"/>
                  </a:schemeClr>
                </a:solidFill>
              </a:rPr>
              <a:t> </a:t>
            </a:r>
          </a:p>
          <a:p>
            <a:endParaRPr lang="en-US" dirty="0"/>
          </a:p>
        </p:txBody>
      </p:sp>
    </p:spTree>
    <p:extLst>
      <p:ext uri="{BB962C8B-B14F-4D97-AF65-F5344CB8AC3E}">
        <p14:creationId xmlns:p14="http://schemas.microsoft.com/office/powerpoint/2010/main" val="333062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00B0F0"/>
                </a:solidFill>
              </a:rPr>
              <a:t>Pathogensis</a:t>
            </a:r>
            <a:endParaRPr lang="en-US" b="1" dirty="0">
              <a:solidFill>
                <a:srgbClr val="00B0F0"/>
              </a:solidFill>
            </a:endParaRPr>
          </a:p>
        </p:txBody>
      </p:sp>
      <p:sp>
        <p:nvSpPr>
          <p:cNvPr id="3" name="Content Placeholder 2"/>
          <p:cNvSpPr>
            <a:spLocks noGrp="1"/>
          </p:cNvSpPr>
          <p:nvPr>
            <p:ph idx="1"/>
          </p:nvPr>
        </p:nvSpPr>
        <p:spPr/>
        <p:txBody>
          <a:bodyPr>
            <a:normAutofit/>
          </a:bodyPr>
          <a:lstStyle/>
          <a:p>
            <a:r>
              <a:rPr lang="en-US" b="1" u="sng" dirty="0">
                <a:solidFill>
                  <a:srgbClr val="00B050"/>
                </a:solidFill>
                <a:latin typeface="Times New Roman" panose="02020603050405020304" pitchFamily="18" charset="0"/>
                <a:cs typeface="Times New Roman" panose="02020603050405020304" pitchFamily="18" charset="0"/>
              </a:rPr>
              <a:t>T</a:t>
            </a:r>
            <a:r>
              <a:rPr lang="en-US" b="1" u="sng" dirty="0" smtClean="0">
                <a:solidFill>
                  <a:srgbClr val="00B050"/>
                </a:solidFill>
                <a:latin typeface="Times New Roman" panose="02020603050405020304" pitchFamily="18" charset="0"/>
                <a:cs typeface="Times New Roman" panose="02020603050405020304" pitchFamily="18" charset="0"/>
              </a:rPr>
              <a:t>ype </a:t>
            </a:r>
            <a:r>
              <a:rPr lang="en-US" b="1" u="sng" dirty="0">
                <a:solidFill>
                  <a:srgbClr val="00B050"/>
                </a:solidFill>
                <a:latin typeface="Times New Roman" panose="02020603050405020304" pitchFamily="18" charset="0"/>
                <a:cs typeface="Times New Roman" panose="02020603050405020304" pitchFamily="18" charset="0"/>
              </a:rPr>
              <a:t>II </a:t>
            </a:r>
            <a:r>
              <a:rPr lang="en-US" b="1" u="sng" dirty="0" smtClean="0">
                <a:solidFill>
                  <a:srgbClr val="00B050"/>
                </a:solidFill>
                <a:latin typeface="Times New Roman" panose="02020603050405020304" pitchFamily="18" charset="0"/>
                <a:cs typeface="Times New Roman" panose="02020603050405020304" pitchFamily="18" charset="0"/>
              </a:rPr>
              <a:t>hypersensitivity</a:t>
            </a:r>
            <a:endParaRPr lang="en-US" u="sng" dirty="0" smtClean="0">
              <a:solidFill>
                <a:srgbClr val="00B05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b="1" u="sng" dirty="0">
                <a:solidFill>
                  <a:schemeClr val="accent4">
                    <a:lumMod val="50000"/>
                  </a:schemeClr>
                </a:solidFill>
                <a:latin typeface="Times New Roman" panose="02020603050405020304" pitchFamily="18" charset="0"/>
                <a:cs typeface="Times New Roman" panose="02020603050405020304" pitchFamily="18" charset="0"/>
              </a:rPr>
              <a:t>antibodies </a:t>
            </a:r>
            <a:r>
              <a:rPr lang="en-US" dirty="0">
                <a:latin typeface="Times New Roman" panose="02020603050405020304" pitchFamily="18" charset="0"/>
                <a:cs typeface="Times New Roman" panose="02020603050405020304" pitchFamily="18" charset="0"/>
              </a:rPr>
              <a:t>produced by the immune response bind to </a:t>
            </a:r>
            <a:r>
              <a:rPr lang="en-US" b="1" u="sng" dirty="0">
                <a:solidFill>
                  <a:schemeClr val="accent4">
                    <a:lumMod val="50000"/>
                  </a:schemeClr>
                </a:solidFill>
                <a:latin typeface="Times New Roman" panose="02020603050405020304" pitchFamily="18" charset="0"/>
                <a:cs typeface="Times New Roman" panose="02020603050405020304" pitchFamily="18" charset="0"/>
              </a:rPr>
              <a:t>antigens </a:t>
            </a:r>
            <a:r>
              <a:rPr lang="en-US" dirty="0" smtClean="0">
                <a:latin typeface="Times New Roman" panose="02020603050405020304" pitchFamily="18" charset="0"/>
                <a:cs typeface="Times New Roman" panose="02020603050405020304" pitchFamily="18" charset="0"/>
              </a:rPr>
              <a:t>on the patient's own cell surfaces.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cells are recognized by </a:t>
            </a:r>
            <a:r>
              <a:rPr lang="en-US" b="1" u="sng" dirty="0">
                <a:solidFill>
                  <a:schemeClr val="accent4">
                    <a:lumMod val="50000"/>
                  </a:schemeClr>
                </a:solidFill>
                <a:latin typeface="Times New Roman" panose="02020603050405020304" pitchFamily="18" charset="0"/>
                <a:cs typeface="Times New Roman" panose="02020603050405020304" pitchFamily="18" charset="0"/>
              </a:rPr>
              <a:t>macrophages </a:t>
            </a:r>
            <a:r>
              <a:rPr lang="en-US" dirty="0">
                <a:latin typeface="Times New Roman" panose="02020603050405020304" pitchFamily="18" charset="0"/>
                <a:cs typeface="Times New Roman" panose="02020603050405020304" pitchFamily="18" charset="0"/>
              </a:rPr>
              <a:t>or </a:t>
            </a:r>
            <a:r>
              <a:rPr lang="en-US" b="1" dirty="0">
                <a:solidFill>
                  <a:schemeClr val="accent4">
                    <a:lumMod val="50000"/>
                  </a:schemeClr>
                </a:solidFill>
                <a:latin typeface="Times New Roman" panose="02020603050405020304" pitchFamily="18" charset="0"/>
                <a:cs typeface="Times New Roman" panose="02020603050405020304" pitchFamily="18" charset="0"/>
              </a:rPr>
              <a:t>dendritic cells</a:t>
            </a:r>
            <a:r>
              <a:rPr lang="en-US" dirty="0">
                <a:latin typeface="Times New Roman" panose="02020603050405020304" pitchFamily="18" charset="0"/>
                <a:cs typeface="Times New Roman" panose="02020603050405020304" pitchFamily="18" charset="0"/>
              </a:rPr>
              <a:t>, which act as antigen-presenting cells. This causes a </a:t>
            </a:r>
            <a:r>
              <a:rPr lang="en-US" b="1" u="sng" dirty="0">
                <a:solidFill>
                  <a:schemeClr val="accent4">
                    <a:lumMod val="50000"/>
                  </a:schemeClr>
                </a:solidFill>
                <a:latin typeface="Times New Roman" panose="02020603050405020304" pitchFamily="18" charset="0"/>
                <a:cs typeface="Times New Roman" panose="02020603050405020304" pitchFamily="18" charset="0"/>
              </a:rPr>
              <a:t>B cell </a:t>
            </a:r>
            <a:r>
              <a:rPr lang="en-US" dirty="0">
                <a:latin typeface="Times New Roman" panose="02020603050405020304" pitchFamily="18" charset="0"/>
                <a:cs typeface="Times New Roman" panose="02020603050405020304" pitchFamily="18" charset="0"/>
              </a:rPr>
              <a:t>response, wherein antibodies are produced against the foreign antigen</a:t>
            </a:r>
          </a:p>
        </p:txBody>
      </p:sp>
    </p:spTree>
    <p:extLst>
      <p:ext uri="{BB962C8B-B14F-4D97-AF65-F5344CB8AC3E}">
        <p14:creationId xmlns:p14="http://schemas.microsoft.com/office/powerpoint/2010/main" val="81306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093" y="518615"/>
            <a:ext cx="9348716" cy="585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43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481" y="213673"/>
            <a:ext cx="7656394" cy="6457950"/>
          </a:xfrm>
          <a:prstGeom prst="rect">
            <a:avLst/>
          </a:prstGeom>
        </p:spPr>
      </p:pic>
    </p:spTree>
    <p:extLst>
      <p:ext uri="{BB962C8B-B14F-4D97-AF65-F5344CB8AC3E}">
        <p14:creationId xmlns:p14="http://schemas.microsoft.com/office/powerpoint/2010/main" val="169036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10" y="477673"/>
            <a:ext cx="6040271" cy="5390864"/>
          </a:xfrm>
        </p:spPr>
        <p:txBody>
          <a:bodyPr>
            <a:normAutofit/>
          </a:bodyPr>
          <a:lstStyle/>
          <a:p>
            <a:r>
              <a:rPr lang="en-US" altLang="en-US" sz="1800" b="1" dirty="0" smtClean="0">
                <a:solidFill>
                  <a:srgbClr val="00B050"/>
                </a:solidFill>
                <a:latin typeface="Times New Roman" panose="02020603050405020304" pitchFamily="18" charset="0"/>
                <a:cs typeface="Times New Roman" panose="02020603050405020304" pitchFamily="18" charset="0"/>
              </a:rPr>
              <a:t>Diagram illustrating the two hit theory of rheumatic heart disease.</a:t>
            </a:r>
            <a:br>
              <a:rPr lang="en-US" altLang="en-US" sz="1800" b="1" dirty="0" smtClean="0">
                <a:solidFill>
                  <a:srgbClr val="00B050"/>
                </a:solidFill>
                <a:latin typeface="Times New Roman" panose="02020603050405020304" pitchFamily="18" charset="0"/>
                <a:cs typeface="Times New Roman" panose="02020603050405020304" pitchFamily="18" charset="0"/>
              </a:rPr>
            </a:br>
            <a:r>
              <a:rPr lang="en-US" altLang="en-US" sz="1800" b="1" dirty="0" smtClean="0">
                <a:solidFill>
                  <a:srgbClr val="00B050"/>
                </a:solidFill>
                <a:latin typeface="Times New Roman" panose="02020603050405020304" pitchFamily="18" charset="0"/>
                <a:cs typeface="Times New Roman" panose="02020603050405020304" pitchFamily="18" charset="0"/>
              </a:rPr>
              <a:t/>
            </a:r>
            <a:br>
              <a:rPr lang="en-US" altLang="en-US" sz="1800" b="1" dirty="0" smtClean="0">
                <a:solidFill>
                  <a:srgbClr val="00B050"/>
                </a:solidFill>
                <a:latin typeface="Times New Roman" panose="02020603050405020304" pitchFamily="18" charset="0"/>
                <a:cs typeface="Times New Roman" panose="02020603050405020304" pitchFamily="18" charset="0"/>
              </a:rPr>
            </a:br>
            <a:r>
              <a:rPr lang="en-US" altLang="en-US" sz="1300" dirty="0" smtClean="0"/>
              <a:t/>
            </a:r>
            <a:br>
              <a:rPr lang="en-US" altLang="en-US" sz="1300" dirty="0" smtClean="0"/>
            </a:br>
            <a:r>
              <a:rPr lang="en-US" altLang="en-US" sz="1300" dirty="0"/>
              <a:t/>
            </a:r>
            <a:br>
              <a:rPr lang="en-US" altLang="en-US" sz="1300" dirty="0"/>
            </a:br>
            <a:r>
              <a:rPr lang="en-US" altLang="en-US" sz="1300" dirty="0" smtClean="0"/>
              <a:t/>
            </a:r>
            <a:br>
              <a:rPr lang="en-US" altLang="en-US" sz="1300" dirty="0" smtClean="0"/>
            </a:br>
            <a:r>
              <a:rPr lang="en-US" altLang="en-US" sz="1300" dirty="0"/>
              <a:t/>
            </a:r>
            <a:br>
              <a:rPr lang="en-US" altLang="en-US" sz="1300" dirty="0"/>
            </a:br>
            <a:r>
              <a:rPr lang="en-US" altLang="en-US" sz="2000" dirty="0" smtClean="0">
                <a:latin typeface="Times New Roman" panose="02020603050405020304" pitchFamily="18" charset="0"/>
                <a:cs typeface="Times New Roman" panose="02020603050405020304" pitchFamily="18" charset="0"/>
              </a:rPr>
              <a:t>Group A streptococcal infection leads to the production of </a:t>
            </a:r>
            <a:r>
              <a:rPr lang="en-US" altLang="en-US" sz="2000" dirty="0" smtClean="0">
                <a:solidFill>
                  <a:schemeClr val="accent2">
                    <a:lumMod val="75000"/>
                  </a:schemeClr>
                </a:solidFill>
                <a:latin typeface="Times New Roman" panose="02020603050405020304" pitchFamily="18" charset="0"/>
                <a:cs typeface="Times New Roman" panose="02020603050405020304" pitchFamily="18" charset="0"/>
              </a:rPr>
              <a:t>anti-group A carbohydrate antibody </a:t>
            </a:r>
            <a:r>
              <a:rPr lang="en-US" altLang="en-US" sz="2000" dirty="0" smtClean="0">
                <a:latin typeface="Times New Roman" panose="02020603050405020304" pitchFamily="18" charset="0"/>
                <a:cs typeface="Times New Roman" panose="02020603050405020304" pitchFamily="18" charset="0"/>
              </a:rPr>
              <a:t>which cross-reacts with the valve endothelium as well as with the myocardium and </a:t>
            </a:r>
            <a:r>
              <a:rPr lang="en-US" altLang="en-US" sz="2000" dirty="0" smtClean="0">
                <a:solidFill>
                  <a:schemeClr val="accent2">
                    <a:lumMod val="75000"/>
                  </a:schemeClr>
                </a:solidFill>
                <a:latin typeface="Times New Roman" panose="02020603050405020304" pitchFamily="18" charset="0"/>
                <a:cs typeface="Times New Roman" panose="02020603050405020304" pitchFamily="18" charset="0"/>
              </a:rPr>
              <a:t>up-regulates vascular cell adhesion molecule-1 (VCAM-1</a:t>
            </a:r>
            <a:r>
              <a:rPr lang="en-US" altLang="en-US" sz="2000" dirty="0" smtClean="0">
                <a:solidFill>
                  <a:schemeClr val="tx2"/>
                </a:solidFill>
                <a:latin typeface="Times New Roman" panose="02020603050405020304" pitchFamily="18" charset="0"/>
                <a:cs typeface="Times New Roman" panose="02020603050405020304" pitchFamily="18" charset="0"/>
              </a:rPr>
              <a:t>)</a:t>
            </a:r>
            <a:r>
              <a:rPr lang="en-US" altLang="en-US" sz="2000" dirty="0" smtClean="0">
                <a:latin typeface="Times New Roman" panose="02020603050405020304" pitchFamily="18" charset="0"/>
                <a:cs typeface="Times New Roman" panose="02020603050405020304" pitchFamily="18" charset="0"/>
              </a:rPr>
              <a:t> on the valve endothelium.</a:t>
            </a:r>
            <a:br>
              <a:rPr lang="en-US" altLang="en-US" sz="2000" dirty="0" smtClean="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a:r>
            <a:br>
              <a:rPr lang="en-US" altLang="en-US" sz="2000" dirty="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a:r>
            <a:br>
              <a:rPr lang="en-US" altLang="en-US" sz="2000" dirty="0" smtClean="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a:r>
            <a:br>
              <a:rPr lang="en-US" altLang="en-US" sz="2000" dirty="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a:t>
            </a:r>
            <a:br>
              <a:rPr lang="en-US" altLang="en-US" sz="2000" dirty="0" smtClean="0">
                <a:latin typeface="Times New Roman" panose="02020603050405020304" pitchFamily="18" charset="0"/>
                <a:cs typeface="Times New Roman" panose="02020603050405020304" pitchFamily="18" charset="0"/>
              </a:rPr>
            </a:br>
            <a:r>
              <a:rPr lang="en-US" altLang="en-US" sz="1600" dirty="0">
                <a:latin typeface="Times New Roman" panose="02020603050405020304" pitchFamily="18" charset="0"/>
                <a:cs typeface="Times New Roman" panose="02020603050405020304" pitchFamily="18" charset="0"/>
              </a:rPr>
              <a:t/>
            </a:r>
            <a:br>
              <a:rPr lang="en-US" altLang="en-US" sz="1600" dirty="0">
                <a:latin typeface="Times New Roman" panose="02020603050405020304" pitchFamily="18" charset="0"/>
                <a:cs typeface="Times New Roman" panose="02020603050405020304" pitchFamily="18" charset="0"/>
              </a:rPr>
            </a:br>
            <a:r>
              <a:rPr lang="en-US" altLang="en-US" sz="1600" dirty="0" smtClean="0">
                <a:latin typeface="Times New Roman" panose="02020603050405020304" pitchFamily="18" charset="0"/>
                <a:cs typeface="Times New Roman" panose="02020603050405020304" pitchFamily="18" charset="0"/>
              </a:rPr>
              <a:t/>
            </a:r>
            <a:br>
              <a:rPr lang="en-US" altLang="en-US" sz="16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T cells adhere to the VCAM-1 on valve endothelium and </a:t>
            </a:r>
            <a:r>
              <a:rPr lang="en-US" altLang="en-US" sz="1800" dirty="0" err="1" smtClean="0">
                <a:latin typeface="Times New Roman" panose="02020603050405020304" pitchFamily="18" charset="0"/>
                <a:cs typeface="Times New Roman" panose="02020603050405020304" pitchFamily="18" charset="0"/>
              </a:rPr>
              <a:t>extravasate</a:t>
            </a:r>
            <a:r>
              <a:rPr lang="en-US" altLang="en-US" sz="1800" dirty="0" smtClean="0">
                <a:latin typeface="Times New Roman" panose="02020603050405020304" pitchFamily="18" charset="0"/>
                <a:cs typeface="Times New Roman" panose="02020603050405020304" pitchFamily="18" charset="0"/>
              </a:rPr>
              <a:t> into the valve</a:t>
            </a:r>
            <a:endParaRPr lang="en-US" sz="1800" dirty="0">
              <a:latin typeface="Times New Roman" panose="02020603050405020304" pitchFamily="18" charset="0"/>
              <a:cs typeface="Times New Roman" panose="02020603050405020304" pitchFamily="18" charset="0"/>
            </a:endParaRPr>
          </a:p>
        </p:txBody>
      </p:sp>
      <p:pic>
        <p:nvPicPr>
          <p:cNvPr id="4"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1992" y="668740"/>
            <a:ext cx="5281685" cy="481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09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91" y="177421"/>
            <a:ext cx="5494363" cy="5486399"/>
          </a:xfrm>
        </p:spPr>
        <p:txBody>
          <a:bodyPr>
            <a:normAutofit/>
          </a:bodyPr>
          <a:lstStyle/>
          <a:p>
            <a:pPr>
              <a:defRPr/>
            </a:pPr>
            <a:r>
              <a:rPr lang="en-US" sz="1800" dirty="0">
                <a:solidFill>
                  <a:srgbClr val="00B050"/>
                </a:solidFill>
                <a:latin typeface="Times New Roman" panose="02020603050405020304" pitchFamily="18" charset="0"/>
                <a:cs typeface="Times New Roman" panose="02020603050405020304" pitchFamily="18" charset="0"/>
              </a:rPr>
              <a:t>D</a:t>
            </a:r>
            <a:r>
              <a:rPr lang="en-US" sz="1800" dirty="0" smtClean="0">
                <a:solidFill>
                  <a:srgbClr val="00B050"/>
                </a:solidFill>
                <a:latin typeface="Times New Roman" panose="02020603050405020304" pitchFamily="18" charset="0"/>
                <a:cs typeface="Times New Roman" panose="02020603050405020304" pitchFamily="18" charset="0"/>
              </a:rPr>
              <a:t>iagram </a:t>
            </a:r>
            <a:r>
              <a:rPr lang="en-US" sz="1800" dirty="0">
                <a:solidFill>
                  <a:srgbClr val="00B050"/>
                </a:solidFill>
                <a:latin typeface="Times New Roman" panose="02020603050405020304" pitchFamily="18" charset="0"/>
                <a:cs typeface="Times New Roman" panose="02020603050405020304" pitchFamily="18" charset="0"/>
              </a:rPr>
              <a:t>illustrating the process of initial mimicry which leads </a:t>
            </a:r>
            <a:r>
              <a:rPr lang="en-US" sz="1800" dirty="0" smtClean="0">
                <a:solidFill>
                  <a:srgbClr val="00B050"/>
                </a:solidFill>
                <a:latin typeface="Times New Roman" panose="02020603050405020304" pitchFamily="18" charset="0"/>
                <a:cs typeface="Times New Roman" panose="02020603050405020304" pitchFamily="18" charset="0"/>
              </a:rPr>
              <a:t>to</a:t>
            </a:r>
            <a:r>
              <a:rPr lang="en-US" sz="1300" dirty="0" smtClean="0">
                <a:latin typeface="Arial" charset="0"/>
                <a:cs typeface="Arial" charset="0"/>
              </a:rPr>
              <a:t/>
            </a:r>
            <a:br>
              <a:rPr lang="en-US" sz="1300" dirty="0" smtClean="0">
                <a:latin typeface="Arial" charset="0"/>
                <a:cs typeface="Arial" charset="0"/>
              </a:rPr>
            </a:br>
            <a:r>
              <a:rPr lang="en-US" sz="1300" dirty="0">
                <a:latin typeface="Arial" charset="0"/>
                <a:cs typeface="Arial" charset="0"/>
              </a:rPr>
              <a:t/>
            </a:r>
            <a:br>
              <a:rPr lang="en-US" sz="1300" dirty="0">
                <a:latin typeface="Arial" charset="0"/>
                <a:cs typeface="Arial"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r>
              <a:rPr lang="en-US" sz="1800" dirty="0">
                <a:solidFill>
                  <a:schemeClr val="tx2"/>
                </a:solidFill>
                <a:latin typeface="Times New Roman" panose="02020603050405020304" pitchFamily="18" charset="0"/>
                <a:cs typeface="Times New Roman" panose="02020603050405020304" pitchFamily="18" charset="0"/>
              </a:rPr>
              <a:t>granuloma formation, gamma interferon production and scarring in the valve</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After </a:t>
            </a:r>
            <a:r>
              <a:rPr lang="en-US" sz="1800" dirty="0">
                <a:latin typeface="Times New Roman" panose="02020603050405020304" pitchFamily="18" charset="0"/>
                <a:cs typeface="Times New Roman" panose="02020603050405020304" pitchFamily="18" charset="0"/>
              </a:rPr>
              <a:t>the initial process has developed inflammation in the valve,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other </a:t>
            </a:r>
            <a:r>
              <a:rPr lang="en-US" sz="1800" dirty="0">
                <a:latin typeface="Times New Roman" panose="02020603050405020304" pitchFamily="18" charset="0"/>
                <a:cs typeface="Times New Roman" panose="02020603050405020304" pitchFamily="18" charset="0"/>
              </a:rPr>
              <a:t>proteins in the valve may then be recognized by the immune system leading potentially to </a:t>
            </a:r>
            <a:r>
              <a:rPr lang="en-US" sz="1800" dirty="0">
                <a:solidFill>
                  <a:schemeClr val="accent2">
                    <a:lumMod val="75000"/>
                  </a:schemeClr>
                </a:solidFill>
                <a:latin typeface="Times New Roman" panose="02020603050405020304" pitchFamily="18" charset="0"/>
                <a:cs typeface="Times New Roman" panose="02020603050405020304" pitchFamily="18" charset="0"/>
              </a:rPr>
              <a:t>epitope spreading </a:t>
            </a:r>
            <a:r>
              <a:rPr lang="en-US" sz="1800" dirty="0">
                <a:latin typeface="Times New Roman" panose="02020603050405020304" pitchFamily="18" charset="0"/>
                <a:cs typeface="Times New Roman" panose="02020603050405020304" pitchFamily="18" charset="0"/>
              </a:rPr>
              <a:t>and responses against other valve proteins such as </a:t>
            </a:r>
            <a:r>
              <a:rPr lang="en-US" sz="1800" dirty="0" err="1">
                <a:solidFill>
                  <a:schemeClr val="accent2">
                    <a:lumMod val="75000"/>
                  </a:schemeClr>
                </a:solidFill>
                <a:latin typeface="Times New Roman" panose="02020603050405020304" pitchFamily="18" charset="0"/>
                <a:cs typeface="Times New Roman" panose="02020603050405020304" pitchFamily="18" charset="0"/>
              </a:rPr>
              <a:t>vimentin</a:t>
            </a:r>
            <a:r>
              <a:rPr lang="en-US" sz="1800" dirty="0">
                <a:solidFill>
                  <a:schemeClr val="accent2">
                    <a:lumMod val="75000"/>
                  </a:schemeClr>
                </a:solidFill>
                <a:latin typeface="Times New Roman" panose="02020603050405020304" pitchFamily="18" charset="0"/>
                <a:cs typeface="Times New Roman" panose="02020603050405020304" pitchFamily="18" charset="0"/>
              </a:rPr>
              <a:t> and collagen. </a:t>
            </a:r>
            <a:r>
              <a:rPr lang="en-US" sz="1800" i="1" dirty="0">
                <a:solidFill>
                  <a:schemeClr val="accent2">
                    <a:lumMod val="75000"/>
                  </a:schemeClr>
                </a:solidFill>
                <a:latin typeface="Times New Roman" panose="02020603050405020304" pitchFamily="18" charset="0"/>
                <a:cs typeface="Times New Roman" panose="02020603050405020304" pitchFamily="18" charset="0"/>
              </a:rPr>
              <a:t/>
            </a:r>
            <a:br>
              <a:rPr lang="en-US" sz="1800" i="1" dirty="0">
                <a:solidFill>
                  <a:schemeClr val="accent2">
                    <a:lumMod val="75000"/>
                  </a:schemeClr>
                </a:solidFill>
                <a:latin typeface="Times New Roman" panose="02020603050405020304" pitchFamily="18" charset="0"/>
                <a:cs typeface="Times New Roman" panose="02020603050405020304" pitchFamily="18" charset="0"/>
              </a:rPr>
            </a:br>
            <a:endParaRPr lang="en-US" sz="18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4448" y="177421"/>
            <a:ext cx="5104261" cy="570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08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P</a:t>
            </a:r>
            <a:r>
              <a:rPr lang="en-US" b="1" dirty="0" smtClean="0">
                <a:solidFill>
                  <a:schemeClr val="accent1">
                    <a:lumMod val="75000"/>
                  </a:schemeClr>
                </a:solidFill>
              </a:rPr>
              <a:t>athophysiology</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nSpc>
                <a:spcPct val="80000"/>
              </a:lnSpc>
            </a:pPr>
            <a:r>
              <a:rPr lang="en-US" altLang="en-US" sz="2400" dirty="0">
                <a:latin typeface="Times New Roman" panose="02020603050405020304" pitchFamily="18" charset="0"/>
                <a:cs typeface="Times New Roman" panose="02020603050405020304" pitchFamily="18" charset="0"/>
              </a:rPr>
              <a:t>During a Strep. infection activated antigen presenting cells such as macrophages present the bacterial antigen to helper T cells </a:t>
            </a:r>
          </a:p>
          <a:p>
            <a:pPr>
              <a:lnSpc>
                <a:spcPct val="80000"/>
              </a:lnSpc>
            </a:pPr>
            <a:endParaRPr lang="en-US" altLang="en-US" sz="2400" dirty="0">
              <a:latin typeface="Times New Roman" panose="02020603050405020304" pitchFamily="18" charset="0"/>
              <a:cs typeface="Times New Roman" panose="02020603050405020304" pitchFamily="18" charset="0"/>
            </a:endParaRPr>
          </a:p>
          <a:p>
            <a:pPr>
              <a:lnSpc>
                <a:spcPct val="80000"/>
              </a:lnSpc>
            </a:pPr>
            <a:r>
              <a:rPr lang="en-US" altLang="en-US" sz="2400" dirty="0">
                <a:latin typeface="Times New Roman" panose="02020603050405020304" pitchFamily="18" charset="0"/>
                <a:cs typeface="Times New Roman" panose="02020603050405020304" pitchFamily="18" charset="0"/>
              </a:rPr>
              <a:t>Helper </a:t>
            </a:r>
            <a:r>
              <a:rPr lang="en-US" altLang="en-US" sz="2400" dirty="0">
                <a:solidFill>
                  <a:schemeClr val="accent2">
                    <a:lumMod val="75000"/>
                  </a:schemeClr>
                </a:solidFill>
                <a:latin typeface="Times New Roman" panose="02020603050405020304" pitchFamily="18" charset="0"/>
                <a:cs typeface="Times New Roman" panose="02020603050405020304" pitchFamily="18" charset="0"/>
              </a:rPr>
              <a:t>T cells subsequently activate self reactive B cells </a:t>
            </a:r>
            <a:r>
              <a:rPr lang="en-US" altLang="en-US" sz="2400" dirty="0">
                <a:latin typeface="Times New Roman" panose="02020603050405020304" pitchFamily="18" charset="0"/>
                <a:cs typeface="Times New Roman" panose="02020603050405020304" pitchFamily="18" charset="0"/>
              </a:rPr>
              <a:t>and induce the production of antibodies against the cell wall of Streptococcus</a:t>
            </a:r>
          </a:p>
          <a:p>
            <a:pPr marL="0" indent="0">
              <a:lnSpc>
                <a:spcPct val="80000"/>
              </a:lnSpc>
              <a:buNone/>
            </a:pPr>
            <a:endParaRPr lang="en-US" altLang="en-US" sz="2400" dirty="0">
              <a:latin typeface="Times New Roman" panose="02020603050405020304" pitchFamily="18" charset="0"/>
              <a:cs typeface="Times New Roman" panose="02020603050405020304" pitchFamily="18" charset="0"/>
            </a:endParaRPr>
          </a:p>
          <a:p>
            <a:pPr>
              <a:lnSpc>
                <a:spcPct val="80000"/>
              </a:lnSpc>
            </a:pPr>
            <a:r>
              <a:rPr lang="en-US" altLang="en-US" sz="2400" dirty="0">
                <a:latin typeface="Times New Roman" panose="02020603050405020304" pitchFamily="18" charset="0"/>
                <a:cs typeface="Times New Roman" panose="02020603050405020304" pitchFamily="18" charset="0"/>
              </a:rPr>
              <a:t>However the antibodies may also react against the myocardium and joints, producing the symptoms of rheumatic fever</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89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tmpa83a24.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797" y="518615"/>
            <a:ext cx="9717205" cy="57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0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663836"/>
            <a:ext cx="10515600" cy="912766"/>
          </a:xfrm>
        </p:spPr>
        <p:txBody>
          <a:bodyPr>
            <a:normAutofit fontScale="90000"/>
          </a:bodyPr>
          <a:lstStyle/>
          <a:p>
            <a:r>
              <a:rPr lang="en-US" altLang="en-US" sz="2000" dirty="0" smtClean="0">
                <a:latin typeface="Calibri" panose="020F0502020204030204" pitchFamily="34" charset="0"/>
              </a:rPr>
              <a:t>Left ventricle has been cut open to display characteristic severe thickening of mitral valve, thickened chordae </a:t>
            </a:r>
            <a:r>
              <a:rPr lang="en-US" altLang="en-US" sz="2000" dirty="0" err="1" smtClean="0">
                <a:latin typeface="Calibri" panose="020F0502020204030204" pitchFamily="34" charset="0"/>
              </a:rPr>
              <a:t>tendineae</a:t>
            </a:r>
            <a:r>
              <a:rPr lang="en-US" altLang="en-US" sz="2000" dirty="0" smtClean="0">
                <a:latin typeface="Calibri" panose="020F0502020204030204" pitchFamily="34" charset="0"/>
              </a:rPr>
              <a:t>, and hypertrophied left ventricular </a:t>
            </a:r>
            <a:r>
              <a:rPr lang="en-US" altLang="en-US" dirty="0" smtClean="0">
                <a:latin typeface="Calibri" panose="020F0502020204030204" pitchFamily="34" charset="0"/>
              </a:rPr>
              <a:t/>
            </a:r>
            <a:br>
              <a:rPr lang="en-US" altLang="en-US" dirty="0" smtClean="0">
                <a:latin typeface="Calibri" panose="020F0502020204030204" pitchFamily="34" charset="0"/>
              </a:rPr>
            </a:br>
            <a:endParaRPr lang="en-US" dirty="0"/>
          </a:p>
        </p:txBody>
      </p:sp>
      <p:sp>
        <p:nvSpPr>
          <p:cNvPr id="5" name="Content Placeholder 4"/>
          <p:cNvSpPr>
            <a:spLocks noGrp="1"/>
          </p:cNvSpPr>
          <p:nvPr>
            <p:ph sz="half" idx="1"/>
          </p:nvPr>
        </p:nvSpPr>
        <p:spPr>
          <a:xfrm>
            <a:off x="838200" y="723331"/>
            <a:ext cx="5181600" cy="4367284"/>
          </a:xfrm>
        </p:spPr>
        <p:txBody>
          <a:bodyPr>
            <a:normAutofit/>
          </a:bodyPr>
          <a:lstStyle/>
          <a:p>
            <a:pPr>
              <a:buFont typeface="Arial" charset="0"/>
              <a:buChar char="•"/>
              <a:defRPr/>
            </a:pPr>
            <a:r>
              <a:rPr lang="en-US" sz="2000" dirty="0">
                <a:latin typeface="Times New Roman" panose="02020603050405020304" pitchFamily="18" charset="0"/>
                <a:cs typeface="Times New Roman" panose="02020603050405020304" pitchFamily="18" charset="0"/>
              </a:rPr>
              <a:t>Up to 60% of patients with ARF progress to Rheumatic Heart Disease </a:t>
            </a:r>
            <a:endParaRPr lang="en-US" sz="2000" dirty="0" smtClean="0">
              <a:latin typeface="Times New Roman" panose="02020603050405020304" pitchFamily="18" charset="0"/>
              <a:cs typeface="Times New Roman" panose="02020603050405020304" pitchFamily="18" charset="0"/>
            </a:endParaRPr>
          </a:p>
          <a:p>
            <a:pPr>
              <a:buFont typeface="Arial" charset="0"/>
              <a:buChar char="•"/>
              <a:defRPr/>
            </a:pPr>
            <a:endParaRPr lang="en-US" sz="2000" dirty="0">
              <a:latin typeface="Times New Roman" panose="02020603050405020304" pitchFamily="18" charset="0"/>
              <a:cs typeface="Times New Roman" panose="02020603050405020304" pitchFamily="18" charset="0"/>
            </a:endParaRPr>
          </a:p>
          <a:p>
            <a:pPr marL="0" indent="0">
              <a:buNone/>
              <a:defRPr/>
            </a:pPr>
            <a:endParaRPr lang="en-US" sz="2000" dirty="0">
              <a:latin typeface="Times New Roman" panose="02020603050405020304" pitchFamily="18" charset="0"/>
              <a:cs typeface="Times New Roman" panose="02020603050405020304" pitchFamily="18" charset="0"/>
            </a:endParaRPr>
          </a:p>
          <a:p>
            <a:pPr>
              <a:buFont typeface="Arial" charset="0"/>
              <a:buChar char="•"/>
              <a:defRPr/>
            </a:pPr>
            <a:r>
              <a:rPr lang="en-US" sz="2000" dirty="0">
                <a:latin typeface="Times New Roman" panose="02020603050405020304" pitchFamily="18" charset="0"/>
                <a:cs typeface="Times New Roman" panose="02020603050405020304" pitchFamily="18" charset="0"/>
              </a:rPr>
              <a:t>The endocardium, pericardium, or myocardium may be affected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pancarditis</a:t>
            </a:r>
            <a:r>
              <a:rPr lang="en-US" sz="2000" dirty="0" smtClean="0">
                <a:latin typeface="Times New Roman" panose="02020603050405020304" pitchFamily="18" charset="0"/>
                <a:cs typeface="Times New Roman" panose="02020603050405020304" pitchFamily="18" charset="0"/>
              </a:rPr>
              <a:t>)</a:t>
            </a:r>
          </a:p>
          <a:p>
            <a:pPr marL="0" indent="0">
              <a:buNone/>
              <a:defRPr/>
            </a:pPr>
            <a:endParaRPr lang="en-US" sz="2000" dirty="0">
              <a:latin typeface="Times New Roman" panose="02020603050405020304" pitchFamily="18" charset="0"/>
              <a:cs typeface="Times New Roman" panose="02020603050405020304" pitchFamily="18" charset="0"/>
            </a:endParaRPr>
          </a:p>
          <a:p>
            <a:pPr>
              <a:buFont typeface="Arial" charset="0"/>
              <a:buChar char="•"/>
              <a:defRP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Valvular</a:t>
            </a:r>
            <a:r>
              <a:rPr lang="en-US" sz="2000" dirty="0">
                <a:latin typeface="Times New Roman" panose="02020603050405020304" pitchFamily="18" charset="0"/>
                <a:cs typeface="Times New Roman" panose="02020603050405020304" pitchFamily="18" charset="0"/>
              </a:rPr>
              <a:t> damage is the hallmark of rheumatic </a:t>
            </a:r>
            <a:r>
              <a:rPr lang="en-US" sz="2000" dirty="0" err="1">
                <a:latin typeface="Times New Roman" panose="02020603050405020304" pitchFamily="18" charset="0"/>
                <a:cs typeface="Times New Roman" panose="02020603050405020304" pitchFamily="18" charset="0"/>
              </a:rPr>
              <a:t>carditis</a:t>
            </a:r>
            <a:r>
              <a:rPr lang="en-US" sz="2000" dirty="0">
                <a:latin typeface="Times New Roman" panose="02020603050405020304" pitchFamily="18" charset="0"/>
                <a:cs typeface="Times New Roman" panose="02020603050405020304" pitchFamily="18" charset="0"/>
              </a:rPr>
              <a:t>. The </a:t>
            </a:r>
            <a:r>
              <a:rPr lang="en-US" sz="2000" dirty="0">
                <a:solidFill>
                  <a:schemeClr val="accent4">
                    <a:lumMod val="50000"/>
                  </a:schemeClr>
                </a:solidFill>
                <a:latin typeface="Times New Roman" panose="02020603050405020304" pitchFamily="18" charset="0"/>
                <a:cs typeface="Times New Roman" panose="02020603050405020304" pitchFamily="18" charset="0"/>
              </a:rPr>
              <a:t>mitral valve </a:t>
            </a:r>
            <a:r>
              <a:rPr lang="en-US" sz="2000" dirty="0">
                <a:latin typeface="Times New Roman" panose="02020603050405020304" pitchFamily="18" charset="0"/>
                <a:cs typeface="Times New Roman" panose="02020603050405020304" pitchFamily="18" charset="0"/>
              </a:rPr>
              <a:t>is almost affected</a:t>
            </a:r>
          </a:p>
          <a:p>
            <a:endParaRPr lang="en-US" sz="2000" dirty="0">
              <a:latin typeface="Times New Roman" panose="02020603050405020304" pitchFamily="18" charset="0"/>
              <a:cs typeface="Times New Roman" panose="02020603050405020304" pitchFamily="18" charset="0"/>
            </a:endParaRPr>
          </a:p>
        </p:txBody>
      </p:sp>
      <p:pic>
        <p:nvPicPr>
          <p:cNvPr id="7" name="Picture 3" descr="Rheumatic_heart_disease%2C_gross_pathology_20G0013_lores.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13394" y="832513"/>
            <a:ext cx="5181600" cy="4039738"/>
          </a:xfrm>
          <a:noFill/>
        </p:spPr>
      </p:pic>
    </p:spTree>
    <p:extLst>
      <p:ext uri="{BB962C8B-B14F-4D97-AF65-F5344CB8AC3E}">
        <p14:creationId xmlns:p14="http://schemas.microsoft.com/office/powerpoint/2010/main" val="43438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Objectives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To </a:t>
            </a:r>
            <a:r>
              <a:rPr lang="en-US" altLang="en-US" dirty="0" smtClean="0">
                <a:latin typeface="Times New Roman" panose="02020603050405020304" pitchFamily="18" charset="0"/>
                <a:cs typeface="Times New Roman" panose="02020603050405020304" pitchFamily="18" charset="0"/>
              </a:rPr>
              <a:t>understand the basis </a:t>
            </a:r>
            <a:r>
              <a:rPr lang="en-US" altLang="en-US" dirty="0">
                <a:latin typeface="Times New Roman" panose="02020603050405020304" pitchFamily="18" charset="0"/>
                <a:cs typeface="Times New Roman" panose="02020603050405020304" pitchFamily="18" charset="0"/>
              </a:rPr>
              <a:t>of rheumatic fever as an immunologically mediated </a:t>
            </a:r>
            <a:r>
              <a:rPr lang="en-US" altLang="en-US" dirty="0">
                <a:solidFill>
                  <a:srgbClr val="FF0000"/>
                </a:solidFill>
                <a:latin typeface="Times New Roman" panose="02020603050405020304" pitchFamily="18" charset="0"/>
                <a:cs typeface="Times New Roman" panose="02020603050405020304" pitchFamily="18" charset="0"/>
              </a:rPr>
              <a:t>late complication </a:t>
            </a:r>
            <a:r>
              <a:rPr lang="en-US" altLang="en-US" dirty="0">
                <a:latin typeface="Times New Roman" panose="02020603050405020304" pitchFamily="18" charset="0"/>
                <a:cs typeface="Times New Roman" panose="02020603050405020304" pitchFamily="18" charset="0"/>
              </a:rPr>
              <a:t>of Streptococcal infection</a:t>
            </a:r>
          </a:p>
          <a:p>
            <a:r>
              <a:rPr lang="en-US" altLang="en-US" dirty="0">
                <a:latin typeface="Times New Roman" panose="02020603050405020304" pitchFamily="18" charset="0"/>
                <a:cs typeface="Times New Roman" panose="02020603050405020304" pitchFamily="18" charset="0"/>
              </a:rPr>
              <a:t>To know that autoimmunity results from production of </a:t>
            </a:r>
            <a:r>
              <a:rPr lang="en-US" altLang="en-US" dirty="0">
                <a:solidFill>
                  <a:srgbClr val="FF0000"/>
                </a:solidFill>
                <a:latin typeface="Times New Roman" panose="02020603050405020304" pitchFamily="18" charset="0"/>
                <a:cs typeface="Times New Roman" panose="02020603050405020304" pitchFamily="18" charset="0"/>
              </a:rPr>
              <a:t>cross reacting antibodies </a:t>
            </a:r>
            <a:r>
              <a:rPr lang="en-US" altLang="en-US" dirty="0">
                <a:latin typeface="Times New Roman" panose="02020603050405020304" pitchFamily="18" charset="0"/>
                <a:cs typeface="Times New Roman" panose="02020603050405020304" pitchFamily="18" charset="0"/>
              </a:rPr>
              <a:t>against Streptococcal antigens</a:t>
            </a:r>
          </a:p>
          <a:p>
            <a:r>
              <a:rPr lang="en-US" altLang="en-US" dirty="0">
                <a:latin typeface="Times New Roman" panose="02020603050405020304" pitchFamily="18" charset="0"/>
                <a:cs typeface="Times New Roman" panose="02020603050405020304" pitchFamily="18" charset="0"/>
              </a:rPr>
              <a:t>To describe </a:t>
            </a:r>
            <a:r>
              <a:rPr lang="en-US" altLang="en-US" dirty="0" smtClean="0">
                <a:latin typeface="Times New Roman" panose="02020603050405020304" pitchFamily="18" charset="0"/>
                <a:cs typeface="Times New Roman" panose="02020603050405020304" pitchFamily="18" charset="0"/>
              </a:rPr>
              <a:t>Rheumatic </a:t>
            </a:r>
            <a:r>
              <a:rPr lang="en-US" altLang="en-US" dirty="0">
                <a:solidFill>
                  <a:srgbClr val="FF0000"/>
                </a:solidFill>
                <a:latin typeface="Times New Roman" panose="02020603050405020304" pitchFamily="18" charset="0"/>
                <a:cs typeface="Times New Roman" panose="02020603050405020304" pitchFamily="18" charset="0"/>
              </a:rPr>
              <a:t>heart disease </a:t>
            </a:r>
            <a:r>
              <a:rPr lang="en-US" altLang="en-US" dirty="0">
                <a:latin typeface="Times New Roman" panose="02020603050405020304" pitchFamily="18" charset="0"/>
                <a:cs typeface="Times New Roman" panose="02020603050405020304" pitchFamily="18" charset="0"/>
              </a:rPr>
              <a:t>as one of the several manifestations of rheumatic fever</a:t>
            </a:r>
          </a:p>
          <a:p>
            <a:r>
              <a:rPr lang="en-US" altLang="en-US" dirty="0">
                <a:latin typeface="Times New Roman" panose="02020603050405020304" pitchFamily="18" charset="0"/>
                <a:cs typeface="Times New Roman" panose="02020603050405020304" pitchFamily="18" charset="0"/>
              </a:rPr>
              <a:t>To know the signs, symptoms, pathogenesis, treatment and prophylaxis of rheumatic heart disease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5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208" y="682387"/>
            <a:ext cx="8475261" cy="5104263"/>
          </a:xfrm>
          <a:prstGeom prst="rect">
            <a:avLst/>
          </a:prstGeom>
        </p:spPr>
      </p:pic>
    </p:spTree>
    <p:extLst>
      <p:ext uri="{BB962C8B-B14F-4D97-AF65-F5344CB8AC3E}">
        <p14:creationId xmlns:p14="http://schemas.microsoft.com/office/powerpoint/2010/main" val="284280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0657"/>
            <a:ext cx="10515600" cy="1325563"/>
          </a:xfrm>
        </p:spPr>
        <p:txBody>
          <a:bodyPr>
            <a:noAutofit/>
          </a:bodyPr>
          <a:lstStyle/>
          <a:p>
            <a:pPr algn="ctr"/>
            <a:r>
              <a:rPr lang="en-US" altLang="en-US" sz="6000" b="1" dirty="0" smtClean="0">
                <a:solidFill>
                  <a:schemeClr val="accent1">
                    <a:lumMod val="75000"/>
                  </a:schemeClr>
                </a:solidFill>
                <a:latin typeface="Times New Roman" panose="02020603050405020304" pitchFamily="18" charset="0"/>
                <a:cs typeface="Times New Roman" panose="02020603050405020304" pitchFamily="18" charset="0"/>
              </a:rPr>
              <a:t>Clinical Presentation</a:t>
            </a:r>
            <a:r>
              <a:rPr lang="en-US" altLang="en-US" sz="4800" b="1" dirty="0" smtClean="0">
                <a:solidFill>
                  <a:schemeClr val="accent1">
                    <a:lumMod val="75000"/>
                  </a:schemeClr>
                </a:solidFill>
              </a:rPr>
              <a:t/>
            </a:r>
            <a:br>
              <a:rPr lang="en-US" altLang="en-US" sz="4800" b="1" dirty="0" smtClean="0">
                <a:solidFill>
                  <a:schemeClr val="accent1">
                    <a:lumMod val="75000"/>
                  </a:schemeClr>
                </a:solidFill>
              </a:rPr>
            </a:br>
            <a:endParaRPr lang="en-US" sz="4800" b="1" dirty="0">
              <a:solidFill>
                <a:schemeClr val="accent1">
                  <a:lumMod val="75000"/>
                </a:schemeClr>
              </a:solidFill>
            </a:endParaRPr>
          </a:p>
        </p:txBody>
      </p:sp>
    </p:spTree>
    <p:extLst>
      <p:ext uri="{BB962C8B-B14F-4D97-AF65-F5344CB8AC3E}">
        <p14:creationId xmlns:p14="http://schemas.microsoft.com/office/powerpoint/2010/main" val="74098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altLang="en-US" b="1" dirty="0" smtClean="0">
                <a:solidFill>
                  <a:schemeClr val="accent1">
                    <a:lumMod val="75000"/>
                  </a:schemeClr>
                </a:solidFill>
              </a:rPr>
              <a:t>Joints (arthritis)</a:t>
            </a:r>
            <a:endParaRPr lang="en-US" b="1" dirty="0">
              <a:solidFill>
                <a:schemeClr val="accent1">
                  <a:lumMod val="75000"/>
                </a:schemeClr>
              </a:solidFill>
            </a:endParaRPr>
          </a:p>
        </p:txBody>
      </p:sp>
      <p:sp>
        <p:nvSpPr>
          <p:cNvPr id="8" name="Content Placeholder 7"/>
          <p:cNvSpPr>
            <a:spLocks noGrp="1"/>
          </p:cNvSpPr>
          <p:nvPr>
            <p:ph sz="half" idx="2"/>
          </p:nvPr>
        </p:nvSpPr>
        <p:spPr>
          <a:xfrm>
            <a:off x="432198" y="2156350"/>
            <a:ext cx="6147593" cy="3548420"/>
          </a:xfrm>
        </p:spPr>
        <p:txBody>
          <a:bodyPr>
            <a:noAutofit/>
          </a:bodyPr>
          <a:lstStyle/>
          <a:p>
            <a:pPr marL="447675" indent="-447675">
              <a:buFont typeface="Arial" charset="0"/>
              <a:buChar char="•"/>
              <a:defRPr/>
            </a:pPr>
            <a:r>
              <a:rPr lang="en-US" sz="2400" dirty="0">
                <a:latin typeface="Times New Roman" panose="02020603050405020304" pitchFamily="18" charset="0"/>
                <a:cs typeface="Times New Roman" panose="02020603050405020304" pitchFamily="18" charset="0"/>
              </a:rPr>
              <a:t>This is usually polyarthritis, sometimes </a:t>
            </a:r>
            <a:r>
              <a:rPr lang="en-US" sz="2400" dirty="0">
                <a:solidFill>
                  <a:schemeClr val="accent2">
                    <a:lumMod val="75000"/>
                  </a:schemeClr>
                </a:solidFill>
                <a:latin typeface="Times New Roman" panose="02020603050405020304" pitchFamily="18" charset="0"/>
                <a:cs typeface="Times New Roman" panose="02020603050405020304" pitchFamily="18" charset="0"/>
              </a:rPr>
              <a:t>flitting</a:t>
            </a:r>
            <a:r>
              <a:rPr lang="en-US" sz="2400" dirty="0">
                <a:latin typeface="Times New Roman" panose="02020603050405020304" pitchFamily="18" charset="0"/>
                <a:cs typeface="Times New Roman" panose="02020603050405020304" pitchFamily="18" charset="0"/>
              </a:rPr>
              <a:t> from joint to joint (migratory), affecting the larger joints more than the smaller ones.</a:t>
            </a:r>
          </a:p>
          <a:p>
            <a:pPr marL="447675" indent="-447675">
              <a:buNone/>
              <a:defRPr/>
            </a:pPr>
            <a:endParaRPr lang="en-US" sz="2400" dirty="0">
              <a:latin typeface="Times New Roman" panose="02020603050405020304" pitchFamily="18" charset="0"/>
              <a:cs typeface="Times New Roman" panose="02020603050405020304" pitchFamily="18" charset="0"/>
            </a:endParaRPr>
          </a:p>
          <a:p>
            <a:pPr marL="447675" indent="-447675">
              <a:buFont typeface="Arial" charset="0"/>
              <a:buChar char="•"/>
              <a:defRPr/>
            </a:pPr>
            <a:r>
              <a:rPr lang="en-US" sz="2400" dirty="0">
                <a:latin typeface="Times New Roman" panose="02020603050405020304" pitchFamily="18" charset="0"/>
                <a:cs typeface="Times New Roman" panose="02020603050405020304" pitchFamily="18" charset="0"/>
              </a:rPr>
              <a:t>Swelling, redness and tenderness are the common findings and occasionally joint effusions</a:t>
            </a:r>
          </a:p>
        </p:txBody>
      </p:sp>
      <p:sp>
        <p:nvSpPr>
          <p:cNvPr id="9" name="Text Placeholder 8"/>
          <p:cNvSpPr>
            <a:spLocks noGrp="1"/>
          </p:cNvSpPr>
          <p:nvPr>
            <p:ph type="body" sz="quarter" idx="3"/>
          </p:nvPr>
        </p:nvSpPr>
        <p:spPr/>
        <p:txBody>
          <a:bodyPr>
            <a:normAutofit lnSpcReduction="10000"/>
          </a:bodyPr>
          <a:lstStyle/>
          <a:p>
            <a:endParaRPr lang="en-US" altLang="en-US" dirty="0" smtClean="0"/>
          </a:p>
          <a:p>
            <a:pPr algn="ctr"/>
            <a:r>
              <a:rPr lang="en-US" altLang="en-US" dirty="0" smtClean="0"/>
              <a:t>Inflamed </a:t>
            </a:r>
            <a:r>
              <a:rPr lang="en-US" altLang="en-US" dirty="0"/>
              <a:t>Keen Joint</a:t>
            </a:r>
          </a:p>
          <a:p>
            <a:endParaRPr lang="en-US" dirty="0"/>
          </a:p>
        </p:txBody>
      </p:sp>
      <p:pic>
        <p:nvPicPr>
          <p:cNvPr id="11" name="Picture 6" descr="4453-4463-5382-12617"/>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858794" y="2183642"/>
            <a:ext cx="3810000" cy="372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95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91069"/>
            <a:ext cx="10515600" cy="818865"/>
          </a:xfrm>
        </p:spPr>
        <p:txBody>
          <a:bodyPr>
            <a:normAutofit/>
          </a:bodyPr>
          <a:lstStyle/>
          <a:p>
            <a:pPr algn="ctr"/>
            <a:r>
              <a:rPr lang="en-GB" altLang="en-US" b="1" dirty="0" smtClean="0">
                <a:solidFill>
                  <a:srgbClr val="0070C0"/>
                </a:solidFill>
              </a:rPr>
              <a:t>Skin (Erythema </a:t>
            </a:r>
            <a:r>
              <a:rPr lang="en-GB" altLang="en-US" b="1" dirty="0" err="1" smtClean="0">
                <a:solidFill>
                  <a:srgbClr val="0070C0"/>
                </a:solidFill>
              </a:rPr>
              <a:t>Marginatum</a:t>
            </a:r>
            <a:r>
              <a:rPr lang="en-GB" altLang="en-US" b="1" dirty="0" smtClean="0">
                <a:solidFill>
                  <a:srgbClr val="0070C0"/>
                </a:solidFill>
              </a:rPr>
              <a:t>)</a:t>
            </a:r>
            <a:endParaRPr lang="en-US" b="1" dirty="0">
              <a:solidFill>
                <a:srgbClr val="0070C0"/>
              </a:solidFill>
            </a:endParaRPr>
          </a:p>
        </p:txBody>
      </p:sp>
      <p:pic>
        <p:nvPicPr>
          <p:cNvPr id="12" name="Picture 5" descr="Erythema-Marginatum-4.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51939" y="1951630"/>
            <a:ext cx="3989051" cy="381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fig12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05767" y="1951630"/>
            <a:ext cx="4271749" cy="3812424"/>
          </a:xfrm>
          <a:noFill/>
        </p:spPr>
      </p:pic>
      <p:sp>
        <p:nvSpPr>
          <p:cNvPr id="14" name="TextBox 13"/>
          <p:cNvSpPr txBox="1"/>
          <p:nvPr/>
        </p:nvSpPr>
        <p:spPr>
          <a:xfrm>
            <a:off x="1433015" y="1160057"/>
            <a:ext cx="7820167" cy="646331"/>
          </a:xfrm>
          <a:prstGeom prst="rect">
            <a:avLst/>
          </a:prstGeom>
          <a:noFill/>
        </p:spPr>
        <p:txBody>
          <a:bodyPr wrap="square" rtlCol="0">
            <a:spAutoFit/>
          </a:bodyPr>
          <a:lstStyle/>
          <a:p>
            <a:pPr>
              <a:buFont typeface="Arial" charset="0"/>
              <a:buChar char="•"/>
              <a:defRPr/>
            </a:pPr>
            <a:r>
              <a:rPr lang="en-US" dirty="0">
                <a:solidFill>
                  <a:schemeClr val="accent4">
                    <a:lumMod val="50000"/>
                  </a:schemeClr>
                </a:solidFill>
              </a:rPr>
              <a:t>Skin lesions</a:t>
            </a:r>
            <a:r>
              <a:rPr lang="en-US" dirty="0"/>
              <a:t>: The classical </a:t>
            </a:r>
            <a:r>
              <a:rPr lang="en-US" dirty="0">
                <a:solidFill>
                  <a:schemeClr val="accent6">
                    <a:lumMod val="50000"/>
                  </a:schemeClr>
                </a:solidFill>
              </a:rPr>
              <a:t>erythema </a:t>
            </a:r>
            <a:r>
              <a:rPr lang="en-US" dirty="0" err="1">
                <a:solidFill>
                  <a:schemeClr val="accent6">
                    <a:lumMod val="50000"/>
                  </a:schemeClr>
                </a:solidFill>
              </a:rPr>
              <a:t>marginatum</a:t>
            </a:r>
            <a:r>
              <a:rPr lang="en-US" dirty="0"/>
              <a:t>—lesions with prominent margins slightly raised</a:t>
            </a:r>
          </a:p>
        </p:txBody>
      </p:sp>
    </p:spTree>
    <p:extLst>
      <p:ext uri="{BB962C8B-B14F-4D97-AF65-F5344CB8AC3E}">
        <p14:creationId xmlns:p14="http://schemas.microsoft.com/office/powerpoint/2010/main" val="67663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dirty="0">
                <a:solidFill>
                  <a:srgbClr val="0070C0"/>
                </a:solidFill>
              </a:rPr>
              <a:t>Central nervous system (chorea</a:t>
            </a:r>
            <a:r>
              <a:rPr lang="en-GB" altLang="en-US" dirty="0">
                <a:solidFill>
                  <a:schemeClr val="tx2"/>
                </a:solidFill>
              </a:rPr>
              <a:t>)</a:t>
            </a:r>
            <a:endParaRPr lang="en-US" dirty="0"/>
          </a:p>
        </p:txBody>
      </p:sp>
      <p:sp>
        <p:nvSpPr>
          <p:cNvPr id="3" name="Content Placeholder 2"/>
          <p:cNvSpPr>
            <a:spLocks noGrp="1"/>
          </p:cNvSpPr>
          <p:nvPr>
            <p:ph sz="half" idx="1"/>
          </p:nvPr>
        </p:nvSpPr>
        <p:spPr/>
        <p:txBody>
          <a:bodyPr>
            <a:normAutofit/>
          </a:bodyPr>
          <a:lstStyle/>
          <a:p>
            <a:pPr>
              <a:lnSpc>
                <a:spcPct val="80000"/>
              </a:lnSpc>
              <a:buFont typeface="Arial" charset="0"/>
              <a:buChar char="•"/>
              <a:defRPr/>
            </a:pPr>
            <a:r>
              <a:rPr lang="en-US" sz="2400" dirty="0">
                <a:solidFill>
                  <a:schemeClr val="tx2"/>
                </a:solidFill>
                <a:latin typeface="Times New Roman" panose="02020603050405020304" pitchFamily="18" charset="0"/>
                <a:cs typeface="Times New Roman" panose="02020603050405020304" pitchFamily="18" charset="0"/>
              </a:rPr>
              <a:t>Sydenham's chorea</a:t>
            </a:r>
          </a:p>
          <a:p>
            <a:pPr>
              <a:lnSpc>
                <a:spcPct val="80000"/>
              </a:lnSpc>
              <a:buNone/>
              <a:defRPr/>
            </a:pPr>
            <a:endParaRPr lang="en-US" sz="2400" dirty="0">
              <a:latin typeface="Times New Roman" panose="02020603050405020304" pitchFamily="18" charset="0"/>
              <a:cs typeface="Times New Roman" panose="02020603050405020304" pitchFamily="18" charset="0"/>
            </a:endParaRPr>
          </a:p>
          <a:p>
            <a:pPr>
              <a:lnSpc>
                <a:spcPct val="80000"/>
              </a:lnSpc>
              <a:buFont typeface="Arial" charset="0"/>
              <a:buChar char="•"/>
              <a:defRPr/>
            </a:pPr>
            <a:r>
              <a:rPr lang="en-US" sz="2400" dirty="0">
                <a:latin typeface="Times New Roman" panose="02020603050405020304" pitchFamily="18" charset="0"/>
                <a:cs typeface="Times New Roman" panose="02020603050405020304" pitchFamily="18" charset="0"/>
              </a:rPr>
              <a:t>The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choreiform</a:t>
            </a:r>
            <a:r>
              <a:rPr lang="en-US" sz="2400" dirty="0">
                <a:solidFill>
                  <a:schemeClr val="accent6">
                    <a:lumMod val="75000"/>
                  </a:schemeClr>
                </a:solidFill>
                <a:latin typeface="Times New Roman" panose="02020603050405020304" pitchFamily="18" charset="0"/>
                <a:cs typeface="Times New Roman" panose="02020603050405020304" pitchFamily="18" charset="0"/>
              </a:rPr>
              <a:t> movements </a:t>
            </a:r>
            <a:r>
              <a:rPr lang="en-US" sz="2400" dirty="0">
                <a:latin typeface="Times New Roman" panose="02020603050405020304" pitchFamily="18" charset="0"/>
                <a:cs typeface="Times New Roman" panose="02020603050405020304" pitchFamily="18" charset="0"/>
              </a:rPr>
              <a:t>affect particularly the head and the upper limbs </a:t>
            </a:r>
          </a:p>
          <a:p>
            <a:pPr>
              <a:lnSpc>
                <a:spcPct val="80000"/>
              </a:lnSpc>
              <a:buFont typeface="Arial" charset="0"/>
              <a:buChar char="•"/>
              <a:defRPr/>
            </a:pPr>
            <a:endParaRPr lang="en-US" sz="2400" dirty="0">
              <a:latin typeface="Times New Roman" panose="02020603050405020304" pitchFamily="18" charset="0"/>
              <a:cs typeface="Times New Roman" panose="02020603050405020304" pitchFamily="18" charset="0"/>
            </a:endParaRPr>
          </a:p>
          <a:p>
            <a:pPr>
              <a:lnSpc>
                <a:spcPct val="80000"/>
              </a:lnSpc>
              <a:buFont typeface="Arial" charset="0"/>
              <a:buChar char="•"/>
              <a:defRPr/>
            </a:pPr>
            <a:r>
              <a:rPr lang="en-US" sz="2400" dirty="0">
                <a:latin typeface="Times New Roman" panose="02020603050405020304" pitchFamily="18" charset="0"/>
                <a:cs typeface="Times New Roman" panose="02020603050405020304" pitchFamily="18" charset="0"/>
              </a:rPr>
              <a:t>They may be generalized or restricted to one side of the body (hemi-chorea) </a:t>
            </a:r>
          </a:p>
          <a:p>
            <a:pPr>
              <a:lnSpc>
                <a:spcPct val="80000"/>
              </a:lnSpc>
              <a:buFont typeface="Arial" charset="0"/>
              <a:buChar char="•"/>
              <a:defRPr/>
            </a:pPr>
            <a:endParaRPr lang="en-US" sz="2400" dirty="0">
              <a:latin typeface="Times New Roman" panose="02020603050405020304" pitchFamily="18" charset="0"/>
              <a:cs typeface="Times New Roman" panose="02020603050405020304" pitchFamily="18" charset="0"/>
            </a:endParaRPr>
          </a:p>
          <a:p>
            <a:pPr>
              <a:lnSpc>
                <a:spcPct val="80000"/>
              </a:lnSpc>
              <a:buFont typeface="Arial" charset="0"/>
              <a:buChar char="•"/>
              <a:defRPr/>
            </a:pPr>
            <a:r>
              <a:rPr lang="en-US" sz="2400" dirty="0">
                <a:latin typeface="Times New Roman" panose="02020603050405020304" pitchFamily="18" charset="0"/>
                <a:cs typeface="Times New Roman" panose="02020603050405020304" pitchFamily="18" charset="0"/>
              </a:rPr>
              <a:t>Chorea eventually resolves completely, usually within 6 weeks </a:t>
            </a:r>
          </a:p>
          <a:p>
            <a:endParaRPr lang="en-US" sz="2400" dirty="0">
              <a:latin typeface="Times New Roman" panose="02020603050405020304" pitchFamily="18" charset="0"/>
              <a:cs typeface="Times New Roman" panose="02020603050405020304" pitchFamily="18" charset="0"/>
            </a:endParaRPr>
          </a:p>
        </p:txBody>
      </p:sp>
      <p:pic>
        <p:nvPicPr>
          <p:cNvPr id="5" name="Picture 7" descr="Boys-Afflicted-with-Chorea-Known-as-St-Vitus-Dance-or-as-Danse-de-Saint-Guy-in-France-Giclee-Print-C1237458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0" y="1825625"/>
            <a:ext cx="3810000" cy="4351337"/>
          </a:xfrm>
          <a:noFill/>
        </p:spPr>
      </p:pic>
    </p:spTree>
    <p:extLst>
      <p:ext uri="{BB962C8B-B14F-4D97-AF65-F5344CB8AC3E}">
        <p14:creationId xmlns:p14="http://schemas.microsoft.com/office/powerpoint/2010/main" val="128369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3"/>
            <a:ext cx="10515600" cy="984303"/>
          </a:xfrm>
        </p:spPr>
        <p:txBody>
          <a:bodyPr/>
          <a:lstStyle/>
          <a:p>
            <a:pPr algn="ctr"/>
            <a:r>
              <a:rPr lang="en-US" altLang="en-US" b="1" dirty="0">
                <a:solidFill>
                  <a:srgbClr val="0070C0"/>
                </a:solidFill>
              </a:rPr>
              <a:t>Subcutaneous nodules</a:t>
            </a:r>
            <a:endParaRPr lang="en-US" b="1" dirty="0">
              <a:solidFill>
                <a:srgbClr val="0070C0"/>
              </a:solidFill>
            </a:endParaRPr>
          </a:p>
        </p:txBody>
      </p:sp>
      <p:sp>
        <p:nvSpPr>
          <p:cNvPr id="3" name="Content Placeholder 2"/>
          <p:cNvSpPr>
            <a:spLocks noGrp="1"/>
          </p:cNvSpPr>
          <p:nvPr>
            <p:ph sz="half" idx="1"/>
          </p:nvPr>
        </p:nvSpPr>
        <p:spPr/>
        <p:txBody>
          <a:bodyPr>
            <a:normAutofit/>
          </a:bodyPr>
          <a:lstStyle/>
          <a:p>
            <a:pPr>
              <a:buFont typeface="Arial" charset="0"/>
              <a:buChar char="•"/>
              <a:defRPr/>
            </a:pPr>
            <a:r>
              <a:rPr lang="en-US" sz="2400" dirty="0">
                <a:solidFill>
                  <a:schemeClr val="accent2">
                    <a:lumMod val="50000"/>
                  </a:schemeClr>
                </a:solidFill>
                <a:latin typeface="Times New Roman" panose="02020603050405020304" pitchFamily="18" charset="0"/>
                <a:cs typeface="Times New Roman" panose="02020603050405020304" pitchFamily="18" charset="0"/>
              </a:rPr>
              <a:t>Subcutaneous nodules </a:t>
            </a:r>
            <a:r>
              <a:rPr lang="en-US" sz="2400" dirty="0">
                <a:solidFill>
                  <a:schemeClr val="tx2"/>
                </a:solidFill>
                <a:latin typeface="Times New Roman" panose="02020603050405020304" pitchFamily="18" charset="0"/>
                <a:cs typeface="Times New Roman" panose="02020603050405020304" pitchFamily="18" charset="0"/>
              </a:rPr>
              <a:t>:</a:t>
            </a:r>
            <a:r>
              <a:rPr lang="en-US" sz="2400" u="sng" dirty="0">
                <a:solidFill>
                  <a:schemeClr val="tx2"/>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These are painless, round, firm lumps overlaid by normal looking skin </a:t>
            </a:r>
          </a:p>
          <a:p>
            <a:pPr>
              <a:buFont typeface="Arial" charset="0"/>
              <a:buChar char="•"/>
              <a:defRPr/>
            </a:pPr>
            <a:endParaRPr lang="en-US" sz="2400" dirty="0">
              <a:latin typeface="Times New Roman" panose="02020603050405020304" pitchFamily="18" charset="0"/>
              <a:cs typeface="Times New Roman" panose="02020603050405020304" pitchFamily="18" charset="0"/>
            </a:endParaRPr>
          </a:p>
          <a:p>
            <a:pPr>
              <a:buFont typeface="Arial" charset="0"/>
              <a:buChar char="•"/>
              <a:defRPr/>
            </a:pPr>
            <a:r>
              <a:rPr lang="en-US" sz="2400" dirty="0">
                <a:latin typeface="Times New Roman" panose="02020603050405020304" pitchFamily="18" charset="0"/>
                <a:cs typeface="Times New Roman" panose="02020603050405020304" pitchFamily="18" charset="0"/>
              </a:rPr>
              <a:t>They range from a few millimeters to 1.5 cm in diameter, and are localized over bony prominences like the elbow, shin and spine.  They sometimes last longer than a month</a:t>
            </a:r>
          </a:p>
          <a:p>
            <a:endParaRPr lang="en-US" dirty="0"/>
          </a:p>
        </p:txBody>
      </p:sp>
      <p:pic>
        <p:nvPicPr>
          <p:cNvPr id="5" name="Picture 7" descr="fig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69791" y="1093486"/>
            <a:ext cx="3344270" cy="2547640"/>
          </a:xfrm>
          <a:noFill/>
        </p:spPr>
      </p:pic>
      <p:pic>
        <p:nvPicPr>
          <p:cNvPr id="6" name="Picture 12" descr="1949_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791" y="3805250"/>
            <a:ext cx="3344270" cy="237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07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331341-1331372-1007946-178244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5469" y="395785"/>
            <a:ext cx="9662615" cy="61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62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tLang="en-US" b="1" dirty="0">
                <a:solidFill>
                  <a:srgbClr val="0070C0"/>
                </a:solidFill>
              </a:rPr>
              <a:t>Investigation of Rheumatic Fever</a:t>
            </a:r>
            <a:r>
              <a:rPr lang="en-US" dirty="0"/>
              <a:t/>
            </a:r>
            <a:br>
              <a:rPr lang="en-US" dirty="0"/>
            </a:br>
            <a:endParaRPr lang="en-US" dirty="0"/>
          </a:p>
        </p:txBody>
      </p:sp>
      <p:sp>
        <p:nvSpPr>
          <p:cNvPr id="6" name="Content Placeholder 5"/>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Anti-</a:t>
            </a:r>
            <a:r>
              <a:rPr lang="en-US" altLang="en-US" dirty="0" err="1">
                <a:latin typeface="Times New Roman" panose="02020603050405020304" pitchFamily="18" charset="0"/>
                <a:cs typeface="Times New Roman" panose="02020603050405020304" pitchFamily="18" charset="0"/>
              </a:rPr>
              <a:t>streptolysin</a:t>
            </a:r>
            <a:r>
              <a:rPr lang="en-US" altLang="en-US" dirty="0">
                <a:latin typeface="Times New Roman" panose="02020603050405020304" pitchFamily="18" charset="0"/>
                <a:cs typeface="Times New Roman" panose="02020603050405020304" pitchFamily="18" charset="0"/>
              </a:rPr>
              <a:t> O (ASO) titer</a:t>
            </a:r>
          </a:p>
          <a:p>
            <a:pPr lvl="1"/>
            <a:r>
              <a:rPr lang="en-US" altLang="en-US" dirty="0">
                <a:latin typeface="Times New Roman" panose="02020603050405020304" pitchFamily="18" charset="0"/>
                <a:cs typeface="Times New Roman" panose="02020603050405020304" pitchFamily="18" charset="0"/>
              </a:rPr>
              <a:t>At least 80% of patients with ARF have an elevated </a:t>
            </a:r>
            <a:r>
              <a:rPr lang="en-US" altLang="en-US" dirty="0">
                <a:solidFill>
                  <a:schemeClr val="accent4">
                    <a:lumMod val="50000"/>
                  </a:schemeClr>
                </a:solidFill>
                <a:latin typeface="Times New Roman" panose="02020603050405020304" pitchFamily="18" charset="0"/>
                <a:cs typeface="Times New Roman" panose="02020603050405020304" pitchFamily="18" charset="0"/>
              </a:rPr>
              <a:t>anti-</a:t>
            </a:r>
            <a:r>
              <a:rPr lang="en-US" altLang="en-US" dirty="0" err="1">
                <a:solidFill>
                  <a:schemeClr val="accent4">
                    <a:lumMod val="50000"/>
                  </a:schemeClr>
                </a:solidFill>
                <a:latin typeface="Times New Roman" panose="02020603050405020304" pitchFamily="18" charset="0"/>
                <a:cs typeface="Times New Roman" panose="02020603050405020304" pitchFamily="18" charset="0"/>
              </a:rPr>
              <a:t>streptolysin</a:t>
            </a:r>
            <a:r>
              <a:rPr lang="en-US" altLang="en-US" dirty="0">
                <a:solidFill>
                  <a:schemeClr val="accent4">
                    <a:lumMod val="50000"/>
                  </a:schemeClr>
                </a:solidFill>
                <a:latin typeface="Times New Roman" panose="02020603050405020304" pitchFamily="18" charset="0"/>
                <a:cs typeface="Times New Roman" panose="02020603050405020304" pitchFamily="18" charset="0"/>
              </a:rPr>
              <a:t> O </a:t>
            </a:r>
            <a:r>
              <a:rPr lang="en-US" altLang="en-US" dirty="0">
                <a:latin typeface="Times New Roman" panose="02020603050405020304" pitchFamily="18" charset="0"/>
                <a:cs typeface="Times New Roman" panose="02020603050405020304" pitchFamily="18" charset="0"/>
              </a:rPr>
              <a:t>titer at presentation</a:t>
            </a:r>
          </a:p>
          <a:p>
            <a:pPr lvl="2"/>
            <a:r>
              <a:rPr lang="en-US" altLang="en-US" dirty="0">
                <a:latin typeface="Times New Roman" panose="02020603050405020304" pitchFamily="18" charset="0"/>
                <a:cs typeface="Times New Roman" panose="02020603050405020304" pitchFamily="18" charset="0"/>
              </a:rPr>
              <a:t>Rising titer is more convincing</a:t>
            </a:r>
          </a:p>
          <a:p>
            <a:pPr lvl="2">
              <a:buNone/>
            </a:pPr>
            <a:endParaRPr lang="en-US" altLang="en-US" dirty="0">
              <a:latin typeface="Times New Roman" panose="02020603050405020304" pitchFamily="18" charset="0"/>
              <a:cs typeface="Times New Roman" panose="02020603050405020304" pitchFamily="18" charset="0"/>
            </a:endParaRPr>
          </a:p>
          <a:p>
            <a:pPr lvl="1"/>
            <a:r>
              <a:rPr lang="en-US" altLang="en-US" dirty="0">
                <a:solidFill>
                  <a:schemeClr val="accent4">
                    <a:lumMod val="50000"/>
                  </a:schemeClr>
                </a:solidFill>
                <a:latin typeface="Times New Roman" panose="02020603050405020304" pitchFamily="18" charset="0"/>
                <a:cs typeface="Times New Roman" panose="02020603050405020304" pitchFamily="18" charset="0"/>
              </a:rPr>
              <a:t>Anti-</a:t>
            </a:r>
            <a:r>
              <a:rPr lang="en-US" altLang="en-US" dirty="0" err="1">
                <a:solidFill>
                  <a:schemeClr val="accent4">
                    <a:lumMod val="50000"/>
                  </a:schemeClr>
                </a:solidFill>
                <a:latin typeface="Times New Roman" panose="02020603050405020304" pitchFamily="18" charset="0"/>
                <a:cs typeface="Times New Roman" panose="02020603050405020304" pitchFamily="18" charset="0"/>
              </a:rPr>
              <a:t>DNAse</a:t>
            </a:r>
            <a:r>
              <a:rPr lang="en-US" altLang="en-US" dirty="0">
                <a:solidFill>
                  <a:schemeClr val="accent4">
                    <a:lumMod val="50000"/>
                  </a:schemeClr>
                </a:solidFill>
                <a:latin typeface="Times New Roman" panose="02020603050405020304" pitchFamily="18" charset="0"/>
                <a:cs typeface="Times New Roman" panose="02020603050405020304" pitchFamily="18" charset="0"/>
              </a:rPr>
              <a:t> B</a:t>
            </a:r>
          </a:p>
          <a:p>
            <a:pPr lvl="1"/>
            <a:r>
              <a:rPr lang="en-US" altLang="en-US" dirty="0">
                <a:latin typeface="Times New Roman" panose="02020603050405020304" pitchFamily="18" charset="0"/>
                <a:cs typeface="Times New Roman" panose="02020603050405020304" pitchFamily="18" charset="0"/>
              </a:rPr>
              <a:t>Anti-</a:t>
            </a:r>
            <a:r>
              <a:rPr lang="en-US" altLang="en-US" dirty="0" err="1">
                <a:latin typeface="Times New Roman" panose="02020603050405020304" pitchFamily="18" charset="0"/>
                <a:cs typeface="Times New Roman" panose="02020603050405020304" pitchFamily="18" charset="0"/>
              </a:rPr>
              <a:t>hyaluronidase</a:t>
            </a:r>
            <a:r>
              <a:rPr lang="en-US" altLang="en-US" dirty="0">
                <a:latin typeface="Times New Roman" panose="02020603050405020304" pitchFamily="18" charset="0"/>
                <a:cs typeface="Times New Roman" panose="02020603050405020304" pitchFamily="18" charset="0"/>
              </a:rPr>
              <a:t> test</a:t>
            </a:r>
          </a:p>
          <a:p>
            <a:endParaRPr lang="en-US" altLang="en-US" dirty="0">
              <a:solidFill>
                <a:schemeClr val="tx2"/>
              </a:solidFill>
              <a:latin typeface="Times New Roman" panose="02020603050405020304" pitchFamily="18" charset="0"/>
              <a:cs typeface="Times New Roman" panose="02020603050405020304" pitchFamily="18" charset="0"/>
            </a:endParaRP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Throat culture </a:t>
            </a:r>
            <a:r>
              <a:rPr lang="en-US" altLang="en-US" dirty="0">
                <a:latin typeface="Times New Roman" panose="02020603050405020304" pitchFamily="18" charset="0"/>
                <a:cs typeface="Times New Roman" panose="02020603050405020304" pitchFamily="18" charset="0"/>
              </a:rPr>
              <a:t>for group A streptococci (obtain 2 or 3 cultures)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78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tLang="en-US" b="1" dirty="0">
                <a:solidFill>
                  <a:srgbClr val="0070C0"/>
                </a:solidFill>
                <a:latin typeface="Times New Roman" panose="02020603050405020304" pitchFamily="18" charset="0"/>
                <a:cs typeface="Times New Roman" panose="02020603050405020304" pitchFamily="18" charset="0"/>
              </a:rPr>
              <a:t>Rheumatic Fever – Clinical Course</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r>
              <a:rPr lang="en-US" altLang="en-US" dirty="0">
                <a:solidFill>
                  <a:schemeClr val="tx2"/>
                </a:solidFill>
                <a:latin typeface="Times New Roman" panose="02020603050405020304" pitchFamily="18" charset="0"/>
                <a:cs typeface="Times New Roman" panose="02020603050405020304" pitchFamily="18" charset="0"/>
              </a:rPr>
              <a:t>Subsequent attacks</a:t>
            </a:r>
          </a:p>
          <a:p>
            <a:pPr lvl="1"/>
            <a:r>
              <a:rPr lang="en-US" altLang="en-US" dirty="0">
                <a:latin typeface="Times New Roman" panose="02020603050405020304" pitchFamily="18" charset="0"/>
                <a:cs typeface="Times New Roman" panose="02020603050405020304" pitchFamily="18" charset="0"/>
              </a:rPr>
              <a:t>Increased vulnerability to </a:t>
            </a:r>
            <a:r>
              <a:rPr lang="en-US" altLang="en-US" dirty="0">
                <a:solidFill>
                  <a:schemeClr val="accent6">
                    <a:lumMod val="75000"/>
                  </a:schemeClr>
                </a:solidFill>
                <a:latin typeface="Times New Roman" panose="02020603050405020304" pitchFamily="18" charset="0"/>
                <a:cs typeface="Times New Roman" panose="02020603050405020304" pitchFamily="18" charset="0"/>
              </a:rPr>
              <a:t>reactivation of disease </a:t>
            </a:r>
            <a:r>
              <a:rPr lang="en-US" altLang="en-US" dirty="0">
                <a:latin typeface="Times New Roman" panose="02020603050405020304" pitchFamily="18" charset="0"/>
                <a:cs typeface="Times New Roman" panose="02020603050405020304" pitchFamily="18" charset="0"/>
              </a:rPr>
              <a:t>with subsequent strep infections</a:t>
            </a:r>
          </a:p>
          <a:p>
            <a:pPr lvl="1"/>
            <a:r>
              <a:rPr lang="en-US" altLang="en-US" dirty="0">
                <a:solidFill>
                  <a:schemeClr val="accent6">
                    <a:lumMod val="75000"/>
                  </a:schemeClr>
                </a:solidFill>
                <a:latin typeface="Times New Roman" panose="02020603050405020304" pitchFamily="18" charset="0"/>
                <a:cs typeface="Times New Roman" panose="02020603050405020304" pitchFamily="18" charset="0"/>
              </a:rPr>
              <a:t>Same symptoms </a:t>
            </a:r>
            <a:r>
              <a:rPr lang="en-US" altLang="en-US" dirty="0">
                <a:latin typeface="Times New Roman" panose="02020603050405020304" pitchFamily="18" charset="0"/>
                <a:cs typeface="Times New Roman" panose="02020603050405020304" pitchFamily="18" charset="0"/>
              </a:rPr>
              <a:t>with each attack</a:t>
            </a:r>
          </a:p>
          <a:p>
            <a:pPr lvl="1"/>
            <a:r>
              <a:rPr lang="en-US" altLang="en-US" dirty="0" err="1">
                <a:solidFill>
                  <a:schemeClr val="accent6">
                    <a:lumMod val="75000"/>
                  </a:schemeClr>
                </a:solidFill>
                <a:latin typeface="Times New Roman" panose="02020603050405020304" pitchFamily="18" charset="0"/>
                <a:cs typeface="Times New Roman" panose="02020603050405020304" pitchFamily="18" charset="0"/>
              </a:rPr>
              <a:t>Carditis</a:t>
            </a:r>
            <a:r>
              <a:rPr lang="en-US" altLang="en-US"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worsens with each attack</a:t>
            </a:r>
          </a:p>
          <a:p>
            <a:pPr lvl="1"/>
            <a:r>
              <a:rPr lang="en-US" altLang="en-US" dirty="0">
                <a:solidFill>
                  <a:schemeClr val="accent6">
                    <a:lumMod val="75000"/>
                  </a:schemeClr>
                </a:solidFill>
                <a:latin typeface="Times New Roman" panose="02020603050405020304" pitchFamily="18" charset="0"/>
                <a:cs typeface="Times New Roman" panose="02020603050405020304" pitchFamily="18" charset="0"/>
              </a:rPr>
              <a:t>Heart valves </a:t>
            </a:r>
            <a:r>
              <a:rPr lang="en-US" altLang="en-US" dirty="0">
                <a:latin typeface="Times New Roman" panose="02020603050405020304" pitchFamily="18" charset="0"/>
                <a:cs typeface="Times New Roman" panose="02020603050405020304" pitchFamily="18" charset="0"/>
              </a:rPr>
              <a:t>are frequently deformed (mitral)</a:t>
            </a:r>
          </a:p>
          <a:p>
            <a:pPr lvl="1"/>
            <a:r>
              <a:rPr lang="en-US" altLang="en-US" dirty="0" smtClean="0">
                <a:solidFill>
                  <a:schemeClr val="accent6">
                    <a:lumMod val="75000"/>
                  </a:schemeClr>
                </a:solidFill>
                <a:latin typeface="Times New Roman" panose="02020603050405020304" pitchFamily="18" charset="0"/>
                <a:cs typeface="Times New Roman" panose="02020603050405020304" pitchFamily="18" charset="0"/>
              </a:rPr>
              <a:t>Heart </a:t>
            </a:r>
            <a:r>
              <a:rPr lang="en-US" altLang="en-US" dirty="0">
                <a:solidFill>
                  <a:schemeClr val="accent6">
                    <a:lumMod val="75000"/>
                  </a:schemeClr>
                </a:solidFill>
                <a:latin typeface="Times New Roman" panose="02020603050405020304" pitchFamily="18" charset="0"/>
                <a:cs typeface="Times New Roman" panose="02020603050405020304" pitchFamily="18" charset="0"/>
              </a:rPr>
              <a:t>failure </a:t>
            </a:r>
            <a:r>
              <a:rPr lang="en-US" altLang="en-US" dirty="0">
                <a:latin typeface="Times New Roman" panose="02020603050405020304" pitchFamily="18" charset="0"/>
                <a:cs typeface="Times New Roman" panose="02020603050405020304" pitchFamily="18" charset="0"/>
              </a:rPr>
              <a:t>develops after decades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33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altLang="en-US" b="1" dirty="0">
                <a:solidFill>
                  <a:schemeClr val="accent1">
                    <a:lumMod val="75000"/>
                  </a:schemeClr>
                </a:solidFill>
              </a:rPr>
              <a:t>Acute, recurring, </a:t>
            </a:r>
            <a:r>
              <a:rPr lang="en-GB" altLang="en-US" b="1" dirty="0" smtClean="0">
                <a:solidFill>
                  <a:schemeClr val="accent1">
                    <a:lumMod val="75000"/>
                  </a:schemeClr>
                </a:solidFill>
              </a:rPr>
              <a:t>chronic</a:t>
            </a:r>
            <a:endParaRPr lang="en-US" b="1" dirty="0">
              <a:solidFill>
                <a:schemeClr val="accent1">
                  <a:lumMod val="75000"/>
                </a:schemeClr>
              </a:solidFill>
            </a:endParaRPr>
          </a:p>
        </p:txBody>
      </p:sp>
      <p:sp>
        <p:nvSpPr>
          <p:cNvPr id="7" name="Text Placeholder 6"/>
          <p:cNvSpPr>
            <a:spLocks noGrp="1"/>
          </p:cNvSpPr>
          <p:nvPr>
            <p:ph type="body" idx="1"/>
          </p:nvPr>
        </p:nvSpPr>
        <p:spPr>
          <a:xfrm>
            <a:off x="6523630" y="1503739"/>
            <a:ext cx="2306471" cy="823912"/>
          </a:xfrm>
        </p:spPr>
        <p:txBody>
          <a:bodyPr>
            <a:normAutofit fontScale="40000" lnSpcReduction="20000"/>
          </a:bodyPr>
          <a:lstStyle/>
          <a:p>
            <a:endParaRPr lang="en-US" altLang="en-US" sz="2100" dirty="0" smtClean="0">
              <a:solidFill>
                <a:schemeClr val="tx2"/>
              </a:solidFill>
            </a:endParaRPr>
          </a:p>
          <a:p>
            <a:endParaRPr lang="en-US" altLang="en-US" sz="2100" dirty="0" smtClean="0">
              <a:solidFill>
                <a:schemeClr val="tx2"/>
              </a:solidFill>
            </a:endParaRPr>
          </a:p>
          <a:p>
            <a:r>
              <a:rPr lang="en-US" altLang="en-US" sz="3400" dirty="0" err="1" smtClean="0">
                <a:solidFill>
                  <a:schemeClr val="tx2"/>
                </a:solidFill>
              </a:rPr>
              <a:t>Stenotic</a:t>
            </a:r>
            <a:r>
              <a:rPr lang="en-US" altLang="en-US" sz="3400" dirty="0" smtClean="0">
                <a:solidFill>
                  <a:schemeClr val="tx2"/>
                </a:solidFill>
              </a:rPr>
              <a:t> </a:t>
            </a:r>
            <a:r>
              <a:rPr lang="en-US" altLang="en-US" sz="3400" dirty="0">
                <a:solidFill>
                  <a:schemeClr val="tx2"/>
                </a:solidFill>
              </a:rPr>
              <a:t>mitral valve seen from left atrium</a:t>
            </a:r>
          </a:p>
          <a:p>
            <a:endParaRPr lang="en-US" dirty="0"/>
          </a:p>
        </p:txBody>
      </p:sp>
      <p:sp>
        <p:nvSpPr>
          <p:cNvPr id="8" name="Content Placeholder 7"/>
          <p:cNvSpPr>
            <a:spLocks noGrp="1"/>
          </p:cNvSpPr>
          <p:nvPr>
            <p:ph sz="half" idx="2"/>
          </p:nvPr>
        </p:nvSpPr>
        <p:spPr>
          <a:xfrm>
            <a:off x="191070" y="1856096"/>
            <a:ext cx="5439082" cy="4513107"/>
          </a:xfrm>
        </p:spPr>
        <p:txBody>
          <a:bodyPr>
            <a:normAutofit/>
          </a:bodyPr>
          <a:lstStyle/>
          <a:p>
            <a:pPr marL="447675" indent="-447675"/>
            <a:r>
              <a:rPr lang="en-GB" altLang="en-US" sz="2400" dirty="0">
                <a:latin typeface="Times New Roman" panose="02020603050405020304" pitchFamily="18" charset="0"/>
                <a:cs typeface="Times New Roman" panose="02020603050405020304" pitchFamily="18" charset="0"/>
              </a:rPr>
              <a:t>Symptoms prone to recur with subsequent Strep. </a:t>
            </a:r>
            <a:r>
              <a:rPr lang="en-GB" altLang="en-US" sz="2400" dirty="0" smtClean="0">
                <a:latin typeface="Times New Roman" panose="02020603050405020304" pitchFamily="18" charset="0"/>
                <a:cs typeface="Times New Roman" panose="02020603050405020304" pitchFamily="18" charset="0"/>
              </a:rPr>
              <a:t>Infections</a:t>
            </a:r>
          </a:p>
          <a:p>
            <a:pPr marL="447675" indent="-447675"/>
            <a:endParaRPr lang="en-GB" altLang="en-US" sz="2400" dirty="0">
              <a:latin typeface="Times New Roman" panose="02020603050405020304" pitchFamily="18" charset="0"/>
              <a:cs typeface="Times New Roman" panose="02020603050405020304" pitchFamily="18" charset="0"/>
            </a:endParaRPr>
          </a:p>
          <a:p>
            <a:pPr marL="447675" indent="-447675"/>
            <a:endParaRPr lang="en-GB" altLang="en-US" sz="2400" dirty="0" smtClean="0">
              <a:latin typeface="Times New Roman" panose="02020603050405020304" pitchFamily="18" charset="0"/>
              <a:cs typeface="Times New Roman" panose="02020603050405020304" pitchFamily="18" charset="0"/>
            </a:endParaRPr>
          </a:p>
          <a:p>
            <a:pPr marL="0" indent="0">
              <a:buNone/>
            </a:pPr>
            <a:endParaRPr lang="en-GB" altLang="en-US" sz="2400" dirty="0">
              <a:latin typeface="Times New Roman" panose="02020603050405020304" pitchFamily="18" charset="0"/>
              <a:cs typeface="Times New Roman" panose="02020603050405020304" pitchFamily="18" charset="0"/>
            </a:endParaRPr>
          </a:p>
          <a:p>
            <a:pPr marL="447675" indent="-447675"/>
            <a:r>
              <a:rPr lang="en-GB" altLang="en-US" sz="2400" dirty="0">
                <a:latin typeface="Times New Roman" panose="02020603050405020304" pitchFamily="18" charset="0"/>
                <a:cs typeface="Times New Roman" panose="02020603050405020304" pitchFamily="18" charset="0"/>
              </a:rPr>
              <a:t>Chronic disease leads to fibrosis  (chordae of heart valves + valve cusps)</a:t>
            </a:r>
            <a:endParaRPr lang="en-US" alt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sz="quarter" idx="3"/>
          </p:nvPr>
        </p:nvSpPr>
        <p:spPr>
          <a:xfrm>
            <a:off x="9471546" y="1503739"/>
            <a:ext cx="2402006" cy="823912"/>
          </a:xfrm>
        </p:spPr>
        <p:txBody>
          <a:bodyPr>
            <a:normAutofit fontScale="77500" lnSpcReduction="20000"/>
          </a:bodyPr>
          <a:lstStyle/>
          <a:p>
            <a:endParaRPr lang="en-US" altLang="en-US" sz="1800" dirty="0" smtClean="0">
              <a:solidFill>
                <a:schemeClr val="tx2"/>
              </a:solidFill>
            </a:endParaRPr>
          </a:p>
          <a:p>
            <a:endParaRPr lang="en-US" altLang="en-US" sz="1800" dirty="0">
              <a:solidFill>
                <a:schemeClr val="tx2"/>
              </a:solidFill>
            </a:endParaRPr>
          </a:p>
          <a:p>
            <a:r>
              <a:rPr lang="en-US" altLang="en-US" sz="1800" dirty="0" smtClean="0">
                <a:solidFill>
                  <a:schemeClr val="tx2"/>
                </a:solidFill>
              </a:rPr>
              <a:t>Opened </a:t>
            </a:r>
            <a:r>
              <a:rPr lang="en-US" altLang="en-US" sz="1800" dirty="0" err="1">
                <a:solidFill>
                  <a:schemeClr val="tx2"/>
                </a:solidFill>
              </a:rPr>
              <a:t>stenotic</a:t>
            </a:r>
            <a:r>
              <a:rPr lang="en-US" altLang="en-US" sz="1800" dirty="0">
                <a:solidFill>
                  <a:schemeClr val="tx2"/>
                </a:solidFill>
              </a:rPr>
              <a:t> mitral valve </a:t>
            </a:r>
          </a:p>
          <a:p>
            <a:endParaRPr lang="en-US" dirty="0"/>
          </a:p>
        </p:txBody>
      </p:sp>
      <p:pic>
        <p:nvPicPr>
          <p:cNvPr id="11" name="Picture 3" descr="MS.bmp"/>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728351" y="2585113"/>
            <a:ext cx="194418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MS_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1546" y="2585113"/>
            <a:ext cx="216999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82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solidFill>
                  <a:schemeClr val="tx2"/>
                </a:solidFill>
              </a:rPr>
              <a:t>     </a:t>
            </a:r>
            <a:r>
              <a:rPr lang="en-US" altLang="en-US" b="1" dirty="0" smtClean="0">
                <a:solidFill>
                  <a:schemeClr val="accent1">
                    <a:lumMod val="75000"/>
                  </a:schemeClr>
                </a:solidFill>
              </a:rPr>
              <a:t>Rheumatic Fever</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u="sng" dirty="0">
                <a:solidFill>
                  <a:schemeClr val="accent6">
                    <a:lumMod val="50000"/>
                  </a:schemeClr>
                </a:solidFill>
                <a:latin typeface="Times New Roman" panose="02020603050405020304" pitchFamily="18" charset="0"/>
                <a:cs typeface="Times New Roman" panose="02020603050405020304" pitchFamily="18" charset="0"/>
              </a:rPr>
              <a:t>Epidemiology of Rheumatic Fever (RF) </a:t>
            </a:r>
          </a:p>
          <a:p>
            <a:pPr>
              <a:buNone/>
              <a:defRPr/>
            </a:pPr>
            <a:endParaRPr lang="en-GB" u="sng" dirty="0">
              <a:latin typeface="Times New Roman" panose="02020603050405020304" pitchFamily="18" charset="0"/>
              <a:cs typeface="Times New Roman" panose="02020603050405020304" pitchFamily="18" charset="0"/>
            </a:endParaRPr>
          </a:p>
          <a:p>
            <a:pPr>
              <a:buFont typeface="Arial" charset="0"/>
              <a:buChar char="•"/>
              <a:defRPr/>
            </a:pPr>
            <a:r>
              <a:rPr lang="en-GB" dirty="0" smtClean="0">
                <a:latin typeface="Times New Roman" panose="02020603050405020304" pitchFamily="18" charset="0"/>
                <a:cs typeface="Times New Roman" panose="02020603050405020304" pitchFamily="18" charset="0"/>
              </a:rPr>
              <a:t>3</a:t>
            </a:r>
            <a:r>
              <a:rPr lang="en-GB" dirty="0">
                <a:latin typeface="Times New Roman" panose="02020603050405020304" pitchFamily="18" charset="0"/>
                <a:cs typeface="Times New Roman" panose="02020603050405020304" pitchFamily="18" charset="0"/>
              </a:rPr>
              <a:t>% of persons with untreated group </a:t>
            </a:r>
            <a:r>
              <a:rPr lang="en-GB" b="1" dirty="0">
                <a:solidFill>
                  <a:srgbClr val="C00000"/>
                </a:solidFill>
                <a:latin typeface="Times New Roman" panose="02020603050405020304" pitchFamily="18" charset="0"/>
                <a:cs typeface="Times New Roman" panose="02020603050405020304" pitchFamily="18" charset="0"/>
              </a:rPr>
              <a:t>A streptococcal pharyngitis</a:t>
            </a:r>
            <a:r>
              <a:rPr lang="en-GB" dirty="0">
                <a:solidFill>
                  <a:srgbClr val="FF0000"/>
                </a:solidFill>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develop rheumatic fever </a:t>
            </a:r>
          </a:p>
          <a:p>
            <a:pPr>
              <a:buFont typeface="Arial" charset="0"/>
              <a:buChar char="•"/>
              <a:defRPr/>
            </a:pPr>
            <a:endParaRPr lang="en-GB" dirty="0">
              <a:latin typeface="Times New Roman" panose="02020603050405020304" pitchFamily="18" charset="0"/>
              <a:cs typeface="Times New Roman" panose="02020603050405020304" pitchFamily="18" charset="0"/>
            </a:endParaRPr>
          </a:p>
          <a:p>
            <a:pPr marL="342900" lvl="1" indent="-342900">
              <a:buFont typeface="Arial" charset="0"/>
              <a:buChar char="•"/>
              <a:defRPr/>
            </a:pPr>
            <a:r>
              <a:rPr lang="en-US" dirty="0">
                <a:latin typeface="Times New Roman" panose="02020603050405020304" pitchFamily="18" charset="0"/>
                <a:cs typeface="Times New Roman" panose="02020603050405020304" pitchFamily="18" charset="0"/>
              </a:rPr>
              <a:t>15-20 million new cases a year in developing countries </a:t>
            </a:r>
          </a:p>
          <a:p>
            <a:pPr marL="342900" lvl="1" indent="-342900">
              <a:buFont typeface="Arial" charset="0"/>
              <a:buChar char="•"/>
              <a:defRPr/>
            </a:pPr>
            <a:endParaRPr lang="en-US" b="1" dirty="0">
              <a:solidFill>
                <a:schemeClr val="accent6">
                  <a:lumMod val="50000"/>
                </a:schemeClr>
              </a:solidFill>
              <a:latin typeface="Times New Roman" panose="02020603050405020304" pitchFamily="18" charset="0"/>
              <a:cs typeface="Times New Roman" panose="02020603050405020304" pitchFamily="18" charset="0"/>
            </a:endParaRPr>
          </a:p>
          <a:p>
            <a:pPr marL="342900" lvl="1" indent="-342900">
              <a:buFont typeface="Arial" charset="0"/>
              <a:buChar char="•"/>
              <a:defRPr/>
            </a:pPr>
            <a:r>
              <a:rPr lang="en-US" b="1" u="sng" dirty="0">
                <a:solidFill>
                  <a:schemeClr val="accent6">
                    <a:lumMod val="50000"/>
                  </a:schemeClr>
                </a:solidFill>
                <a:latin typeface="Times New Roman" panose="02020603050405020304" pitchFamily="18" charset="0"/>
                <a:cs typeface="Times New Roman" panose="02020603050405020304" pitchFamily="18" charset="0"/>
              </a:rPr>
              <a:t>Risk factors</a:t>
            </a:r>
          </a:p>
          <a:p>
            <a:pPr lvl="1">
              <a:buFont typeface="Arial" charset="0"/>
              <a:buChar char="–"/>
              <a:defRPr/>
            </a:pPr>
            <a:r>
              <a:rPr lang="en-US" dirty="0">
                <a:latin typeface="Times New Roman" panose="02020603050405020304" pitchFamily="18" charset="0"/>
                <a:cs typeface="Times New Roman" panose="02020603050405020304" pitchFamily="18" charset="0"/>
              </a:rPr>
              <a:t>Low standard of living</a:t>
            </a:r>
          </a:p>
          <a:p>
            <a:pPr lvl="1">
              <a:buFont typeface="Arial" charset="0"/>
              <a:buChar char="–"/>
              <a:defRPr/>
            </a:pPr>
            <a:r>
              <a:rPr lang="en-US" dirty="0">
                <a:latin typeface="Times New Roman" panose="02020603050405020304" pitchFamily="18" charset="0"/>
                <a:cs typeface="Times New Roman" panose="02020603050405020304" pitchFamily="18" charset="0"/>
              </a:rPr>
              <a:t>Crowding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990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tLang="en-US" b="1" dirty="0">
                <a:solidFill>
                  <a:srgbClr val="0070C0"/>
                </a:solidFill>
              </a:rPr>
              <a:t>Treatment of Rheumatic Fever</a:t>
            </a:r>
            <a:endParaRPr lang="en-US" b="1" dirty="0">
              <a:solidFill>
                <a:srgbClr val="0070C0"/>
              </a:solidFill>
            </a:endParaRPr>
          </a:p>
        </p:txBody>
      </p:sp>
      <p:sp>
        <p:nvSpPr>
          <p:cNvPr id="6" name="Content Placeholder 5"/>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Treat first strep throat infection with </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penicillin</a:t>
            </a:r>
          </a:p>
          <a:p>
            <a:pPr>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Treat other manifestations </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symptomatically</a:t>
            </a:r>
          </a:p>
          <a:p>
            <a:pPr>
              <a:buNone/>
            </a:pPr>
            <a:endParaRPr lang="en-US" altLang="en-US" dirty="0">
              <a:latin typeface="Times New Roman" panose="02020603050405020304" pitchFamily="18" charset="0"/>
              <a:cs typeface="Times New Roman" panose="02020603050405020304" pitchFamily="18" charset="0"/>
            </a:endParaRPr>
          </a:p>
          <a:p>
            <a:r>
              <a:rPr lang="en-US" altLang="en-US" b="1" dirty="0">
                <a:solidFill>
                  <a:schemeClr val="accent2">
                    <a:lumMod val="50000"/>
                  </a:schemeClr>
                </a:solidFill>
                <a:latin typeface="Times New Roman" panose="02020603050405020304" pitchFamily="18" charset="0"/>
                <a:cs typeface="Times New Roman" panose="02020603050405020304" pitchFamily="18" charset="0"/>
              </a:rPr>
              <a:t>Prophylactic</a:t>
            </a:r>
            <a:r>
              <a:rPr lang="en-US" altLang="en-US" dirty="0">
                <a:latin typeface="Times New Roman" panose="02020603050405020304" pitchFamily="18" charset="0"/>
                <a:cs typeface="Times New Roman" panose="02020603050405020304" pitchFamily="18" charset="0"/>
              </a:rPr>
              <a:t> long term anti-strep therapy given to anyone who has had rheumatic fever</a:t>
            </a:r>
          </a:p>
          <a:p>
            <a:endParaRPr lang="en-US" dirty="0"/>
          </a:p>
        </p:txBody>
      </p:sp>
    </p:spTree>
    <p:extLst>
      <p:ext uri="{BB962C8B-B14F-4D97-AF65-F5344CB8AC3E}">
        <p14:creationId xmlns:p14="http://schemas.microsoft.com/office/powerpoint/2010/main" val="237471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tLang="en-US" b="1" dirty="0">
                <a:solidFill>
                  <a:srgbClr val="0070C0"/>
                </a:solidFill>
              </a:rPr>
              <a:t>Take home message</a:t>
            </a:r>
            <a:endParaRPr lang="en-US" b="1" dirty="0">
              <a:solidFill>
                <a:srgbClr val="0070C0"/>
              </a:solidFill>
            </a:endParaRPr>
          </a:p>
        </p:txBody>
      </p:sp>
      <p:sp>
        <p:nvSpPr>
          <p:cNvPr id="6" name="Content Placeholder 5"/>
          <p:cNvSpPr>
            <a:spLocks noGrp="1"/>
          </p:cNvSpPr>
          <p:nvPr>
            <p:ph idx="1"/>
          </p:nvPr>
        </p:nvSpPr>
        <p:spPr/>
        <p:txBody>
          <a:bodyPr>
            <a:normAutofit/>
          </a:bodyPr>
          <a:lstStyle/>
          <a:p>
            <a:r>
              <a:rPr lang="en-US" altLang="en-US" sz="2400" dirty="0">
                <a:latin typeface="Times New Roman" panose="02020603050405020304" pitchFamily="18" charset="0"/>
                <a:cs typeface="Times New Roman" panose="02020603050405020304" pitchFamily="18" charset="0"/>
              </a:rPr>
              <a:t>Rheumatic heart disease results from </a:t>
            </a:r>
            <a:r>
              <a:rPr lang="en-US" altLang="en-US" sz="2400" b="1" dirty="0">
                <a:solidFill>
                  <a:schemeClr val="accent4">
                    <a:lumMod val="75000"/>
                  </a:schemeClr>
                </a:solidFill>
                <a:latin typeface="Times New Roman" panose="02020603050405020304" pitchFamily="18" charset="0"/>
                <a:cs typeface="Times New Roman" panose="02020603050405020304" pitchFamily="18" charset="0"/>
              </a:rPr>
              <a:t>cross reacting antibodies </a:t>
            </a:r>
            <a:r>
              <a:rPr lang="en-US" altLang="en-US" sz="2400" dirty="0">
                <a:latin typeface="Times New Roman" panose="02020603050405020304" pitchFamily="18" charset="0"/>
                <a:cs typeface="Times New Roman" panose="02020603050405020304" pitchFamily="18" charset="0"/>
              </a:rPr>
              <a:t>binding the heart valves</a:t>
            </a:r>
          </a:p>
          <a:p>
            <a:r>
              <a:rPr lang="en-US" altLang="en-US" sz="2400" dirty="0">
                <a:latin typeface="Times New Roman" panose="02020603050405020304" pitchFamily="18" charset="0"/>
                <a:cs typeface="Times New Roman" panose="02020603050405020304" pitchFamily="18" charset="0"/>
              </a:rPr>
              <a:t>Repeated attacks of Streptococcal throat infection over the years damage heart valves resulting in either </a:t>
            </a:r>
            <a:r>
              <a:rPr lang="en-US" altLang="en-US" sz="2400" b="1" dirty="0" err="1">
                <a:solidFill>
                  <a:schemeClr val="accent4">
                    <a:lumMod val="75000"/>
                  </a:schemeClr>
                </a:solidFill>
                <a:latin typeface="Times New Roman" panose="02020603050405020304" pitchFamily="18" charset="0"/>
                <a:cs typeface="Times New Roman" panose="02020603050405020304" pitchFamily="18" charset="0"/>
              </a:rPr>
              <a:t>stenotic</a:t>
            </a:r>
            <a:r>
              <a:rPr lang="en-US" altLang="en-US" sz="2400" b="1" dirty="0">
                <a:solidFill>
                  <a:schemeClr val="accent4">
                    <a:lumMod val="75000"/>
                  </a:schemeClr>
                </a:solidFill>
                <a:latin typeface="Times New Roman" panose="02020603050405020304" pitchFamily="18" charset="0"/>
                <a:cs typeface="Times New Roman" panose="02020603050405020304" pitchFamily="18" charset="0"/>
              </a:rPr>
              <a:t> or incompetent </a:t>
            </a:r>
            <a:r>
              <a:rPr lang="en-US" altLang="en-US" sz="2400" dirty="0">
                <a:latin typeface="Times New Roman" panose="02020603050405020304" pitchFamily="18" charset="0"/>
                <a:cs typeface="Times New Roman" panose="02020603050405020304" pitchFamily="18" charset="0"/>
              </a:rPr>
              <a:t>heart </a:t>
            </a:r>
            <a:r>
              <a:rPr lang="en-US" altLang="en-US" sz="2400" dirty="0" smtClean="0">
                <a:latin typeface="Times New Roman" panose="02020603050405020304" pitchFamily="18" charset="0"/>
                <a:cs typeface="Times New Roman" panose="02020603050405020304" pitchFamily="18" charset="0"/>
              </a:rPr>
              <a:t>valves</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Treatment involves </a:t>
            </a:r>
            <a:r>
              <a:rPr lang="en-US" altLang="en-US" sz="2400" b="1" dirty="0">
                <a:solidFill>
                  <a:schemeClr val="accent4">
                    <a:lumMod val="75000"/>
                  </a:schemeClr>
                </a:solidFill>
                <a:latin typeface="Times New Roman" panose="02020603050405020304" pitchFamily="18" charset="0"/>
                <a:cs typeface="Times New Roman" panose="02020603050405020304" pitchFamily="18" charset="0"/>
              </a:rPr>
              <a:t>surgical</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replacement of the damaged heart valves </a:t>
            </a:r>
            <a:endParaRPr lang="en-US" altLang="en-US" sz="2400" dirty="0" smtClean="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In patients with rheumatic fever long term administration of </a:t>
            </a:r>
            <a:r>
              <a:rPr lang="en-US" altLang="en-US" sz="2400" b="1" dirty="0">
                <a:solidFill>
                  <a:schemeClr val="accent4">
                    <a:lumMod val="75000"/>
                  </a:schemeClr>
                </a:solidFill>
                <a:latin typeface="Times New Roman" panose="02020603050405020304" pitchFamily="18" charset="0"/>
                <a:cs typeface="Times New Roman" panose="02020603050405020304" pitchFamily="18" charset="0"/>
              </a:rPr>
              <a:t>penicillin</a:t>
            </a:r>
            <a:r>
              <a:rPr lang="en-US" altLang="en-US" sz="2400"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a:t>
            </a:r>
            <a:r>
              <a:rPr lang="en-US" altLang="en-US" sz="2400" dirty="0" smtClean="0">
                <a:latin typeface="Times New Roman" panose="02020603050405020304" pitchFamily="18" charset="0"/>
                <a:cs typeface="Times New Roman" panose="02020603050405020304" pitchFamily="18" charset="0"/>
              </a:rPr>
              <a:t>recommended </a:t>
            </a:r>
            <a:r>
              <a:rPr lang="en-US" altLang="en-US" sz="2400" dirty="0">
                <a:latin typeface="Times New Roman" panose="02020603050405020304" pitchFamily="18" charset="0"/>
                <a:cs typeface="Times New Roman" panose="02020603050405020304" pitchFamily="18" charset="0"/>
              </a:rPr>
              <a:t>for prevention of future infections by group A Streptococcus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9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56" y="2930909"/>
            <a:ext cx="10515600" cy="1325563"/>
          </a:xfrm>
        </p:spPr>
        <p:txBody>
          <a:bodyPr>
            <a:noAutofit/>
          </a:bodyPr>
          <a:lstStyle/>
          <a:p>
            <a:pPr algn="ctr"/>
            <a:r>
              <a:rPr lang="en-US" sz="9600" dirty="0" smtClean="0">
                <a:solidFill>
                  <a:srgbClr val="0070C0"/>
                </a:solidFill>
                <a:latin typeface="Arial Rounded MT Bold" panose="020F0704030504030204" pitchFamily="34" charset="0"/>
              </a:rPr>
              <a:t>Thank you </a:t>
            </a:r>
            <a:endParaRPr lang="en-US" sz="96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293575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smtClean="0">
                <a:solidFill>
                  <a:schemeClr val="accent1">
                    <a:lumMod val="75000"/>
                  </a:schemeClr>
                </a:solidFill>
              </a:rPr>
              <a:t>                      Rheumatic Fever</a:t>
            </a:r>
            <a:endParaRPr lang="en-US" dirty="0"/>
          </a:p>
        </p:txBody>
      </p:sp>
      <p:sp>
        <p:nvSpPr>
          <p:cNvPr id="5" name="Content Placeholder 4"/>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Some genetic factors increase the susceptibility to autoimmune reactions in RHD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MHC class II allele </a:t>
            </a:r>
            <a:r>
              <a:rPr lang="en-US" b="1" u="sng" dirty="0">
                <a:solidFill>
                  <a:schemeClr val="accent6">
                    <a:lumMod val="75000"/>
                  </a:schemeClr>
                </a:solidFill>
                <a:latin typeface="Times New Roman" panose="02020603050405020304" pitchFamily="18" charset="0"/>
                <a:cs typeface="Times New Roman" panose="02020603050405020304" pitchFamily="18" charset="0"/>
              </a:rPr>
              <a:t>DR7</a:t>
            </a:r>
            <a:r>
              <a:rPr lang="en-US" dirty="0">
                <a:latin typeface="Times New Roman" panose="02020603050405020304" pitchFamily="18" charset="0"/>
                <a:cs typeface="Times New Roman" panose="02020603050405020304" pitchFamily="18" charset="0"/>
              </a:rPr>
              <a:t> is associated with RHD, and its combination with certain DQ alleles is seemingly associated with the development of </a:t>
            </a:r>
            <a:r>
              <a:rPr lang="en-US" dirty="0" err="1">
                <a:latin typeface="Times New Roman" panose="02020603050405020304" pitchFamily="18" charset="0"/>
                <a:cs typeface="Times New Roman" panose="02020603050405020304" pitchFamily="18" charset="0"/>
              </a:rPr>
              <a:t>valvular</a:t>
            </a:r>
            <a:r>
              <a:rPr lang="en-US" dirty="0">
                <a:latin typeface="Times New Roman" panose="02020603050405020304" pitchFamily="18" charset="0"/>
                <a:cs typeface="Times New Roman" panose="02020603050405020304" pitchFamily="18" charset="0"/>
              </a:rPr>
              <a:t> lesions</a:t>
            </a:r>
            <a:r>
              <a:rPr lang="en-US" dirty="0" smtClean="0">
                <a:latin typeface="Times New Roman" panose="02020603050405020304" pitchFamily="18" charset="0"/>
                <a:cs typeface="Times New Roman" panose="02020603050405020304" pitchFamily="18" charset="0"/>
              </a:rPr>
              <a:t>.</a:t>
            </a:r>
          </a:p>
          <a:p>
            <a:pPr marL="447675" indent="-447675">
              <a:defRPr/>
            </a:pPr>
            <a:r>
              <a:rPr lang="en-US" altLang="en-US" dirty="0">
                <a:latin typeface="Times New Roman" panose="02020603050405020304" pitchFamily="18" charset="0"/>
                <a:cs typeface="Times New Roman" panose="02020603050405020304" pitchFamily="18" charset="0"/>
              </a:rPr>
              <a:t>Antigen-presenting cells bearing </a:t>
            </a:r>
            <a:r>
              <a:rPr lang="en-US" altLang="en-US" dirty="0" smtClean="0">
                <a:latin typeface="Times New Roman" panose="02020603050405020304" pitchFamily="18" charset="0"/>
                <a:cs typeface="Times New Roman" panose="02020603050405020304" pitchFamily="18" charset="0"/>
              </a:rPr>
              <a:t>the </a:t>
            </a:r>
            <a:r>
              <a:rPr lang="en-US" altLang="en-US" b="1" u="sng" dirty="0" smtClean="0">
                <a:solidFill>
                  <a:schemeClr val="accent6">
                    <a:lumMod val="75000"/>
                  </a:schemeClr>
                </a:solidFill>
                <a:latin typeface="Times New Roman" panose="02020603050405020304" pitchFamily="18" charset="0"/>
                <a:cs typeface="Times New Roman" panose="02020603050405020304" pitchFamily="18" charset="0"/>
              </a:rPr>
              <a:t>DR7</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molecule from RHD patients preferentially recognize heart-tissue protein </a:t>
            </a:r>
          </a:p>
          <a:p>
            <a:pPr marL="447675" indent="-447675">
              <a:buNone/>
              <a:defRPr/>
            </a:pPr>
            <a:r>
              <a:rPr lang="en-US" altLang="en-US" sz="1800" i="1" dirty="0">
                <a:latin typeface="Times New Roman" panose="02020603050405020304" pitchFamily="18" charset="0"/>
                <a:cs typeface="Times New Roman" panose="02020603050405020304" pitchFamily="18" charset="0"/>
              </a:rPr>
              <a:t>	(</a:t>
            </a:r>
            <a:r>
              <a:rPr lang="en-US" altLang="en-US" sz="1800" i="1" dirty="0" err="1">
                <a:latin typeface="Times New Roman" panose="02020603050405020304" pitchFamily="18" charset="0"/>
                <a:cs typeface="Times New Roman" panose="02020603050405020304" pitchFamily="18" charset="0"/>
              </a:rPr>
              <a:t>Guilherme</a:t>
            </a:r>
            <a:r>
              <a:rPr lang="en-US" altLang="en-US" sz="1800" i="1" dirty="0">
                <a:latin typeface="Times New Roman" panose="02020603050405020304" pitchFamily="18" charset="0"/>
                <a:cs typeface="Times New Roman" panose="02020603050405020304" pitchFamily="18" charset="0"/>
              </a:rPr>
              <a:t> L, </a:t>
            </a:r>
            <a:r>
              <a:rPr lang="en-US" altLang="en-US" sz="1800" i="1" dirty="0" err="1">
                <a:latin typeface="Times New Roman" panose="02020603050405020304" pitchFamily="18" charset="0"/>
                <a:cs typeface="Times New Roman" panose="02020603050405020304" pitchFamily="18" charset="0"/>
              </a:rPr>
              <a:t>Kalil</a:t>
            </a:r>
            <a:r>
              <a:rPr lang="en-US" altLang="en-US" sz="1800" i="1" dirty="0">
                <a:latin typeface="Times New Roman" panose="02020603050405020304" pitchFamily="18" charset="0"/>
                <a:cs typeface="Times New Roman" panose="02020603050405020304" pitchFamily="18" charset="0"/>
              </a:rPr>
              <a:t> J. Ann  N Y </a:t>
            </a:r>
            <a:r>
              <a:rPr lang="en-US" altLang="en-US" sz="1800" i="1" dirty="0" err="1">
                <a:latin typeface="Times New Roman" panose="02020603050405020304" pitchFamily="18" charset="0"/>
                <a:cs typeface="Times New Roman" panose="02020603050405020304" pitchFamily="18" charset="0"/>
              </a:rPr>
              <a:t>Acd</a:t>
            </a:r>
            <a:r>
              <a:rPr lang="en-US" altLang="en-US" sz="1800" i="1" dirty="0">
                <a:latin typeface="Times New Roman" panose="02020603050405020304" pitchFamily="18" charset="0"/>
                <a:cs typeface="Times New Roman" panose="02020603050405020304" pitchFamily="18" charset="0"/>
              </a:rPr>
              <a:t> </a:t>
            </a:r>
            <a:r>
              <a:rPr lang="en-US" altLang="en-US" sz="1800" i="1" dirty="0" err="1"/>
              <a:t>Sci</a:t>
            </a:r>
            <a:r>
              <a:rPr lang="en-US" altLang="en-US" sz="1800" i="1" dirty="0"/>
              <a:t>    2007,1107:426-433)</a:t>
            </a:r>
            <a:endParaRPr lang="en-GB" altLang="en-US" sz="1800" i="1" dirty="0"/>
          </a:p>
          <a:p>
            <a:endParaRPr lang="en-US" dirty="0"/>
          </a:p>
          <a:p>
            <a:endParaRPr lang="en-US" dirty="0"/>
          </a:p>
        </p:txBody>
      </p:sp>
    </p:spTree>
    <p:extLst>
      <p:ext uri="{BB962C8B-B14F-4D97-AF65-F5344CB8AC3E}">
        <p14:creationId xmlns:p14="http://schemas.microsoft.com/office/powerpoint/2010/main" val="156185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chemeClr val="accent1">
                    <a:lumMod val="75000"/>
                  </a:schemeClr>
                </a:solidFill>
              </a:rPr>
              <a:t>                          Rheumatic Fever</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endParaRPr lang="en-US" dirty="0" smtClean="0"/>
          </a:p>
          <a:p>
            <a:r>
              <a:rPr lang="en-US" dirty="0" smtClean="0">
                <a:latin typeface="Times New Roman" panose="02020603050405020304" pitchFamily="18" charset="0"/>
                <a:cs typeface="Times New Roman" panose="02020603050405020304" pitchFamily="18" charset="0"/>
              </a:rPr>
              <a:t>I</a:t>
            </a:r>
            <a:r>
              <a:rPr lang="en-US" dirty="0" smtClean="0">
                <a:effectLst/>
                <a:latin typeface="Times New Roman" panose="02020603050405020304" pitchFamily="18" charset="0"/>
                <a:cs typeface="Times New Roman" panose="02020603050405020304" pitchFamily="18" charset="0"/>
              </a:rPr>
              <a:t>s an inflammatory disease that can involve the heart, joints, skin, and brain. </a:t>
            </a:r>
          </a:p>
          <a:p>
            <a:endParaRPr 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D</a:t>
            </a:r>
            <a:r>
              <a:rPr lang="en-US" altLang="en-US" dirty="0" smtClean="0">
                <a:latin typeface="Times New Roman" panose="02020603050405020304" pitchFamily="18" charset="0"/>
                <a:cs typeface="Times New Roman" panose="02020603050405020304" pitchFamily="18" charset="0"/>
              </a:rPr>
              <a:t>evelop  a </a:t>
            </a:r>
            <a:r>
              <a:rPr lang="en-US" altLang="en-US" b="1" u="sng" dirty="0" smtClean="0">
                <a:solidFill>
                  <a:schemeClr val="accent4">
                    <a:lumMod val="50000"/>
                  </a:schemeClr>
                </a:solidFill>
                <a:latin typeface="Times New Roman" panose="02020603050405020304" pitchFamily="18" charset="0"/>
                <a:cs typeface="Times New Roman" panose="02020603050405020304" pitchFamily="18" charset="0"/>
              </a:rPr>
              <a:t>Group A Streptococcal infection </a:t>
            </a:r>
            <a:r>
              <a:rPr lang="en-US" altLang="en-US" dirty="0" smtClean="0">
                <a:latin typeface="Times New Roman" panose="02020603050405020304" pitchFamily="18" charset="0"/>
                <a:cs typeface="Times New Roman" panose="02020603050405020304" pitchFamily="18" charset="0"/>
              </a:rPr>
              <a:t>such as: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Strep. throat infection or scarlet fever </a:t>
            </a:r>
          </a:p>
          <a:p>
            <a:pPr marL="0" indent="0">
              <a:buNone/>
            </a:pPr>
            <a:endParaRPr lang="en-US"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The disease  develops 2 to 4 weeks after a throat infection</a:t>
            </a:r>
            <a:r>
              <a:rPr lang="en-US" altLang="en-US" dirty="0" smtClean="0">
                <a:latin typeface="Times New Roman" panose="02020603050405020304" pitchFamily="18" charset="0"/>
                <a:cs typeface="Times New Roman" panose="02020603050405020304" pitchFamily="18" charset="0"/>
              </a:rPr>
              <a:t> </a:t>
            </a:r>
          </a:p>
          <a:p>
            <a:pPr marL="0" indent="0">
              <a:buNone/>
            </a:pPr>
            <a:endParaRPr lang="en-US" altLang="en-US" dirty="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commonly appears in children ages </a:t>
            </a:r>
            <a:r>
              <a:rPr lang="en-US" altLang="en-US" u="sng" dirty="0" smtClean="0">
                <a:solidFill>
                  <a:schemeClr val="accent4">
                    <a:lumMod val="50000"/>
                  </a:schemeClr>
                </a:solidFill>
                <a:latin typeface="Times New Roman" panose="02020603050405020304" pitchFamily="18" charset="0"/>
                <a:cs typeface="Times New Roman" panose="02020603050405020304" pitchFamily="18" charset="0"/>
              </a:rPr>
              <a:t>5-15</a:t>
            </a:r>
            <a:r>
              <a:rPr lang="en-US" altLang="en-US" dirty="0" smtClean="0">
                <a:solidFill>
                  <a:schemeClr val="tx2"/>
                </a:solidFill>
                <a:latin typeface="Times New Roman" panose="02020603050405020304" pitchFamily="18" charset="0"/>
                <a:cs typeface="Times New Roman" panose="02020603050405020304" pitchFamily="18" charset="0"/>
              </a:rPr>
              <a:t> </a:t>
            </a:r>
            <a:endParaRPr lang="en-US" dirty="0" smtClean="0">
              <a:effectLst/>
              <a:latin typeface="Times New Roman" panose="02020603050405020304" pitchFamily="18" charset="0"/>
              <a:cs typeface="Times New Roman" panose="02020603050405020304" pitchFamily="18" charset="0"/>
            </a:endParaRP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58538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650" y="509291"/>
            <a:ext cx="5809129" cy="5441133"/>
          </a:xfrm>
          <a:prstGeom prst="rect">
            <a:avLst/>
          </a:prstGeom>
        </p:spPr>
      </p:pic>
    </p:spTree>
    <p:extLst>
      <p:ext uri="{BB962C8B-B14F-4D97-AF65-F5344CB8AC3E}">
        <p14:creationId xmlns:p14="http://schemas.microsoft.com/office/powerpoint/2010/main" val="396862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7072"/>
          </a:xfrm>
        </p:spPr>
        <p:txBody>
          <a:bodyPr/>
          <a:lstStyle/>
          <a:p>
            <a:pPr algn="ctr"/>
            <a:r>
              <a:rPr lang="en-US" altLang="en-US" b="1" dirty="0">
                <a:solidFill>
                  <a:schemeClr val="accent1">
                    <a:lumMod val="75000"/>
                  </a:schemeClr>
                </a:solidFill>
              </a:rPr>
              <a:t> Rheumatic Fever</a:t>
            </a:r>
            <a:endParaRPr lang="en-US" b="1" dirty="0">
              <a:solidFill>
                <a:srgbClr val="0070C0"/>
              </a:solidFill>
            </a:endParaRPr>
          </a:p>
        </p:txBody>
      </p:sp>
      <p:sp>
        <p:nvSpPr>
          <p:cNvPr id="3" name="Content Placeholder 2"/>
          <p:cNvSpPr>
            <a:spLocks noGrp="1"/>
          </p:cNvSpPr>
          <p:nvPr>
            <p:ph idx="1"/>
          </p:nvPr>
        </p:nvSpPr>
        <p:spPr/>
        <p:txBody>
          <a:bodyPr/>
          <a:lstStyle/>
          <a:p>
            <a:r>
              <a:rPr lang="en-US" altLang="en-US" dirty="0" smtClean="0">
                <a:latin typeface="Times New Roman" panose="02020603050405020304" pitchFamily="18" charset="0"/>
                <a:cs typeface="Times New Roman" panose="02020603050405020304" pitchFamily="18" charset="0"/>
              </a:rPr>
              <a:t>Caused by </a:t>
            </a:r>
            <a:r>
              <a:rPr lang="en-US" altLang="en-US" b="1" dirty="0" smtClean="0">
                <a:solidFill>
                  <a:schemeClr val="accent4">
                    <a:lumMod val="50000"/>
                  </a:schemeClr>
                </a:solidFill>
                <a:latin typeface="Times New Roman" panose="02020603050405020304" pitchFamily="18" charset="0"/>
                <a:cs typeface="Times New Roman" panose="02020603050405020304" pitchFamily="18" charset="0"/>
              </a:rPr>
              <a:t>group A streptococcus</a:t>
            </a:r>
          </a:p>
          <a:p>
            <a:pPr>
              <a:buNone/>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There is a latent period of </a:t>
            </a:r>
            <a:r>
              <a:rPr lang="en-US" altLang="en-US" u="sng" dirty="0" smtClean="0">
                <a:solidFill>
                  <a:schemeClr val="accent4">
                    <a:lumMod val="50000"/>
                  </a:schemeClr>
                </a:solidFill>
                <a:latin typeface="Times New Roman" panose="02020603050405020304" pitchFamily="18" charset="0"/>
                <a:cs typeface="Times New Roman" panose="02020603050405020304" pitchFamily="18" charset="0"/>
              </a:rPr>
              <a:t>3 weeks (1–5 weeks) </a:t>
            </a:r>
            <a:r>
              <a:rPr lang="en-US" altLang="en-US" dirty="0" smtClean="0">
                <a:latin typeface="Times New Roman" panose="02020603050405020304" pitchFamily="18" charset="0"/>
                <a:cs typeface="Times New Roman" panose="02020603050405020304" pitchFamily="18" charset="0"/>
              </a:rPr>
              <a:t>between the group A streptococcal infection and the appearance of the clinical features of RF </a:t>
            </a:r>
          </a:p>
          <a:p>
            <a:pPr marL="0" indent="0">
              <a:buNone/>
            </a:pPr>
            <a:endParaRPr lang="en-US" dirty="0"/>
          </a:p>
        </p:txBody>
      </p:sp>
    </p:spTree>
    <p:extLst>
      <p:ext uri="{BB962C8B-B14F-4D97-AF65-F5344CB8AC3E}">
        <p14:creationId xmlns:p14="http://schemas.microsoft.com/office/powerpoint/2010/main" val="11806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chemeClr val="accent1">
                    <a:lumMod val="75000"/>
                  </a:schemeClr>
                </a:solidFill>
              </a:rPr>
              <a:t>Group A </a:t>
            </a:r>
            <a:r>
              <a:rPr lang="en-GB" sz="3600" b="1" dirty="0" smtClean="0">
                <a:solidFill>
                  <a:schemeClr val="accent1">
                    <a:lumMod val="75000"/>
                  </a:schemeClr>
                </a:solidFill>
                <a:latin typeface="Symbol" pitchFamily="18" charset="2"/>
              </a:rPr>
              <a:t>b-</a:t>
            </a:r>
            <a:r>
              <a:rPr lang="en-GB" sz="3600" b="1" dirty="0" smtClean="0">
                <a:solidFill>
                  <a:schemeClr val="accent1">
                    <a:lumMod val="75000"/>
                  </a:schemeClr>
                </a:solidFill>
              </a:rPr>
              <a:t>haemolytic streptococcus</a:t>
            </a:r>
            <a:r>
              <a:rPr lang="en-US" sz="3600" b="1" dirty="0" smtClean="0"/>
              <a:t/>
            </a:r>
            <a:br>
              <a:rPr lang="en-US" sz="3600" b="1" dirty="0" smtClean="0"/>
            </a:br>
            <a:endParaRPr lang="en-US" sz="3600" b="1" dirty="0"/>
          </a:p>
        </p:txBody>
      </p:sp>
      <p:sp>
        <p:nvSpPr>
          <p:cNvPr id="3" name="Content Placeholder 2"/>
          <p:cNvSpPr>
            <a:spLocks noGrp="1"/>
          </p:cNvSpPr>
          <p:nvPr>
            <p:ph idx="1"/>
          </p:nvPr>
        </p:nvSpPr>
        <p:spPr/>
        <p:txBody>
          <a:bodyPr/>
          <a:lstStyle/>
          <a:p>
            <a:pPr marL="447675" indent="-447675"/>
            <a:r>
              <a:rPr lang="en-GB" altLang="en-US" dirty="0" smtClean="0">
                <a:latin typeface="Times New Roman" panose="02020603050405020304" pitchFamily="18" charset="0"/>
                <a:cs typeface="Times New Roman" panose="02020603050405020304" pitchFamily="18" charset="0"/>
              </a:rPr>
              <a:t>All cases associated with recent infection (e.g. pharyngitis)</a:t>
            </a:r>
          </a:p>
          <a:p>
            <a:pPr marL="447675" indent="-447675">
              <a:buNone/>
            </a:pPr>
            <a:endParaRPr lang="en-GB" altLang="en-US" dirty="0" smtClean="0">
              <a:latin typeface="Times New Roman" panose="02020603050405020304" pitchFamily="18" charset="0"/>
              <a:cs typeface="Times New Roman" panose="02020603050405020304" pitchFamily="18" charset="0"/>
            </a:endParaRPr>
          </a:p>
          <a:p>
            <a:pPr marL="447675" indent="-447675"/>
            <a:r>
              <a:rPr lang="en-GB" altLang="en-US" dirty="0" smtClean="0">
                <a:solidFill>
                  <a:schemeClr val="accent2">
                    <a:lumMod val="75000"/>
                  </a:schemeClr>
                </a:solidFill>
                <a:latin typeface="Times New Roman" panose="02020603050405020304" pitchFamily="18" charset="0"/>
                <a:cs typeface="Times New Roman" panose="02020603050405020304" pitchFamily="18" charset="0"/>
              </a:rPr>
              <a:t>Antibody and cellular immune response </a:t>
            </a:r>
            <a:r>
              <a:rPr lang="en-GB" altLang="en-US" dirty="0" smtClean="0">
                <a:latin typeface="Times New Roman" panose="02020603050405020304" pitchFamily="18" charset="0"/>
                <a:cs typeface="Times New Roman" panose="02020603050405020304" pitchFamily="18" charset="0"/>
              </a:rPr>
              <a:t>cross-reacts with human connective tissue</a:t>
            </a:r>
            <a:endParaRPr lang="en-US" alt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449" y="3670751"/>
            <a:ext cx="3833031" cy="2506212"/>
          </a:xfrm>
          <a:prstGeom prst="rect">
            <a:avLst/>
          </a:prstGeom>
        </p:spPr>
      </p:pic>
    </p:spTree>
    <p:extLst>
      <p:ext uri="{BB962C8B-B14F-4D97-AF65-F5344CB8AC3E}">
        <p14:creationId xmlns:p14="http://schemas.microsoft.com/office/powerpoint/2010/main" val="422195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rgbClr val="0070C0"/>
                </a:solidFill>
              </a:rPr>
              <a:t>A streptococcus </a:t>
            </a:r>
            <a:r>
              <a:rPr lang="en-US" altLang="en-US" b="1" dirty="0" err="1">
                <a:solidFill>
                  <a:srgbClr val="0070C0"/>
                </a:solidFill>
              </a:rPr>
              <a:t>pyogenes</a:t>
            </a:r>
            <a:endParaRPr lang="en-US" b="1" dirty="0">
              <a:solidFill>
                <a:srgbClr val="0070C0"/>
              </a:solidFill>
            </a:endParaRPr>
          </a:p>
        </p:txBody>
      </p:sp>
      <p:sp>
        <p:nvSpPr>
          <p:cNvPr id="3" name="Content Placeholder 2"/>
          <p:cNvSpPr>
            <a:spLocks noGrp="1"/>
          </p:cNvSpPr>
          <p:nvPr>
            <p:ph idx="1"/>
          </p:nvPr>
        </p:nvSpPr>
        <p:spPr/>
        <p:txBody>
          <a:bodyPr>
            <a:normAutofit/>
          </a:bodyPr>
          <a:lstStyle/>
          <a:p>
            <a:pPr algn="just">
              <a:lnSpc>
                <a:spcPct val="80000"/>
              </a:lnSpc>
            </a:pPr>
            <a:r>
              <a:rPr lang="en-US" altLang="en-US" sz="2400" dirty="0">
                <a:latin typeface="Times New Roman" panose="02020603050405020304" pitchFamily="18" charset="0"/>
                <a:cs typeface="Times New Roman" panose="02020603050405020304" pitchFamily="18" charset="0"/>
              </a:rPr>
              <a:t>Group A streptococcus </a:t>
            </a:r>
            <a:r>
              <a:rPr lang="en-US" altLang="en-US" sz="2400" dirty="0" err="1">
                <a:latin typeface="Times New Roman" panose="02020603050405020304" pitchFamily="18" charset="0"/>
                <a:cs typeface="Times New Roman" panose="02020603050405020304" pitchFamily="18" charset="0"/>
              </a:rPr>
              <a:t>pyogenes</a:t>
            </a:r>
            <a:r>
              <a:rPr lang="en-US" altLang="en-US" sz="2400" dirty="0">
                <a:latin typeface="Times New Roman" panose="02020603050405020304" pitchFamily="18" charset="0"/>
                <a:cs typeface="Times New Roman" panose="02020603050405020304" pitchFamily="18" charset="0"/>
              </a:rPr>
              <a:t> has a cell wall composed of branched polymers which sometimes contain </a:t>
            </a:r>
            <a:r>
              <a:rPr lang="en-US" altLang="en-US" sz="2400" b="1" dirty="0">
                <a:latin typeface="Times New Roman" panose="02020603050405020304" pitchFamily="18" charset="0"/>
                <a:cs typeface="Times New Roman" panose="02020603050405020304" pitchFamily="18" charset="0"/>
              </a:rPr>
              <a:t>"</a:t>
            </a:r>
            <a:r>
              <a:rPr lang="en-US" altLang="en-US" sz="2400" b="1" i="1" u="sng" dirty="0">
                <a:solidFill>
                  <a:srgbClr val="C00000"/>
                </a:solidFill>
                <a:latin typeface="Times New Roman" panose="02020603050405020304" pitchFamily="18" charset="0"/>
                <a:cs typeface="Times New Roman" panose="02020603050405020304" pitchFamily="18" charset="0"/>
              </a:rPr>
              <a:t>M proteins </a:t>
            </a:r>
            <a:r>
              <a:rPr lang="en-US" altLang="en-US" sz="2400" b="1"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that are highly antigenic</a:t>
            </a:r>
          </a:p>
          <a:p>
            <a:pPr algn="just">
              <a:lnSpc>
                <a:spcPct val="80000"/>
              </a:lnSpc>
              <a:buNone/>
            </a:pPr>
            <a:endParaRPr lang="en-US" altLang="en-US" sz="2400" dirty="0">
              <a:latin typeface="Times New Roman" panose="02020603050405020304" pitchFamily="18" charset="0"/>
              <a:cs typeface="Times New Roman" panose="02020603050405020304" pitchFamily="18" charset="0"/>
            </a:endParaRPr>
          </a:p>
          <a:p>
            <a:pPr algn="just">
              <a:lnSpc>
                <a:spcPct val="80000"/>
              </a:lnSpc>
            </a:pPr>
            <a:r>
              <a:rPr lang="en-US" altLang="en-US" sz="2400" dirty="0">
                <a:latin typeface="Times New Roman" panose="02020603050405020304" pitchFamily="18" charset="0"/>
                <a:cs typeface="Times New Roman" panose="02020603050405020304" pitchFamily="18" charset="0"/>
              </a:rPr>
              <a:t>The </a:t>
            </a:r>
            <a:r>
              <a:rPr lang="en-US" altLang="en-US" sz="2400" u="sng" dirty="0">
                <a:solidFill>
                  <a:srgbClr val="00B050"/>
                </a:solidFill>
                <a:latin typeface="Times New Roman" panose="02020603050405020304" pitchFamily="18" charset="0"/>
                <a:cs typeface="Times New Roman" panose="02020603050405020304" pitchFamily="18" charset="0"/>
              </a:rPr>
              <a:t>antibodies</a:t>
            </a:r>
            <a:r>
              <a:rPr lang="en-US" altLang="en-US" sz="2400" dirty="0">
                <a:latin typeface="Times New Roman" panose="02020603050405020304" pitchFamily="18" charset="0"/>
                <a:cs typeface="Times New Roman" panose="02020603050405020304" pitchFamily="18" charset="0"/>
              </a:rPr>
              <a:t> which the immune system generates against the "</a:t>
            </a:r>
            <a:r>
              <a:rPr lang="en-US" altLang="en-US" sz="2400" i="1" dirty="0">
                <a:solidFill>
                  <a:srgbClr val="00B050"/>
                </a:solidFill>
                <a:latin typeface="Times New Roman" panose="02020603050405020304" pitchFamily="18" charset="0"/>
                <a:cs typeface="Times New Roman" panose="02020603050405020304" pitchFamily="18" charset="0"/>
              </a:rPr>
              <a:t>M</a:t>
            </a:r>
            <a:r>
              <a:rPr lang="en-US" altLang="en-US" sz="2400" i="1" dirty="0">
                <a:solidFill>
                  <a:schemeClr val="tx2"/>
                </a:solidFill>
                <a:latin typeface="Times New Roman" panose="02020603050405020304" pitchFamily="18" charset="0"/>
                <a:cs typeface="Times New Roman" panose="02020603050405020304" pitchFamily="18" charset="0"/>
              </a:rPr>
              <a:t> </a:t>
            </a:r>
            <a:r>
              <a:rPr lang="en-US" altLang="en-US" sz="2400" i="1" dirty="0">
                <a:solidFill>
                  <a:srgbClr val="00B050"/>
                </a:solidFill>
                <a:latin typeface="Times New Roman" panose="02020603050405020304" pitchFamily="18" charset="0"/>
                <a:cs typeface="Times New Roman" panose="02020603050405020304" pitchFamily="18" charset="0"/>
              </a:rPr>
              <a:t>proteins</a:t>
            </a:r>
            <a:r>
              <a:rPr lang="en-US" altLang="en-US" sz="2400" dirty="0">
                <a:latin typeface="Times New Roman" panose="02020603050405020304" pitchFamily="18" charset="0"/>
                <a:cs typeface="Times New Roman" panose="02020603050405020304" pitchFamily="18" charset="0"/>
              </a:rPr>
              <a:t>" may cross react with </a:t>
            </a:r>
            <a:r>
              <a:rPr lang="en-US" altLang="en-US" sz="2400" dirty="0">
                <a:solidFill>
                  <a:srgbClr val="00B050"/>
                </a:solidFill>
                <a:latin typeface="Times New Roman" panose="02020603050405020304" pitchFamily="18" charset="0"/>
                <a:cs typeface="Times New Roman" panose="02020603050405020304" pitchFamily="18" charset="0"/>
              </a:rPr>
              <a:t>cardiac </a:t>
            </a:r>
            <a:r>
              <a:rPr lang="en-US" altLang="en-US" sz="2400" dirty="0" err="1">
                <a:solidFill>
                  <a:srgbClr val="00B050"/>
                </a:solidFill>
                <a:latin typeface="Times New Roman" panose="02020603050405020304" pitchFamily="18" charset="0"/>
                <a:cs typeface="Times New Roman" panose="02020603050405020304" pitchFamily="18" charset="0"/>
              </a:rPr>
              <a:t>myofiber</a:t>
            </a:r>
            <a:r>
              <a:rPr lang="en-US" altLang="en-US" sz="2400" dirty="0">
                <a:solidFill>
                  <a:srgbClr val="00B050"/>
                </a:solidFill>
                <a:latin typeface="Times New Roman" panose="02020603050405020304" pitchFamily="18" charset="0"/>
                <a:cs typeface="Times New Roman" panose="02020603050405020304" pitchFamily="18" charset="0"/>
              </a:rPr>
              <a:t> protein myosin </a:t>
            </a:r>
            <a:r>
              <a:rPr lang="en-US" altLang="en-US" sz="2400" dirty="0">
                <a:latin typeface="Times New Roman" panose="02020603050405020304" pitchFamily="18" charset="0"/>
                <a:cs typeface="Times New Roman" panose="02020603050405020304" pitchFamily="18" charset="0"/>
              </a:rPr>
              <a:t>and</a:t>
            </a:r>
            <a:r>
              <a:rPr lang="en-US" altLang="en-US" sz="2400" dirty="0">
                <a:solidFill>
                  <a:schemeClr val="tx2"/>
                </a:solidFill>
                <a:latin typeface="Times New Roman" panose="02020603050405020304" pitchFamily="18" charset="0"/>
                <a:cs typeface="Times New Roman" panose="02020603050405020304" pitchFamily="18" charset="0"/>
              </a:rPr>
              <a:t> </a:t>
            </a:r>
            <a:r>
              <a:rPr lang="en-US" altLang="en-US" sz="2400" dirty="0">
                <a:solidFill>
                  <a:srgbClr val="00B050"/>
                </a:solidFill>
                <a:latin typeface="Times New Roman" panose="02020603050405020304" pitchFamily="18" charset="0"/>
                <a:cs typeface="Times New Roman" panose="02020603050405020304" pitchFamily="18" charset="0"/>
              </a:rPr>
              <a:t>smooth muscle cells of arteries</a:t>
            </a:r>
            <a:r>
              <a:rPr lang="en-US" altLang="en-US" sz="2400" dirty="0">
                <a:latin typeface="Times New Roman" panose="02020603050405020304" pitchFamily="18" charset="0"/>
                <a:cs typeface="Times New Roman" panose="02020603050405020304" pitchFamily="18" charset="0"/>
              </a:rPr>
              <a:t>, inducing cytokine release and tissue destruction</a:t>
            </a:r>
          </a:p>
          <a:p>
            <a:pPr algn="just">
              <a:lnSpc>
                <a:spcPct val="80000"/>
              </a:lnSpc>
              <a:buNone/>
            </a:pPr>
            <a:endParaRPr lang="en-US" altLang="en-US" sz="2400" dirty="0">
              <a:latin typeface="Times New Roman" panose="02020603050405020304" pitchFamily="18" charset="0"/>
              <a:cs typeface="Times New Roman" panose="02020603050405020304" pitchFamily="18" charset="0"/>
            </a:endParaRPr>
          </a:p>
          <a:p>
            <a:pPr algn="just">
              <a:lnSpc>
                <a:spcPct val="80000"/>
              </a:lnSpc>
            </a:pPr>
            <a:r>
              <a:rPr lang="en-US" altLang="en-US" sz="2400" dirty="0">
                <a:latin typeface="Times New Roman" panose="02020603050405020304" pitchFamily="18" charset="0"/>
                <a:cs typeface="Times New Roman" panose="02020603050405020304" pitchFamily="18" charset="0"/>
              </a:rPr>
              <a:t>This inflammation occurs through direct attachment of </a:t>
            </a:r>
            <a:r>
              <a:rPr lang="en-US" altLang="en-US" sz="2400" dirty="0">
                <a:solidFill>
                  <a:srgbClr val="00B050"/>
                </a:solidFill>
                <a:latin typeface="Times New Roman" panose="02020603050405020304" pitchFamily="18" charset="0"/>
                <a:cs typeface="Times New Roman" panose="02020603050405020304" pitchFamily="18" charset="0"/>
              </a:rPr>
              <a:t>complement</a:t>
            </a:r>
            <a:r>
              <a:rPr lang="en-US" altLang="en-US" sz="2400" dirty="0">
                <a:latin typeface="Times New Roman" panose="02020603050405020304" pitchFamily="18" charset="0"/>
                <a:cs typeface="Times New Roman" panose="02020603050405020304" pitchFamily="18" charset="0"/>
              </a:rPr>
              <a:t> and </a:t>
            </a:r>
            <a:r>
              <a:rPr lang="en-US" altLang="en-US" sz="2400" dirty="0">
                <a:solidFill>
                  <a:srgbClr val="00B050"/>
                </a:solidFill>
                <a:latin typeface="Times New Roman" panose="02020603050405020304" pitchFamily="18" charset="0"/>
                <a:cs typeface="Times New Roman" panose="02020603050405020304" pitchFamily="18" charset="0"/>
              </a:rPr>
              <a:t>Fc </a:t>
            </a:r>
            <a:r>
              <a:rPr lang="en-US" altLang="en-US" sz="2400" dirty="0">
                <a:latin typeface="Times New Roman" panose="02020603050405020304" pitchFamily="18" charset="0"/>
                <a:cs typeface="Times New Roman" panose="02020603050405020304" pitchFamily="18" charset="0"/>
              </a:rPr>
              <a:t>receptor-mediated </a:t>
            </a:r>
            <a:r>
              <a:rPr lang="en-US" altLang="en-US" sz="2400" dirty="0">
                <a:solidFill>
                  <a:srgbClr val="00B050"/>
                </a:solidFill>
                <a:latin typeface="Times New Roman" panose="02020603050405020304" pitchFamily="18" charset="0"/>
                <a:cs typeface="Times New Roman" panose="02020603050405020304" pitchFamily="18" charset="0"/>
              </a:rPr>
              <a:t>recruitment of neutrophils and macrophages </a:t>
            </a:r>
          </a:p>
          <a:p>
            <a:endParaRPr lang="en-US" dirty="0"/>
          </a:p>
        </p:txBody>
      </p:sp>
    </p:spTree>
    <p:extLst>
      <p:ext uri="{BB962C8B-B14F-4D97-AF65-F5344CB8AC3E}">
        <p14:creationId xmlns:p14="http://schemas.microsoft.com/office/powerpoint/2010/main" val="1917599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1005</Words>
  <Application>Microsoft Office PowerPoint</Application>
  <PresentationFormat>Custom</PresentationFormat>
  <Paragraphs>147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Rheumatic Heart Disease </vt:lpstr>
      <vt:lpstr>Objectives</vt:lpstr>
      <vt:lpstr>     Rheumatic Fever</vt:lpstr>
      <vt:lpstr>                      Rheumatic Fever</vt:lpstr>
      <vt:lpstr>                          Rheumatic Fever</vt:lpstr>
      <vt:lpstr>PowerPoint Presentation</vt:lpstr>
      <vt:lpstr> Rheumatic Fever</vt:lpstr>
      <vt:lpstr>Group A b-haemolytic streptococcus </vt:lpstr>
      <vt:lpstr>A streptococcus pyogenes</vt:lpstr>
      <vt:lpstr>Group A b-haemolytic streptococcus </vt:lpstr>
      <vt:lpstr>PATHOGENESIS</vt:lpstr>
      <vt:lpstr>Pathogensis</vt:lpstr>
      <vt:lpstr>PowerPoint Presentation</vt:lpstr>
      <vt:lpstr>PowerPoint Presentation</vt:lpstr>
      <vt:lpstr>Diagram illustrating the two hit theory of rheumatic heart disease.      Group A streptococcal infection leads to the production of anti-group A carbohydrate antibody which cross-reacts with the valve endothelium as well as with the myocardium and up-regulates vascular cell adhesion molecule-1 (VCAM-1) on the valve endothelium.        T cells adhere to the VCAM-1 on valve endothelium and extravasate into the valve</vt:lpstr>
      <vt:lpstr>Diagram illustrating the process of initial mimicry which leads to    granuloma formation, gamma interferon production and scarring in the valve.     After the initial process has developed inflammation in the valve,   other proteins in the valve may then be recognized by the immune system leading potentially to epitope spreading and responses against other valve proteins such as vimentin and collagen.  </vt:lpstr>
      <vt:lpstr>Pathophysiology</vt:lpstr>
      <vt:lpstr>PowerPoint Presentation</vt:lpstr>
      <vt:lpstr>Left ventricle has been cut open to display characteristic severe thickening of mitral valve, thickened chordae tendineae, and hypertrophied left ventricular  </vt:lpstr>
      <vt:lpstr>PowerPoint Presentation</vt:lpstr>
      <vt:lpstr>Clinical Presentation </vt:lpstr>
      <vt:lpstr>Joints (arthritis)</vt:lpstr>
      <vt:lpstr>Skin (Erythema Marginatum)</vt:lpstr>
      <vt:lpstr>Central nervous system (chorea)</vt:lpstr>
      <vt:lpstr>Subcutaneous nodules</vt:lpstr>
      <vt:lpstr>PowerPoint Presentation</vt:lpstr>
      <vt:lpstr>Investigation of Rheumatic Fever </vt:lpstr>
      <vt:lpstr>Rheumatic Fever – Clinical Course</vt:lpstr>
      <vt:lpstr>Acute, recurring, chronic</vt:lpstr>
      <vt:lpstr>Treatment of Rheumatic Fever</vt:lpstr>
      <vt:lpstr>Take home message</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Dr.Amany Ballow</dc:creator>
  <cp:lastModifiedBy>amal</cp:lastModifiedBy>
  <cp:revision>48</cp:revision>
  <dcterms:created xsi:type="dcterms:W3CDTF">2016-02-17T07:45:10Z</dcterms:created>
  <dcterms:modified xsi:type="dcterms:W3CDTF">2016-02-28T15:08:53Z</dcterms:modified>
</cp:coreProperties>
</file>