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22" r:id="rId1"/>
  </p:sldMasterIdLst>
  <p:notesMasterIdLst>
    <p:notesMasterId r:id="rId28"/>
  </p:notesMasterIdLst>
  <p:sldIdLst>
    <p:sldId id="331" r:id="rId2"/>
    <p:sldId id="566" r:id="rId3"/>
    <p:sldId id="563" r:id="rId4"/>
    <p:sldId id="333" r:id="rId5"/>
    <p:sldId id="335" r:id="rId6"/>
    <p:sldId id="340" r:id="rId7"/>
    <p:sldId id="343" r:id="rId8"/>
    <p:sldId id="567" r:id="rId9"/>
    <p:sldId id="346" r:id="rId10"/>
    <p:sldId id="347" r:id="rId11"/>
    <p:sldId id="350" r:id="rId12"/>
    <p:sldId id="575" r:id="rId13"/>
    <p:sldId id="353" r:id="rId14"/>
    <p:sldId id="576" r:id="rId15"/>
    <p:sldId id="569" r:id="rId16"/>
    <p:sldId id="570" r:id="rId17"/>
    <p:sldId id="552" r:id="rId18"/>
    <p:sldId id="548" r:id="rId19"/>
    <p:sldId id="557" r:id="rId20"/>
    <p:sldId id="572" r:id="rId21"/>
    <p:sldId id="536" r:id="rId22"/>
    <p:sldId id="360" r:id="rId23"/>
    <p:sldId id="545" r:id="rId24"/>
    <p:sldId id="553" r:id="rId25"/>
    <p:sldId id="561" r:id="rId26"/>
    <p:sldId id="573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0941" autoAdjust="0"/>
  </p:normalViewPr>
  <p:slideViewPr>
    <p:cSldViewPr>
      <p:cViewPr>
        <p:scale>
          <a:sx n="77" d="100"/>
          <a:sy n="77" d="100"/>
        </p:scale>
        <p:origin x="-1176" y="3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9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26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4A08100-B877-4B2C-A2AC-08939DB82C4B}" type="datetimeFigureOut">
              <a:rPr lang="en-US"/>
              <a:pPr>
                <a:defRPr/>
              </a:pPr>
              <a:t>01/03/16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7A3164D-33AE-45FD-B865-3E9D2A958A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0403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341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4505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7514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196EFC-98CA-4FEB-A0FC-DDAA97BED45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/>
              <a:t>Natural history of atherosclerosis. Plaques usually develop slowly and insidiously over many years, beginning in childhood or shortly thereafter. As described in the text, they may progress from a fatty streak to a fibrous plaque and then to a complicated plaque that is likely to lead to clinical effects.</a:t>
            </a:r>
          </a:p>
        </p:txBody>
      </p:sp>
    </p:spTree>
    <p:extLst>
      <p:ext uri="{BB962C8B-B14F-4D97-AF65-F5344CB8AC3E}">
        <p14:creationId xmlns:p14="http://schemas.microsoft.com/office/powerpoint/2010/main" val="35160432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946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052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1892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964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F60FC80-331D-4F9B-8601-2FBD2ED7D38B}" type="slidenum">
              <a:rPr lang="en-US">
                <a:latin typeface="Arial" charset="0"/>
              </a:rPr>
              <a:pPr>
                <a:defRPr/>
              </a:pPr>
              <a:t>2</a:t>
            </a:fld>
            <a:endParaRPr lang="en-US">
              <a:latin typeface="Arial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7388"/>
            <a:ext cx="4568825" cy="34258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63555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93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00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110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00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6881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3313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7A3164D-33AE-45FD-B865-3E9D2A958A9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434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6346" y="1788454"/>
            <a:ext cx="6270922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44" y="6453386"/>
            <a:ext cx="1205958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C384991-E4F8-474E-9FA6-C28A88DE8EAE}" type="datetimeFigureOut">
              <a:rPr lang="en-US" smtClean="0"/>
              <a:pPr>
                <a:defRPr/>
              </a:pPr>
              <a:t>01/03/16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041" y="6453386"/>
            <a:ext cx="5267533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C5124E7-C069-4C24-86B4-23DC7589DD4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52941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F633DB-9863-4D66-8ADE-A11056757766}" type="datetimeFigureOut">
              <a:rPr lang="en-US" smtClean="0"/>
              <a:pPr>
                <a:defRPr/>
              </a:pPr>
              <a:t>01/03/16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EEBCBE-B125-47B7-8A04-88B8B6A3598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203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1F433B-C9D3-4B85-A70A-8352357F46E8}" type="datetimeFigureOut">
              <a:rPr lang="en-US" smtClean="0"/>
              <a:pPr>
                <a:defRPr/>
              </a:pPr>
              <a:t>01/03/16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C7640-CEF2-49C1-85A6-9A3D1C526D7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739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F46959-34FD-486C-A642-9B8D74AD31E9}" type="datetimeFigureOut">
              <a:rPr lang="en-US" smtClean="0"/>
              <a:pPr>
                <a:defRPr/>
              </a:pPr>
              <a:t>01/03/16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2A1AB9-F3DE-4915-B139-566AED63311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588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CF9499B-EBB4-40B7-91F1-74B73047A015}" type="datetimeFigureOut">
              <a:rPr lang="en-US" smtClean="0"/>
              <a:pPr>
                <a:defRPr/>
              </a:pPr>
              <a:t>01/03/16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B6CD56B-AF4E-47F6-A4DA-DAB5B7E9B1C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863911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F7259E6-D774-432F-9F01-8C349792DD59}" type="datetimeFigureOut">
              <a:rPr lang="en-US" smtClean="0"/>
              <a:pPr>
                <a:defRPr/>
              </a:pPr>
              <a:t>01/03/16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8D34A1-87F7-46CD-8CFA-CE3F935D43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82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7B4F6D-DE45-4CEF-810C-4EDDC11C3437}" type="datetimeFigureOut">
              <a:rPr lang="en-US" smtClean="0"/>
              <a:pPr>
                <a:defRPr/>
              </a:pPr>
              <a:t>01/03/16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75966A-911D-41AC-8858-D60997D47AB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408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DBAE25-DC02-4752-964B-2ECA17F383EB}" type="datetimeFigureOut">
              <a:rPr lang="en-US" smtClean="0"/>
              <a:pPr>
                <a:defRPr/>
              </a:pPr>
              <a:t>01/03/16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0229E4-73BE-443B-A330-F52E85383A1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849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2424C7-B27F-48BB-8481-0BAC237F1559}" type="datetimeFigureOut">
              <a:rPr lang="en-US" smtClean="0"/>
              <a:pPr>
                <a:defRPr/>
              </a:pPr>
              <a:t>01/03/16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91D9-9452-4C7C-B743-899A853771B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645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7ADE1C6-7669-4459-A8FF-FC6E6514BBDE}" type="datetimeFigureOut">
              <a:rPr lang="en-US" smtClean="0"/>
              <a:pPr>
                <a:defRPr/>
              </a:pPr>
              <a:t>01/03/16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8532E5-48B6-41F5-8BDB-DB1127EBE98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76945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E07EF0F-D03D-43E0-B564-94315D1E8792}" type="datetimeFigureOut">
              <a:rPr lang="en-US" smtClean="0"/>
              <a:pPr>
                <a:defRPr/>
              </a:pPr>
              <a:t>01/03/16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F5C49E1-40AA-4275-B3B0-41349E90511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22132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286000"/>
            <a:ext cx="72009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644ECE7-870E-4555-BCC4-615AD767E63D}" type="datetimeFigureOut">
              <a:rPr lang="en-US" smtClean="0"/>
              <a:pPr>
                <a:defRPr/>
              </a:pPr>
              <a:t>01/03/16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158B6D2-EECE-4A5D-ACB7-FDFB933CBA5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42061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3" r:id="rId1"/>
    <p:sldLayoutId id="2147484324" r:id="rId2"/>
    <p:sldLayoutId id="2147484325" r:id="rId3"/>
    <p:sldLayoutId id="2147484326" r:id="rId4"/>
    <p:sldLayoutId id="2147484327" r:id="rId5"/>
    <p:sldLayoutId id="2147484328" r:id="rId6"/>
    <p:sldLayoutId id="2147484329" r:id="rId7"/>
    <p:sldLayoutId id="2147484330" r:id="rId8"/>
    <p:sldLayoutId id="2147484331" r:id="rId9"/>
    <p:sldLayoutId id="2147484332" r:id="rId10"/>
    <p:sldLayoutId id="2147484333" r:id="rId11"/>
  </p:sldLayoutIdLst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4294967295" pos="6912">
          <p15:clr>
            <a:srgbClr val="F26B43"/>
          </p15:clr>
        </p15:guide>
        <p15:guide id="4294967295" pos="936">
          <p15:clr>
            <a:srgbClr val="F26B43"/>
          </p15:clr>
        </p15:guide>
        <p15:guide id="4294967295" pos="864">
          <p15:clr>
            <a:srgbClr val="F26B43"/>
          </p15:clr>
        </p15:guide>
        <p15:guide id="4294967295" orient="horz" pos="1368">
          <p15:clr>
            <a:srgbClr val="F26B43"/>
          </p15:clr>
        </p15:guide>
        <p15:guide id="4294967295" orient="horz" pos="1440">
          <p15:clr>
            <a:srgbClr val="F26B43"/>
          </p15:clr>
        </p15:guide>
        <p15:guide id="4294967295" orient="horz" pos="3696">
          <p15:clr>
            <a:srgbClr val="F26B43"/>
          </p15:clr>
        </p15:guide>
        <p15:guide id="4294967295" orient="horz" pos="432">
          <p15:clr>
            <a:srgbClr val="F26B43"/>
          </p15:clr>
        </p15:guide>
        <p15:guide id="4294967295" orient="horz" pos="1512">
          <p15:clr>
            <a:srgbClr val="F26B43"/>
          </p15:clr>
        </p15:guide>
        <p15:guide id="4294967295" pos="5184">
          <p15:clr>
            <a:srgbClr val="F26B43"/>
          </p15:clr>
        </p15:guide>
        <p15:guide id="4294967295" pos="702">
          <p15:clr>
            <a:srgbClr val="F26B43"/>
          </p15:clr>
        </p15:guide>
        <p15:guide id="4294967295" pos="6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google.com.sa/url?sa=i&amp;rct=j&amp;q=&amp;esrc=s&amp;source=images&amp;cd=&amp;cad=rja&amp;uact=8&amp;docid=YdJB67pmF_yMoM&amp;tbnid=pwKRYspWcqCPlM:&amp;ved=0CAQQjB0&amp;url=http://healthcaredir.com/tag/stroke/&amp;ei=DmQdU6K-GseytAbt2oHADg&amp;psig=AFQjCNEKpmlG6VJapvfjM7gHkeRyWJnWUw&amp;ust=1394519965780128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&amp;esrc=s&amp;source=images&amp;cd=&amp;cad=rja&amp;uact=8&amp;docid=TxLVSM7aY-U2ZM&amp;tbnid=AOXdpnJ_hUIrfM:&amp;ved=0CAQQjB0&amp;url=http://cardiologydoc.wordpress.com/2012/02/14/optimal-medical-therapy/&amp;ei=UWYdU5vzNoPYtAbu-4DYAw&amp;psig=AFQjCNEjG88Y2xKlEr8C9Ee5G6-dZyPNXg&amp;ust=1394521722652330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&amp;esrc=s&amp;source=images&amp;cd=&amp;cad=rja&amp;uact=8&amp;docid=5_5VGbXjv1u5XM&amp;tbnid=22B965UEF7glNM:&amp;ved=0CAQQjB0&amp;url=http://www.flickr.com/photos/80119778@N04/7794018500/&amp;ei=A2YdU5jkLoiTtQbGsIEY&amp;psig=AFQjCNFlpuDCC8f91RyHbV42pXEieZ0Jgg&amp;ust=1394521797010398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sa/url?sa=i&amp;rct=j&amp;q=&amp;esrc=s&amp;source=images&amp;cd=&amp;cad=rja&amp;uact=8&amp;docid=8svC-akJBCacHM&amp;tbnid=0KHkm1kb996b_M:&amp;ved=0CAQQjB0&amp;url=http://www.full-health.com/arterial_cleansing.htm&amp;ei=XGcdU7rsIoqUtQbUyYC4Bw&amp;psig=AFQjCNEjG88Y2xKlEr8C9Ee5G6-dZyPNXg&amp;ust=1394521722652330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hyperlink" Target="http://www.google.com.sa/url?sa=i&amp;rct=j&amp;q=&amp;esrc=s&amp;source=images&amp;cd=&amp;cad=rja&amp;uact=8&amp;docid=8svC-akJBCacHM&amp;tbnid=0KHkm1kb996b_M:&amp;ved=0CAQQjB0&amp;url=http://www.mananatomy.com/basic-anatomy/arteries&amp;ei=gGcdU4eAMcKbtQbL54HABw&amp;psig=AFQjCNEjG88Y2xKlEr8C9Ee5G6-dZyPNXg&amp;ust=1394521722652330" TargetMode="Externa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google.com.sa/url?sa=i&amp;rct=j&amp;q=&amp;esrc=s&amp;source=images&amp;cd=&amp;cad=rja&amp;uact=8&amp;docid=Qf1zCADOoTiSAM&amp;tbnid=YZUxJaykfYqAnM:&amp;ved=0CAQQjB0&amp;url=http://www.udel.edu/biology/Wags/histopage/vascularmodelingpage/circsystempage/microvessels/microvessels.html&amp;ei=l24dU5DqLcbUtQaguoCYAw&amp;psig=AFQjCNEVeX9MmO_9NULikMo5b3wY_RQK4Q&amp;ust=1394524170381482" TargetMode="Externa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med.uottawa.ca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31214" y="1143000"/>
            <a:ext cx="38100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b="1" dirty="0" smtClean="0">
                <a:latin typeface="Lucida Sans Unicode" pitchFamily="34" charset="0"/>
                <a:cs typeface="Lucida Sans Unicode" pitchFamily="34" charset="0"/>
              </a:rPr>
              <a:t>ATHEROSCLEROSIS</a:t>
            </a:r>
            <a:r>
              <a:rPr lang="en-US" sz="2800" b="1" dirty="0">
                <a:latin typeface="Lucida Sans Unicode" pitchFamily="34" charset="0"/>
                <a:cs typeface="Lucida Sans Unicode" pitchFamily="34" charset="0"/>
              </a:rPr>
              <a:t/>
            </a:r>
            <a:br>
              <a:rPr lang="en-US" sz="2800" b="1" dirty="0">
                <a:latin typeface="Lucida Sans Unicode" pitchFamily="34" charset="0"/>
                <a:cs typeface="Lucida Sans Unicode" pitchFamily="34" charset="0"/>
              </a:rPr>
            </a:br>
            <a: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  <a:t>Sufia Husain. </a:t>
            </a:r>
            <a:b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</a:br>
            <a: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  <a:t>Pathology. </a:t>
            </a:r>
            <a:b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</a:br>
            <a: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  <a:t>KSU. Riyadh. </a:t>
            </a:r>
            <a:b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</a:br>
            <a:r>
              <a:rPr lang="en-US" sz="1800" b="1" dirty="0" smtClean="0">
                <a:latin typeface="Lucida Sans Unicode" pitchFamily="34" charset="0"/>
                <a:cs typeface="Lucida Sans Unicode" pitchFamily="34" charset="0"/>
              </a:rPr>
              <a:t>March 2016</a:t>
            </a:r>
          </a:p>
        </p:txBody>
      </p:sp>
      <p:pic>
        <p:nvPicPr>
          <p:cNvPr id="80898" name="Picture 2" descr="http://news.vanderbilt.edu/files/atheroscleros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2895600"/>
            <a:ext cx="4714875" cy="265747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590006" y="609600"/>
            <a:ext cx="8470900" cy="6858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latin typeface="Lucida Sans Unicode" pitchFamily="34" charset="0"/>
                <a:cs typeface="Lucida Sans Unicode" pitchFamily="34" charset="0"/>
              </a:rPr>
              <a:t>Atherosclerosis: microscopic morphology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371600"/>
            <a:ext cx="7640203" cy="277177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000" dirty="0" smtClean="0">
                <a:latin typeface="Lucida Sans Unicode" pitchFamily="34" charset="0"/>
                <a:cs typeface="Lucida Sans Unicode" pitchFamily="34" charset="0"/>
              </a:rPr>
              <a:t>Typically, the superficial fibrous cap is composed of SMCs and extracellular matrix. With some macrophages and T lymphocytes. </a:t>
            </a:r>
          </a:p>
          <a:p>
            <a:pPr>
              <a:lnSpc>
                <a:spcPct val="90000"/>
              </a:lnSpc>
            </a:pPr>
            <a:r>
              <a:rPr lang="en-US" sz="2000" dirty="0" smtClean="0">
                <a:latin typeface="Lucida Sans Unicode" pitchFamily="34" charset="0"/>
                <a:cs typeface="Lucida Sans Unicode" pitchFamily="34" charset="0"/>
              </a:rPr>
              <a:t>Below the fibrous cap is a necrotic core, containing a lipid deposits (primarily cholesterol and cholesterol esters), cholesterol clefts, debris from dead cells, foam cells, fibrin.</a:t>
            </a:r>
          </a:p>
          <a:p>
            <a:pPr eaLnBrk="1" hangingPunct="1">
              <a:lnSpc>
                <a:spcPct val="90000"/>
              </a:lnSpc>
            </a:pPr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4" name="Picture 2" descr="http://www.robbinspathology.com/common/showimage.cfm?type=f&amp;ThisFigFile=S01871-011-f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43375"/>
            <a:ext cx="90805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5" name="Group 3"/>
          <p:cNvGrpSpPr>
            <a:grpSpLocks/>
          </p:cNvGrpSpPr>
          <p:nvPr/>
        </p:nvGrpSpPr>
        <p:grpSpPr bwMode="auto">
          <a:xfrm>
            <a:off x="762000" y="161226"/>
            <a:ext cx="7543800" cy="5673725"/>
            <a:chOff x="504" y="360"/>
            <a:chExt cx="4752" cy="3574"/>
          </a:xfrm>
        </p:grpSpPr>
        <p:pic>
          <p:nvPicPr>
            <p:cNvPr id="28677" name="Picture 4" descr="F01200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4" y="360"/>
              <a:ext cx="4752" cy="3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78" name="Line 5"/>
            <p:cNvSpPr>
              <a:spLocks noChangeShapeType="1"/>
            </p:cNvSpPr>
            <p:nvPr/>
          </p:nvSpPr>
          <p:spPr bwMode="auto">
            <a:xfrm flipV="1">
              <a:off x="1824" y="2160"/>
              <a:ext cx="384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8676" name="Rectangle 6"/>
          <p:cNvSpPr>
            <a:spLocks noChangeArrowheads="1"/>
          </p:cNvSpPr>
          <p:nvPr/>
        </p:nvSpPr>
        <p:spPr bwMode="auto">
          <a:xfrm>
            <a:off x="1381125" y="5879809"/>
            <a:ext cx="72294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>
                <a:latin typeface="Calibri" pitchFamily="34" charset="0"/>
              </a:rPr>
              <a:t>Gross views of atherosclerosis in the aorta.</a:t>
            </a:r>
          </a:p>
          <a:p>
            <a:pPr>
              <a:spcBef>
                <a:spcPct val="50000"/>
              </a:spcBef>
            </a:pPr>
            <a:r>
              <a:rPr lang="en-US" sz="1400" dirty="0">
                <a:latin typeface="Calibri" pitchFamily="34" charset="0"/>
              </a:rPr>
              <a:t>A. Mild atherosclerosis composed of fibrous plaques, one of which is denoted by the arrow.</a:t>
            </a:r>
          </a:p>
          <a:p>
            <a:pPr>
              <a:spcBef>
                <a:spcPct val="50000"/>
              </a:spcBef>
            </a:pPr>
            <a:r>
              <a:rPr lang="en-US" sz="1400" dirty="0">
                <a:latin typeface="Calibri" pitchFamily="34" charset="0"/>
              </a:rPr>
              <a:t>B. Severe disease with diffuse and complicated lesions.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43" y="1066800"/>
            <a:ext cx="5638800" cy="415025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91243" y="5234474"/>
            <a:ext cx="541020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/>
              <a:t>http://sphweb.bumc.bu.edu/otlt/MPH-Modules/PH/PH709_Heart/PH709_Heart3.html</a:t>
            </a:r>
          </a:p>
        </p:txBody>
      </p:sp>
      <p:sp>
        <p:nvSpPr>
          <p:cNvPr id="5" name="Rectangle 4"/>
          <p:cNvSpPr/>
          <p:nvPr/>
        </p:nvSpPr>
        <p:spPr>
          <a:xfrm>
            <a:off x="6267994" y="1800737"/>
            <a:ext cx="2895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 Narrow" panose="020B0606020202030204" pitchFamily="34" charset="0"/>
              </a:rPr>
              <a:t>Overall architecture demonstrating </a:t>
            </a:r>
            <a:r>
              <a:rPr lang="en-US" sz="2400" dirty="0" smtClean="0">
                <a:latin typeface="Arial Narrow" panose="020B0606020202030204" pitchFamily="34" charset="0"/>
              </a:rPr>
              <a:t>an eccentric lesion with a </a:t>
            </a:r>
            <a:r>
              <a:rPr lang="en-US" sz="2400" dirty="0">
                <a:latin typeface="Arial Narrow" panose="020B0606020202030204" pitchFamily="34" charset="0"/>
              </a:rPr>
              <a:t>fibrous cap </a:t>
            </a:r>
            <a:r>
              <a:rPr lang="en-US" sz="2400" dirty="0" smtClean="0">
                <a:latin typeface="Arial Narrow" panose="020B0606020202030204" pitchFamily="34" charset="0"/>
              </a:rPr>
              <a:t>and </a:t>
            </a:r>
            <a:r>
              <a:rPr lang="en-US" sz="2400" dirty="0">
                <a:latin typeface="Arial Narrow" panose="020B0606020202030204" pitchFamily="34" charset="0"/>
              </a:rPr>
              <a:t>a central lipid core </a:t>
            </a:r>
            <a:r>
              <a:rPr lang="en-US" sz="2400" dirty="0" smtClean="0">
                <a:latin typeface="Arial Narrow" panose="020B0606020202030204" pitchFamily="34" charset="0"/>
              </a:rPr>
              <a:t>with </a:t>
            </a:r>
            <a:r>
              <a:rPr lang="en-US" sz="2400" dirty="0">
                <a:latin typeface="Arial Narrow" panose="020B0606020202030204" pitchFamily="34" charset="0"/>
              </a:rPr>
              <a:t>typical cholesterol clefts. The </a:t>
            </a:r>
            <a:r>
              <a:rPr lang="en-US" sz="2400" dirty="0" smtClean="0">
                <a:latin typeface="Arial Narrow" panose="020B0606020202030204" pitchFamily="34" charset="0"/>
              </a:rPr>
              <a:t>lumen is </a:t>
            </a:r>
            <a:r>
              <a:rPr lang="en-US" sz="2400" dirty="0">
                <a:latin typeface="Arial Narrow" panose="020B0606020202030204" pitchFamily="34" charset="0"/>
              </a:rPr>
              <a:t>moderately narrowed. </a:t>
            </a:r>
          </a:p>
        </p:txBody>
      </p:sp>
    </p:spTree>
    <p:extLst>
      <p:ext uri="{BB962C8B-B14F-4D97-AF65-F5344CB8AC3E}">
        <p14:creationId xmlns:p14="http://schemas.microsoft.com/office/powerpoint/2010/main" val="6617956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45201" y="624110"/>
            <a:ext cx="6589199" cy="36649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latin typeface="Lucida Sans Unicode" pitchFamily="34" charset="0"/>
                <a:cs typeface="Lucida Sans Unicode" pitchFamily="34" charset="0"/>
              </a:rPr>
              <a:t>PATHOLOGICAL COMPLICATIONS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264554"/>
            <a:ext cx="7963585" cy="5136246"/>
          </a:xfrm>
        </p:spPr>
        <p:txBody>
          <a:bodyPr>
            <a:normAutofit fontScale="70000" lnSpcReduction="20000"/>
          </a:bodyPr>
          <a:lstStyle/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advanced lesion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of atherosclerosis is at risk for the following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pathological changes that have clinical significance: 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en-US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Focal rupture, ulceration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, or </a:t>
            </a:r>
            <a:r>
              <a:rPr lang="en-US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erosion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of the luminal surface of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atheromatous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plaques which may induce thrombus formation or discharge of debris into the bloodstream, producing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microemboli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composed of lesion contents </a:t>
            </a:r>
            <a:r>
              <a:rPr lang="en-US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(cholesterol emboli or </a:t>
            </a:r>
            <a:r>
              <a:rPr lang="en-US" sz="2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atheroemboli</a:t>
            </a:r>
            <a:r>
              <a:rPr lang="en-US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Hemorrhage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into a plaque (especially when atheroma in the coronary arteries)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due to rupture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overlying fibrous cap or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capillaries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plaque.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The hematoma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may expand the plaque or induce plaque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rupture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Superimposed 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thrombosis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, the most feared complication, usually occurs on disrupted lesions (those with rupture, ulceration, erosion, or hemorrhage)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the thrombus can lead to partial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complete occlusion of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the lumen.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The thrombus can also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embolize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en-US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Wall 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weakening with aneurysmal dilation.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Atheroma can induced atrophy of the underlying media, with loss of elastic tissue, causing weakness, aneurysm and potential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rupture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en-US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Calcifications</a:t>
            </a: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latin typeface="Arial" panose="020B0604020202020204" pitchFamily="34" charset="0"/>
                <a:cs typeface="Arial" panose="020B0604020202020204" pitchFamily="34" charset="0"/>
              </a:rPr>
              <a:t>Atheromas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often undergo calcification.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arenR"/>
            </a:pPr>
            <a:endParaRPr lang="en-US" sz="2800" dirty="0">
              <a:latin typeface="Lucida Sans Unicode" pitchFamily="34" charset="0"/>
              <a:cs typeface="Lucida Sans Unicode" pitchFamily="34" charset="0"/>
            </a:endParaRP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arenR"/>
            </a:pPr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04800"/>
            <a:ext cx="8485221" cy="574357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0600" y="6026604"/>
            <a:ext cx="8153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Illustration from </a:t>
            </a:r>
            <a:r>
              <a:rPr lang="en-US" sz="1400" dirty="0" err="1"/>
              <a:t>from</a:t>
            </a:r>
            <a:r>
              <a:rPr lang="en-US" sz="1400" dirty="0"/>
              <a:t> Libby P: Inflammation in Atherosclerosis. Nature 202;420:868</a:t>
            </a:r>
          </a:p>
        </p:txBody>
      </p:sp>
    </p:spTree>
    <p:extLst>
      <p:ext uri="{BB962C8B-B14F-4D97-AF65-F5344CB8AC3E}">
        <p14:creationId xmlns:p14="http://schemas.microsoft.com/office/powerpoint/2010/main" val="35612414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17307"/>
            <a:ext cx="9150889" cy="43224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5073679"/>
            <a:ext cx="7047587" cy="7498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4031958"/>
            <a:ext cx="2847158" cy="2833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74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f0120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562" y="0"/>
            <a:ext cx="7739080" cy="6231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0" y="6580188"/>
            <a:ext cx="13811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latin typeface="Calibri" pitchFamily="34" charset="0"/>
              </a:rPr>
              <a:t>Slide 12.5</a:t>
            </a:r>
            <a:endParaRPr lang="en-US" sz="1200">
              <a:latin typeface="Times New Roman" pitchFamily="18" charset="0"/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2362200" y="6231572"/>
            <a:ext cx="3879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Calibri" pitchFamily="34" charset="0"/>
              </a:rPr>
              <a:t>Natural history of atherosclerosis</a:t>
            </a:r>
          </a:p>
        </p:txBody>
      </p:sp>
    </p:spTree>
    <p:extLst>
      <p:ext uri="{BB962C8B-B14F-4D97-AF65-F5344CB8AC3E}">
        <p14:creationId xmlns:p14="http://schemas.microsoft.com/office/powerpoint/2010/main" val="21675563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http://www.nlm.nih.gov/medlineplus/ency/images/ency/fullsize/18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1600200"/>
            <a:ext cx="5181600" cy="4145281"/>
          </a:xfrm>
          <a:prstGeom prst="rect">
            <a:avLst/>
          </a:prstGeom>
          <a:noFill/>
        </p:spPr>
      </p:pic>
      <p:pic>
        <p:nvPicPr>
          <p:cNvPr id="40962" name="Picture 2" descr="http://healthcaredir.com/wp-content/uploads/2011/12/stroke_br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306916"/>
            <a:ext cx="3276601" cy="3551084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3962400" y="6475605"/>
            <a:ext cx="2146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healthcaredir.com</a:t>
            </a:r>
            <a:r>
              <a:rPr lang="en-US" dirty="0" smtClean="0"/>
              <a:t> -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330529"/>
            <a:ext cx="8534400" cy="1280890"/>
          </a:xfrm>
        </p:spPr>
        <p:txBody>
          <a:bodyPr>
            <a:normAutofit/>
          </a:bodyPr>
          <a:lstStyle/>
          <a:p>
            <a:r>
              <a:rPr lang="en-US" dirty="0" smtClean="0"/>
              <a:t>Stroke/ cerebrovascular accident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cardiologydoc.files.wordpress.com/2012/02/atherosclerosis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6200"/>
            <a:ext cx="9144000" cy="5789398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762000" y="6172200"/>
            <a:ext cx="3236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3"/>
              </a:rPr>
              <a:t>cardiologydoc.wordpress.com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449" y="2667000"/>
            <a:ext cx="7080665" cy="4038600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685800"/>
            <a:ext cx="3694496" cy="27617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2075" tIns="46038" rIns="92075" bIns="46038"/>
          <a:lstStyle/>
          <a:p>
            <a:pPr>
              <a:defRPr/>
            </a:pPr>
            <a:r>
              <a:rPr lang="en-US" sz="3600" dirty="0" smtClean="0">
                <a:latin typeface="Lucida Sans Unicode" pitchFamily="34" charset="0"/>
                <a:cs typeface="Lucida Sans Unicode" pitchFamily="34" charset="0"/>
              </a:rPr>
              <a:t>Normal Blood Vessels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>
              <a:spcBef>
                <a:spcPct val="30000"/>
              </a:spcBef>
              <a:buClr>
                <a:srgbClr val="66CCFF"/>
              </a:buClr>
              <a:buSzPct val="90000"/>
            </a:pPr>
            <a:endParaRPr lang="en-US" sz="2800" dirty="0" smtClean="0">
              <a:solidFill>
                <a:schemeClr val="tx1"/>
              </a:solidFill>
              <a:latin typeface="Lucida Sans Unicode" pitchFamily="34" charset="0"/>
              <a:cs typeface="Lucida Sans Unicode" pitchFamily="34" charset="0"/>
            </a:endParaRPr>
          </a:p>
          <a:p>
            <a:pPr>
              <a:spcBef>
                <a:spcPct val="30000"/>
              </a:spcBef>
              <a:buClr>
                <a:srgbClr val="66CCFF"/>
              </a:buClr>
              <a:buSzPct val="90000"/>
            </a:pPr>
            <a:r>
              <a:rPr lang="en-US" sz="28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Large (elastic) arteries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aorta, common carotid, iliac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lots of elastic fibers</a:t>
            </a:r>
          </a:p>
          <a:p>
            <a:pPr>
              <a:buClr>
                <a:srgbClr val="66CCFF"/>
              </a:buClr>
              <a:buSzPct val="90000"/>
            </a:pPr>
            <a:r>
              <a:rPr lang="en-US" sz="28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Medium (muscular) arteries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coronary, renal arteries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mostly smooth muscle cells</a:t>
            </a:r>
          </a:p>
          <a:p>
            <a:pPr>
              <a:buClr>
                <a:srgbClr val="66CCFF"/>
              </a:buClr>
              <a:buSzPct val="90000"/>
            </a:pPr>
            <a:r>
              <a:rPr lang="en-US" sz="28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Small arteries/arterioles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all smooth muscle cells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blood pressure controlled here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endParaRPr lang="en-US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>
              <a:spcBef>
                <a:spcPct val="30000"/>
              </a:spcBef>
              <a:buClr>
                <a:srgbClr val="66CCFF"/>
              </a:buClr>
              <a:buSzPct val="90000"/>
            </a:pPr>
            <a:endParaRPr lang="en-US" sz="2800" dirty="0" smtClean="0">
              <a:solidFill>
                <a:schemeClr val="tx1"/>
              </a:solidFill>
              <a:latin typeface="Lucida Sans Unicode" pitchFamily="34" charset="0"/>
              <a:cs typeface="Lucida Sans Unicode" pitchFamily="34" charset="0"/>
            </a:endParaRPr>
          </a:p>
          <a:p>
            <a:pPr>
              <a:spcBef>
                <a:spcPct val="30000"/>
              </a:spcBef>
              <a:buClr>
                <a:srgbClr val="66CCFF"/>
              </a:buClr>
              <a:buSzPct val="90000"/>
            </a:pPr>
            <a:r>
              <a:rPr lang="en-US" sz="28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Capillaries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diameter of RBC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thin walls, slow flow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great for exchanging oxygen, nutrients</a:t>
            </a:r>
          </a:p>
          <a:p>
            <a:pPr>
              <a:spcBef>
                <a:spcPct val="40000"/>
              </a:spcBef>
              <a:buClr>
                <a:srgbClr val="66CCFF"/>
              </a:buClr>
              <a:buSzPct val="90000"/>
            </a:pPr>
            <a:r>
              <a:rPr lang="en-US" sz="2800" dirty="0" err="1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Venules</a:t>
            </a:r>
            <a:r>
              <a:rPr lang="en-US" sz="28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/veins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large diameter, thin walls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compressible, penetrable by tumor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Have valves</a:t>
            </a:r>
          </a:p>
          <a:p>
            <a:pPr>
              <a:spcBef>
                <a:spcPct val="40000"/>
              </a:spcBef>
              <a:buClr>
                <a:srgbClr val="66CCFF"/>
              </a:buClr>
              <a:buSzPct val="90000"/>
            </a:pPr>
            <a:r>
              <a:rPr lang="en-US" sz="2800" dirty="0" err="1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Lymphatics</a:t>
            </a:r>
            <a:endParaRPr lang="en-US" sz="2800" dirty="0" smtClean="0">
              <a:solidFill>
                <a:schemeClr val="tx1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drain excess interstitial fluid</a:t>
            </a:r>
          </a:p>
          <a:p>
            <a:pPr lvl="1">
              <a:spcBef>
                <a:spcPct val="0"/>
              </a:spcBef>
              <a:buClr>
                <a:schemeClr val="tx2"/>
              </a:buClr>
              <a:buSzPct val="90000"/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pass through nodes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220" name="Line 4"/>
          <p:cNvSpPr>
            <a:spLocks noChangeShapeType="1"/>
          </p:cNvSpPr>
          <p:nvPr/>
        </p:nvSpPr>
        <p:spPr bwMode="auto">
          <a:xfrm>
            <a:off x="1447800" y="1320800"/>
            <a:ext cx="6248400" cy="0"/>
          </a:xfrm>
          <a:prstGeom prst="line">
            <a:avLst/>
          </a:prstGeom>
          <a:noFill/>
          <a:ln w="38100">
            <a:solidFill>
              <a:srgbClr val="FF0B0B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393050"/>
              </p:ext>
            </p:extLst>
          </p:nvPr>
        </p:nvGraphicFramePr>
        <p:xfrm>
          <a:off x="228600" y="1905000"/>
          <a:ext cx="5029200" cy="281490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286000"/>
                <a:gridCol w="2743200"/>
              </a:tblGrid>
              <a:tr h="326778">
                <a:tc gridSpan="2">
                  <a:txBody>
                    <a:bodyPr/>
                    <a:lstStyle/>
                    <a:p>
                      <a:pPr algn="just"/>
                      <a:r>
                        <a:rPr lang="en-US" sz="1400" dirty="0" smtClean="0"/>
                        <a:t>                                </a:t>
                      </a:r>
                    </a:p>
                    <a:p>
                      <a:pPr algn="just"/>
                      <a:r>
                        <a:rPr lang="en-US" sz="1400" dirty="0" smtClean="0"/>
                        <a:t>                            MAJOR</a:t>
                      </a:r>
                      <a:r>
                        <a:rPr lang="en-US" sz="1400" baseline="0" dirty="0" smtClean="0"/>
                        <a:t> RISK FACTORS</a:t>
                      </a:r>
                    </a:p>
                    <a:p>
                      <a:pPr algn="just"/>
                      <a:endParaRPr lang="en-US" sz="1400" dirty="0">
                        <a:solidFill>
                          <a:schemeClr val="tx1"/>
                        </a:solidFill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32677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NON-MODIFIABLE</a:t>
                      </a:r>
                    </a:p>
                    <a:p>
                      <a:endParaRPr lang="en-US" sz="1400" b="1" dirty="0">
                        <a:solidFill>
                          <a:schemeClr val="tx1"/>
                        </a:solidFill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POTENTIALLY MODIFIABLE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29876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Increasing age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Hyperlipidemia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32677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Male</a:t>
                      </a:r>
                      <a:r>
                        <a:rPr lang="en-US" sz="1400" baseline="0" dirty="0" smtClean="0"/>
                        <a:t> g</a:t>
                      </a:r>
                      <a:r>
                        <a:rPr lang="en-US" sz="1400" dirty="0" smtClean="0"/>
                        <a:t>ender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Hypertension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4668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Family history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Cigarette smoking</a:t>
                      </a:r>
                      <a:endParaRPr lang="en-US" sz="1400" dirty="0" smtClean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4668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Genetic abnormalities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Diabetes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95400" y="0"/>
            <a:ext cx="6589200" cy="6858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Risk Factors for Atherosclerosis</a:t>
            </a:r>
            <a:endParaRPr lang="en-US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881426"/>
              </p:ext>
            </p:extLst>
          </p:nvPr>
        </p:nvGraphicFramePr>
        <p:xfrm>
          <a:off x="5486400" y="914400"/>
          <a:ext cx="3479074" cy="522635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479074"/>
              </a:tblGrid>
              <a:tr h="653556">
                <a:tc>
                  <a:txBody>
                    <a:bodyPr/>
                    <a:lstStyle/>
                    <a:p>
                      <a:pPr algn="just"/>
                      <a:r>
                        <a:rPr lang="en-US" sz="1400" baseline="0" dirty="0" smtClean="0"/>
                        <a:t>       </a:t>
                      </a:r>
                      <a:r>
                        <a:rPr lang="en-US" sz="1400" dirty="0" smtClean="0"/>
                        <a:t>MINOR/UNCERTAIN/NONQUANTITATED</a:t>
                      </a:r>
                      <a:r>
                        <a:rPr lang="en-US" sz="1400" baseline="0" dirty="0" smtClean="0"/>
                        <a:t>              </a:t>
                      </a:r>
                      <a:r>
                        <a:rPr lang="en-US" sz="1400" dirty="0" smtClean="0"/>
                        <a:t>RISK</a:t>
                      </a:r>
                      <a:r>
                        <a:rPr lang="en-US" sz="1400" baseline="0" dirty="0" smtClean="0"/>
                        <a:t> FACTORS</a:t>
                      </a:r>
                      <a:endParaRPr lang="en-US" sz="1400" dirty="0">
                        <a:solidFill>
                          <a:schemeClr val="tx1"/>
                        </a:solidFill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298768">
                <a:tc>
                  <a:txBody>
                    <a:bodyPr/>
                    <a:lstStyle/>
                    <a:p>
                      <a:pPr eaLnBrk="1" hangingPunct="1">
                        <a:lnSpc>
                          <a:spcPct val="80000"/>
                        </a:lnSpc>
                      </a:pPr>
                      <a:r>
                        <a:rPr lang="en-US" sz="1400" dirty="0" smtClean="0"/>
                        <a:t>Obesity</a:t>
                      </a:r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32677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Physical inactivity</a:t>
                      </a:r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4668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Stress ("type A" personality)</a:t>
                      </a:r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46682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Postmenopausal estrogen deficiency</a:t>
                      </a:r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60687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High carbohydrate intake</a:t>
                      </a:r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18673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Alcohol</a:t>
                      </a:r>
                      <a:endParaRPr lang="en-US" sz="1400" dirty="0" smtClean="0">
                        <a:latin typeface="Lucida Sans Unicode" pitchFamily="34" charset="0"/>
                        <a:cs typeface="Lucida Sans Unicode" pitchFamily="34" charset="0"/>
                      </a:endParaRPr>
                    </a:p>
                  </a:txBody>
                  <a:tcPr/>
                </a:tc>
              </a:tr>
              <a:tr h="326778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Lipoprotein </a:t>
                      </a:r>
                      <a:r>
                        <a:rPr lang="en-US" sz="1400" dirty="0" err="1" smtClean="0"/>
                        <a:t>Lp</a:t>
                      </a:r>
                      <a:r>
                        <a:rPr lang="en-US" sz="1400" dirty="0" smtClean="0"/>
                        <a:t>(a)</a:t>
                      </a:r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634882">
                <a:tc>
                  <a:txBody>
                    <a:bodyPr/>
                    <a:lstStyle/>
                    <a:p>
                      <a:pPr eaLnBrk="1" hangingPunct="1">
                        <a:lnSpc>
                          <a:spcPct val="80000"/>
                        </a:lnSpc>
                      </a:pPr>
                      <a:r>
                        <a:rPr lang="en-US" sz="1400" dirty="0" smtClean="0"/>
                        <a:t> </a:t>
                      </a:r>
                    </a:p>
                    <a:p>
                      <a:pPr eaLnBrk="1" hangingPunct="1">
                        <a:lnSpc>
                          <a:spcPct val="80000"/>
                        </a:lnSpc>
                      </a:pPr>
                      <a:r>
                        <a:rPr lang="en-US" sz="1400" dirty="0" smtClean="0"/>
                        <a:t>Hardened (trans)unsaturated fat intake</a:t>
                      </a:r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  <a:tr h="466825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Chlamydia </a:t>
                      </a:r>
                      <a:r>
                        <a:rPr lang="en-US" sz="1400" dirty="0" err="1" smtClean="0"/>
                        <a:t>pneumoniae</a:t>
                      </a:r>
                      <a:endParaRPr lang="en-US" sz="1400" dirty="0" smtClean="0"/>
                    </a:p>
                    <a:p>
                      <a:endParaRPr lang="en-US" sz="1400" dirty="0">
                        <a:latin typeface="Lucida Sans Unicode" panose="020B0602030504020204" pitchFamily="34" charset="0"/>
                        <a:cs typeface="Lucida Sans Unicode" panose="020B0602030504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856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05691" y="304800"/>
            <a:ext cx="8267700" cy="14859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dirty="0" smtClean="0">
                <a:latin typeface="Lucida Sans Unicode" pitchFamily="34" charset="0"/>
                <a:cs typeface="Lucida Sans Unicode" pitchFamily="34" charset="0"/>
              </a:rPr>
              <a:t>IMPORTANCE OF TYPES OF LIPOPROTEINS IN HYPELIPIDEMIA</a:t>
            </a:r>
            <a:endParaRPr lang="en-US" sz="32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7890" name="Content Placeholder 1"/>
          <p:cNvSpPr>
            <a:spLocks noGrp="1"/>
          </p:cNvSpPr>
          <p:nvPr>
            <p:ph idx="1"/>
          </p:nvPr>
        </p:nvSpPr>
        <p:spPr>
          <a:xfrm>
            <a:off x="905691" y="1600200"/>
            <a:ext cx="7391400" cy="4648200"/>
          </a:xfrm>
        </p:spPr>
        <p:txBody>
          <a:bodyPr>
            <a:normAutofit/>
          </a:bodyPr>
          <a:lstStyle/>
          <a:p>
            <a:r>
              <a:rPr lang="en-US" sz="2100" b="1" u="sng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Low-density lipoproteins (LDLs): </a:t>
            </a:r>
            <a:r>
              <a:rPr lang="en-US" sz="21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 When too much LDL (bad) cholesterol circulates in the blood, it </a:t>
            </a:r>
            <a:r>
              <a:rPr lang="en-US" sz="2100" dirty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promote atherosclerosis </a:t>
            </a:r>
            <a:r>
              <a:rPr lang="en-US" sz="21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and therefore contributes to heart disease.</a:t>
            </a:r>
          </a:p>
          <a:p>
            <a:r>
              <a:rPr lang="en-US" sz="2100" b="1" u="sng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Very-low-density lipoproteins (VLDLs): </a:t>
            </a:r>
            <a:r>
              <a:rPr lang="en-US" sz="21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is also considered to be a type of bad cholesterol and </a:t>
            </a:r>
            <a:r>
              <a:rPr lang="en-US" sz="2100" dirty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it promote atherosclerosis</a:t>
            </a:r>
            <a:endParaRPr lang="en-US" sz="2100" dirty="0" smtClean="0">
              <a:solidFill>
                <a:schemeClr val="tx1"/>
              </a:solidFill>
              <a:latin typeface="Lucida Sans Unicode" pitchFamily="34" charset="0"/>
              <a:cs typeface="Lucida Sans Unicode" pitchFamily="34" charset="0"/>
            </a:endParaRPr>
          </a:p>
          <a:p>
            <a:r>
              <a:rPr lang="en-US" sz="2100" b="1" u="sng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Chylomicrons</a:t>
            </a:r>
            <a:r>
              <a:rPr lang="en-US" sz="2100" u="sng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sz="21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also promote atherosclerosis.</a:t>
            </a:r>
          </a:p>
          <a:p>
            <a:r>
              <a:rPr lang="en-US" sz="2100" b="1" u="sng" dirty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High-density lipoproteins (HDLs): </a:t>
            </a:r>
            <a:r>
              <a:rPr lang="en-US" sz="2100" dirty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is known as “good” cholesterol, because high levels of HDL </a:t>
            </a:r>
            <a:r>
              <a:rPr lang="en-US" sz="21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protects </a:t>
            </a:r>
            <a:r>
              <a:rPr lang="en-US" sz="2100" dirty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against heart attack. Low levels of HDL also increase the risk of heart disease. HDLs help to reverse the effects of high </a:t>
            </a:r>
            <a:r>
              <a:rPr lang="en-US" sz="21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cholesterol.</a:t>
            </a:r>
            <a:endParaRPr lang="en-US" dirty="0" smtClean="0">
              <a:latin typeface="Lucida Sans Unicode" pitchFamily="34" charset="0"/>
              <a:cs typeface="Lucida Sans Unicode" pitchFamily="34" charset="0"/>
            </a:endParaRPr>
          </a:p>
          <a:p>
            <a:pPr>
              <a:buFont typeface="Wingdings 3" pitchFamily="18" charset="2"/>
              <a:buNone/>
            </a:pPr>
            <a:endParaRPr lang="en-US" dirty="0" smtClean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48200" y="228600"/>
            <a:ext cx="4191000" cy="762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 smtClean="0">
                <a:latin typeface="Lucida Sans Unicode" pitchFamily="34" charset="0"/>
                <a:cs typeface="Lucida Sans Unicode" pitchFamily="34" charset="0"/>
              </a:rPr>
              <a:t>PATHOGENESIS: response to injury hypothesis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idx="1"/>
          </p:nvPr>
        </p:nvSpPr>
        <p:spPr>
          <a:xfrm>
            <a:off x="4572000" y="1143000"/>
            <a:ext cx="4419600" cy="5480050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Central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to this 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hypothesis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are the following:</a:t>
            </a:r>
          </a:p>
          <a:p>
            <a:r>
              <a:rPr lang="en-US" dirty="0">
                <a:latin typeface="Lucida Sans Unicode" pitchFamily="34" charset="0"/>
                <a:cs typeface="Lucida Sans Unicode" pitchFamily="34" charset="0"/>
              </a:rPr>
              <a:t>Accumulation of 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lipoproteins (mainly LDL with its high cholesterol content)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in the vessel wall </a:t>
            </a:r>
          </a:p>
          <a:p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Subtle Chronic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endothelial 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injury </a:t>
            </a:r>
            <a:endParaRPr lang="ar-SA" dirty="0">
              <a:latin typeface="Lucida Sans Unicode" pitchFamily="34" charset="0"/>
            </a:endParaRPr>
          </a:p>
          <a:p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Increased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permeability, leukocyte adhesion, and thrombotic potential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.</a:t>
            </a:r>
          </a:p>
          <a:p>
            <a:r>
              <a:rPr lang="en-US" dirty="0">
                <a:latin typeface="Lucida Sans Unicode" pitchFamily="34" charset="0"/>
                <a:cs typeface="Lucida Sans Unicode" pitchFamily="34" charset="0"/>
              </a:rPr>
              <a:t>Adhesion of blood monocytes (and other leukocytes) to the endothelium, followed by 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migration of monocytes into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the intima and </a:t>
            </a: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n-US" dirty="0">
                <a:latin typeface="Lucida Sans Unicode" pitchFamily="34" charset="0"/>
                <a:cs typeface="Lucida Sans Unicode" pitchFamily="34" charset="0"/>
              </a:rPr>
              <a:t>transformation into macrophages and foam cells </a:t>
            </a:r>
          </a:p>
          <a:p>
            <a:r>
              <a:rPr lang="en-US" dirty="0">
                <a:latin typeface="Lucida Sans Unicode" pitchFamily="34" charset="0"/>
                <a:cs typeface="Lucida Sans Unicode" pitchFamily="34" charset="0"/>
              </a:rPr>
              <a:t>Adhesion of platelets </a:t>
            </a:r>
          </a:p>
          <a:p>
            <a:endParaRPr lang="en-US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240" y="23949"/>
            <a:ext cx="4188016" cy="683405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800600" y="228600"/>
            <a:ext cx="4181502" cy="12192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 smtClean="0">
                <a:latin typeface="Lucida Sans Unicode" pitchFamily="34" charset="0"/>
                <a:cs typeface="Lucida Sans Unicode" pitchFamily="34" charset="0"/>
              </a:rPr>
              <a:t>PATHOGENESIS: response to injury hypothesis</a:t>
            </a:r>
          </a:p>
        </p:txBody>
      </p:sp>
      <p:sp>
        <p:nvSpPr>
          <p:cNvPr id="49154" name="Rectangle 3"/>
          <p:cNvSpPr>
            <a:spLocks noGrp="1" noChangeArrowheads="1"/>
          </p:cNvSpPr>
          <p:nvPr>
            <p:ph idx="1"/>
          </p:nvPr>
        </p:nvSpPr>
        <p:spPr>
          <a:xfrm>
            <a:off x="4724400" y="1219200"/>
            <a:ext cx="3909060" cy="5175250"/>
          </a:xfrm>
        </p:spPr>
        <p:txBody>
          <a:bodyPr>
            <a:normAutofit fontScale="77500" lnSpcReduction="20000"/>
          </a:bodyPr>
          <a:lstStyle/>
          <a:p>
            <a:pPr eaLnBrk="1" hangingPunct="1"/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Release of factors from activated platelets, macrophages, or vascular cells that cause migration of SMCs from media into the intima </a:t>
            </a:r>
          </a:p>
          <a:p>
            <a:r>
              <a:rPr lang="en-US" sz="2800" dirty="0">
                <a:latin typeface="Lucida Sans Unicode" pitchFamily="34" charset="0"/>
                <a:cs typeface="Lucida Sans Unicode" pitchFamily="34" charset="0"/>
              </a:rPr>
              <a:t>Proliferation of smooth muscle cells in the intima, and elaboration of extracellular matrix, leading to the accumulation of collagen and proteoglycans </a:t>
            </a:r>
          </a:p>
          <a:p>
            <a:r>
              <a:rPr lang="en-US" sz="2800" dirty="0">
                <a:latin typeface="Lucida Sans Unicode" pitchFamily="34" charset="0"/>
                <a:cs typeface="Lucida Sans Unicode" pitchFamily="34" charset="0"/>
              </a:rPr>
              <a:t>Enhanced accumulation of lipids both within cells (macrophages and SMCs) and </a:t>
            </a:r>
            <a:r>
              <a:rPr lang="en-US" sz="2800" dirty="0" err="1">
                <a:latin typeface="Lucida Sans Unicode" pitchFamily="34" charset="0"/>
                <a:cs typeface="Lucida Sans Unicode" pitchFamily="34" charset="0"/>
              </a:rPr>
              <a:t>extracellularly</a:t>
            </a:r>
            <a:r>
              <a:rPr lang="en-US" sz="2800" dirty="0">
                <a:latin typeface="Lucida Sans Unicode" pitchFamily="34" charset="0"/>
                <a:cs typeface="Lucida Sans Unicode" pitchFamily="34" charset="0"/>
              </a:rPr>
              <a:t>. </a:t>
            </a:r>
          </a:p>
          <a:p>
            <a:endParaRPr lang="en-US" sz="2800" dirty="0">
              <a:latin typeface="Lucida Sans Unicode" pitchFamily="34" charset="0"/>
              <a:cs typeface="Lucida Sans Unicode" pitchFamily="34" charset="0"/>
            </a:endParaRPr>
          </a:p>
          <a:p>
            <a:pPr eaLnBrk="1" hangingPunct="1"/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  <a:p>
            <a:pPr eaLnBrk="1" hangingPunct="1"/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0481" y="0"/>
            <a:ext cx="4406239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6" name="Picture 4" descr="http://www.pathophys.org/wp-content/uploads/2012/10/Athero-Risk-Complicati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84596"/>
            <a:ext cx="8534400" cy="633857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7306638" y="6488668"/>
            <a:ext cx="18373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/>
              <a:t>http://www.pathophys.org</a:t>
            </a:r>
            <a:r>
              <a:rPr lang="en-US" dirty="0" smtClean="0"/>
              <a:t>/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6200"/>
            <a:ext cx="6589200" cy="533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8" name="Picture 4" descr="http://farm9.staticflickr.com/8424/7794018500_0f70770270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1049" y="5258376"/>
            <a:ext cx="2888256" cy="1627927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7963272" y="5258376"/>
            <a:ext cx="1148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50" dirty="0" smtClean="0">
                <a:hlinkClick r:id="rId3"/>
              </a:rPr>
              <a:t>www.flickr.com</a:t>
            </a:r>
            <a:r>
              <a:rPr lang="en-US" dirty="0" smtClean="0"/>
              <a:t> </a:t>
            </a:r>
            <a:endParaRPr lang="en-US" dirty="0"/>
          </a:p>
        </p:txBody>
      </p:sp>
      <p:pic>
        <p:nvPicPr>
          <p:cNvPr id="108550" name="Picture 6" descr="http://us.cdn2.123rf.com/168nwm/woodoo007/woodoo0071209/woodoo007120900002/15095852-coronary-angioplasty-procedure--opened-blood-flo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1143" y="3267400"/>
            <a:ext cx="1600200" cy="16002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399" y="13063"/>
            <a:ext cx="2971801" cy="128089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Angioplasty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613946"/>
            <a:ext cx="5626497" cy="62271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60680" y="6573640"/>
            <a:ext cx="1463167" cy="2865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deco-01.slide.com/r/1/120/dl/urljUY8R3T8ReZ_p20Zw_LhX6niMbPbA/thumbna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219200"/>
            <a:ext cx="5029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4294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http://www.full-health.com/image_artery_endothel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0"/>
            <a:ext cx="6096000" cy="2971954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7696168" y="2743200"/>
            <a:ext cx="14478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>
                <a:hlinkClick r:id="rId3"/>
              </a:rPr>
              <a:t>www.full-health.com</a:t>
            </a:r>
            <a:endParaRPr lang="en-US" sz="1100" dirty="0"/>
          </a:p>
        </p:txBody>
      </p:sp>
      <p:pic>
        <p:nvPicPr>
          <p:cNvPr id="110596" name="Picture 4" descr="http://www.mananatomy.com/wp-content/uploads/2011/04/arter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66800"/>
            <a:ext cx="3048000" cy="5038725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990600" y="6096000"/>
            <a:ext cx="16498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>
                <a:hlinkClick r:id="rId5"/>
              </a:rPr>
              <a:t>www.mananatomy.com</a:t>
            </a:r>
            <a:endParaRPr lang="en-US" sz="1100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01752" y="228600"/>
            <a:ext cx="2974848" cy="758952"/>
          </a:xfrm>
        </p:spPr>
        <p:txBody>
          <a:bodyPr>
            <a:normAutofit/>
          </a:bodyPr>
          <a:lstStyle/>
          <a:p>
            <a:r>
              <a:rPr lang="en-US" dirty="0" smtClean="0"/>
              <a:t> Artery</a:t>
            </a:r>
            <a:endParaRPr lang="en-US" dirty="0"/>
          </a:p>
        </p:txBody>
      </p:sp>
      <p:pic>
        <p:nvPicPr>
          <p:cNvPr id="8" name="Picture 2" descr="f0120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2800" y="3971257"/>
            <a:ext cx="5791200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4498848" cy="75895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i="1" dirty="0" smtClean="0">
                <a:latin typeface="Lucida Sans Unicode" pitchFamily="34" charset="0"/>
                <a:cs typeface="Lucida Sans Unicode" pitchFamily="34" charset="0"/>
              </a:rPr>
              <a:t>ENDOTHELIAL CELLS</a:t>
            </a:r>
          </a:p>
        </p:txBody>
      </p:sp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524000"/>
            <a:ext cx="3200400" cy="4721352"/>
          </a:xfrm>
        </p:spPr>
        <p:txBody>
          <a:bodyPr>
            <a:normAutofit fontScale="70000" lnSpcReduction="20000"/>
          </a:bodyPr>
          <a:lstStyle/>
          <a:p>
            <a:r>
              <a:rPr lang="en-US" sz="24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The endothelium is a  single cell thick lining of endothelial cells and it is the inner lining of the entire cardiovascular system (arteries, veins and capillaries) and the lymphatic system. 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It is in direct contact with the blood/lymph and the cells circulating in it. 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Endothelial structural and functional integrity is fundamental to the maintenance of vessel wall homeostasis and normal circulatory function. </a:t>
            </a:r>
          </a:p>
        </p:txBody>
      </p:sp>
      <p:pic>
        <p:nvPicPr>
          <p:cNvPr id="77826" name="Picture 2" descr="http://faculty.stcc.edu/AandP/AP/imagesAP2/bloodvessels/endothel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7850" y="0"/>
            <a:ext cx="3486150" cy="3581400"/>
          </a:xfrm>
          <a:prstGeom prst="rect">
            <a:avLst/>
          </a:prstGeom>
          <a:noFill/>
        </p:spPr>
      </p:pic>
      <p:pic>
        <p:nvPicPr>
          <p:cNvPr id="77828" name="Picture 4" descr="http://www.udel.edu/biology/Wags/histopage/vascularmodelingpage/circsystempage/microvessels/venulelong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5" y="3619499"/>
            <a:ext cx="4714875" cy="3238501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7522979" y="6488668"/>
            <a:ext cx="1621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5"/>
              </a:rPr>
              <a:t>www.udel.edu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Lucida Sans Unicode" pitchFamily="34" charset="0"/>
                <a:cs typeface="Lucida Sans Unicode" pitchFamily="34" charset="0"/>
              </a:rPr>
              <a:t>Smooth muscle cells (SMC)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4495800" y="533400"/>
            <a:ext cx="4375785" cy="6172199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</a:pPr>
            <a:endParaRPr lang="en-US" sz="2000" dirty="0" smtClean="0">
              <a:latin typeface="Lucida Sans Unicode" pitchFamily="34" charset="0"/>
              <a:cs typeface="Lucida Sans Unicode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SMCs are present in the vascular media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SMCs are responsible for vasoconstriction and dilation in response to normal or pharmacologic stimuli. </a:t>
            </a:r>
          </a:p>
          <a:p>
            <a:pPr eaLnBrk="1" hangingPunct="1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vascular injury or dysfunction stimulates SMCs.  On stimulation they:</a:t>
            </a:r>
          </a:p>
          <a:p>
            <a:pPr marL="966787" lvl="1" indent="-457200">
              <a:buClrTx/>
              <a:buFont typeface="+mj-lt"/>
              <a:buAutoNum type="arabicPeriod"/>
            </a:pPr>
            <a:r>
              <a:rPr lang="en-US" sz="20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migrate from the media to the </a:t>
            </a:r>
            <a:r>
              <a:rPr lang="en-US" sz="2000" i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intima</a:t>
            </a:r>
            <a:r>
              <a:rPr lang="en-US" sz="20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966787" lvl="1" indent="-457200">
              <a:buClrTx/>
              <a:buFont typeface="+mj-lt"/>
              <a:buAutoNum type="arabicPeriod"/>
            </a:pPr>
            <a:r>
              <a:rPr lang="en-US" sz="2000" i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00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intima they lose the capacity to contract and gain the capacity to </a:t>
            </a:r>
            <a:r>
              <a:rPr lang="en-US" sz="2000" i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divide. So they multiply/proliferate as intimal SMCs. </a:t>
            </a:r>
          </a:p>
          <a:p>
            <a:pPr marL="966787" lvl="1" indent="-457200">
              <a:buClrTx/>
              <a:buFont typeface="+mj-lt"/>
              <a:buAutoNum type="arabicPeriod"/>
            </a:pPr>
            <a:r>
              <a:rPr lang="en-US" sz="2000" i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synthesize collagen, elastin etc and deposit extracellular matrix (ECM). </a:t>
            </a:r>
          </a:p>
          <a:p>
            <a:pPr marL="623887" indent="-514350" eaLnBrk="1" hangingPunct="1">
              <a:buFont typeface="Wingdings 3" pitchFamily="18" charset="2"/>
              <a:buAutoNum type="arabicParenBoth"/>
            </a:pPr>
            <a:endParaRPr lang="en-US" sz="2400" dirty="0" smtClean="0">
              <a:latin typeface="Lucida Sans Unicode" pitchFamily="34" charset="0"/>
              <a:cs typeface="Lucida Sans Unicode" pitchFamily="34" charset="0"/>
            </a:endParaRPr>
          </a:p>
          <a:p>
            <a:pPr eaLnBrk="1" hangingPunct="1">
              <a:lnSpc>
                <a:spcPct val="80000"/>
              </a:lnSpc>
            </a:pPr>
            <a:endParaRPr lang="en-US" sz="2400" dirty="0" smtClean="0">
              <a:latin typeface="Lucida Sans Unicode" pitchFamily="34" charset="0"/>
              <a:cs typeface="Lucida Sans Unicode" pitchFamily="34" charset="0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en-US" sz="2400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2863278"/>
            <a:ext cx="3897289" cy="293255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>
          <a:xfrm>
            <a:off x="4724400" y="1066800"/>
            <a:ext cx="3909060" cy="5175250"/>
          </a:xfrm>
        </p:spPr>
        <p:txBody>
          <a:bodyPr>
            <a:normAutofit fontScale="70000" lnSpcReduction="20000"/>
          </a:bodyPr>
          <a:lstStyle/>
          <a:p>
            <a:pPr eaLnBrk="1" hangingPunct="1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Atherosclerosis is characterized by intimal lesions called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atheromas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atheromatous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US" sz="28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fibrofatty</a:t>
            </a: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plaques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which protrude into and obstruct vascular lumens and weaken the underlying media. </a:t>
            </a:r>
          </a:p>
          <a:p>
            <a:pPr eaLnBrk="1" hangingPunct="1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may lead to serious complications like 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ea typeface="Lucida Sans Unicode" pitchFamily="34" charset="0"/>
                <a:cs typeface="Arial" panose="020B0604020202020204" pitchFamily="34" charset="0"/>
              </a:rPr>
              <a:t>Coronary artery disease (angina &amp; MI) and Carotid atherosclerotic disease (stroke)</a:t>
            </a:r>
          </a:p>
          <a:p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most heavily involved vessels are the abdominal aorta then coronary arteries, the popliteal arteries, the internal carotid arteries, and the vessels of the circle of Willis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66562" name="Picture 2" descr="http://patienteducationcenter.org/wp-content/uploads/2012/05/205203-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19" y="139337"/>
            <a:ext cx="3124200" cy="3709397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765" y="4038600"/>
            <a:ext cx="3452109" cy="276168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495800" y="152400"/>
            <a:ext cx="4267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Lucida Sans Unicode" pitchFamily="34" charset="0"/>
                <a:cs typeface="Lucida Sans Unicode" pitchFamily="34" charset="0"/>
              </a:rPr>
              <a:t>Atherosclerosis (AS)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697262"/>
            <a:ext cx="7772400" cy="67129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 smtClean="0">
                <a:latin typeface="Lucida Sans Unicode" pitchFamily="34" charset="0"/>
                <a:cs typeface="Lucida Sans Unicode" pitchFamily="34" charset="0"/>
              </a:rPr>
              <a:t>Gross morphology of atheroma/</a:t>
            </a:r>
            <a:r>
              <a:rPr lang="en-US" sz="2000" b="1" dirty="0" err="1" smtClean="0">
                <a:latin typeface="Lucida Sans Unicode" pitchFamily="34" charset="0"/>
                <a:cs typeface="Lucida Sans Unicode" pitchFamily="34" charset="0"/>
              </a:rPr>
              <a:t>atheromatous</a:t>
            </a:r>
            <a:r>
              <a:rPr lang="en-US" sz="2000" b="1" dirty="0" smtClean="0">
                <a:latin typeface="Lucida Sans Unicode" pitchFamily="34" charset="0"/>
                <a:cs typeface="Lucida Sans Unicode" pitchFamily="34" charset="0"/>
              </a:rPr>
              <a:t> plaque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368552"/>
            <a:ext cx="7589520" cy="502615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0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The key processes in AS is </a:t>
            </a:r>
            <a:r>
              <a:rPr lang="en-US" sz="2000" dirty="0" err="1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intimal</a:t>
            </a:r>
            <a:r>
              <a:rPr lang="en-US" sz="20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 thickening and lipid accumulation. 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The </a:t>
            </a:r>
            <a:r>
              <a:rPr lang="en-US" sz="2000" dirty="0" err="1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atheromatous</a:t>
            </a:r>
            <a:r>
              <a:rPr lang="en-US" sz="20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 plaques impinge on the lumen of the artery. They vary in size.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Lucida Sans Unicode" pitchFamily="34" charset="0"/>
                <a:cs typeface="Lucida Sans Unicode" pitchFamily="34" charset="0"/>
              </a:rPr>
              <a:t>Atheromatous plaques usually involve only a partial circumference of the arterial wall ("eccentric" lesions) and are patchy and variable along the vessel length. </a:t>
            </a:r>
          </a:p>
          <a:p>
            <a:pPr eaLnBrk="1" hangingPunct="1"/>
            <a:endParaRPr lang="en-US" dirty="0" smtClean="0"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4" name="Picture 2" descr="http://www.med.uottawa.ca/patho/eng/Public/cardio/complicatedather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4753" y="4038599"/>
            <a:ext cx="4714875" cy="2819401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4419600" y="6488668"/>
            <a:ext cx="24289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www.med.uottawa.ca</a:t>
            </a:r>
            <a:r>
              <a:rPr lang="en-US" dirty="0" smtClean="0"/>
              <a:t> </a:t>
            </a:r>
            <a:endParaRPr 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01752" y="3962400"/>
            <a:ext cx="4041648" cy="2667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 Unicode" pitchFamily="34" charset="0"/>
              <a:ea typeface="+mn-ea"/>
              <a:cs typeface="Lucida Sans Unicode" pitchFamily="34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4648200" y="1371600"/>
            <a:ext cx="3909060" cy="5175250"/>
          </a:xfrm>
        </p:spPr>
        <p:txBody>
          <a:bodyPr>
            <a:normAutofit fontScale="70000" lnSpcReduction="20000"/>
          </a:bodyPr>
          <a:lstStyle/>
          <a:p>
            <a:pPr marL="365760" indent="-256032">
              <a:buFont typeface="Wingdings 3"/>
              <a:buChar char=""/>
              <a:defRPr/>
            </a:pPr>
            <a:r>
              <a:rPr lang="en-US" sz="2800" i="1" dirty="0" smtClean="0">
                <a:latin typeface="Lucida Sans Unicode" panose="020B0602030504020204" pitchFamily="34" charset="0"/>
                <a:cs typeface="Lucida Sans Unicode" pitchFamily="34" charset="0"/>
              </a:rPr>
              <a:t>Fatty streaks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 are the earliest lesion of atherosclerosis they are a collection of lipid laden foam cells in the </a:t>
            </a:r>
            <a:r>
              <a:rPr lang="en-US" sz="2800" dirty="0" err="1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intima</a:t>
            </a:r>
            <a:r>
              <a:rPr lang="en-US" sz="28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8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They do not cause any disturbance in blood flow. 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8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Fatty streaks begin as multiple yellow, flat spots less than 1 mm in diameter that coalesce into elongated streaks, </a:t>
            </a:r>
            <a:r>
              <a:rPr lang="en-US" sz="2800" dirty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</a:t>
            </a:r>
            <a:r>
              <a:rPr lang="en-US" sz="2800" dirty="0" smtClean="0">
                <a:latin typeface="Lucida Sans Unicode" panose="020B0602030504020204" pitchFamily="34" charset="0"/>
                <a:cs typeface="Lucida Sans Unicode" panose="020B0602030504020204" pitchFamily="34" charset="0"/>
              </a:rPr>
              <a:t> 1 cm long or longer. They contain T lymphocytes and extracellular lipid in smaller amounts than in plaques. </a:t>
            </a:r>
          </a:p>
        </p:txBody>
      </p:sp>
      <p:pic>
        <p:nvPicPr>
          <p:cNvPr id="5" name="Picture 4" descr="73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-295386"/>
            <a:ext cx="25273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0" y="3557486"/>
            <a:ext cx="4038600" cy="2566069"/>
            <a:chOff x="576" y="672"/>
            <a:chExt cx="4560" cy="3051"/>
          </a:xfrm>
        </p:grpSpPr>
        <p:pic>
          <p:nvPicPr>
            <p:cNvPr id="7" name="Picture 7" descr="f012009"/>
            <p:cNvPicPr>
              <a:picLocks noChangeAspect="1" noChangeArrowheads="1"/>
            </p:cNvPicPr>
            <p:nvPr/>
          </p:nvPicPr>
          <p:blipFill>
            <a:blip r:embed="rId4" cstate="print"/>
            <a:srcRect l="44583" t="49677"/>
            <a:stretch>
              <a:fillRect/>
            </a:stretch>
          </p:blipFill>
          <p:spPr bwMode="auto">
            <a:xfrm>
              <a:off x="576" y="672"/>
              <a:ext cx="4560" cy="30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Line 8"/>
            <p:cNvSpPr>
              <a:spLocks noChangeShapeType="1"/>
            </p:cNvSpPr>
            <p:nvPr/>
          </p:nvSpPr>
          <p:spPr bwMode="auto">
            <a:xfrm flipV="1">
              <a:off x="2880" y="2400"/>
              <a:ext cx="24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762000" y="152400"/>
            <a:ext cx="213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sz="1600" dirty="0" smtClean="0">
                <a:latin typeface="Calibri" pitchFamily="34" charset="0"/>
              </a:rPr>
              <a:t>Aorta with fatty streaks ( arrows).</a:t>
            </a:r>
            <a:endParaRPr lang="en-US" sz="1600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272415" y="6093075"/>
            <a:ext cx="35433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 smtClean="0">
                <a:latin typeface="Calibri" pitchFamily="34" charset="0"/>
              </a:rPr>
              <a:t>Photomicrograph of fatty streak in an experimental </a:t>
            </a:r>
            <a:r>
              <a:rPr lang="en-US" sz="1200" b="1" dirty="0" err="1" smtClean="0">
                <a:latin typeface="Calibri" pitchFamily="34" charset="0"/>
              </a:rPr>
              <a:t>hypercholesterolemic</a:t>
            </a:r>
            <a:r>
              <a:rPr lang="en-US" sz="1200" b="1" dirty="0" smtClean="0">
                <a:latin typeface="Calibri" pitchFamily="34" charset="0"/>
              </a:rPr>
              <a:t> rabbit, demonstrating </a:t>
            </a:r>
            <a:r>
              <a:rPr lang="en-US" sz="1200" b="1" dirty="0" err="1" smtClean="0">
                <a:latin typeface="Calibri" pitchFamily="34" charset="0"/>
              </a:rPr>
              <a:t>intimal</a:t>
            </a:r>
            <a:r>
              <a:rPr lang="en-US" sz="1200" b="1" dirty="0" smtClean="0">
                <a:latin typeface="Calibri" pitchFamily="34" charset="0"/>
              </a:rPr>
              <a:t> macrophage-derived foam cells ( arrow).</a:t>
            </a:r>
            <a:endParaRPr lang="en-US" sz="1200" b="1" dirty="0">
              <a:latin typeface="Calibri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1000" y="152400"/>
            <a:ext cx="5035732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7339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85800"/>
            <a:ext cx="8534400" cy="9906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latin typeface="Lucida Sans Unicode" pitchFamily="34" charset="0"/>
                <a:cs typeface="Lucida Sans Unicode" pitchFamily="34" charset="0"/>
              </a:rPr>
              <a:t>Atherosclerosis: Microscopic morphology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idx="1"/>
          </p:nvPr>
        </p:nvSpPr>
        <p:spPr>
          <a:xfrm>
            <a:off x="895350" y="1676400"/>
            <a:ext cx="7810500" cy="46482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2800" b="1" dirty="0" smtClean="0">
                <a:latin typeface="Lucida Sans Unicode" pitchFamily="34" charset="0"/>
                <a:cs typeface="Lucida Sans Unicode" pitchFamily="34" charset="0"/>
              </a:rPr>
              <a:t>  </a:t>
            </a:r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  <a:p>
            <a:pPr marL="0" indent="0">
              <a:buNone/>
            </a:pP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An atheroma consists of a raised focal lesion in the intima, with a soft, yellow, </a:t>
            </a:r>
            <a:r>
              <a:rPr lang="en-US" sz="2800" dirty="0" err="1" smtClean="0">
                <a:latin typeface="Lucida Sans Unicode" pitchFamily="34" charset="0"/>
                <a:cs typeface="Lucida Sans Unicode" pitchFamily="34" charset="0"/>
              </a:rPr>
              <a:t>grumous</a:t>
            </a: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 core of lipid (mainly cholesterol and cholesterol esters), covered by a firm, white fibrous cap. Atherosclerotic plaques have three principal components: </a:t>
            </a:r>
          </a:p>
          <a:p>
            <a:pPr marL="1044702" lvl="1" indent="-514350">
              <a:buFont typeface="+mj-lt"/>
              <a:buAutoNum type="arabicPeriod"/>
            </a:pPr>
            <a:r>
              <a:rPr lang="en-US" sz="2800" b="1" i="0" dirty="0" smtClean="0">
                <a:latin typeface="Lucida Sans Unicode" pitchFamily="34" charset="0"/>
                <a:cs typeface="Lucida Sans Unicode" pitchFamily="34" charset="0"/>
              </a:rPr>
              <a:t>Cells</a:t>
            </a:r>
            <a:r>
              <a:rPr lang="en-US" sz="2800" i="0" dirty="0" smtClean="0">
                <a:latin typeface="Lucida Sans Unicode" pitchFamily="34" charset="0"/>
                <a:cs typeface="Lucida Sans Unicode" pitchFamily="34" charset="0"/>
              </a:rPr>
              <a:t>: SMCs, macrophages, lymphocytes and foam cell</a:t>
            </a:r>
          </a:p>
          <a:p>
            <a:pPr marL="1044702" lvl="1" indent="-514350">
              <a:buFont typeface="+mj-lt"/>
              <a:buAutoNum type="arabicPeriod"/>
            </a:pPr>
            <a:r>
              <a:rPr lang="en-US" sz="2800" b="1" i="0" dirty="0" smtClean="0">
                <a:latin typeface="Lucida Sans Unicode" pitchFamily="34" charset="0"/>
                <a:cs typeface="Lucida Sans Unicode" pitchFamily="34" charset="0"/>
              </a:rPr>
              <a:t>Extracellular matrix</a:t>
            </a:r>
            <a:r>
              <a:rPr lang="en-US" sz="2800" i="0" dirty="0" smtClean="0">
                <a:latin typeface="Lucida Sans Unicode" pitchFamily="34" charset="0"/>
                <a:cs typeface="Lucida Sans Unicode" pitchFamily="34" charset="0"/>
              </a:rPr>
              <a:t>: including collagen, elastic fibers, and </a:t>
            </a:r>
            <a:r>
              <a:rPr lang="en-US" sz="2800" i="0" dirty="0" err="1" smtClean="0">
                <a:latin typeface="Lucida Sans Unicode" pitchFamily="34" charset="0"/>
                <a:cs typeface="Lucida Sans Unicode" pitchFamily="34" charset="0"/>
              </a:rPr>
              <a:t>proteoglycans</a:t>
            </a:r>
            <a:endParaRPr lang="en-US" sz="2800" i="0" dirty="0" smtClean="0">
              <a:latin typeface="Lucida Sans Unicode" pitchFamily="34" charset="0"/>
              <a:cs typeface="Lucida Sans Unicode" pitchFamily="34" charset="0"/>
            </a:endParaRPr>
          </a:p>
          <a:p>
            <a:pPr marL="1044702" lvl="1" indent="-514350">
              <a:buFont typeface="+mj-lt"/>
              <a:buAutoNum type="arabicPeriod"/>
            </a:pPr>
            <a:r>
              <a:rPr lang="en-US" sz="2800" b="1" i="0" dirty="0" smtClean="0">
                <a:latin typeface="Lucida Sans Unicode" pitchFamily="34" charset="0"/>
                <a:cs typeface="Lucida Sans Unicode" pitchFamily="34" charset="0"/>
              </a:rPr>
              <a:t>Lipid</a:t>
            </a:r>
            <a:r>
              <a:rPr lang="en-US" sz="2800" i="0" dirty="0" smtClean="0">
                <a:latin typeface="Lucida Sans Unicode" pitchFamily="34" charset="0"/>
                <a:cs typeface="Lucida Sans Unicode" pitchFamily="34" charset="0"/>
              </a:rPr>
              <a:t>: </a:t>
            </a:r>
            <a:r>
              <a:rPr lang="en-US" sz="2800" i="0" dirty="0">
                <a:latin typeface="Lucida Sans Unicode" pitchFamily="34" charset="0"/>
                <a:cs typeface="Lucida Sans Unicode" pitchFamily="34" charset="0"/>
              </a:rPr>
              <a:t>Typical </a:t>
            </a:r>
            <a:r>
              <a:rPr lang="en-US" sz="2800" i="0" dirty="0" err="1">
                <a:latin typeface="Lucida Sans Unicode" pitchFamily="34" charset="0"/>
                <a:cs typeface="Lucida Sans Unicode" pitchFamily="34" charset="0"/>
              </a:rPr>
              <a:t>atheromas</a:t>
            </a:r>
            <a:r>
              <a:rPr lang="en-US" sz="2800" i="0" dirty="0">
                <a:latin typeface="Lucida Sans Unicode" pitchFamily="34" charset="0"/>
                <a:cs typeface="Lucida Sans Unicode" pitchFamily="34" charset="0"/>
              </a:rPr>
              <a:t> contain relatively abundant </a:t>
            </a:r>
            <a:r>
              <a:rPr lang="en-US" sz="2800" i="0" dirty="0" smtClean="0">
                <a:latin typeface="Lucida Sans Unicode" pitchFamily="34" charset="0"/>
                <a:cs typeface="Lucida Sans Unicode" pitchFamily="34" charset="0"/>
              </a:rPr>
              <a:t>lipid both intracellular and extracellular lipid . </a:t>
            </a:r>
          </a:p>
          <a:p>
            <a:pPr marL="0" indent="0">
              <a:buNone/>
            </a:pPr>
            <a:r>
              <a:rPr lang="en-US" sz="2800" dirty="0" smtClean="0">
                <a:latin typeface="Lucida Sans Unicode" pitchFamily="34" charset="0"/>
                <a:cs typeface="Lucida Sans Unicode" pitchFamily="34" charset="0"/>
              </a:rPr>
              <a:t>NOTE: Foam </a:t>
            </a:r>
            <a:r>
              <a:rPr lang="en-US" sz="2800" dirty="0">
                <a:latin typeface="Lucida Sans Unicode" pitchFamily="34" charset="0"/>
                <a:cs typeface="Lucida Sans Unicode" pitchFamily="34" charset="0"/>
              </a:rPr>
              <a:t>cells are large, lipid-laden macrophages derived from blood monocytes, but SMCs can also imbibe lipid to become foam cells.</a:t>
            </a:r>
          </a:p>
          <a:p>
            <a:pPr marL="0" indent="0" eaLnBrk="1" hangingPunct="1">
              <a:buNone/>
            </a:pPr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  <a:p>
            <a:pPr eaLnBrk="1" hangingPunct="1"/>
            <a:endParaRPr lang="en-US" sz="2800" dirty="0" smtClean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1205</TotalTime>
  <Words>1264</Words>
  <Application>Microsoft Office PowerPoint</Application>
  <PresentationFormat>On-screen Show (4:3)</PresentationFormat>
  <Paragraphs>146</Paragraphs>
  <Slides>26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Crop</vt:lpstr>
      <vt:lpstr>ATHEROSCLEROSIS Sufia Husain.  Pathology.  KSU. Riyadh.  March 2016</vt:lpstr>
      <vt:lpstr>Normal Blood Vessels</vt:lpstr>
      <vt:lpstr> Artery</vt:lpstr>
      <vt:lpstr>ENDOTHELIAL CELLS</vt:lpstr>
      <vt:lpstr>Smooth muscle cells (SMC)</vt:lpstr>
      <vt:lpstr>PowerPoint Presentation</vt:lpstr>
      <vt:lpstr>Gross morphology of atheroma/atheromatous plaque</vt:lpstr>
      <vt:lpstr>PowerPoint Presentation</vt:lpstr>
      <vt:lpstr>Atherosclerosis: Microscopic morphology</vt:lpstr>
      <vt:lpstr>Atherosclerosis: microscopic morphology</vt:lpstr>
      <vt:lpstr>PowerPoint Presentation</vt:lpstr>
      <vt:lpstr>PowerPoint Presentation</vt:lpstr>
      <vt:lpstr>PATHOLOGICAL COMPLICATIONS</vt:lpstr>
      <vt:lpstr>PowerPoint Presentation</vt:lpstr>
      <vt:lpstr>PowerPoint Presentation</vt:lpstr>
      <vt:lpstr>PowerPoint Presentation</vt:lpstr>
      <vt:lpstr>Stroke/ cerebrovascular accident</vt:lpstr>
      <vt:lpstr>PowerPoint Presentation</vt:lpstr>
      <vt:lpstr>PowerPoint Presentation</vt:lpstr>
      <vt:lpstr>Risk Factors for Atherosclerosis</vt:lpstr>
      <vt:lpstr>IMPORTANCE OF TYPES OF LIPOPROTEINS IN HYPELIPIDEMIA</vt:lpstr>
      <vt:lpstr>PATHOGENESIS: response to injury hypothesis</vt:lpstr>
      <vt:lpstr>PATHOGENESIS: response to injury hypothesis</vt:lpstr>
      <vt:lpstr>SUMMARY</vt:lpstr>
      <vt:lpstr>Angioplasty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Cardiovascular  System</dc:title>
  <dc:creator>Dr.Sufia</dc:creator>
  <cp:lastModifiedBy>amal</cp:lastModifiedBy>
  <cp:revision>123</cp:revision>
  <dcterms:created xsi:type="dcterms:W3CDTF">2009-02-14T10:07:38Z</dcterms:created>
  <dcterms:modified xsi:type="dcterms:W3CDTF">2016-03-01T03:53:52Z</dcterms:modified>
</cp:coreProperties>
</file>