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1"/>
  </p:sldMasterIdLst>
  <p:notesMasterIdLst>
    <p:notesMasterId r:id="rId69"/>
  </p:notesMasterIdLst>
  <p:handoutMasterIdLst>
    <p:handoutMasterId r:id="rId70"/>
  </p:handoutMasterIdLst>
  <p:sldIdLst>
    <p:sldId id="256" r:id="rId2"/>
    <p:sldId id="455" r:id="rId3"/>
    <p:sldId id="507" r:id="rId4"/>
    <p:sldId id="371" r:id="rId5"/>
    <p:sldId id="461" r:id="rId6"/>
    <p:sldId id="393" r:id="rId7"/>
    <p:sldId id="503" r:id="rId8"/>
    <p:sldId id="459" r:id="rId9"/>
    <p:sldId id="479" r:id="rId10"/>
    <p:sldId id="373" r:id="rId11"/>
    <p:sldId id="468" r:id="rId12"/>
    <p:sldId id="375" r:id="rId13"/>
    <p:sldId id="466" r:id="rId14"/>
    <p:sldId id="467" r:id="rId15"/>
    <p:sldId id="379" r:id="rId16"/>
    <p:sldId id="497" r:id="rId17"/>
    <p:sldId id="392" r:id="rId18"/>
    <p:sldId id="395" r:id="rId19"/>
    <p:sldId id="380" r:id="rId20"/>
    <p:sldId id="498" r:id="rId21"/>
    <p:sldId id="493" r:id="rId22"/>
    <p:sldId id="500" r:id="rId23"/>
    <p:sldId id="457" r:id="rId24"/>
    <p:sldId id="487" r:id="rId25"/>
    <p:sldId id="506" r:id="rId26"/>
    <p:sldId id="492" r:id="rId27"/>
    <p:sldId id="296" r:id="rId28"/>
    <p:sldId id="473" r:id="rId29"/>
    <p:sldId id="432" r:id="rId30"/>
    <p:sldId id="482" r:id="rId31"/>
    <p:sldId id="384" r:id="rId32"/>
    <p:sldId id="410" r:id="rId33"/>
    <p:sldId id="411" r:id="rId34"/>
    <p:sldId id="388" r:id="rId35"/>
    <p:sldId id="485" r:id="rId36"/>
    <p:sldId id="481" r:id="rId37"/>
    <p:sldId id="390" r:id="rId38"/>
    <p:sldId id="427" r:id="rId39"/>
    <p:sldId id="420" r:id="rId40"/>
    <p:sldId id="433" r:id="rId41"/>
    <p:sldId id="435" r:id="rId42"/>
    <p:sldId id="423" r:id="rId43"/>
    <p:sldId id="421" r:id="rId44"/>
    <p:sldId id="437" r:id="rId45"/>
    <p:sldId id="431" r:id="rId46"/>
    <p:sldId id="428" r:id="rId47"/>
    <p:sldId id="429" r:id="rId48"/>
    <p:sldId id="447" r:id="rId49"/>
    <p:sldId id="504" r:id="rId50"/>
    <p:sldId id="430" r:id="rId51"/>
    <p:sldId id="351" r:id="rId52"/>
    <p:sldId id="426" r:id="rId53"/>
    <p:sldId id="357" r:id="rId54"/>
    <p:sldId id="414" r:id="rId55"/>
    <p:sldId id="450" r:id="rId56"/>
    <p:sldId id="402" r:id="rId57"/>
    <p:sldId id="354" r:id="rId58"/>
    <p:sldId id="359" r:id="rId59"/>
    <p:sldId id="361" r:id="rId60"/>
    <p:sldId id="407" r:id="rId61"/>
    <p:sldId id="408" r:id="rId62"/>
    <p:sldId id="365" r:id="rId63"/>
    <p:sldId id="360" r:id="rId64"/>
    <p:sldId id="366" r:id="rId65"/>
    <p:sldId id="368" r:id="rId66"/>
    <p:sldId id="409" r:id="rId67"/>
    <p:sldId id="370" r:id="rId68"/>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99FF33"/>
    <a:srgbClr val="0000FF"/>
    <a:srgbClr val="800000"/>
    <a:srgbClr val="990000"/>
    <a:srgbClr val="336600"/>
    <a:srgbClr val="66FFFF"/>
    <a:srgbClr val="336699"/>
    <a:srgbClr val="CC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92248" autoAdjust="0"/>
  </p:normalViewPr>
  <p:slideViewPr>
    <p:cSldViewPr>
      <p:cViewPr>
        <p:scale>
          <a:sx n="100" d="100"/>
          <a:sy n="100" d="100"/>
        </p:scale>
        <p:origin x="-294" y="246"/>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1F2AC7C4-C6D3-4301-AF5A-6DB8CD8F21F4}" type="datetimeFigureOut">
              <a:rPr lang="en-IN" smtClean="0"/>
              <a:t>01-03-2016</a:t>
            </a:fld>
            <a:endParaRPr lang="en-IN"/>
          </a:p>
        </p:txBody>
      </p:sp>
    </p:spTree>
    <p:extLst>
      <p:ext uri="{BB962C8B-B14F-4D97-AF65-F5344CB8AC3E}">
        <p14:creationId xmlns:p14="http://schemas.microsoft.com/office/powerpoint/2010/main" val="3757358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3116FF-09F3-40D4-A937-78DAAAB4F1F0}" type="datetimeFigureOut">
              <a:rPr lang="en-US" smtClean="0"/>
              <a:pPr/>
              <a:t>3/1/2016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41980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a:t>
            </a:fld>
            <a:endParaRPr lang="en-US"/>
          </a:p>
        </p:txBody>
      </p:sp>
    </p:spTree>
    <p:extLst>
      <p:ext uri="{BB962C8B-B14F-4D97-AF65-F5344CB8AC3E}">
        <p14:creationId xmlns:p14="http://schemas.microsoft.com/office/powerpoint/2010/main" val="48892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50</a:t>
            </a:fld>
            <a:endParaRPr lang="en-US"/>
          </a:p>
        </p:txBody>
      </p:sp>
    </p:spTree>
    <p:extLst>
      <p:ext uri="{BB962C8B-B14F-4D97-AF65-F5344CB8AC3E}">
        <p14:creationId xmlns:p14="http://schemas.microsoft.com/office/powerpoint/2010/main" val="220721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55</a:t>
            </a:fld>
            <a:endParaRPr lang="en-US"/>
          </a:p>
        </p:txBody>
      </p:sp>
    </p:spTree>
    <p:extLst>
      <p:ext uri="{BB962C8B-B14F-4D97-AF65-F5344CB8AC3E}">
        <p14:creationId xmlns:p14="http://schemas.microsoft.com/office/powerpoint/2010/main" val="924126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57</a:t>
            </a:fld>
            <a:endParaRPr lang="en-US"/>
          </a:p>
        </p:txBody>
      </p:sp>
    </p:spTree>
    <p:extLst>
      <p:ext uri="{BB962C8B-B14F-4D97-AF65-F5344CB8AC3E}">
        <p14:creationId xmlns:p14="http://schemas.microsoft.com/office/powerpoint/2010/main" val="350489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60</a:t>
            </a:fld>
            <a:endParaRPr lang="en-US"/>
          </a:p>
        </p:txBody>
      </p:sp>
    </p:spTree>
    <p:extLst>
      <p:ext uri="{BB962C8B-B14F-4D97-AF65-F5344CB8AC3E}">
        <p14:creationId xmlns:p14="http://schemas.microsoft.com/office/powerpoint/2010/main" val="280575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61</a:t>
            </a:fld>
            <a:endParaRPr lang="en-US"/>
          </a:p>
        </p:txBody>
      </p:sp>
    </p:spTree>
    <p:extLst>
      <p:ext uri="{BB962C8B-B14F-4D97-AF65-F5344CB8AC3E}">
        <p14:creationId xmlns:p14="http://schemas.microsoft.com/office/powerpoint/2010/main" val="2500870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62</a:t>
            </a:fld>
            <a:endParaRPr lang="en-US"/>
          </a:p>
        </p:txBody>
      </p:sp>
    </p:spTree>
    <p:extLst>
      <p:ext uri="{BB962C8B-B14F-4D97-AF65-F5344CB8AC3E}">
        <p14:creationId xmlns:p14="http://schemas.microsoft.com/office/powerpoint/2010/main" val="377957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63</a:t>
            </a:fld>
            <a:endParaRPr lang="en-US"/>
          </a:p>
        </p:txBody>
      </p:sp>
    </p:spTree>
    <p:extLst>
      <p:ext uri="{BB962C8B-B14F-4D97-AF65-F5344CB8AC3E}">
        <p14:creationId xmlns:p14="http://schemas.microsoft.com/office/powerpoint/2010/main" val="2904523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64</a:t>
            </a:fld>
            <a:endParaRPr lang="en-US"/>
          </a:p>
        </p:txBody>
      </p:sp>
    </p:spTree>
    <p:extLst>
      <p:ext uri="{BB962C8B-B14F-4D97-AF65-F5344CB8AC3E}">
        <p14:creationId xmlns:p14="http://schemas.microsoft.com/office/powerpoint/2010/main" val="2188773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67</a:t>
            </a:fld>
            <a:endParaRPr lang="en-US"/>
          </a:p>
        </p:txBody>
      </p:sp>
    </p:spTree>
    <p:extLst>
      <p:ext uri="{BB962C8B-B14F-4D97-AF65-F5344CB8AC3E}">
        <p14:creationId xmlns:p14="http://schemas.microsoft.com/office/powerpoint/2010/main" val="56682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a:t>
            </a:fld>
            <a:endParaRPr lang="en-US"/>
          </a:p>
        </p:txBody>
      </p:sp>
    </p:spTree>
    <p:extLst>
      <p:ext uri="{BB962C8B-B14F-4D97-AF65-F5344CB8AC3E}">
        <p14:creationId xmlns:p14="http://schemas.microsoft.com/office/powerpoint/2010/main" val="80540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231016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17</a:t>
            </a:fld>
            <a:endParaRPr lang="en-US"/>
          </a:p>
        </p:txBody>
      </p:sp>
    </p:spTree>
    <p:extLst>
      <p:ext uri="{BB962C8B-B14F-4D97-AF65-F5344CB8AC3E}">
        <p14:creationId xmlns:p14="http://schemas.microsoft.com/office/powerpoint/2010/main" val="299475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19</a:t>
            </a:fld>
            <a:endParaRPr lang="en-US"/>
          </a:p>
        </p:txBody>
      </p:sp>
    </p:spTree>
    <p:extLst>
      <p:ext uri="{BB962C8B-B14F-4D97-AF65-F5344CB8AC3E}">
        <p14:creationId xmlns:p14="http://schemas.microsoft.com/office/powerpoint/2010/main" val="3710899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254021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31</a:t>
            </a:fld>
            <a:endParaRPr lang="en-US"/>
          </a:p>
        </p:txBody>
      </p:sp>
    </p:spTree>
    <p:extLst>
      <p:ext uri="{BB962C8B-B14F-4D97-AF65-F5344CB8AC3E}">
        <p14:creationId xmlns:p14="http://schemas.microsoft.com/office/powerpoint/2010/main" val="9655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73884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46</a:t>
            </a:fld>
            <a:endParaRPr lang="en-US"/>
          </a:p>
        </p:txBody>
      </p:sp>
    </p:spTree>
    <p:extLst>
      <p:ext uri="{BB962C8B-B14F-4D97-AF65-F5344CB8AC3E}">
        <p14:creationId xmlns:p14="http://schemas.microsoft.com/office/powerpoint/2010/main" val="52917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pPr/>
              <a:t>3/1/2016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pPr/>
              <a:t>3/1/2016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pPr/>
              <a:t>3/1/2016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pPr/>
              <a:t>3/1/2016</a:t>
            </a:fld>
            <a:endParaRPr lang="en-US"/>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pPr/>
              <a:t>3/1/2016</a:t>
            </a:fld>
            <a:endParaRPr lang="en-US"/>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pPr/>
              <a:t>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pPr/>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pPr/>
              <a:t>3/1/2016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pPr/>
              <a:t>3/1/2016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m/imgres?imgurl=http://modernmedicalguide.com/wp-content/uploads/2010/04/Buergers-Disease1.jpg&amp;imgrefurl=http://modernmedicalguide.com/buergers-disease/&amp;usg=__bE7lWi64bR-2t0NHxA6oL1LjVKw=&amp;h=397&amp;w=243&amp;sz=38&amp;hl=en&amp;start=2&amp;zoom=1&amp;tbnid=cBdcqpwrqQAYlM:&amp;tbnh=124&amp;tbnw=76&amp;ei=Yo1rTYDNKN6AhAe-jMXCDQ&amp;prev=/images?q=buerger's+disease+pictures&amp;um=1&amp;hl=en&amp;safe=active&amp;sa=N&amp;tbs=isch:1&amp;um=1&amp;itbs=1" TargetMode="Externa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Femoral_artery" TargetMode="Externa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28" y="1142984"/>
            <a:ext cx="6715172" cy="2214578"/>
          </a:xfrm>
        </p:spPr>
        <p:txBody>
          <a:bodyPr>
            <a:noAutofit/>
          </a:bodyPr>
          <a:lstStyle/>
          <a:p>
            <a:pPr algn="ctr"/>
            <a:r>
              <a:rPr lang="en-US" sz="5400"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CARDIOVASCULAR  SYSTEM</a:t>
            </a:r>
            <a:endParaRPr lang="en-US" sz="5400"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43042" y="4357694"/>
            <a:ext cx="6172200" cy="945958"/>
          </a:xfrm>
        </p:spPr>
        <p:txBody>
          <a:bodyPr>
            <a:normAutofit/>
          </a:bodyPr>
          <a:lstStyle/>
          <a:p>
            <a:pPr algn="ctr"/>
            <a:r>
              <a:rPr lang="en-US" sz="5400" b="1" i="1" dirty="0" smtClean="0">
                <a:solidFill>
                  <a:schemeClr val="tx1"/>
                </a:solidFill>
                <a:effectLst>
                  <a:outerShdw blurRad="38100" dist="38100" dir="2700000" algn="tl">
                    <a:srgbClr val="000000">
                      <a:alpha val="43137"/>
                    </a:srgbClr>
                  </a:outerShdw>
                </a:effectLst>
              </a:rPr>
              <a:t>Pathology Practical</a:t>
            </a:r>
            <a:endParaRPr lang="en-US" sz="5400" b="1" i="1" dirty="0">
              <a:solidFill>
                <a:schemeClr val="tx1"/>
              </a:solidFill>
              <a:effectLst>
                <a:outerShdw blurRad="38100" dist="38100" dir="2700000" algn="tl">
                  <a:srgbClr val="000000">
                    <a:alpha val="43137"/>
                  </a:srgbClr>
                </a:outerShdw>
              </a:effectLst>
            </a:endParaRPr>
          </a:p>
        </p:txBody>
      </p:sp>
      <p:sp>
        <p:nvSpPr>
          <p:cNvPr id="8" name="TextBox 7"/>
          <p:cNvSpPr txBox="1"/>
          <p:nvPr/>
        </p:nvSpPr>
        <p:spPr>
          <a:xfrm>
            <a:off x="179513" y="6242972"/>
            <a:ext cx="197869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9" name="TextBox 8"/>
          <p:cNvSpPr txBox="1"/>
          <p:nvPr/>
        </p:nvSpPr>
        <p:spPr>
          <a:xfrm>
            <a:off x="2340227" y="6002704"/>
            <a:ext cx="2951853" cy="9002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Shaesta Zaidi</a:t>
            </a:r>
          </a:p>
          <a:p>
            <a:pPr marL="171450" indent="-171450">
              <a:buFont typeface="Arial" panose="020B0604020202020204" pitchFamily="34" charset="0"/>
              <a:buChar char="•"/>
            </a:pPr>
            <a:r>
              <a:rPr lang="en-US" sz="1050" b="1" i="1" dirty="0" smtClean="0">
                <a:solidFill>
                  <a:schemeClr val="bg1"/>
                </a:solidFill>
              </a:rPr>
              <a:t>Dr</a:t>
            </a:r>
            <a:r>
              <a:rPr lang="en-US" sz="1050" b="1" i="1" dirty="0">
                <a:solidFill>
                  <a:schemeClr val="bg1"/>
                </a:solidFill>
              </a:rPr>
              <a:t>. Marie </a:t>
            </a:r>
            <a:r>
              <a:rPr lang="en-US" sz="1050" b="1" i="1" dirty="0" err="1">
                <a:solidFill>
                  <a:schemeClr val="bg1"/>
                </a:solidFill>
              </a:rPr>
              <a:t>Mukhashin</a:t>
            </a:r>
            <a:endParaRPr lang="en-US" sz="1050" b="1" i="1" dirty="0">
              <a:solidFill>
                <a:schemeClr val="bg1"/>
              </a:solidFill>
            </a:endParaRPr>
          </a:p>
          <a:p>
            <a:pPr marL="171450" indent="-171450">
              <a:buFont typeface="Arial" panose="020B0604020202020204" pitchFamily="34" charset="0"/>
              <a:buChar char="•"/>
            </a:pPr>
            <a:endParaRPr lang="en-US" sz="1050" b="1" i="1"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20654"/>
            <a:ext cx="6534472" cy="1894362"/>
          </a:xfrm>
        </p:spPr>
        <p:txBody>
          <a:bodyPr>
            <a:noAutofit/>
          </a:bodyPr>
          <a:lstStyle/>
          <a:p>
            <a:r>
              <a:rPr lang="en-US" sz="4800" dirty="0" smtClean="0">
                <a:solidFill>
                  <a:srgbClr val="66FFFF"/>
                </a:solidFill>
                <a:latin typeface="Aharoni" pitchFamily="2" charset="-79"/>
                <a:cs typeface="Aharoni" pitchFamily="2" charset="-79"/>
              </a:rPr>
              <a:t>Coronary atherosclerosis</a:t>
            </a:r>
            <a:endParaRPr lang="en-US" sz="4800" dirty="0">
              <a:solidFill>
                <a:srgbClr val="66FFFF"/>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2" descr="http://o.quizlet.com/i/UOehkQ1IeI6XV0RyIHf1qw_m.jpg"/>
          <p:cNvPicPr>
            <a:picLocks noChangeAspect="1" noChangeArrowheads="1"/>
          </p:cNvPicPr>
          <p:nvPr/>
        </p:nvPicPr>
        <p:blipFill>
          <a:blip r:embed="rId2" cstate="print"/>
          <a:srcRect/>
          <a:stretch>
            <a:fillRect/>
          </a:stretch>
        </p:blipFill>
        <p:spPr bwMode="auto">
          <a:xfrm>
            <a:off x="179512" y="908720"/>
            <a:ext cx="2869091" cy="2304255"/>
          </a:xfrm>
          <a:prstGeom prst="rect">
            <a:avLst/>
          </a:prstGeom>
          <a:noFill/>
          <a:ln w="28575">
            <a:solidFill>
              <a:schemeClr val="tx1"/>
            </a:solidFill>
          </a:ln>
        </p:spPr>
      </p:pic>
      <p:sp>
        <p:nvSpPr>
          <p:cNvPr id="5" name="Rectangle 4"/>
          <p:cNvSpPr/>
          <p:nvPr/>
        </p:nvSpPr>
        <p:spPr>
          <a:xfrm>
            <a:off x="251520" y="3284984"/>
            <a:ext cx="2574032" cy="2246769"/>
          </a:xfrm>
          <a:prstGeom prst="rect">
            <a:avLst/>
          </a:prstGeom>
        </p:spPr>
        <p:txBody>
          <a:bodyPr wrap="square">
            <a:spAutoFit/>
          </a:bodyPr>
          <a:lstStyle/>
          <a:p>
            <a:pPr algn="ctr"/>
            <a:r>
              <a:rPr lang="en-US" sz="2000" b="1" dirty="0" smtClean="0"/>
              <a:t>A normal coronary artery with no atherosclerosis </a:t>
            </a:r>
          </a:p>
          <a:p>
            <a:pPr algn="ctr"/>
            <a:r>
              <a:rPr lang="en-US" sz="2000" dirty="0" smtClean="0"/>
              <a:t>and a widely patent lumen that can carry as much blood as the myocardium requires. </a:t>
            </a:r>
            <a:endParaRPr lang="en-US" sz="2000" dirty="0"/>
          </a:p>
        </p:txBody>
      </p:sp>
      <p:pic>
        <p:nvPicPr>
          <p:cNvPr id="149508" name="Picture 4" descr="http://o.quizlet.com/i/lZcyqnX3ftXz0lOB7CZ6ow_m.jpg"/>
          <p:cNvPicPr>
            <a:picLocks noChangeAspect="1" noChangeArrowheads="1"/>
          </p:cNvPicPr>
          <p:nvPr/>
        </p:nvPicPr>
        <p:blipFill>
          <a:blip r:embed="rId3" cstate="print"/>
          <a:srcRect/>
          <a:stretch>
            <a:fillRect/>
          </a:stretch>
        </p:blipFill>
        <p:spPr bwMode="auto">
          <a:xfrm>
            <a:off x="3131840" y="908720"/>
            <a:ext cx="2832094" cy="2304256"/>
          </a:xfrm>
          <a:prstGeom prst="rect">
            <a:avLst/>
          </a:prstGeom>
          <a:noFill/>
          <a:ln w="28575">
            <a:solidFill>
              <a:schemeClr val="tx1"/>
            </a:solidFill>
          </a:ln>
        </p:spPr>
      </p:pic>
      <p:sp>
        <p:nvSpPr>
          <p:cNvPr id="7" name="Rectangle 6"/>
          <p:cNvSpPr/>
          <p:nvPr/>
        </p:nvSpPr>
        <p:spPr>
          <a:xfrm>
            <a:off x="3131840" y="3291949"/>
            <a:ext cx="2808312" cy="2862322"/>
          </a:xfrm>
          <a:prstGeom prst="rect">
            <a:avLst/>
          </a:prstGeom>
        </p:spPr>
        <p:txBody>
          <a:bodyPr wrap="square">
            <a:spAutoFit/>
          </a:bodyPr>
          <a:lstStyle/>
          <a:p>
            <a:pPr algn="ctr"/>
            <a:r>
              <a:rPr lang="en-US" sz="2000" b="1" dirty="0" smtClean="0"/>
              <a:t>Atheromatous plaque in a coronary artery </a:t>
            </a:r>
            <a:r>
              <a:rPr lang="en-US" sz="2000" dirty="0" smtClean="0"/>
              <a:t>that shows endothelial denudation with disruption and overlying thrombus formation at the right.</a:t>
            </a:r>
          </a:p>
          <a:p>
            <a:pPr algn="ctr"/>
            <a:r>
              <a:rPr lang="en-US" sz="2000" dirty="0" smtClean="0"/>
              <a:t>The arterial media is at the left</a:t>
            </a:r>
            <a:endParaRPr lang="en-US" sz="2000" dirty="0"/>
          </a:p>
        </p:txBody>
      </p:sp>
      <p:pic>
        <p:nvPicPr>
          <p:cNvPr id="149510" name="Picture 6" descr="http://o.quizlet.com/i/MXtzGl5vaPs3xycUPbp2CA_m.jpg"/>
          <p:cNvPicPr>
            <a:picLocks noChangeAspect="1" noChangeArrowheads="1"/>
          </p:cNvPicPr>
          <p:nvPr/>
        </p:nvPicPr>
        <p:blipFill>
          <a:blip r:embed="rId4" cstate="print"/>
          <a:srcRect/>
          <a:stretch>
            <a:fillRect/>
          </a:stretch>
        </p:blipFill>
        <p:spPr bwMode="auto">
          <a:xfrm>
            <a:off x="6084168" y="908720"/>
            <a:ext cx="2579076" cy="2304256"/>
          </a:xfrm>
          <a:prstGeom prst="rect">
            <a:avLst/>
          </a:prstGeom>
          <a:noFill/>
          <a:ln w="28575">
            <a:solidFill>
              <a:schemeClr val="tx1"/>
            </a:solidFill>
          </a:ln>
        </p:spPr>
      </p:pic>
      <p:sp>
        <p:nvSpPr>
          <p:cNvPr id="9" name="Rectangle 8"/>
          <p:cNvSpPr/>
          <p:nvPr/>
        </p:nvSpPr>
        <p:spPr>
          <a:xfrm>
            <a:off x="6300192" y="3292529"/>
            <a:ext cx="2286000" cy="2862322"/>
          </a:xfrm>
          <a:prstGeom prst="rect">
            <a:avLst/>
          </a:prstGeom>
        </p:spPr>
        <p:txBody>
          <a:bodyPr wrap="square">
            <a:spAutoFit/>
          </a:bodyPr>
          <a:lstStyle/>
          <a:p>
            <a:pPr algn="ctr"/>
            <a:r>
              <a:rPr lang="en-US" b="1" dirty="0" smtClean="0"/>
              <a:t>Occlusive coronary atherosclerosis</a:t>
            </a:r>
            <a:r>
              <a:rPr lang="en-US" dirty="0" smtClean="0"/>
              <a:t>. The coronary at the left is narrowed by 60 to 70%. The coronary at the right is even worse with evidence for previous thrombosis with organization of the thrombus</a:t>
            </a:r>
            <a:endParaRPr lang="en-US" dirty="0"/>
          </a:p>
        </p:txBody>
      </p:sp>
      <p:sp>
        <p:nvSpPr>
          <p:cNvPr id="11" name="Rounded Rectangle 10"/>
          <p:cNvSpPr/>
          <p:nvPr/>
        </p:nvSpPr>
        <p:spPr>
          <a:xfrm>
            <a:off x="1571604" y="260648"/>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30000"/>
          </a:blip>
          <a:srcRect/>
          <a:stretch>
            <a:fillRect/>
          </a:stretch>
        </p:blipFill>
        <p:spPr>
          <a:xfrm>
            <a:off x="571472" y="1142984"/>
            <a:ext cx="7960968" cy="459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1785918" y="332656"/>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755576" y="5805264"/>
            <a:ext cx="7488832" cy="707886"/>
          </a:xfrm>
          <a:prstGeom prst="rect">
            <a:avLst/>
          </a:prstGeom>
        </p:spPr>
        <p:txBody>
          <a:bodyPr wrap="square">
            <a:spAutoFit/>
          </a:bodyPr>
          <a:lstStyle/>
          <a:p>
            <a:pPr algn="ctr"/>
            <a:r>
              <a:rPr lang="en-US" sz="2000" b="1" i="1" dirty="0" smtClean="0"/>
              <a:t>Severe coronary atherosclerosis with narrowing </a:t>
            </a:r>
          </a:p>
          <a:p>
            <a:pPr algn="ctr"/>
            <a:r>
              <a:rPr lang="en-US" sz="2000" b="1" i="1" dirty="0" smtClean="0"/>
              <a:t>of the lumen</a:t>
            </a:r>
            <a:endParaRPr lang="en-US" sz="2000"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24226" y="5417929"/>
            <a:ext cx="7776864" cy="1015663"/>
          </a:xfrm>
          <a:prstGeom prst="rect">
            <a:avLst/>
          </a:prstGeom>
        </p:spPr>
        <p:txBody>
          <a:bodyPr wrap="square">
            <a:spAutoFit/>
          </a:bodyPr>
          <a:lstStyle/>
          <a:p>
            <a:pPr algn="ctr"/>
            <a:r>
              <a:rPr lang="en-US" sz="2000" b="1" i="1" dirty="0" smtClean="0">
                <a:solidFill>
                  <a:srgbClr val="0000FF"/>
                </a:solidFill>
              </a:rPr>
              <a:t>Hyaline arteriolosclerosis</a:t>
            </a:r>
            <a:r>
              <a:rPr lang="en-US" sz="2000" b="1" i="1" dirty="0" smtClean="0"/>
              <a:t/>
            </a:r>
            <a:br>
              <a:rPr lang="en-US" sz="2000" b="1" i="1" dirty="0" smtClean="0"/>
            </a:br>
            <a:r>
              <a:rPr lang="en-US" sz="2000" b="1" i="1" dirty="0" smtClean="0"/>
              <a:t>Arteriosclerosis (hardening of the arteries) involves both small and large vessels. It is commonly found in diabetics and hypertensives.</a:t>
            </a:r>
            <a:endParaRPr lang="en-US" sz="2000" b="1" i="1" dirty="0"/>
          </a:p>
        </p:txBody>
      </p:sp>
      <p:pic>
        <p:nvPicPr>
          <p:cNvPr id="145410" name="Picture 2" descr="cv004.jpg (20531 bytes)"/>
          <p:cNvPicPr>
            <a:picLocks noChangeAspect="1" noChangeArrowheads="1"/>
          </p:cNvPicPr>
          <p:nvPr/>
        </p:nvPicPr>
        <p:blipFill>
          <a:blip r:embed="rId2" cstate="print"/>
          <a:srcRect/>
          <a:stretch>
            <a:fillRect/>
          </a:stretch>
        </p:blipFill>
        <p:spPr bwMode="auto">
          <a:xfrm>
            <a:off x="714348" y="1071546"/>
            <a:ext cx="7890100" cy="4301670"/>
          </a:xfrm>
          <a:prstGeom prst="rect">
            <a:avLst/>
          </a:prstGeom>
          <a:noFill/>
          <a:ln w="28575">
            <a:solidFill>
              <a:schemeClr val="tx1"/>
            </a:solidFill>
          </a:ln>
        </p:spPr>
      </p:pic>
      <p:sp>
        <p:nvSpPr>
          <p:cNvPr id="7" name="Rounded Rectangle 6"/>
          <p:cNvSpPr/>
          <p:nvPr/>
        </p:nvSpPr>
        <p:spPr>
          <a:xfrm>
            <a:off x="1428728" y="332656"/>
            <a:ext cx="600079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Hyaline arteriolosclerosis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35624" y="5342295"/>
            <a:ext cx="8136904" cy="1015663"/>
          </a:xfrm>
          <a:prstGeom prst="rect">
            <a:avLst/>
          </a:prstGeom>
        </p:spPr>
        <p:txBody>
          <a:bodyPr wrap="square">
            <a:spAutoFit/>
          </a:bodyPr>
          <a:lstStyle/>
          <a:p>
            <a:pPr algn="ctr"/>
            <a:r>
              <a:rPr lang="en-US" sz="2000" b="1" i="1" dirty="0" smtClean="0">
                <a:solidFill>
                  <a:srgbClr val="0000FF"/>
                </a:solidFill>
              </a:rPr>
              <a:t>Hyperplastic arteriolosclerosis</a:t>
            </a:r>
            <a:r>
              <a:rPr lang="en-US" sz="2000" b="1" i="1" dirty="0" smtClean="0"/>
              <a:t>: This is the other type of small vessel arteriosclerosis. It is predominantly seen in </a:t>
            </a:r>
            <a:r>
              <a:rPr lang="en-US" sz="2000" b="1" i="1" dirty="0" smtClean="0">
                <a:solidFill>
                  <a:srgbClr val="C00000"/>
                </a:solidFill>
                <a:effectLst>
                  <a:outerShdw blurRad="38100" dist="38100" dir="2700000" algn="tl">
                    <a:srgbClr val="000000">
                      <a:alpha val="43137"/>
                    </a:srgbClr>
                  </a:outerShdw>
                </a:effectLst>
              </a:rPr>
              <a:t>malignant hypertension </a:t>
            </a:r>
            <a:r>
              <a:rPr lang="en-US" sz="2000" b="1" i="1" dirty="0" smtClean="0"/>
              <a:t>and renal disease associated with </a:t>
            </a:r>
            <a:r>
              <a:rPr lang="en-US" sz="2000" b="1" i="1" dirty="0" smtClean="0">
                <a:solidFill>
                  <a:srgbClr val="C00000"/>
                </a:solidFill>
                <a:effectLst>
                  <a:outerShdw blurRad="38100" dist="38100" dir="2700000" algn="tl">
                    <a:srgbClr val="000000">
                      <a:alpha val="43137"/>
                    </a:srgbClr>
                  </a:outerShdw>
                </a:effectLst>
              </a:rPr>
              <a:t>polyarteritis nodosa </a:t>
            </a:r>
            <a:r>
              <a:rPr lang="en-US" sz="2000" b="1" i="1" dirty="0" smtClean="0"/>
              <a:t>and </a:t>
            </a:r>
            <a:r>
              <a:rPr lang="en-US" sz="2000" b="1" i="1" dirty="0" smtClean="0">
                <a:solidFill>
                  <a:srgbClr val="C00000"/>
                </a:solidFill>
                <a:effectLst>
                  <a:outerShdw blurRad="38100" dist="38100" dir="2700000" algn="tl">
                    <a:srgbClr val="000000">
                      <a:alpha val="43137"/>
                    </a:srgbClr>
                  </a:outerShdw>
                </a:effectLst>
              </a:rPr>
              <a:t>progressive systemic sclerosis</a:t>
            </a:r>
            <a:r>
              <a:rPr lang="en-US" sz="2000" b="1" i="1" dirty="0" smtClean="0"/>
              <a:t>.</a:t>
            </a:r>
            <a:endParaRPr lang="en-US" sz="2000" b="1" i="1" dirty="0"/>
          </a:p>
        </p:txBody>
      </p:sp>
      <p:pic>
        <p:nvPicPr>
          <p:cNvPr id="146434" name="Picture 2" descr="cv005.jpg (16197 bytes)"/>
          <p:cNvPicPr>
            <a:picLocks noChangeAspect="1" noChangeArrowheads="1"/>
          </p:cNvPicPr>
          <p:nvPr/>
        </p:nvPicPr>
        <p:blipFill>
          <a:blip r:embed="rId2" cstate="print"/>
          <a:srcRect/>
          <a:stretch>
            <a:fillRect/>
          </a:stretch>
        </p:blipFill>
        <p:spPr bwMode="auto">
          <a:xfrm>
            <a:off x="571472" y="1071546"/>
            <a:ext cx="8032976" cy="4157654"/>
          </a:xfrm>
          <a:prstGeom prst="rect">
            <a:avLst/>
          </a:prstGeom>
          <a:noFill/>
          <a:ln w="28575">
            <a:solidFill>
              <a:schemeClr val="tx1"/>
            </a:solidFill>
          </a:ln>
        </p:spPr>
      </p:pic>
      <p:sp>
        <p:nvSpPr>
          <p:cNvPr id="7" name="Rounded Rectangle 6"/>
          <p:cNvSpPr/>
          <p:nvPr/>
        </p:nvSpPr>
        <p:spPr>
          <a:xfrm>
            <a:off x="1428728" y="260648"/>
            <a:ext cx="657229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Hyperplastic arteriolosclerosis - HPF</a:t>
            </a:r>
            <a:endParaRPr lang="en-US" sz="2800"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0394" y="3823760"/>
            <a:ext cx="6172200" cy="2177008"/>
          </a:xfrm>
        </p:spPr>
        <p:txBody>
          <a:bodyPr>
            <a:noAutofit/>
          </a:bodyPr>
          <a:lstStyle/>
          <a:p>
            <a:r>
              <a:rPr lang="en-US" dirty="0" smtClean="0">
                <a:solidFill>
                  <a:srgbClr val="00B0F0"/>
                </a:solidFill>
                <a:latin typeface="Aharoni" pitchFamily="2" charset="-79"/>
                <a:cs typeface="Aharoni" pitchFamily="2" charset="-79"/>
              </a:rPr>
              <a:t>Aneurysm of abdominal aorta</a:t>
            </a:r>
            <a:endParaRPr lang="en-US" dirty="0">
              <a:solidFill>
                <a:srgbClr val="00B0F0"/>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s3.amazonaws.com/healthtap-public/ht-staging/user_answer/avatars/283150/large/open-uri20120707-3759-1ua83pb.jpeg?1341689863"/>
          <p:cNvPicPr>
            <a:picLocks noChangeAspect="1" noChangeArrowheads="1"/>
          </p:cNvPicPr>
          <p:nvPr/>
        </p:nvPicPr>
        <p:blipFill>
          <a:blip r:embed="rId2" cstate="print"/>
          <a:srcRect/>
          <a:stretch>
            <a:fillRect/>
          </a:stretch>
        </p:blipFill>
        <p:spPr bwMode="auto">
          <a:xfrm>
            <a:off x="1547664" y="1230982"/>
            <a:ext cx="5904656" cy="4286250"/>
          </a:xfrm>
          <a:prstGeom prst="rect">
            <a:avLst/>
          </a:prstGeom>
          <a:noFill/>
          <a:ln w="28575">
            <a:solidFill>
              <a:schemeClr val="tx1"/>
            </a:solidFill>
          </a:ln>
        </p:spPr>
      </p:pic>
      <p:sp>
        <p:nvSpPr>
          <p:cNvPr id="4" name="Rounded Rectangle 3"/>
          <p:cNvSpPr/>
          <p:nvPr/>
        </p:nvSpPr>
        <p:spPr>
          <a:xfrm>
            <a:off x="1785918" y="428604"/>
            <a:ext cx="5572164" cy="5521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1500166" y="980728"/>
            <a:ext cx="6013251" cy="4814208"/>
          </a:xfrm>
          <a:prstGeom prst="rect">
            <a:avLst/>
          </a:prstGeom>
          <a:noFill/>
          <a:ln>
            <a:solidFill>
              <a:schemeClr val="bg1"/>
            </a:solidFill>
          </a:ln>
        </p:spPr>
      </p:pic>
      <p:sp>
        <p:nvSpPr>
          <p:cNvPr id="4" name="مستطيل 3"/>
          <p:cNvSpPr/>
          <p:nvPr/>
        </p:nvSpPr>
        <p:spPr>
          <a:xfrm>
            <a:off x="971600" y="5864386"/>
            <a:ext cx="7243738" cy="707886"/>
          </a:xfrm>
          <a:prstGeom prst="rect">
            <a:avLst/>
          </a:prstGeom>
        </p:spPr>
        <p:txBody>
          <a:bodyPr wrap="square">
            <a:spAutoFit/>
          </a:bodyPr>
          <a:lstStyle/>
          <a:p>
            <a:pPr algn="ctr"/>
            <a:r>
              <a:rPr lang="en-US" sz="2000" b="1" i="1" dirty="0" smtClean="0"/>
              <a:t>The most likely causes of aneurysms are </a:t>
            </a:r>
            <a:r>
              <a:rPr lang="en-US" sz="2000" b="1" i="1" dirty="0" smtClean="0">
                <a:solidFill>
                  <a:srgbClr val="C00000"/>
                </a:solidFill>
                <a:effectLst>
                  <a:outerShdw blurRad="38100" dist="38100" dir="2700000" algn="tl">
                    <a:srgbClr val="000000">
                      <a:alpha val="43137"/>
                    </a:srgbClr>
                  </a:outerShdw>
                </a:effectLst>
              </a:rPr>
              <a:t>atherosclerosis , </a:t>
            </a:r>
            <a:r>
              <a:rPr lang="en-US" sz="2000" b="1" i="1" dirty="0" err="1" smtClean="0">
                <a:solidFill>
                  <a:srgbClr val="C00000"/>
                </a:solidFill>
                <a:effectLst>
                  <a:outerShdw blurRad="38100" dist="38100" dir="2700000" algn="tl">
                    <a:srgbClr val="000000">
                      <a:alpha val="43137"/>
                    </a:srgbClr>
                  </a:outerShdw>
                </a:effectLst>
              </a:rPr>
              <a:t>mycotic</a:t>
            </a:r>
            <a:r>
              <a:rPr lang="en-US" sz="2000" b="1" i="1" dirty="0" smtClean="0">
                <a:solidFill>
                  <a:srgbClr val="C00000"/>
                </a:solidFill>
                <a:effectLst>
                  <a:outerShdw blurRad="38100" dist="38100" dir="2700000" algn="tl">
                    <a:srgbClr val="000000">
                      <a:alpha val="43137"/>
                    </a:srgbClr>
                  </a:outerShdw>
                </a:effectLst>
              </a:rPr>
              <a:t>, syphilitic and congenital</a:t>
            </a:r>
          </a:p>
        </p:txBody>
      </p:sp>
      <p:sp>
        <p:nvSpPr>
          <p:cNvPr id="7" name="Rounded Rectangle 6"/>
          <p:cNvSpPr/>
          <p:nvPr/>
        </p:nvSpPr>
        <p:spPr>
          <a:xfrm>
            <a:off x="2000232" y="260648"/>
            <a:ext cx="514353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Types of Aneurysms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267744" y="908721"/>
            <a:ext cx="4176464" cy="4752528"/>
          </a:xfrm>
          <a:prstGeom prst="rect">
            <a:avLst/>
          </a:prstGeom>
          <a:noFill/>
        </p:spPr>
      </p:pic>
      <p:sp>
        <p:nvSpPr>
          <p:cNvPr id="3" name="Rectangle 2"/>
          <p:cNvSpPr/>
          <p:nvPr/>
        </p:nvSpPr>
        <p:spPr>
          <a:xfrm>
            <a:off x="971600" y="5792948"/>
            <a:ext cx="6696744" cy="707886"/>
          </a:xfrm>
          <a:prstGeom prst="rect">
            <a:avLst/>
          </a:prstGeom>
        </p:spPr>
        <p:txBody>
          <a:bodyPr wrap="square">
            <a:spAutoFit/>
          </a:bodyPr>
          <a:lstStyle/>
          <a:p>
            <a:pPr algn="ctr"/>
            <a:r>
              <a:rPr lang="en-US" sz="2000" b="1" i="1" dirty="0" smtClean="0"/>
              <a:t>An example of an atherosclerotic aneurysm of the aorta in which a large "bulge" appears just above the aortic bifurcation.</a:t>
            </a:r>
            <a:endParaRPr lang="en-US" sz="2000" i="1" dirty="0"/>
          </a:p>
        </p:txBody>
      </p:sp>
      <p:sp>
        <p:nvSpPr>
          <p:cNvPr id="5" name="Rounded Rectangle 4"/>
          <p:cNvSpPr/>
          <p:nvPr/>
        </p:nvSpPr>
        <p:spPr>
          <a:xfrm>
            <a:off x="1785918" y="260648"/>
            <a:ext cx="528641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8024" y="1643050"/>
            <a:ext cx="4032448" cy="1631216"/>
          </a:xfrm>
          <a:prstGeom prst="rect">
            <a:avLst/>
          </a:prstGeom>
          <a:ln w="12700">
            <a:solidFill>
              <a:schemeClr val="tx1"/>
            </a:solidFill>
          </a:ln>
        </p:spPr>
        <p:txBody>
          <a:bodyPr wrap="square">
            <a:spAutoFit/>
          </a:bodyPr>
          <a:lstStyle/>
          <a:p>
            <a:pPr algn="ctr"/>
            <a:r>
              <a:rPr lang="en-US" sz="2000" b="1" i="1" dirty="0" smtClean="0"/>
              <a:t>Aneurysmal dilatation of the abdominal aorta with rupture , intraluminal thrombus and extensive aortic atherosclerosis .</a:t>
            </a:r>
            <a:endParaRPr lang="en-US" sz="2000" b="1" i="1" dirty="0"/>
          </a:p>
        </p:txBody>
      </p:sp>
      <p:sp>
        <p:nvSpPr>
          <p:cNvPr id="5" name="Rounded Rectangle 4"/>
          <p:cNvSpPr/>
          <p:nvPr/>
        </p:nvSpPr>
        <p:spPr>
          <a:xfrm>
            <a:off x="1785918" y="285728"/>
            <a:ext cx="5643602" cy="5509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pic>
        <p:nvPicPr>
          <p:cNvPr id="93186" name="Picture 2" descr="http://www.oup.com/uk/orc/bin/9780198569466/01student/cases/images/pic002.jpg"/>
          <p:cNvPicPr>
            <a:picLocks noChangeAspect="1" noChangeArrowheads="1"/>
          </p:cNvPicPr>
          <p:nvPr/>
        </p:nvPicPr>
        <p:blipFill>
          <a:blip r:embed="rId3" cstate="print"/>
          <a:srcRect/>
          <a:stretch>
            <a:fillRect/>
          </a:stretch>
        </p:blipFill>
        <p:spPr bwMode="auto">
          <a:xfrm>
            <a:off x="683568" y="980728"/>
            <a:ext cx="3672408" cy="5305823"/>
          </a:xfrm>
          <a:prstGeom prst="rect">
            <a:avLst/>
          </a:prstGeom>
          <a:noFill/>
        </p:spPr>
      </p:pic>
      <p:sp>
        <p:nvSpPr>
          <p:cNvPr id="7" name="Rectangle 6"/>
          <p:cNvSpPr/>
          <p:nvPr/>
        </p:nvSpPr>
        <p:spPr>
          <a:xfrm>
            <a:off x="4860032" y="4145356"/>
            <a:ext cx="3712496" cy="1015663"/>
          </a:xfrm>
          <a:prstGeom prst="rect">
            <a:avLst/>
          </a:prstGeom>
          <a:ln w="12700">
            <a:solidFill>
              <a:schemeClr val="tx1"/>
            </a:solidFill>
          </a:ln>
        </p:spPr>
        <p:txBody>
          <a:bodyPr wrap="square">
            <a:spAutoFit/>
          </a:bodyPr>
          <a:lstStyle/>
          <a:p>
            <a:pPr algn="ctr"/>
            <a:r>
              <a:rPr lang="en-US" sz="2000" b="1" i="1" dirty="0" smtClean="0"/>
              <a:t>The patient had suddenly developed severe abdominal pain, shocked and collapsed</a:t>
            </a:r>
            <a:endParaRPr lang="en-US" sz="20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816424" cy="2862322"/>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sz="2000" b="1" dirty="0" smtClean="0"/>
              <a:t> </a:t>
            </a:r>
            <a:r>
              <a:rPr lang="en-US" sz="2000" dirty="0" smtClean="0"/>
              <a:t>The </a:t>
            </a:r>
            <a:r>
              <a:rPr lang="en-US" sz="2000" dirty="0"/>
              <a:t>heart consists of 3 layers </a:t>
            </a:r>
            <a:endParaRPr lang="en-US" sz="2000" dirty="0" smtClean="0"/>
          </a:p>
          <a:p>
            <a:r>
              <a:rPr lang="en-US" sz="2000" dirty="0"/>
              <a:t> </a:t>
            </a:r>
            <a:r>
              <a:rPr lang="en-US" sz="2000" dirty="0" smtClean="0"/>
              <a:t>    - the </a:t>
            </a:r>
            <a:r>
              <a:rPr lang="en-US" sz="2000" b="1" dirty="0" smtClean="0"/>
              <a:t>Endocardium</a:t>
            </a:r>
            <a:r>
              <a:rPr lang="en-US" sz="2000" dirty="0"/>
              <a:t>, </a:t>
            </a:r>
            <a:endParaRPr lang="en-US" sz="2000" dirty="0" smtClean="0"/>
          </a:p>
          <a:p>
            <a:pPr marL="342900" indent="-342900"/>
            <a:r>
              <a:rPr lang="en-US" sz="2000" dirty="0" smtClean="0"/>
              <a:t>	- the </a:t>
            </a:r>
            <a:r>
              <a:rPr lang="en-US" sz="2000" b="1" dirty="0" smtClean="0"/>
              <a:t>Myocardium</a:t>
            </a:r>
            <a:r>
              <a:rPr lang="en-US" sz="2000" dirty="0"/>
              <a:t>, and </a:t>
            </a:r>
            <a:endParaRPr lang="en-US" sz="2000" dirty="0" smtClean="0"/>
          </a:p>
          <a:p>
            <a:pPr marL="342900" indent="-342900"/>
            <a:r>
              <a:rPr lang="en-US" sz="2000" dirty="0" smtClean="0"/>
              <a:t>	- the </a:t>
            </a:r>
            <a:r>
              <a:rPr lang="en-US" sz="2000" b="1" dirty="0" smtClean="0"/>
              <a:t>Pericardium</a:t>
            </a:r>
            <a:r>
              <a:rPr lang="en-US" sz="2000" dirty="0"/>
              <a:t>. </a:t>
            </a:r>
            <a:endParaRPr lang="en-US" sz="2000" dirty="0" smtClean="0"/>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The </a:t>
            </a:r>
            <a:r>
              <a:rPr lang="en-US" sz="2000" b="1" dirty="0" smtClean="0"/>
              <a:t> Pericardium</a:t>
            </a:r>
            <a:r>
              <a:rPr lang="en-US" sz="2000" dirty="0" smtClean="0"/>
              <a:t> consists </a:t>
            </a:r>
            <a:r>
              <a:rPr lang="en-US" sz="2000" dirty="0"/>
              <a:t>of arteries, veins, nerves, </a:t>
            </a:r>
            <a:r>
              <a:rPr lang="en-US" sz="2000" dirty="0" smtClean="0"/>
              <a:t>connective </a:t>
            </a:r>
            <a:r>
              <a:rPr lang="en-US" sz="2000" dirty="0"/>
              <a:t>tissue, and variable amounts of fat</a:t>
            </a:r>
            <a:r>
              <a:rPr lang="en-US" sz="2000" dirty="0" smtClean="0"/>
              <a:t>.</a:t>
            </a:r>
            <a:endParaRPr lang="en-US" sz="2000" dirty="0"/>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356992"/>
            <a:ext cx="4714428" cy="3024336"/>
          </a:xfrm>
          <a:prstGeom prst="rect">
            <a:avLst/>
          </a:prstGeom>
          <a:noFill/>
          <a:ln w="19050">
            <a:solidFill>
              <a:schemeClr val="tx1"/>
            </a:solidFill>
          </a:ln>
        </p:spPr>
      </p:pic>
      <p:sp>
        <p:nvSpPr>
          <p:cNvPr id="5" name="Rectangle 4"/>
          <p:cNvSpPr/>
          <p:nvPr/>
        </p:nvSpPr>
        <p:spPr>
          <a:xfrm>
            <a:off x="323528" y="4050938"/>
            <a:ext cx="3744416" cy="1938992"/>
          </a:xfrm>
          <a:prstGeom prst="rect">
            <a:avLst/>
          </a:prstGeom>
        </p:spPr>
        <p:txBody>
          <a:bodyPr wrap="square">
            <a:spAutoFit/>
          </a:bodyPr>
          <a:lstStyle/>
          <a:p>
            <a:pPr marL="342900" indent="-342900">
              <a:buFontTx/>
              <a:buChar char="-"/>
            </a:pPr>
            <a:r>
              <a:rPr lang="en-US" sz="2000" dirty="0" smtClean="0"/>
              <a:t>The </a:t>
            </a:r>
            <a:r>
              <a:rPr lang="en-US" sz="2000" b="1" dirty="0" smtClean="0"/>
              <a:t>Myocardium</a:t>
            </a:r>
            <a:r>
              <a:rPr lang="en-US" sz="2000" dirty="0" smtClean="0"/>
              <a:t> contains </a:t>
            </a:r>
            <a:r>
              <a:rPr lang="en-US" sz="2000" b="1" dirty="0" smtClean="0"/>
              <a:t>branching, striated muscle cells with centrally located nuclei</a:t>
            </a:r>
            <a:r>
              <a:rPr lang="en-US" sz="2000" dirty="0" smtClean="0"/>
              <a:t>. They are connected by </a:t>
            </a:r>
            <a:r>
              <a:rPr lang="en-US" sz="2000" b="1" dirty="0" smtClean="0"/>
              <a:t>intercalated disks</a:t>
            </a:r>
            <a:r>
              <a:rPr lang="en-US" sz="2000" dirty="0" smtClean="0"/>
              <a:t> (arrowheads).</a:t>
            </a:r>
            <a:endParaRPr lang="en-US" sz="2000" dirty="0"/>
          </a:p>
        </p:txBody>
      </p:sp>
      <p:sp>
        <p:nvSpPr>
          <p:cNvPr id="7" name="Rounded Rectangle 6"/>
          <p:cNvSpPr/>
          <p:nvPr/>
        </p:nvSpPr>
        <p:spPr>
          <a:xfrm>
            <a:off x="214282" y="404664"/>
            <a:ext cx="3421614" cy="38113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Heart</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medcell.med.yale.edu/histology_old/bloodvessels/images/dissecting_aortic_aneurysm.jpg"/>
          <p:cNvPicPr>
            <a:picLocks noChangeAspect="1" noChangeArrowheads="1"/>
          </p:cNvPicPr>
          <p:nvPr/>
        </p:nvPicPr>
        <p:blipFill>
          <a:blip r:embed="rId2" cstate="print"/>
          <a:srcRect/>
          <a:stretch>
            <a:fillRect/>
          </a:stretch>
        </p:blipFill>
        <p:spPr bwMode="auto">
          <a:xfrm>
            <a:off x="1000100" y="1052736"/>
            <a:ext cx="7143800" cy="4104135"/>
          </a:xfrm>
          <a:prstGeom prst="rect">
            <a:avLst/>
          </a:prstGeom>
          <a:noFill/>
          <a:ln w="28575">
            <a:solidFill>
              <a:schemeClr val="tx1"/>
            </a:solidFill>
          </a:ln>
        </p:spPr>
      </p:pic>
      <p:sp>
        <p:nvSpPr>
          <p:cNvPr id="3" name="Rectangle 2"/>
          <p:cNvSpPr/>
          <p:nvPr/>
        </p:nvSpPr>
        <p:spPr>
          <a:xfrm>
            <a:off x="899592" y="5269728"/>
            <a:ext cx="7560840" cy="1631216"/>
          </a:xfrm>
          <a:prstGeom prst="rect">
            <a:avLst/>
          </a:prstGeom>
        </p:spPr>
        <p:txBody>
          <a:bodyPr wrap="square">
            <a:spAutoFit/>
          </a:bodyPr>
          <a:lstStyle/>
          <a:p>
            <a:pPr algn="ctr"/>
            <a:r>
              <a:rPr lang="en-US" sz="2000" b="1" i="1" dirty="0" smtClean="0">
                <a:solidFill>
                  <a:srgbClr val="0000FF"/>
                </a:solidFill>
              </a:rPr>
              <a:t>A dissecting aortic aneurysm </a:t>
            </a:r>
            <a:r>
              <a:rPr lang="en-US" sz="2000" b="1" i="1" dirty="0" smtClean="0"/>
              <a:t>occurs when </a:t>
            </a:r>
            <a:r>
              <a:rPr lang="en-US" sz="2000" b="1" i="1" dirty="0" smtClean="0">
                <a:solidFill>
                  <a:srgbClr val="C00000"/>
                </a:solidFill>
              </a:rPr>
              <a:t>blood enters the aortic wall </a:t>
            </a:r>
            <a:r>
              <a:rPr lang="en-US" sz="2000" b="1" i="1" dirty="0" smtClean="0"/>
              <a:t>through a defect and moves between two layers of the wall, stripping the inner layer from the outer layer. </a:t>
            </a:r>
          </a:p>
          <a:p>
            <a:pPr algn="ctr"/>
            <a:r>
              <a:rPr lang="en-US" sz="2000" b="1" i="1" dirty="0" smtClean="0"/>
              <a:t>Usually associated with </a:t>
            </a:r>
            <a:r>
              <a:rPr lang="en-US" sz="2000" b="1" i="1" dirty="0" smtClean="0">
                <a:solidFill>
                  <a:srgbClr val="336600"/>
                </a:solidFill>
              </a:rPr>
              <a:t>atherosclerosis, inflammation, and degeneration of the connective tissue of the tunica media</a:t>
            </a:r>
            <a:endParaRPr lang="en-US" sz="2000" b="1" i="1" dirty="0">
              <a:solidFill>
                <a:srgbClr val="336600"/>
              </a:solidFill>
            </a:endParaRPr>
          </a:p>
        </p:txBody>
      </p:sp>
      <p:sp>
        <p:nvSpPr>
          <p:cNvPr id="4" name="Rounded Rectangle 3"/>
          <p:cNvSpPr/>
          <p:nvPr/>
        </p:nvSpPr>
        <p:spPr>
          <a:xfrm>
            <a:off x="1785918" y="357166"/>
            <a:ext cx="5929354" cy="4795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 LPF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1720" y="4417731"/>
            <a:ext cx="7056784" cy="1440161"/>
          </a:xfrm>
          <a:prstGeom prst="rect">
            <a:avLst/>
          </a:prstGeom>
        </p:spPr>
        <p:txBody>
          <a:bodyPr vert="horz" anchor="b">
            <a:noAutofit/>
          </a:bodyPr>
          <a:lstStyle/>
          <a:p>
            <a:r>
              <a:rPr lang="en-US" sz="3600" dirty="0" smtClean="0">
                <a:solidFill>
                  <a:srgbClr val="66FFFF"/>
                </a:solidFill>
                <a:latin typeface="Aharoni" pitchFamily="2" charset="-79"/>
                <a:cs typeface="Aharoni" pitchFamily="2" charset="-79"/>
              </a:rPr>
              <a:t> Vegetations of rheumatic fever on mitral and aortic valves</a:t>
            </a:r>
            <a:endParaRPr lang="en-US" sz="3600"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http://pathwiki.pbworks.com/f/rheumatic%20vegetations.jpg"/>
          <p:cNvPicPr>
            <a:picLocks noChangeAspect="1" noChangeArrowheads="1"/>
          </p:cNvPicPr>
          <p:nvPr/>
        </p:nvPicPr>
        <p:blipFill>
          <a:blip r:embed="rId2" cstate="print"/>
          <a:srcRect/>
          <a:stretch>
            <a:fillRect/>
          </a:stretch>
        </p:blipFill>
        <p:spPr bwMode="auto">
          <a:xfrm>
            <a:off x="1118901" y="1181664"/>
            <a:ext cx="6549443" cy="4263560"/>
          </a:xfrm>
          <a:prstGeom prst="rect">
            <a:avLst/>
          </a:prstGeom>
          <a:noFill/>
          <a:ln w="38100">
            <a:solidFill>
              <a:schemeClr val="tx1"/>
            </a:solidFill>
          </a:ln>
        </p:spPr>
      </p:pic>
      <p:sp>
        <p:nvSpPr>
          <p:cNvPr id="5" name="Rounded Rectangle 4"/>
          <p:cNvSpPr/>
          <p:nvPr/>
        </p:nvSpPr>
        <p:spPr>
          <a:xfrm>
            <a:off x="1142976" y="260648"/>
            <a:ext cx="65722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331640" y="5517232"/>
            <a:ext cx="6192688" cy="707886"/>
          </a:xfrm>
          <a:prstGeom prst="rect">
            <a:avLst/>
          </a:prstGeom>
        </p:spPr>
        <p:txBody>
          <a:bodyPr wrap="square">
            <a:spAutoFit/>
          </a:bodyPr>
          <a:lstStyle/>
          <a:p>
            <a:pPr algn="ctr"/>
            <a:r>
              <a:rPr lang="en-US" sz="2000" b="1" i="1" dirty="0" smtClean="0"/>
              <a:t>large vegetations/hemorrhage along the free margins of the mitral valve. </a:t>
            </a:r>
            <a:endParaRPr lang="en-US" sz="20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331640" y="5556609"/>
            <a:ext cx="6552728" cy="1015663"/>
          </a:xfrm>
          <a:prstGeom prst="rect">
            <a:avLst/>
          </a:prstGeom>
        </p:spPr>
        <p:txBody>
          <a:bodyPr wrap="square">
            <a:spAutoFit/>
          </a:bodyPr>
          <a:lstStyle/>
          <a:p>
            <a:pPr algn="ctr"/>
            <a:r>
              <a:rPr lang="en-US" sz="2000" b="1" i="1" dirty="0" smtClean="0">
                <a:solidFill>
                  <a:srgbClr val="0000FF"/>
                </a:solidFill>
              </a:rPr>
              <a:t>Gross pathology of rheumatic heart disease</a:t>
            </a:r>
            <a:r>
              <a:rPr lang="en-US" sz="2000" b="1" i="1" dirty="0" smtClean="0"/>
              <a:t>  </a:t>
            </a:r>
            <a:r>
              <a:rPr lang="en-US" sz="2000" b="1" i="1" dirty="0" smtClean="0">
                <a:solidFill>
                  <a:srgbClr val="0000FF"/>
                </a:solidFill>
              </a:rPr>
              <a:t>Aortic stenosis</a:t>
            </a:r>
            <a:r>
              <a:rPr lang="en-US" sz="2000" b="1" i="1" dirty="0" smtClean="0"/>
              <a:t>:  Aorta has been removed to show thickened, fused aortic </a:t>
            </a:r>
          </a:p>
          <a:p>
            <a:pPr algn="ctr"/>
            <a:r>
              <a:rPr lang="en-US" sz="2000" b="1" i="1" dirty="0" smtClean="0"/>
              <a:t>valve leaflets</a:t>
            </a:r>
            <a:endParaRPr lang="en-US" sz="2000" b="1" i="1" dirty="0"/>
          </a:p>
        </p:txBody>
      </p:sp>
      <p:pic>
        <p:nvPicPr>
          <p:cNvPr id="83970" name="Picture 2" descr="http://24.media.tumblr.com/tumblr_m4wuoi7nKm1qeo1dvo1_500.jpg"/>
          <p:cNvPicPr>
            <a:picLocks noChangeAspect="1" noChangeArrowheads="1"/>
          </p:cNvPicPr>
          <p:nvPr/>
        </p:nvPicPr>
        <p:blipFill>
          <a:blip r:embed="rId2" cstate="print"/>
          <a:srcRect/>
          <a:stretch>
            <a:fillRect/>
          </a:stretch>
        </p:blipFill>
        <p:spPr bwMode="auto">
          <a:xfrm>
            <a:off x="1115616" y="1124744"/>
            <a:ext cx="6834656" cy="4233082"/>
          </a:xfrm>
          <a:prstGeom prst="rect">
            <a:avLst/>
          </a:prstGeom>
          <a:noFill/>
          <a:ln w="38100">
            <a:solidFill>
              <a:srgbClr val="800000"/>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descr="http://o.quizlet.com/LBUN9FLVtu-mr1gSx6fMQQ_m.jpg"/>
          <p:cNvPicPr>
            <a:picLocks noChangeAspect="1" noChangeArrowheads="1"/>
          </p:cNvPicPr>
          <p:nvPr/>
        </p:nvPicPr>
        <p:blipFill>
          <a:blip r:embed="rId2" cstate="print"/>
          <a:srcRect/>
          <a:stretch>
            <a:fillRect/>
          </a:stretch>
        </p:blipFill>
        <p:spPr bwMode="auto">
          <a:xfrm>
            <a:off x="1071841" y="980728"/>
            <a:ext cx="6956543" cy="4104455"/>
          </a:xfrm>
          <a:prstGeom prst="rect">
            <a:avLst/>
          </a:prstGeom>
          <a:noFill/>
          <a:ln w="38100">
            <a:solidFill>
              <a:schemeClr val="tx1"/>
            </a:solidFill>
          </a:ln>
        </p:spPr>
      </p:pic>
      <p:sp>
        <p:nvSpPr>
          <p:cNvPr id="9" name="Rectangle 8"/>
          <p:cNvSpPr/>
          <p:nvPr/>
        </p:nvSpPr>
        <p:spPr>
          <a:xfrm>
            <a:off x="596523" y="5210262"/>
            <a:ext cx="7632848" cy="1477328"/>
          </a:xfrm>
          <a:prstGeom prst="rect">
            <a:avLst/>
          </a:prstGeom>
        </p:spPr>
        <p:txBody>
          <a:bodyPr wrap="square">
            <a:spAutoFit/>
          </a:bodyPr>
          <a:lstStyle/>
          <a:p>
            <a:r>
              <a:rPr lang="en-US" b="1" i="1" dirty="0" smtClean="0"/>
              <a:t>The small verrucous vegetations are associated with acute rheumatic fever. </a:t>
            </a:r>
          </a:p>
          <a:p>
            <a:r>
              <a:rPr lang="en-US" b="1" i="1" dirty="0" smtClean="0"/>
              <a:t>These warty vegetations are multiple, firm, adherent, small , 1-3 mm in- diameter and form along the line of valve closure over areas of endocardial inflammation. </a:t>
            </a:r>
          </a:p>
        </p:txBody>
      </p:sp>
      <p:sp>
        <p:nvSpPr>
          <p:cNvPr id="10" name="Rounded Rectangle 9"/>
          <p:cNvSpPr/>
          <p:nvPr/>
        </p:nvSpPr>
        <p:spPr>
          <a:xfrm>
            <a:off x="1071841" y="260648"/>
            <a:ext cx="7676623"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a:t>
            </a:r>
            <a:r>
              <a:rPr lang="en-US" sz="2800" b="1" i="1" dirty="0" err="1" smtClean="0">
                <a:solidFill>
                  <a:schemeClr val="bg1"/>
                </a:solidFill>
                <a:effectLst>
                  <a:outerShdw blurRad="38100" dist="38100" dir="2700000" algn="tl">
                    <a:srgbClr val="000000">
                      <a:alpha val="43137"/>
                    </a:srgbClr>
                  </a:outerShdw>
                </a:effectLst>
              </a:rPr>
              <a:t>Valvulitis</a:t>
            </a:r>
            <a:r>
              <a:rPr lang="en-US" sz="2800" b="1" i="1" dirty="0" smtClean="0">
                <a:solidFill>
                  <a:schemeClr val="bg1"/>
                </a:solidFill>
                <a:effectLst>
                  <a:outerShdw blurRad="38100" dist="38100" dir="2700000" algn="tl">
                    <a:srgbClr val="000000">
                      <a:alpha val="43137"/>
                    </a:srgbClr>
                  </a:outerShdw>
                </a:effectLst>
              </a:rPr>
              <a:t>  </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ext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421" y="692696"/>
            <a:ext cx="4855691" cy="42484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4687060"/>
            <a:ext cx="6408712" cy="1938992"/>
          </a:xfrm>
          <a:prstGeom prst="rect">
            <a:avLst/>
          </a:prstGeom>
        </p:spPr>
        <p:txBody>
          <a:bodyPr wrap="square">
            <a:spAutoFit/>
          </a:bodyPr>
          <a:lstStyle/>
          <a:p>
            <a:pPr fontAlgn="base"/>
            <a:r>
              <a:rPr lang="en-US" sz="2400" b="1" u="sng" dirty="0" smtClean="0">
                <a:latin typeface="Calibri" panose="020F0502020204030204" pitchFamily="34" charset="0"/>
              </a:rPr>
              <a:t>Gross pathologic features of this mitral valve:</a:t>
            </a:r>
            <a:endParaRPr lang="en-US" sz="2400" b="1" u="sng" dirty="0">
              <a:latin typeface="Calibri" panose="020F0502020204030204" pitchFamily="34" charset="0"/>
            </a:endParaRPr>
          </a:p>
          <a:p>
            <a:pPr marL="285750" indent="-285750" fontAlgn="base">
              <a:buFont typeface="Wingdings" panose="05000000000000000000" pitchFamily="2" charset="2"/>
              <a:buChar char="Ø"/>
            </a:pPr>
            <a:r>
              <a:rPr lang="en-US" sz="2400" b="1" i="1" dirty="0" smtClean="0">
                <a:solidFill>
                  <a:srgbClr val="FF0000"/>
                </a:solidFill>
                <a:latin typeface="Calibri" panose="020F0502020204030204" pitchFamily="34" charset="0"/>
              </a:rPr>
              <a:t>- Fish </a:t>
            </a:r>
            <a:r>
              <a:rPr lang="en-US" sz="2400" b="1" i="1" dirty="0">
                <a:solidFill>
                  <a:srgbClr val="FF0000"/>
                </a:solidFill>
                <a:latin typeface="Calibri" panose="020F0502020204030204" pitchFamily="34" charset="0"/>
              </a:rPr>
              <a:t>mouse deformity.</a:t>
            </a:r>
            <a:r>
              <a:rPr lang="en-US" sz="2400" dirty="0">
                <a:latin typeface="Calibri" panose="020F0502020204030204" pitchFamily="34" charset="0"/>
              </a:rPr>
              <a:t> </a:t>
            </a:r>
            <a:endParaRPr lang="en-US" sz="2400" dirty="0">
              <a:latin typeface="Segoe UI" panose="020B0502040204020203" pitchFamily="34" charset="0"/>
            </a:endParaRPr>
          </a:p>
          <a:p>
            <a:pPr marL="285750" indent="-285750" fontAlgn="base">
              <a:buFont typeface="Wingdings" panose="05000000000000000000" pitchFamily="2" charset="2"/>
              <a:buChar char="Ø"/>
            </a:pPr>
            <a:r>
              <a:rPr lang="en-US" sz="2400" b="1" i="1" dirty="0">
                <a:solidFill>
                  <a:srgbClr val="FF0000"/>
                </a:solidFill>
                <a:latin typeface="Calibri" panose="020F0502020204030204" pitchFamily="34" charset="0"/>
              </a:rPr>
              <a:t>- Fusion of commissures.</a:t>
            </a:r>
            <a:r>
              <a:rPr lang="en-US" sz="2400" dirty="0">
                <a:latin typeface="Calibri" panose="020F0502020204030204" pitchFamily="34" charset="0"/>
              </a:rPr>
              <a:t> </a:t>
            </a:r>
            <a:endParaRPr lang="en-US" sz="2400" dirty="0">
              <a:latin typeface="Segoe UI" panose="020B0502040204020203" pitchFamily="34" charset="0"/>
            </a:endParaRPr>
          </a:p>
          <a:p>
            <a:pPr marL="285750" indent="-285750" fontAlgn="base">
              <a:buFont typeface="Wingdings" panose="05000000000000000000" pitchFamily="2" charset="2"/>
              <a:buChar char="Ø"/>
            </a:pPr>
            <a:r>
              <a:rPr lang="en-US" sz="2400" b="1" i="1" dirty="0">
                <a:solidFill>
                  <a:srgbClr val="FF0000"/>
                </a:solidFill>
                <a:latin typeface="Calibri" panose="020F0502020204030204" pitchFamily="34" charset="0"/>
              </a:rPr>
              <a:t>- Thickening and calcifications of cusps.</a:t>
            </a:r>
            <a:r>
              <a:rPr lang="en-US" sz="2400" dirty="0">
                <a:latin typeface="Calibri" panose="020F0502020204030204" pitchFamily="34" charset="0"/>
              </a:rPr>
              <a:t> </a:t>
            </a:r>
            <a:endParaRPr lang="en-US" sz="2400" dirty="0">
              <a:latin typeface="Segoe UI" panose="020B0502040204020203" pitchFamily="34" charset="0"/>
            </a:endParaRPr>
          </a:p>
          <a:p>
            <a:pPr marL="285750" indent="-285750" fontAlgn="base">
              <a:buFont typeface="Wingdings" panose="05000000000000000000" pitchFamily="2" charset="2"/>
              <a:buChar char="Ø"/>
            </a:pPr>
            <a:r>
              <a:rPr lang="en-US" sz="2400" b="1" i="1" dirty="0">
                <a:solidFill>
                  <a:srgbClr val="FF0000"/>
                </a:solidFill>
                <a:latin typeface="Calibri" panose="020F0502020204030204" pitchFamily="34" charset="0"/>
              </a:rPr>
              <a:t>- </a:t>
            </a:r>
            <a:r>
              <a:rPr lang="en-US" sz="2400" b="1" i="1" dirty="0" err="1">
                <a:solidFill>
                  <a:srgbClr val="FF0000"/>
                </a:solidFill>
                <a:latin typeface="Calibri" panose="020F0502020204030204" pitchFamily="34" charset="0"/>
              </a:rPr>
              <a:t>Vegetations</a:t>
            </a:r>
            <a:r>
              <a:rPr lang="en-US" sz="2400" b="1" i="1" dirty="0">
                <a:solidFill>
                  <a:srgbClr val="FF0000"/>
                </a:solidFill>
                <a:latin typeface="Calibri" panose="020F0502020204030204" pitchFamily="34" charset="0"/>
              </a:rPr>
              <a:t>.</a:t>
            </a:r>
            <a:endParaRPr lang="en-US" sz="2400" b="0" i="0" dirty="0">
              <a:effectLst/>
              <a:latin typeface="Segoe UI" panose="020B0502040204020203" pitchFamily="34" charset="0"/>
            </a:endParaRPr>
          </a:p>
        </p:txBody>
      </p:sp>
      <p:sp>
        <p:nvSpPr>
          <p:cNvPr id="3" name="Rectangle 2"/>
          <p:cNvSpPr/>
          <p:nvPr/>
        </p:nvSpPr>
        <p:spPr>
          <a:xfrm>
            <a:off x="1259632" y="0"/>
            <a:ext cx="6878165" cy="523220"/>
          </a:xfrm>
          <a:prstGeom prst="rect">
            <a:avLst/>
          </a:prstGeom>
        </p:spPr>
        <p:txBody>
          <a:bodyPr wrap="none">
            <a:spAutoFit/>
          </a:bodyPr>
          <a:lstStyle/>
          <a:p>
            <a:r>
              <a:rPr lang="en-US" sz="2800" b="1" i="1" dirty="0">
                <a:solidFill>
                  <a:srgbClr val="0000FF"/>
                </a:solidFill>
                <a:latin typeface="Calibri" panose="020F0502020204030204" pitchFamily="34" charset="0"/>
              </a:rPr>
              <a:t>Mitral stenosis secondary to rheumatic fever.</a:t>
            </a:r>
            <a:endParaRPr lang="en-IN" sz="2800" dirty="0">
              <a:solidFill>
                <a:srgbClr val="0000FF"/>
              </a:solidFill>
            </a:endParaRPr>
          </a:p>
        </p:txBody>
      </p:sp>
      <p:sp>
        <p:nvSpPr>
          <p:cNvPr id="4" name="Rectangle 3"/>
          <p:cNvSpPr/>
          <p:nvPr/>
        </p:nvSpPr>
        <p:spPr>
          <a:xfrm>
            <a:off x="5580113" y="2016999"/>
            <a:ext cx="3563888" cy="1754326"/>
          </a:xfrm>
          <a:prstGeom prst="rect">
            <a:avLst/>
          </a:prstGeom>
        </p:spPr>
        <p:txBody>
          <a:bodyPr wrap="square">
            <a:spAutoFit/>
          </a:bodyPr>
          <a:lstStyle/>
          <a:p>
            <a:pPr fontAlgn="base"/>
            <a:r>
              <a:rPr lang="en-US" b="1" u="sng" dirty="0">
                <a:latin typeface="Calibri" panose="020F0502020204030204" pitchFamily="34" charset="0"/>
              </a:rPr>
              <a:t>N</a:t>
            </a:r>
            <a:r>
              <a:rPr lang="en-US" b="1" dirty="0" smtClean="0">
                <a:latin typeface="Calibri" panose="020F0502020204030204" pitchFamily="34" charset="0"/>
              </a:rPr>
              <a:t>on-cardiac </a:t>
            </a:r>
            <a:r>
              <a:rPr lang="en-US" b="1" dirty="0">
                <a:latin typeface="Calibri" panose="020F0502020204030204" pitchFamily="34" charset="0"/>
              </a:rPr>
              <a:t>systemic manifestations </a:t>
            </a:r>
            <a:r>
              <a:rPr lang="en-US" b="1" dirty="0" smtClean="0">
                <a:latin typeface="Calibri" panose="020F0502020204030204" pitchFamily="34" charset="0"/>
              </a:rPr>
              <a:t>rheumatic fever are</a:t>
            </a:r>
          </a:p>
          <a:p>
            <a:pPr fontAlgn="base"/>
            <a:r>
              <a:rPr lang="en-US" b="1" i="1" dirty="0" smtClean="0">
                <a:solidFill>
                  <a:srgbClr val="FF0000"/>
                </a:solidFill>
                <a:latin typeface="Calibri" panose="020F0502020204030204" pitchFamily="34" charset="0"/>
              </a:rPr>
              <a:t>-Arthralgia</a:t>
            </a:r>
            <a:r>
              <a:rPr lang="en-US" b="1" i="1" dirty="0">
                <a:solidFill>
                  <a:srgbClr val="FF0000"/>
                </a:solidFill>
                <a:latin typeface="Calibri" panose="020F0502020204030204" pitchFamily="34" charset="0"/>
              </a:rPr>
              <a:t>.                          </a:t>
            </a:r>
            <a:endParaRPr lang="en-US" b="1" i="1" dirty="0" smtClean="0">
              <a:solidFill>
                <a:srgbClr val="FF0000"/>
              </a:solidFill>
              <a:latin typeface="Calibri" panose="020F0502020204030204" pitchFamily="34" charset="0"/>
            </a:endParaRPr>
          </a:p>
          <a:p>
            <a:pPr fontAlgn="base"/>
            <a:r>
              <a:rPr lang="en-US" b="1" i="1" dirty="0">
                <a:solidFill>
                  <a:srgbClr val="FF0000"/>
                </a:solidFill>
                <a:latin typeface="Calibri" panose="020F0502020204030204" pitchFamily="34" charset="0"/>
              </a:rPr>
              <a:t>-</a:t>
            </a:r>
            <a:r>
              <a:rPr lang="en-US" b="1" i="1" dirty="0" smtClean="0">
                <a:solidFill>
                  <a:srgbClr val="FF0000"/>
                </a:solidFill>
                <a:latin typeface="Calibri" panose="020F0502020204030204" pitchFamily="34" charset="0"/>
              </a:rPr>
              <a:t> </a:t>
            </a:r>
            <a:r>
              <a:rPr lang="en-US" b="1" i="1" dirty="0">
                <a:solidFill>
                  <a:srgbClr val="FF0000"/>
                </a:solidFill>
                <a:latin typeface="Calibri" panose="020F0502020204030204" pitchFamily="34" charset="0"/>
              </a:rPr>
              <a:t>Arteritis.</a:t>
            </a:r>
            <a:r>
              <a:rPr lang="en-US" dirty="0">
                <a:latin typeface="Calibri" panose="020F0502020204030204" pitchFamily="34" charset="0"/>
              </a:rPr>
              <a:t> </a:t>
            </a:r>
            <a:endParaRPr lang="en-US" sz="800" dirty="0">
              <a:latin typeface="Segoe UI" panose="020B0502040204020203" pitchFamily="34" charset="0"/>
            </a:endParaRPr>
          </a:p>
          <a:p>
            <a:pPr fontAlgn="base"/>
            <a:r>
              <a:rPr lang="en-US" b="1" i="1" dirty="0" smtClean="0">
                <a:solidFill>
                  <a:srgbClr val="FF0000"/>
                </a:solidFill>
                <a:latin typeface="Calibri" panose="020F0502020204030204" pitchFamily="34" charset="0"/>
              </a:rPr>
              <a:t>- Sydenham chorea</a:t>
            </a:r>
            <a:r>
              <a:rPr lang="en-US" b="1" i="1" dirty="0">
                <a:solidFill>
                  <a:srgbClr val="FF0000"/>
                </a:solidFill>
                <a:latin typeface="Calibri" panose="020F0502020204030204" pitchFamily="34" charset="0"/>
              </a:rPr>
              <a:t>.                           </a:t>
            </a:r>
            <a:endParaRPr lang="en-US" b="1" i="1" dirty="0" smtClean="0">
              <a:solidFill>
                <a:srgbClr val="FF0000"/>
              </a:solidFill>
              <a:latin typeface="Calibri" panose="020F0502020204030204" pitchFamily="34" charset="0"/>
            </a:endParaRPr>
          </a:p>
          <a:p>
            <a:pPr fontAlgn="base"/>
            <a:r>
              <a:rPr lang="en-US" b="1" i="1" dirty="0" smtClean="0">
                <a:solidFill>
                  <a:srgbClr val="FF0000"/>
                </a:solidFill>
                <a:latin typeface="Calibri" panose="020F0502020204030204" pitchFamily="34" charset="0"/>
              </a:rPr>
              <a:t>- Erythema </a:t>
            </a:r>
            <a:r>
              <a:rPr lang="en-US" b="1" i="1" dirty="0" err="1">
                <a:solidFill>
                  <a:srgbClr val="FF0000"/>
                </a:solidFill>
                <a:latin typeface="Calibri" panose="020F0502020204030204" pitchFamily="34" charset="0"/>
              </a:rPr>
              <a:t>marginatum</a:t>
            </a:r>
            <a:r>
              <a:rPr lang="en-US" b="1" i="1" dirty="0">
                <a:solidFill>
                  <a:srgbClr val="FF0000"/>
                </a:solidFill>
                <a:latin typeface="Calibri" panose="020F0502020204030204" pitchFamily="34" charset="0"/>
              </a:rPr>
              <a:t>.</a:t>
            </a:r>
            <a:r>
              <a:rPr lang="en-US" dirty="0">
                <a:latin typeface="Calibri" panose="020F0502020204030204" pitchFamily="34" charset="0"/>
              </a:rPr>
              <a:t> </a:t>
            </a:r>
            <a:endParaRPr lang="en-US" sz="800" b="0" i="0" dirty="0">
              <a:effectLst/>
              <a:latin typeface="Segoe UI" panose="020B0502040204020203" pitchFamily="34" charset="0"/>
            </a:endParaRPr>
          </a:p>
        </p:txBody>
      </p:sp>
    </p:spTree>
    <p:extLst>
      <p:ext uri="{BB962C8B-B14F-4D97-AF65-F5344CB8AC3E}">
        <p14:creationId xmlns:p14="http://schemas.microsoft.com/office/powerpoint/2010/main" val="1907033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448866" y="5514996"/>
          <a:ext cx="6480720" cy="1057276"/>
        </p:xfrm>
        <a:graphic>
          <a:graphicData uri="http://schemas.openxmlformats.org/drawingml/2006/table">
            <a:tbl>
              <a:tblPr/>
              <a:tblGrid>
                <a:gridCol w="6480720"/>
              </a:tblGrid>
              <a:tr h="1057276">
                <a:tc>
                  <a:txBody>
                    <a:bodyPr/>
                    <a:lstStyle/>
                    <a:p>
                      <a:pPr algn="ctr"/>
                      <a:r>
                        <a:rPr lang="en-US" sz="2000" b="1" i="1" dirty="0"/>
                        <a:t>Microscopically, acute rheumatic carditis is marked by a peculiar form of granulomatous inflammation with so-called "</a:t>
                      </a:r>
                      <a:r>
                        <a:rPr lang="en-US" sz="2000" b="1" i="1" dirty="0">
                          <a:solidFill>
                            <a:srgbClr val="0000FF"/>
                          </a:solidFill>
                        </a:rPr>
                        <a:t>Aschoff </a:t>
                      </a:r>
                      <a:r>
                        <a:rPr lang="en-US" sz="2000" b="1" i="1" dirty="0" smtClean="0">
                          <a:solidFill>
                            <a:srgbClr val="0000FF"/>
                          </a:solidFill>
                        </a:rPr>
                        <a:t> nodules</a:t>
                      </a:r>
                      <a:r>
                        <a:rPr lang="en-US" sz="2000" b="1" i="1" dirty="0"/>
                        <a:t>" seen best in myocardium, </a:t>
                      </a:r>
                    </a:p>
                  </a:txBody>
                  <a:tcPr marL="0" marR="0" marT="0" marB="0" anchor="ctr">
                    <a:lnL>
                      <a:noFill/>
                    </a:lnL>
                    <a:lnR>
                      <a:noFill/>
                    </a:lnR>
                    <a:lnT>
                      <a:noFill/>
                    </a:lnT>
                    <a:lnB>
                      <a:noFill/>
                    </a:lnB>
                  </a:tcPr>
                </a:tc>
              </a:tr>
            </a:tbl>
          </a:graphicData>
        </a:graphic>
      </p:graphicFrame>
      <p:sp>
        <p:nvSpPr>
          <p:cNvPr id="7" name="Rounded Rectangle 6"/>
          <p:cNvSpPr/>
          <p:nvPr/>
        </p:nvSpPr>
        <p:spPr>
          <a:xfrm>
            <a:off x="2051720" y="260648"/>
            <a:ext cx="509204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a:t>
            </a:r>
            <a:r>
              <a:rPr lang="en-US" sz="2800" b="1" i="1" dirty="0" err="1" smtClean="0">
                <a:solidFill>
                  <a:schemeClr val="bg1"/>
                </a:solidFill>
                <a:effectLst>
                  <a:outerShdw blurRad="38100" dist="38100" dir="2700000" algn="tl">
                    <a:srgbClr val="000000">
                      <a:alpha val="43137"/>
                    </a:srgbClr>
                  </a:outerShdw>
                </a:effectLst>
              </a:rPr>
              <a:t>Carditis</a:t>
            </a:r>
            <a:r>
              <a:rPr lang="en-US" sz="2800" b="1" i="1" dirty="0" smtClean="0">
                <a:solidFill>
                  <a:schemeClr val="bg1"/>
                </a:solidFill>
                <a:effectLst>
                  <a:outerShdw blurRad="38100" dist="38100" dir="2700000" algn="tl">
                    <a:srgbClr val="000000">
                      <a:alpha val="43137"/>
                    </a:srgbClr>
                  </a:outerShdw>
                </a:effectLst>
              </a:rPr>
              <a:t> </a:t>
            </a:r>
            <a:endParaRPr lang="en-US" sz="2800" i="1" dirty="0">
              <a:solidFill>
                <a:schemeClr val="bg1"/>
              </a:solidFill>
              <a:effectLst>
                <a:outerShdw blurRad="38100" dist="38100" dir="2700000" algn="tl">
                  <a:srgbClr val="000000">
                    <a:alpha val="43137"/>
                  </a:srgbClr>
                </a:outerShdw>
              </a:effectLst>
            </a:endParaRPr>
          </a:p>
        </p:txBody>
      </p:sp>
      <p:pic>
        <p:nvPicPr>
          <p:cNvPr id="171010" name="Picture 2" descr="File:Acute rheumatic myocarditis case 4.jpeg"/>
          <p:cNvPicPr>
            <a:picLocks noChangeAspect="1" noChangeArrowheads="1"/>
          </p:cNvPicPr>
          <p:nvPr/>
        </p:nvPicPr>
        <p:blipFill>
          <a:blip r:embed="rId2" cstate="print"/>
          <a:srcRect/>
          <a:stretch>
            <a:fillRect/>
          </a:stretch>
        </p:blipFill>
        <p:spPr bwMode="auto">
          <a:xfrm>
            <a:off x="1187624" y="1052736"/>
            <a:ext cx="6813400" cy="4286250"/>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5484042"/>
            <a:ext cx="7272808" cy="1231106"/>
          </a:xfrm>
          <a:prstGeom prst="rect">
            <a:avLst/>
          </a:prstGeom>
        </p:spPr>
        <p:txBody>
          <a:bodyPr wrap="square">
            <a:spAutoFit/>
          </a:bodyPr>
          <a:lstStyle/>
          <a:p>
            <a:pPr marL="531813" indent="-531813" algn="ctr"/>
            <a:r>
              <a:rPr lang="en-US" sz="2000" b="1" i="1" dirty="0" smtClean="0">
                <a:solidFill>
                  <a:srgbClr val="0000FF"/>
                </a:solidFill>
                <a:latin typeface="+mj-lt"/>
              </a:rPr>
              <a:t>Aschoff bodies </a:t>
            </a:r>
            <a:r>
              <a:rPr lang="en-US" b="1" i="1" dirty="0" smtClean="0">
                <a:latin typeface="+mj-lt"/>
              </a:rPr>
              <a:t>in the intermuscular fibrous septa. They are oval in shape and seen in relation to blood vessels. </a:t>
            </a:r>
          </a:p>
          <a:p>
            <a:pPr marL="531813" indent="-531813" algn="ctr"/>
            <a:r>
              <a:rPr lang="en-US" b="1" i="1" dirty="0" smtClean="0">
                <a:latin typeface="+mj-lt"/>
              </a:rPr>
              <a:t>Each consists of a focus of fibrinoid necrosis, few lymphocytes, macrophages and few small giant cells with one or several nuclei (Aschoff giant cell).</a:t>
            </a:r>
            <a:endParaRPr lang="en-US" b="1" i="1" dirty="0">
              <a:latin typeface="+mj-lt"/>
            </a:endParaRPr>
          </a:p>
        </p:txBody>
      </p:sp>
      <p:sp>
        <p:nvSpPr>
          <p:cNvPr id="8" name="Rounded Rectangle 7"/>
          <p:cNvSpPr/>
          <p:nvPr/>
        </p:nvSpPr>
        <p:spPr>
          <a:xfrm>
            <a:off x="2071670" y="285728"/>
            <a:ext cx="4786346" cy="83901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Franklin Gothic Demi" pitchFamily="34" charset="0"/>
              </a:rPr>
              <a:t>RHEUMATIC MYOCARDIITIS </a:t>
            </a:r>
            <a:br>
              <a:rPr lang="en-US" sz="2400" dirty="0" smtClean="0">
                <a:solidFill>
                  <a:schemeClr val="bg1"/>
                </a:solidFill>
                <a:latin typeface="Franklin Gothic Demi" pitchFamily="34" charset="0"/>
              </a:rPr>
            </a:br>
            <a:r>
              <a:rPr lang="en-US" sz="2400" dirty="0" smtClean="0">
                <a:solidFill>
                  <a:schemeClr val="bg1"/>
                </a:solidFill>
                <a:latin typeface="Franklin Gothic Demi" pitchFamily="34" charset="0"/>
              </a:rPr>
              <a:t>(ASHOFF NODULE)</a:t>
            </a:r>
            <a:endParaRPr lang="en-US" sz="2400" dirty="0">
              <a:solidFill>
                <a:schemeClr val="bg1"/>
              </a:solidFill>
            </a:endParaRPr>
          </a:p>
        </p:txBody>
      </p:sp>
      <p:pic>
        <p:nvPicPr>
          <p:cNvPr id="73730" name="Picture 2" descr="http://3.bp.blogspot.com/-i189Fa8Ulmk/TW094V0mBmI/AAAAAAAADAY/rs5dYpyKnI4/s1600/Rheumatic%2Bfever%2B%25E2%2580%2593%2BAschoff%2Bbody%2B%25E2%2580%2593.png"/>
          <p:cNvPicPr>
            <a:picLocks noChangeAspect="1" noChangeArrowheads="1"/>
          </p:cNvPicPr>
          <p:nvPr/>
        </p:nvPicPr>
        <p:blipFill>
          <a:blip r:embed="rId3" cstate="print"/>
          <a:srcRect/>
          <a:stretch>
            <a:fillRect/>
          </a:stretch>
        </p:blipFill>
        <p:spPr bwMode="auto">
          <a:xfrm>
            <a:off x="899592" y="1635037"/>
            <a:ext cx="7200800" cy="3810000"/>
          </a:xfrm>
          <a:prstGeom prst="rect">
            <a:avLst/>
          </a:prstGeom>
          <a:noFill/>
          <a:ln w="28575">
            <a:solidFill>
              <a:schemeClr val="tx1"/>
            </a:solidFill>
          </a:ln>
        </p:spPr>
      </p:pic>
      <p:pic>
        <p:nvPicPr>
          <p:cNvPr id="9" name="Picture 4" descr="http://classconnection.s3.amazonaws.com/733/flashcards/695733/png/screen_shot_2011-10-18_at_9.54.13_am1318946075875.png"/>
          <p:cNvPicPr>
            <a:picLocks noChangeAspect="1" noChangeArrowheads="1"/>
          </p:cNvPicPr>
          <p:nvPr/>
        </p:nvPicPr>
        <p:blipFill>
          <a:blip r:embed="rId4" cstate="print"/>
          <a:srcRect/>
          <a:stretch>
            <a:fillRect/>
          </a:stretch>
        </p:blipFill>
        <p:spPr bwMode="auto">
          <a:xfrm>
            <a:off x="4427984" y="1635037"/>
            <a:ext cx="3744416" cy="3865665"/>
          </a:xfrm>
          <a:prstGeom prst="rect">
            <a:avLst/>
          </a:prstGeom>
          <a:noFill/>
        </p:spPr>
      </p:pic>
      <p:sp>
        <p:nvSpPr>
          <p:cNvPr id="10" name="Up Arrow 9"/>
          <p:cNvSpPr/>
          <p:nvPr/>
        </p:nvSpPr>
        <p:spPr>
          <a:xfrm>
            <a:off x="2915816" y="3939293"/>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051720" y="3003189"/>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95536" y="5138382"/>
            <a:ext cx="7992888" cy="1754326"/>
          </a:xfrm>
          <a:prstGeom prst="rect">
            <a:avLst/>
          </a:prstGeom>
        </p:spPr>
        <p:txBody>
          <a:bodyPr wrap="square">
            <a:spAutoFit/>
          </a:bodyPr>
          <a:lstStyle/>
          <a:p>
            <a:r>
              <a:rPr lang="en-US" b="1" i="1" dirty="0" smtClean="0"/>
              <a:t>                                 An </a:t>
            </a:r>
            <a:r>
              <a:rPr lang="en-US" b="1" i="1" dirty="0" smtClean="0">
                <a:solidFill>
                  <a:srgbClr val="0000FF"/>
                </a:solidFill>
              </a:rPr>
              <a:t>Aschoff nodule </a:t>
            </a:r>
            <a:r>
              <a:rPr lang="en-US" b="1" i="1" dirty="0" smtClean="0"/>
              <a:t>at high magnification.</a:t>
            </a:r>
          </a:p>
          <a:p>
            <a:r>
              <a:rPr lang="en-US" b="1" i="1" dirty="0" smtClean="0"/>
              <a:t>It affects mainly the </a:t>
            </a:r>
            <a:r>
              <a:rPr lang="en-US" b="1" i="1" dirty="0" smtClean="0">
                <a:solidFill>
                  <a:srgbClr val="800000"/>
                </a:solidFill>
                <a:effectLst>
                  <a:outerShdw blurRad="38100" dist="38100" dir="2700000" algn="tl">
                    <a:srgbClr val="000000">
                      <a:alpha val="43137"/>
                    </a:srgbClr>
                  </a:outerShdw>
                </a:effectLst>
              </a:rPr>
              <a:t>left side of the heart and in particular the posterior wall of the left atrium. </a:t>
            </a:r>
          </a:p>
          <a:p>
            <a:r>
              <a:rPr lang="en-US" b="1" i="1" dirty="0" smtClean="0"/>
              <a:t>The most characteristic component is the </a:t>
            </a:r>
            <a:r>
              <a:rPr lang="en-US" b="1" i="1" dirty="0" smtClean="0">
                <a:solidFill>
                  <a:srgbClr val="336600"/>
                </a:solidFill>
                <a:effectLst>
                  <a:outerShdw blurRad="38100" dist="38100" dir="2700000" algn="tl">
                    <a:srgbClr val="000000">
                      <a:alpha val="43137"/>
                    </a:srgbClr>
                  </a:outerShdw>
                </a:effectLst>
              </a:rPr>
              <a:t>Aschoff giant cell</a:t>
            </a:r>
            <a:r>
              <a:rPr lang="en-US" b="1" i="1" dirty="0" smtClean="0"/>
              <a:t>.</a:t>
            </a:r>
          </a:p>
          <a:p>
            <a:r>
              <a:rPr lang="en-US" b="1" i="1" dirty="0" smtClean="0"/>
              <a:t> Several appear here as large cells with two or more nuclei that have prominent nucleoli. </a:t>
            </a:r>
            <a:endParaRPr lang="en-US" b="1" i="1" dirty="0"/>
          </a:p>
        </p:txBody>
      </p:sp>
      <p:sp>
        <p:nvSpPr>
          <p:cNvPr id="7" name="Rounded Rectangle 6"/>
          <p:cNvSpPr/>
          <p:nvPr/>
        </p:nvSpPr>
        <p:spPr>
          <a:xfrm>
            <a:off x="1079612" y="116632"/>
            <a:ext cx="6624736" cy="79208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t>Ashoff</a:t>
            </a:r>
            <a:r>
              <a:rPr lang="en-US" sz="2800" b="1" i="1" dirty="0"/>
              <a:t> nodule or </a:t>
            </a:r>
            <a:r>
              <a:rPr lang="en-US" sz="2800" b="1" i="1" dirty="0" err="1"/>
              <a:t>Anistskow</a:t>
            </a:r>
            <a:r>
              <a:rPr lang="en-US" sz="2800" b="1" i="1" dirty="0"/>
              <a:t> cell. </a:t>
            </a:r>
          </a:p>
          <a:p>
            <a:pPr algn="ctr"/>
            <a:endParaRPr lang="en-US" sz="2800" i="1" dirty="0">
              <a:solidFill>
                <a:schemeClr val="bg1"/>
              </a:solidFill>
              <a:effectLst>
                <a:outerShdw blurRad="38100" dist="38100" dir="2700000" algn="tl">
                  <a:srgbClr val="000000">
                    <a:alpha val="43137"/>
                  </a:srgbClr>
                </a:outerShdw>
              </a:effectLst>
            </a:endParaRPr>
          </a:p>
        </p:txBody>
      </p:sp>
      <p:pic>
        <p:nvPicPr>
          <p:cNvPr id="152580" name="Picture 4" descr="http://o.quizlet.com/i/Ne64m6TTUy064S664nzHaA_m.jpg"/>
          <p:cNvPicPr>
            <a:picLocks noChangeAspect="1" noChangeArrowheads="1"/>
          </p:cNvPicPr>
          <p:nvPr/>
        </p:nvPicPr>
        <p:blipFill>
          <a:blip r:embed="rId2" cstate="print"/>
          <a:srcRect/>
          <a:stretch>
            <a:fillRect/>
          </a:stretch>
        </p:blipFill>
        <p:spPr bwMode="auto">
          <a:xfrm>
            <a:off x="1043608" y="1052736"/>
            <a:ext cx="6919882" cy="4085646"/>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ectangle 7"/>
          <p:cNvSpPr/>
          <p:nvPr/>
        </p:nvSpPr>
        <p:spPr>
          <a:xfrm>
            <a:off x="1804377" y="2786058"/>
            <a:ext cx="5852308"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i="1" cap="none" spc="50" dirty="0" smtClean="0">
                <a:ln w="11430"/>
                <a:solidFill>
                  <a:srgbClr val="FFC000"/>
                </a:solidFill>
                <a:effectLst>
                  <a:outerShdw blurRad="76200" dist="50800" dir="5400000" algn="tl" rotWithShape="0">
                    <a:srgbClr val="000000">
                      <a:alpha val="65000"/>
                    </a:srgbClr>
                  </a:outerShdw>
                </a:effectLst>
              </a:rPr>
              <a:t>HEART FAILURE</a:t>
            </a:r>
            <a:endParaRPr lang="en-US" sz="7200" b="1" i="1" cap="none" spc="50" dirty="0">
              <a:ln w="11430"/>
              <a:solidFill>
                <a:srgbClr val="FFC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Arteriosclerosis </a:t>
            </a:r>
            <a:br>
              <a:rPr lang="en-US" dirty="0"/>
            </a:br>
            <a:endParaRPr lang="en-US" dirty="0"/>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Arteriosclerosis </a:t>
            </a:r>
            <a:r>
              <a:rPr lang="en-US" dirty="0"/>
              <a:t>(literally, "hardening of the arteries") is a generic term for thickening and loss of elasticity of arterial walls. </a:t>
            </a:r>
            <a:endParaRPr lang="en-US" dirty="0" smtClean="0"/>
          </a:p>
          <a:p>
            <a:pPr marL="0" indent="0">
              <a:buNone/>
            </a:pPr>
            <a:r>
              <a:rPr lang="en-US" dirty="0" smtClean="0"/>
              <a:t>Three </a:t>
            </a:r>
            <a:r>
              <a:rPr lang="en-US" dirty="0"/>
              <a:t>patterns of arteriosclerosis are </a:t>
            </a:r>
            <a:r>
              <a:rPr lang="en-US" dirty="0" smtClean="0"/>
              <a:t>recognized</a:t>
            </a:r>
          </a:p>
          <a:p>
            <a:pPr marL="0" indent="0">
              <a:buNone/>
            </a:pPr>
            <a:r>
              <a:rPr lang="en-US" dirty="0" smtClean="0"/>
              <a:t> </a:t>
            </a:r>
            <a:r>
              <a:rPr lang="en-US" dirty="0"/>
              <a:t>•     </a:t>
            </a:r>
            <a:r>
              <a:rPr lang="en-US" b="1" dirty="0">
                <a:solidFill>
                  <a:srgbClr val="0000FF"/>
                </a:solidFill>
              </a:rPr>
              <a:t>Atherosclerosis</a:t>
            </a:r>
            <a:r>
              <a:rPr lang="en-US" dirty="0"/>
              <a:t>, the most frequent and important </a:t>
            </a:r>
            <a:r>
              <a:rPr lang="en-US" dirty="0" smtClean="0"/>
              <a:t>pattern</a:t>
            </a:r>
          </a:p>
          <a:p>
            <a:pPr marL="0" indent="0">
              <a:buNone/>
            </a:pPr>
            <a:r>
              <a:rPr lang="en-US" dirty="0" smtClean="0"/>
              <a:t> •     </a:t>
            </a:r>
            <a:r>
              <a:rPr lang="en-US" b="1" dirty="0" err="1">
                <a:solidFill>
                  <a:srgbClr val="C00000"/>
                </a:solidFill>
              </a:rPr>
              <a:t>Mönckeberg</a:t>
            </a:r>
            <a:r>
              <a:rPr lang="en-US" b="1" dirty="0">
                <a:solidFill>
                  <a:srgbClr val="C00000"/>
                </a:solidFill>
              </a:rPr>
              <a:t> medial calcific sclerosis </a:t>
            </a:r>
            <a:r>
              <a:rPr lang="en-US" dirty="0"/>
              <a:t>is characterized by calcific deposits in muscular arteries in persons older than age 50. </a:t>
            </a:r>
            <a:endParaRPr lang="en-US" dirty="0" smtClean="0"/>
          </a:p>
          <a:p>
            <a:pPr marL="0" indent="0">
              <a:buNone/>
            </a:pPr>
            <a:r>
              <a:rPr lang="en-US" dirty="0" smtClean="0"/>
              <a:t>•     </a:t>
            </a:r>
            <a:r>
              <a:rPr lang="en-US" b="1" dirty="0">
                <a:solidFill>
                  <a:srgbClr val="00B050"/>
                </a:solidFill>
              </a:rPr>
              <a:t>Arteriolosclerosis</a:t>
            </a:r>
            <a:r>
              <a:rPr lang="en-US" dirty="0"/>
              <a:t> affects small arteries and arterioles. </a:t>
            </a:r>
            <a:endParaRPr lang="en-US" dirty="0" smtClean="0"/>
          </a:p>
          <a:p>
            <a:pPr marL="0" indent="0">
              <a:buNone/>
            </a:pPr>
            <a:r>
              <a:rPr lang="en-US" dirty="0" smtClean="0"/>
              <a:t>There </a:t>
            </a:r>
            <a:r>
              <a:rPr lang="en-US" dirty="0"/>
              <a:t>are two anatomic variants, hyaline and hyperplastic, both associated with thickening of vessel walls with luminal narrowing that may cause downstream ischemic injury. </a:t>
            </a:r>
            <a:endParaRPr lang="en-US" dirty="0" smtClean="0"/>
          </a:p>
          <a:p>
            <a:pPr marL="0" indent="0">
              <a:buNone/>
            </a:pPr>
            <a:r>
              <a:rPr lang="en-US" dirty="0" smtClean="0"/>
              <a:t>Most </a:t>
            </a:r>
            <a:r>
              <a:rPr lang="en-US" dirty="0"/>
              <a:t>often associated with hypertension and diabetes </a:t>
            </a:r>
            <a:r>
              <a:rPr lang="en-US" dirty="0" smtClean="0"/>
              <a:t>mellitus</a:t>
            </a:r>
            <a:r>
              <a:rPr lang="en-US" dirty="0"/>
              <a:t>.</a:t>
            </a:r>
          </a:p>
          <a:p>
            <a:endParaRPr lang="en-US" dirty="0"/>
          </a:p>
          <a:p>
            <a:endParaRPr lang="en-US" dirty="0"/>
          </a:p>
        </p:txBody>
      </p:sp>
    </p:spTree>
    <p:extLst>
      <p:ext uri="{BB962C8B-B14F-4D97-AF65-F5344CB8AC3E}">
        <p14:creationId xmlns:p14="http://schemas.microsoft.com/office/powerpoint/2010/main" val="150539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rPr>
              <a:t> </a:t>
            </a:r>
            <a:r>
              <a:rPr lang="en-US" sz="3600" i="1" dirty="0" smtClean="0">
                <a:solidFill>
                  <a:srgbClr val="99FF33"/>
                </a:solidFill>
                <a:latin typeface="Aharoni" pitchFamily="2" charset="-79"/>
                <a:cs typeface="Aharoni" pitchFamily="2" charset="-79"/>
              </a:rPr>
              <a:t> Chronic venous congestion of the liver</a:t>
            </a: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p:txBody>
      </p:sp>
      <p:sp>
        <p:nvSpPr>
          <p:cNvPr id="5" name="Rectangle 4"/>
          <p:cNvSpPr/>
          <p:nvPr/>
        </p:nvSpPr>
        <p:spPr>
          <a:xfrm>
            <a:off x="1308271" y="2857496"/>
            <a:ext cx="7121381" cy="769441"/>
          </a:xfrm>
          <a:prstGeom prst="rect">
            <a:avLst/>
          </a:prstGeom>
        </p:spPr>
        <p:txBody>
          <a:bodyPr wrap="square">
            <a:spAutoFit/>
          </a:bodyPr>
          <a:lstStyle/>
          <a:p>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Right Sided Heart Failure</a:t>
            </a:r>
            <a:endParaRPr lang="en-US" sz="4400"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srcRect/>
          <a:stretch>
            <a:fillRect/>
          </a:stretch>
        </p:blipFill>
        <p:spPr bwMode="auto">
          <a:xfrm>
            <a:off x="642910" y="1071546"/>
            <a:ext cx="7858180" cy="4500594"/>
          </a:xfrm>
          <a:prstGeom prst="rect">
            <a:avLst/>
          </a:prstGeom>
          <a:noFill/>
          <a:ln w="28575">
            <a:solidFill>
              <a:schemeClr val="tx1"/>
            </a:solidFill>
          </a:ln>
        </p:spPr>
      </p:pic>
      <p:sp>
        <p:nvSpPr>
          <p:cNvPr id="4" name="Rectangle 3"/>
          <p:cNvSpPr/>
          <p:nvPr/>
        </p:nvSpPr>
        <p:spPr>
          <a:xfrm>
            <a:off x="642910" y="5699485"/>
            <a:ext cx="7715304" cy="1323439"/>
          </a:xfrm>
          <a:prstGeom prst="rect">
            <a:avLst/>
          </a:prstGeom>
        </p:spPr>
        <p:txBody>
          <a:bodyPr wrap="square">
            <a:spAutoFit/>
          </a:bodyPr>
          <a:lstStyle/>
          <a:p>
            <a:pPr algn="ctr"/>
            <a:r>
              <a:rPr lang="en-US" sz="2000" b="1" i="1" dirty="0" smtClean="0"/>
              <a:t>Section of liver showing alternating pale and dark areas with a nutmeg like appearance possibly due to passive congestion secondary to right sided </a:t>
            </a:r>
          </a:p>
          <a:p>
            <a:pPr algn="ctr"/>
            <a:r>
              <a:rPr lang="en-US" sz="2000" b="1" i="1" dirty="0" smtClean="0"/>
              <a:t>heart failure. </a:t>
            </a:r>
            <a:endParaRPr lang="en-US" sz="2000" b="1" i="1" dirty="0"/>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4/LIVER042.jpg"/>
          <p:cNvPicPr>
            <a:picLocks noChangeAspect="1" noChangeArrowheads="1"/>
          </p:cNvPicPr>
          <p:nvPr/>
        </p:nvPicPr>
        <p:blipFill>
          <a:blip r:embed="rId2" cstate="print"/>
          <a:srcRect/>
          <a:stretch>
            <a:fillRect/>
          </a:stretch>
        </p:blipFill>
        <p:spPr bwMode="auto">
          <a:xfrm>
            <a:off x="755576" y="980727"/>
            <a:ext cx="7488832" cy="4734287"/>
          </a:xfrm>
          <a:prstGeom prst="rect">
            <a:avLst/>
          </a:prstGeom>
          <a:noFill/>
          <a:ln w="28575">
            <a:solidFill>
              <a:schemeClr val="tx1"/>
            </a:solidFill>
          </a:ln>
        </p:spPr>
      </p:pic>
      <p:sp>
        <p:nvSpPr>
          <p:cNvPr id="4" name="مستطيل 3"/>
          <p:cNvSpPr/>
          <p:nvPr/>
        </p:nvSpPr>
        <p:spPr>
          <a:xfrm>
            <a:off x="428596" y="5715016"/>
            <a:ext cx="8072494" cy="1015663"/>
          </a:xfrm>
          <a:prstGeom prst="rect">
            <a:avLst/>
          </a:prstGeom>
        </p:spPr>
        <p:txBody>
          <a:bodyPr wrap="square">
            <a:spAutoFit/>
          </a:bodyPr>
          <a:lstStyle/>
          <a:p>
            <a:pPr marL="534988" indent="-534988" algn="ctr"/>
            <a:r>
              <a:rPr lang="en-US" sz="2000" b="1" i="1" dirty="0" smtClean="0">
                <a:latin typeface="+mj-lt"/>
              </a:rPr>
              <a:t>The central portion of liver lobules shows congestion </a:t>
            </a:r>
          </a:p>
          <a:p>
            <a:pPr marL="534988" indent="-534988" algn="ctr"/>
            <a:r>
              <a:rPr lang="en-US" sz="2000" b="1" i="1" dirty="0" smtClean="0">
                <a:latin typeface="+mj-lt"/>
              </a:rPr>
              <a:t>and dilatation of central veins and blood sinusoids, </a:t>
            </a:r>
          </a:p>
          <a:p>
            <a:pPr marL="534988" indent="-534988" algn="ctr"/>
            <a:r>
              <a:rPr lang="en-US" sz="2000" b="1" i="1" dirty="0" smtClean="0">
                <a:latin typeface="+mj-lt"/>
              </a:rPr>
              <a:t>with atrophy and necrosis of liver cells.</a:t>
            </a:r>
            <a:endParaRPr lang="en-US" sz="2000" b="1" i="1" dirty="0">
              <a:latin typeface="+mj-lt"/>
            </a:endParaRPr>
          </a:p>
        </p:txBody>
      </p:sp>
      <p:sp>
        <p:nvSpPr>
          <p:cNvPr id="7" name="Rounded Rectangle 6"/>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ibrary.med.utah.edu/WebPath/jpeg4/LIVER147.jpg"/>
          <p:cNvPicPr>
            <a:picLocks noChangeAspect="1" noChangeArrowheads="1"/>
          </p:cNvPicPr>
          <p:nvPr/>
        </p:nvPicPr>
        <p:blipFill>
          <a:blip r:embed="rId2" cstate="print"/>
          <a:srcRect/>
          <a:stretch>
            <a:fillRect/>
          </a:stretch>
        </p:blipFill>
        <p:spPr bwMode="auto">
          <a:xfrm>
            <a:off x="467544" y="980728"/>
            <a:ext cx="8064896" cy="4680520"/>
          </a:xfrm>
          <a:prstGeom prst="rect">
            <a:avLst/>
          </a:prstGeom>
          <a:noFill/>
          <a:ln w="28575">
            <a:solidFill>
              <a:schemeClr val="tx1"/>
            </a:solidFill>
          </a:ln>
        </p:spPr>
      </p:pic>
      <p:sp>
        <p:nvSpPr>
          <p:cNvPr id="7" name="Rectangle 6"/>
          <p:cNvSpPr/>
          <p:nvPr/>
        </p:nvSpPr>
        <p:spPr>
          <a:xfrm>
            <a:off x="323528" y="5952424"/>
            <a:ext cx="8064896" cy="400110"/>
          </a:xfrm>
          <a:prstGeom prst="rect">
            <a:avLst/>
          </a:prstGeom>
        </p:spPr>
        <p:txBody>
          <a:bodyPr wrap="square">
            <a:spAutoFit/>
          </a:bodyPr>
          <a:lstStyle/>
          <a:p>
            <a:pPr algn="ctr"/>
            <a:r>
              <a:rPr lang="en-US" sz="2000" b="1" i="1" dirty="0" smtClean="0">
                <a:latin typeface="+mj-lt"/>
              </a:rPr>
              <a:t>Central veins dilated and congested , necrotic hepatocytes </a:t>
            </a:r>
            <a:endParaRPr lang="en-US" sz="2000" b="1" i="1" dirty="0">
              <a:latin typeface="+mj-lt"/>
            </a:endParaRPr>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rPr>
              <a:t> </a:t>
            </a:r>
            <a:r>
              <a:rPr lang="en-US" sz="3600" i="1" dirty="0" smtClean="0">
                <a:solidFill>
                  <a:srgbClr val="99FF33"/>
                </a:solidFill>
                <a:effectLst>
                  <a:outerShdw blurRad="38100" dist="38100" dir="2700000" algn="tl">
                    <a:srgbClr val="000000">
                      <a:alpha val="43137"/>
                    </a:srgbClr>
                  </a:outerShdw>
                </a:effectLst>
                <a:latin typeface="Aharoni" pitchFamily="2" charset="-79"/>
                <a:cs typeface="Aharoni" pitchFamily="2" charset="-79"/>
              </a:rPr>
              <a:t> Chronic venous congestion of the lung</a:t>
            </a: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p:txBody>
      </p:sp>
      <p:sp>
        <p:nvSpPr>
          <p:cNvPr id="5" name="Rectangle 4"/>
          <p:cNvSpPr/>
          <p:nvPr/>
        </p:nvSpPr>
        <p:spPr>
          <a:xfrm>
            <a:off x="1857356" y="2857496"/>
            <a:ext cx="5976663" cy="707886"/>
          </a:xfrm>
          <a:prstGeom prst="rect">
            <a:avLst/>
          </a:prstGeom>
        </p:spPr>
        <p:txBody>
          <a:bodyPr wrap="square">
            <a:spAutoFit/>
          </a:bodyPr>
          <a:lstStyle/>
          <a:p>
            <a:r>
              <a:rPr lang="en-US" sz="4000" b="1" i="1" dirty="0" smtClean="0">
                <a:solidFill>
                  <a:srgbClr val="FFFF00"/>
                </a:solidFill>
                <a:latin typeface="Aharoni" pitchFamily="2" charset="-79"/>
                <a:cs typeface="Aharoni" pitchFamily="2" charset="-79"/>
              </a:rPr>
              <a:t>Left Sided Heart Failure</a:t>
            </a:r>
            <a:endParaRPr lang="en-US" i="1" dirty="0">
              <a:solidFill>
                <a:srgbClr val="FFFF00"/>
              </a:solidFill>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27584" y="5556609"/>
            <a:ext cx="7488832" cy="1015663"/>
          </a:xfrm>
          <a:prstGeom prst="rect">
            <a:avLst/>
          </a:prstGeom>
        </p:spPr>
        <p:txBody>
          <a:bodyPr wrap="square">
            <a:spAutoFit/>
          </a:bodyPr>
          <a:lstStyle/>
          <a:p>
            <a:pPr algn="ctr"/>
            <a:r>
              <a:rPr lang="en-US" sz="2000" b="1" i="1" dirty="0" smtClean="0"/>
              <a:t>This is a gross photograph of lungs that are distended and red. The reddish coloration of the tissue is due to congestion. Some normal pink lung tissue is seen at the edges of the lungs (arrows).</a:t>
            </a:r>
            <a:endParaRPr lang="en-US" sz="2000" b="1" i="1" dirty="0"/>
          </a:p>
        </p:txBody>
      </p:sp>
      <p:pic>
        <p:nvPicPr>
          <p:cNvPr id="164866" name="Picture 2" descr="http://peir2.path.uab.edu/scripts/acdis.dll?cmd=see&amp;fp=/dbih/peir2/00025294.tif&amp;fmt=jpg&amp;q=50&amp;h=450"/>
          <p:cNvPicPr>
            <a:picLocks noChangeAspect="1" noChangeArrowheads="1"/>
          </p:cNvPicPr>
          <p:nvPr/>
        </p:nvPicPr>
        <p:blipFill>
          <a:blip r:embed="rId2" cstate="print"/>
          <a:srcRect/>
          <a:stretch>
            <a:fillRect/>
          </a:stretch>
        </p:blipFill>
        <p:spPr bwMode="auto">
          <a:xfrm>
            <a:off x="1115616" y="1143014"/>
            <a:ext cx="7171160" cy="4286250"/>
          </a:xfrm>
          <a:prstGeom prst="rect">
            <a:avLst/>
          </a:prstGeom>
          <a:noFill/>
          <a:ln w="28575">
            <a:solidFill>
              <a:schemeClr val="tx1"/>
            </a:solidFill>
          </a:ln>
        </p:spPr>
      </p:pic>
      <p:sp>
        <p:nvSpPr>
          <p:cNvPr id="7" name="Rounded Rectangle 6"/>
          <p:cNvSpPr/>
          <p:nvPr/>
        </p:nvSpPr>
        <p:spPr>
          <a:xfrm>
            <a:off x="928662"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Gross</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Mr. Amer Shafie\Desktop\1cardiovascular block\chronic venous congestion of the lung 3.jpg"/>
          <p:cNvPicPr>
            <a:picLocks noChangeAspect="1" noChangeArrowheads="1"/>
          </p:cNvPicPr>
          <p:nvPr/>
        </p:nvPicPr>
        <p:blipFill>
          <a:blip r:embed="rId2" cstate="print"/>
          <a:srcRect/>
          <a:stretch>
            <a:fillRect/>
          </a:stretch>
        </p:blipFill>
        <p:spPr bwMode="auto">
          <a:xfrm>
            <a:off x="827584" y="1104794"/>
            <a:ext cx="7416824" cy="4824536"/>
          </a:xfrm>
          <a:prstGeom prst="rect">
            <a:avLst/>
          </a:prstGeom>
          <a:noFill/>
          <a:ln w="28575">
            <a:solidFill>
              <a:schemeClr val="tx1"/>
            </a:solidFill>
          </a:ln>
        </p:spPr>
      </p:pic>
      <p:sp>
        <p:nvSpPr>
          <p:cNvPr id="6" name="Rectangle 5"/>
          <p:cNvSpPr/>
          <p:nvPr/>
        </p:nvSpPr>
        <p:spPr>
          <a:xfrm>
            <a:off x="857224" y="6091586"/>
            <a:ext cx="7429552" cy="409248"/>
          </a:xfrm>
          <a:prstGeom prst="rect">
            <a:avLst/>
          </a:prstGeom>
        </p:spPr>
        <p:txBody>
          <a:bodyPr wrap="square">
            <a:spAutoFit/>
          </a:bodyPr>
          <a:lstStyle/>
          <a:p>
            <a:pPr marL="534988" indent="-534988" algn="ctr"/>
            <a:r>
              <a:rPr lang="en-US" sz="2000" b="1" i="1" dirty="0" smtClean="0">
                <a:latin typeface="+mj-lt"/>
              </a:rPr>
              <a:t>The alveolar walls are thickened by dilated and engorged capillaries.</a:t>
            </a:r>
            <a:endParaRPr lang="en-US" sz="2000" b="1" i="1" dirty="0">
              <a:latin typeface="+mj-lt"/>
            </a:endParaRPr>
          </a:p>
        </p:txBody>
      </p:sp>
      <p:sp>
        <p:nvSpPr>
          <p:cNvPr id="7" name="Rounded Rectangle 6"/>
          <p:cNvSpPr/>
          <p:nvPr/>
        </p:nvSpPr>
        <p:spPr>
          <a:xfrm>
            <a:off x="785786" y="260648"/>
            <a:ext cx="757242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LPF</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Documents and Settings\Mr. Amer Shafie\Desktop\1cardiovascular block\chronic venous congestion of the lung 4.jpg"/>
          <p:cNvPicPr>
            <a:picLocks noGrp="1" noChangeAspect="1" noChangeArrowheads="1"/>
          </p:cNvPicPr>
          <p:nvPr>
            <p:ph sz="quarter" idx="1"/>
          </p:nvPr>
        </p:nvPicPr>
        <p:blipFill>
          <a:blip r:embed="rId2" cstate="print"/>
          <a:srcRect/>
          <a:stretch>
            <a:fillRect/>
          </a:stretch>
        </p:blipFill>
        <p:spPr bwMode="auto">
          <a:xfrm>
            <a:off x="651648" y="980728"/>
            <a:ext cx="7920880" cy="4608512"/>
          </a:xfrm>
          <a:prstGeom prst="rect">
            <a:avLst/>
          </a:prstGeom>
          <a:noFill/>
          <a:ln w="28575">
            <a:solidFill>
              <a:schemeClr val="tx1"/>
            </a:solidFill>
          </a:ln>
        </p:spPr>
      </p:pic>
      <p:sp>
        <p:nvSpPr>
          <p:cNvPr id="5" name="Rectangle 4"/>
          <p:cNvSpPr/>
          <p:nvPr/>
        </p:nvSpPr>
        <p:spPr>
          <a:xfrm>
            <a:off x="683568" y="5589240"/>
            <a:ext cx="7416824" cy="1015663"/>
          </a:xfrm>
          <a:prstGeom prst="rect">
            <a:avLst/>
          </a:prstGeom>
        </p:spPr>
        <p:txBody>
          <a:bodyPr wrap="square">
            <a:spAutoFit/>
          </a:bodyPr>
          <a:lstStyle/>
          <a:p>
            <a:pPr marL="534988" indent="-534988" algn="ctr"/>
            <a:r>
              <a:rPr lang="en-US" sz="2000" b="1" i="1" dirty="0" smtClean="0">
                <a:latin typeface="+mj-lt"/>
              </a:rPr>
              <a:t>The alveoli contain edematous fluid, red blood cells and large alveolar macrophages (heart failure cells), which are filled with haemosiderin pigment derived from red cells breakdown.</a:t>
            </a:r>
            <a:endParaRPr lang="en-US" sz="2000" b="1" i="1" dirty="0">
              <a:latin typeface="+mj-lt"/>
            </a:endParaRPr>
          </a:p>
        </p:txBody>
      </p:sp>
      <p:sp>
        <p:nvSpPr>
          <p:cNvPr id="6" name="Rounded Rectangle 5"/>
          <p:cNvSpPr/>
          <p:nvPr/>
        </p:nvSpPr>
        <p:spPr>
          <a:xfrm>
            <a:off x="857224"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HPF</a:t>
            </a:r>
            <a:endParaRPr lang="en-US" sz="2800" dirty="0">
              <a:solidFill>
                <a:schemeClr val="bg1"/>
              </a:solidFill>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1928802"/>
            <a:ext cx="6459060" cy="2441432"/>
          </a:xfrm>
        </p:spPr>
        <p:txBody>
          <a:bodyPr>
            <a:noAutofit/>
          </a:bodyPr>
          <a:lstStyle/>
          <a:p>
            <a:pPr algn="ctr"/>
            <a:r>
              <a:rPr lang="ar-SA" sz="5400" i="1" dirty="0" smtClean="0">
                <a:solidFill>
                  <a:schemeClr val="tx1"/>
                </a:solidFill>
                <a:effectLst>
                  <a:outerShdw blurRad="38100" dist="38100" dir="2700000" algn="tl">
                    <a:srgbClr val="000000">
                      <a:alpha val="43137"/>
                    </a:srgbClr>
                  </a:outerShdw>
                </a:effectLst>
                <a:latin typeface="Aharoni" pitchFamily="2" charset="-79"/>
              </a:rPr>
              <a:t> </a:t>
            </a:r>
            <a: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PRACTICAL - </a:t>
            </a:r>
            <a:r>
              <a:rPr lang="en-US" sz="96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2</a:t>
            </a:r>
            <a: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
            </a:r>
            <a:b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br>
            <a:r>
              <a:rPr lang="ar-SA" sz="5400" i="1" dirty="0" smtClean="0">
                <a:solidFill>
                  <a:schemeClr val="tx1"/>
                </a:solidFill>
                <a:effectLst>
                  <a:outerShdw blurRad="38100" dist="38100" dir="2700000" algn="tl">
                    <a:srgbClr val="000000">
                      <a:alpha val="43137"/>
                    </a:srgbClr>
                  </a:outerShdw>
                </a:effectLst>
                <a:latin typeface="Aharoni" pitchFamily="2" charset="-79"/>
              </a:rPr>
              <a:t> </a:t>
            </a:r>
            <a:endParaRPr lang="en-US" sz="5400" i="1"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214554"/>
            <a:ext cx="5500726" cy="178595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MYOCARDIAL HYPERTROPHY</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2"/>
          <p:cNvSpPr>
            <a:spLocks noChangeArrowheads="1"/>
          </p:cNvSpPr>
          <p:nvPr/>
        </p:nvSpPr>
        <p:spPr bwMode="auto">
          <a:xfrm>
            <a:off x="2952768" y="4041368"/>
            <a:ext cx="6119826" cy="1816524"/>
          </a:xfrm>
          <a:prstGeom prst="rect">
            <a:avLst/>
          </a:prstGeom>
          <a:noFill/>
          <a:ln w="9525">
            <a:noFill/>
            <a:miter lim="800000"/>
            <a:headEnd/>
            <a:tailEnd/>
          </a:ln>
          <a:effectLst/>
        </p:spPr>
        <p:txBody>
          <a:bodyPr wrap="square" lIns="92075" tIns="46038" rIns="92075" bIns="46038">
            <a:spAutoFit/>
          </a:bodyPr>
          <a:lstStyle/>
          <a:p>
            <a:pPr eaLnBrk="0" hangingPunct="0"/>
            <a:r>
              <a:rPr lang="en-US" sz="2800" b="1" dirty="0" smtClean="0"/>
              <a:t>The </a:t>
            </a:r>
            <a:r>
              <a:rPr lang="en-US" sz="2800" b="1" dirty="0"/>
              <a:t>ventricle is working against high pressure, or “pumping” higher than normal </a:t>
            </a:r>
            <a:r>
              <a:rPr lang="en-US" sz="2800" b="1" dirty="0" smtClean="0"/>
              <a:t>volume leading to myocardial hypertrophy.</a:t>
            </a:r>
            <a:endParaRPr lang="en-US" sz="2800" b="1" dirty="0"/>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176" y="980728"/>
            <a:ext cx="8143900" cy="1297284"/>
          </a:xfrm>
        </p:spPr>
        <p:txBody>
          <a:bodyPr>
            <a:normAutofit fontScale="90000"/>
          </a:bodyPr>
          <a:lstStyle/>
          <a:p>
            <a:pPr algn="ctr"/>
            <a:r>
              <a:rPr lang="en-US"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Atheroma of the aorta</a:t>
            </a:r>
            <a:r>
              <a:rPr lang="en-US" dirty="0" smtClean="0">
                <a:solidFill>
                  <a:srgbClr val="990000"/>
                </a:solidFill>
              </a:rPr>
              <a:t/>
            </a:r>
            <a:br>
              <a:rPr lang="en-US" dirty="0" smtClean="0">
                <a:solidFill>
                  <a:srgbClr val="990000"/>
                </a:solidFill>
              </a:rPr>
            </a:br>
            <a:r>
              <a:rPr lang="en-US" dirty="0" smtClean="0">
                <a:solidFill>
                  <a:srgbClr val="990000"/>
                </a:solidFill>
              </a:rPr>
              <a:t> </a:t>
            </a:r>
            <a:endParaRPr lang="en-US" dirty="0">
              <a:solidFill>
                <a:srgbClr val="990000"/>
              </a:solidFill>
            </a:endParaRPr>
          </a:p>
        </p:txBody>
      </p:sp>
      <p:sp>
        <p:nvSpPr>
          <p:cNvPr id="6" name="Rectangle 5"/>
          <p:cNvSpPr/>
          <p:nvPr/>
        </p:nvSpPr>
        <p:spPr>
          <a:xfrm>
            <a:off x="605174" y="2308793"/>
            <a:ext cx="8176901" cy="2308324"/>
          </a:xfrm>
          <a:prstGeom prst="rect">
            <a:avLst/>
          </a:prstGeom>
          <a:solidFill>
            <a:srgbClr val="FF0000"/>
          </a:solidFill>
        </p:spPr>
        <p:txBody>
          <a:bodyPr wrap="square">
            <a:spAutoFit/>
          </a:bodyPr>
          <a:lstStyle/>
          <a:p>
            <a:pPr marL="173038" indent="-173038">
              <a:buFont typeface="Arial" pitchFamily="34" charset="0"/>
              <a:buChar char="•"/>
            </a:pPr>
            <a:r>
              <a:rPr lang="en-US" sz="2400" i="1" dirty="0" smtClean="0"/>
              <a:t>An </a:t>
            </a:r>
            <a:r>
              <a:rPr lang="en-US" sz="2400" b="1" i="1" dirty="0" smtClean="0"/>
              <a:t>atheroma</a:t>
            </a:r>
            <a:r>
              <a:rPr lang="en-US" sz="2400" i="1" dirty="0" smtClean="0"/>
              <a:t> is an accumulation and swelling in artery walls made up of (mostly) macrophage cells, or debris, and containing lipids (cholesterol and fatty acids), calcium and   a variable amount of fibrous connective tissue.</a:t>
            </a:r>
          </a:p>
          <a:p>
            <a:endParaRPr lang="en-US" sz="2400" i="1" dirty="0" smtClean="0"/>
          </a:p>
          <a:p>
            <a:pPr>
              <a:buFont typeface="Arial" pitchFamily="34" charset="0"/>
              <a:buChar char="•"/>
            </a:pPr>
            <a:endParaRPr lang="en-US" sz="2400" i="1" dirty="0"/>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1472" y="1142984"/>
            <a:ext cx="8262966" cy="5325177"/>
          </a:xfrm>
          <a:prstGeom prst="rect">
            <a:avLst/>
          </a:prstGeom>
          <a:noFill/>
          <a:ln w="9525">
            <a:noFill/>
            <a:miter lim="800000"/>
            <a:headEnd/>
            <a:tailEnd/>
          </a:ln>
          <a:effectLst/>
        </p:spPr>
        <p:txBody>
          <a:bodyPr wrap="square" lIns="92075" tIns="46038" rIns="92075" bIns="46038">
            <a:spAutoFit/>
          </a:bodyPr>
          <a:lstStyle/>
          <a:p>
            <a:pPr eaLnBrk="0" hangingPunct="0"/>
            <a:endParaRPr lang="en-US" sz="3200" dirty="0"/>
          </a:p>
          <a:p>
            <a:pPr eaLnBrk="0" hangingPunct="0"/>
            <a:r>
              <a:rPr lang="en-US" sz="2800" b="0" dirty="0" smtClean="0"/>
              <a:t> </a:t>
            </a:r>
            <a:r>
              <a:rPr lang="en-US" sz="2800" b="1" u="sng" dirty="0" smtClean="0">
                <a:solidFill>
                  <a:srgbClr val="0000FF"/>
                </a:solidFill>
              </a:rPr>
              <a:t>Left ventricular hypertrophy :</a:t>
            </a:r>
          </a:p>
          <a:p>
            <a:pPr eaLnBrk="0" hangingPunct="0">
              <a:buFontTx/>
              <a:buChar char="-"/>
            </a:pPr>
            <a:r>
              <a:rPr lang="en-US" sz="2800" b="1" dirty="0" smtClean="0"/>
              <a:t>   Systemic hypertension</a:t>
            </a:r>
          </a:p>
          <a:p>
            <a:pPr eaLnBrk="0" hangingPunct="0">
              <a:buFontTx/>
              <a:buChar char="-"/>
            </a:pPr>
            <a:r>
              <a:rPr lang="en-US" sz="2800" b="1" dirty="0" smtClean="0"/>
              <a:t>   Aortic valve stenosis</a:t>
            </a:r>
          </a:p>
          <a:p>
            <a:pPr eaLnBrk="0" hangingPunct="0"/>
            <a:endParaRPr lang="en-US" sz="2800" b="0" dirty="0"/>
          </a:p>
          <a:p>
            <a:pPr eaLnBrk="0" hangingPunct="0"/>
            <a:r>
              <a:rPr lang="en-US" sz="2800" b="1" u="sng" dirty="0" smtClean="0">
                <a:solidFill>
                  <a:srgbClr val="0000FF"/>
                </a:solidFill>
              </a:rPr>
              <a:t>Right </a:t>
            </a:r>
            <a:r>
              <a:rPr lang="en-US" sz="2800" b="1" u="sng" dirty="0">
                <a:solidFill>
                  <a:srgbClr val="0000FF"/>
                </a:solidFill>
              </a:rPr>
              <a:t>ventricular hypertrophy</a:t>
            </a:r>
            <a:r>
              <a:rPr lang="en-US" sz="2800" b="0" u="sng" dirty="0">
                <a:solidFill>
                  <a:srgbClr val="0000FF"/>
                </a:solidFill>
              </a:rPr>
              <a:t>:</a:t>
            </a:r>
          </a:p>
          <a:p>
            <a:pPr eaLnBrk="0" hangingPunct="0">
              <a:buFontTx/>
              <a:buChar char="-"/>
            </a:pPr>
            <a:r>
              <a:rPr lang="en-US" sz="2800" b="1" dirty="0"/>
              <a:t>   </a:t>
            </a:r>
            <a:r>
              <a:rPr lang="en-US" sz="2800" b="1" dirty="0" smtClean="0"/>
              <a:t>Pulmonary </a:t>
            </a:r>
            <a:r>
              <a:rPr lang="en-US" sz="2800" b="1" dirty="0"/>
              <a:t>hypertension</a:t>
            </a:r>
          </a:p>
          <a:p>
            <a:pPr eaLnBrk="0" hangingPunct="0"/>
            <a:r>
              <a:rPr lang="en-US" sz="2800" b="1" dirty="0"/>
              <a:t>         – asthma, COPD</a:t>
            </a:r>
          </a:p>
          <a:p>
            <a:pPr eaLnBrk="0" hangingPunct="0"/>
            <a:r>
              <a:rPr lang="en-US" sz="2800" b="1" dirty="0"/>
              <a:t>         – pulmonary thromboembolic disease</a:t>
            </a:r>
          </a:p>
          <a:p>
            <a:pPr eaLnBrk="0" hangingPunct="0"/>
            <a:r>
              <a:rPr lang="en-US" sz="2800" b="1" dirty="0"/>
              <a:t>         – primary pulmonary hypertension</a:t>
            </a:r>
          </a:p>
          <a:p>
            <a:pPr eaLnBrk="0" hangingPunct="0">
              <a:buFontTx/>
              <a:buChar char="-"/>
            </a:pPr>
            <a:r>
              <a:rPr lang="en-US" sz="2800" b="1" dirty="0"/>
              <a:t>   </a:t>
            </a:r>
            <a:r>
              <a:rPr lang="en-US" sz="2800" b="1" dirty="0" smtClean="0"/>
              <a:t>Pulmonary </a:t>
            </a:r>
            <a:r>
              <a:rPr lang="en-US" sz="2800" b="1" dirty="0"/>
              <a:t>valve stenosis</a:t>
            </a:r>
          </a:p>
          <a:p>
            <a:pPr eaLnBrk="0" hangingPunct="0">
              <a:buFontTx/>
              <a:buChar char="-"/>
            </a:pPr>
            <a:r>
              <a:rPr lang="en-US" sz="2800" b="1" dirty="0"/>
              <a:t>   </a:t>
            </a:r>
            <a:r>
              <a:rPr lang="en-US" sz="2800" b="1" dirty="0" smtClean="0"/>
              <a:t>Left-to-right </a:t>
            </a:r>
            <a:r>
              <a:rPr lang="en-US" sz="2800" b="1" dirty="0"/>
              <a:t>shunts (volume overload</a:t>
            </a:r>
            <a:r>
              <a:rPr lang="en-US" sz="2800" b="1" dirty="0" smtClean="0"/>
              <a:t>)</a:t>
            </a:r>
            <a:r>
              <a:rPr lang="en-US" sz="2800" b="0" dirty="0" smtClean="0"/>
              <a:t>         </a:t>
            </a:r>
            <a:endParaRPr lang="en-US" sz="2800" b="0" dirty="0"/>
          </a:p>
        </p:txBody>
      </p:sp>
      <p:sp>
        <p:nvSpPr>
          <p:cNvPr id="6" name="مستطيل مستدير الزوايا 5"/>
          <p:cNvSpPr/>
          <p:nvPr/>
        </p:nvSpPr>
        <p:spPr>
          <a:xfrm>
            <a:off x="1071538" y="357166"/>
            <a:ext cx="6858048" cy="64294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i="1" dirty="0" smtClean="0">
              <a:effectLst>
                <a:outerShdw blurRad="38100" dist="38100" dir="2700000" algn="tl">
                  <a:srgbClr val="000000">
                    <a:alpha val="43137"/>
                  </a:srgbClr>
                </a:outerShdw>
              </a:effectLst>
              <a:latin typeface="Century Gothic" pitchFamily="34" charset="0"/>
            </a:endParaRPr>
          </a:p>
          <a:p>
            <a:pPr algn="ctr"/>
            <a:r>
              <a:rPr lang="en-US" sz="2800" b="1" i="1" dirty="0" smtClean="0">
                <a:effectLst>
                  <a:outerShdw blurRad="38100" dist="38100" dir="2700000" algn="tl">
                    <a:srgbClr val="000000">
                      <a:alpha val="43137"/>
                    </a:srgbClr>
                  </a:outerShdw>
                </a:effectLst>
                <a:latin typeface="Century Gothic" pitchFamily="34" charset="0"/>
              </a:rPr>
              <a:t>Causes of ventricular hypertrophy</a:t>
            </a:r>
          </a:p>
          <a:p>
            <a:pPr algn="ctr"/>
            <a:endParaRPr lang="ar-SA" sz="2800" i="1" dirty="0">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le:Right Ventricular hypertrophy.svg"/>
          <p:cNvPicPr>
            <a:picLocks noChangeAspect="1" noChangeArrowheads="1"/>
          </p:cNvPicPr>
          <p:nvPr/>
        </p:nvPicPr>
        <p:blipFill>
          <a:blip r:embed="rId2" cstate="print"/>
          <a:srcRect/>
          <a:stretch>
            <a:fillRect/>
          </a:stretch>
        </p:blipFill>
        <p:spPr bwMode="auto">
          <a:xfrm>
            <a:off x="1785918" y="1357298"/>
            <a:ext cx="5895975" cy="4295775"/>
          </a:xfrm>
          <a:prstGeom prst="rect">
            <a:avLst/>
          </a:prstGeom>
          <a:noFill/>
        </p:spPr>
      </p:pic>
      <p:sp>
        <p:nvSpPr>
          <p:cNvPr id="3" name="مستطيل مستدير الزوايا 2"/>
          <p:cNvSpPr/>
          <p:nvPr/>
        </p:nvSpPr>
        <p:spPr>
          <a:xfrm>
            <a:off x="1857356" y="357166"/>
            <a:ext cx="5429288"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Right ventricular hypertrophy</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714876" y="1285860"/>
            <a:ext cx="4000528" cy="4214842"/>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214282" y="1285860"/>
            <a:ext cx="4214842" cy="4214842"/>
          </a:xfrm>
          <a:prstGeom prst="rect">
            <a:avLst/>
          </a:prstGeom>
          <a:noFill/>
          <a:ln w="12700">
            <a:noFill/>
            <a:miter lim="800000"/>
            <a:headEnd/>
            <a:tailEnd/>
          </a:ln>
        </p:spPr>
      </p:pic>
      <p:sp>
        <p:nvSpPr>
          <p:cNvPr id="23556" name="Text Box 4"/>
          <p:cNvSpPr txBox="1">
            <a:spLocks noChangeArrowheads="1"/>
          </p:cNvSpPr>
          <p:nvPr/>
        </p:nvSpPr>
        <p:spPr bwMode="auto">
          <a:xfrm>
            <a:off x="928662" y="5786454"/>
            <a:ext cx="2484426" cy="830997"/>
          </a:xfrm>
          <a:prstGeom prst="rect">
            <a:avLst/>
          </a:prstGeom>
          <a:noFill/>
          <a:ln w="12700">
            <a:noFill/>
            <a:miter lim="800000"/>
            <a:headEnd/>
            <a:tailEnd/>
          </a:ln>
        </p:spPr>
        <p:txBody>
          <a:bodyPr wrap="square">
            <a:spAutoFit/>
          </a:bodyPr>
          <a:lstStyle/>
          <a:p>
            <a:pPr algn="ctr">
              <a:spcBef>
                <a:spcPct val="30000"/>
              </a:spcBef>
            </a:pPr>
            <a:r>
              <a:rPr lang="en-US" sz="2400" b="1" dirty="0" smtClean="0">
                <a:solidFill>
                  <a:srgbClr val="0000FF"/>
                </a:solidFill>
              </a:rPr>
              <a:t>Left </a:t>
            </a:r>
            <a:r>
              <a:rPr lang="en-US" sz="2400" b="1" dirty="0">
                <a:solidFill>
                  <a:srgbClr val="0000FF"/>
                </a:solidFill>
              </a:rPr>
              <a:t>ventricular hypertrophy</a:t>
            </a:r>
          </a:p>
        </p:txBody>
      </p:sp>
      <p:sp>
        <p:nvSpPr>
          <p:cNvPr id="23557" name="Text Box 5"/>
          <p:cNvSpPr txBox="1">
            <a:spLocks noChangeArrowheads="1"/>
          </p:cNvSpPr>
          <p:nvPr/>
        </p:nvSpPr>
        <p:spPr bwMode="auto">
          <a:xfrm>
            <a:off x="5429256" y="5786454"/>
            <a:ext cx="2643206" cy="461665"/>
          </a:xfrm>
          <a:prstGeom prst="rect">
            <a:avLst/>
          </a:prstGeom>
          <a:noFill/>
          <a:ln w="12700">
            <a:noFill/>
            <a:miter lim="800000"/>
            <a:headEnd/>
            <a:tailEnd/>
          </a:ln>
        </p:spPr>
        <p:txBody>
          <a:bodyPr wrap="square">
            <a:spAutoFit/>
          </a:bodyPr>
          <a:lstStyle/>
          <a:p>
            <a:pPr algn="ctr">
              <a:spcBef>
                <a:spcPct val="50000"/>
              </a:spcBef>
            </a:pPr>
            <a:r>
              <a:rPr lang="en-US" sz="2400" b="1" dirty="0" smtClean="0">
                <a:solidFill>
                  <a:srgbClr val="0000FF"/>
                </a:solidFill>
              </a:rPr>
              <a:t>Normal ventricles</a:t>
            </a:r>
            <a:endParaRPr lang="en-US" sz="2400" b="1" dirty="0">
              <a:solidFill>
                <a:srgbClr val="0000FF"/>
              </a:solidFill>
            </a:endParaRPr>
          </a:p>
        </p:txBody>
      </p:sp>
      <p:sp>
        <p:nvSpPr>
          <p:cNvPr id="8" name="مستطيل مستدير الزوايا 7"/>
          <p:cNvSpPr/>
          <p:nvPr/>
        </p:nvSpPr>
        <p:spPr>
          <a:xfrm>
            <a:off x="571472" y="214290"/>
            <a:ext cx="8072494" cy="8572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Normal and hypertrophied left ventricle – </a:t>
            </a:r>
          </a:p>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cross section</a:t>
            </a:r>
            <a:endParaRPr lang="ar-SA" sz="2600" b="1" i="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12" name="رابط مستقيم 11"/>
          <p:cNvCxnSpPr/>
          <p:nvPr/>
        </p:nvCxnSpPr>
        <p:spPr>
          <a:xfrm rot="16200000" flipH="1">
            <a:off x="1678773" y="3964773"/>
            <a:ext cx="5715016"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714348" y="1071546"/>
            <a:ext cx="7715304" cy="4143404"/>
          </a:xfrm>
          <a:prstGeom prst="rect">
            <a:avLst/>
          </a:prstGeom>
          <a:noFill/>
        </p:spPr>
      </p:pic>
      <p:sp>
        <p:nvSpPr>
          <p:cNvPr id="3" name="Rectangle 2"/>
          <p:cNvSpPr/>
          <p:nvPr/>
        </p:nvSpPr>
        <p:spPr>
          <a:xfrm>
            <a:off x="540692" y="5391709"/>
            <a:ext cx="7960398" cy="1323439"/>
          </a:xfrm>
          <a:prstGeom prst="rect">
            <a:avLst/>
          </a:prstGeom>
        </p:spPr>
        <p:txBody>
          <a:bodyPr wrap="square">
            <a:spAutoFit/>
          </a:bodyPr>
          <a:lstStyle/>
          <a:p>
            <a:pPr algn="ctr"/>
            <a:r>
              <a:rPr lang="en-US" sz="2000" b="1" i="1" dirty="0" smtClean="0"/>
              <a:t>Heart from a hypertensive patient.  The left ventricle is very thick (over 2 cm).  However the rest of the heart is fairly normal in size as is typical for hypertensive heart disease. The hypertension creates a greater pressure</a:t>
            </a:r>
          </a:p>
          <a:p>
            <a:pPr algn="ctr"/>
            <a:r>
              <a:rPr lang="en-US" sz="2000" b="1" i="1" dirty="0" smtClean="0"/>
              <a:t> load on the heart to induce the hypertrophy</a:t>
            </a:r>
            <a:endParaRPr lang="en-US" sz="2000" b="1" i="1" dirty="0"/>
          </a:p>
        </p:txBody>
      </p:sp>
      <p:sp>
        <p:nvSpPr>
          <p:cNvPr id="5" name="مستطيل مستدير الزوايا 4"/>
          <p:cNvSpPr/>
          <p:nvPr/>
        </p:nvSpPr>
        <p:spPr>
          <a:xfrm>
            <a:off x="1285852" y="357166"/>
            <a:ext cx="6572296"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57655" y="5674213"/>
            <a:ext cx="7572428" cy="1015663"/>
          </a:xfrm>
          <a:prstGeom prst="rect">
            <a:avLst/>
          </a:prstGeom>
        </p:spPr>
        <p:txBody>
          <a:bodyPr wrap="square">
            <a:spAutoFit/>
          </a:bodyPr>
          <a:lstStyle/>
          <a:p>
            <a:pPr algn="ctr"/>
            <a:r>
              <a:rPr lang="en-GB" sz="2000" b="1" i="1" dirty="0" smtClean="0"/>
              <a:t> Histopathology of heart sections of ventricular septum showing significant </a:t>
            </a:r>
            <a:r>
              <a:rPr lang="en-GB" sz="2000" b="1" i="1" dirty="0" smtClean="0">
                <a:solidFill>
                  <a:srgbClr val="0000FF"/>
                </a:solidFill>
              </a:rPr>
              <a:t>myofiber disarray </a:t>
            </a:r>
            <a:r>
              <a:rPr lang="en-GB" sz="2000" b="1" i="1" dirty="0" smtClean="0"/>
              <a:t>and slight interstitial fibrosis indicating hypertrophic </a:t>
            </a:r>
            <a:r>
              <a:rPr lang="en-GB" sz="2000" b="1" i="1" dirty="0" err="1" smtClean="0"/>
              <a:t>cardiomyopathy</a:t>
            </a:r>
            <a:r>
              <a:rPr lang="en-GB" sz="2000" b="1" i="1" dirty="0" smtClean="0"/>
              <a:t> (HCM).</a:t>
            </a:r>
            <a:endParaRPr lang="ar-SA" sz="2000" b="1" i="1" dirty="0"/>
          </a:p>
        </p:txBody>
      </p:sp>
      <p:pic>
        <p:nvPicPr>
          <p:cNvPr id="142340" name="Picture 4" descr="Full-size image (115 K)"/>
          <p:cNvPicPr>
            <a:picLocks noChangeAspect="1" noChangeArrowheads="1"/>
          </p:cNvPicPr>
          <p:nvPr/>
        </p:nvPicPr>
        <p:blipFill>
          <a:blip r:embed="rId2" cstate="print"/>
          <a:srcRect/>
          <a:stretch>
            <a:fillRect/>
          </a:stretch>
        </p:blipFill>
        <p:spPr bwMode="auto">
          <a:xfrm>
            <a:off x="357158" y="1142984"/>
            <a:ext cx="8286808" cy="3929090"/>
          </a:xfrm>
          <a:prstGeom prst="rect">
            <a:avLst/>
          </a:prstGeom>
          <a:noFill/>
          <a:ln w="28575">
            <a:solidFill>
              <a:schemeClr val="tx1"/>
            </a:solidFill>
          </a:ln>
        </p:spPr>
      </p:pic>
      <p:sp>
        <p:nvSpPr>
          <p:cNvPr id="5" name="مستطيل 4"/>
          <p:cNvSpPr/>
          <p:nvPr/>
        </p:nvSpPr>
        <p:spPr>
          <a:xfrm>
            <a:off x="500034" y="5072074"/>
            <a:ext cx="3929090"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haematoxylin-eosin stain</a:t>
            </a:r>
            <a:endParaRPr lang="ar-SA" sz="2400" i="1" dirty="0">
              <a:effectLst>
                <a:outerShdw blurRad="38100" dist="38100" dir="2700000" algn="tl">
                  <a:srgbClr val="000000">
                    <a:alpha val="43137"/>
                  </a:srgbClr>
                </a:outerShdw>
              </a:effectLst>
            </a:endParaRPr>
          </a:p>
        </p:txBody>
      </p:sp>
      <p:sp>
        <p:nvSpPr>
          <p:cNvPr id="6" name="مستطيل 5"/>
          <p:cNvSpPr/>
          <p:nvPr/>
        </p:nvSpPr>
        <p:spPr>
          <a:xfrm>
            <a:off x="4786314" y="5090710"/>
            <a:ext cx="4178174"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Masson's trichrome stain </a:t>
            </a:r>
            <a:endParaRPr lang="ar-SA" sz="2400" i="1" dirty="0">
              <a:effectLst>
                <a:outerShdw blurRad="38100" dist="38100" dir="2700000" algn="tl">
                  <a:srgbClr val="000000">
                    <a:alpha val="43137"/>
                  </a:srgbClr>
                </a:outerShdw>
              </a:effectLst>
            </a:endParaRPr>
          </a:p>
        </p:txBody>
      </p:sp>
      <p:sp>
        <p:nvSpPr>
          <p:cNvPr id="7" name="مستطيل مستدير الزوايا 6"/>
          <p:cNvSpPr/>
          <p:nvPr/>
        </p:nvSpPr>
        <p:spPr>
          <a:xfrm>
            <a:off x="1500166" y="357166"/>
            <a:ext cx="592935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rPr>
              <a:t>Hypertrophic Cardiomyopathy - LPF</a:t>
            </a:r>
            <a:endParaRPr lang="ar-SA" sz="2800" b="1"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8278" y="3786190"/>
            <a:ext cx="5174316" cy="1714512"/>
          </a:xfrm>
        </p:spPr>
        <p:txBody>
          <a:bodyPr>
            <a:noAutofit/>
          </a:bodyPr>
          <a:lstStyle/>
          <a:p>
            <a:pPr algn="ctr"/>
            <a:r>
              <a:rPr lang="ar-SA" sz="4400" b="1" i="1" dirty="0" smtClean="0">
                <a:solidFill>
                  <a:srgbClr val="66FFFF"/>
                </a:solidFill>
                <a:effectLst>
                  <a:outerShdw blurRad="38100" dist="38100" dir="2700000" algn="tl">
                    <a:srgbClr val="000000">
                      <a:alpha val="43137"/>
                    </a:srgbClr>
                  </a:outerShdw>
                </a:effectLst>
                <a:latin typeface="Aharoni" pitchFamily="2" charset="-79"/>
              </a:rPr>
              <a:t> </a:t>
            </a:r>
            <a:r>
              <a:rPr lang="en-US" sz="4400" b="1" i="1" dirty="0" smtClean="0">
                <a:solidFill>
                  <a:srgbClr val="66FFFF"/>
                </a:solidFill>
                <a:effectLst>
                  <a:outerShdw blurRad="38100" dist="38100" dir="2700000" algn="tl">
                    <a:srgbClr val="000000">
                      <a:alpha val="43137"/>
                    </a:srgbClr>
                  </a:outerShdw>
                </a:effectLst>
                <a:latin typeface="Aharoni" pitchFamily="2" charset="-79"/>
                <a:cs typeface="Aharoni" pitchFamily="2" charset="-79"/>
              </a:rPr>
              <a:t>Myocardial Infarction</a:t>
            </a:r>
            <a:endParaRPr lang="en-US" sz="4400" b="1" i="1" dirty="0">
              <a:solidFill>
                <a:srgbClr val="66FF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071670" y="857232"/>
            <a:ext cx="5000660" cy="4929223"/>
          </a:xfrm>
          <a:prstGeom prst="rect">
            <a:avLst/>
          </a:prstGeom>
          <a:noFill/>
          <a:ln>
            <a:solidFill>
              <a:schemeClr val="tx1"/>
            </a:solidFill>
          </a:ln>
        </p:spPr>
      </p:pic>
      <p:sp>
        <p:nvSpPr>
          <p:cNvPr id="6" name="مستطيل مستدير الزوايا 5"/>
          <p:cNvSpPr/>
          <p:nvPr/>
        </p:nvSpPr>
        <p:spPr>
          <a:xfrm>
            <a:off x="1571604" y="214290"/>
            <a:ext cx="6072230"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ext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66" y="899698"/>
            <a:ext cx="5292112" cy="4122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مستطيل مستدير الزوايا 6"/>
          <p:cNvSpPr/>
          <p:nvPr/>
        </p:nvSpPr>
        <p:spPr>
          <a:xfrm>
            <a:off x="1500166" y="285728"/>
            <a:ext cx="6072230"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cxnSp>
        <p:nvCxnSpPr>
          <p:cNvPr id="11" name="رابط كسهم مستقيم 10"/>
          <p:cNvCxnSpPr/>
          <p:nvPr/>
        </p:nvCxnSpPr>
        <p:spPr>
          <a:xfrm rot="10800000" flipV="1">
            <a:off x="4727412" y="150050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pic>
        <p:nvPicPr>
          <p:cNvPr id="3075" name="Picture 3" descr="Sh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 y="3386367"/>
            <a:ext cx="257175" cy="314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Up Arrow 3"/>
          <p:cNvSpPr/>
          <p:nvPr/>
        </p:nvSpPr>
        <p:spPr>
          <a:xfrm>
            <a:off x="4866868" y="4479940"/>
            <a:ext cx="432048" cy="650353"/>
          </a:xfrm>
          <a:prstGeom prst="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Up Arrow 4"/>
          <p:cNvSpPr/>
          <p:nvPr/>
        </p:nvSpPr>
        <p:spPr>
          <a:xfrm>
            <a:off x="2823477" y="4555312"/>
            <a:ext cx="360040" cy="650353"/>
          </a:xfrm>
          <a:prstGeom prst="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6" name="Rectangle 5"/>
          <p:cNvSpPr/>
          <p:nvPr/>
        </p:nvSpPr>
        <p:spPr>
          <a:xfrm>
            <a:off x="478940" y="5313983"/>
            <a:ext cx="8496944" cy="1569660"/>
          </a:xfrm>
          <a:prstGeom prst="rect">
            <a:avLst/>
          </a:prstGeom>
          <a:solidFill>
            <a:schemeClr val="tx2">
              <a:lumMod val="20000"/>
              <a:lumOff val="80000"/>
            </a:schemeClr>
          </a:solidFill>
        </p:spPr>
        <p:txBody>
          <a:bodyPr wrap="square">
            <a:spAutoFit/>
          </a:bodyPr>
          <a:lstStyle/>
          <a:p>
            <a:pPr fontAlgn="base"/>
            <a:r>
              <a:rPr lang="en-US" sz="2000" b="1" i="1" dirty="0">
                <a:solidFill>
                  <a:srgbClr val="FF0000"/>
                </a:solidFill>
                <a:latin typeface="Calibri" panose="020F0502020204030204" pitchFamily="34" charset="0"/>
              </a:rPr>
              <a:t>a- Pale and irregular myocardial </a:t>
            </a:r>
            <a:r>
              <a:rPr lang="en-US" sz="2000" b="1" i="1" dirty="0" smtClean="0">
                <a:solidFill>
                  <a:srgbClr val="FF0000"/>
                </a:solidFill>
                <a:latin typeface="Calibri" panose="020F0502020204030204" pitchFamily="34" charset="0"/>
              </a:rPr>
              <a:t>fibrosis(Black arrow).</a:t>
            </a:r>
            <a:r>
              <a:rPr lang="en-US" sz="2000" b="1" i="1" dirty="0"/>
              <a:t> </a:t>
            </a:r>
            <a:endParaRPr lang="en-US" sz="1600" dirty="0">
              <a:latin typeface="Segoe UI" panose="020B0502040204020203" pitchFamily="34" charset="0"/>
            </a:endParaRPr>
          </a:p>
          <a:p>
            <a:pPr fontAlgn="base"/>
            <a:r>
              <a:rPr lang="en-US" sz="2000" b="1" i="1" dirty="0">
                <a:solidFill>
                  <a:srgbClr val="FF0000"/>
                </a:solidFill>
                <a:latin typeface="Calibri" panose="020F0502020204030204" pitchFamily="34" charset="0"/>
              </a:rPr>
              <a:t>b- Thick left ventricular wall</a:t>
            </a:r>
            <a:r>
              <a:rPr lang="en-US" sz="2000" b="1" i="1" dirty="0" smtClean="0">
                <a:solidFill>
                  <a:srgbClr val="FF0000"/>
                </a:solidFill>
                <a:latin typeface="Calibri" panose="020F0502020204030204" pitchFamily="34" charset="0"/>
              </a:rPr>
              <a:t>. (white arrow)</a:t>
            </a:r>
            <a:r>
              <a:rPr lang="en-US" sz="2000" b="1" i="1" dirty="0"/>
              <a:t> </a:t>
            </a:r>
            <a:endParaRPr lang="en-US" sz="2000" b="1" i="1" dirty="0" smtClean="0"/>
          </a:p>
          <a:p>
            <a:pPr fontAlgn="base"/>
            <a:r>
              <a:rPr lang="en-US" sz="2000" b="1" i="1" dirty="0" smtClean="0"/>
              <a:t>The cause of these pathology can be:</a:t>
            </a:r>
          </a:p>
          <a:p>
            <a:pPr fontAlgn="base"/>
            <a:r>
              <a:rPr lang="en-US" sz="2000" b="1" i="1" dirty="0" smtClean="0"/>
              <a:t>-</a:t>
            </a:r>
            <a:r>
              <a:rPr lang="en-US" sz="1600" b="1" i="1" dirty="0" smtClean="0"/>
              <a:t>Chronic </a:t>
            </a:r>
            <a:r>
              <a:rPr lang="en-US" sz="1600" b="1" i="1" dirty="0"/>
              <a:t>ischemic heart disease</a:t>
            </a:r>
            <a:r>
              <a:rPr lang="en-US" sz="1600" b="1" i="1" dirty="0" smtClean="0"/>
              <a:t>.</a:t>
            </a:r>
          </a:p>
          <a:p>
            <a:pPr fontAlgn="base"/>
            <a:r>
              <a:rPr lang="en-US" sz="1600" dirty="0">
                <a:latin typeface="Calibri" panose="020F0502020204030204" pitchFamily="34" charset="0"/>
              </a:rPr>
              <a:t> </a:t>
            </a:r>
            <a:r>
              <a:rPr lang="en-US" sz="1600" b="1" i="1" dirty="0" smtClean="0"/>
              <a:t>- </a:t>
            </a:r>
            <a:r>
              <a:rPr lang="en-US" sz="1600" b="1" i="1" dirty="0"/>
              <a:t>Long standing hypertension and/or left ventricular failure.</a:t>
            </a:r>
            <a:endParaRPr lang="en-US" sz="1600" b="0" i="0" dirty="0">
              <a:effectLst/>
              <a:latin typeface="Segoe UI" panose="020B0502040204020203"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descr="http://www.uaz.edu.mx/histo/pathology/ed/ch_11/c11_s6.jpg"/>
          <p:cNvPicPr>
            <a:picLocks noChangeAspect="1" noChangeArrowheads="1"/>
          </p:cNvPicPr>
          <p:nvPr/>
        </p:nvPicPr>
        <p:blipFill>
          <a:blip r:embed="rId2" cstate="print"/>
          <a:srcRect/>
          <a:stretch>
            <a:fillRect/>
          </a:stretch>
        </p:blipFill>
        <p:spPr bwMode="auto">
          <a:xfrm>
            <a:off x="571472" y="908720"/>
            <a:ext cx="7929618" cy="3528392"/>
          </a:xfrm>
          <a:prstGeom prst="rect">
            <a:avLst/>
          </a:prstGeom>
          <a:noFill/>
          <a:ln w="28575">
            <a:solidFill>
              <a:schemeClr val="tx1"/>
            </a:solidFill>
          </a:ln>
        </p:spPr>
      </p:pic>
      <p:sp>
        <p:nvSpPr>
          <p:cNvPr id="4" name="مستطيل 3"/>
          <p:cNvSpPr/>
          <p:nvPr/>
        </p:nvSpPr>
        <p:spPr>
          <a:xfrm>
            <a:off x="463903" y="4437112"/>
            <a:ext cx="8064896" cy="2554545"/>
          </a:xfrm>
          <a:prstGeom prst="rect">
            <a:avLst/>
          </a:prstGeom>
        </p:spPr>
        <p:txBody>
          <a:bodyPr wrap="square">
            <a:spAutoFit/>
          </a:bodyPr>
          <a:lstStyle/>
          <a:p>
            <a:r>
              <a:rPr lang="en-GB" sz="2000" b="1" i="1" dirty="0" smtClean="0"/>
              <a:t>This 3-4 day old infarct showing:</a:t>
            </a:r>
          </a:p>
          <a:p>
            <a:pPr fontAlgn="base"/>
            <a:r>
              <a:rPr lang="en-US" sz="2000" b="1" i="1" dirty="0" smtClean="0"/>
              <a:t>a- </a:t>
            </a:r>
            <a:r>
              <a:rPr lang="en-US" sz="2000" b="1" i="1" dirty="0"/>
              <a:t>Necrotic myocardial fibers.</a:t>
            </a:r>
            <a:r>
              <a:rPr lang="en-US" sz="2000" dirty="0"/>
              <a:t> </a:t>
            </a:r>
          </a:p>
          <a:p>
            <a:pPr fontAlgn="base"/>
            <a:r>
              <a:rPr lang="en-US" sz="2000" b="1" i="1" dirty="0"/>
              <a:t>b- Infiltration by </a:t>
            </a:r>
            <a:r>
              <a:rPr lang="en-US" sz="2000" b="1" i="1" dirty="0" err="1"/>
              <a:t>polymorphonuclear</a:t>
            </a:r>
            <a:r>
              <a:rPr lang="en-US" sz="2000" b="1" i="1" dirty="0"/>
              <a:t> leukocytes</a:t>
            </a:r>
            <a:r>
              <a:rPr lang="en-US" sz="2000" b="1" i="1" dirty="0" smtClean="0"/>
              <a:t>.</a:t>
            </a:r>
          </a:p>
          <a:p>
            <a:pPr fontAlgn="base"/>
            <a:endParaRPr lang="en-US" sz="2000" b="1" i="1" dirty="0" smtClean="0"/>
          </a:p>
          <a:p>
            <a:pPr fontAlgn="base"/>
            <a:r>
              <a:rPr lang="en-US" sz="2000" b="1" dirty="0"/>
              <a:t>D</a:t>
            </a:r>
            <a:r>
              <a:rPr lang="en-US" sz="2000" b="1" dirty="0" smtClean="0"/>
              <a:t>eath in this patient can be due to </a:t>
            </a:r>
            <a:r>
              <a:rPr lang="en-US" sz="2000" b="1" dirty="0" smtClean="0">
                <a:solidFill>
                  <a:srgbClr val="C00000"/>
                </a:solidFill>
              </a:rPr>
              <a:t>c</a:t>
            </a:r>
            <a:r>
              <a:rPr lang="en-US" sz="2000" b="1" i="1" dirty="0" smtClean="0">
                <a:solidFill>
                  <a:srgbClr val="C00000"/>
                </a:solidFill>
              </a:rPr>
              <a:t>omplications </a:t>
            </a:r>
            <a:r>
              <a:rPr lang="en-US" sz="2000" b="1" i="1" dirty="0">
                <a:solidFill>
                  <a:srgbClr val="C00000"/>
                </a:solidFill>
              </a:rPr>
              <a:t>secondary to acute myocardial infarction.</a:t>
            </a:r>
            <a:r>
              <a:rPr lang="en-US" sz="2000" dirty="0">
                <a:solidFill>
                  <a:srgbClr val="C00000"/>
                </a:solidFill>
              </a:rPr>
              <a:t> </a:t>
            </a:r>
          </a:p>
          <a:p>
            <a:pPr fontAlgn="base"/>
            <a:endParaRPr lang="en-US" sz="2000" dirty="0"/>
          </a:p>
          <a:p>
            <a:endParaRPr lang="ar-SA" sz="2000" b="1" i="1" dirty="0"/>
          </a:p>
        </p:txBody>
      </p:sp>
      <p:sp>
        <p:nvSpPr>
          <p:cNvPr id="5" name="مستطيل مستدير الزوايا 4"/>
          <p:cNvSpPr/>
          <p:nvPr/>
        </p:nvSpPr>
        <p:spPr>
          <a:xfrm>
            <a:off x="1643042" y="285728"/>
            <a:ext cx="600079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Acute Myocardial Infarction </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pPr marL="0" indent="0">
              <a:buNone/>
            </a:pPr>
            <a:r>
              <a:rPr lang="en-US" sz="3200" b="1" i="1" dirty="0" smtClean="0"/>
              <a:t>Acute myocardial </a:t>
            </a:r>
            <a:r>
              <a:rPr lang="en-US" sz="3200" b="1" i="1" dirty="0"/>
              <a:t>infarction </a:t>
            </a:r>
            <a:r>
              <a:rPr lang="en-US" sz="3200" b="1" i="1" dirty="0" smtClean="0"/>
              <a:t>can be complicated by:</a:t>
            </a:r>
          </a:p>
          <a:p>
            <a:r>
              <a:rPr lang="en-US" sz="2400" b="1" i="1" dirty="0" smtClean="0"/>
              <a:t>- Cardiac </a:t>
            </a:r>
            <a:r>
              <a:rPr lang="en-US" sz="2400" b="1" i="1" dirty="0"/>
              <a:t>Arrhythmias. </a:t>
            </a:r>
            <a:endParaRPr lang="en-US" sz="2400" dirty="0"/>
          </a:p>
          <a:p>
            <a:r>
              <a:rPr lang="en-US" sz="2400" b="1" i="1" dirty="0"/>
              <a:t>- Myocardial rupture and </a:t>
            </a:r>
            <a:r>
              <a:rPr lang="en-US" sz="2400" b="1" i="1" dirty="0" err="1"/>
              <a:t>haemopericardium</a:t>
            </a:r>
            <a:r>
              <a:rPr lang="en-US" sz="2400" b="1" i="1" dirty="0"/>
              <a:t>. </a:t>
            </a:r>
            <a:endParaRPr lang="en-US" sz="2400" dirty="0"/>
          </a:p>
          <a:p>
            <a:r>
              <a:rPr lang="en-US" sz="2400" b="1" i="1" dirty="0"/>
              <a:t>- Ventricular aneurysm. </a:t>
            </a:r>
            <a:endParaRPr lang="en-US" sz="2400" dirty="0"/>
          </a:p>
          <a:p>
            <a:r>
              <a:rPr lang="en-US" sz="2400" b="1" i="1" dirty="0"/>
              <a:t>- Heart failure</a:t>
            </a:r>
            <a:r>
              <a:rPr lang="en-US" sz="2400" b="1" i="1" dirty="0" smtClean="0"/>
              <a:t>.</a:t>
            </a:r>
          </a:p>
          <a:p>
            <a:r>
              <a:rPr lang="en-US" sz="2400" b="1" i="1" dirty="0" smtClean="0"/>
              <a:t>- Mural </a:t>
            </a:r>
            <a:r>
              <a:rPr lang="en-US" sz="2400" b="1" i="1" dirty="0"/>
              <a:t>thrombosis.                                   </a:t>
            </a:r>
          </a:p>
          <a:p>
            <a:pPr marL="0" indent="0">
              <a:buNone/>
            </a:pPr>
            <a:endParaRPr lang="en-US" sz="2400" b="1" i="1" dirty="0" smtClean="0"/>
          </a:p>
          <a:p>
            <a:pPr marL="0" indent="0" fontAlgn="base">
              <a:buNone/>
            </a:pPr>
            <a:r>
              <a:rPr lang="en-US" dirty="0"/>
              <a:t>S</a:t>
            </a:r>
            <a:r>
              <a:rPr lang="en-US" dirty="0" smtClean="0"/>
              <a:t>erum </a:t>
            </a:r>
            <a:r>
              <a:rPr lang="en-US" dirty="0"/>
              <a:t>enzyme or protein that is </a:t>
            </a:r>
            <a:r>
              <a:rPr lang="en-US" dirty="0" smtClean="0"/>
              <a:t>elevated </a:t>
            </a:r>
            <a:r>
              <a:rPr lang="en-US" dirty="0"/>
              <a:t>24 hours after </a:t>
            </a:r>
            <a:r>
              <a:rPr lang="en-US" dirty="0" smtClean="0"/>
              <a:t>the </a:t>
            </a:r>
            <a:r>
              <a:rPr lang="en-US" dirty="0"/>
              <a:t>patient’s admission to </a:t>
            </a:r>
            <a:r>
              <a:rPr lang="en-US" dirty="0" smtClean="0"/>
              <a:t>hospital</a:t>
            </a:r>
            <a:r>
              <a:rPr lang="en-US" dirty="0"/>
              <a:t>:</a:t>
            </a:r>
          </a:p>
          <a:p>
            <a:pPr fontAlgn="base"/>
            <a:r>
              <a:rPr lang="en-US" b="1" i="1" dirty="0"/>
              <a:t>- CK-MB                         - Troponin I</a:t>
            </a:r>
            <a:r>
              <a:rPr lang="en-US" dirty="0"/>
              <a:t> </a:t>
            </a:r>
          </a:p>
          <a:p>
            <a:endParaRPr lang="en-US" dirty="0"/>
          </a:p>
        </p:txBody>
      </p:sp>
    </p:spTree>
    <p:extLst>
      <p:ext uri="{BB962C8B-B14F-4D97-AF65-F5344CB8AC3E}">
        <p14:creationId xmlns:p14="http://schemas.microsoft.com/office/powerpoint/2010/main" val="158519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220072" y="5039667"/>
            <a:ext cx="3744417" cy="1538547"/>
          </a:xfrm>
          <a:solidFill>
            <a:srgbClr val="FFFF00"/>
          </a:solidFill>
        </p:spPr>
        <p:txBody>
          <a:bodyPr>
            <a:noAutofit/>
          </a:bodyPr>
          <a:lstStyle/>
          <a:p>
            <a:pPr marL="0" indent="0">
              <a:buNone/>
            </a:pPr>
            <a:r>
              <a:rPr lang="en-US" sz="2800" b="1" dirty="0" smtClean="0"/>
              <a:t>Gross:</a:t>
            </a:r>
            <a:endParaRPr lang="en-US" sz="2800" b="1" dirty="0"/>
          </a:p>
          <a:p>
            <a:r>
              <a:rPr lang="en-US" sz="2000" b="1" i="1" dirty="0" smtClean="0"/>
              <a:t>-Yellow </a:t>
            </a:r>
            <a:r>
              <a:rPr lang="en-US" sz="2000" b="1" i="1" dirty="0" err="1"/>
              <a:t>atheromatous</a:t>
            </a:r>
            <a:r>
              <a:rPr lang="en-US" sz="2000" b="1" i="1" dirty="0"/>
              <a:t> plaques. </a:t>
            </a:r>
            <a:endParaRPr lang="en-US" sz="2000" dirty="0"/>
          </a:p>
          <a:p>
            <a:r>
              <a:rPr lang="en-US" sz="2000" b="1" i="1" dirty="0"/>
              <a:t>- Areas of ulceration and </a:t>
            </a:r>
            <a:r>
              <a:rPr lang="en-US" sz="2000" b="1" i="1" dirty="0" err="1"/>
              <a:t>haemorrhage</a:t>
            </a:r>
            <a:r>
              <a:rPr lang="en-US" sz="2000" b="1" i="1" dirty="0"/>
              <a:t> </a:t>
            </a:r>
            <a:endParaRPr lang="en-US" sz="2000" b="1" i="1" dirty="0">
              <a:latin typeface="+mj-lt"/>
            </a:endParaRPr>
          </a:p>
        </p:txBody>
      </p:sp>
      <p:pic>
        <p:nvPicPr>
          <p:cNvPr id="140292" name="Picture 4" descr="http://classconnection.s3.amazonaws.com/870/flashcards/646870/png/aortic_atherosclerosis1349185687546.png"/>
          <p:cNvPicPr>
            <a:picLocks noChangeAspect="1" noChangeArrowheads="1"/>
          </p:cNvPicPr>
          <p:nvPr/>
        </p:nvPicPr>
        <p:blipFill>
          <a:blip r:embed="rId2" cstate="print"/>
          <a:srcRect/>
          <a:stretch>
            <a:fillRect/>
          </a:stretch>
        </p:blipFill>
        <p:spPr bwMode="auto">
          <a:xfrm rot="5400000">
            <a:off x="2725157" y="-1082139"/>
            <a:ext cx="3654168" cy="8104414"/>
          </a:xfrm>
          <a:prstGeom prst="rect">
            <a:avLst/>
          </a:prstGeom>
          <a:noFill/>
        </p:spPr>
      </p:pic>
      <p:sp>
        <p:nvSpPr>
          <p:cNvPr id="6" name="Rounded Rectangle 5"/>
          <p:cNvSpPr/>
          <p:nvPr/>
        </p:nvSpPr>
        <p:spPr>
          <a:xfrm>
            <a:off x="1571604" y="260648"/>
            <a:ext cx="5786478" cy="75713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Advanced </a:t>
            </a:r>
            <a:r>
              <a:rPr lang="en-US" sz="2800" b="1" i="1" dirty="0"/>
              <a:t>and complicated </a:t>
            </a:r>
            <a:r>
              <a:rPr lang="en-US" sz="2800" b="1" i="1" dirty="0" smtClean="0"/>
              <a:t>atherosclerosis</a:t>
            </a:r>
            <a:endParaRPr lang="en-US" sz="2800" i="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179512" y="5355733"/>
            <a:ext cx="4572000" cy="1231106"/>
          </a:xfrm>
          <a:prstGeom prst="rect">
            <a:avLst/>
          </a:prstGeom>
          <a:solidFill>
            <a:srgbClr val="FF0000"/>
          </a:solidFill>
        </p:spPr>
        <p:txBody>
          <a:bodyPr>
            <a:spAutoFit/>
          </a:bodyPr>
          <a:lstStyle/>
          <a:p>
            <a:r>
              <a:rPr lang="en-IN" sz="2000" b="1" dirty="0" smtClean="0">
                <a:latin typeface="Times New Roman" panose="02020603050405020304" pitchFamily="18" charset="0"/>
              </a:rPr>
              <a:t>RISK FACTORS: </a:t>
            </a:r>
          </a:p>
          <a:p>
            <a:r>
              <a:rPr lang="en-IN" dirty="0" smtClean="0">
                <a:latin typeface="Times New Roman" panose="02020603050405020304" pitchFamily="18" charset="0"/>
              </a:rPr>
              <a:t>- Male gender            - </a:t>
            </a:r>
            <a:r>
              <a:rPr lang="en-IN" dirty="0">
                <a:latin typeface="Times New Roman" panose="02020603050405020304" pitchFamily="18" charset="0"/>
              </a:rPr>
              <a:t>Post menopausal woman </a:t>
            </a:r>
          </a:p>
          <a:p>
            <a:r>
              <a:rPr lang="en-IN" dirty="0">
                <a:latin typeface="Times New Roman" panose="02020603050405020304" pitchFamily="18" charset="0"/>
              </a:rPr>
              <a:t>- </a:t>
            </a:r>
            <a:r>
              <a:rPr lang="en-IN" dirty="0" err="1">
                <a:latin typeface="Times New Roman" panose="02020603050405020304" pitchFamily="18" charset="0"/>
              </a:rPr>
              <a:t>Hyperlipidemia</a:t>
            </a:r>
            <a:r>
              <a:rPr lang="en-IN" dirty="0" smtClean="0">
                <a:latin typeface="Times New Roman" panose="02020603050405020304" pitchFamily="18" charset="0"/>
              </a:rPr>
              <a:t>.           - Hypertension</a:t>
            </a:r>
            <a:r>
              <a:rPr lang="en-IN" dirty="0">
                <a:latin typeface="Times New Roman" panose="02020603050405020304" pitchFamily="18" charset="0"/>
              </a:rPr>
              <a:t>. </a:t>
            </a:r>
          </a:p>
          <a:p>
            <a:r>
              <a:rPr lang="en-IN" dirty="0">
                <a:latin typeface="Times New Roman" panose="02020603050405020304" pitchFamily="18" charset="0"/>
              </a:rPr>
              <a:t>- Diabetes mellitus</a:t>
            </a:r>
            <a:r>
              <a:rPr lang="en-IN" dirty="0" smtClean="0">
                <a:latin typeface="Times New Roman" panose="02020603050405020304" pitchFamily="18" charset="0"/>
              </a:rPr>
              <a:t>.        </a:t>
            </a:r>
            <a:r>
              <a:rPr lang="en-IN" dirty="0" smtClean="0">
                <a:latin typeface="Courier New" panose="02070309020205020404" pitchFamily="49" charset="0"/>
              </a:rPr>
              <a:t>–</a:t>
            </a:r>
            <a:r>
              <a:rPr lang="en-IN" dirty="0" smtClean="0">
                <a:latin typeface="Times New Roman" panose="02020603050405020304" pitchFamily="18" charset="0"/>
              </a:rPr>
              <a:t>Cigarette </a:t>
            </a:r>
            <a:r>
              <a:rPr lang="en-IN" dirty="0">
                <a:latin typeface="Times New Roman" panose="02020603050405020304" pitchFamily="18" charset="0"/>
              </a:rPr>
              <a:t>smoking. </a:t>
            </a:r>
            <a:endParaRPr lang="en-IN" dirty="0">
              <a:effectLst/>
              <a:latin typeface="Times New Roman" panose="02020603050405020304" pitchFamily="18" charset="0"/>
            </a:endParaRPr>
          </a:p>
        </p:txBody>
      </p:sp>
      <p:cxnSp>
        <p:nvCxnSpPr>
          <p:cNvPr id="8" name="Straight Arrow Connector 7"/>
          <p:cNvCxnSpPr/>
          <p:nvPr/>
        </p:nvCxnSpPr>
        <p:spPr>
          <a:xfrm flipH="1" flipV="1">
            <a:off x="4552241" y="3284984"/>
            <a:ext cx="2396023" cy="23762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flipV="1">
            <a:off x="6516216" y="2970068"/>
            <a:ext cx="576064" cy="300121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descr="12 c"/>
          <p:cNvPicPr>
            <a:picLocks noChangeAspect="1" noChangeArrowheads="1"/>
          </p:cNvPicPr>
          <p:nvPr/>
        </p:nvPicPr>
        <p:blipFill>
          <a:blip r:embed="rId3" cstate="print"/>
          <a:srcRect/>
          <a:stretch>
            <a:fillRect/>
          </a:stretch>
        </p:blipFill>
        <p:spPr bwMode="auto">
          <a:xfrm>
            <a:off x="571472" y="929240"/>
            <a:ext cx="7929618" cy="429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مستدير الزوايا 4"/>
          <p:cNvSpPr/>
          <p:nvPr/>
        </p:nvSpPr>
        <p:spPr>
          <a:xfrm>
            <a:off x="1714480" y="214290"/>
            <a:ext cx="5929354"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late stage</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TextBox 2"/>
          <p:cNvSpPr txBox="1">
            <a:spLocks noChangeArrowheads="1"/>
          </p:cNvSpPr>
          <p:nvPr/>
        </p:nvSpPr>
        <p:spPr bwMode="auto">
          <a:xfrm>
            <a:off x="320551" y="5237820"/>
            <a:ext cx="8355905" cy="1200329"/>
          </a:xfrm>
          <a:prstGeom prst="rect">
            <a:avLst/>
          </a:prstGeom>
          <a:noFill/>
          <a:ln w="9525">
            <a:noFill/>
            <a:miter lim="800000"/>
            <a:headEnd/>
            <a:tailEnd/>
          </a:ln>
        </p:spPr>
        <p:txBody>
          <a:bodyPr wrap="square">
            <a:spAutoFit/>
          </a:bodyPr>
          <a:lstStyle/>
          <a:p>
            <a:pPr marL="534988" indent="-534988"/>
            <a:r>
              <a:rPr lang="en-US" i="1" dirty="0" smtClean="0">
                <a:latin typeface="+mj-lt"/>
              </a:rPr>
              <a:t>1- </a:t>
            </a:r>
            <a:r>
              <a:rPr lang="en-US" b="1" i="1" dirty="0" smtClean="0">
                <a:latin typeface="+mj-lt"/>
              </a:rPr>
              <a:t>Patchy </a:t>
            </a:r>
            <a:r>
              <a:rPr lang="en-US" b="1" i="1" dirty="0">
                <a:latin typeface="+mj-lt"/>
              </a:rPr>
              <a:t>coagulative necrosis of myocardial </a:t>
            </a:r>
            <a:r>
              <a:rPr lang="en-US" b="1" i="1" dirty="0" smtClean="0">
                <a:latin typeface="+mj-lt"/>
              </a:rPr>
              <a:t>fibers</a:t>
            </a:r>
            <a:r>
              <a:rPr lang="en-US" i="1" dirty="0" smtClean="0">
                <a:latin typeface="+mj-lt"/>
              </a:rPr>
              <a:t>. </a:t>
            </a:r>
            <a:r>
              <a:rPr lang="en-US" i="1" dirty="0">
                <a:latin typeface="+mj-lt"/>
              </a:rPr>
              <a:t>The dead muscle </a:t>
            </a:r>
            <a:r>
              <a:rPr lang="en-US" i="1" dirty="0" smtClean="0">
                <a:latin typeface="+mj-lt"/>
              </a:rPr>
              <a:t>fibers </a:t>
            </a:r>
            <a:r>
              <a:rPr lang="en-US" i="1" dirty="0">
                <a:latin typeface="+mj-lt"/>
              </a:rPr>
              <a:t>are structureless and </a:t>
            </a:r>
            <a:r>
              <a:rPr lang="en-US" i="1" dirty="0" smtClean="0">
                <a:latin typeface="+mj-lt"/>
              </a:rPr>
              <a:t>hyaline with loss of nuclei and striations.</a:t>
            </a:r>
            <a:endParaRPr lang="en-US" i="1" dirty="0">
              <a:latin typeface="+mj-lt"/>
            </a:endParaRPr>
          </a:p>
          <a:p>
            <a:pPr marL="534988" indent="-534988"/>
            <a:r>
              <a:rPr lang="en-US" i="1" dirty="0" smtClean="0">
                <a:latin typeface="+mj-lt"/>
              </a:rPr>
              <a:t>2-  </a:t>
            </a:r>
            <a:r>
              <a:rPr lang="en-US" b="1" i="1" dirty="0" smtClean="0">
                <a:latin typeface="+mj-lt"/>
              </a:rPr>
              <a:t>Chronic ischemic fibrous scar </a:t>
            </a:r>
            <a:r>
              <a:rPr lang="en-US" i="1" dirty="0" smtClean="0">
                <a:latin typeface="+mj-lt"/>
              </a:rPr>
              <a:t>replacing dead myocardial fibers . </a:t>
            </a:r>
          </a:p>
          <a:p>
            <a:pPr marL="534988" indent="-534988"/>
            <a:r>
              <a:rPr lang="en-US" i="1" dirty="0" smtClean="0">
                <a:latin typeface="+mj-lt"/>
              </a:rPr>
              <a:t>3-  </a:t>
            </a:r>
            <a:r>
              <a:rPr lang="en-US" b="1" i="1" dirty="0" smtClean="0">
                <a:latin typeface="+mj-lt"/>
              </a:rPr>
              <a:t>The remaining myocardial fibers </a:t>
            </a:r>
            <a:r>
              <a:rPr lang="en-US" i="1" dirty="0" smtClean="0">
                <a:latin typeface="+mj-lt"/>
              </a:rPr>
              <a:t>show enlarged nuclei due to ventricular hypertrophy .</a:t>
            </a:r>
            <a:endParaRPr lang="en-US" i="1" dirty="0">
              <a:latin typeface="+mj-lt"/>
            </a:endParaRPr>
          </a:p>
        </p:txBody>
      </p:sp>
      <p:sp>
        <p:nvSpPr>
          <p:cNvPr id="8" name="مستطيل مستدير الزوايا 7"/>
          <p:cNvSpPr/>
          <p:nvPr/>
        </p:nvSpPr>
        <p:spPr>
          <a:xfrm>
            <a:off x="4286248" y="1357298"/>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ar-SA" b="1" dirty="0"/>
          </a:p>
        </p:txBody>
      </p:sp>
      <p:sp>
        <p:nvSpPr>
          <p:cNvPr id="9" name="مستطيل مستدير الزوايا 8"/>
          <p:cNvSpPr/>
          <p:nvPr/>
        </p:nvSpPr>
        <p:spPr>
          <a:xfrm>
            <a:off x="4860032" y="3717032"/>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ar-SA" b="1" dirty="0"/>
          </a:p>
        </p:txBody>
      </p:sp>
      <p:sp>
        <p:nvSpPr>
          <p:cNvPr id="10" name="مستطيل مستدير الزوايا 9"/>
          <p:cNvSpPr/>
          <p:nvPr/>
        </p:nvSpPr>
        <p:spPr>
          <a:xfrm>
            <a:off x="2339752" y="234888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ar-SA" b="1" dirty="0"/>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4546" y="3816363"/>
            <a:ext cx="6786610" cy="1827215"/>
          </a:xfrm>
        </p:spPr>
        <p:txBody>
          <a:bodyPr>
            <a:noAutofit/>
          </a:bodyPr>
          <a:lstStyle/>
          <a:p>
            <a:r>
              <a:rPr lang="en-US" sz="4800" b="1" dirty="0" smtClean="0">
                <a:solidFill>
                  <a:srgbClr val="66FFFF"/>
                </a:solidFill>
                <a:latin typeface="Aharoni" pitchFamily="2" charset="-79"/>
                <a:cs typeface="Aharoni" pitchFamily="2" charset="-79"/>
              </a:rPr>
              <a:t>Thromboembolism / Vasculitis</a:t>
            </a:r>
            <a:endParaRPr lang="en-US" sz="4800" b="1" dirty="0">
              <a:solidFill>
                <a:srgbClr val="66FFFF"/>
              </a:solidFill>
              <a:latin typeface="Aharoni" pitchFamily="2" charset="-79"/>
              <a:cs typeface="Aharoni" pitchFamily="2" charset="-79"/>
            </a:endParaRPr>
          </a:p>
        </p:txBody>
      </p:sp>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ehringer"/>
          <p:cNvPicPr>
            <a:picLocks noChangeAspect="1" noChangeArrowheads="1"/>
          </p:cNvPicPr>
          <p:nvPr/>
        </p:nvPicPr>
        <p:blipFill>
          <a:blip r:embed="rId2" cstate="print"/>
          <a:srcRect/>
          <a:stretch>
            <a:fillRect/>
          </a:stretch>
        </p:blipFill>
        <p:spPr bwMode="auto">
          <a:xfrm>
            <a:off x="285720" y="6572272"/>
            <a:ext cx="1318944" cy="285728"/>
          </a:xfrm>
          <a:prstGeom prst="rect">
            <a:avLst/>
          </a:prstGeom>
          <a:noFill/>
        </p:spPr>
      </p:pic>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مستطيل 5"/>
          <p:cNvSpPr/>
          <p:nvPr/>
        </p:nvSpPr>
        <p:spPr>
          <a:xfrm>
            <a:off x="2683262" y="4177263"/>
            <a:ext cx="6317894" cy="1323439"/>
          </a:xfrm>
          <a:prstGeom prst="rect">
            <a:avLst/>
          </a:prstGeom>
        </p:spPr>
        <p:txBody>
          <a:bodyPr wrap="square">
            <a:spAutoFit/>
          </a:bodyPr>
          <a:lstStyle/>
          <a:p>
            <a:pPr lvl="0" rtl="1">
              <a:spcBef>
                <a:spcPct val="0"/>
              </a:spcBef>
            </a:pP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Thromboangitis oblitrans   (Buerger’s disease)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NKkQ-3bc2kKoj6DZPPtzW4I31Psp5RZaPn1M1z_wIBfqorIHw2pbAPA">
            <a:hlinkClick r:id="rId2"/>
          </p:cNvPr>
          <p:cNvPicPr>
            <a:picLocks noChangeAspect="1" noChangeArrowheads="1"/>
          </p:cNvPicPr>
          <p:nvPr/>
        </p:nvPicPr>
        <p:blipFill>
          <a:blip r:embed="rId3" cstate="print"/>
          <a:srcRect/>
          <a:stretch>
            <a:fillRect/>
          </a:stretch>
        </p:blipFill>
        <p:spPr bwMode="auto">
          <a:xfrm>
            <a:off x="1043608" y="1628800"/>
            <a:ext cx="2808312" cy="3960440"/>
          </a:xfrm>
          <a:prstGeom prst="rect">
            <a:avLst/>
          </a:prstGeom>
          <a:noFill/>
          <a:ln w="28575">
            <a:solidFill>
              <a:schemeClr val="tx1"/>
            </a:solidFill>
          </a:ln>
        </p:spPr>
      </p:pic>
      <p:pic>
        <p:nvPicPr>
          <p:cNvPr id="1030" name="Picture 6" descr="Gangrene"/>
          <p:cNvPicPr>
            <a:picLocks noChangeAspect="1" noChangeArrowheads="1"/>
          </p:cNvPicPr>
          <p:nvPr/>
        </p:nvPicPr>
        <p:blipFill>
          <a:blip r:embed="rId4" cstate="print"/>
          <a:srcRect/>
          <a:stretch>
            <a:fillRect/>
          </a:stretch>
        </p:blipFill>
        <p:spPr bwMode="auto">
          <a:xfrm>
            <a:off x="4283968" y="1643050"/>
            <a:ext cx="3874182" cy="3874182"/>
          </a:xfrm>
          <a:prstGeom prst="rect">
            <a:avLst/>
          </a:prstGeom>
          <a:noFill/>
          <a:ln w="28575">
            <a:solidFill>
              <a:schemeClr val="tx1"/>
            </a:solidFill>
          </a:ln>
        </p:spPr>
      </p:pic>
      <p:sp>
        <p:nvSpPr>
          <p:cNvPr id="7" name="مستطيل مستدير الزوايا 6"/>
          <p:cNvSpPr/>
          <p:nvPr/>
        </p:nvSpPr>
        <p:spPr>
          <a:xfrm>
            <a:off x="1428728" y="214290"/>
            <a:ext cx="5857916" cy="107157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Thromboangitis oblitrans     </a:t>
            </a:r>
          </a:p>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(Buerger`s disease)</a:t>
            </a:r>
            <a:endParaRPr lang="en-US"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2" name="Rectangle 1"/>
          <p:cNvSpPr/>
          <p:nvPr/>
        </p:nvSpPr>
        <p:spPr>
          <a:xfrm>
            <a:off x="1032414" y="5657672"/>
            <a:ext cx="7488832" cy="1200329"/>
          </a:xfrm>
          <a:prstGeom prst="rect">
            <a:avLst/>
          </a:prstGeom>
        </p:spPr>
        <p:txBody>
          <a:bodyPr wrap="square">
            <a:spAutoFit/>
          </a:bodyPr>
          <a:lstStyle/>
          <a:p>
            <a:r>
              <a:rPr lang="en-US" b="1" i="1" dirty="0">
                <a:solidFill>
                  <a:srgbClr val="000000"/>
                </a:solidFill>
                <a:latin typeface="Calibri" panose="020F0502020204030204" pitchFamily="34" charset="0"/>
              </a:rPr>
              <a:t>Black </a:t>
            </a:r>
            <a:r>
              <a:rPr lang="en-US" b="1" i="1" dirty="0" smtClean="0">
                <a:solidFill>
                  <a:srgbClr val="000000"/>
                </a:solidFill>
                <a:latin typeface="Calibri" panose="020F0502020204030204" pitchFamily="34" charset="0"/>
              </a:rPr>
              <a:t>discoloration </a:t>
            </a:r>
            <a:r>
              <a:rPr lang="en-US" b="1" i="1" dirty="0">
                <a:solidFill>
                  <a:srgbClr val="000000"/>
                </a:solidFill>
                <a:latin typeface="Calibri" panose="020F0502020204030204" pitchFamily="34" charset="0"/>
              </a:rPr>
              <a:t>of the patient’s </a:t>
            </a:r>
            <a:r>
              <a:rPr lang="en-US" b="1" i="1" dirty="0" smtClean="0">
                <a:solidFill>
                  <a:srgbClr val="000000"/>
                </a:solidFill>
                <a:latin typeface="Calibri" panose="020F0502020204030204" pitchFamily="34" charset="0"/>
              </a:rPr>
              <a:t>finger and toes </a:t>
            </a:r>
            <a:r>
              <a:rPr lang="en-US" b="1" i="1" dirty="0">
                <a:solidFill>
                  <a:srgbClr val="000000"/>
                </a:solidFill>
                <a:latin typeface="Calibri" panose="020F0502020204030204" pitchFamily="34" charset="0"/>
              </a:rPr>
              <a:t>caused by ischaemia </a:t>
            </a:r>
            <a:endParaRPr lang="en-US" dirty="0"/>
          </a:p>
          <a:p>
            <a:r>
              <a:rPr lang="en-US" b="1" dirty="0" smtClean="0"/>
              <a:t>The main </a:t>
            </a:r>
            <a:r>
              <a:rPr lang="en-US" b="1" dirty="0" smtClean="0">
                <a:solidFill>
                  <a:srgbClr val="FF0000"/>
                </a:solidFill>
              </a:rPr>
              <a:t>predisposing </a:t>
            </a:r>
            <a:r>
              <a:rPr lang="en-US" b="1" dirty="0">
                <a:solidFill>
                  <a:srgbClr val="FF0000"/>
                </a:solidFill>
              </a:rPr>
              <a:t>factors </a:t>
            </a:r>
            <a:r>
              <a:rPr lang="en-US" b="1" dirty="0"/>
              <a:t>for this </a:t>
            </a:r>
            <a:r>
              <a:rPr lang="en-US" b="1" dirty="0" smtClean="0"/>
              <a:t>condition are: </a:t>
            </a:r>
          </a:p>
          <a:p>
            <a:r>
              <a:rPr lang="en-US" b="1" i="1" dirty="0" smtClean="0"/>
              <a:t>-  Smoking </a:t>
            </a:r>
            <a:r>
              <a:rPr lang="en-US" b="1" i="1" dirty="0"/>
              <a:t>habits. </a:t>
            </a:r>
            <a:endParaRPr lang="en-US" dirty="0"/>
          </a:p>
          <a:p>
            <a:r>
              <a:rPr lang="en-US" b="1" i="1" dirty="0"/>
              <a:t>- Certain HLA haplotypes (Genetic predisposition).</a:t>
            </a:r>
            <a:r>
              <a:rPr lang="en-US" b="1" i="1" dirty="0" smtClean="0">
                <a:solidFill>
                  <a:srgbClr val="000000"/>
                </a:solidFill>
                <a:latin typeface="Calibri" panose="020F0502020204030204" pitchFamily="34" charset="0"/>
              </a:rPr>
              <a:t>   </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le:M.Buerger 1.JPG"/>
          <p:cNvPicPr>
            <a:picLocks noChangeAspect="1" noChangeArrowheads="1"/>
          </p:cNvPicPr>
          <p:nvPr/>
        </p:nvPicPr>
        <p:blipFill>
          <a:blip r:embed="rId2" cstate="print"/>
          <a:srcRect/>
          <a:stretch>
            <a:fillRect/>
          </a:stretch>
        </p:blipFill>
        <p:spPr bwMode="auto">
          <a:xfrm>
            <a:off x="4643438" y="1009672"/>
            <a:ext cx="3448050" cy="5705476"/>
          </a:xfrm>
          <a:prstGeom prst="rect">
            <a:avLst/>
          </a:prstGeom>
          <a:noFill/>
        </p:spPr>
      </p:pic>
      <p:sp>
        <p:nvSpPr>
          <p:cNvPr id="3" name="مستطيل 2"/>
          <p:cNvSpPr/>
          <p:nvPr/>
        </p:nvSpPr>
        <p:spPr>
          <a:xfrm>
            <a:off x="323528" y="3862410"/>
            <a:ext cx="3782224" cy="1569660"/>
          </a:xfrm>
          <a:prstGeom prst="rect">
            <a:avLst/>
          </a:prstGeom>
        </p:spPr>
        <p:txBody>
          <a:bodyPr wrap="square">
            <a:spAutoFit/>
          </a:bodyPr>
          <a:lstStyle/>
          <a:p>
            <a:pPr>
              <a:buFont typeface="Arial" pitchFamily="34" charset="0"/>
              <a:buChar char="•"/>
            </a:pPr>
            <a:r>
              <a:rPr lang="en-GB" sz="2400" b="1" i="1" dirty="0" smtClean="0"/>
              <a:t> Complete occlusion of the right and stenosis of the left </a:t>
            </a:r>
            <a:r>
              <a:rPr lang="en-GB" sz="2400" b="1" i="1" dirty="0" smtClean="0">
                <a:hlinkClick r:id="rId3" tooltip="Femoral artery"/>
              </a:rPr>
              <a:t>femoral artery</a:t>
            </a:r>
            <a:r>
              <a:rPr lang="en-GB" sz="2400" b="1" i="1" dirty="0" smtClean="0"/>
              <a:t> </a:t>
            </a:r>
          </a:p>
          <a:p>
            <a:endParaRPr lang="ar-SA" sz="2400" b="1" i="1" dirty="0"/>
          </a:p>
        </p:txBody>
      </p:sp>
      <p:sp>
        <p:nvSpPr>
          <p:cNvPr id="7" name="مستطيل 6"/>
          <p:cNvSpPr/>
          <p:nvPr/>
        </p:nvSpPr>
        <p:spPr>
          <a:xfrm>
            <a:off x="214282" y="1357298"/>
            <a:ext cx="4357718" cy="1938992"/>
          </a:xfrm>
          <a:prstGeom prst="rect">
            <a:avLst/>
          </a:prstGeom>
        </p:spPr>
        <p:txBody>
          <a:bodyPr wrap="square">
            <a:spAutoFit/>
          </a:bodyPr>
          <a:lstStyle/>
          <a:p>
            <a:pPr>
              <a:buFont typeface="Arial" pitchFamily="34" charset="0"/>
              <a:buChar char="•"/>
            </a:pPr>
            <a:r>
              <a:rPr lang="en-GB" sz="2400" b="1" i="1" dirty="0" smtClean="0"/>
              <a:t> Pathologic findings of an acute inflammation and thrombosis (clotting) of  arteries and veins of the hands and feet (the lower limbs being more common)</a:t>
            </a:r>
            <a:endParaRPr lang="ar-SA" sz="2400" b="1" i="1" dirty="0"/>
          </a:p>
        </p:txBody>
      </p:sp>
      <p:sp>
        <p:nvSpPr>
          <p:cNvPr id="8" name="مستطيل مستدير الزوايا 7"/>
          <p:cNvSpPr/>
          <p:nvPr/>
        </p:nvSpPr>
        <p:spPr>
          <a:xfrm>
            <a:off x="571472" y="285728"/>
            <a:ext cx="8143932"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28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rtl="1">
              <a:spcBef>
                <a:spcPct val="0"/>
              </a:spcBef>
              <a:defRPr/>
            </a:pPr>
            <a: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a:t>
            </a:r>
            <a:b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sz="2800"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Thromboangiitis Obliterans"/>
          <p:cNvPicPr>
            <a:picLocks noChangeAspect="1" noChangeArrowheads="1"/>
          </p:cNvPicPr>
          <p:nvPr/>
        </p:nvPicPr>
        <p:blipFill>
          <a:blip r:embed="rId3" cstate="print"/>
          <a:srcRect/>
          <a:stretch>
            <a:fillRect/>
          </a:stretch>
        </p:blipFill>
        <p:spPr bwMode="auto">
          <a:xfrm>
            <a:off x="928662" y="1229842"/>
            <a:ext cx="7286676" cy="4143374"/>
          </a:xfrm>
          <a:prstGeom prst="rect">
            <a:avLst/>
          </a:prstGeom>
          <a:noFill/>
          <a:ln w="28575">
            <a:solidFill>
              <a:schemeClr val="tx1"/>
            </a:solidFill>
          </a:ln>
        </p:spPr>
      </p:pic>
      <p:sp>
        <p:nvSpPr>
          <p:cNvPr id="4" name="مستطيل مستدير الزوايا 3"/>
          <p:cNvSpPr/>
          <p:nvPr/>
        </p:nvSpPr>
        <p:spPr>
          <a:xfrm>
            <a:off x="857224" y="285728"/>
            <a:ext cx="7429552"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 LPF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مستطيل 4"/>
          <p:cNvSpPr/>
          <p:nvPr/>
        </p:nvSpPr>
        <p:spPr>
          <a:xfrm>
            <a:off x="571472" y="5514819"/>
            <a:ext cx="7715304" cy="1015663"/>
          </a:xfrm>
          <a:prstGeom prst="rect">
            <a:avLst/>
          </a:prstGeom>
        </p:spPr>
        <p:txBody>
          <a:bodyPr wrap="square">
            <a:spAutoFit/>
          </a:bodyPr>
          <a:lstStyle/>
          <a:p>
            <a:pPr algn="ctr"/>
            <a:r>
              <a:rPr lang="en-GB" sz="2000" b="1" i="1" dirty="0" smtClean="0"/>
              <a:t>Thromboangiitis obliterans (Buerger’s disease) is a </a:t>
            </a:r>
            <a:r>
              <a:rPr lang="en-GB" sz="2000" b="1" i="1" dirty="0" smtClean="0">
                <a:solidFill>
                  <a:srgbClr val="336600"/>
                </a:solidFill>
                <a:effectLst>
                  <a:outerShdw blurRad="38100" dist="38100" dir="2700000" algn="tl">
                    <a:srgbClr val="000000">
                      <a:alpha val="43137"/>
                    </a:srgbClr>
                  </a:outerShdw>
                </a:effectLst>
              </a:rPr>
              <a:t>non atherosclerotic</a:t>
            </a:r>
            <a:r>
              <a:rPr lang="en-GB" sz="2000" b="1" i="1" dirty="0" smtClean="0"/>
              <a:t>, </a:t>
            </a:r>
            <a:r>
              <a:rPr lang="en-GB" sz="2000" b="1" i="1" dirty="0" smtClean="0">
                <a:solidFill>
                  <a:srgbClr val="990000"/>
                </a:solidFill>
              </a:rPr>
              <a:t>segmental</a:t>
            </a:r>
            <a:r>
              <a:rPr lang="en-GB" sz="2000" b="1" i="1" dirty="0" smtClean="0"/>
              <a:t>, </a:t>
            </a:r>
            <a:r>
              <a:rPr lang="en-GB" sz="2000" b="1" i="1" dirty="0" smtClean="0">
                <a:solidFill>
                  <a:srgbClr val="0000FF"/>
                </a:solidFill>
              </a:rPr>
              <a:t>inflammatory,</a:t>
            </a:r>
            <a:r>
              <a:rPr lang="en-GB" sz="2000" b="1" i="1" dirty="0" smtClean="0"/>
              <a:t> </a:t>
            </a:r>
            <a:r>
              <a:rPr lang="en-GB" sz="2000" b="1" i="1" dirty="0" smtClean="0">
                <a:solidFill>
                  <a:srgbClr val="FFC000"/>
                </a:solidFill>
              </a:rPr>
              <a:t>vaso-occlusive </a:t>
            </a:r>
            <a:r>
              <a:rPr lang="en-GB" sz="2000" b="1" i="1" dirty="0" smtClean="0"/>
              <a:t>disease that affects the </a:t>
            </a:r>
            <a:r>
              <a:rPr lang="en-GB" sz="2000" b="1" i="1" dirty="0" smtClean="0">
                <a:solidFill>
                  <a:srgbClr val="00B0F0"/>
                </a:solidFill>
              </a:rPr>
              <a:t>small- and medium-sized arteries and veins </a:t>
            </a:r>
            <a:r>
              <a:rPr lang="en-GB" sz="2000" b="1" i="1" dirty="0" smtClean="0"/>
              <a:t>of the upper and lower extremities.</a:t>
            </a:r>
            <a:endParaRPr lang="ar-SA" sz="2000" b="1"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r. Amer Shafie\My Documents\My Pictures\f4-u1_0-b978-1-4377-0792-2__50016-x__gr27.jpg"/>
          <p:cNvPicPr>
            <a:picLocks noChangeAspect="1" noChangeArrowheads="1"/>
          </p:cNvPicPr>
          <p:nvPr/>
        </p:nvPicPr>
        <p:blipFill>
          <a:blip r:embed="rId2" cstate="print"/>
          <a:srcRect/>
          <a:stretch>
            <a:fillRect/>
          </a:stretch>
        </p:blipFill>
        <p:spPr bwMode="auto">
          <a:xfrm>
            <a:off x="642910" y="1127594"/>
            <a:ext cx="8001056" cy="4301670"/>
          </a:xfrm>
          <a:prstGeom prst="rect">
            <a:avLst/>
          </a:prstGeom>
          <a:noFill/>
          <a:ln w="28575">
            <a:solidFill>
              <a:schemeClr val="tx1"/>
            </a:solidFill>
          </a:ln>
        </p:spPr>
      </p:pic>
      <p:sp>
        <p:nvSpPr>
          <p:cNvPr id="3" name="Rectangle 2"/>
          <p:cNvSpPr/>
          <p:nvPr/>
        </p:nvSpPr>
        <p:spPr>
          <a:xfrm>
            <a:off x="642910" y="5556609"/>
            <a:ext cx="7715304" cy="707886"/>
          </a:xfrm>
          <a:prstGeom prst="rect">
            <a:avLst/>
          </a:prstGeom>
        </p:spPr>
        <p:txBody>
          <a:bodyPr wrap="square">
            <a:spAutoFit/>
          </a:bodyPr>
          <a:lstStyle/>
          <a:p>
            <a:pPr marL="342900" indent="-342900">
              <a:buFont typeface="Wingdings" panose="05000000000000000000" pitchFamily="2" charset="2"/>
              <a:buChar char="q"/>
            </a:pPr>
            <a:r>
              <a:rPr lang="en-US" sz="2000" b="1" i="1" dirty="0" smtClean="0"/>
              <a:t>The lumen is occluded by a thrombus in lumen (arrow)</a:t>
            </a:r>
          </a:p>
          <a:p>
            <a:pPr marL="342900" indent="-342900">
              <a:buFont typeface="Wingdings" panose="05000000000000000000" pitchFamily="2" charset="2"/>
              <a:buChar char="q"/>
            </a:pPr>
            <a:r>
              <a:rPr lang="en-US" sz="2000" b="1" i="1" dirty="0"/>
              <a:t>T</a:t>
            </a:r>
            <a:r>
              <a:rPr lang="en-US" sz="2000" b="1" i="1" dirty="0" smtClean="0"/>
              <a:t>he vessel wall is infiltrated with leukocytes. </a:t>
            </a:r>
            <a:endParaRPr lang="en-US" sz="2000" b="1" i="1" dirty="0"/>
          </a:p>
        </p:txBody>
      </p:sp>
      <p:sp>
        <p:nvSpPr>
          <p:cNvPr id="5" name="مستطيل مستدير الزوايا 4"/>
          <p:cNvSpPr/>
          <p:nvPr/>
        </p:nvSpPr>
        <p:spPr>
          <a:xfrm>
            <a:off x="827584" y="285728"/>
            <a:ext cx="7704856"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spcBef>
                <a:spcPct val="0"/>
              </a:spcBef>
              <a:defRPr/>
            </a:pPr>
            <a:endParaRPr lang="en-US" sz="2400" i="1" cap="small" dirty="0" smtClean="0">
              <a:solidFill>
                <a:schemeClr val="bg1"/>
              </a:solidFill>
              <a:effectLst>
                <a:outerShdw blurRad="38100" dist="38100" dir="2700000" algn="tl">
                  <a:srgbClr val="000000">
                    <a:alpha val="43137"/>
                  </a:srgbClr>
                </a:outerShdw>
              </a:effectLst>
              <a:latin typeface="Franklin Gothic Demi" pitchFamily="34" charset="0"/>
            </a:endParaRPr>
          </a:p>
          <a:p>
            <a:pPr lvl="0" algn="ctr">
              <a:spcBef>
                <a:spcPct val="0"/>
              </a:spcBef>
              <a:defRPr/>
            </a:pPr>
            <a: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t>Thromboangitis obliterans (Buerger’s disease) - HPF</a:t>
            </a:r>
            <a:b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br>
            <a:endParaRPr lang="en-US" sz="2400" i="1" cap="small" dirty="0">
              <a:solidFill>
                <a:schemeClr val="bg1"/>
              </a:solidFill>
              <a:effectLst>
                <a:outerShdw blurRad="38100" dist="38100" dir="2700000" algn="tl">
                  <a:srgbClr val="000000">
                    <a:alpha val="43137"/>
                  </a:srgbClr>
                </a:outerShdw>
              </a:effectLst>
              <a:latin typeface="Franklin Gothic Demi"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fontScale="90000"/>
          </a:bodyPr>
          <a:lstStyle/>
          <a:p>
            <a:pPr algn="ctr" fontAlgn="auto">
              <a:spcAft>
                <a:spcPts val="0"/>
              </a:spcAft>
              <a:defRPr/>
            </a:pPr>
            <a:r>
              <a:rPr lang="en-US" sz="3600" dirty="0" smtClean="0">
                <a:solidFill>
                  <a:schemeClr val="accent1">
                    <a:satMod val="150000"/>
                  </a:schemeClr>
                </a:solidFill>
                <a:latin typeface="Franklin Gothic Demi" pitchFamily="34" charset="0"/>
              </a:rPr>
              <a:t>  </a:t>
            </a:r>
            <a:endParaRPr lang="en-US" sz="3600" dirty="0">
              <a:solidFill>
                <a:schemeClr val="accent1">
                  <a:satMod val="150000"/>
                </a:schemeClr>
              </a:solidFill>
              <a:latin typeface="Franklin Gothic Demi" pitchFamily="34" charset="0"/>
            </a:endParaRPr>
          </a:p>
        </p:txBody>
      </p:sp>
      <p:pic>
        <p:nvPicPr>
          <p:cNvPr id="4" name="Picture 4" descr="Burger6"/>
          <p:cNvPicPr>
            <a:picLocks noChangeAspect="1" noChangeArrowheads="1"/>
          </p:cNvPicPr>
          <p:nvPr/>
        </p:nvPicPr>
        <p:blipFill>
          <a:blip r:embed="rId3" cstate="print"/>
          <a:srcRect/>
          <a:stretch>
            <a:fillRect/>
          </a:stretch>
        </p:blipFill>
        <p:spPr bwMode="auto">
          <a:xfrm>
            <a:off x="642910" y="1142984"/>
            <a:ext cx="7786742" cy="4446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مستدير الزوايا 6"/>
          <p:cNvSpPr/>
          <p:nvPr/>
        </p:nvSpPr>
        <p:spPr>
          <a:xfrm>
            <a:off x="785786" y="285728"/>
            <a:ext cx="7643866"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HPF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مستطيل 8"/>
          <p:cNvSpPr/>
          <p:nvPr/>
        </p:nvSpPr>
        <p:spPr>
          <a:xfrm>
            <a:off x="571472" y="5643578"/>
            <a:ext cx="8001056" cy="1015663"/>
          </a:xfrm>
          <a:prstGeom prst="rect">
            <a:avLst/>
          </a:prstGeom>
        </p:spPr>
        <p:txBody>
          <a:bodyPr wrap="square">
            <a:spAutoFit/>
          </a:bodyPr>
          <a:lstStyle/>
          <a:p>
            <a:pPr algn="ctr"/>
            <a:r>
              <a:rPr lang="en-US" sz="2000" b="1" i="1" dirty="0" smtClean="0">
                <a:latin typeface="+mj-lt"/>
              </a:rPr>
              <a:t>Some blood vessels show recent organizing thrombi</a:t>
            </a:r>
          </a:p>
          <a:p>
            <a:pPr algn="ctr"/>
            <a:r>
              <a:rPr lang="en-US" sz="2000" b="1" i="1" dirty="0" smtClean="0">
                <a:latin typeface="+mj-lt"/>
              </a:rPr>
              <a:t> while others show infiltration  of the wall and surrounding tissue by chronic inflammatory cells</a:t>
            </a:r>
            <a:endParaRPr lang="ar-SA" sz="2000" b="1" i="1" dirty="0">
              <a:latin typeface="+mj-lt"/>
            </a:endParaRPr>
          </a:p>
        </p:txBody>
      </p:sp>
      <p:cxnSp>
        <p:nvCxnSpPr>
          <p:cNvPr id="11" name="رابط كسهم مستقيم 10"/>
          <p:cNvCxnSpPr/>
          <p:nvPr/>
        </p:nvCxnSpPr>
        <p:spPr>
          <a:xfrm rot="5400000" flipH="1" flipV="1">
            <a:off x="3286116" y="3573017"/>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5400000" flipH="1" flipV="1">
            <a:off x="6375620" y="3789040"/>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71736" y="4124332"/>
            <a:ext cx="6357982" cy="2233626"/>
          </a:xfrm>
        </p:spPr>
        <p:txBody>
          <a:bodyPr>
            <a:noAutofit/>
          </a:bodyPr>
          <a:lstStyle/>
          <a:p>
            <a:r>
              <a:rPr lang="en-US" sz="40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Giant cell (temporal) arteritis</a:t>
            </a:r>
            <a:r>
              <a:rPr lang="en-US" sz="4000" b="1" i="1" dirty="0" smtClean="0">
                <a:solidFill>
                  <a:srgbClr val="FFFF00"/>
                </a:solidFill>
                <a:effectLst>
                  <a:outerShdw blurRad="38100" dist="38100" dir="2700000" algn="tl">
                    <a:srgbClr val="000000">
                      <a:alpha val="43137"/>
                    </a:srgbClr>
                  </a:outerShdw>
                </a:effectLst>
              </a:rPr>
              <a:t/>
            </a:r>
            <a:br>
              <a:rPr lang="en-US" sz="4000" b="1" i="1" dirty="0" smtClean="0">
                <a:solidFill>
                  <a:srgbClr val="FFFF00"/>
                </a:solidFill>
                <a:effectLst>
                  <a:outerShdw blurRad="38100" dist="38100" dir="2700000" algn="tl">
                    <a:srgbClr val="000000">
                      <a:alpha val="43137"/>
                    </a:srgbClr>
                  </a:outerShdw>
                </a:effectLst>
              </a:rPr>
            </a:br>
            <a:endParaRPr lang="en-US" sz="4000" b="1" i="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071671" y="1071546"/>
            <a:ext cx="5214973" cy="2789502"/>
          </a:xfrm>
          <a:prstGeom prst="rect">
            <a:avLst/>
          </a:prstGeom>
          <a:noFill/>
        </p:spPr>
      </p:pic>
      <p:sp>
        <p:nvSpPr>
          <p:cNvPr id="7" name="Rectangle 6"/>
          <p:cNvSpPr/>
          <p:nvPr/>
        </p:nvSpPr>
        <p:spPr>
          <a:xfrm>
            <a:off x="1808156" y="4502176"/>
            <a:ext cx="6580267" cy="3108543"/>
          </a:xfrm>
          <a:prstGeom prst="rect">
            <a:avLst/>
          </a:prstGeom>
        </p:spPr>
        <p:txBody>
          <a:bodyPr wrap="square">
            <a:spAutoFit/>
          </a:bodyPr>
          <a:lstStyle/>
          <a:p>
            <a:pPr algn="ctr"/>
            <a:r>
              <a:rPr lang="en-US" sz="2400" b="1" i="1" dirty="0" smtClean="0"/>
              <a:t>Tender and thickened temporal artery</a:t>
            </a:r>
          </a:p>
          <a:p>
            <a:pPr algn="ctr"/>
            <a:endParaRPr lang="en-US" sz="2000" b="1" i="1" dirty="0" smtClean="0">
              <a:solidFill>
                <a:srgbClr val="C00000"/>
              </a:solidFill>
            </a:endParaRPr>
          </a:p>
          <a:p>
            <a:pPr marL="342900" indent="-342900">
              <a:buFont typeface="Wingdings" panose="05000000000000000000" pitchFamily="2" charset="2"/>
              <a:buChar char="Ø"/>
            </a:pPr>
            <a:r>
              <a:rPr lang="en-US" sz="2000" b="1" i="1" dirty="0" smtClean="0">
                <a:solidFill>
                  <a:srgbClr val="C00000"/>
                </a:solidFill>
              </a:rPr>
              <a:t>Elevated </a:t>
            </a:r>
            <a:r>
              <a:rPr lang="en-US" sz="2000" b="1" i="1" dirty="0">
                <a:solidFill>
                  <a:srgbClr val="C00000"/>
                </a:solidFill>
              </a:rPr>
              <a:t>erythrocytes sedimentation rate (ESR</a:t>
            </a:r>
            <a:r>
              <a:rPr lang="en-US" sz="2000" b="1" i="1" dirty="0" smtClean="0">
                <a:solidFill>
                  <a:srgbClr val="C00000"/>
                </a:solidFill>
              </a:rPr>
              <a:t>) is raised in these patients.</a:t>
            </a:r>
          </a:p>
          <a:p>
            <a:pPr marL="342900" indent="-342900">
              <a:buFont typeface="Wingdings" panose="05000000000000000000" pitchFamily="2" charset="2"/>
              <a:buChar char="Ø"/>
            </a:pPr>
            <a:r>
              <a:rPr lang="en-US" sz="2000" b="1" i="1" dirty="0" smtClean="0">
                <a:solidFill>
                  <a:srgbClr val="0000FF"/>
                </a:solidFill>
              </a:rPr>
              <a:t>Complication: Blindness </a:t>
            </a:r>
            <a:r>
              <a:rPr lang="en-US" sz="2000" b="1" i="1" dirty="0">
                <a:solidFill>
                  <a:srgbClr val="0000FF"/>
                </a:solidFill>
              </a:rPr>
              <a:t>because of involvement of ophthalmic artery.</a:t>
            </a:r>
            <a:endParaRPr lang="en-US" sz="2000" dirty="0">
              <a:solidFill>
                <a:srgbClr val="0000FF"/>
              </a:solidFill>
            </a:endParaRPr>
          </a:p>
          <a:p>
            <a:pPr fontAlgn="base"/>
            <a:r>
              <a:rPr lang="en-US" sz="2400" dirty="0"/>
              <a:t> </a:t>
            </a:r>
          </a:p>
          <a:p>
            <a:pPr algn="ctr"/>
            <a:r>
              <a:rPr lang="en-US" sz="2400" b="1" i="1" dirty="0"/>
              <a:t>                             </a:t>
            </a:r>
          </a:p>
          <a:p>
            <a:pPr algn="ctr"/>
            <a:endParaRPr lang="en-US" sz="2400" b="1" i="1" dirty="0"/>
          </a:p>
        </p:txBody>
      </p:sp>
      <p:sp>
        <p:nvSpPr>
          <p:cNvPr id="9" name="مستطيل مستدير الزوايا 8"/>
          <p:cNvSpPr/>
          <p:nvPr/>
        </p:nvSpPr>
        <p:spPr>
          <a:xfrm>
            <a:off x="1785918" y="285728"/>
            <a:ext cx="5857916" cy="55098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a:t>
            </a:r>
            <a:endParaRPr lang="ar-SA" sz="2800" b="1" i="1" dirty="0">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395821" y="934491"/>
            <a:ext cx="8175852" cy="3430613"/>
          </a:xfrm>
          <a:prstGeom prst="rect">
            <a:avLst/>
          </a:prstGeom>
          <a:noFill/>
        </p:spPr>
      </p:pic>
      <p:sp>
        <p:nvSpPr>
          <p:cNvPr id="6" name="Rectangle 5"/>
          <p:cNvSpPr/>
          <p:nvPr/>
        </p:nvSpPr>
        <p:spPr>
          <a:xfrm>
            <a:off x="251235" y="4504087"/>
            <a:ext cx="4104741" cy="2554545"/>
          </a:xfrm>
          <a:prstGeom prst="rect">
            <a:avLst/>
          </a:prstGeom>
          <a:solidFill>
            <a:schemeClr val="accent1"/>
          </a:solidFill>
        </p:spPr>
        <p:txBody>
          <a:bodyPr wrap="square">
            <a:spAutoFit/>
          </a:bodyPr>
          <a:lstStyle/>
          <a:p>
            <a:r>
              <a:rPr lang="en-US" sz="2000" b="1" i="1" dirty="0">
                <a:latin typeface="+mj-lt"/>
              </a:rPr>
              <a:t>T</a:t>
            </a:r>
            <a:r>
              <a:rPr lang="en-US" sz="2000" b="1" i="1" dirty="0" smtClean="0">
                <a:latin typeface="+mj-lt"/>
              </a:rPr>
              <a:t>he atheromatous plaques can have secondary changes as: </a:t>
            </a:r>
          </a:p>
          <a:p>
            <a:pPr marL="342900" indent="-342900">
              <a:buFont typeface="Wingdings" panose="05000000000000000000" pitchFamily="2" charset="2"/>
              <a:buChar char="ü"/>
            </a:pPr>
            <a:r>
              <a:rPr lang="en-US" sz="2000" b="1" i="1" u="sng" dirty="0" smtClean="0">
                <a:solidFill>
                  <a:srgbClr val="FF0000"/>
                </a:solidFill>
                <a:latin typeface="+mj-lt"/>
              </a:rPr>
              <a:t>ulceration, </a:t>
            </a:r>
          </a:p>
          <a:p>
            <a:pPr marL="342900" indent="-342900">
              <a:buFont typeface="Wingdings" panose="05000000000000000000" pitchFamily="2" charset="2"/>
              <a:buChar char="ü"/>
            </a:pPr>
            <a:r>
              <a:rPr lang="en-US" sz="2000" b="1" i="1" u="sng" dirty="0" err="1" smtClean="0">
                <a:solidFill>
                  <a:srgbClr val="FF0000"/>
                </a:solidFill>
                <a:latin typeface="+mj-lt"/>
              </a:rPr>
              <a:t>haemorrhage</a:t>
            </a:r>
            <a:r>
              <a:rPr lang="en-US" sz="2000" b="1" i="1" u="sng" dirty="0" smtClean="0">
                <a:solidFill>
                  <a:srgbClr val="FF0000"/>
                </a:solidFill>
                <a:latin typeface="+mj-lt"/>
              </a:rPr>
              <a:t>, </a:t>
            </a:r>
          </a:p>
          <a:p>
            <a:pPr marL="342900" indent="-342900">
              <a:buFont typeface="Wingdings" panose="05000000000000000000" pitchFamily="2" charset="2"/>
              <a:buChar char="ü"/>
            </a:pPr>
            <a:r>
              <a:rPr lang="en-US" sz="2000" b="1" i="1" u="sng" dirty="0" smtClean="0">
                <a:solidFill>
                  <a:srgbClr val="FF0000"/>
                </a:solidFill>
                <a:latin typeface="+mj-lt"/>
              </a:rPr>
              <a:t>thrombosis, </a:t>
            </a:r>
          </a:p>
          <a:p>
            <a:pPr marL="342900" indent="-342900">
              <a:buFont typeface="Wingdings" panose="05000000000000000000" pitchFamily="2" charset="2"/>
              <a:buChar char="ü"/>
            </a:pPr>
            <a:r>
              <a:rPr lang="en-US" sz="2000" b="1" i="1" u="sng" dirty="0" smtClean="0">
                <a:solidFill>
                  <a:srgbClr val="FF0000"/>
                </a:solidFill>
                <a:latin typeface="+mj-lt"/>
              </a:rPr>
              <a:t>aneurysmal dilatation and </a:t>
            </a:r>
          </a:p>
          <a:p>
            <a:pPr marL="342900" indent="-342900">
              <a:buFont typeface="Wingdings" panose="05000000000000000000" pitchFamily="2" charset="2"/>
              <a:buChar char="ü"/>
            </a:pPr>
            <a:r>
              <a:rPr lang="en-US" sz="2000" b="1" i="1" u="sng" dirty="0" smtClean="0">
                <a:solidFill>
                  <a:srgbClr val="FF0000"/>
                </a:solidFill>
                <a:latin typeface="+mj-lt"/>
              </a:rPr>
              <a:t>calcification</a:t>
            </a:r>
            <a:r>
              <a:rPr lang="en-US" sz="2000" b="1" i="1" dirty="0" smtClean="0">
                <a:latin typeface="+mj-lt"/>
              </a:rPr>
              <a:t>.</a:t>
            </a:r>
          </a:p>
          <a:p>
            <a:r>
              <a:rPr lang="en-US" sz="2000" b="1" i="1" dirty="0" smtClean="0">
                <a:latin typeface="+mj-lt"/>
              </a:rPr>
              <a:t> </a:t>
            </a:r>
          </a:p>
        </p:txBody>
      </p:sp>
      <p:sp>
        <p:nvSpPr>
          <p:cNvPr id="5" name="Rounded Rectangle 4"/>
          <p:cNvSpPr/>
          <p:nvPr/>
        </p:nvSpPr>
        <p:spPr>
          <a:xfrm>
            <a:off x="1500166" y="188640"/>
            <a:ext cx="6215106" cy="720080"/>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rPr>
              <a:t>Severe atherosclerosis of the aorta </a:t>
            </a:r>
            <a:r>
              <a:rPr lang="en-US" sz="2400" b="1" i="1" dirty="0">
                <a:solidFill>
                  <a:srgbClr val="FFFF00"/>
                </a:solidFill>
              </a:rPr>
              <a:t>:</a:t>
            </a:r>
            <a:endParaRPr lang="en-US" sz="2800" b="1" i="1"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2" name="Rectangle 1"/>
          <p:cNvSpPr/>
          <p:nvPr/>
        </p:nvSpPr>
        <p:spPr>
          <a:xfrm>
            <a:off x="4638698" y="4844788"/>
            <a:ext cx="4505302" cy="1877437"/>
          </a:xfrm>
          <a:prstGeom prst="rect">
            <a:avLst/>
          </a:prstGeom>
          <a:solidFill>
            <a:srgbClr val="92D050"/>
          </a:solidFill>
        </p:spPr>
        <p:txBody>
          <a:bodyPr wrap="square">
            <a:spAutoFit/>
          </a:bodyPr>
          <a:lstStyle/>
          <a:p>
            <a:pPr lvl="0"/>
            <a:r>
              <a:rPr lang="en-US" sz="2000" b="1" i="1" u="sng" dirty="0">
                <a:solidFill>
                  <a:srgbClr val="C00000"/>
                </a:solidFill>
              </a:rPr>
              <a:t>Complications: </a:t>
            </a:r>
            <a:r>
              <a:rPr lang="en-US" sz="2000" b="1" i="1" dirty="0">
                <a:solidFill>
                  <a:prstClr val="black"/>
                </a:solidFill>
              </a:rPr>
              <a:t> </a:t>
            </a:r>
          </a:p>
          <a:p>
            <a:pPr marL="342900" lvl="0" indent="-342900">
              <a:buFont typeface="Wingdings" panose="05000000000000000000" pitchFamily="2" charset="2"/>
              <a:buChar char="Ø"/>
            </a:pPr>
            <a:r>
              <a:rPr lang="en-US" sz="1600" b="1" i="1" dirty="0">
                <a:solidFill>
                  <a:prstClr val="black"/>
                </a:solidFill>
              </a:rPr>
              <a:t>Vascular thrombosis and distal embolization </a:t>
            </a:r>
            <a:endParaRPr lang="en-US" sz="1600" dirty="0">
              <a:solidFill>
                <a:prstClr val="black"/>
              </a:solidFill>
            </a:endParaRPr>
          </a:p>
          <a:p>
            <a:pPr marL="285750" lvl="0" indent="-285750">
              <a:buFont typeface="Wingdings" panose="05000000000000000000" pitchFamily="2" charset="2"/>
              <a:buChar char="Ø"/>
            </a:pPr>
            <a:r>
              <a:rPr lang="en-US" sz="1600" b="1" i="1" dirty="0">
                <a:solidFill>
                  <a:prstClr val="black"/>
                </a:solidFill>
              </a:rPr>
              <a:t> Aneurysm formation </a:t>
            </a:r>
            <a:endParaRPr lang="en-US" sz="1600" dirty="0">
              <a:solidFill>
                <a:prstClr val="black"/>
              </a:solidFill>
            </a:endParaRPr>
          </a:p>
          <a:p>
            <a:pPr marL="285750" lvl="0" indent="-285750">
              <a:buFont typeface="Wingdings" panose="05000000000000000000" pitchFamily="2" charset="2"/>
              <a:buChar char="Ø"/>
            </a:pPr>
            <a:r>
              <a:rPr lang="en-US" sz="1600" b="1" i="1" dirty="0">
                <a:solidFill>
                  <a:prstClr val="black"/>
                </a:solidFill>
              </a:rPr>
              <a:t> Cardiac </a:t>
            </a:r>
            <a:r>
              <a:rPr lang="en-US" sz="1600" b="1" i="1" dirty="0" err="1">
                <a:solidFill>
                  <a:prstClr val="black"/>
                </a:solidFill>
              </a:rPr>
              <a:t>ischaemia</a:t>
            </a:r>
            <a:r>
              <a:rPr lang="en-US" sz="1600" b="1" i="1" dirty="0">
                <a:solidFill>
                  <a:prstClr val="black"/>
                </a:solidFill>
              </a:rPr>
              <a:t> </a:t>
            </a:r>
            <a:endParaRPr lang="en-US" sz="1600" dirty="0">
              <a:solidFill>
                <a:prstClr val="black"/>
              </a:solidFill>
            </a:endParaRPr>
          </a:p>
          <a:p>
            <a:pPr marL="285750" lvl="0" indent="-285750">
              <a:buFont typeface="Wingdings" panose="05000000000000000000" pitchFamily="2" charset="2"/>
              <a:buChar char="Ø"/>
            </a:pPr>
            <a:r>
              <a:rPr lang="en-US" sz="1600" b="1" i="1" dirty="0">
                <a:solidFill>
                  <a:prstClr val="black"/>
                </a:solidFill>
              </a:rPr>
              <a:t> </a:t>
            </a:r>
            <a:r>
              <a:rPr lang="en-US" sz="1600" b="1" i="1" dirty="0" err="1">
                <a:solidFill>
                  <a:prstClr val="black"/>
                </a:solidFill>
              </a:rPr>
              <a:t>Ischaemic</a:t>
            </a:r>
            <a:r>
              <a:rPr lang="en-US" sz="1600" b="1" i="1" dirty="0">
                <a:solidFill>
                  <a:prstClr val="black"/>
                </a:solidFill>
              </a:rPr>
              <a:t> encephalopathy </a:t>
            </a:r>
            <a:endParaRPr lang="en-US" sz="1600" dirty="0">
              <a:solidFill>
                <a:prstClr val="black"/>
              </a:solidFill>
            </a:endParaRPr>
          </a:p>
          <a:p>
            <a:pPr marL="285750" lvl="0" indent="-285750">
              <a:buFont typeface="Wingdings" panose="05000000000000000000" pitchFamily="2" charset="2"/>
              <a:buChar char="Ø"/>
            </a:pPr>
            <a:r>
              <a:rPr lang="en-US" sz="1600" b="1" i="1" dirty="0">
                <a:solidFill>
                  <a:prstClr val="black"/>
                </a:solidFill>
              </a:rPr>
              <a:t> Intermittent claudication</a:t>
            </a:r>
            <a:endParaRPr lang="en-IN"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48" y="5300505"/>
            <a:ext cx="7572428" cy="1477328"/>
          </a:xfrm>
          <a:prstGeom prst="rect">
            <a:avLst/>
          </a:prstGeom>
        </p:spPr>
        <p:txBody>
          <a:bodyPr wrap="square">
            <a:spAutoFit/>
          </a:bodyPr>
          <a:lstStyle/>
          <a:p>
            <a:pPr algn="ctr">
              <a:defRPr/>
            </a:pPr>
            <a:r>
              <a:rPr lang="en-US" b="1" i="1" dirty="0" smtClean="0"/>
              <a:t>Circumferential involvement of the </a:t>
            </a:r>
            <a:r>
              <a:rPr lang="en-US" b="1" i="1" dirty="0" smtClean="0">
                <a:solidFill>
                  <a:srgbClr val="800000"/>
                </a:solidFill>
                <a:effectLst>
                  <a:outerShdw blurRad="38100" dist="38100" dir="2700000" algn="tl">
                    <a:srgbClr val="000000">
                      <a:alpha val="43137"/>
                    </a:srgbClr>
                  </a:outerShdw>
                </a:effectLst>
              </a:rPr>
              <a:t>vascular media </a:t>
            </a:r>
            <a:r>
              <a:rPr lang="en-US" b="1" i="1" dirty="0" smtClean="0"/>
              <a:t>is present (vertical arrow pointing downward). Also note the presence of chronic lymphocytic inflammation in the media and adventitia. </a:t>
            </a:r>
          </a:p>
          <a:p>
            <a:pPr algn="ctr">
              <a:defRPr/>
            </a:pPr>
            <a:r>
              <a:rPr lang="en-US" b="1" i="1" dirty="0" smtClean="0"/>
              <a:t>Reactive intimal fibroplasias lead to luminal stenosis with &lt;10% of its original luminal diameter (thin arrow in the center). </a:t>
            </a:r>
          </a:p>
        </p:txBody>
      </p:sp>
      <p:sp>
        <p:nvSpPr>
          <p:cNvPr id="5" name="مستطيل مستدير الزوايا 4"/>
          <p:cNvSpPr/>
          <p:nvPr/>
        </p:nvSpPr>
        <p:spPr>
          <a:xfrm>
            <a:off x="1214414" y="285728"/>
            <a:ext cx="6809410"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LPF  </a:t>
            </a:r>
            <a:endParaRPr lang="ar-SA"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85787" y="1124744"/>
            <a:ext cx="7972425" cy="3971925"/>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910" y="5320271"/>
            <a:ext cx="7715304" cy="1015663"/>
          </a:xfrm>
          <a:prstGeom prst="rect">
            <a:avLst/>
          </a:prstGeom>
        </p:spPr>
        <p:txBody>
          <a:bodyPr wrap="square">
            <a:spAutoFit/>
          </a:bodyPr>
          <a:lstStyle/>
          <a:p>
            <a:pPr algn="ctr"/>
            <a:r>
              <a:rPr lang="en-US" sz="2000" b="1" i="1" dirty="0" smtClean="0"/>
              <a:t>Giant cells can be of Langhans type or foreign-body type (three arrows) and may show </a:t>
            </a:r>
            <a:r>
              <a:rPr lang="en-US" sz="2000" b="1" i="1" dirty="0" smtClean="0">
                <a:solidFill>
                  <a:srgbClr val="800000"/>
                </a:solidFill>
                <a:effectLst>
                  <a:outerShdw blurRad="38100" dist="38100" dir="2700000" algn="tl">
                    <a:srgbClr val="000000">
                      <a:alpha val="43137"/>
                    </a:srgbClr>
                  </a:outerShdw>
                </a:effectLst>
              </a:rPr>
              <a:t>fragments of disrupted internal elastic lamina</a:t>
            </a:r>
            <a:r>
              <a:rPr lang="en-US" sz="2000" b="1" i="1" dirty="0" smtClean="0"/>
              <a:t>.. </a:t>
            </a:r>
          </a:p>
        </p:txBody>
      </p:sp>
      <p:sp>
        <p:nvSpPr>
          <p:cNvPr id="5" name="مستطيل مستدير الزوايا 4"/>
          <p:cNvSpPr/>
          <p:nvPr/>
        </p:nvSpPr>
        <p:spPr>
          <a:xfrm>
            <a:off x="928662" y="336076"/>
            <a:ext cx="7286676" cy="42862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HPF  </a:t>
            </a:r>
            <a:endParaRPr lang="ar-SA" sz="2800" b="1" i="1" dirty="0">
              <a:effectLst>
                <a:outerShdw blurRad="38100" dist="38100" dir="2700000" algn="tl">
                  <a:srgbClr val="000000">
                    <a:alpha val="43137"/>
                  </a:srgbClr>
                </a:outerShdw>
              </a:effectLst>
            </a:endParaRPr>
          </a:p>
        </p:txBody>
      </p:sp>
      <p:sp>
        <p:nvSpPr>
          <p:cNvPr id="6" name="شكل بيضاوي 5"/>
          <p:cNvSpPr/>
          <p:nvPr/>
        </p:nvSpPr>
        <p:spPr>
          <a:xfrm>
            <a:off x="285720" y="642918"/>
            <a:ext cx="714380" cy="3571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42925" y="1059344"/>
            <a:ext cx="8058150" cy="4169856"/>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a:blip r:embed="rId3" cstate="print"/>
          <a:srcRect/>
          <a:stretch>
            <a:fillRect/>
          </a:stretch>
        </p:blipFill>
        <p:spPr bwMode="auto">
          <a:xfrm>
            <a:off x="357158" y="914420"/>
            <a:ext cx="8286808" cy="4371968"/>
          </a:xfrm>
          <a:prstGeom prst="rect">
            <a:avLst/>
          </a:prstGeom>
          <a:noFill/>
          <a:ln w="28575">
            <a:solidFill>
              <a:schemeClr val="tx1"/>
            </a:solidFill>
          </a:ln>
        </p:spPr>
      </p:pic>
      <p:sp>
        <p:nvSpPr>
          <p:cNvPr id="4" name="Rectangle 3"/>
          <p:cNvSpPr/>
          <p:nvPr/>
        </p:nvSpPr>
        <p:spPr>
          <a:xfrm>
            <a:off x="1107257" y="5416076"/>
            <a:ext cx="6929486" cy="1631216"/>
          </a:xfrm>
          <a:prstGeom prst="rect">
            <a:avLst/>
          </a:prstGeom>
        </p:spPr>
        <p:txBody>
          <a:bodyPr wrap="square">
            <a:spAutoFit/>
          </a:bodyPr>
          <a:lstStyle/>
          <a:p>
            <a:pPr fontAlgn="base"/>
            <a:r>
              <a:rPr lang="en-US" sz="2000" b="1" i="1" dirty="0" smtClean="0"/>
              <a:t>- Chronic </a:t>
            </a:r>
            <a:r>
              <a:rPr lang="en-US" sz="2000" b="1" i="1" dirty="0"/>
              <a:t>inflammation. </a:t>
            </a:r>
          </a:p>
          <a:p>
            <a:pPr fontAlgn="base"/>
            <a:r>
              <a:rPr lang="en-US" sz="2000" b="1" i="1" dirty="0"/>
              <a:t>- Giant cells.</a:t>
            </a:r>
            <a:r>
              <a:rPr lang="en-US" sz="2000" dirty="0"/>
              <a:t> </a:t>
            </a:r>
          </a:p>
          <a:p>
            <a:pPr fontAlgn="base"/>
            <a:r>
              <a:rPr lang="en-US" sz="2000" b="1" i="1" dirty="0"/>
              <a:t>- Fragmentation of the vascular internal elastic lamina.</a:t>
            </a:r>
            <a:r>
              <a:rPr lang="en-US" sz="2000" dirty="0"/>
              <a:t> </a:t>
            </a:r>
          </a:p>
          <a:p>
            <a:pPr fontAlgn="base"/>
            <a:r>
              <a:rPr lang="en-US" sz="2000" b="1" i="1" dirty="0"/>
              <a:t>- Granulomatous inflammation.</a:t>
            </a:r>
            <a:endParaRPr lang="en-US" sz="2000" dirty="0"/>
          </a:p>
          <a:p>
            <a:pPr algn="ctr"/>
            <a:endParaRPr lang="en-US" sz="2000" b="1" i="1" dirty="0"/>
          </a:p>
        </p:txBody>
      </p:sp>
      <p:sp>
        <p:nvSpPr>
          <p:cNvPr id="7" name="مستطيل مستدير الزوايا 6"/>
          <p:cNvSpPr/>
          <p:nvPr/>
        </p:nvSpPr>
        <p:spPr>
          <a:xfrm>
            <a:off x="1357290" y="285728"/>
            <a:ext cx="6786610" cy="47897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(TEMPORAL) ARTERITIS - HPF  </a:t>
            </a:r>
            <a:endParaRPr lang="ar-SA" sz="2800" b="1" i="1" dirty="0">
              <a:effectLst>
                <a:outerShdw blurRad="38100" dist="38100" dir="2700000" algn="tl">
                  <a:srgbClr val="000000">
                    <a:alpha val="43137"/>
                  </a:srgbClr>
                </a:outerShdw>
              </a:effectLst>
            </a:endParaRPr>
          </a:p>
        </p:txBody>
      </p:sp>
      <p:cxnSp>
        <p:nvCxnSpPr>
          <p:cNvPr id="9" name="رابط كسهم مستقيم 8"/>
          <p:cNvCxnSpPr/>
          <p:nvPr/>
        </p:nvCxnSpPr>
        <p:spPr>
          <a:xfrm rot="16200000" flipV="1">
            <a:off x="5429256" y="2571744"/>
            <a:ext cx="785818" cy="2143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rot="16200000" flipV="1">
            <a:off x="4107653" y="2607463"/>
            <a:ext cx="928694"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0800000">
            <a:off x="2786050" y="2857496"/>
            <a:ext cx="2071702" cy="5000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87624" y="980728"/>
            <a:ext cx="7884970" cy="4948602"/>
          </a:xfrm>
        </p:spPr>
        <p:txBody>
          <a:bodyPr>
            <a:noAutofit/>
          </a:bodyPr>
          <a:lstStyle/>
          <a:p>
            <a:r>
              <a:rPr lang="en-US" sz="3600" b="1" i="1" dirty="0" err="1" smtClean="0">
                <a:solidFill>
                  <a:srgbClr val="FFFF00"/>
                </a:solidFill>
                <a:effectLst>
                  <a:outerShdw blurRad="38100" dist="38100" dir="2700000" algn="tl">
                    <a:srgbClr val="000000">
                      <a:alpha val="43137"/>
                    </a:srgbClr>
                  </a:outerShdw>
                </a:effectLst>
                <a:latin typeface="Aharoni" panose="02010803020104030203" pitchFamily="2" charset="-79"/>
                <a:cs typeface="Aharoni" pitchFamily="2" charset="-79"/>
              </a:rPr>
              <a:t>Leukocytoclastic</a:t>
            </a:r>
            <a:r>
              <a:rPr lang="en-US" sz="36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t>
            </a:r>
            <a:r>
              <a:rPr lang="en-US" sz="3600" b="1" i="1"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vasculitis</a:t>
            </a:r>
            <a:r>
              <a:rPr lang="en-US" sz="36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t>
            </a:r>
            <a:r>
              <a:rPr lang="en-US" sz="3600" b="1" i="1" dirty="0" smtClean="0">
                <a:solidFill>
                  <a:srgbClr val="7030A0"/>
                </a:solidFill>
                <a:effectLst>
                  <a:outerShdw blurRad="38100" dist="38100" dir="2700000" algn="tl">
                    <a:srgbClr val="000000">
                      <a:alpha val="43137"/>
                    </a:srgbClr>
                  </a:outerShdw>
                </a:effectLst>
                <a:latin typeface="Aharoni" pitchFamily="2" charset="-79"/>
                <a:cs typeface="Aharoni" pitchFamily="2" charset="-79"/>
              </a:rPr>
              <a:t>hypersensitivity </a:t>
            </a:r>
            <a:r>
              <a:rPr lang="en-US" sz="3600" b="1" i="1" dirty="0" err="1" smtClean="0">
                <a:solidFill>
                  <a:srgbClr val="7030A0"/>
                </a:solidFill>
                <a:effectLst>
                  <a:outerShdw blurRad="38100" dist="38100" dir="2700000" algn="tl">
                    <a:srgbClr val="000000">
                      <a:alpha val="43137"/>
                    </a:srgbClr>
                  </a:outerShdw>
                </a:effectLst>
                <a:latin typeface="Aharoni" pitchFamily="2" charset="-79"/>
                <a:cs typeface="Aharoni" pitchFamily="2" charset="-79"/>
              </a:rPr>
              <a:t>vasculitis</a:t>
            </a:r>
            <a:r>
              <a:rPr lang="en-US" sz="3600" b="1" i="1" dirty="0" smtClean="0">
                <a:solidFill>
                  <a:srgbClr val="7030A0"/>
                </a:solidFill>
                <a:effectLst>
                  <a:outerShdw blurRad="38100" dist="38100" dir="2700000" algn="tl">
                    <a:srgbClr val="000000">
                      <a:alpha val="43137"/>
                    </a:srgbClr>
                  </a:outerShdw>
                </a:effectLst>
                <a:latin typeface="Aharoni" pitchFamily="2" charset="-79"/>
                <a:cs typeface="Aharoni" pitchFamily="2" charset="-79"/>
              </a:rPr>
              <a:t> / </a:t>
            </a:r>
            <a:r>
              <a:rPr lang="en-US" sz="36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r>
            <a:br>
              <a:rPr lang="en-US" sz="36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br>
            <a:r>
              <a:rPr lang="en-US" sz="36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microscopic </a:t>
            </a:r>
            <a:r>
              <a:rPr lang="en-US" sz="3600" b="1" i="1" dirty="0" err="1" smtClean="0">
                <a:solidFill>
                  <a:srgbClr val="FFC000"/>
                </a:solidFill>
                <a:effectLst>
                  <a:outerShdw blurRad="38100" dist="38100" dir="2700000" algn="tl">
                    <a:srgbClr val="000000">
                      <a:alpha val="43137"/>
                    </a:srgbClr>
                  </a:outerShdw>
                </a:effectLst>
                <a:latin typeface="Aharoni" pitchFamily="2" charset="-79"/>
                <a:cs typeface="Aharoni" pitchFamily="2" charset="-79"/>
              </a:rPr>
              <a:t>polyangitis</a:t>
            </a:r>
            <a:r>
              <a:rPr lang="en-US" sz="36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 /</a:t>
            </a:r>
            <a:br>
              <a:rPr lang="en-US" sz="36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br>
            <a:r>
              <a:rPr lang="en-US" sz="3600" b="1" i="1" dirty="0" err="1" smtClean="0">
                <a:solidFill>
                  <a:srgbClr val="00B050"/>
                </a:solidFill>
                <a:latin typeface="Aharoni" panose="02010803020104030203" pitchFamily="2" charset="-79"/>
                <a:cs typeface="Aharoni" panose="02010803020104030203" pitchFamily="2" charset="-79"/>
              </a:rPr>
              <a:t>Henoch</a:t>
            </a:r>
            <a:r>
              <a:rPr lang="en-US" sz="3600" b="1" i="1" dirty="0" smtClean="0">
                <a:solidFill>
                  <a:srgbClr val="00B050"/>
                </a:solidFill>
                <a:latin typeface="Aharoni" panose="02010803020104030203" pitchFamily="2" charset="-79"/>
                <a:cs typeface="Aharoni" panose="02010803020104030203" pitchFamily="2" charset="-79"/>
              </a:rPr>
              <a:t>- </a:t>
            </a:r>
            <a:r>
              <a:rPr lang="en-US" sz="3600" b="1" i="1" dirty="0" err="1">
                <a:solidFill>
                  <a:srgbClr val="00B050"/>
                </a:solidFill>
                <a:latin typeface="Aharoni" panose="02010803020104030203" pitchFamily="2" charset="-79"/>
                <a:cs typeface="Aharoni" panose="02010803020104030203" pitchFamily="2" charset="-79"/>
              </a:rPr>
              <a:t>Schönlein</a:t>
            </a:r>
            <a:r>
              <a:rPr lang="en-US" sz="3600" b="1" i="1" dirty="0">
                <a:solidFill>
                  <a:srgbClr val="00B050"/>
                </a:solidFill>
                <a:latin typeface="Aharoni" panose="02010803020104030203" pitchFamily="2" charset="-79"/>
                <a:cs typeface="Aharoni" panose="02010803020104030203" pitchFamily="2" charset="-79"/>
              </a:rPr>
              <a:t> </a:t>
            </a:r>
            <a:r>
              <a:rPr lang="en-US" sz="3600" b="1" i="1" dirty="0" err="1">
                <a:solidFill>
                  <a:srgbClr val="00B050"/>
                </a:solidFill>
                <a:latin typeface="Aharoni" panose="02010803020104030203" pitchFamily="2" charset="-79"/>
                <a:cs typeface="Aharoni" panose="02010803020104030203" pitchFamily="2" charset="-79"/>
              </a:rPr>
              <a:t>purpura</a:t>
            </a:r>
            <a:r>
              <a:rPr lang="en-US" sz="3600" b="1" i="1" dirty="0">
                <a:solidFill>
                  <a:srgbClr val="00B050"/>
                </a:solidFill>
                <a:latin typeface="Aharoni" panose="02010803020104030203" pitchFamily="2" charset="-79"/>
                <a:cs typeface="Aharoni" panose="02010803020104030203" pitchFamily="2" charset="-79"/>
              </a:rPr>
              <a:t>.</a:t>
            </a:r>
            <a:endParaRPr lang="en-US" sz="3600" b="1" i="1" dirty="0">
              <a:solidFill>
                <a:srgbClr val="00B05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571604" y="5485171"/>
            <a:ext cx="5857916" cy="1015663"/>
          </a:xfrm>
          <a:prstGeom prst="rect">
            <a:avLst/>
          </a:prstGeom>
        </p:spPr>
        <p:txBody>
          <a:bodyPr wrap="square">
            <a:spAutoFit/>
          </a:bodyPr>
          <a:lstStyle/>
          <a:p>
            <a:pPr algn="ctr"/>
            <a:r>
              <a:rPr lang="en-US" sz="2000" b="1" i="1" dirty="0" smtClean="0"/>
              <a:t>Hypersensitivity vasculitis might be complicated with  glomerulonephritis and hemoptysis  due  to pulmonary capillaritis</a:t>
            </a:r>
            <a:endParaRPr lang="en-US" sz="2000" b="1" i="1" dirty="0"/>
          </a:p>
        </p:txBody>
      </p:sp>
      <p:sp>
        <p:nvSpPr>
          <p:cNvPr id="5" name="Rounded Rectangle 4"/>
          <p:cNvSpPr/>
          <p:nvPr/>
        </p:nvSpPr>
        <p:spPr>
          <a:xfrm>
            <a:off x="928662" y="214290"/>
            <a:ext cx="7286676"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Hypersensitivity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074" name="Picture 2"/>
          <p:cNvPicPr>
            <a:picLocks noChangeAspect="1" noChangeArrowheads="1"/>
          </p:cNvPicPr>
          <p:nvPr/>
        </p:nvPicPr>
        <p:blipFill>
          <a:blip r:embed="rId3"/>
          <a:srcRect/>
          <a:stretch>
            <a:fillRect/>
          </a:stretch>
        </p:blipFill>
        <p:spPr bwMode="auto">
          <a:xfrm>
            <a:off x="2905125" y="1071546"/>
            <a:ext cx="3333750" cy="4162425"/>
          </a:xfrm>
          <a:prstGeom prst="rect">
            <a:avLst/>
          </a:prstGeom>
          <a:noFill/>
          <a:ln w="9525">
            <a:noFill/>
            <a:miter lim="800000"/>
            <a:headEnd/>
            <a:tailEnd/>
          </a:ln>
          <a:effectLst/>
        </p:spPr>
      </p:pic>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4" name="Rectangle 3"/>
          <p:cNvSpPr/>
          <p:nvPr/>
        </p:nvSpPr>
        <p:spPr>
          <a:xfrm>
            <a:off x="1142976" y="5373216"/>
            <a:ext cx="6858048" cy="1077218"/>
          </a:xfrm>
          <a:prstGeom prst="rect">
            <a:avLst/>
          </a:prstGeom>
        </p:spPr>
        <p:txBody>
          <a:bodyPr wrap="square">
            <a:spAutoFit/>
          </a:bodyPr>
          <a:lstStyle/>
          <a:p>
            <a:pPr algn="ctr"/>
            <a:r>
              <a:rPr lang="en-US" sz="2400" b="1" i="1" dirty="0" smtClean="0">
                <a:solidFill>
                  <a:srgbClr val="0000FF"/>
                </a:solidFill>
              </a:rPr>
              <a:t>Leukocytoclastic vasculitis</a:t>
            </a:r>
            <a:endParaRPr lang="en-US" sz="2400" b="1" i="1" dirty="0" smtClean="0"/>
          </a:p>
          <a:p>
            <a:r>
              <a:rPr lang="en-US" sz="2000" b="1" i="1" dirty="0" smtClean="0"/>
              <a:t> </a:t>
            </a:r>
            <a:r>
              <a:rPr lang="en-US" sz="2000" b="1" i="1" dirty="0"/>
              <a:t>- Erythematous and </a:t>
            </a:r>
            <a:r>
              <a:rPr lang="en-US" sz="2000" b="1" i="1" dirty="0" err="1"/>
              <a:t>purpuric</a:t>
            </a:r>
            <a:r>
              <a:rPr lang="en-US" sz="2000" b="1" i="1" dirty="0"/>
              <a:t> skin rash affecting the right </a:t>
            </a:r>
            <a:r>
              <a:rPr lang="en-US" sz="2000" b="1" i="1" dirty="0" smtClean="0"/>
              <a:t>foot</a:t>
            </a:r>
            <a:endParaRPr lang="en-US" sz="2000" dirty="0"/>
          </a:p>
          <a:p>
            <a:r>
              <a:rPr lang="en-US" sz="2000" b="1" dirty="0" smtClean="0">
                <a:solidFill>
                  <a:srgbClr val="7030A0"/>
                </a:solidFill>
              </a:rPr>
              <a:t>                          (</a:t>
            </a:r>
            <a:r>
              <a:rPr lang="en-US" sz="2000" b="1" dirty="0" err="1" smtClean="0">
                <a:solidFill>
                  <a:srgbClr val="7030A0"/>
                </a:solidFill>
              </a:rPr>
              <a:t>Purpura</a:t>
            </a:r>
            <a:r>
              <a:rPr lang="en-US" sz="2000" b="1" dirty="0" smtClean="0">
                <a:solidFill>
                  <a:srgbClr val="7030A0"/>
                </a:solidFill>
              </a:rPr>
              <a:t>:</a:t>
            </a:r>
            <a:r>
              <a:rPr lang="en-US" sz="2000" b="1" i="1" dirty="0" smtClean="0">
                <a:solidFill>
                  <a:srgbClr val="7030A0"/>
                </a:solidFill>
              </a:rPr>
              <a:t>- </a:t>
            </a:r>
            <a:r>
              <a:rPr lang="en-US" sz="2000" b="1" i="1" dirty="0">
                <a:solidFill>
                  <a:srgbClr val="7030A0"/>
                </a:solidFill>
              </a:rPr>
              <a:t>Subcutaneous bleeding</a:t>
            </a:r>
            <a:r>
              <a:rPr lang="en-US" sz="2000" b="1" i="1" dirty="0" smtClean="0"/>
              <a:t>.)</a:t>
            </a:r>
            <a:endParaRPr lang="en-US" sz="2000" b="1" i="1" dirty="0"/>
          </a:p>
        </p:txBody>
      </p:sp>
      <p:sp>
        <p:nvSpPr>
          <p:cNvPr id="6" name="Rounded Rectangle 5"/>
          <p:cNvSpPr/>
          <p:nvPr/>
        </p:nvSpPr>
        <p:spPr>
          <a:xfrm>
            <a:off x="1142976" y="214290"/>
            <a:ext cx="7000924"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2614612" y="852023"/>
            <a:ext cx="3914775" cy="429577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dermpathmd.com/photos/leukocytoclastic_vasculitis2a.jpg"/>
          <p:cNvPicPr>
            <a:picLocks noChangeAspect="1" noChangeArrowheads="1"/>
          </p:cNvPicPr>
          <p:nvPr/>
        </p:nvPicPr>
        <p:blipFill>
          <a:blip r:embed="rId2" cstate="print"/>
          <a:srcRect/>
          <a:stretch>
            <a:fillRect/>
          </a:stretch>
        </p:blipFill>
        <p:spPr bwMode="auto">
          <a:xfrm>
            <a:off x="683568" y="1084274"/>
            <a:ext cx="7776864" cy="4559304"/>
          </a:xfrm>
          <a:prstGeom prst="rect">
            <a:avLst/>
          </a:prstGeom>
          <a:noFill/>
          <a:ln w="28575">
            <a:solidFill>
              <a:schemeClr val="tx1"/>
            </a:solidFill>
          </a:ln>
        </p:spPr>
      </p:pic>
      <p:sp>
        <p:nvSpPr>
          <p:cNvPr id="5" name="Rounded Rectangle 4"/>
          <p:cNvSpPr/>
          <p:nvPr/>
        </p:nvSpPr>
        <p:spPr>
          <a:xfrm>
            <a:off x="1571604" y="332656"/>
            <a:ext cx="6143668"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Left Arrow 6"/>
          <p:cNvSpPr/>
          <p:nvPr/>
        </p:nvSpPr>
        <p:spPr>
          <a:xfrm rot="14249941">
            <a:off x="4169815" y="4129162"/>
            <a:ext cx="576064" cy="260096"/>
          </a:xfrm>
          <a:prstGeom prst="lef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1403648" y="5672815"/>
            <a:ext cx="7056783" cy="923330"/>
          </a:xfrm>
          <a:prstGeom prst="rect">
            <a:avLst/>
          </a:prstGeom>
        </p:spPr>
        <p:txBody>
          <a:bodyPr wrap="square">
            <a:spAutoFit/>
          </a:bodyPr>
          <a:lstStyle/>
          <a:p>
            <a:pPr marL="285750" indent="-285750">
              <a:buFont typeface="Wingdings" panose="05000000000000000000" pitchFamily="2" charset="2"/>
              <a:buChar char="Ø"/>
            </a:pPr>
            <a:r>
              <a:rPr lang="en-US" b="1" i="1" dirty="0" smtClean="0">
                <a:solidFill>
                  <a:srgbClr val="000000"/>
                </a:solidFill>
                <a:latin typeface="Calibri" panose="020F0502020204030204" pitchFamily="34" charset="0"/>
              </a:rPr>
              <a:t>-</a:t>
            </a:r>
            <a:r>
              <a:rPr lang="en-US" b="1" i="1" dirty="0" err="1" smtClean="0">
                <a:solidFill>
                  <a:srgbClr val="000000"/>
                </a:solidFill>
                <a:latin typeface="Calibri" panose="020F0502020204030204" pitchFamily="34" charset="0"/>
              </a:rPr>
              <a:t>Fibrinoid</a:t>
            </a:r>
            <a:r>
              <a:rPr lang="en-US" b="1" i="1" dirty="0" smtClean="0">
                <a:solidFill>
                  <a:srgbClr val="000000"/>
                </a:solidFill>
                <a:latin typeface="Calibri" panose="020F0502020204030204" pitchFamily="34" charset="0"/>
              </a:rPr>
              <a:t> </a:t>
            </a:r>
            <a:r>
              <a:rPr lang="en-US" b="1" i="1" dirty="0">
                <a:solidFill>
                  <a:srgbClr val="000000"/>
                </a:solidFill>
                <a:latin typeface="Calibri" panose="020F0502020204030204" pitchFamily="34" charset="0"/>
              </a:rPr>
              <a:t>vascular necrosis. </a:t>
            </a:r>
            <a:endParaRPr lang="en-US" dirty="0">
              <a:solidFill>
                <a:srgbClr val="000000"/>
              </a:solidFill>
              <a:latin typeface="Calibri" panose="020F0502020204030204" pitchFamily="34" charset="0"/>
            </a:endParaRPr>
          </a:p>
          <a:p>
            <a:pPr marL="285750" indent="-285750">
              <a:buFont typeface="Wingdings" panose="05000000000000000000" pitchFamily="2" charset="2"/>
              <a:buChar char="Ø"/>
            </a:pPr>
            <a:r>
              <a:rPr lang="en-US" b="1" i="1" dirty="0">
                <a:solidFill>
                  <a:srgbClr val="000000"/>
                </a:solidFill>
                <a:latin typeface="Calibri" panose="020F0502020204030204" pitchFamily="34" charset="0"/>
              </a:rPr>
              <a:t>- Nuclear debris. </a:t>
            </a:r>
            <a:endParaRPr lang="en-US" dirty="0">
              <a:solidFill>
                <a:srgbClr val="000000"/>
              </a:solidFill>
              <a:latin typeface="Calibri" panose="020F0502020204030204" pitchFamily="34" charset="0"/>
            </a:endParaRPr>
          </a:p>
          <a:p>
            <a:pPr marL="285750" indent="-285750">
              <a:buFont typeface="Wingdings" panose="05000000000000000000" pitchFamily="2" charset="2"/>
              <a:buChar char="Ø"/>
            </a:pPr>
            <a:r>
              <a:rPr lang="en-US" b="1" i="1" dirty="0">
                <a:solidFill>
                  <a:srgbClr val="000000"/>
                </a:solidFill>
                <a:latin typeface="Calibri" panose="020F0502020204030204" pitchFamily="34" charset="0"/>
              </a:rPr>
              <a:t>- </a:t>
            </a:r>
            <a:r>
              <a:rPr lang="en-US" b="1" i="1" dirty="0" err="1">
                <a:solidFill>
                  <a:srgbClr val="000000"/>
                </a:solidFill>
                <a:latin typeface="Calibri" panose="020F0502020204030204" pitchFamily="34" charset="0"/>
              </a:rPr>
              <a:t>Neutrophilic</a:t>
            </a:r>
            <a:r>
              <a:rPr lang="en-US" b="1" i="1" dirty="0">
                <a:solidFill>
                  <a:srgbClr val="000000"/>
                </a:solidFill>
                <a:latin typeface="Calibri" panose="020F0502020204030204" pitchFamily="34" charset="0"/>
              </a:rPr>
              <a:t> (</a:t>
            </a:r>
            <a:r>
              <a:rPr lang="en-US" b="1" i="1" dirty="0" err="1">
                <a:solidFill>
                  <a:srgbClr val="000000"/>
                </a:solidFill>
                <a:latin typeface="Calibri" panose="020F0502020204030204" pitchFamily="34" charset="0"/>
              </a:rPr>
              <a:t>polymorphonuclear</a:t>
            </a:r>
            <a:r>
              <a:rPr lang="en-US" b="1" i="1" dirty="0">
                <a:solidFill>
                  <a:srgbClr val="000000"/>
                </a:solidFill>
                <a:latin typeface="Calibri" panose="020F0502020204030204" pitchFamily="34" charset="0"/>
              </a:rPr>
              <a:t>) infiltration. </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380970" y="908720"/>
            <a:ext cx="8334433" cy="5949280"/>
          </a:xfrm>
          <a:prstGeom prst="rect">
            <a:avLst/>
          </a:prstGeom>
          <a:noFill/>
        </p:spPr>
      </p:pic>
      <p:sp>
        <p:nvSpPr>
          <p:cNvPr id="6" name="Rounded Rectangle 5"/>
          <p:cNvSpPr/>
          <p:nvPr/>
        </p:nvSpPr>
        <p:spPr>
          <a:xfrm>
            <a:off x="1071538" y="285728"/>
            <a:ext cx="664373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2" name="Rectangle 1"/>
          <p:cNvSpPr/>
          <p:nvPr/>
        </p:nvSpPr>
        <p:spPr>
          <a:xfrm>
            <a:off x="1388593" y="5085184"/>
            <a:ext cx="6319186" cy="1723549"/>
          </a:xfrm>
          <a:prstGeom prst="rect">
            <a:avLst/>
          </a:prstGeom>
        </p:spPr>
        <p:txBody>
          <a:bodyPr wrap="square">
            <a:spAutoFit/>
          </a:bodyPr>
          <a:lstStyle/>
          <a:p>
            <a:endParaRPr lang="en-US" sz="1600" dirty="0">
              <a:solidFill>
                <a:srgbClr val="000000"/>
              </a:solidFill>
              <a:latin typeface="Calibri" panose="020F0502020204030204" pitchFamily="34" charset="0"/>
            </a:endParaRPr>
          </a:p>
          <a:p>
            <a:r>
              <a:rPr lang="en-US" b="1" dirty="0">
                <a:solidFill>
                  <a:srgbClr val="C00000"/>
                </a:solidFill>
                <a:latin typeface="Calibri" panose="020F0502020204030204" pitchFamily="34" charset="0"/>
              </a:rPr>
              <a:t>C</a:t>
            </a:r>
            <a:r>
              <a:rPr lang="en-US" b="1" dirty="0" smtClean="0">
                <a:solidFill>
                  <a:srgbClr val="C00000"/>
                </a:solidFill>
                <a:latin typeface="Calibri" panose="020F0502020204030204" pitchFamily="34" charset="0"/>
              </a:rPr>
              <a:t>omplications </a:t>
            </a:r>
            <a:r>
              <a:rPr lang="en-US" b="1" dirty="0">
                <a:solidFill>
                  <a:srgbClr val="C00000"/>
                </a:solidFill>
                <a:latin typeface="Calibri" panose="020F0502020204030204" pitchFamily="34" charset="0"/>
              </a:rPr>
              <a:t>that might occur as a result of this condition. </a:t>
            </a:r>
            <a:endParaRPr lang="en-US" dirty="0">
              <a:solidFill>
                <a:srgbClr val="C00000"/>
              </a:solidFill>
              <a:latin typeface="Calibri" panose="020F0502020204030204" pitchFamily="34" charset="0"/>
            </a:endParaRPr>
          </a:p>
          <a:p>
            <a:r>
              <a:rPr lang="en-US" b="1" i="1" dirty="0" smtClean="0">
                <a:solidFill>
                  <a:srgbClr val="000000"/>
                </a:solidFill>
                <a:latin typeface="Calibri" panose="020F0502020204030204" pitchFamily="34" charset="0"/>
              </a:rPr>
              <a:t>- </a:t>
            </a:r>
            <a:r>
              <a:rPr lang="en-US" b="1" i="1" dirty="0">
                <a:solidFill>
                  <a:srgbClr val="000000"/>
                </a:solidFill>
                <a:latin typeface="Calibri" panose="020F0502020204030204" pitchFamily="34" charset="0"/>
              </a:rPr>
              <a:t>Necrotizing Glomerulonephritis. </a:t>
            </a:r>
            <a:endParaRPr lang="en-US" dirty="0">
              <a:solidFill>
                <a:srgbClr val="000000"/>
              </a:solidFill>
              <a:latin typeface="Calibri" panose="020F0502020204030204" pitchFamily="34" charset="0"/>
            </a:endParaRPr>
          </a:p>
          <a:p>
            <a:r>
              <a:rPr lang="en-US" b="1" i="1" dirty="0">
                <a:solidFill>
                  <a:srgbClr val="000000"/>
                </a:solidFill>
                <a:latin typeface="Calibri" panose="020F0502020204030204" pitchFamily="34" charset="0"/>
              </a:rPr>
              <a:t>- Pulmonary </a:t>
            </a:r>
            <a:r>
              <a:rPr lang="en-US" b="1" i="1" dirty="0" err="1">
                <a:solidFill>
                  <a:srgbClr val="000000"/>
                </a:solidFill>
                <a:latin typeface="Calibri" panose="020F0502020204030204" pitchFamily="34" charset="0"/>
              </a:rPr>
              <a:t>capillaritis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r>
              <a:rPr lang="en-US" b="1" i="1" dirty="0">
                <a:solidFill>
                  <a:srgbClr val="000000"/>
                </a:solidFill>
                <a:latin typeface="Calibri" panose="020F0502020204030204" pitchFamily="34" charset="0"/>
              </a:rPr>
              <a:t>- Gastrointestinal </a:t>
            </a:r>
            <a:r>
              <a:rPr lang="en-US" b="1" i="1" dirty="0" err="1">
                <a:solidFill>
                  <a:srgbClr val="000000"/>
                </a:solidFill>
                <a:latin typeface="Calibri" panose="020F0502020204030204" pitchFamily="34" charset="0"/>
              </a:rPr>
              <a:t>vasculitis</a:t>
            </a:r>
            <a:r>
              <a:rPr lang="en-US" b="1" i="1" dirty="0">
                <a:solidFill>
                  <a:srgbClr val="000000"/>
                </a:solidFill>
                <a:latin typeface="Calibri" panose="020F0502020204030204" pitchFamily="34" charset="0"/>
              </a:rPr>
              <a:t>. </a:t>
            </a:r>
            <a:endParaRPr lang="en-US" dirty="0">
              <a:solidFill>
                <a:srgbClr val="000000"/>
              </a:solidFill>
              <a:latin typeface="Calibri" panose="020F0502020204030204" pitchFamily="34" charset="0"/>
            </a:endParaRPr>
          </a:p>
          <a:p>
            <a:r>
              <a:rPr lang="en-US" b="1" i="1" dirty="0">
                <a:solidFill>
                  <a:srgbClr val="000000"/>
                </a:solidFill>
                <a:latin typeface="Calibri" panose="020F0502020204030204" pitchFamily="34" charset="0"/>
              </a:rPr>
              <a:t>- CNS and muscle involvement.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827584" y="928670"/>
            <a:ext cx="7530630" cy="3652458"/>
          </a:xfrm>
          <a:prstGeom prst="rect">
            <a:avLst/>
          </a:prstGeom>
          <a:noFill/>
        </p:spPr>
      </p:pic>
      <p:sp>
        <p:nvSpPr>
          <p:cNvPr id="5" name="Rectangle 4"/>
          <p:cNvSpPr/>
          <p:nvPr/>
        </p:nvSpPr>
        <p:spPr>
          <a:xfrm>
            <a:off x="430685" y="4642923"/>
            <a:ext cx="8249000" cy="1938992"/>
          </a:xfrm>
          <a:prstGeom prst="rect">
            <a:avLst/>
          </a:prstGeom>
        </p:spPr>
        <p:txBody>
          <a:bodyPr wrap="square">
            <a:spAutoFit/>
          </a:bodyPr>
          <a:lstStyle/>
          <a:p>
            <a:r>
              <a:rPr lang="en-US" sz="2000" b="1" i="1" dirty="0" smtClean="0"/>
              <a:t>These three aortas demonstrate mild, moderate, and severe atherosclerosis from bottom to top. </a:t>
            </a:r>
          </a:p>
          <a:p>
            <a:pPr marL="342900" indent="-342900">
              <a:buFont typeface="Wingdings" panose="05000000000000000000" pitchFamily="2" charset="2"/>
              <a:buChar char="v"/>
            </a:pPr>
            <a:r>
              <a:rPr lang="en-US" sz="2000" b="1" i="1" dirty="0" smtClean="0"/>
              <a:t>At the bottom, the mild atherosclerosis shows only scattered lipid plaques. </a:t>
            </a:r>
          </a:p>
          <a:p>
            <a:pPr marL="342900" indent="-342900">
              <a:buFont typeface="Wingdings" panose="05000000000000000000" pitchFamily="2" charset="2"/>
              <a:buChar char="v"/>
            </a:pPr>
            <a:r>
              <a:rPr lang="en-US" sz="2000" b="1" i="1" dirty="0" smtClean="0"/>
              <a:t>The aorta in the middle shows many more larger plaques.</a:t>
            </a:r>
          </a:p>
          <a:p>
            <a:pPr marL="342900" indent="-342900">
              <a:buFont typeface="Wingdings" panose="05000000000000000000" pitchFamily="2" charset="2"/>
              <a:buChar char="v"/>
            </a:pPr>
            <a:r>
              <a:rPr lang="en-US" sz="2000" b="1" i="1" dirty="0" smtClean="0"/>
              <a:t>The severe atherosclerosis in the aorta at the top shows extensive ulceration in the plaques.</a:t>
            </a:r>
            <a:endParaRPr lang="en-US" sz="2000"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692" y="5229200"/>
            <a:ext cx="8603308" cy="1569660"/>
          </a:xfrm>
          <a:prstGeom prst="rect">
            <a:avLst/>
          </a:prstGeom>
          <a:solidFill>
            <a:schemeClr val="accent3">
              <a:lumMod val="40000"/>
              <a:lumOff val="60000"/>
            </a:schemeClr>
          </a:solidFill>
        </p:spPr>
        <p:txBody>
          <a:bodyPr wrap="square">
            <a:spAutoFit/>
          </a:bodyPr>
          <a:lstStyle/>
          <a:p>
            <a:r>
              <a:rPr lang="en-US" sz="1600" b="1" dirty="0"/>
              <a:t>FIVE layers seen in the aorta’s section seen </a:t>
            </a:r>
            <a:r>
              <a:rPr lang="en-US" sz="1600" b="1" dirty="0" smtClean="0"/>
              <a:t>starting </a:t>
            </a:r>
            <a:r>
              <a:rPr lang="en-US" sz="1600" b="1" dirty="0"/>
              <a:t>from the Left to the Right side </a:t>
            </a:r>
            <a:r>
              <a:rPr lang="en-US" sz="1600" b="1" dirty="0" smtClean="0"/>
              <a:t>are:</a:t>
            </a:r>
            <a:endParaRPr lang="en-US" sz="1600" dirty="0"/>
          </a:p>
          <a:p>
            <a:r>
              <a:rPr lang="en-US" sz="1600" b="1" i="1" dirty="0"/>
              <a:t>1- </a:t>
            </a:r>
            <a:r>
              <a:rPr lang="en-US" sz="1600" b="1" i="1" dirty="0" err="1"/>
              <a:t>Haemorrhage</a:t>
            </a:r>
            <a:r>
              <a:rPr lang="en-US" sz="1600" b="1" i="1" dirty="0"/>
              <a:t> </a:t>
            </a:r>
            <a:endParaRPr lang="en-US" sz="1600" dirty="0"/>
          </a:p>
          <a:p>
            <a:r>
              <a:rPr lang="en-US" sz="1600" b="1" i="1" dirty="0"/>
              <a:t>2- </a:t>
            </a:r>
            <a:r>
              <a:rPr lang="en-US" sz="1600" b="1" i="1" dirty="0" err="1"/>
              <a:t>Atheromatous</a:t>
            </a:r>
            <a:r>
              <a:rPr lang="en-US" sz="1600" b="1" i="1" dirty="0"/>
              <a:t> plaque containing cholesterol clefts </a:t>
            </a:r>
            <a:endParaRPr lang="en-US" sz="1600" dirty="0"/>
          </a:p>
          <a:p>
            <a:r>
              <a:rPr lang="en-US" sz="1600" b="1" i="1" dirty="0"/>
              <a:t>3- Fibrosis </a:t>
            </a:r>
            <a:endParaRPr lang="en-US" sz="1600" dirty="0"/>
          </a:p>
          <a:p>
            <a:r>
              <a:rPr lang="en-US" sz="1600" b="1" i="1" dirty="0"/>
              <a:t>4- Elastic Media </a:t>
            </a:r>
            <a:endParaRPr lang="en-US" sz="1600" dirty="0"/>
          </a:p>
          <a:p>
            <a:r>
              <a:rPr lang="en-US" sz="1600" b="1" i="1" dirty="0"/>
              <a:t>5- Adventitia </a:t>
            </a:r>
            <a:endParaRPr lang="en-US" sz="1600" dirty="0"/>
          </a:p>
        </p:txBody>
      </p:sp>
      <p:pic>
        <p:nvPicPr>
          <p:cNvPr id="138244" name="Picture 4" descr="http://classconnection.s3.amazonaws.com/870/flashcards/646870/png/ulcerating_atheroma1349185820184.png"/>
          <p:cNvPicPr>
            <a:picLocks noChangeAspect="1" noChangeArrowheads="1"/>
          </p:cNvPicPr>
          <p:nvPr/>
        </p:nvPicPr>
        <p:blipFill>
          <a:blip r:embed="rId2" cstate="print"/>
          <a:srcRect/>
          <a:stretch>
            <a:fillRect/>
          </a:stretch>
        </p:blipFill>
        <p:spPr bwMode="auto">
          <a:xfrm>
            <a:off x="485876" y="563819"/>
            <a:ext cx="8031836" cy="4210425"/>
          </a:xfrm>
          <a:prstGeom prst="rect">
            <a:avLst/>
          </a:prstGeom>
          <a:noFill/>
          <a:ln w="28575">
            <a:solidFill>
              <a:schemeClr val="tx1"/>
            </a:solidFill>
          </a:ln>
        </p:spPr>
      </p:pic>
      <p:sp>
        <p:nvSpPr>
          <p:cNvPr id="10" name="Rounded Rectangle 9"/>
          <p:cNvSpPr/>
          <p:nvPr/>
        </p:nvSpPr>
        <p:spPr>
          <a:xfrm>
            <a:off x="1550291" y="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475761" y="4811553"/>
            <a:ext cx="655976" cy="369332"/>
          </a:xfrm>
          <a:prstGeom prst="rect">
            <a:avLst/>
          </a:prstGeom>
          <a:solidFill>
            <a:srgbClr val="7030A0"/>
          </a:solidFill>
        </p:spPr>
        <p:txBody>
          <a:bodyPr wrap="square">
            <a:spAutoFit/>
          </a:bodyPr>
          <a:lstStyle/>
          <a:p>
            <a:r>
              <a:rPr lang="en-US" b="1" dirty="0">
                <a:solidFill>
                  <a:srgbClr val="000000"/>
                </a:solidFill>
                <a:latin typeface="Calibri" panose="020F0502020204030204" pitchFamily="34" charset="0"/>
              </a:rPr>
              <a:t>Left </a:t>
            </a:r>
            <a:endParaRPr lang="en-US" dirty="0"/>
          </a:p>
        </p:txBody>
      </p:sp>
      <p:sp>
        <p:nvSpPr>
          <p:cNvPr id="4" name="Rectangle 3"/>
          <p:cNvSpPr/>
          <p:nvPr/>
        </p:nvSpPr>
        <p:spPr>
          <a:xfrm>
            <a:off x="7816005" y="4815854"/>
            <a:ext cx="733983" cy="369332"/>
          </a:xfrm>
          <a:prstGeom prst="rect">
            <a:avLst/>
          </a:prstGeom>
          <a:solidFill>
            <a:srgbClr val="7030A0"/>
          </a:solidFill>
        </p:spPr>
        <p:txBody>
          <a:bodyPr wrap="none">
            <a:spAutoFit/>
          </a:bodyPr>
          <a:lstStyle/>
          <a:p>
            <a:r>
              <a:rPr lang="en-US" b="1" dirty="0">
                <a:solidFill>
                  <a:srgbClr val="000000"/>
                </a:solidFill>
                <a:latin typeface="Calibri" panose="020F0502020204030204" pitchFamily="34" charset="0"/>
              </a:rPr>
              <a:t>Right </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library.med.utah.edu/WebPath/jpeg5/CV015.jpg"/>
          <p:cNvPicPr>
            <a:picLocks noChangeAspect="1" noChangeArrowheads="1"/>
          </p:cNvPicPr>
          <p:nvPr/>
        </p:nvPicPr>
        <p:blipFill>
          <a:blip r:embed="rId2" cstate="print"/>
          <a:srcRect/>
          <a:stretch>
            <a:fillRect/>
          </a:stretch>
        </p:blipFill>
        <p:spPr bwMode="auto">
          <a:xfrm>
            <a:off x="571472" y="1071546"/>
            <a:ext cx="7960968" cy="4373677"/>
          </a:xfrm>
          <a:prstGeom prst="rect">
            <a:avLst/>
          </a:prstGeom>
          <a:noFill/>
          <a:ln w="28575">
            <a:solidFill>
              <a:schemeClr val="tx1"/>
            </a:solidFill>
          </a:ln>
        </p:spPr>
      </p:pic>
      <p:sp>
        <p:nvSpPr>
          <p:cNvPr id="3" name="Rectangle 2"/>
          <p:cNvSpPr/>
          <p:nvPr/>
        </p:nvSpPr>
        <p:spPr>
          <a:xfrm>
            <a:off x="1259632" y="5539879"/>
            <a:ext cx="6768752" cy="1200329"/>
          </a:xfrm>
          <a:prstGeom prst="rect">
            <a:avLst/>
          </a:prstGeom>
          <a:solidFill>
            <a:schemeClr val="tx2">
              <a:lumMod val="20000"/>
              <a:lumOff val="80000"/>
            </a:schemeClr>
          </a:solidFill>
        </p:spPr>
        <p:txBody>
          <a:bodyPr wrap="square">
            <a:spAutoFit/>
          </a:bodyPr>
          <a:lstStyle/>
          <a:p>
            <a:pPr algn="ctr"/>
            <a:r>
              <a:rPr lang="en-US" sz="2000" b="1" i="1" dirty="0" smtClean="0">
                <a:latin typeface="+mj-lt"/>
              </a:rPr>
              <a:t>A high magnification of the </a:t>
            </a:r>
            <a:r>
              <a:rPr lang="en-US" sz="2400" b="1" i="1" dirty="0" smtClean="0">
                <a:solidFill>
                  <a:srgbClr val="0000FF"/>
                </a:solidFill>
                <a:latin typeface="+mj-lt"/>
              </a:rPr>
              <a:t>aortic atheroma </a:t>
            </a:r>
            <a:r>
              <a:rPr lang="en-US" sz="2000" b="1" i="1" dirty="0" smtClean="0">
                <a:latin typeface="+mj-lt"/>
              </a:rPr>
              <a:t>with </a:t>
            </a:r>
            <a:r>
              <a:rPr lang="en-US" sz="2800" b="1" i="1" dirty="0" smtClean="0">
                <a:latin typeface="+mj-lt"/>
              </a:rPr>
              <a:t>foam cells and cholesterol clefts.</a:t>
            </a:r>
          </a:p>
          <a:p>
            <a:pPr algn="ctr"/>
            <a:endParaRPr lang="en-US" sz="2000" b="1" i="1" dirty="0">
              <a:latin typeface="+mj-lt"/>
            </a:endParaRPr>
          </a:p>
        </p:txBody>
      </p:sp>
      <p:sp>
        <p:nvSpPr>
          <p:cNvPr id="9" name="Rounded Rectangle 8"/>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3224</TotalTime>
  <Words>2195</Words>
  <Application>Microsoft Office PowerPoint</Application>
  <PresentationFormat>On-screen Show (4:3)</PresentationFormat>
  <Paragraphs>395</Paragraphs>
  <Slides>67</Slides>
  <Notes>18</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Median</vt:lpstr>
      <vt:lpstr>CARDIOVASCULAR  SYSTEM</vt:lpstr>
      <vt:lpstr>PowerPoint Presentation</vt:lpstr>
      <vt:lpstr>Arteriosclerosis  </vt:lpstr>
      <vt:lpstr>Atheroma of the aorta  </vt:lpstr>
      <vt:lpstr>PowerPoint Presentation</vt:lpstr>
      <vt:lpstr>PowerPoint Presentation</vt:lpstr>
      <vt:lpstr>PowerPoint Presentation</vt:lpstr>
      <vt:lpstr>PowerPoint Presentation</vt:lpstr>
      <vt:lpstr>PowerPoint Presentation</vt:lpstr>
      <vt:lpstr>Coronary atherosclerosis</vt:lpstr>
      <vt:lpstr>PowerPoint Presentation</vt:lpstr>
      <vt:lpstr>PowerPoint Presentation</vt:lpstr>
      <vt:lpstr>PowerPoint Presentation</vt:lpstr>
      <vt:lpstr>PowerPoint Presentation</vt:lpstr>
      <vt:lpstr>Aneurysm of abdominal aorta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PRACTICAL - 2  </vt:lpstr>
      <vt:lpstr>MYOCARDIAL HYPERTROPHY</vt:lpstr>
      <vt:lpstr>PowerPoint Presentation</vt:lpstr>
      <vt:lpstr>PowerPoint Presentation</vt:lpstr>
      <vt:lpstr>PowerPoint Presentation</vt:lpstr>
      <vt:lpstr>PowerPoint Presentation</vt:lpstr>
      <vt:lpstr>PowerPoint Presentation</vt:lpstr>
      <vt:lpstr> Myocardial Infarction</vt:lpstr>
      <vt:lpstr>PowerPoint Presentation</vt:lpstr>
      <vt:lpstr>PowerPoint Presentation</vt:lpstr>
      <vt:lpstr>PowerPoint Presentation</vt:lpstr>
      <vt:lpstr>PowerPoint Presentation</vt:lpstr>
      <vt:lpstr>PowerPoint Presentation</vt:lpstr>
      <vt:lpstr>Thromboembolism / Vasculitis</vt:lpstr>
      <vt:lpstr>PowerPoint Presentation</vt:lpstr>
      <vt:lpstr>PowerPoint Presentation</vt:lpstr>
      <vt:lpstr>PowerPoint Presentation</vt:lpstr>
      <vt:lpstr>PowerPoint Presentation</vt:lpstr>
      <vt:lpstr>PowerPoint Presentation</vt:lpstr>
      <vt:lpstr>  </vt:lpstr>
      <vt:lpstr> Giant cell (temporal) arteritis </vt:lpstr>
      <vt:lpstr>PowerPoint Presentation</vt:lpstr>
      <vt:lpstr>PowerPoint Presentation</vt:lpstr>
      <vt:lpstr>PowerPoint Presentation</vt:lpstr>
      <vt:lpstr>PowerPoint Presentation</vt:lpstr>
      <vt:lpstr>Leukocytoclastic vasculitis/ hypersensitivity vasculitis /  microscopic polyangitis / Henoch- Schönlein purpura.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Dr. Sayed Esawy</dc:creator>
  <cp:lastModifiedBy>GCUSER</cp:lastModifiedBy>
  <cp:revision>269</cp:revision>
  <dcterms:created xsi:type="dcterms:W3CDTF">2010-01-06T06:07:17Z</dcterms:created>
  <dcterms:modified xsi:type="dcterms:W3CDTF">2016-03-01T10:22:11Z</dcterms:modified>
</cp:coreProperties>
</file>