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75" r:id="rId7"/>
    <p:sldId id="281" r:id="rId8"/>
    <p:sldId id="280" r:id="rId9"/>
    <p:sldId id="273" r:id="rId10"/>
    <p:sldId id="274" r:id="rId11"/>
    <p:sldId id="261" r:id="rId12"/>
    <p:sldId id="262" r:id="rId13"/>
    <p:sldId id="263" r:id="rId14"/>
    <p:sldId id="272" r:id="rId15"/>
    <p:sldId id="266" r:id="rId16"/>
    <p:sldId id="267" r:id="rId17"/>
    <p:sldId id="268" r:id="rId18"/>
    <p:sldId id="276" r:id="rId19"/>
    <p:sldId id="269" r:id="rId20"/>
    <p:sldId id="270" r:id="rId21"/>
    <p:sldId id="282"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109CC69-228E-4AE6-A11B-69F7E189CADE}" type="datetimeFigureOut">
              <a:rPr lang="en-US" smtClean="0"/>
              <a:pPr/>
              <a:t>3/23/2016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09CC69-228E-4AE6-A11B-69F7E189CADE}"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3/23/2016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FE0A1E4-D218-466C-84DA-F3EC804009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109CC69-228E-4AE6-A11B-69F7E189CADE}" type="datetimeFigureOut">
              <a:rPr lang="en-US" smtClean="0"/>
              <a:pPr/>
              <a:t>3/23/2016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FE0A1E4-D218-466C-84DA-F3EC80400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109CC69-228E-4AE6-A11B-69F7E189CADE}" type="datetimeFigureOut">
              <a:rPr lang="en-US" smtClean="0"/>
              <a:pPr/>
              <a:t>3/23/2016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109CC69-228E-4AE6-A11B-69F7E189CADE}" type="datetimeFigureOut">
              <a:rPr lang="en-US" smtClean="0"/>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FE0A1E4-D218-466C-84DA-F3EC80400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109CC69-228E-4AE6-A11B-69F7E189CADE}" type="datetimeFigureOut">
              <a:rPr lang="en-US" smtClean="0"/>
              <a:pPr/>
              <a:t>3/23/2016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9CC69-228E-4AE6-A11B-69F7E189CADE}" type="datetimeFigureOut">
              <a:rPr lang="en-US" smtClean="0"/>
              <a:pPr/>
              <a:t>3/23/2016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09CC69-228E-4AE6-A11B-69F7E189CADE}" type="datetimeFigureOut">
              <a:rPr lang="en-US" smtClean="0"/>
              <a:pPr/>
              <a:t>3/23/2016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0A1E4-D218-466C-84DA-F3EC804009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109CC69-228E-4AE6-A11B-69F7E189CADE}"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FE0A1E4-D218-466C-84DA-F3EC80400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09CC69-228E-4AE6-A11B-69F7E189CADE}" type="datetimeFigureOut">
              <a:rPr lang="en-US" smtClean="0"/>
              <a:pPr/>
              <a:t>3/23/2016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0A1E4-D218-466C-84DA-F3EC80400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eg/url?sa=i&amp;rct=j&amp;q=&amp;esrc=s&amp;source=images&amp;cd=&amp;cad=rja&amp;uact=8&amp;ved=0ahUKEwj558CtzqHLAhUCvBQKHSc1AasQjRwIBw&amp;url=http://exchanges.wiley.com/blog/2013/06/05/how-to-write-a-clinical-case-report/&amp;psig=AFQjCNHSe0j4Xpc9rmLLt_mAx5tKB1YbhA&amp;ust=145699451938158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stance vessels Page1"/>
          <p:cNvPicPr>
            <a:picLocks noChangeAspect="1" noChangeArrowheads="1"/>
          </p:cNvPicPr>
          <p:nvPr/>
        </p:nvPicPr>
        <p:blipFill>
          <a:blip r:embed="rId2" cstate="print"/>
          <a:srcRect l="29214" t="10112" r="12691" b="44943"/>
          <a:stretch>
            <a:fillRect/>
          </a:stretch>
        </p:blipFill>
        <p:spPr>
          <a:xfrm>
            <a:off x="5486400" y="914400"/>
            <a:ext cx="3505200" cy="5638800"/>
          </a:xfrm>
          <a:prstGeom prst="rect">
            <a:avLst/>
          </a:prstGeom>
          <a:noFill/>
          <a:ln>
            <a:solidFill>
              <a:schemeClr val="accent1"/>
            </a:solidFill>
          </a:ln>
        </p:spPr>
      </p:pic>
      <p:sp>
        <p:nvSpPr>
          <p:cNvPr id="6" name="TextBox 5"/>
          <p:cNvSpPr txBox="1"/>
          <p:nvPr/>
        </p:nvSpPr>
        <p:spPr>
          <a:xfrm>
            <a:off x="533400" y="762000"/>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Antianginal</a:t>
            </a:r>
            <a:r>
              <a:rPr lang="en-US" sz="3200" dirty="0" smtClean="0">
                <a:latin typeface="Algerian" pitchFamily="82" charset="0"/>
              </a:rPr>
              <a:t> Drugs</a:t>
            </a:r>
            <a:endParaRPr lang="en-US" sz="3200" dirty="0">
              <a:latin typeface="Algerian" pitchFamily="82" charset="0"/>
            </a:endParaRPr>
          </a:p>
        </p:txBody>
      </p:sp>
      <p:sp>
        <p:nvSpPr>
          <p:cNvPr id="7" name="TextBox 6"/>
          <p:cNvSpPr txBox="1"/>
          <p:nvPr/>
        </p:nvSpPr>
        <p:spPr>
          <a:xfrm>
            <a:off x="152400" y="1648103"/>
            <a:ext cx="43434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Learning outcomes</a:t>
            </a:r>
            <a:endParaRPr lang="en-US" sz="3200" dirty="0">
              <a:latin typeface="Algerian" pitchFamily="82" charset="0"/>
            </a:endParaRPr>
          </a:p>
        </p:txBody>
      </p:sp>
      <p:sp>
        <p:nvSpPr>
          <p:cNvPr id="8" name="TextBox 7"/>
          <p:cNvSpPr txBox="1"/>
          <p:nvPr/>
        </p:nvSpPr>
        <p:spPr>
          <a:xfrm>
            <a:off x="152400" y="2576995"/>
            <a:ext cx="51054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Recognize variables contributing to a balanced myocardial supply versus demand</a:t>
            </a:r>
          </a:p>
        </p:txBody>
      </p:sp>
      <p:sp>
        <p:nvSpPr>
          <p:cNvPr id="9" name="TextBox 8"/>
          <p:cNvSpPr txBox="1"/>
          <p:nvPr/>
        </p:nvSpPr>
        <p:spPr>
          <a:xfrm>
            <a:off x="152400" y="3743388"/>
            <a:ext cx="5257800" cy="124649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Differentiate between drugs used to alleviate acute </a:t>
            </a:r>
            <a:r>
              <a:rPr lang="en-US" sz="2000" b="1" dirty="0" err="1" smtClean="0">
                <a:latin typeface="Arial Narrow" pitchFamily="34" charset="0"/>
              </a:rPr>
              <a:t>anginal</a:t>
            </a:r>
            <a:r>
              <a:rPr lang="en-US" sz="2000" b="1" dirty="0" smtClean="0">
                <a:latin typeface="Arial Narrow" pitchFamily="34" charset="0"/>
              </a:rPr>
              <a:t> attacks and those meant for prophylaxis &amp; improvement of survival </a:t>
            </a:r>
          </a:p>
        </p:txBody>
      </p:sp>
      <p:sp>
        <p:nvSpPr>
          <p:cNvPr id="11" name="TextBox 10"/>
          <p:cNvSpPr txBox="1"/>
          <p:nvPr/>
        </p:nvSpPr>
        <p:spPr>
          <a:xfrm>
            <a:off x="152400" y="5334000"/>
            <a:ext cx="5257800" cy="822276"/>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000" b="1" dirty="0" smtClean="0">
                <a:latin typeface="Arial Narrow" pitchFamily="34" charset="0"/>
              </a:rPr>
              <a:t>Detail the pharmacology of nitrates and other drugs used as antianginal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If </a:t>
            </a:r>
            <a:r>
              <a:rPr lang="en-US" sz="3200" dirty="0" err="1" smtClean="0"/>
              <a:t>Helmi</a:t>
            </a:r>
            <a:r>
              <a:rPr lang="en-US" sz="3200" dirty="0" smtClean="0"/>
              <a:t> dose not respond to </a:t>
            </a:r>
            <a:r>
              <a:rPr lang="en-US" sz="3200" dirty="0" err="1" smtClean="0"/>
              <a:t>monotherapy</a:t>
            </a:r>
            <a:r>
              <a:rPr lang="en-US" sz="3200" dirty="0" smtClean="0"/>
              <a:t>, what other drug should be added to his regimen?</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Potassium channel </a:t>
            </a:r>
            <a:r>
              <a:rPr lang="en-US" sz="2800" dirty="0" err="1" smtClean="0">
                <a:latin typeface="Aharoni" pitchFamily="2" charset="-79"/>
                <a:cs typeface="Aharoni" pitchFamily="2" charset="-79"/>
              </a:rPr>
              <a:t>openners</a:t>
            </a:r>
            <a:endParaRPr lang="en-US" sz="2800" dirty="0">
              <a:latin typeface="Aharoni" pitchFamily="2" charset="-79"/>
              <a:cs typeface="Aharoni" pitchFamily="2" charset="-79"/>
            </a:endParaRPr>
          </a:p>
        </p:txBody>
      </p:sp>
      <p:sp>
        <p:nvSpPr>
          <p:cNvPr id="3" name="TextBox 2"/>
          <p:cNvSpPr txBox="1"/>
          <p:nvPr/>
        </p:nvSpPr>
        <p:spPr>
          <a:xfrm>
            <a:off x="457200" y="2819400"/>
            <a:ext cx="2438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a:t>
            </a:r>
            <a:endParaRPr lang="en-US" sz="2800" dirty="0">
              <a:latin typeface="Aharoni" pitchFamily="2" charset="-79"/>
              <a:cs typeface="Aharoni" pitchFamily="2" charset="-79"/>
            </a:endParaRPr>
          </a:p>
        </p:txBody>
      </p:sp>
      <p:sp>
        <p:nvSpPr>
          <p:cNvPr id="4" name="TextBox 3"/>
          <p:cNvSpPr txBox="1"/>
          <p:nvPr/>
        </p:nvSpPr>
        <p:spPr>
          <a:xfrm>
            <a:off x="533400" y="17526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Nicorandil</a:t>
            </a:r>
            <a:endParaRPr lang="en-US" sz="2800" dirty="0">
              <a:latin typeface="Aharoni" pitchFamily="2" charset="-79"/>
              <a:cs typeface="Aharoni" pitchFamily="2" charset="-79"/>
            </a:endParaRPr>
          </a:p>
        </p:txBody>
      </p:sp>
      <p:sp>
        <p:nvSpPr>
          <p:cNvPr id="5" name="TextBox 4"/>
          <p:cNvSpPr txBox="1"/>
          <p:nvPr/>
        </p:nvSpPr>
        <p:spPr>
          <a:xfrm>
            <a:off x="457200" y="3657600"/>
            <a:ext cx="5410200" cy="165718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It has dual mechanism of action;</a:t>
            </a:r>
          </a:p>
          <a:p>
            <a:pPr lvl="0">
              <a:lnSpc>
                <a:spcPts val="2400"/>
              </a:lnSpc>
            </a:pPr>
            <a:r>
              <a:rPr lang="en-US" sz="2800" b="1" dirty="0" smtClean="0">
                <a:latin typeface="Arial Narrow" pitchFamily="34" charset="0"/>
              </a:rPr>
              <a:t>1. Opens K</a:t>
            </a:r>
            <a:r>
              <a:rPr lang="en-US" sz="2800" b="1" baseline="-25000" dirty="0" smtClean="0">
                <a:latin typeface="Arial Narrow" pitchFamily="34" charset="0"/>
              </a:rPr>
              <a:t>ATP</a:t>
            </a:r>
            <a:r>
              <a:rPr lang="en-US" sz="2800" b="1" dirty="0" smtClean="0">
                <a:latin typeface="Arial Narrow" pitchFamily="34" charset="0"/>
              </a:rPr>
              <a:t> channels (arteriolar dilator) </a:t>
            </a:r>
          </a:p>
          <a:p>
            <a:pPr lvl="0">
              <a:lnSpc>
                <a:spcPts val="2400"/>
              </a:lnSpc>
            </a:pPr>
            <a:r>
              <a:rPr lang="en-US" sz="2800" b="1" dirty="0" smtClean="0">
                <a:latin typeface="Arial Narrow" pitchFamily="34" charset="0"/>
              </a:rPr>
              <a:t>2. NO donner as it has a nitrate moiety (</a:t>
            </a:r>
            <a:r>
              <a:rPr lang="en-US" sz="2800" b="1" dirty="0" err="1" smtClean="0">
                <a:latin typeface="Arial Narrow" pitchFamily="34" charset="0"/>
              </a:rPr>
              <a:t>venular</a:t>
            </a:r>
            <a:r>
              <a:rPr lang="en-US" sz="2800" b="1" dirty="0" smtClean="0">
                <a:latin typeface="Arial Narrow" pitchFamily="34" charset="0"/>
              </a:rPr>
              <a:t> dilator)</a:t>
            </a:r>
            <a:endParaRPr lang="en-US" sz="2800" dirty="0">
              <a:latin typeface="Aharoni" pitchFamily="2" charset="-79"/>
              <a:cs typeface="Aharoni" pitchFamily="2" charset="-79"/>
            </a:endParaRPr>
          </a:p>
        </p:txBody>
      </p:sp>
      <p:pic>
        <p:nvPicPr>
          <p:cNvPr id="6" name="Picture 2"/>
          <p:cNvPicPr>
            <a:picLocks noChangeAspect="1" noChangeArrowheads="1"/>
          </p:cNvPicPr>
          <p:nvPr/>
        </p:nvPicPr>
        <p:blipFill>
          <a:blip r:embed="rId2" cstate="print"/>
          <a:srcRect l="22333" t="43154" r="39000" b="31761"/>
          <a:stretch>
            <a:fillRect/>
          </a:stretch>
        </p:blipFill>
        <p:spPr bwMode="auto">
          <a:xfrm>
            <a:off x="5562600" y="1600200"/>
            <a:ext cx="3399692" cy="1676400"/>
          </a:xfrm>
          <a:prstGeom prst="rect">
            <a:avLst/>
          </a:prstGeom>
          <a:noFill/>
          <a:ln w="9525">
            <a:noFill/>
            <a:miter lim="800000"/>
            <a:headEnd/>
            <a:tailEnd/>
          </a:ln>
        </p:spPr>
      </p:pic>
      <p:grpSp>
        <p:nvGrpSpPr>
          <p:cNvPr id="7" name="Group 40"/>
          <p:cNvGrpSpPr/>
          <p:nvPr/>
        </p:nvGrpSpPr>
        <p:grpSpPr>
          <a:xfrm>
            <a:off x="4114800" y="3429000"/>
            <a:ext cx="4800600" cy="3276600"/>
            <a:chOff x="152400" y="3352800"/>
            <a:chExt cx="4800600" cy="3276600"/>
          </a:xfrm>
        </p:grpSpPr>
        <p:grpSp>
          <p:nvGrpSpPr>
            <p:cNvPr id="8" name="Group 37"/>
            <p:cNvGrpSpPr/>
            <p:nvPr/>
          </p:nvGrpSpPr>
          <p:grpSpPr>
            <a:xfrm>
              <a:off x="152400" y="3352800"/>
              <a:ext cx="4800600" cy="3276600"/>
              <a:chOff x="152400" y="3352800"/>
              <a:chExt cx="4800600" cy="3276600"/>
            </a:xfrm>
          </p:grpSpPr>
          <p:pic>
            <p:nvPicPr>
              <p:cNvPr id="10"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11" name="TextBox 10"/>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9" name="Straight Arrow Connector 8"/>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Pharmacodynamic</a:t>
            </a:r>
            <a:r>
              <a:rPr lang="en-US" sz="2800" dirty="0" smtClean="0">
                <a:latin typeface="Aharoni" pitchFamily="2" charset="-79"/>
                <a:cs typeface="Aharoni" pitchFamily="2" charset="-79"/>
              </a:rPr>
              <a:t> Effects</a:t>
            </a:r>
            <a:endParaRPr lang="en-US" sz="2800" dirty="0">
              <a:latin typeface="Aharoni" pitchFamily="2" charset="-79"/>
              <a:cs typeface="Aharoni" pitchFamily="2" charset="-79"/>
            </a:endParaRPr>
          </a:p>
        </p:txBody>
      </p:sp>
      <p:sp>
        <p:nvSpPr>
          <p:cNvPr id="5" name="TextBox 4"/>
          <p:cNvSpPr txBox="1"/>
          <p:nvPr/>
        </p:nvSpPr>
        <p:spPr>
          <a:xfrm>
            <a:off x="381000" y="16002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K channel </a:t>
            </a:r>
            <a:r>
              <a:rPr lang="en-US" sz="2800" dirty="0" err="1" smtClean="0">
                <a:solidFill>
                  <a:srgbClr val="FFC000"/>
                </a:solidFill>
                <a:latin typeface="Aharoni" pitchFamily="2" charset="-79"/>
                <a:cs typeface="Aharoni" pitchFamily="2" charset="-79"/>
              </a:rPr>
              <a:t>openner</a:t>
            </a:r>
            <a:endParaRPr lang="en-US" sz="2800" dirty="0">
              <a:solidFill>
                <a:srgbClr val="FFC000"/>
              </a:solidFill>
              <a:latin typeface="Aharoni" pitchFamily="2" charset="-79"/>
              <a:cs typeface="Aharoni" pitchFamily="2" charset="-79"/>
            </a:endParaRPr>
          </a:p>
        </p:txBody>
      </p:sp>
      <p:sp>
        <p:nvSpPr>
          <p:cNvPr id="6" name="TextBox 5"/>
          <p:cNvSpPr txBox="1"/>
          <p:nvPr/>
        </p:nvSpPr>
        <p:spPr>
          <a:xfrm>
            <a:off x="381000" y="25146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vascular smooth muscles opening of K channels </a:t>
            </a:r>
            <a:r>
              <a:rPr lang="en-US" sz="2800" b="1" spc="-30" dirty="0" err="1" smtClean="0">
                <a:latin typeface="Arial Narrow" pitchFamily="34" charset="0"/>
                <a:sym typeface="Wingdings 3"/>
              </a:rPr>
              <a:t>hyperpolarization</a:t>
            </a:r>
            <a:r>
              <a:rPr lang="en-US" sz="2800" b="1" spc="-30" dirty="0" smtClean="0">
                <a:latin typeface="Arial Narrow" pitchFamily="34" charset="0"/>
                <a:sym typeface="Wingdings 3"/>
              </a:rPr>
              <a:t>  vasodilatation </a:t>
            </a:r>
            <a:endParaRPr lang="en-US" sz="2800" b="1" spc="-30" dirty="0">
              <a:latin typeface="Arial Narrow" pitchFamily="34" charset="0"/>
              <a:sym typeface="Wingdings 3"/>
            </a:endParaRPr>
          </a:p>
        </p:txBody>
      </p:sp>
      <p:sp>
        <p:nvSpPr>
          <p:cNvPr id="7" name="TextBox 6"/>
          <p:cNvSpPr txBox="1"/>
          <p:nvPr/>
        </p:nvSpPr>
        <p:spPr>
          <a:xfrm>
            <a:off x="381000" y="3810000"/>
            <a:ext cx="82296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On </a:t>
            </a:r>
            <a:r>
              <a:rPr lang="en-US" sz="2800" b="1" spc="-30" dirty="0" err="1" smtClean="0">
                <a:latin typeface="Arial Narrow" pitchFamily="34" charset="0"/>
                <a:sym typeface="Wingdings 3"/>
              </a:rPr>
              <a:t>cardiomyocytes</a:t>
            </a:r>
            <a:r>
              <a:rPr lang="en-US" sz="2800" b="1" spc="-30" dirty="0" smtClean="0">
                <a:latin typeface="Arial Narrow" pitchFamily="34" charset="0"/>
                <a:sym typeface="Wingdings 3"/>
              </a:rPr>
              <a:t> opening of K channels </a:t>
            </a:r>
            <a:r>
              <a:rPr lang="en-US" sz="2800" b="1" spc="-30" dirty="0" err="1" smtClean="0">
                <a:latin typeface="Arial Narrow" pitchFamily="34" charset="0"/>
                <a:sym typeface="Wingdings 3"/>
              </a:rPr>
              <a:t>repolarization</a:t>
            </a:r>
            <a:r>
              <a:rPr lang="en-US" sz="2800" b="1" spc="-30" dirty="0" smtClean="0">
                <a:latin typeface="Arial Narrow" pitchFamily="34" charset="0"/>
                <a:sym typeface="Wingdings 3"/>
              </a:rPr>
              <a:t>  cardiac work</a:t>
            </a:r>
            <a:endParaRPr lang="en-US" sz="2800" b="1" spc="-30" dirty="0">
              <a:latin typeface="Arial Narrow" pitchFamily="34" charset="0"/>
              <a:sym typeface="Wingdings 3"/>
            </a:endParaRPr>
          </a:p>
        </p:txBody>
      </p:sp>
      <p:sp>
        <p:nvSpPr>
          <p:cNvPr id="8" name="TextBox 7"/>
          <p:cNvSpPr txBox="1"/>
          <p:nvPr/>
        </p:nvSpPr>
        <p:spPr>
          <a:xfrm>
            <a:off x="381000" y="2438400"/>
            <a:ext cx="3962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C000"/>
                </a:solidFill>
                <a:latin typeface="Aharoni" pitchFamily="2" charset="-79"/>
                <a:cs typeface="Aharoni" pitchFamily="2" charset="-79"/>
              </a:rPr>
              <a:t>As nitric oxide donor</a:t>
            </a:r>
            <a:endParaRPr lang="en-US" sz="2800" dirty="0">
              <a:solidFill>
                <a:srgbClr val="FFC000"/>
              </a:solidFill>
              <a:latin typeface="Aharoni" pitchFamily="2" charset="-79"/>
              <a:cs typeface="Aharoni" pitchFamily="2" charset="-79"/>
            </a:endParaRPr>
          </a:p>
        </p:txBody>
      </p:sp>
      <p:sp>
        <p:nvSpPr>
          <p:cNvPr id="9" name="TextBox 8"/>
          <p:cNvSpPr txBox="1"/>
          <p:nvPr/>
        </p:nvSpPr>
        <p:spPr>
          <a:xfrm>
            <a:off x="381000" y="3581400"/>
            <a:ext cx="8229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sym typeface="Wingdings 3"/>
              </a:rPr>
              <a:t>NO</a:t>
            </a:r>
            <a:r>
              <a:rPr lang="en-US" sz="2800" b="1" dirty="0" smtClean="0">
                <a:latin typeface="Arial Narrow" pitchFamily="34" charset="0"/>
                <a:sym typeface="Wingdings 3"/>
              </a:rPr>
              <a:t>  </a:t>
            </a:r>
            <a:r>
              <a:rPr lang="en-US" sz="2800" b="1" dirty="0" err="1" smtClean="0">
                <a:latin typeface="Arial Narrow" pitchFamily="34" charset="0"/>
                <a:sym typeface="Wingdings 3"/>
              </a:rPr>
              <a:t>cGMP</a:t>
            </a:r>
            <a:r>
              <a:rPr lang="en-US" sz="2800" b="1" dirty="0" smtClean="0">
                <a:latin typeface="Arial Narrow" pitchFamily="34" charset="0"/>
                <a:sym typeface="Wingdings 3"/>
              </a:rPr>
              <a:t>/PKG </a:t>
            </a:r>
            <a:r>
              <a:rPr lang="en-US" sz="2800" b="1" spc="-30" dirty="0" smtClean="0">
                <a:latin typeface="Arial Narrow" pitchFamily="34" charset="0"/>
                <a:sym typeface="Wingdings 3"/>
              </a:rPr>
              <a:t> </a:t>
            </a:r>
            <a:r>
              <a:rPr lang="en-US" sz="2800" b="1" spc="-30" dirty="0" err="1" smtClean="0">
                <a:latin typeface="Arial Narrow" pitchFamily="34" charset="0"/>
                <a:sym typeface="Wingdings 3"/>
              </a:rPr>
              <a:t>vasoditation</a:t>
            </a:r>
            <a:endParaRPr lang="en-US" sz="2800" b="1" spc="-30" dirty="0">
              <a:latin typeface="Arial Narrow" pitchFamily="34" charset="0"/>
              <a:sym typeface="Wingdings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Indications</a:t>
            </a:r>
            <a:endParaRPr lang="en-US" sz="2800" dirty="0">
              <a:latin typeface="Aharoni" pitchFamily="2" charset="-79"/>
              <a:cs typeface="Aharoni" pitchFamily="2" charset="-79"/>
            </a:endParaRPr>
          </a:p>
        </p:txBody>
      </p:sp>
      <p:sp>
        <p:nvSpPr>
          <p:cNvPr id="4" name="TextBox 3"/>
          <p:cNvSpPr txBox="1"/>
          <p:nvPr/>
        </p:nvSpPr>
        <p:spPr>
          <a:xfrm>
            <a:off x="533400" y="1752600"/>
            <a:ext cx="83820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1-Prophylactic 2nd line therapy in stable angina </a:t>
            </a:r>
          </a:p>
          <a:p>
            <a:r>
              <a:rPr lang="en-US" sz="2800" b="1" dirty="0" smtClean="0">
                <a:latin typeface="Arial Narrow" pitchFamily="34" charset="0"/>
              </a:rPr>
              <a:t>2-Refractory variant angina </a:t>
            </a:r>
          </a:p>
        </p:txBody>
      </p:sp>
      <p:sp>
        <p:nvSpPr>
          <p:cNvPr id="5" name="TextBox 4"/>
          <p:cNvSpPr txBox="1"/>
          <p:nvPr/>
        </p:nvSpPr>
        <p:spPr>
          <a:xfrm>
            <a:off x="533400" y="32004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ADRs</a:t>
            </a:r>
            <a:endParaRPr lang="en-US" sz="2800" dirty="0">
              <a:latin typeface="Aharoni" pitchFamily="2" charset="-79"/>
              <a:cs typeface="Aharoni" pitchFamily="2" charset="-79"/>
            </a:endParaRPr>
          </a:p>
        </p:txBody>
      </p:sp>
      <p:sp>
        <p:nvSpPr>
          <p:cNvPr id="6" name="TextBox 5"/>
          <p:cNvSpPr txBox="1"/>
          <p:nvPr/>
        </p:nvSpPr>
        <p:spPr>
          <a:xfrm>
            <a:off x="533400" y="4191000"/>
            <a:ext cx="67818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Flushing, headache, </a:t>
            </a:r>
          </a:p>
          <a:p>
            <a:r>
              <a:rPr lang="en-US" sz="2800" b="1" dirty="0" smtClean="0">
                <a:latin typeface="Arial Narrow" pitchFamily="34" charset="0"/>
              </a:rPr>
              <a:t>Hypotension, palpitation, weakness</a:t>
            </a:r>
          </a:p>
          <a:p>
            <a:r>
              <a:rPr lang="en-US" sz="2800" b="1" dirty="0" smtClean="0">
                <a:latin typeface="Arial Narrow" pitchFamily="34" charset="0"/>
              </a:rPr>
              <a:t>Mouth &amp; </a:t>
            </a:r>
            <a:r>
              <a:rPr lang="en-US" sz="2800" b="1" dirty="0" err="1" smtClean="0">
                <a:latin typeface="Arial Narrow" pitchFamily="34" charset="0"/>
              </a:rPr>
              <a:t>peri</a:t>
            </a:r>
            <a:r>
              <a:rPr lang="en-US" sz="2800" b="1" dirty="0" smtClean="0">
                <a:latin typeface="Arial Narrow" pitchFamily="34" charset="0"/>
              </a:rPr>
              <a:t>-anal ulcers, nausea and vomiting.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162800" cy="46166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latin typeface="Algerian" pitchFamily="82" charset="0"/>
              </a:rPr>
              <a:t>Think-pair-share</a:t>
            </a:r>
            <a:endParaRPr lang="en-US" sz="2400" dirty="0">
              <a:latin typeface="Algerian" pitchFamily="82" charset="0"/>
            </a:endParaRPr>
          </a:p>
        </p:txBody>
      </p:sp>
      <p:sp>
        <p:nvSpPr>
          <p:cNvPr id="3" name="TextBox 2"/>
          <p:cNvSpPr txBox="1"/>
          <p:nvPr/>
        </p:nvSpPr>
        <p:spPr>
          <a:xfrm>
            <a:off x="457200" y="1524000"/>
            <a:ext cx="7162800" cy="415498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2400" dirty="0" smtClean="0"/>
              <a:t>A 5 5 - year - old woman complained to her physician of palpitations, flushing of the face, and vertigo. The woman, suffering from diabetes mellitus, was giving herself three daily doses of insulin. She had been recently diagnosed with </a:t>
            </a:r>
            <a:r>
              <a:rPr lang="en-US" sz="2400" dirty="0" err="1" smtClean="0"/>
              <a:t>exertional</a:t>
            </a:r>
            <a:r>
              <a:rPr lang="en-US" sz="2400" dirty="0" smtClean="0"/>
              <a:t> angina for which nitrate therapy was started with </a:t>
            </a:r>
            <a:r>
              <a:rPr lang="en-US" sz="2400" dirty="0" err="1" smtClean="0"/>
              <a:t>transdermal</a:t>
            </a:r>
            <a:r>
              <a:rPr lang="en-US" sz="2400" dirty="0" smtClean="0"/>
              <a:t> nitroglycerin and oral </a:t>
            </a:r>
            <a:r>
              <a:rPr lang="en-US" sz="2400" dirty="0" err="1" smtClean="0"/>
              <a:t>isosorbide</a:t>
            </a:r>
            <a:r>
              <a:rPr lang="en-US" sz="2400" dirty="0" smtClean="0"/>
              <a:t> </a:t>
            </a:r>
            <a:r>
              <a:rPr lang="en-US" sz="2400" dirty="0" err="1" smtClean="0"/>
              <a:t>mononitrate</a:t>
            </a:r>
            <a:r>
              <a:rPr lang="en-US" sz="2400" dirty="0" smtClean="0"/>
              <a:t>. </a:t>
            </a:r>
          </a:p>
          <a:p>
            <a:r>
              <a:rPr lang="en-US" sz="2400" dirty="0" smtClean="0"/>
              <a:t>After 3 weeks of therapy, her </a:t>
            </a:r>
            <a:r>
              <a:rPr lang="en-US" sz="2400" dirty="0" err="1" smtClean="0"/>
              <a:t>anginal</a:t>
            </a:r>
            <a:r>
              <a:rPr lang="en-US" sz="2400" dirty="0" smtClean="0"/>
              <a:t> attacks were less frequent but not completely prevented. Which</a:t>
            </a:r>
          </a:p>
          <a:p>
            <a:r>
              <a:rPr lang="en-US" sz="2400" dirty="0" smtClean="0"/>
              <a:t>would be an appropriate next therapeutic step for this patient?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3" name="TextBox 2"/>
          <p:cNvSpPr txBox="1"/>
          <p:nvPr/>
        </p:nvSpPr>
        <p:spPr>
          <a:xfrm>
            <a:off x="457200" y="16764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O2 requirement of glucose pathway is lower than FFA pathway</a:t>
            </a:r>
          </a:p>
        </p:txBody>
      </p:sp>
      <p:sp>
        <p:nvSpPr>
          <p:cNvPr id="4" name="TextBox 3"/>
          <p:cNvSpPr txBox="1"/>
          <p:nvPr/>
        </p:nvSpPr>
        <p:spPr>
          <a:xfrm>
            <a:off x="381000" y="2667000"/>
            <a:ext cx="66294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defRPr/>
            </a:pPr>
            <a:r>
              <a:rPr lang="en-US" sz="2800" b="1" dirty="0" smtClean="0"/>
              <a:t>During ischemia, oxidized FFA levels rise, blunting the glucose pathway</a:t>
            </a:r>
          </a:p>
        </p:txBody>
      </p:sp>
      <p:pic>
        <p:nvPicPr>
          <p:cNvPr id="2050" name="Picture 2"/>
          <p:cNvPicPr>
            <a:picLocks noChangeAspect="1" noChangeArrowheads="1"/>
          </p:cNvPicPr>
          <p:nvPr/>
        </p:nvPicPr>
        <p:blipFill>
          <a:blip r:embed="rId2" cstate="print"/>
          <a:srcRect/>
          <a:stretch>
            <a:fillRect/>
          </a:stretch>
        </p:blipFill>
        <p:spPr bwMode="auto">
          <a:xfrm>
            <a:off x="1143000" y="2057400"/>
            <a:ext cx="4495800" cy="4191000"/>
          </a:xfrm>
          <a:prstGeom prst="rect">
            <a:avLst/>
          </a:prstGeom>
          <a:noFill/>
          <a:ln w="9525">
            <a:noFill/>
            <a:miter lim="800000"/>
            <a:headEnd/>
            <a:tailEnd/>
          </a:ln>
        </p:spPr>
      </p:pic>
      <p:sp>
        <p:nvSpPr>
          <p:cNvPr id="6" name="TextBox 5"/>
          <p:cNvSpPr txBox="1"/>
          <p:nvPr/>
        </p:nvSpPr>
        <p:spPr>
          <a:xfrm>
            <a:off x="152400" y="6172200"/>
            <a:ext cx="83058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t>Reduces O2 demand  without altering </a:t>
            </a:r>
            <a:r>
              <a:rPr lang="en-US" sz="2800" b="1" dirty="0" err="1" smtClean="0"/>
              <a:t>hemodynamics</a:t>
            </a:r>
            <a:endParaRPr lang="en-US" sz="2800" b="1" dirty="0" smtClean="0"/>
          </a:p>
        </p:txBody>
      </p:sp>
      <p:sp>
        <p:nvSpPr>
          <p:cNvPr id="7" name="TextBox 6"/>
          <p:cNvSpPr txBox="1"/>
          <p:nvPr/>
        </p:nvSpPr>
        <p:spPr>
          <a:xfrm>
            <a:off x="457200" y="1066800"/>
            <a:ext cx="31242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e.g.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9050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Indications</a:t>
            </a:r>
          </a:p>
        </p:txBody>
      </p:sp>
      <p:sp>
        <p:nvSpPr>
          <p:cNvPr id="3" name="TextBox 2"/>
          <p:cNvSpPr txBox="1"/>
          <p:nvPr/>
        </p:nvSpPr>
        <p:spPr>
          <a:xfrm>
            <a:off x="4114800" y="11430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Used as an add on therapy</a:t>
            </a:r>
          </a:p>
        </p:txBody>
      </p:sp>
      <p:sp>
        <p:nvSpPr>
          <p:cNvPr id="4" name="TextBox 3"/>
          <p:cNvSpPr txBox="1"/>
          <p:nvPr/>
        </p:nvSpPr>
        <p:spPr>
          <a:xfrm>
            <a:off x="304800" y="2483290"/>
            <a:ext cx="1295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ADRs</a:t>
            </a:r>
          </a:p>
        </p:txBody>
      </p:sp>
      <p:sp>
        <p:nvSpPr>
          <p:cNvPr id="5" name="TextBox 4"/>
          <p:cNvSpPr txBox="1"/>
          <p:nvPr/>
        </p:nvSpPr>
        <p:spPr>
          <a:xfrm>
            <a:off x="4114800" y="2590800"/>
            <a:ext cx="43434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GIT disturbances</a:t>
            </a:r>
          </a:p>
        </p:txBody>
      </p:sp>
      <p:sp>
        <p:nvSpPr>
          <p:cNvPr id="6" name="TextBox 5"/>
          <p:cNvSpPr txBox="1"/>
          <p:nvPr/>
        </p:nvSpPr>
        <p:spPr>
          <a:xfrm>
            <a:off x="4152900" y="3811886"/>
            <a:ext cx="4114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Hypersensitivity reaction</a:t>
            </a:r>
          </a:p>
        </p:txBody>
      </p:sp>
      <p:sp>
        <p:nvSpPr>
          <p:cNvPr id="7" name="TextBox 6"/>
          <p:cNvSpPr txBox="1"/>
          <p:nvPr/>
        </p:nvSpPr>
        <p:spPr>
          <a:xfrm>
            <a:off x="304800" y="3823580"/>
            <a:ext cx="30480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Contrindications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8" name="TextBox 7"/>
          <p:cNvSpPr txBox="1"/>
          <p:nvPr/>
        </p:nvSpPr>
        <p:spPr>
          <a:xfrm>
            <a:off x="4152900" y="5029200"/>
            <a:ext cx="37338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Pregnancy &amp; lactation</a:t>
            </a:r>
          </a:p>
        </p:txBody>
      </p:sp>
      <p:sp>
        <p:nvSpPr>
          <p:cNvPr id="9" name="TextBox 8"/>
          <p:cNvSpPr txBox="1"/>
          <p:nvPr/>
        </p:nvSpPr>
        <p:spPr>
          <a:xfrm>
            <a:off x="2209800" y="152400"/>
            <a:ext cx="3124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Trimetazidine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57200"/>
            <a:ext cx="2819400" cy="5355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3200" b="1" dirty="0" err="1" smtClean="0">
                <a:solidFill>
                  <a:schemeClr val="bg1"/>
                </a:solidFill>
                <a:effectLst>
                  <a:outerShdw blurRad="38100" dist="38100" dir="2700000" algn="tl">
                    <a:srgbClr val="000000"/>
                  </a:outerShdw>
                </a:effectLst>
                <a:latin typeface="Tempus Sans ITC" pitchFamily="82" charset="0"/>
                <a:sym typeface="Symbol" pitchFamily="18" charset="2"/>
              </a:rPr>
              <a:t>Ranolazine</a:t>
            </a:r>
            <a:endParaRPr lang="en-US" sz="32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5" name="TextBox 4"/>
          <p:cNvSpPr txBox="1"/>
          <p:nvPr/>
        </p:nvSpPr>
        <p:spPr>
          <a:xfrm>
            <a:off x="609600" y="1828800"/>
            <a:ext cx="79248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Inhibits the late sodium current which increases during ischemia</a:t>
            </a:r>
          </a:p>
        </p:txBody>
      </p:sp>
      <p:sp>
        <p:nvSpPr>
          <p:cNvPr id="6" name="TextBox 5"/>
          <p:cNvSpPr txBox="1"/>
          <p:nvPr/>
        </p:nvSpPr>
        <p:spPr>
          <a:xfrm>
            <a:off x="533400" y="3048000"/>
            <a:ext cx="7924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It prolongs </a:t>
            </a:r>
            <a:r>
              <a:rPr lang="en-US" altLang="ar-SA" sz="2800" b="1" dirty="0" smtClean="0">
                <a:latin typeface="Arial Narrow" pitchFamily="34" charset="0"/>
              </a:rPr>
              <a:t>the QT interval so contraindicated with; Class </a:t>
            </a:r>
            <a:r>
              <a:rPr lang="en-US" altLang="ar-SA" sz="2800" b="1" dirty="0" err="1" smtClean="0">
                <a:latin typeface="Arial Narrow" pitchFamily="34" charset="0"/>
              </a:rPr>
              <a:t>Ia</a:t>
            </a:r>
            <a:r>
              <a:rPr lang="en-US" altLang="ar-SA" sz="2800" b="1" dirty="0" smtClean="0">
                <a:latin typeface="Arial Narrow" pitchFamily="34" charset="0"/>
              </a:rPr>
              <a:t> &amp; III </a:t>
            </a:r>
            <a:r>
              <a:rPr lang="en-US" altLang="ar-SA" sz="2800" b="1" dirty="0" err="1" smtClean="0">
                <a:latin typeface="Arial Narrow" pitchFamily="34" charset="0"/>
              </a:rPr>
              <a:t>antiarrhthmics</a:t>
            </a:r>
            <a:endParaRPr lang="en-US" altLang="ar-SA" sz="2800" b="1" dirty="0" smtClean="0">
              <a:latin typeface="Arial Narrow" pitchFamily="34" charset="0"/>
            </a:endParaRPr>
          </a:p>
        </p:txBody>
      </p:sp>
      <p:sp>
        <p:nvSpPr>
          <p:cNvPr id="7" name="TextBox 6"/>
          <p:cNvSpPr txBox="1"/>
          <p:nvPr/>
        </p:nvSpPr>
        <p:spPr>
          <a:xfrm>
            <a:off x="457200" y="4724400"/>
            <a:ext cx="8534400" cy="144655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altLang="ar-SA" sz="2800" b="1" dirty="0" smtClean="0">
                <a:latin typeface="Arial Narrow" pitchFamily="34" charset="0"/>
              </a:rPr>
              <a:t>Toxicity develops due to interaction with CYT 450 inhibitors as;</a:t>
            </a:r>
            <a:r>
              <a:rPr lang="en-US" altLang="ar-SA" sz="3200" dirty="0" smtClean="0"/>
              <a:t> </a:t>
            </a:r>
            <a:r>
              <a:rPr lang="en-US" altLang="ar-SA" sz="2800" b="1" i="1" dirty="0" err="1" smtClean="0">
                <a:solidFill>
                  <a:srgbClr val="6600FF"/>
                </a:solidFill>
                <a:latin typeface="Arial Narrow" pitchFamily="34" charset="0"/>
              </a:rPr>
              <a:t>diltiazem</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verapamil</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ketoconazole</a:t>
            </a:r>
            <a:r>
              <a:rPr lang="en-US" altLang="ar-SA" sz="2800" b="1" i="1" dirty="0" smtClean="0">
                <a:solidFill>
                  <a:srgbClr val="6600FF"/>
                </a:solidFill>
                <a:latin typeface="Arial Narrow" pitchFamily="34" charset="0"/>
              </a:rPr>
              <a:t>, </a:t>
            </a:r>
            <a:r>
              <a:rPr lang="en-US" altLang="ar-SA" sz="2800" b="1" i="1" dirty="0" err="1" smtClean="0">
                <a:solidFill>
                  <a:srgbClr val="6600FF"/>
                </a:solidFill>
                <a:latin typeface="Arial Narrow" pitchFamily="34" charset="0"/>
              </a:rPr>
              <a:t>macrolide</a:t>
            </a:r>
            <a:r>
              <a:rPr lang="en-US" altLang="ar-SA" sz="2800" b="1" i="1" dirty="0" smtClean="0">
                <a:solidFill>
                  <a:srgbClr val="6600FF"/>
                </a:solidFill>
                <a:latin typeface="Arial Narrow" pitchFamily="34" charset="0"/>
              </a:rPr>
              <a:t> antibiotics, grapefruit juice</a:t>
            </a:r>
            <a:endParaRPr lang="en-US" altLang="ar-SA" sz="3200" b="1" i="1" dirty="0" smtClean="0">
              <a:solidFill>
                <a:srgbClr val="6600FF"/>
              </a:solidFill>
              <a:latin typeface="Arial Narrow"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133600" y="2743200"/>
            <a:ext cx="5257800" cy="3886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352800" y="2819400"/>
            <a:ext cx="2343150" cy="3657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48000" y="2819400"/>
            <a:ext cx="291465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linds(horizont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3074"/>
                                        </p:tgtEl>
                                      </p:cBhvr>
                                    </p:animEffect>
                                    <p:set>
                                      <p:cBhvr>
                                        <p:cTn id="25" dur="1" fill="hold">
                                          <p:stCondLst>
                                            <p:cond delay="499"/>
                                          </p:stCondLst>
                                        </p:cTn>
                                        <p:tgtEl>
                                          <p:spTgt spid="307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Which </a:t>
            </a:r>
            <a:r>
              <a:rPr lang="en-US" sz="3200" dirty="0" err="1" smtClean="0"/>
              <a:t>antihyperlipidemic</a:t>
            </a:r>
            <a:r>
              <a:rPr lang="en-US" sz="3200" dirty="0" smtClean="0"/>
              <a:t> drug should be prescribed to </a:t>
            </a:r>
            <a:r>
              <a:rPr lang="en-US" sz="3200" dirty="0" err="1" smtClean="0"/>
              <a:t>Helmi</a:t>
            </a:r>
            <a:r>
              <a:rPr lang="en-US" sz="3200" dirty="0" smtClean="0"/>
              <a:t>?</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60478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36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endParaRPr lang="en-US" sz="36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3" name="TextBox 2"/>
          <p:cNvSpPr txBox="1"/>
          <p:nvPr/>
        </p:nvSpPr>
        <p:spPr>
          <a:xfrm>
            <a:off x="457200" y="1905000"/>
            <a:ext cx="8153400" cy="819648"/>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lvl="1" indent="-342900">
              <a:lnSpc>
                <a:spcPct val="90000"/>
              </a:lnSpc>
              <a:spcBef>
                <a:spcPct val="20000"/>
              </a:spcBef>
              <a:defRPr/>
            </a:pP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Ivabradine</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400" dirty="0" smtClean="0"/>
              <a:t>reduces slope of  depolarization, slowing </a:t>
            </a:r>
            <a:r>
              <a:rPr lang="en-US" sz="2400" dirty="0" err="1" smtClean="0"/>
              <a:t>HR,reducing</a:t>
            </a:r>
            <a:r>
              <a:rPr lang="en-US" sz="2400" dirty="0" smtClean="0"/>
              <a:t> </a:t>
            </a:r>
            <a:r>
              <a:rPr lang="en-US" sz="2400" dirty="0" err="1" smtClean="0"/>
              <a:t>myocardila</a:t>
            </a:r>
            <a:r>
              <a:rPr lang="en-US" sz="2400" dirty="0" smtClean="0"/>
              <a:t> work &amp; O2 demand</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p:txBody>
      </p:sp>
      <p:sp>
        <p:nvSpPr>
          <p:cNvPr id="4" name="TextBox 3"/>
          <p:cNvSpPr txBox="1"/>
          <p:nvPr/>
        </p:nvSpPr>
        <p:spPr>
          <a:xfrm>
            <a:off x="152400" y="5562600"/>
            <a:ext cx="8001000" cy="86793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p:txBody>
      </p:sp>
      <p:sp>
        <p:nvSpPr>
          <p:cNvPr id="5" name="TextBox 4"/>
          <p:cNvSpPr txBox="1"/>
          <p:nvPr/>
        </p:nvSpPr>
        <p:spPr>
          <a:xfrm>
            <a:off x="457200" y="1676400"/>
            <a:ext cx="6705600" cy="480131"/>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ct val="90000"/>
              </a:lnSpc>
              <a:spcBef>
                <a:spcPct val="15000"/>
              </a:spcBef>
              <a:defRPr/>
            </a:pPr>
            <a:r>
              <a:rPr lang="en-US" sz="2800" dirty="0" err="1" smtClean="0"/>
              <a:t>Ivabradine</a:t>
            </a:r>
            <a:r>
              <a:rPr lang="en-US" sz="2800" dirty="0" smtClean="0"/>
              <a:t> Selectively </a:t>
            </a:r>
            <a:r>
              <a:rPr lang="en-US" sz="2800" smtClean="0"/>
              <a:t>blocks I</a:t>
            </a:r>
            <a:r>
              <a:rPr lang="en-US" sz="2800" baseline="-25000" smtClean="0"/>
              <a:t>f</a:t>
            </a:r>
            <a:endParaRPr lang="en-US" sz="2800" dirty="0" smtClean="0"/>
          </a:p>
        </p:txBody>
      </p:sp>
      <p:pic>
        <p:nvPicPr>
          <p:cNvPr id="4098" name="Picture 2"/>
          <p:cNvPicPr>
            <a:picLocks noChangeAspect="1" noChangeArrowheads="1"/>
          </p:cNvPicPr>
          <p:nvPr/>
        </p:nvPicPr>
        <p:blipFill>
          <a:blip r:embed="rId2" cstate="print"/>
          <a:srcRect/>
          <a:stretch>
            <a:fillRect/>
          </a:stretch>
        </p:blipFill>
        <p:spPr bwMode="auto">
          <a:xfrm>
            <a:off x="2057400" y="2819400"/>
            <a:ext cx="3886200" cy="3657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133600" y="2590800"/>
            <a:ext cx="3581399"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linds(horizontal)">
                                      <p:cBhvr>
                                        <p:cTn id="3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Calcium channel blockers</a:t>
            </a:r>
            <a:endParaRPr lang="en-US" sz="2800" dirty="0">
              <a:latin typeface="Aharoni" pitchFamily="2" charset="-79"/>
              <a:cs typeface="Aharoni" pitchFamily="2" charset="-79"/>
            </a:endParaRPr>
          </a:p>
        </p:txBody>
      </p:sp>
      <p:sp>
        <p:nvSpPr>
          <p:cNvPr id="5" name="TextBox 4"/>
          <p:cNvSpPr txBox="1"/>
          <p:nvPr/>
        </p:nvSpPr>
        <p:spPr>
          <a:xfrm>
            <a:off x="304800" y="46482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Benzthiazepines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6" name="TextBox 5"/>
          <p:cNvSpPr txBox="1"/>
          <p:nvPr/>
        </p:nvSpPr>
        <p:spPr>
          <a:xfrm>
            <a:off x="4267200" y="37338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7" name="TextBox 6"/>
          <p:cNvSpPr txBox="1"/>
          <p:nvPr/>
        </p:nvSpPr>
        <p:spPr>
          <a:xfrm>
            <a:off x="228600" y="3733800"/>
            <a:ext cx="3124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Phenylalkylamines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8" name="TextBox 7"/>
          <p:cNvSpPr txBox="1"/>
          <p:nvPr/>
        </p:nvSpPr>
        <p:spPr>
          <a:xfrm>
            <a:off x="3200400" y="2590800"/>
            <a:ext cx="5791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 </a:t>
            </a:r>
            <a:r>
              <a:rPr lang="en-US" sz="2800" b="1" dirty="0" err="1" smtClean="0">
                <a:latin typeface="Tempus Sans ITC" pitchFamily="82" charset="0"/>
                <a:sym typeface="Symbol" pitchFamily="18" charset="2"/>
              </a:rPr>
              <a:t>Nicardipine</a:t>
            </a:r>
            <a:r>
              <a:rPr lang="en-US" sz="2800" b="1" dirty="0" smtClean="0">
                <a:latin typeface="Tempus Sans ITC" pitchFamily="82" charset="0"/>
                <a:sym typeface="Symbol" pitchFamily="18" charset="2"/>
              </a:rPr>
              <a:t>, </a:t>
            </a:r>
            <a:r>
              <a:rPr lang="en-US" sz="2800" b="1" dirty="0" err="1" smtClean="0">
                <a:latin typeface="Tempus Sans ITC" pitchFamily="82" charset="0"/>
                <a:sym typeface="Symbol" pitchFamily="18" charset="2"/>
              </a:rPr>
              <a:t>Amlodepine</a:t>
            </a:r>
            <a:endParaRPr lang="en-US" sz="2800" dirty="0">
              <a:latin typeface="Aharoni" pitchFamily="2" charset="-79"/>
              <a:cs typeface="Aharoni" pitchFamily="2" charset="-79"/>
            </a:endParaRPr>
          </a:p>
        </p:txBody>
      </p:sp>
      <p:sp>
        <p:nvSpPr>
          <p:cNvPr id="9" name="TextBox 8"/>
          <p:cNvSpPr txBox="1"/>
          <p:nvPr/>
        </p:nvSpPr>
        <p:spPr>
          <a:xfrm>
            <a:off x="152400" y="25908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solidFill>
                  <a:srgbClr val="6600FF"/>
                </a:solidFill>
                <a:latin typeface="Bernard MT Condensed" pitchFamily="18" charset="0"/>
                <a:sym typeface="Symbol" pitchFamily="18" charset="2"/>
              </a:rPr>
              <a:t>Dihydropyridines</a:t>
            </a:r>
            <a:r>
              <a:rPr lang="en-US" sz="2800" dirty="0" smtClean="0">
                <a:solidFill>
                  <a:srgbClr val="6600FF"/>
                </a:solidFill>
                <a:latin typeface="Bernard MT Condensed" pitchFamily="18" charset="0"/>
                <a:sym typeface="Symbol" pitchFamily="18" charset="2"/>
              </a:rPr>
              <a:t>:-</a:t>
            </a:r>
            <a:endParaRPr lang="en-US" sz="2800" dirty="0">
              <a:latin typeface="Aharoni" pitchFamily="2" charset="-79"/>
              <a:cs typeface="Aharoni" pitchFamily="2" charset="-79"/>
            </a:endParaRPr>
          </a:p>
        </p:txBody>
      </p:sp>
      <p:sp>
        <p:nvSpPr>
          <p:cNvPr id="11" name="TextBox 10"/>
          <p:cNvSpPr txBox="1"/>
          <p:nvPr/>
        </p:nvSpPr>
        <p:spPr>
          <a:xfrm>
            <a:off x="4267200" y="46482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2" name="TextBox 11"/>
          <p:cNvSpPr txBox="1"/>
          <p:nvPr/>
        </p:nvSpPr>
        <p:spPr>
          <a:xfrm>
            <a:off x="228600" y="2133600"/>
            <a:ext cx="2895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Selectivity</a:t>
            </a:r>
            <a:endParaRPr lang="en-US" sz="2800" dirty="0">
              <a:solidFill>
                <a:srgbClr val="FF0000"/>
              </a:solidFill>
              <a:latin typeface="Aharoni" pitchFamily="2" charset="-79"/>
              <a:cs typeface="Aharoni" pitchFamily="2" charset="-79"/>
            </a:endParaRPr>
          </a:p>
        </p:txBody>
      </p:sp>
      <p:sp>
        <p:nvSpPr>
          <p:cNvPr id="13" name="TextBox 12"/>
          <p:cNvSpPr txBox="1"/>
          <p:nvPr/>
        </p:nvSpPr>
        <p:spPr>
          <a:xfrm>
            <a:off x="381000" y="2819400"/>
            <a:ext cx="2133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Nifedipine</a:t>
            </a:r>
            <a:r>
              <a:rPr lang="en-US" sz="2800" b="1" dirty="0" smtClean="0">
                <a:latin typeface="Tempus Sans ITC" pitchFamily="82" charset="0"/>
                <a:sym typeface="Symbol" pitchFamily="18" charset="2"/>
              </a:rPr>
              <a:t> ,</a:t>
            </a:r>
            <a:endParaRPr lang="en-US" sz="2800" dirty="0">
              <a:latin typeface="Aharoni" pitchFamily="2" charset="-79"/>
              <a:cs typeface="Aharoni" pitchFamily="2" charset="-79"/>
            </a:endParaRPr>
          </a:p>
        </p:txBody>
      </p:sp>
      <p:sp>
        <p:nvSpPr>
          <p:cNvPr id="14" name="TextBox 13"/>
          <p:cNvSpPr txBox="1"/>
          <p:nvPr/>
        </p:nvSpPr>
        <p:spPr>
          <a:xfrm>
            <a:off x="381000" y="3581400"/>
            <a:ext cx="2286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Verapamil</a:t>
            </a:r>
            <a:endParaRPr lang="en-US" sz="2800" dirty="0">
              <a:latin typeface="Aharoni" pitchFamily="2" charset="-79"/>
              <a:cs typeface="Aharoni" pitchFamily="2" charset="-79"/>
            </a:endParaRPr>
          </a:p>
        </p:txBody>
      </p:sp>
      <p:sp>
        <p:nvSpPr>
          <p:cNvPr id="15" name="TextBox 14"/>
          <p:cNvSpPr txBox="1"/>
          <p:nvPr/>
        </p:nvSpPr>
        <p:spPr>
          <a:xfrm>
            <a:off x="381000" y="4572000"/>
            <a:ext cx="2209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Diltiazem</a:t>
            </a:r>
            <a:endParaRPr lang="en-US" sz="2800" dirty="0">
              <a:latin typeface="Aharoni" pitchFamily="2" charset="-79"/>
              <a:cs typeface="Aharoni" pitchFamily="2" charset="-79"/>
            </a:endParaRPr>
          </a:p>
        </p:txBody>
      </p:sp>
      <p:sp>
        <p:nvSpPr>
          <p:cNvPr id="16" name="TextBox 15"/>
          <p:cNvSpPr txBox="1"/>
          <p:nvPr/>
        </p:nvSpPr>
        <p:spPr>
          <a:xfrm>
            <a:off x="3429000" y="2819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Vascular smooth muscle</a:t>
            </a:r>
            <a:endParaRPr lang="en-US" sz="2800" dirty="0">
              <a:latin typeface="Aharoni" pitchFamily="2" charset="-79"/>
              <a:cs typeface="Aharoni" pitchFamily="2" charset="-79"/>
            </a:endParaRPr>
          </a:p>
        </p:txBody>
      </p:sp>
      <p:sp>
        <p:nvSpPr>
          <p:cNvPr id="17" name="TextBox 16"/>
          <p:cNvSpPr txBox="1"/>
          <p:nvPr/>
        </p:nvSpPr>
        <p:spPr>
          <a:xfrm>
            <a:off x="3505200" y="35814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latin typeface="Tempus Sans ITC" pitchFamily="82" charset="0"/>
                <a:sym typeface="Symbol" pitchFamily="18" charset="2"/>
              </a:rPr>
              <a:t>Cardiomyocytes</a:t>
            </a:r>
            <a:endParaRPr lang="en-US" sz="2800" dirty="0">
              <a:latin typeface="Aharoni" pitchFamily="2" charset="-79"/>
              <a:cs typeface="Aharoni" pitchFamily="2" charset="-79"/>
            </a:endParaRPr>
          </a:p>
        </p:txBody>
      </p:sp>
      <p:sp>
        <p:nvSpPr>
          <p:cNvPr id="18" name="TextBox 17"/>
          <p:cNvSpPr txBox="1"/>
          <p:nvPr/>
        </p:nvSpPr>
        <p:spPr>
          <a:xfrm>
            <a:off x="3505200" y="4572000"/>
            <a:ext cx="4191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Tempus Sans ITC" pitchFamily="82" charset="0"/>
                <a:sym typeface="Symbol" pitchFamily="18" charset="2"/>
              </a:rPr>
              <a:t>Intermediate</a:t>
            </a:r>
            <a:endParaRPr lang="en-US" sz="2800" dirty="0">
              <a:latin typeface="Aharoni" pitchFamily="2" charset="-79"/>
              <a:cs typeface="Aharoni" pitchFamily="2" charset="-79"/>
            </a:endParaRPr>
          </a:p>
        </p:txBody>
      </p:sp>
      <p:sp>
        <p:nvSpPr>
          <p:cNvPr id="19" name="TextBox 18"/>
          <p:cNvSpPr txBox="1"/>
          <p:nvPr/>
        </p:nvSpPr>
        <p:spPr>
          <a:xfrm>
            <a:off x="228600" y="1524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FF0000"/>
                </a:solidFill>
                <a:latin typeface="Bernard MT Condensed" pitchFamily="18" charset="0"/>
                <a:sym typeface="Symbol" pitchFamily="18" charset="2"/>
              </a:rPr>
              <a:t>Classification</a:t>
            </a:r>
            <a:endParaRPr lang="en-US" sz="28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410200" cy="49090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Agents that improve prognosis</a:t>
            </a:r>
          </a:p>
        </p:txBody>
      </p:sp>
      <p:sp>
        <p:nvSpPr>
          <p:cNvPr id="3" name="TextBox 2"/>
          <p:cNvSpPr txBox="1"/>
          <p:nvPr/>
        </p:nvSpPr>
        <p:spPr>
          <a:xfrm>
            <a:off x="838200" y="2057400"/>
            <a:ext cx="3124200" cy="23760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-Aspirin / other </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antiplatelet</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 agents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-ACE inhibitors</a:t>
            </a:r>
          </a:p>
          <a:p>
            <a:pPr marL="34290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a:t>
            </a:r>
            <a:r>
              <a:rPr lang="en-US" sz="2800" b="1" dirty="0" err="1" smtClean="0">
                <a:solidFill>
                  <a:schemeClr val="bg1"/>
                </a:solidFill>
                <a:effectLst>
                  <a:outerShdw blurRad="38100" dist="38100" dir="2700000" algn="tl">
                    <a:srgbClr val="000000"/>
                  </a:outerShdw>
                </a:effectLst>
                <a:latin typeface="Tempus Sans ITC" pitchFamily="82" charset="0"/>
                <a:sym typeface="Symbol" pitchFamily="18" charset="2"/>
              </a:rPr>
              <a:t>Statins</a:t>
            </a:r>
            <a:endPar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endParaRPr>
          </a:p>
          <a:p>
            <a:pPr marL="342900" indent="-342900">
              <a:lnSpc>
                <a:spcPct val="90000"/>
              </a:lnSpc>
              <a:spcBef>
                <a:spcPct val="20000"/>
              </a:spcBef>
              <a:defRPr/>
            </a:pPr>
            <a:r>
              <a:rPr lang="en-US" sz="2800" b="1" dirty="0" smtClean="0">
                <a:solidFill>
                  <a:srgbClr val="6600FF"/>
                </a:solidFill>
                <a:latin typeface="Bernard MT Condensed" pitchFamily="18" charset="0"/>
                <a:sym typeface="Symbol" pitchFamily="18" charset="2"/>
              </a:rPr>
              <a:t>- -</a:t>
            </a:r>
            <a:r>
              <a:rPr lang="en-US" sz="2800" b="1" dirty="0" smtClean="0">
                <a:solidFill>
                  <a:schemeClr val="bg1"/>
                </a:solidFill>
                <a:effectLst>
                  <a:outerShdw blurRad="38100" dist="38100" dir="2700000" algn="tl">
                    <a:srgbClr val="000000"/>
                  </a:outerShdw>
                </a:effectLst>
                <a:latin typeface="Tempus Sans ITC" pitchFamily="82" charset="0"/>
                <a:sym typeface="Symbol" pitchFamily="18" charset="2"/>
              </a:rPr>
              <a:t>blockers</a:t>
            </a:r>
          </a:p>
        </p:txBody>
      </p:sp>
      <p:sp>
        <p:nvSpPr>
          <p:cNvPr id="4" name="TextBox 3"/>
          <p:cNvSpPr txBox="1"/>
          <p:nvPr/>
        </p:nvSpPr>
        <p:spPr>
          <a:xfrm>
            <a:off x="5410200" y="2438400"/>
            <a:ext cx="3276600" cy="143885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Halt progression</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Prevent acute insult</a:t>
            </a:r>
          </a:p>
          <a:p>
            <a:pPr marL="342900" indent="-342900">
              <a:lnSpc>
                <a:spcPct val="90000"/>
              </a:lnSpc>
              <a:spcBef>
                <a:spcPct val="20000"/>
              </a:spcBef>
              <a:defRPr/>
            </a:pPr>
            <a:r>
              <a:rPr lang="en-US" sz="2800" b="1" dirty="0" smtClean="0">
                <a:solidFill>
                  <a:srgbClr val="C00000"/>
                </a:solidFill>
                <a:effectLst>
                  <a:outerShdw blurRad="38100" dist="38100" dir="2700000" algn="tl">
                    <a:srgbClr val="000000"/>
                  </a:outerShdw>
                </a:effectLst>
                <a:latin typeface="Tempus Sans ITC" pitchFamily="82" charset="0"/>
                <a:sym typeface="Symbol" pitchFamily="18" charset="2"/>
              </a:rPr>
              <a:t>Improve survival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077218"/>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lvl="0"/>
            <a:r>
              <a:rPr lang="en-US" sz="3200" dirty="0" smtClean="0"/>
              <a:t>Which antihypertensive drug should be prescribed to </a:t>
            </a:r>
            <a:r>
              <a:rPr lang="en-US" sz="3200" dirty="0" err="1" smtClean="0"/>
              <a:t>Helmi</a:t>
            </a:r>
            <a:r>
              <a:rPr lang="en-US" sz="3200" dirty="0" smtClean="0"/>
              <a:t>?</a:t>
            </a:r>
            <a:endParaRPr lang="en-US" sz="3200" dirty="0"/>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extLst>
      <p:ext uri="{BB962C8B-B14F-4D97-AF65-F5344CB8AC3E}">
        <p14:creationId xmlns:p14="http://schemas.microsoft.com/office/powerpoint/2010/main" xmlns="" val="887968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228600" y="2057400"/>
          <a:ext cx="8686800" cy="3749040"/>
        </p:xfrm>
        <a:graphic>
          <a:graphicData uri="http://schemas.openxmlformats.org/drawingml/2006/table">
            <a:tbl>
              <a:tblPr firstRow="1" bandRow="1">
                <a:tableStyleId>{5C22544A-7EE6-4342-B048-85BDC9FD1C3A}</a:tableStyleId>
              </a:tblPr>
              <a:tblGrid>
                <a:gridCol w="2657901">
                  <a:extLst>
                    <a:ext uri="{9D8B030D-6E8A-4147-A177-3AD203B41FA5}">
                      <a16:colId xmlns:a16="http://schemas.microsoft.com/office/drawing/2014/main" xmlns="" val="20000"/>
                    </a:ext>
                  </a:extLst>
                </a:gridCol>
                <a:gridCol w="842749">
                  <a:extLst>
                    <a:ext uri="{9D8B030D-6E8A-4147-A177-3AD203B41FA5}">
                      <a16:colId xmlns:a16="http://schemas.microsoft.com/office/drawing/2014/main" xmlns="" val="20001"/>
                    </a:ext>
                  </a:extLst>
                </a:gridCol>
                <a:gridCol w="992523">
                  <a:extLst>
                    <a:ext uri="{9D8B030D-6E8A-4147-A177-3AD203B41FA5}">
                      <a16:colId xmlns:a16="http://schemas.microsoft.com/office/drawing/2014/main" xmlns="" val="20002"/>
                    </a:ext>
                  </a:extLst>
                </a:gridCol>
                <a:gridCol w="1341245">
                  <a:extLst>
                    <a:ext uri="{9D8B030D-6E8A-4147-A177-3AD203B41FA5}">
                      <a16:colId xmlns:a16="http://schemas.microsoft.com/office/drawing/2014/main" xmlns="" val="20003"/>
                    </a:ext>
                  </a:extLst>
                </a:gridCol>
                <a:gridCol w="1685498">
                  <a:extLst>
                    <a:ext uri="{9D8B030D-6E8A-4147-A177-3AD203B41FA5}">
                      <a16:colId xmlns:a16="http://schemas.microsoft.com/office/drawing/2014/main" xmlns="" val="20004"/>
                    </a:ext>
                  </a:extLst>
                </a:gridCol>
                <a:gridCol w="1166884">
                  <a:extLst>
                    <a:ext uri="{9D8B030D-6E8A-4147-A177-3AD203B41FA5}">
                      <a16:colId xmlns:a16="http://schemas.microsoft.com/office/drawing/2014/main" xmlns="" val="20005"/>
                    </a:ext>
                  </a:extLst>
                </a:gridCol>
              </a:tblGrid>
              <a:tr h="370840">
                <a:tc>
                  <a:txBody>
                    <a:bodyPr/>
                    <a:lstStyle/>
                    <a:p>
                      <a:pPr algn="ctr"/>
                      <a:r>
                        <a:rPr lang="en-US" sz="2400" dirty="0" smtClean="0">
                          <a:latin typeface="Arial" panose="020B0604020202020204" pitchFamily="34" charset="0"/>
                          <a:cs typeface="Arial" panose="020B0604020202020204" pitchFamily="34" charset="0"/>
                        </a:rPr>
                        <a:t>Drug/Class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HR</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BP</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Wall Tension</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Contract-</a:t>
                      </a:r>
                      <a:r>
                        <a:rPr lang="en-US" sz="2400" dirty="0" err="1" smtClean="0">
                          <a:latin typeface="Arial" panose="020B0604020202020204" pitchFamily="34" charset="0"/>
                          <a:cs typeface="Arial" panose="020B0604020202020204" pitchFamily="34" charset="0"/>
                        </a:rPr>
                        <a:t>ility</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Supply</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gn="l"/>
                      <a:r>
                        <a:rPr lang="en-US" sz="2400" dirty="0" smtClean="0">
                          <a:latin typeface="Arial" panose="020B0604020202020204" pitchFamily="34" charset="0"/>
                          <a:cs typeface="Arial" panose="020B0604020202020204" pitchFamily="34" charset="0"/>
                        </a:rPr>
                        <a:t>Beta-blockers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algn="l"/>
                      <a:r>
                        <a:rPr lang="en-US" sz="2400" dirty="0" smtClean="0">
                          <a:latin typeface="Arial" panose="020B0604020202020204" pitchFamily="34" charset="0"/>
                          <a:cs typeface="Arial" panose="020B0604020202020204" pitchFamily="34" charset="0"/>
                        </a:rPr>
                        <a:t>CCBs</a:t>
                      </a:r>
                    </a:p>
                    <a:p>
                      <a:pPr algn="l"/>
                      <a:r>
                        <a:rPr lang="en-US" sz="2400" dirty="0" err="1" smtClean="0">
                          <a:latin typeface="Arial" panose="020B0604020202020204" pitchFamily="34" charset="0"/>
                          <a:cs typeface="Arial" panose="020B0604020202020204" pitchFamily="34" charset="0"/>
                        </a:rPr>
                        <a:t>Verap</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Dilt</a:t>
                      </a:r>
                      <a:endParaRPr lang="en-US" sz="2400" dirty="0" smtClean="0">
                        <a:latin typeface="Arial" panose="020B0604020202020204" pitchFamily="34" charset="0"/>
                        <a:cs typeface="Arial" panose="020B0604020202020204" pitchFamily="34" charset="0"/>
                      </a:endParaRPr>
                    </a:p>
                    <a:p>
                      <a:pPr algn="l"/>
                      <a:r>
                        <a:rPr lang="en-US" sz="2400" dirty="0" err="1" smtClean="0">
                          <a:latin typeface="Arial" panose="020B0604020202020204" pitchFamily="34" charset="0"/>
                          <a:cs typeface="Arial" panose="020B0604020202020204" pitchFamily="34" charset="0"/>
                        </a:rPr>
                        <a:t>Dihydropyridines</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algn="l"/>
                      <a:r>
                        <a:rPr lang="en-US" sz="2400" dirty="0" smtClean="0">
                          <a:latin typeface="Arial" panose="020B0604020202020204" pitchFamily="34" charset="0"/>
                          <a:cs typeface="Arial" panose="020B0604020202020204" pitchFamily="34" charset="0"/>
                        </a:rPr>
                        <a:t>Nitrates</a:t>
                      </a: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algn="l"/>
                      <a:r>
                        <a:rPr lang="en-US" sz="2400" dirty="0" err="1" smtClean="0">
                          <a:latin typeface="Arial" panose="020B0604020202020204" pitchFamily="34" charset="0"/>
                          <a:cs typeface="Arial" panose="020B0604020202020204" pitchFamily="34" charset="0"/>
                        </a:rPr>
                        <a:t>Ranolazine</a:t>
                      </a: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nvGraphicFramePr>
        <p:xfrm>
          <a:off x="221673" y="2050473"/>
          <a:ext cx="8691418" cy="1200727"/>
        </p:xfrm>
        <a:graphic>
          <a:graphicData uri="http://schemas.openxmlformats.org/drawingml/2006/table">
            <a:tbl>
              <a:tblPr/>
              <a:tblGrid>
                <a:gridCol w="8691418">
                  <a:extLst>
                    <a:ext uri="{9D8B030D-6E8A-4147-A177-3AD203B41FA5}">
                      <a16:colId xmlns:a16="http://schemas.microsoft.com/office/drawing/2014/main" xmlns="" val="20000"/>
                    </a:ext>
                  </a:extLst>
                </a:gridCol>
              </a:tblGrid>
              <a:tr h="1200727">
                <a:tc>
                  <a:txBody>
                    <a:bodyPr/>
                    <a:lstStyle/>
                    <a:p>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230909" y="3297382"/>
          <a:ext cx="8709891" cy="2586182"/>
        </p:xfrm>
        <a:graphic>
          <a:graphicData uri="http://schemas.openxmlformats.org/drawingml/2006/table">
            <a:tbl>
              <a:tblPr/>
              <a:tblGrid>
                <a:gridCol w="8709891">
                  <a:extLst>
                    <a:ext uri="{9D8B030D-6E8A-4147-A177-3AD203B41FA5}">
                      <a16:colId xmlns:a16="http://schemas.microsoft.com/office/drawing/2014/main" xmlns="" val="20000"/>
                    </a:ext>
                  </a:extLst>
                </a:gridCol>
              </a:tblGrid>
              <a:tr h="25861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nvGraphicFramePr>
        <p:xfrm>
          <a:off x="221673" y="3315855"/>
          <a:ext cx="8728363" cy="406400"/>
        </p:xfrm>
        <a:graphic>
          <a:graphicData uri="http://schemas.openxmlformats.org/drawingml/2006/table">
            <a:tbl>
              <a:tblPr/>
              <a:tblGrid>
                <a:gridCol w="8728363">
                  <a:extLst>
                    <a:ext uri="{9D8B030D-6E8A-4147-A177-3AD203B41FA5}">
                      <a16:colId xmlns:a16="http://schemas.microsoft.com/office/drawing/2014/main" xmlns="" val="20000"/>
                    </a:ext>
                  </a:extLst>
                </a:gridCol>
              </a:tblGrid>
              <a:tr h="406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nvGraphicFramePr>
        <p:xfrm>
          <a:off x="230909" y="3749964"/>
          <a:ext cx="8700655" cy="365760"/>
        </p:xfrm>
        <a:graphic>
          <a:graphicData uri="http://schemas.openxmlformats.org/drawingml/2006/table">
            <a:tbl>
              <a:tblPr/>
              <a:tblGrid>
                <a:gridCol w="8700655">
                  <a:extLst>
                    <a:ext uri="{9D8B030D-6E8A-4147-A177-3AD203B41FA5}">
                      <a16:colId xmlns:a16="http://schemas.microsoft.com/office/drawing/2014/main" xmlns="" val="20000"/>
                    </a:ext>
                  </a:extLst>
                </a:gridCol>
              </a:tblGrid>
              <a:tr h="33250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nvGraphicFramePr>
        <p:xfrm>
          <a:off x="240145" y="4165600"/>
          <a:ext cx="8672946" cy="378691"/>
        </p:xfrm>
        <a:graphic>
          <a:graphicData uri="http://schemas.openxmlformats.org/drawingml/2006/table">
            <a:tbl>
              <a:tblPr/>
              <a:tblGrid>
                <a:gridCol w="8672946">
                  <a:extLst>
                    <a:ext uri="{9D8B030D-6E8A-4147-A177-3AD203B41FA5}">
                      <a16:colId xmlns:a16="http://schemas.microsoft.com/office/drawing/2014/main" xmlns="" val="20000"/>
                    </a:ext>
                  </a:extLst>
                </a:gridCol>
              </a:tblGrid>
              <a:tr h="3786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nvGraphicFramePr>
        <p:xfrm>
          <a:off x="258618" y="4516582"/>
          <a:ext cx="8654473" cy="365760"/>
        </p:xfrm>
        <a:graphic>
          <a:graphicData uri="http://schemas.openxmlformats.org/drawingml/2006/table">
            <a:tbl>
              <a:tblPr/>
              <a:tblGrid>
                <a:gridCol w="8654473">
                  <a:extLst>
                    <a:ext uri="{9D8B030D-6E8A-4147-A177-3AD203B41FA5}">
                      <a16:colId xmlns:a16="http://schemas.microsoft.com/office/drawing/2014/main" xmlns="" val="20000"/>
                    </a:ext>
                  </a:extLst>
                </a:gridCol>
              </a:tblGrid>
              <a:tr h="36021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nvGraphicFramePr>
        <p:xfrm>
          <a:off x="258618" y="5347855"/>
          <a:ext cx="8654473" cy="365760"/>
        </p:xfrm>
        <a:graphic>
          <a:graphicData uri="http://schemas.openxmlformats.org/drawingml/2006/table">
            <a:tbl>
              <a:tblPr/>
              <a:tblGrid>
                <a:gridCol w="8654473">
                  <a:extLst>
                    <a:ext uri="{9D8B030D-6E8A-4147-A177-3AD203B41FA5}">
                      <a16:colId xmlns:a16="http://schemas.microsoft.com/office/drawing/2014/main" xmlns="" val="20000"/>
                    </a:ext>
                  </a:extLst>
                </a:gridCol>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nvGraphicFramePr>
        <p:xfrm>
          <a:off x="2900218" y="2059709"/>
          <a:ext cx="840509" cy="3842327"/>
        </p:xfrm>
        <a:graphic>
          <a:graphicData uri="http://schemas.openxmlformats.org/drawingml/2006/table">
            <a:tbl>
              <a:tblPr/>
              <a:tblGrid>
                <a:gridCol w="840509">
                  <a:extLst>
                    <a:ext uri="{9D8B030D-6E8A-4147-A177-3AD203B41FA5}">
                      <a16:colId xmlns:a16="http://schemas.microsoft.com/office/drawing/2014/main" xmlns="" val="20000"/>
                    </a:ext>
                  </a:extLst>
                </a:gridCol>
              </a:tblGrid>
              <a:tr h="384232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nvGraphicFramePr>
        <p:xfrm>
          <a:off x="7758545" y="2068945"/>
          <a:ext cx="1173019" cy="3805382"/>
        </p:xfrm>
        <a:graphic>
          <a:graphicData uri="http://schemas.openxmlformats.org/drawingml/2006/table">
            <a:tbl>
              <a:tblPr/>
              <a:tblGrid>
                <a:gridCol w="1173019">
                  <a:extLst>
                    <a:ext uri="{9D8B030D-6E8A-4147-A177-3AD203B41FA5}">
                      <a16:colId xmlns:a16="http://schemas.microsoft.com/office/drawing/2014/main" xmlns="" val="20000"/>
                    </a:ext>
                  </a:extLst>
                </a:gridCol>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nvGraphicFramePr>
        <p:xfrm>
          <a:off x="4719782" y="2068945"/>
          <a:ext cx="1339273" cy="3805382"/>
        </p:xfrm>
        <a:graphic>
          <a:graphicData uri="http://schemas.openxmlformats.org/drawingml/2006/table">
            <a:tbl>
              <a:tblPr/>
              <a:tblGrid>
                <a:gridCol w="1339273">
                  <a:extLst>
                    <a:ext uri="{9D8B030D-6E8A-4147-A177-3AD203B41FA5}">
                      <a16:colId xmlns:a16="http://schemas.microsoft.com/office/drawing/2014/main" xmlns="" val="20000"/>
                    </a:ext>
                  </a:extLst>
                </a:gridCol>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nvGraphicFramePr>
        <p:xfrm>
          <a:off x="6086764" y="2068945"/>
          <a:ext cx="1681018" cy="3814619"/>
        </p:xfrm>
        <a:graphic>
          <a:graphicData uri="http://schemas.openxmlformats.org/drawingml/2006/table">
            <a:tbl>
              <a:tblPr/>
              <a:tblGrid>
                <a:gridCol w="1681018">
                  <a:extLst>
                    <a:ext uri="{9D8B030D-6E8A-4147-A177-3AD203B41FA5}">
                      <a16:colId xmlns:a16="http://schemas.microsoft.com/office/drawing/2014/main" xmlns="" val="20000"/>
                    </a:ext>
                  </a:extLst>
                </a:gridCol>
              </a:tblGrid>
              <a:tr h="381461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nvGraphicFramePr>
        <p:xfrm>
          <a:off x="3731491" y="2078182"/>
          <a:ext cx="969818" cy="3805382"/>
        </p:xfrm>
        <a:graphic>
          <a:graphicData uri="http://schemas.openxmlformats.org/drawingml/2006/table">
            <a:tbl>
              <a:tblPr/>
              <a:tblGrid>
                <a:gridCol w="969818">
                  <a:extLst>
                    <a:ext uri="{9D8B030D-6E8A-4147-A177-3AD203B41FA5}">
                      <a16:colId xmlns:a16="http://schemas.microsoft.com/office/drawing/2014/main" xmlns="" val="20000"/>
                    </a:ext>
                  </a:extLst>
                </a:gridCol>
              </a:tblGrid>
              <a:tr h="38053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1981200" y="228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latin typeface="Algerian" pitchFamily="82" charset="0"/>
              </a:rPr>
              <a:t>Memory matrix</a:t>
            </a:r>
            <a:endParaRPr lang="en-US" sz="3200" dirty="0">
              <a:latin typeface="Algerian" pitchFamily="82" charset="0"/>
            </a:endParaRPr>
          </a:p>
        </p:txBody>
      </p:sp>
      <p:sp>
        <p:nvSpPr>
          <p:cNvPr id="18" name="TextBox 17"/>
          <p:cNvSpPr txBox="1"/>
          <p:nvPr/>
        </p:nvSpPr>
        <p:spPr>
          <a:xfrm>
            <a:off x="228600" y="990600"/>
            <a:ext cx="7162800" cy="861774"/>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pPr indent="-274320">
              <a:lnSpc>
                <a:spcPts val="3000"/>
              </a:lnSpc>
            </a:pPr>
            <a:r>
              <a:rPr lang="en-US" sz="2800" b="1" dirty="0" smtClean="0">
                <a:latin typeface="Arial Narrow" pitchFamily="34" charset="0"/>
              </a:rPr>
              <a:t>In the following table indicate increase, decrease or no effect with signs </a:t>
            </a:r>
            <a:r>
              <a:rPr lang="en-US" sz="2800" b="1" dirty="0" smtClean="0">
                <a:latin typeface="Calibri"/>
                <a:cs typeface="Times New Roman"/>
              </a:rPr>
              <a:t>↑</a:t>
            </a:r>
            <a:r>
              <a:rPr lang="en-US" sz="2800" b="1" dirty="0" smtClean="0">
                <a:latin typeface="Times New Roman"/>
                <a:cs typeface="Times New Roman"/>
              </a:rPr>
              <a:t>, </a:t>
            </a:r>
            <a:r>
              <a:rPr lang="en-US" sz="2800" b="1" dirty="0" smtClean="0">
                <a:latin typeface="Calibri"/>
                <a:cs typeface="Times New Roman"/>
              </a:rPr>
              <a:t>↓, ─ </a:t>
            </a:r>
            <a:r>
              <a:rPr lang="en-US" sz="2800" b="1" dirty="0" smtClean="0">
                <a:latin typeface="Arial Narrow" pitchFamily="34" charset="0"/>
              </a:rPr>
              <a:t>respectively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Mechanism of Action</a:t>
            </a:r>
            <a:endParaRPr lang="en-US" sz="2800" dirty="0">
              <a:latin typeface="Aharoni" pitchFamily="2" charset="-79"/>
              <a:cs typeface="Aharoni" pitchFamily="2" charset="-79"/>
            </a:endParaRPr>
          </a:p>
        </p:txBody>
      </p:sp>
      <p:sp>
        <p:nvSpPr>
          <p:cNvPr id="6" name="TextBox 5"/>
          <p:cNvSpPr txBox="1"/>
          <p:nvPr/>
        </p:nvSpPr>
        <p:spPr>
          <a:xfrm>
            <a:off x="457200" y="3276600"/>
            <a:ext cx="7696200" cy="733534"/>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spc="-40" dirty="0" smtClean="0">
                <a:latin typeface="Arial Narrow" pitchFamily="34" charset="0"/>
                <a:sym typeface="Wingdings 3"/>
              </a:rPr>
              <a:t>e</a:t>
            </a:r>
            <a:r>
              <a:rPr lang="en-US" sz="2800" b="1" spc="-40" dirty="0" smtClean="0">
                <a:latin typeface="Arial Narrow" pitchFamily="34" charset="0"/>
              </a:rPr>
              <a:t>ntry of Ca </a:t>
            </a:r>
            <a:r>
              <a:rPr lang="en-US" sz="2800" b="1" spc="-40" dirty="0" smtClean="0">
                <a:latin typeface="Arial Narrow" pitchFamily="34" charset="0"/>
                <a:sym typeface="Wingdings 3"/>
              </a:rPr>
              <a:t>  Ca release from internal stores </a:t>
            </a:r>
            <a:r>
              <a:rPr lang="en-US" sz="2800" b="1" dirty="0" smtClean="0">
                <a:latin typeface="Arial Narrow" pitchFamily="34" charset="0"/>
                <a:sym typeface="Wingdings 3"/>
              </a:rPr>
              <a:t> No Stimulus-Contraction Coupling  </a:t>
            </a:r>
            <a:r>
              <a:rPr lang="en-US" sz="2800" dirty="0" smtClean="0">
                <a:latin typeface="Bernard MT Condensed" pitchFamily="18" charset="0"/>
                <a:sym typeface="Wingdings 3"/>
              </a:rPr>
              <a:t>RELAXATION</a:t>
            </a:r>
            <a:r>
              <a:rPr lang="en-US" sz="2800" dirty="0" smtClean="0">
                <a:latin typeface="Bernard MT Condensed" pitchFamily="18" charset="0"/>
              </a:rPr>
              <a:t>  </a:t>
            </a:r>
            <a:endParaRPr lang="en-US" sz="2800" dirty="0">
              <a:latin typeface="Bernard MT Condensed" pitchFamily="18" charset="0"/>
            </a:endParaRPr>
          </a:p>
        </p:txBody>
      </p:sp>
      <p:sp>
        <p:nvSpPr>
          <p:cNvPr id="7" name="TextBox 6"/>
          <p:cNvSpPr txBox="1"/>
          <p:nvPr/>
        </p:nvSpPr>
        <p:spPr>
          <a:xfrm>
            <a:off x="457200" y="1981200"/>
            <a:ext cx="8534400" cy="105413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nSpc>
                <a:spcPts val="2500"/>
              </a:lnSpc>
            </a:pPr>
            <a:r>
              <a:rPr lang="en-US" sz="2800" b="1" dirty="0" smtClean="0">
                <a:latin typeface="Arial Narrow" pitchFamily="34" charset="0"/>
              </a:rPr>
              <a:t>Binding of calcium channel blockers [CCBs] to the L-type Ca channels </a:t>
            </a:r>
            <a:r>
              <a:rPr lang="en-US" sz="2800" b="1" dirty="0" smtClean="0">
                <a:latin typeface="Arial Narrow" pitchFamily="34" charset="0"/>
                <a:sym typeface="Wingdings 3"/>
              </a:rPr>
              <a:t> </a:t>
            </a:r>
            <a:r>
              <a:rPr lang="en-US" sz="2800" b="1" dirty="0" smtClean="0">
                <a:latin typeface="Arial Narrow" pitchFamily="34" charset="0"/>
              </a:rPr>
              <a:t>their  frequency of opening </a:t>
            </a:r>
          </a:p>
          <a:p>
            <a:pPr>
              <a:lnSpc>
                <a:spcPts val="2500"/>
              </a:lnSpc>
            </a:pPr>
            <a:r>
              <a:rPr lang="en-US" sz="2800" b="1" dirty="0" smtClean="0">
                <a:latin typeface="Arial Narrow" pitchFamily="34" charset="0"/>
              </a:rPr>
              <a:t>in response to depolarization</a:t>
            </a:r>
            <a:endParaRPr lang="en-US" sz="2800" b="1" dirty="0">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2667000"/>
            <a:ext cx="8286750" cy="396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Action</a:t>
            </a:r>
            <a:endParaRPr lang="en-US" sz="2800" dirty="0">
              <a:latin typeface="Aharoni" pitchFamily="2" charset="-79"/>
              <a:cs typeface="Aharoni" pitchFamily="2" charset="-79"/>
            </a:endParaRPr>
          </a:p>
        </p:txBody>
      </p:sp>
      <p:sp>
        <p:nvSpPr>
          <p:cNvPr id="3" name="TextBox 2"/>
          <p:cNvSpPr txBox="1"/>
          <p:nvPr/>
        </p:nvSpPr>
        <p:spPr>
          <a:xfrm>
            <a:off x="228600" y="1676400"/>
            <a:ext cx="8458200" cy="1384995"/>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 </a:t>
            </a:r>
            <a:r>
              <a:rPr lang="en-US" sz="2800" dirty="0" err="1" smtClean="0">
                <a:latin typeface="Bernard MT Condensed" pitchFamily="18" charset="0"/>
              </a:rPr>
              <a:t>Cardiomyocyte</a:t>
            </a:r>
            <a:r>
              <a:rPr lang="en-US" sz="2800" dirty="0" smtClean="0">
                <a:latin typeface="Bernard MT Condensed" pitchFamily="18" charset="0"/>
              </a:rPr>
              <a:t> Contraction</a:t>
            </a:r>
            <a:r>
              <a:rPr lang="en-US" sz="2800" b="1" spc="-30" dirty="0" smtClean="0">
                <a:latin typeface="Arial Narrow" pitchFamily="34" charset="0"/>
                <a:sym typeface="Wingdings 3"/>
              </a:rPr>
              <a:t>  cardiac work </a:t>
            </a:r>
            <a:r>
              <a:rPr lang="en-US" sz="2800" b="1" spc="-30" dirty="0" smtClean="0">
                <a:latin typeface="Arial Narrow" pitchFamily="34" charset="0"/>
              </a:rPr>
              <a:t>through their –</a:t>
            </a:r>
            <a:r>
              <a:rPr lang="en-US" sz="2800" b="1" spc="-30" dirty="0" err="1" smtClean="0">
                <a:latin typeface="Arial Narrow" pitchFamily="34" charset="0"/>
              </a:rPr>
              <a:t>ve</a:t>
            </a:r>
            <a:r>
              <a:rPr lang="en-US" sz="2800" b="1" spc="-30" dirty="0" smtClean="0">
                <a:latin typeface="Arial Narrow" pitchFamily="34" charset="0"/>
              </a:rPr>
              <a:t> </a:t>
            </a:r>
            <a:r>
              <a:rPr lang="en-US" sz="2800" b="1" spc="-30" dirty="0" err="1" smtClean="0">
                <a:latin typeface="Arial Narrow" pitchFamily="34" charset="0"/>
              </a:rPr>
              <a:t>inotropic</a:t>
            </a:r>
            <a:r>
              <a:rPr lang="en-US" sz="2800" b="1" spc="-30" dirty="0" smtClean="0">
                <a:latin typeface="Arial Narrow" pitchFamily="34" charset="0"/>
              </a:rPr>
              <a:t> &amp; </a:t>
            </a:r>
            <a:r>
              <a:rPr lang="en-US" sz="2800" b="1" spc="-30" dirty="0" err="1" smtClean="0">
                <a:latin typeface="Arial Narrow" pitchFamily="34" charset="0"/>
              </a:rPr>
              <a:t>chronotropic</a:t>
            </a:r>
            <a:r>
              <a:rPr lang="en-US" sz="2800" b="1" spc="-30" dirty="0" smtClean="0">
                <a:latin typeface="Arial Narrow" pitchFamily="34" charset="0"/>
              </a:rPr>
              <a:t> action (</a:t>
            </a:r>
            <a:r>
              <a:rPr lang="en-US" sz="2800" b="1" spc="-30" dirty="0" err="1" smtClean="0">
                <a:latin typeface="Arial Narrow" pitchFamily="34" charset="0"/>
              </a:rPr>
              <a:t>verapamil</a:t>
            </a:r>
            <a:r>
              <a:rPr lang="en-US" sz="2800" b="1" spc="-30" dirty="0" smtClean="0">
                <a:latin typeface="Arial Narrow" pitchFamily="34" charset="0"/>
              </a:rPr>
              <a:t> &amp; </a:t>
            </a:r>
            <a:r>
              <a:rPr lang="en-US" sz="2800" b="1" spc="-30" dirty="0" err="1" smtClean="0">
                <a:latin typeface="Arial Narrow" pitchFamily="34" charset="0"/>
              </a:rPr>
              <a:t>diltiazem</a:t>
            </a:r>
            <a:r>
              <a:rPr lang="en-US" sz="2800" b="1" spc="-30" dirty="0" smtClean="0">
                <a:latin typeface="Arial Narrow" pitchFamily="34" charset="0"/>
              </a:rPr>
              <a:t>)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a:t>
            </a:r>
            <a:r>
              <a:rPr lang="en-US" sz="2800" spc="-30" dirty="0" smtClean="0">
                <a:solidFill>
                  <a:srgbClr val="CC0000"/>
                </a:solidFill>
                <a:latin typeface="Bernard MT Condensed" pitchFamily="18" charset="0"/>
              </a:rPr>
              <a:t>myocardial oxygen demand</a:t>
            </a:r>
            <a:r>
              <a:rPr lang="en-US" sz="2800" dirty="0" smtClean="0">
                <a:latin typeface="Bernard MT Condensed" pitchFamily="18" charset="0"/>
              </a:rPr>
              <a:t>  </a:t>
            </a:r>
            <a:endParaRPr lang="en-US" sz="2800" dirty="0">
              <a:latin typeface="Bernard MT Condensed" pitchFamily="18" charset="0"/>
            </a:endParaRPr>
          </a:p>
        </p:txBody>
      </p:sp>
      <p:sp>
        <p:nvSpPr>
          <p:cNvPr id="4" name="TextBox 3"/>
          <p:cNvSpPr txBox="1"/>
          <p:nvPr/>
        </p:nvSpPr>
        <p:spPr>
          <a:xfrm>
            <a:off x="228600" y="3505200"/>
            <a:ext cx="84582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Bernard MT Condensed" pitchFamily="18" charset="0"/>
                <a:sym typeface="Wingdings 3"/>
              </a:rPr>
              <a:t></a:t>
            </a:r>
            <a:r>
              <a:rPr lang="en-US" sz="2800" dirty="0" smtClean="0">
                <a:latin typeface="Bernard MT Condensed" pitchFamily="18" charset="0"/>
              </a:rPr>
              <a:t>VSM Contraction </a:t>
            </a:r>
            <a:r>
              <a:rPr lang="en-US" sz="2800" b="1" spc="-30" dirty="0" smtClean="0">
                <a:latin typeface="Arial Narrow" pitchFamily="34" charset="0"/>
                <a:sym typeface="Wingdings 3"/>
              </a:rPr>
              <a:t>  After load  cardiac work  </a:t>
            </a:r>
            <a:r>
              <a:rPr lang="en-US" sz="2800" dirty="0" smtClean="0">
                <a:solidFill>
                  <a:srgbClr val="CC0000"/>
                </a:solidFill>
                <a:latin typeface="Bernard MT Condensed" pitchFamily="18" charset="0"/>
                <a:sym typeface="Wingdings 3"/>
              </a:rPr>
              <a:t>myocardial oxygen demand</a:t>
            </a:r>
          </a:p>
        </p:txBody>
      </p:sp>
      <p:sp>
        <p:nvSpPr>
          <p:cNvPr id="5" name="TextBox 4"/>
          <p:cNvSpPr txBox="1"/>
          <p:nvPr/>
        </p:nvSpPr>
        <p:spPr>
          <a:xfrm>
            <a:off x="228600" y="4800600"/>
            <a:ext cx="8458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spc="-30" dirty="0" smtClean="0">
                <a:latin typeface="Arial Narrow" pitchFamily="34" charset="0"/>
              </a:rPr>
              <a:t> Coronary dilatation </a:t>
            </a:r>
            <a:r>
              <a:rPr lang="en-US" sz="2800" b="1" spc="-30" dirty="0" smtClean="0">
                <a:latin typeface="Arial Narrow" pitchFamily="34" charset="0"/>
                <a:sym typeface="Wingdings 3"/>
              </a:rPr>
              <a:t> </a:t>
            </a:r>
            <a:r>
              <a:rPr lang="en-US" sz="2800" dirty="0" smtClean="0">
                <a:solidFill>
                  <a:srgbClr val="CC0000"/>
                </a:solidFill>
                <a:latin typeface="Bernard MT Condensed" pitchFamily="18" charset="0"/>
                <a:sym typeface="Wingdings 3"/>
              </a:rPr>
              <a:t>myocardial oxygen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Therapeutic Uses</a:t>
            </a:r>
            <a:endParaRPr lang="en-US" sz="2800" dirty="0">
              <a:latin typeface="Aharoni" pitchFamily="2" charset="-79"/>
              <a:cs typeface="Aharoni" pitchFamily="2" charset="-79"/>
            </a:endParaRPr>
          </a:p>
        </p:txBody>
      </p:sp>
      <p:sp>
        <p:nvSpPr>
          <p:cNvPr id="3" name="TextBox 2"/>
          <p:cNvSpPr txBox="1"/>
          <p:nvPr/>
        </p:nvSpPr>
        <p:spPr>
          <a:xfrm>
            <a:off x="228600" y="1828800"/>
            <a:ext cx="32004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400" b="1" dirty="0" smtClean="0">
                <a:solidFill>
                  <a:srgbClr val="0000FF"/>
                </a:solidFill>
                <a:latin typeface="Arial Narrow" pitchFamily="34" charset="0"/>
              </a:rPr>
              <a:t>IN VARIANT ANGINA</a:t>
            </a:r>
            <a:endParaRPr lang="en-US" sz="2800" b="1" dirty="0" smtClean="0">
              <a:latin typeface="Arial Narrow" pitchFamily="34" charset="0"/>
            </a:endParaRPr>
          </a:p>
        </p:txBody>
      </p:sp>
      <p:sp>
        <p:nvSpPr>
          <p:cNvPr id="4" name="TextBox 3"/>
          <p:cNvSpPr txBox="1"/>
          <p:nvPr/>
        </p:nvSpPr>
        <p:spPr>
          <a:xfrm>
            <a:off x="4038600" y="16764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Wingdings 3"/>
              </a:rPr>
              <a:t> A</a:t>
            </a:r>
            <a:r>
              <a:rPr lang="en-US" sz="2800" b="1" dirty="0" smtClean="0">
                <a:latin typeface="Arial Narrow" pitchFamily="34" charset="0"/>
              </a:rPr>
              <a:t>ttacks prevented</a:t>
            </a:r>
            <a:endParaRPr lang="en-US" sz="2800" dirty="0">
              <a:latin typeface="Aharoni" pitchFamily="2" charset="-79"/>
              <a:cs typeface="Aharoni" pitchFamily="2" charset="-79"/>
            </a:endParaRPr>
          </a:p>
        </p:txBody>
      </p:sp>
      <p:sp>
        <p:nvSpPr>
          <p:cNvPr id="5" name="TextBox 4"/>
          <p:cNvSpPr txBox="1"/>
          <p:nvPr/>
        </p:nvSpPr>
        <p:spPr>
          <a:xfrm>
            <a:off x="4114800" y="2971800"/>
            <a:ext cx="48768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Seldom added in refractory cases</a:t>
            </a:r>
            <a:endParaRPr lang="en-US" sz="2800" dirty="0">
              <a:latin typeface="Aharoni" pitchFamily="2" charset="-79"/>
              <a:cs typeface="Aharoni" pitchFamily="2" charset="-79"/>
            </a:endParaRPr>
          </a:p>
        </p:txBody>
      </p:sp>
      <p:sp>
        <p:nvSpPr>
          <p:cNvPr id="6" name="TextBox 5"/>
          <p:cNvSpPr txBox="1"/>
          <p:nvPr/>
        </p:nvSpPr>
        <p:spPr>
          <a:xfrm>
            <a:off x="228600" y="2971800"/>
            <a:ext cx="36576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7" name="TextBox 6"/>
          <p:cNvSpPr txBox="1"/>
          <p:nvPr/>
        </p:nvSpPr>
        <p:spPr>
          <a:xfrm>
            <a:off x="228600" y="3962400"/>
            <a:ext cx="365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solidFill>
                  <a:srgbClr val="0000FF"/>
                </a:solidFill>
                <a:latin typeface="Arial Narrow" pitchFamily="34" charset="0"/>
              </a:rPr>
              <a:t>IN STABLE ANGINA</a:t>
            </a:r>
            <a:r>
              <a:rPr lang="en-US" sz="2800" b="1" dirty="0" smtClean="0">
                <a:latin typeface="Arial Narrow" pitchFamily="34" charset="0"/>
              </a:rPr>
              <a:t>;   </a:t>
            </a:r>
            <a:endParaRPr lang="en-US" sz="2800" dirty="0">
              <a:latin typeface="Aharoni" pitchFamily="2" charset="-79"/>
              <a:cs typeface="Aharoni" pitchFamily="2" charset="-79"/>
            </a:endParaRPr>
          </a:p>
        </p:txBody>
      </p:sp>
      <p:sp>
        <p:nvSpPr>
          <p:cNvPr id="8" name="TextBox 7"/>
          <p:cNvSpPr txBox="1"/>
          <p:nvPr/>
        </p:nvSpPr>
        <p:spPr>
          <a:xfrm>
            <a:off x="4343400" y="3962400"/>
            <a:ext cx="365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rPr>
              <a:t>Regular </a:t>
            </a:r>
            <a:r>
              <a:rPr lang="en-US" sz="2800" b="1" dirty="0" smtClean="0">
                <a:latin typeface="Arial Narrow" pitchFamily="34" charset="0"/>
                <a:sym typeface="Wingdings 3"/>
              </a:rPr>
              <a:t>prophylaxis</a:t>
            </a:r>
            <a:endParaRPr lang="en-US" sz="2800" dirty="0">
              <a:latin typeface="Aharoni" pitchFamily="2" charset="-79"/>
              <a:cs typeface="Aharoni" pitchFamily="2" charset="-79"/>
            </a:endParaRPr>
          </a:p>
        </p:txBody>
      </p:sp>
      <p:sp>
        <p:nvSpPr>
          <p:cNvPr id="9" name="TextBox 8"/>
          <p:cNvSpPr txBox="1"/>
          <p:nvPr/>
        </p:nvSpPr>
        <p:spPr>
          <a:xfrm>
            <a:off x="228600" y="19812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Short acting </a:t>
            </a:r>
            <a:r>
              <a:rPr lang="en-US" sz="2800" b="1" dirty="0" err="1" smtClean="0">
                <a:latin typeface="Arial Narrow" pitchFamily="34" charset="0"/>
                <a:sym typeface="Wingdings 3"/>
              </a:rPr>
              <a:t>dihydropyridine</a:t>
            </a:r>
            <a:r>
              <a:rPr lang="en-US" sz="2800" b="1" dirty="0" smtClean="0">
                <a:latin typeface="Arial Narrow" pitchFamily="34" charset="0"/>
                <a:sym typeface="Wingdings 3"/>
              </a:rPr>
              <a:t> should be avoided ?? </a:t>
            </a:r>
            <a:endParaRPr lang="en-US" sz="2800" dirty="0">
              <a:latin typeface="Aharoni" pitchFamily="2" charset="-79"/>
              <a:cs typeface="Aharoni" pitchFamily="2" charset="-79"/>
            </a:endParaRPr>
          </a:p>
        </p:txBody>
      </p:sp>
      <p:sp>
        <p:nvSpPr>
          <p:cNvPr id="10" name="TextBox 9"/>
          <p:cNvSpPr txBox="1"/>
          <p:nvPr/>
        </p:nvSpPr>
        <p:spPr>
          <a:xfrm>
            <a:off x="228600" y="2590800"/>
            <a:ext cx="7467600" cy="40011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 Can be combined to </a:t>
            </a:r>
            <a:r>
              <a:rPr lang="en-US" sz="2800" b="1" dirty="0" smtClean="0">
                <a:latin typeface="Symbol" pitchFamily="18" charset="2"/>
                <a:sym typeface="Wingdings 3"/>
              </a:rPr>
              <a:t>b</a:t>
            </a:r>
            <a:r>
              <a:rPr lang="en-US" sz="2800" b="1" dirty="0" smtClean="0">
                <a:latin typeface="Arial Narrow" pitchFamily="34" charset="0"/>
                <a:sym typeface="Wingdings 3"/>
              </a:rPr>
              <a:t>-</a:t>
            </a:r>
            <a:r>
              <a:rPr lang="en-US" sz="2800" b="1" dirty="0" err="1" smtClean="0">
                <a:latin typeface="Arial Narrow" pitchFamily="34" charset="0"/>
                <a:sym typeface="Wingdings 3"/>
              </a:rPr>
              <a:t>adrenoceptor</a:t>
            </a:r>
            <a:r>
              <a:rPr lang="en-US" sz="2800" b="1" dirty="0" smtClean="0">
                <a:latin typeface="Arial Narrow" pitchFamily="34" charset="0"/>
                <a:sym typeface="Wingdings 3"/>
              </a:rPr>
              <a:t> </a:t>
            </a:r>
            <a:r>
              <a:rPr lang="en-US" sz="2800" b="1" dirty="0" smtClean="0">
                <a:latin typeface="Arial Narrow" pitchFamily="34" charset="0"/>
                <a:sym typeface="Wingdings 3"/>
              </a:rPr>
              <a:t>blockers???</a:t>
            </a:r>
            <a:endParaRPr lang="en-US" sz="2800" dirty="0">
              <a:latin typeface="Aharoni" pitchFamily="2" charset="-79"/>
              <a:cs typeface="Aharoni" pitchFamily="2" charset="-79"/>
            </a:endParaRPr>
          </a:p>
        </p:txBody>
      </p:sp>
      <p:sp>
        <p:nvSpPr>
          <p:cNvPr id="11" name="TextBox 10"/>
          <p:cNvSpPr txBox="1"/>
          <p:nvPr/>
        </p:nvSpPr>
        <p:spPr>
          <a:xfrm>
            <a:off x="152400" y="3276600"/>
            <a:ext cx="7467600" cy="426079"/>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lvl="0">
              <a:lnSpc>
                <a:spcPts val="2400"/>
              </a:lnSpc>
            </a:pPr>
            <a:r>
              <a:rPr lang="en-US" sz="2800" b="1" dirty="0" smtClean="0">
                <a:latin typeface="Arial Narrow" pitchFamily="34" charset="0"/>
                <a:sym typeface="Wingdings 3"/>
              </a:rPr>
              <a:t>Can be combined with nitrates???</a:t>
            </a:r>
            <a:endParaRPr lang="en-US" sz="2800" dirty="0">
              <a:latin typeface="Aharoni" pitchFamily="2" charset="-79"/>
              <a:cs typeface="Aharoni" pitchFamily="2" charset="-79"/>
            </a:endParaRPr>
          </a:p>
        </p:txBody>
      </p:sp>
      <p:sp>
        <p:nvSpPr>
          <p:cNvPr id="12" name="TextBox 11"/>
          <p:cNvSpPr txBox="1"/>
          <p:nvPr/>
        </p:nvSpPr>
        <p:spPr>
          <a:xfrm>
            <a:off x="228600" y="3962400"/>
            <a:ext cx="8153400" cy="402546"/>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marL="274320">
              <a:lnSpc>
                <a:spcPts val="2400"/>
              </a:lnSpc>
              <a:spcBef>
                <a:spcPts val="900"/>
              </a:spcBef>
            </a:pPr>
            <a:r>
              <a:rPr lang="en-US" sz="2800" b="1" dirty="0" err="1" smtClean="0">
                <a:latin typeface="Arial Narrow" pitchFamily="34" charset="0"/>
                <a:sym typeface="Wingdings 3"/>
              </a:rPr>
              <a:t>Dihydropyridenes</a:t>
            </a:r>
            <a:r>
              <a:rPr lang="en-US" sz="2800" b="1" dirty="0" smtClean="0">
                <a:latin typeface="Arial Narrow" pitchFamily="34" charset="0"/>
                <a:sym typeface="Wingdings 3"/>
              </a:rPr>
              <a:t> useful </a:t>
            </a:r>
            <a:r>
              <a:rPr lang="en-US" sz="2800" b="1" dirty="0" err="1" smtClean="0">
                <a:latin typeface="Arial Narrow" pitchFamily="34" charset="0"/>
                <a:sym typeface="Wingdings 3"/>
              </a:rPr>
              <a:t>antianginal</a:t>
            </a:r>
            <a:r>
              <a:rPr lang="en-US" sz="2800" b="1" dirty="0" smtClean="0">
                <a:latin typeface="Arial Narrow" pitchFamily="34" charset="0"/>
                <a:sym typeface="Wingdings 3"/>
              </a:rPr>
              <a:t> if with CHF??   </a:t>
            </a:r>
            <a:endParaRPr lang="en-US" sz="28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srcRect/>
          <a:stretch>
            <a:fillRect/>
          </a:stretch>
        </p:blipFill>
        <p:spPr bwMode="auto">
          <a:xfrm>
            <a:off x="838200" y="3352800"/>
            <a:ext cx="6010275" cy="3352800"/>
          </a:xfrm>
          <a:prstGeom prst="rect">
            <a:avLst/>
          </a:prstGeom>
          <a:noFill/>
          <a:ln w="9525">
            <a:noFill/>
            <a:miter lim="800000"/>
            <a:headEnd/>
            <a:tailEnd/>
          </a:ln>
        </p:spPr>
      </p:pic>
      <p:sp>
        <p:nvSpPr>
          <p:cNvPr id="4" name="TextBox 3"/>
          <p:cNvSpPr txBox="1"/>
          <p:nvPr/>
        </p:nvSpPr>
        <p:spPr>
          <a:xfrm>
            <a:off x="838200" y="1676400"/>
            <a:ext cx="7543800" cy="954107"/>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solidFill>
                  <a:srgbClr val="6600FF"/>
                </a:solidFill>
                <a:latin typeface="Bernard MT Condensed" pitchFamily="18" charset="0"/>
              </a:rPr>
              <a:t>Examples </a:t>
            </a:r>
            <a:r>
              <a:rPr lang="en-US" sz="2800" dirty="0" err="1" smtClean="0">
                <a:solidFill>
                  <a:srgbClr val="6600FF"/>
                </a:solidFill>
                <a:latin typeface="Bernard MT Condensed" pitchFamily="18" charset="0"/>
              </a:rPr>
              <a:t>Atenolol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Bisoprolol</a:t>
            </a:r>
            <a:r>
              <a:rPr lang="en-US" sz="2800" dirty="0" smtClean="0">
                <a:solidFill>
                  <a:srgbClr val="6600FF"/>
                </a:solidFill>
                <a:latin typeface="Bernard MT Condensed" pitchFamily="18" charset="0"/>
              </a:rPr>
              <a:t>, </a:t>
            </a:r>
            <a:r>
              <a:rPr lang="en-US" sz="2800" dirty="0" err="1" smtClean="0">
                <a:solidFill>
                  <a:srgbClr val="6600FF"/>
                </a:solidFill>
                <a:latin typeface="Bernard MT Condensed" pitchFamily="18" charset="0"/>
              </a:rPr>
              <a:t>Metoprolol</a:t>
            </a:r>
            <a:r>
              <a:rPr lang="en-US" sz="2800" dirty="0" smtClean="0">
                <a:solidFill>
                  <a:srgbClr val="6600FF"/>
                </a:solidFill>
                <a:latin typeface="Bernard MT Condensed" pitchFamily="18" charset="0"/>
              </a:rPr>
              <a:t> (</a:t>
            </a:r>
            <a:r>
              <a:rPr lang="en-US" sz="2800" b="1" dirty="0" smtClean="0">
                <a:solidFill>
                  <a:schemeClr val="bg1"/>
                </a:solidFill>
                <a:effectLst>
                  <a:outerShdw blurRad="38100" dist="38100" dir="2700000" algn="tl">
                    <a:srgbClr val="000000"/>
                  </a:outerShdw>
                </a:effectLst>
                <a:latin typeface="Symbol" pitchFamily="18" charset="2"/>
              </a:rPr>
              <a:t>b</a:t>
            </a:r>
            <a:r>
              <a:rPr lang="en-US" sz="2800" b="1" baseline="-25000" dirty="0" smtClean="0">
                <a:solidFill>
                  <a:schemeClr val="bg1"/>
                </a:solidFill>
                <a:effectLst>
                  <a:outerShdw blurRad="38100" dist="38100" dir="2700000" algn="tl">
                    <a:srgbClr val="000000"/>
                  </a:outerShdw>
                </a:effectLst>
                <a:latin typeface="Symbol" pitchFamily="18" charset="2"/>
              </a:rPr>
              <a:t>1</a:t>
            </a:r>
            <a:r>
              <a:rPr lang="en-US" sz="2800" b="1" dirty="0" smtClean="0">
                <a:solidFill>
                  <a:schemeClr val="bg1"/>
                </a:solidFill>
                <a:effectLst>
                  <a:outerShdw blurRad="38100" dist="38100" dir="2700000" algn="tl">
                    <a:srgbClr val="000000"/>
                  </a:outerShdw>
                </a:effectLst>
                <a:latin typeface="Symbol" pitchFamily="18" charset="2"/>
              </a:rPr>
              <a:t> </a:t>
            </a:r>
            <a:r>
              <a:rPr lang="en-US" sz="2800" b="1" dirty="0" smtClean="0">
                <a:solidFill>
                  <a:schemeClr val="bg1"/>
                </a:solidFill>
                <a:effectLst>
                  <a:outerShdw blurRad="38100" dist="38100" dir="2700000" algn="tl">
                    <a:srgbClr val="000000"/>
                  </a:outerShdw>
                </a:effectLst>
                <a:latin typeface="Arial Narrow" pitchFamily="34" charset="0"/>
              </a:rPr>
              <a:t>– Selective )</a:t>
            </a:r>
            <a:endParaRPr lang="en-US" sz="2800" dirty="0">
              <a:solidFill>
                <a:srgbClr val="6600FF"/>
              </a:solidFill>
              <a:latin typeface="Bernard MT Condensed" pitchFamily="18" charset="0"/>
            </a:endParaRPr>
          </a:p>
        </p:txBody>
      </p:sp>
      <p:sp>
        <p:nvSpPr>
          <p:cNvPr id="5" name="TextBox 4"/>
          <p:cNvSpPr txBox="1"/>
          <p:nvPr/>
        </p:nvSpPr>
        <p:spPr>
          <a:xfrm>
            <a:off x="838200" y="27432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err="1" smtClean="0">
                <a:latin typeface="Aharoni" pitchFamily="2" charset="-79"/>
                <a:cs typeface="Aharoni" pitchFamily="2" charset="-79"/>
              </a:rPr>
              <a:t>Antianginal</a:t>
            </a:r>
            <a:r>
              <a:rPr lang="en-US" sz="2800" dirty="0" smtClean="0">
                <a:latin typeface="Aharoni" pitchFamily="2" charset="-79"/>
                <a:cs typeface="Aharoni" pitchFamily="2" charset="-79"/>
              </a:rPr>
              <a:t> Mechanism</a:t>
            </a:r>
            <a:endParaRPr lang="en-US" sz="28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Indications in Angina pectoris</a:t>
            </a:r>
            <a:endParaRPr lang="en-US" sz="2800" dirty="0">
              <a:latin typeface="Aharoni" pitchFamily="2" charset="-79"/>
              <a:cs typeface="Aharoni" pitchFamily="2" charset="-79"/>
            </a:endParaRPr>
          </a:p>
        </p:txBody>
      </p:sp>
      <p:sp>
        <p:nvSpPr>
          <p:cNvPr id="3" name="TextBox 2"/>
          <p:cNvSpPr txBox="1"/>
          <p:nvPr/>
        </p:nvSpPr>
        <p:spPr>
          <a:xfrm>
            <a:off x="685800" y="20574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STABLE ANGINA</a:t>
            </a:r>
            <a:endParaRPr lang="en-US" sz="2800" dirty="0">
              <a:latin typeface="Aharoni" pitchFamily="2" charset="-79"/>
              <a:cs typeface="Aharoni" pitchFamily="2" charset="-79"/>
            </a:endParaRPr>
          </a:p>
        </p:txBody>
      </p:sp>
      <p:sp>
        <p:nvSpPr>
          <p:cNvPr id="5" name="TextBox 4"/>
          <p:cNvSpPr txBox="1"/>
          <p:nvPr/>
        </p:nvSpPr>
        <p:spPr>
          <a:xfrm>
            <a:off x="685800" y="29718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Prolong use reduces incidence of sudden death?</a:t>
            </a:r>
            <a:endParaRPr lang="en-US" sz="2800" dirty="0">
              <a:solidFill>
                <a:srgbClr val="C00000"/>
              </a:solidFill>
              <a:latin typeface="Aharoni" pitchFamily="2" charset="-79"/>
              <a:cs typeface="Aharoni" pitchFamily="2" charset="-79"/>
            </a:endParaRPr>
          </a:p>
        </p:txBody>
      </p:sp>
      <p:sp>
        <p:nvSpPr>
          <p:cNvPr id="6" name="TextBox 5"/>
          <p:cNvSpPr txBox="1"/>
          <p:nvPr/>
        </p:nvSpPr>
        <p:spPr>
          <a:xfrm>
            <a:off x="4648200" y="2057400"/>
            <a:ext cx="4343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err="1" smtClean="0">
                <a:solidFill>
                  <a:srgbClr val="C00000"/>
                </a:solidFill>
                <a:latin typeface="Arial Narrow" pitchFamily="34" charset="0"/>
              </a:rPr>
              <a:t>Cardioselective</a:t>
            </a:r>
            <a:r>
              <a:rPr lang="en-US" sz="2800" b="1" dirty="0" smtClean="0">
                <a:solidFill>
                  <a:srgbClr val="C00000"/>
                </a:solidFill>
                <a:latin typeface="Arial Narrow" pitchFamily="34" charset="0"/>
              </a:rPr>
              <a:t> are </a:t>
            </a:r>
            <a:r>
              <a:rPr lang="en-US" sz="2800" b="1" dirty="0" err="1" smtClean="0">
                <a:solidFill>
                  <a:srgbClr val="C00000"/>
                </a:solidFill>
                <a:latin typeface="Arial Narrow" pitchFamily="34" charset="0"/>
              </a:rPr>
              <a:t>prefered</a:t>
            </a:r>
            <a:r>
              <a:rPr lang="en-US" sz="2800" b="1" dirty="0" smtClean="0">
                <a:solidFill>
                  <a:srgbClr val="C00000"/>
                </a:solidFill>
                <a:latin typeface="Arial Narrow" pitchFamily="34" charset="0"/>
              </a:rPr>
              <a:t>?</a:t>
            </a:r>
            <a:endParaRPr lang="en-US" sz="2800" dirty="0">
              <a:solidFill>
                <a:srgbClr val="C00000"/>
              </a:solidFill>
              <a:latin typeface="Aharoni" pitchFamily="2" charset="-79"/>
              <a:cs typeface="Aharoni" pitchFamily="2" charset="-79"/>
            </a:endParaRPr>
          </a:p>
        </p:txBody>
      </p:sp>
      <p:sp>
        <p:nvSpPr>
          <p:cNvPr id="7" name="TextBox 6"/>
          <p:cNvSpPr txBox="1"/>
          <p:nvPr/>
        </p:nvSpPr>
        <p:spPr>
          <a:xfrm>
            <a:off x="685800" y="3657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UNSTABLE ANGINA</a:t>
            </a:r>
            <a:endParaRPr lang="en-US" sz="2800" dirty="0">
              <a:latin typeface="Aharoni" pitchFamily="2" charset="-79"/>
              <a:cs typeface="Aharoni" pitchFamily="2" charset="-79"/>
            </a:endParaRPr>
          </a:p>
        </p:txBody>
      </p:sp>
      <p:sp>
        <p:nvSpPr>
          <p:cNvPr id="8" name="TextBox 7"/>
          <p:cNvSpPr txBox="1"/>
          <p:nvPr/>
        </p:nvSpPr>
        <p:spPr>
          <a:xfrm>
            <a:off x="685800" y="43434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Halts progression to AMI, improves survival</a:t>
            </a:r>
            <a:endParaRPr lang="en-US" sz="2800" dirty="0">
              <a:solidFill>
                <a:srgbClr val="C00000"/>
              </a:solidFill>
              <a:latin typeface="Aharoni" pitchFamily="2" charset="-79"/>
              <a:cs typeface="Aharoni" pitchFamily="2" charset="-79"/>
            </a:endParaRPr>
          </a:p>
        </p:txBody>
      </p:sp>
      <p:sp>
        <p:nvSpPr>
          <p:cNvPr id="9" name="TextBox 8"/>
          <p:cNvSpPr txBox="1"/>
          <p:nvPr/>
        </p:nvSpPr>
        <p:spPr>
          <a:xfrm>
            <a:off x="685800" y="49530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VARIANT ANGINA</a:t>
            </a:r>
            <a:endParaRPr lang="en-US" sz="2800" dirty="0">
              <a:latin typeface="Aharoni" pitchFamily="2" charset="-79"/>
              <a:cs typeface="Aharoni" pitchFamily="2" charset="-79"/>
            </a:endParaRPr>
          </a:p>
        </p:txBody>
      </p:sp>
      <p:sp>
        <p:nvSpPr>
          <p:cNvPr id="10" name="TextBox 9"/>
          <p:cNvSpPr txBox="1"/>
          <p:nvPr/>
        </p:nvSpPr>
        <p:spPr>
          <a:xfrm>
            <a:off x="4876800" y="4953000"/>
            <a:ext cx="2819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Contraindicated?</a:t>
            </a:r>
            <a:endParaRPr lang="en-US" sz="2800" dirty="0">
              <a:solidFill>
                <a:srgbClr val="C00000"/>
              </a:solidFill>
              <a:latin typeface="Aharoni" pitchFamily="2" charset="-79"/>
              <a:cs typeface="Aharoni" pitchFamily="2" charset="-79"/>
            </a:endParaRPr>
          </a:p>
        </p:txBody>
      </p:sp>
      <p:sp>
        <p:nvSpPr>
          <p:cNvPr id="11" name="TextBox 10"/>
          <p:cNvSpPr txBox="1"/>
          <p:nvPr/>
        </p:nvSpPr>
        <p:spPr>
          <a:xfrm>
            <a:off x="685800" y="5562600"/>
            <a:ext cx="3429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0000FF"/>
                </a:solidFill>
                <a:latin typeface="Arial Narrow" pitchFamily="34" charset="0"/>
              </a:rPr>
              <a:t>IN AMI</a:t>
            </a:r>
            <a:endParaRPr lang="en-US" sz="2800" dirty="0">
              <a:latin typeface="Aharoni" pitchFamily="2" charset="-79"/>
              <a:cs typeface="Aharoni" pitchFamily="2" charset="-79"/>
            </a:endParaRPr>
          </a:p>
        </p:txBody>
      </p:sp>
      <p:sp>
        <p:nvSpPr>
          <p:cNvPr id="12" name="TextBox 11"/>
          <p:cNvSpPr txBox="1"/>
          <p:nvPr/>
        </p:nvSpPr>
        <p:spPr>
          <a:xfrm>
            <a:off x="685800" y="6172200"/>
            <a:ext cx="70104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solidFill>
                  <a:srgbClr val="C00000"/>
                </a:solidFill>
                <a:latin typeface="Arial Narrow" pitchFamily="34" charset="0"/>
              </a:rPr>
              <a:t>Reduce infarct size, reduce morbidity &amp; mortality</a:t>
            </a:r>
            <a:endParaRPr lang="en-US" sz="28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410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dirty="0" smtClean="0">
                <a:latin typeface="Aharoni" pitchFamily="2" charset="-79"/>
                <a:cs typeface="Aharoni" pitchFamily="2" charset="-79"/>
              </a:rPr>
              <a:t>Beta </a:t>
            </a:r>
            <a:r>
              <a:rPr lang="en-US" sz="2800" dirty="0" err="1" smtClean="0">
                <a:latin typeface="Aharoni" pitchFamily="2" charset="-79"/>
                <a:cs typeface="Aharoni" pitchFamily="2" charset="-79"/>
              </a:rPr>
              <a:t>Adrenoceptor</a:t>
            </a:r>
            <a:r>
              <a:rPr lang="en-US" sz="2800" dirty="0" smtClean="0">
                <a:latin typeface="Aharoni" pitchFamily="2" charset="-79"/>
                <a:cs typeface="Aharoni" pitchFamily="2" charset="-79"/>
              </a:rPr>
              <a:t> Blockers</a:t>
            </a:r>
            <a:endParaRPr lang="en-US" sz="2800" dirty="0">
              <a:latin typeface="Aharoni" pitchFamily="2" charset="-79"/>
              <a:cs typeface="Aharoni" pitchFamily="2" charset="-79"/>
            </a:endParaRPr>
          </a:p>
        </p:txBody>
      </p:sp>
      <p:sp>
        <p:nvSpPr>
          <p:cNvPr id="4" name="TextBox 3"/>
          <p:cNvSpPr txBox="1"/>
          <p:nvPr/>
        </p:nvSpPr>
        <p:spPr>
          <a:xfrm>
            <a:off x="1066800" y="2209800"/>
            <a:ext cx="68580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sym typeface="Symbol" pitchFamily="18" charset="2"/>
              </a:rPr>
              <a:t>- blockers should be withdrawn gradually?</a:t>
            </a:r>
            <a:endParaRPr lang="en-US" sz="2800" dirty="0">
              <a:solidFill>
                <a:srgbClr val="6600FF"/>
              </a:solidFill>
              <a:latin typeface="Bernard MT Condensed" pitchFamily="18" charset="0"/>
            </a:endParaRPr>
          </a:p>
        </p:txBody>
      </p:sp>
      <p:sp>
        <p:nvSpPr>
          <p:cNvPr id="8" name="TextBox 7"/>
          <p:cNvSpPr txBox="1"/>
          <p:nvPr/>
        </p:nvSpPr>
        <p:spPr>
          <a:xfrm>
            <a:off x="1066800" y="3810000"/>
            <a:ext cx="7315200" cy="523220"/>
          </a:xfrm>
          <a:prstGeom prst="rect">
            <a:avLst/>
          </a:prstGeom>
          <a:solidFill>
            <a:schemeClr val="tx2">
              <a:lumMod val="60000"/>
              <a:lumOff val="4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r>
              <a:rPr lang="en-US" sz="2800" b="1" dirty="0" smtClean="0">
                <a:latin typeface="Arial Narrow" pitchFamily="34" charset="0"/>
              </a:rPr>
              <a:t>Given to diabetics with ischemic heart disease?</a:t>
            </a:r>
            <a:endParaRPr lang="en-US" sz="2800" dirty="0">
              <a:solidFill>
                <a:srgbClr val="6600FF"/>
              </a:solidFill>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048000"/>
            <a:ext cx="6400800" cy="1569660"/>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smtClean="0"/>
              <a:t>Which </a:t>
            </a:r>
            <a:r>
              <a:rPr lang="en-US" sz="3200" dirty="0" err="1" smtClean="0"/>
              <a:t>antianginal</a:t>
            </a:r>
            <a:r>
              <a:rPr lang="en-US" sz="3200" dirty="0" smtClean="0"/>
              <a:t> drug is the best choice for the case of </a:t>
            </a:r>
            <a:r>
              <a:rPr lang="en-US" sz="3200" dirty="0" err="1" smtClean="0"/>
              <a:t>Helmi</a:t>
            </a:r>
            <a:r>
              <a:rPr lang="en-US" sz="3200" dirty="0" smtClean="0"/>
              <a:t>? And Why? </a:t>
            </a:r>
            <a:endParaRPr lang="en-US" sz="3200" dirty="0">
              <a:latin typeface="Algerian" pitchFamily="82" charset="0"/>
            </a:endParaRPr>
          </a:p>
        </p:txBody>
      </p:sp>
      <p:pic>
        <p:nvPicPr>
          <p:cNvPr id="15362" name="Picture 2" descr="http://exchanges.wiley.com/blog/wp-content/uploads/2013/06/stethoscope.jpg">
            <a:hlinkClick r:id="rId2"/>
          </p:cNvPr>
          <p:cNvPicPr>
            <a:picLocks noChangeAspect="1" noChangeArrowheads="1"/>
          </p:cNvPicPr>
          <p:nvPr/>
        </p:nvPicPr>
        <p:blipFill>
          <a:blip r:embed="rId3" cstate="print"/>
          <a:srcRect/>
          <a:stretch>
            <a:fillRect/>
          </a:stretch>
        </p:blipFill>
        <p:spPr bwMode="auto">
          <a:xfrm>
            <a:off x="6019800" y="762000"/>
            <a:ext cx="2590800" cy="1371600"/>
          </a:xfrm>
          <a:prstGeom prst="rect">
            <a:avLst/>
          </a:prstGeom>
          <a:noFill/>
        </p:spPr>
      </p:pic>
      <p:sp>
        <p:nvSpPr>
          <p:cNvPr id="9" name="TextBox 8"/>
          <p:cNvSpPr txBox="1"/>
          <p:nvPr/>
        </p:nvSpPr>
        <p:spPr>
          <a:xfrm>
            <a:off x="533400" y="990600"/>
            <a:ext cx="3657600" cy="584775"/>
          </a:xfrm>
          <a:prstGeom prst="rect">
            <a:avLst/>
          </a:prstGeom>
          <a:solidFill>
            <a:schemeClr val="accent3">
              <a:lumMod val="75000"/>
            </a:schemeClr>
          </a:solidFill>
          <a:ln w="38100">
            <a:solidFill>
              <a:schemeClr val="accent3">
                <a:lumMod val="50000"/>
              </a:schemeClr>
            </a:solidFill>
          </a:ln>
          <a:scene3d>
            <a:camera prst="orthographicFront"/>
            <a:lightRig rig="threePt" dir="t"/>
          </a:scene3d>
          <a:sp3d>
            <a:bevelT prst="convex"/>
          </a:sp3d>
        </p:spPr>
        <p:txBody>
          <a:bodyPr wrap="square" rtlCol="0">
            <a:spAutoFit/>
          </a:bodyPr>
          <a:lstStyle/>
          <a:p>
            <a:r>
              <a:rPr lang="en-US" sz="3200" dirty="0" err="1" smtClean="0">
                <a:latin typeface="Algerian" pitchFamily="82" charset="0"/>
              </a:rPr>
              <a:t>Minicase</a:t>
            </a:r>
            <a:endParaRPr lang="en-US" sz="3200" dirty="0">
              <a:latin typeface="Algerian"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2142</TotalTime>
  <Words>743</Words>
  <Application>Microsoft Office PowerPoint</Application>
  <PresentationFormat>On-screen Show (4:3)</PresentationFormat>
  <Paragraphs>131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190</cp:revision>
  <dcterms:created xsi:type="dcterms:W3CDTF">2015-03-03T08:35:04Z</dcterms:created>
  <dcterms:modified xsi:type="dcterms:W3CDTF">2016-03-23T06:09:11Z</dcterms:modified>
</cp:coreProperties>
</file>