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4008" r:id="rId1"/>
  </p:sldMasterIdLst>
  <p:notesMasterIdLst>
    <p:notesMasterId r:id="rId70"/>
  </p:notesMasterIdLst>
  <p:handoutMasterIdLst>
    <p:handoutMasterId r:id="rId71"/>
  </p:handoutMasterIdLst>
  <p:sldIdLst>
    <p:sldId id="471" r:id="rId2"/>
    <p:sldId id="462" r:id="rId3"/>
    <p:sldId id="464" r:id="rId4"/>
    <p:sldId id="387" r:id="rId5"/>
    <p:sldId id="388" r:id="rId6"/>
    <p:sldId id="389" r:id="rId7"/>
    <p:sldId id="477" r:id="rId8"/>
    <p:sldId id="487" r:id="rId9"/>
    <p:sldId id="483" r:id="rId10"/>
    <p:sldId id="484" r:id="rId11"/>
    <p:sldId id="482" r:id="rId12"/>
    <p:sldId id="396" r:id="rId13"/>
    <p:sldId id="397" r:id="rId14"/>
    <p:sldId id="465" r:id="rId15"/>
    <p:sldId id="468" r:id="rId16"/>
    <p:sldId id="466" r:id="rId17"/>
    <p:sldId id="467" r:id="rId18"/>
    <p:sldId id="402" r:id="rId19"/>
    <p:sldId id="470" r:id="rId20"/>
    <p:sldId id="407" r:id="rId21"/>
    <p:sldId id="408" r:id="rId22"/>
    <p:sldId id="409" r:id="rId23"/>
    <p:sldId id="486" r:id="rId24"/>
    <p:sldId id="491" r:id="rId25"/>
    <p:sldId id="413" r:id="rId26"/>
    <p:sldId id="414" r:id="rId27"/>
    <p:sldId id="488" r:id="rId28"/>
    <p:sldId id="489" r:id="rId29"/>
    <p:sldId id="418" r:id="rId30"/>
    <p:sldId id="419" r:id="rId31"/>
    <p:sldId id="472" r:id="rId32"/>
    <p:sldId id="421" r:id="rId33"/>
    <p:sldId id="424" r:id="rId34"/>
    <p:sldId id="426" r:id="rId35"/>
    <p:sldId id="427" r:id="rId36"/>
    <p:sldId id="428" r:id="rId37"/>
    <p:sldId id="429" r:id="rId38"/>
    <p:sldId id="430" r:id="rId39"/>
    <p:sldId id="431" r:id="rId40"/>
    <p:sldId id="432" r:id="rId41"/>
    <p:sldId id="433" r:id="rId42"/>
    <p:sldId id="434" r:id="rId43"/>
    <p:sldId id="435" r:id="rId44"/>
    <p:sldId id="437" r:id="rId45"/>
    <p:sldId id="439" r:id="rId46"/>
    <p:sldId id="440" r:id="rId47"/>
    <p:sldId id="469" r:id="rId48"/>
    <p:sldId id="441" r:id="rId49"/>
    <p:sldId id="442" r:id="rId50"/>
    <p:sldId id="443" r:id="rId51"/>
    <p:sldId id="444" r:id="rId52"/>
    <p:sldId id="445" r:id="rId53"/>
    <p:sldId id="446" r:id="rId54"/>
    <p:sldId id="447" r:id="rId55"/>
    <p:sldId id="473" r:id="rId56"/>
    <p:sldId id="475" r:id="rId57"/>
    <p:sldId id="448" r:id="rId58"/>
    <p:sldId id="449" r:id="rId59"/>
    <p:sldId id="450" r:id="rId60"/>
    <p:sldId id="451" r:id="rId61"/>
    <p:sldId id="452" r:id="rId62"/>
    <p:sldId id="453" r:id="rId63"/>
    <p:sldId id="454" r:id="rId64"/>
    <p:sldId id="455" r:id="rId65"/>
    <p:sldId id="456" r:id="rId66"/>
    <p:sldId id="457" r:id="rId67"/>
    <p:sldId id="458" r:id="rId68"/>
    <p:sldId id="460" r:id="rId69"/>
  </p:sldIdLst>
  <p:sldSz cx="10058400" cy="73152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0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FF33CC"/>
    <a:srgbClr val="FF66FF"/>
    <a:srgbClr val="00FF00"/>
    <a:srgbClr val="CCFF99"/>
    <a:srgbClr val="FB6E6B"/>
    <a:srgbClr val="FB6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441" autoAdjust="0"/>
    <p:restoredTop sz="94133" autoAdjust="0"/>
  </p:normalViewPr>
  <p:slideViewPr>
    <p:cSldViewPr>
      <p:cViewPr>
        <p:scale>
          <a:sx n="60" d="100"/>
          <a:sy n="60" d="100"/>
        </p:scale>
        <p:origin x="-1524" y="-192"/>
      </p:cViewPr>
      <p:guideLst>
        <p:guide orient="horz" pos="2304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18160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fld id="{CEEF77A3-D2CD-4625-8E71-55B58AB2289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158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05113" y="514350"/>
            <a:ext cx="3533775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8160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fld id="{A36355A5-5C13-49ED-AD9A-7159ACE17F3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6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FEC267-1A62-40B2-AEEE-026E9020C302}" type="slidenum">
              <a:rPr lang="en-US" altLang="en-US" smtClean="0"/>
              <a:pPr/>
              <a:t>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8279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4ACC96-C993-4654-BA18-64535C6DDA82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6909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2345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dirty="0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25609C-4E21-4E96-8786-FD758295BFAD}" type="slidenum">
              <a:rPr lang="en-US" altLang="en-US" smtClean="0"/>
              <a:pPr/>
              <a:t>21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1952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B0650F-1563-46E4-AF7F-B81341DA5630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8269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3C7FFA-9749-40BE-A42B-30525F5F28DB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7194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080C99-B280-45D0-AEF5-9EFFDE852D5D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4875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55E3B7-37E3-4F73-A263-EF045FD5050A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0338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55E3B7-37E3-4F73-A263-EF045FD5050A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85651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3578457-F00F-48D4-958A-22DA61F2C780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0852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A7CE27A-61B5-40A7-9912-3C2589B09483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5995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62C24D8E-FC34-44AA-A79D-E3EA8D918159}" type="slidenum">
              <a:rPr lang="ar-SA" altLang="en-US">
                <a:latin typeface="Tahoma" pitchFamily="34" charset="0"/>
                <a:cs typeface="Times New Roman" pitchFamily="18" charset="0"/>
              </a:rPr>
              <a:pPr algn="l">
                <a:spcBef>
                  <a:spcPct val="0"/>
                </a:spcBef>
              </a:pPr>
              <a:t>3</a:t>
            </a:fld>
            <a:endParaRPr lang="en-US" altLang="en-US"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404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5FE152-DCCC-4DAF-9B57-0FD7407B78D8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5741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F650686-550B-4F28-A9E0-692848A28888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38672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7DF7FB-F172-44DC-9029-139133F81352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0149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8F467A-A1AC-4B68-8A5F-3DDB796B1C7D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501097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882768-A147-4445-AC8F-28607C746667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539957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C505B8-19EF-4398-A7E6-912AD972BE86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10805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1B293D-8F15-4CD0-90E6-559289492C66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59907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B0DE79-72FC-4879-92A2-EF966BFFD562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88811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E47154-BDD6-4B56-9AE5-583DC2257B8E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40221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99D567-13EB-4309-900D-EBBF1FD272BC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945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3FB51D-F6A5-4B0C-A49A-2679F00FA944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12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5267E7B-DEDE-4596-87A9-6DD5DCBD78BB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431166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397C0D4-0785-462D-A8DA-E3FD677B52B3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21435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147F96C-FED3-442A-AA3B-CB1B3E412F56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42120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9C6B6E-289D-4CF2-9901-347CDB61FA3A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44502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DAE28A-5892-425A-9D71-AE0927496AAB}" type="slidenum">
              <a:rPr lang="en-US" altLang="en-US" smtClean="0"/>
              <a:pPr/>
              <a:t>46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88992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FFBAE5-3B8E-45D5-854D-4C5A65CB4759}" type="slidenum">
              <a:rPr lang="en-US" altLang="en-US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5382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906BE0-83D4-43FA-B4B2-F94657133C18}" type="slidenum">
              <a:rPr lang="en-US" altLang="en-US" smtClean="0"/>
              <a:pPr/>
              <a:t>48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40067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6AABED-7F4E-4A2E-8BC8-FB4E83ADC8A0}" type="slidenum">
              <a:rPr lang="en-US" altLang="en-US" smtClean="0"/>
              <a:pPr/>
              <a:t>49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26873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F498057-0E20-4865-A560-63859F045B97}" type="slidenum">
              <a:rPr lang="en-US" altLang="en-US" smtClean="0"/>
              <a:pPr/>
              <a:t>52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47524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FCFE860-E693-44BE-92BC-29F46A7AC647}" type="slidenum">
              <a:rPr lang="en-US" altLang="en-US" smtClean="0"/>
              <a:pPr/>
              <a:t>53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8450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3AB5BB2-EF8C-49E4-A21B-360D8544DECE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40271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01E7DB-0264-43F5-A2BF-0AA1B261F159}" type="slidenum">
              <a:rPr lang="en-US" altLang="en-US" smtClean="0"/>
              <a:pPr/>
              <a:t>54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39845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01E7DB-0264-43F5-A2BF-0AA1B261F159}" type="slidenum">
              <a:rPr lang="en-US" altLang="en-US" smtClean="0"/>
              <a:pPr/>
              <a:t>55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81828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01E7DB-0264-43F5-A2BF-0AA1B261F159}" type="slidenum">
              <a:rPr lang="en-US" altLang="en-US" smtClean="0"/>
              <a:pPr/>
              <a:t>56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04919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C225A96-BDB4-4494-8719-F671505CB8D9}" type="slidenum">
              <a:rPr lang="en-US" altLang="en-US" smtClean="0"/>
              <a:pPr/>
              <a:t>57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19026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D72570-3CAB-43D6-8F2B-FBA2400A0051}" type="slidenum">
              <a:rPr lang="en-US" altLang="en-US" smtClean="0"/>
              <a:pPr/>
              <a:t>58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49759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0B63D02-79FD-4FD1-8090-9CE8F9CB2C1F}" type="slidenum">
              <a:rPr lang="en-US" altLang="en-US" smtClean="0"/>
              <a:pPr/>
              <a:t>59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53727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801600E-D05F-445A-9071-01A46B9BF6A1}" type="slidenum">
              <a:rPr lang="en-US" altLang="en-US" smtClean="0"/>
              <a:pPr/>
              <a:t>60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445110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869057B-876C-4563-BB48-DD689D8776EF}" type="slidenum">
              <a:rPr lang="en-US" altLang="en-US" smtClean="0"/>
              <a:pPr/>
              <a:t>61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66214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EC26D51-4F59-474F-860F-A0574992BF5E}" type="slidenum">
              <a:rPr lang="en-US" altLang="en-US" smtClean="0"/>
              <a:pPr/>
              <a:t>64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430734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6B22D4-4808-4081-A623-CC96B1B07FBD}" type="slidenum">
              <a:rPr lang="en-US" altLang="en-US" smtClean="0"/>
              <a:pPr/>
              <a:t>65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89532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9A5D1FE-8997-434E-9C1F-3664CD0726F5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80338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7423342-89D6-43AF-896E-8A74D700E1B9}" type="slidenum">
              <a:rPr lang="en-US" altLang="en-US" smtClean="0"/>
              <a:pPr/>
              <a:t>66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80099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799920F-1E4A-4CEA-B75A-41E84EEF5345}" type="slidenum">
              <a:rPr lang="en-US" altLang="en-US" smtClean="0"/>
              <a:pPr/>
              <a:t>67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8539796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D8D01A-664B-48EE-A7A9-0497A1EF3A68}" type="slidenum">
              <a:rPr lang="en-US" altLang="en-US" smtClean="0"/>
              <a:pPr/>
              <a:t>68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8190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BF4AAC7-96A1-4496-8E25-A911E1797836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3170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953C03-8BC4-4529-84B6-4DE53AA6E0FB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4425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4E10947-5D14-48D7-BD4A-43E6B8DFB16F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534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1FF6D2-BBC7-4896-A73B-B89E07B8E50C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21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272455"/>
            <a:ext cx="854964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145280"/>
            <a:ext cx="704088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8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0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177A4-E9C4-4C67-A07F-6816EEFAFD4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64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FF06A-E759-4C8B-A7E0-0C51597E1E7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22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13267"/>
            <a:ext cx="2488407" cy="66564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3" y="313267"/>
            <a:ext cx="7301071" cy="66564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C5B10-170A-4161-B74B-E15B298F07C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42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89826-EC8E-40FA-8AED-F521038AC46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36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700695"/>
            <a:ext cx="8549640" cy="145288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100496"/>
            <a:ext cx="8549640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3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6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90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53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17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80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4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0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2576C-8064-4EB3-B71E-314077A4F94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24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820334"/>
            <a:ext cx="4894738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2" y="1820334"/>
            <a:ext cx="4894739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FCBA9-F745-4F86-A283-418F490F346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92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92947"/>
            <a:ext cx="905256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637455"/>
            <a:ext cx="4444207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319868"/>
            <a:ext cx="4444207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637455"/>
            <a:ext cx="4445953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319868"/>
            <a:ext cx="4445953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0399B-175C-495C-9BFA-FBF8890AA75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85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7D9B3-68D3-4DDE-A773-7EF702840C3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81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40D15-2C79-4A1B-AFB1-A2FD7728206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81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291253"/>
            <a:ext cx="3309144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91255"/>
            <a:ext cx="5622925" cy="62433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530775"/>
            <a:ext cx="3309144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0E92D-D609-4388-9F71-49D2BCDB051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20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120641"/>
            <a:ext cx="603504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53627"/>
            <a:ext cx="6035040" cy="4389120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6347" indent="0">
              <a:buNone/>
              <a:defRPr sz="3000"/>
            </a:lvl2pPr>
            <a:lvl3pPr marL="992695" indent="0">
              <a:buNone/>
              <a:defRPr sz="2600"/>
            </a:lvl3pPr>
            <a:lvl4pPr marL="1489041" indent="0">
              <a:buNone/>
              <a:defRPr sz="2200"/>
            </a:lvl4pPr>
            <a:lvl5pPr marL="1985388" indent="0">
              <a:buNone/>
              <a:defRPr sz="2200"/>
            </a:lvl5pPr>
            <a:lvl6pPr marL="2481735" indent="0">
              <a:buNone/>
              <a:defRPr sz="2200"/>
            </a:lvl6pPr>
            <a:lvl7pPr marL="2978083" indent="0">
              <a:buNone/>
              <a:defRPr sz="2200"/>
            </a:lvl7pPr>
            <a:lvl8pPr marL="3474430" indent="0">
              <a:buNone/>
              <a:defRPr sz="2200"/>
            </a:lvl8pPr>
            <a:lvl9pPr marL="3970777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725162"/>
            <a:ext cx="603504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EDCA6-8D2A-4720-9812-6EA178C4ED5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53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293688"/>
            <a:ext cx="9051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706563"/>
            <a:ext cx="9051925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6780213"/>
            <a:ext cx="23463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l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6780213"/>
            <a:ext cx="31845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ctr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6780213"/>
            <a:ext cx="2346325" cy="388937"/>
          </a:xfrm>
          <a:prstGeom prst="rect">
            <a:avLst/>
          </a:prstGeom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fld id="{1B0772D5-07FF-4D15-A33D-56515E0B4006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92188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572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144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3716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8288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71475" indent="-371475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09563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9838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725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2025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9909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256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604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8950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34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69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041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388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73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8083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443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077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http://medstat.med.utah.edu/kw/ecg/mml/ecg_sinus_brady.gif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32840"/>
            <a:ext cx="854964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Antiarrhythmic Drugs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1371600" y="1796693"/>
            <a:ext cx="7086600" cy="2133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/>
            </a:solidFill>
          </a:ln>
          <a:extLst/>
        </p:spPr>
        <p:txBody>
          <a:bodyPr vert="horz" wrap="square" lIns="99269" tIns="49635" rIns="99269" bIns="49635" numCol="1" rtlCol="0" anchor="t" anchorCtr="0" compatLnSpc="1">
            <a:prstTxWarp prst="textNoShape">
              <a:avLst/>
            </a:prstTxWarp>
            <a:normAutofit/>
          </a:bodyPr>
          <a:lstStyle>
            <a:lvl1pPr marL="371475" indent="-371475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09563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9838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6725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2025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9909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256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2604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8950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 smtClean="0"/>
              <a:t>P</a:t>
            </a:r>
            <a:r>
              <a:rPr lang="en-US" sz="4000" b="1" dirty="0" smtClean="0"/>
              <a:t>rof. Abdulrahman  Almotrefi</a:t>
            </a:r>
            <a:endParaRPr lang="ar-SA" sz="4000" b="1" dirty="0"/>
          </a:p>
        </p:txBody>
      </p:sp>
      <p:pic>
        <p:nvPicPr>
          <p:cNvPr id="5" name="Picture 4" descr="static heart showing arrhythm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0"/>
            <a:ext cx="3352800" cy="246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52401" y="152400"/>
            <a:ext cx="967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ACTION 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Pacemaker (SA node) 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26222"/>
            <a:ext cx="8839200" cy="568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8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  IS   ARRHYTHMIA?</a:t>
            </a:r>
            <a:r>
              <a:rPr lang="en-US" b="1" dirty="0" smtClean="0">
                <a:solidFill>
                  <a:srgbClr val="0000FF"/>
                </a:solidFill>
              </a:rPr>
              <a:t>	</a:t>
            </a:r>
          </a:p>
          <a:p>
            <a:pPr eaLnBrk="1" hangingPunct="1">
              <a:defRPr/>
            </a:pPr>
            <a:endParaRPr lang="en-US" b="1" dirty="0" smtClean="0"/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bnormality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: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■  rate  ...............    high= tachycardia		                           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low = bradycardia                      </a:t>
            </a:r>
          </a:p>
          <a:p>
            <a:pPr algn="l" eaLnBrk="1" hangingPunct="1">
              <a:defRPr/>
            </a:pPr>
            <a:r>
              <a:rPr lang="en-US" b="1" dirty="0" smtClean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767135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7411" name="Picture 3" descr="ecg_norma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17" y="431801"/>
            <a:ext cx="9347676" cy="61451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676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8435" name="Picture 3" descr="ecg_tach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908" y="431801"/>
            <a:ext cx="9267349" cy="6221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107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928922" y="1954990"/>
            <a:ext cx="200555" cy="40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276" tIns="49638" rIns="99276" bIns="49638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ar-EG" altLang="en-US" sz="2000"/>
          </a:p>
        </p:txBody>
      </p:sp>
      <p:pic>
        <p:nvPicPr>
          <p:cNvPr id="29700" name="Picture 4" descr="http://medstat.med.utah.edu/kw/ecg/mml/ecg_sinus_brady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7" y="355600"/>
            <a:ext cx="9188768" cy="63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687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63707"/>
            <a:ext cx="8549640" cy="12192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10058400" cy="94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/>
          <a:lstStyle>
            <a:lvl1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500" dirty="0">
                <a:cs typeface="Arial" charset="0"/>
              </a:rPr>
              <a:t> 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  <a:p>
            <a:pPr algn="ctr">
              <a:buClrTx/>
              <a:buFontTx/>
              <a:buNone/>
            </a:pPr>
            <a:r>
              <a:rPr lang="en-US" altLang="en-US" b="1" u="sng" dirty="0">
                <a:solidFill>
                  <a:srgbClr val="0000FF"/>
                </a:solidFill>
              </a:rPr>
              <a:t>WHAT  IS   ARRHYTHMIA?</a:t>
            </a:r>
            <a:r>
              <a:rPr lang="en-US" altLang="en-US" b="1" dirty="0">
                <a:solidFill>
                  <a:srgbClr val="0000FF"/>
                </a:solidFill>
              </a:rPr>
              <a:t>	</a:t>
            </a:r>
          </a:p>
          <a:p>
            <a:pPr algn="ctr">
              <a:buClrTx/>
              <a:buFontTx/>
              <a:buNone/>
            </a:pPr>
            <a:endParaRPr lang="en-US" altLang="en-US" b="1" dirty="0"/>
          </a:p>
          <a:p>
            <a:pPr>
              <a:buClrTx/>
              <a:buFontTx/>
              <a:buNone/>
            </a:pPr>
            <a:r>
              <a:rPr lang="en-US" altLang="en-US" b="1" dirty="0"/>
              <a:t> An </a:t>
            </a:r>
            <a:r>
              <a:rPr lang="en-US" altLang="en-US" dirty="0">
                <a:solidFill>
                  <a:srgbClr val="FF0000"/>
                </a:solidFill>
              </a:rPr>
              <a:t>a</a:t>
            </a:r>
            <a:r>
              <a:rPr lang="en-US" altLang="en-US" b="1" dirty="0" smtClean="0">
                <a:solidFill>
                  <a:srgbClr val="FF0000"/>
                </a:solidFill>
              </a:rPr>
              <a:t>bnormality</a:t>
            </a:r>
            <a:r>
              <a:rPr lang="en-US" altLang="en-US" b="1" dirty="0" smtClean="0"/>
              <a:t> </a:t>
            </a:r>
            <a:r>
              <a:rPr lang="en-US" altLang="en-US" b="1" dirty="0"/>
              <a:t>in the :</a:t>
            </a:r>
          </a:p>
          <a:p>
            <a:pPr algn="ctr">
              <a:buClrTx/>
              <a:buFontTx/>
              <a:buNone/>
            </a:pPr>
            <a:r>
              <a:rPr lang="en-US" altLang="en-US" b="1" dirty="0"/>
              <a:t>       ■  rate  ...............     high= tachycardia		                           </a:t>
            </a:r>
          </a:p>
          <a:p>
            <a:pPr algn="ctr">
              <a:buClrTx/>
              <a:buFontTx/>
              <a:buNone/>
            </a:pPr>
            <a:r>
              <a:rPr lang="en-US" altLang="en-US" b="1" dirty="0"/>
              <a:t>                         </a:t>
            </a:r>
            <a:r>
              <a:rPr lang="en-US" altLang="en-US" b="1" dirty="0" smtClean="0"/>
              <a:t>     low </a:t>
            </a:r>
            <a:r>
              <a:rPr lang="en-US" altLang="en-US" b="1" dirty="0"/>
              <a:t>= bradycardia                      </a:t>
            </a:r>
          </a:p>
          <a:p>
            <a:pPr>
              <a:buClrTx/>
              <a:buFontTx/>
              <a:buNone/>
            </a:pPr>
            <a:r>
              <a:rPr lang="en-US" altLang="en-US" b="1" dirty="0"/>
              <a:t>   </a:t>
            </a:r>
            <a:r>
              <a:rPr lang="en-US" altLang="en-US" b="1" dirty="0" smtClean="0"/>
              <a:t>       </a:t>
            </a:r>
          </a:p>
          <a:p>
            <a:pPr>
              <a:buClrTx/>
              <a:buFontTx/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      </a:t>
            </a:r>
            <a:r>
              <a:rPr lang="en-US" altLang="en-US" b="1" dirty="0" smtClean="0"/>
              <a:t>■  </a:t>
            </a:r>
            <a:r>
              <a:rPr lang="en-US" altLang="en-US" b="1" dirty="0"/>
              <a:t>regularity .....     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Extrasystoles</a:t>
            </a:r>
            <a:endParaRPr lang="en-US" altLang="en-US" b="1" dirty="0"/>
          </a:p>
          <a:p>
            <a:pPr algn="ctr">
              <a:buClrTx/>
              <a:buFontTx/>
              <a:buNone/>
            </a:pPr>
            <a:r>
              <a:rPr lang="en-US" altLang="en-US" b="1" dirty="0"/>
              <a:t>                        </a:t>
            </a:r>
            <a:r>
              <a:rPr lang="en-US" altLang="en-US" b="1" dirty="0" smtClean="0"/>
              <a:t>   ( PAC</a:t>
            </a:r>
            <a:r>
              <a:rPr lang="en-US" altLang="en-US" b="1" dirty="0"/>
              <a:t>, </a:t>
            </a:r>
            <a:r>
              <a:rPr lang="en-US" altLang="en-US" b="1" dirty="0" smtClean="0"/>
              <a:t>PVC )</a:t>
            </a:r>
            <a:endParaRPr lang="en-US" altLang="en-US" b="1" dirty="0"/>
          </a:p>
          <a:p>
            <a:pPr algn="ctr">
              <a:buClrTx/>
              <a:buFontTx/>
              <a:buNone/>
            </a:pPr>
            <a:r>
              <a:rPr lang="en-US" altLang="en-US" b="1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074010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1747" name="Picture 3" descr="ecg_mult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17" y="355600"/>
            <a:ext cx="8951278" cy="63737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579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2771" name="Picture 3" descr="ecg_atrial_fi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17" y="662094"/>
            <a:ext cx="9029858" cy="6221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235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  IS    ARRHYTHMIA?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defRPr/>
            </a:pPr>
            <a:endParaRPr lang="en-US" sz="3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abnormality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: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■  rate  ............... high= tachycardia		                          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low =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bradycardia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■  regularity .....    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extrasystoles</a:t>
            </a: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■  site of origin ...  ectopic pacemakers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■  or disturbance in conduction           </a:t>
            </a:r>
          </a:p>
        </p:txBody>
      </p:sp>
    </p:spTree>
    <p:extLst>
      <p:ext uri="{BB962C8B-B14F-4D97-AF65-F5344CB8AC3E}">
        <p14:creationId xmlns:p14="http://schemas.microsoft.com/office/powerpoint/2010/main" val="2905319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19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-152400" y="1949440"/>
            <a:ext cx="10210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ultimate goal of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therapy </a:t>
            </a:r>
          </a:p>
          <a:p>
            <a:pPr algn="ctr"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</a:t>
            </a:r>
          </a:p>
          <a:p>
            <a:pPr algn="ctr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Restore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normal rhythm &amp;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condu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ction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                                             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Maintenance of                             Prevention of more </a:t>
            </a:r>
          </a:p>
          <a:p>
            <a:pPr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normal rhythm                              serious arrhythmias</a:t>
            </a:r>
          </a:p>
          <a:p>
            <a:pPr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04800"/>
            <a:ext cx="944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 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antiarrhythmic drugs</a:t>
            </a:r>
          </a:p>
        </p:txBody>
      </p:sp>
    </p:spTree>
    <p:extLst>
      <p:ext uri="{BB962C8B-B14F-4D97-AF65-F5344CB8AC3E}">
        <p14:creationId xmlns:p14="http://schemas.microsoft.com/office/powerpoint/2010/main" val="15059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381001" y="228600"/>
            <a:ext cx="9677399" cy="68580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 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Pharmacology</a:t>
            </a:r>
          </a:p>
          <a:p>
            <a:pPr eaLnBrk="1" hangingPunct="1">
              <a:defRPr/>
            </a:pPr>
            <a:endParaRPr lang="en-US" sz="4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Antiarrhythmic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</a:p>
          <a:p>
            <a:pPr eaLnBrk="1" hangingPunct="1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Drugs in heart failure</a:t>
            </a:r>
          </a:p>
          <a:p>
            <a:pPr eaLnBrk="1" hangingPunct="1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Antihypertensive drugs</a:t>
            </a:r>
          </a:p>
          <a:p>
            <a:pPr eaLnBrk="1" hangingPunct="1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Antianginal drugs</a:t>
            </a:r>
          </a:p>
          <a:p>
            <a:pPr eaLnBrk="1" hangingPunct="1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Antihyperlipidemic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drugs</a:t>
            </a:r>
          </a:p>
          <a:p>
            <a:pPr eaLnBrk="1" hangingPunct="1">
              <a:buFontTx/>
              <a:buNone/>
              <a:defRPr/>
            </a:pPr>
            <a:endParaRPr lang="en-US" sz="5900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en-US" sz="5900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1781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7" y="76200"/>
            <a:ext cx="9051925" cy="12192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antiarrhythmic drugs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produce these effects?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305261"/>
            <a:ext cx="9601200" cy="5781339"/>
          </a:xfrm>
        </p:spPr>
        <p:txBody>
          <a:bodyPr/>
          <a:lstStyle/>
          <a:p>
            <a:pPr marL="0" indent="0">
              <a:buNone/>
              <a:defRPr/>
            </a:pP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Slow conduction velocity</a:t>
            </a:r>
          </a:p>
          <a:p>
            <a:pPr>
              <a:defRPr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Altering the excitability of cardiac cells by prolonging the effective refractory period</a:t>
            </a:r>
          </a:p>
          <a:p>
            <a:pPr marL="0" indent="0">
              <a:buNone/>
              <a:defRPr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Suppressing ectopic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pacemaker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activity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by inhibiting phase 4 slow depolarization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52400" y="152400"/>
            <a:ext cx="10210800" cy="6553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900" b="1" dirty="0">
                <a:cs typeface="Arial" charset="0"/>
              </a:rPr>
              <a:t> </a:t>
            </a:r>
          </a:p>
          <a:p>
            <a:pPr algn="l" eaLnBrk="1" hangingPunct="1">
              <a:defRPr/>
            </a:pPr>
            <a:r>
              <a:rPr lang="en-US" sz="3000" b="1" dirty="0">
                <a:solidFill>
                  <a:srgbClr val="FF0000"/>
                </a:solidFill>
              </a:rPr>
              <a:t>                      </a:t>
            </a:r>
            <a:endParaRPr lang="en-US" sz="48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4800" b="1" dirty="0">
                <a:solidFill>
                  <a:srgbClr val="0000FF"/>
                </a:solidFill>
              </a:rPr>
              <a:t>CLASSIFICATION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smtClean="0">
                <a:solidFill>
                  <a:srgbClr val="0000FF"/>
                </a:solidFill>
              </a:rPr>
              <a:t>OF</a:t>
            </a:r>
            <a:endParaRPr lang="en-US" sz="4800" b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sz="4800" b="1" dirty="0">
                <a:solidFill>
                  <a:srgbClr val="0000FF"/>
                </a:solidFill>
              </a:rPr>
              <a:t>    ANTIARRHYTHMIC DRUGS</a:t>
            </a:r>
          </a:p>
          <a:p>
            <a:pPr algn="l" eaLnBrk="1" hangingPunct="1">
              <a:defRPr/>
            </a:pPr>
            <a:endParaRPr lang="en-US" sz="4800" b="1" dirty="0">
              <a:solidFill>
                <a:srgbClr val="FF0000"/>
              </a:solidFill>
            </a:endParaRPr>
          </a:p>
          <a:p>
            <a:pPr algn="l" eaLnBrk="1" hangingPunct="1">
              <a:defRPr/>
            </a:pPr>
            <a:r>
              <a:rPr lang="en-US" sz="4800" b="1" dirty="0">
                <a:solidFill>
                  <a:srgbClr val="FF0000"/>
                </a:solidFill>
              </a:rPr>
              <a:t>      </a:t>
            </a:r>
          </a:p>
          <a:p>
            <a:pPr algn="l" eaLnBrk="1" hangingPunct="1">
              <a:defRPr/>
            </a:pPr>
            <a:r>
              <a:rPr lang="en-US" sz="4800" b="1" dirty="0">
                <a:solidFill>
                  <a:srgbClr val="FF0000"/>
                </a:solidFill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3314438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Vaughn Williams classification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06563"/>
            <a:ext cx="9906000" cy="482758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0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Na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+ channel blockers </a:t>
            </a:r>
          </a:p>
          <a:p>
            <a:pPr marL="0" indent="0" eaLnBrk="1" hangingPunct="1">
              <a:buNone/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        ( membrane stabilizing drugs)</a:t>
            </a:r>
          </a:p>
          <a:p>
            <a:pPr marL="0" indent="0" eaLnBrk="1" hangingPunct="1">
              <a:buNone/>
              <a:defRPr/>
            </a:pPr>
            <a:r>
              <a:rPr lang="en-US" sz="3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II: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eaLnBrk="1" hangingPunct="1">
              <a:buFontTx/>
              <a:buNone/>
              <a:defRPr/>
            </a:pP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adrenoceptor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blockers</a:t>
            </a:r>
          </a:p>
          <a:p>
            <a:pPr marL="0" indent="0" eaLnBrk="1" hangingPunct="1">
              <a:buNone/>
              <a:defRPr/>
            </a:pPr>
            <a:r>
              <a:rPr lang="en-US" sz="3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III: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Drugs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that prolong action potential duration   </a:t>
            </a:r>
          </a:p>
          <a:p>
            <a:pPr eaLnBrk="1" hangingPunct="1">
              <a:buFontTx/>
              <a:buNone/>
              <a:defRPr/>
            </a:pPr>
            <a:r>
              <a:rPr lang="en-US" sz="30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IV: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eaLnBrk="1" hangingPunct="1">
              <a:buFontTx/>
              <a:buNone/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Calcium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channel blockers</a:t>
            </a:r>
          </a:p>
        </p:txBody>
      </p:sp>
    </p:spTree>
    <p:extLst>
      <p:ext uri="{BB962C8B-B14F-4D97-AF65-F5344CB8AC3E}">
        <p14:creationId xmlns:p14="http://schemas.microsoft.com/office/powerpoint/2010/main" val="2055142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229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3279" y="12290"/>
            <a:ext cx="59436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  <a:defRPr/>
            </a:pPr>
            <a:r>
              <a:rPr lang="en-US" sz="3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solidFill>
                  <a:srgbClr val="0000FF"/>
                </a:solidFill>
              </a:rPr>
              <a:t/>
            </a:r>
            <a:br>
              <a:rPr lang="en-US" sz="3200" dirty="0">
                <a:solidFill>
                  <a:srgbClr val="0000FF"/>
                </a:solidFill>
              </a:rPr>
            </a:b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Drugs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that block the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influx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ions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channels    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1- decrease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the rate of rise of</a:t>
            </a:r>
          </a:p>
          <a:p>
            <a:pPr marL="0" indent="0" eaLnBrk="1" hangingPunct="1">
              <a:buNone/>
              <a:defRPr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rapid depolarization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(Phase O)  </a:t>
            </a:r>
          </a:p>
          <a:p>
            <a:pPr marL="0" indent="0" eaLnBrk="1" hangingPunct="1">
              <a:buNone/>
              <a:defRPr/>
            </a:pP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2- decrease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phase 4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slow  </a:t>
            </a:r>
          </a:p>
          <a:p>
            <a:pPr eaLnBrk="1" hangingPunct="1">
              <a:defRPr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 diastolic depolarization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(suppress pacemaker activity)</a:t>
            </a:r>
          </a:p>
          <a:p>
            <a:pPr marL="0" indent="0" eaLnBrk="1" hangingPunct="1">
              <a:buNone/>
              <a:defRPr/>
            </a:pP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marL="0" indent="0" eaLnBrk="1" hangingPunct="1">
              <a:buNone/>
              <a:defRPr/>
            </a:pP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(membrane stabilizing effect) </a:t>
            </a:r>
            <a:endParaRPr lang="en-US" sz="31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 descr="Graph of non-pacemaker action potent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79" y="203463"/>
            <a:ext cx="3962399" cy="346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945" y="3733801"/>
            <a:ext cx="394532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49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7" y="63528"/>
            <a:ext cx="9051925" cy="925512"/>
          </a:xfrm>
        </p:spPr>
        <p:txBody>
          <a:bodyPr/>
          <a:lstStyle/>
          <a:p>
            <a:r>
              <a:rPr lang="en-US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19" y="1193515"/>
            <a:ext cx="9326562" cy="4827587"/>
          </a:xfrm>
        </p:spPr>
        <p:txBody>
          <a:bodyPr/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 classified according to their effect on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action potential duration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 prolong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action potential duration 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 shorten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action potential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: no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effect on action potential duration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05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1300" b="1" dirty="0">
                <a:cs typeface="Arial" charset="0"/>
              </a:rPr>
              <a:t> </a:t>
            </a:r>
            <a:endParaRPr lang="en-US" sz="13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  <a:cs typeface="Arial" charset="0"/>
              </a:rPr>
              <a:t> </a:t>
            </a:r>
            <a:r>
              <a:rPr lang="en-US" sz="40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43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 smtClean="0">
                <a:solidFill>
                  <a:schemeClr val="tx1"/>
                </a:solidFill>
              </a:rPr>
              <a:t>    </a:t>
            </a:r>
            <a:endParaRPr lang="en-US" sz="3900" b="1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chemeClr val="tx1"/>
                </a:solidFill>
              </a:rPr>
              <a:t>  </a:t>
            </a:r>
            <a:r>
              <a:rPr lang="en-US" sz="3900" b="1" dirty="0" err="1" smtClean="0">
                <a:solidFill>
                  <a:srgbClr val="FF0000"/>
                </a:solidFill>
              </a:rPr>
              <a:t>Ia</a:t>
            </a:r>
            <a:r>
              <a:rPr lang="en-US" sz="3900" b="1" dirty="0" smtClean="0">
                <a:solidFill>
                  <a:srgbClr val="FF0000"/>
                </a:solidFill>
              </a:rPr>
              <a:t> :</a:t>
            </a:r>
            <a:r>
              <a:rPr lang="en-US" sz="3900" b="1" dirty="0" smtClean="0">
                <a:solidFill>
                  <a:schemeClr val="tx1"/>
                </a:solidFill>
              </a:rPr>
              <a:t> </a:t>
            </a:r>
            <a:r>
              <a:rPr lang="en-US" sz="3900" b="1" dirty="0">
                <a:solidFill>
                  <a:schemeClr val="tx1"/>
                </a:solidFill>
              </a:rPr>
              <a:t>prolong action potential duration    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chemeClr val="tx1"/>
                </a:solidFill>
              </a:rPr>
              <a:t>             e.g.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       </a:t>
            </a:r>
            <a:r>
              <a:rPr lang="en-US" sz="3900" b="1" dirty="0" smtClean="0">
                <a:solidFill>
                  <a:srgbClr val="FF0000"/>
                </a:solidFill>
              </a:rPr>
              <a:t>Quinidine</a:t>
            </a:r>
            <a:endParaRPr lang="en-US" sz="3900" b="1" dirty="0">
              <a:solidFill>
                <a:srgbClr val="FF0000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       P</a:t>
            </a:r>
            <a:r>
              <a:rPr lang="en-US" sz="3900" b="1" dirty="0" smtClean="0">
                <a:solidFill>
                  <a:srgbClr val="FF0000"/>
                </a:solidFill>
              </a:rPr>
              <a:t>rocainamide</a:t>
            </a:r>
            <a:endParaRPr lang="en-US" sz="3900" b="1" dirty="0">
              <a:solidFill>
                <a:srgbClr val="FF0000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rgbClr val="008000"/>
                </a:solidFill>
              </a:rPr>
              <a:t>                    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</a:rPr>
              <a:t>     </a:t>
            </a:r>
            <a:endParaRPr lang="en-US" b="1" dirty="0" smtClean="0">
              <a:solidFill>
                <a:srgbClr val="008000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</a:rPr>
              <a:t>     </a:t>
            </a:r>
            <a:endParaRPr lang="en-US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00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813054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042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3670" y="58220"/>
            <a:ext cx="9753600" cy="72390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</a:t>
            </a:r>
          </a:p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FF0000"/>
                </a:solidFill>
                <a:cs typeface="Arial" charset="0"/>
              </a:rPr>
              <a:t> 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QUINIDINE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alt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pharmacological 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(direct) :</a:t>
            </a:r>
            <a:endParaRPr lang="en-US" sz="32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Membrane stabilizing effect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  Blocking of K channels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  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prolongation of action potential duration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( refractory period )</a:t>
            </a:r>
          </a:p>
          <a:p>
            <a:pPr algn="l" eaLnBrk="1" hangingPunct="1"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ECG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changes:   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- prolongs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P-R and Q-T interval</a:t>
            </a:r>
          </a:p>
          <a:p>
            <a:pPr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widens QRS complex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83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0"/>
            <a:ext cx="9906000" cy="72390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</a:t>
            </a:r>
          </a:p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15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1500" b="1" dirty="0">
                <a:solidFill>
                  <a:srgbClr val="FF0000"/>
                </a:solidFill>
                <a:cs typeface="Arial" charset="0"/>
              </a:rPr>
              <a:t> 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QUINIDINE</a:t>
            </a:r>
          </a:p>
          <a:p>
            <a:pPr marL="661843" indent="-661843" algn="l" eaLnBrk="1" hangingPunct="1">
              <a:defRPr/>
            </a:pPr>
            <a:r>
              <a:rPr lang="en-US" alt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pharmacological 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61843" indent="-661843" algn="l" eaLnBrk="1" hangingPunct="1">
              <a:defRPr/>
            </a:pPr>
            <a:r>
              <a:rPr lang="en-US" sz="28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on A.N.S. (indirect) :</a:t>
            </a:r>
            <a:endParaRPr 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   Anticholinergic effect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   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Increase conduction through the A.V. node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risk of ventricular tachycardia )</a:t>
            </a: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l-G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-adrenergic blocking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may cause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vasodilatation &amp;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sinus tachycardia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(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seen more after I.V.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82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28600" y="76200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52400"/>
            <a:ext cx="10210800" cy="71628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eaLnBrk="1" hangingPunct="1">
              <a:lnSpc>
                <a:spcPct val="90000"/>
              </a:lnSpc>
              <a:defRPr/>
            </a:pPr>
            <a:endParaRPr lang="en-US" sz="1400" b="1" dirty="0">
              <a:solidFill>
                <a:srgbClr val="FF0000"/>
              </a:solidFill>
              <a:cs typeface="Arial" charset="0"/>
            </a:endParaRPr>
          </a:p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FF0000"/>
                </a:solidFill>
                <a:cs typeface="Arial" charset="0"/>
              </a:rPr>
              <a:t>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QUINIDINE</a:t>
            </a:r>
          </a:p>
          <a:p>
            <a:pPr algn="l" eaLnBrk="1" hangingPunct="1"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uses:</a:t>
            </a:r>
          </a:p>
          <a:p>
            <a:pPr algn="l" eaLnBrk="1" hangingPunct="1"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common uses:  atrial flutter &amp; fibrillation</a:t>
            </a:r>
          </a:p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can be used for ventricular tachycardia</a:t>
            </a:r>
          </a:p>
          <a:p>
            <a:pPr algn="l" eaLnBrk="1" hangingPunct="1">
              <a:defRPr/>
            </a:pPr>
            <a:endParaRPr lang="en-US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eaLnBrk="1" hangingPunct="1">
              <a:buFontTx/>
              <a:buChar char="-"/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maintaining sinus rhythm after D.C. cardio version</a:t>
            </a:r>
          </a:p>
          <a:p>
            <a:pPr algn="l"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267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69863" y="0"/>
            <a:ext cx="9807575" cy="764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FF"/>
                </a:solidFill>
                <a:latin typeface="Arial" charset="0"/>
                <a:cs typeface="Arial" charset="0"/>
              </a:rPr>
              <a:t>Learning objectives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i="1" dirty="0" smtClean="0">
                <a:latin typeface="Arial" charset="0"/>
                <a:cs typeface="Arial" charset="0"/>
              </a:rPr>
              <a:t>By </a:t>
            </a:r>
            <a:r>
              <a:rPr lang="en-US" altLang="en-US" sz="3000" i="1" dirty="0">
                <a:latin typeface="Arial" charset="0"/>
                <a:cs typeface="Arial" charset="0"/>
              </a:rPr>
              <a:t>the end of this lecture, students should be able to: </a:t>
            </a:r>
            <a:endParaRPr lang="en-US" altLang="en-US" sz="3000" i="1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b="0" i="1" dirty="0">
              <a:latin typeface="Arial" charset="0"/>
              <a:cs typeface="Arial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3200" b="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Understand</a:t>
            </a:r>
            <a:r>
              <a:rPr lang="en-US" altLang="en-US" sz="3200" b="0" dirty="0" smtClean="0">
                <a:latin typeface="Arial" charset="0"/>
                <a:cs typeface="Arial" charset="0"/>
              </a:rPr>
              <a:t> definition of arrhythmias and their 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charset="0"/>
                <a:cs typeface="Arial" charset="0"/>
              </a:rPr>
              <a:t> </a:t>
            </a:r>
            <a:r>
              <a:rPr lang="en-US" altLang="en-US" sz="3200" b="0" dirty="0" smtClean="0">
                <a:latin typeface="Arial" charset="0"/>
                <a:cs typeface="Arial" charset="0"/>
              </a:rPr>
              <a:t>   different types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 smtClean="0">
                <a:latin typeface="Arial" charset="0"/>
                <a:cs typeface="Arial" charset="0"/>
              </a:rPr>
              <a:t>-  </a:t>
            </a:r>
            <a:r>
              <a:rPr lang="en-US" altLang="en-US" sz="3200" b="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describe</a:t>
            </a:r>
            <a:r>
              <a:rPr lang="en-US" altLang="en-US" sz="3200" b="0" dirty="0" smtClean="0">
                <a:latin typeface="Arial" charset="0"/>
                <a:cs typeface="Arial" charset="0"/>
              </a:rPr>
              <a:t> </a:t>
            </a:r>
            <a:r>
              <a:rPr lang="en-US" altLang="en-US" sz="3200" b="0" dirty="0">
                <a:latin typeface="Arial" charset="0"/>
                <a:cs typeface="Arial" charset="0"/>
              </a:rPr>
              <a:t>different classes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Antiarrhythmic drugs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and their mechanism of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3200" b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their pharmacological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actions, clinical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uses, adverse effects and their interactions with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other drugs.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9677400" cy="73152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QUINIDINE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1500" b="1" dirty="0" smtClean="0">
                <a:cs typeface="Arial" charset="0"/>
              </a:rPr>
              <a:t>            </a:t>
            </a:r>
            <a:endParaRPr lang="en-US" sz="1500" b="1" dirty="0" smtClean="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 :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quinidine syncope: episodes of fainting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due to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torsades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pointes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r-SA" sz="28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twisting of the spikes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developing at therapeutic plasma levels 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b="1" dirty="0" smtClean="0"/>
          </a:p>
        </p:txBody>
      </p:sp>
      <p:pic>
        <p:nvPicPr>
          <p:cNvPr id="4" name="Picture 3" descr="ecg000512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8763000" cy="219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828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31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31578"/>
            <a:ext cx="9326563" cy="30431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991737"/>
            <a:ext cx="917416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may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terminate spontaneously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lead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fatal ventricular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fibrillation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33401" y="69051"/>
            <a:ext cx="90217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Torsades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pointes</a:t>
            </a:r>
          </a:p>
        </p:txBody>
      </p:sp>
    </p:spTree>
    <p:extLst>
      <p:ext uri="{BB962C8B-B14F-4D97-AF65-F5344CB8AC3E}">
        <p14:creationId xmlns:p14="http://schemas.microsoft.com/office/powerpoint/2010/main" val="301466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3191" y="285078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26" y="0"/>
            <a:ext cx="9625965" cy="73152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QUINIDINE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</a:t>
            </a: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: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1500" b="1" dirty="0">
              <a:cs typeface="Arial" charset="0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Anticholinergic adverse effects: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mouth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Blurred vision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Urinary retention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constipation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Hypotension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due to depressing contractility &amp; vasodilatation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ORALLY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Rarely given I.V. )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850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3252" y="228600"/>
            <a:ext cx="10058400" cy="73152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PROCAINAMIDE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defRPr/>
            </a:pPr>
            <a:r>
              <a:rPr lang="en-US" b="1" dirty="0" smtClean="0"/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to quinidine except :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1- less toxic on the heart...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can be given I.V.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2- more effective in ventricular than in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atrial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3 - No anticholinergic or </a:t>
            </a:r>
            <a:r>
              <a:rPr lang="el-G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-blocking actions</a:t>
            </a:r>
          </a:p>
        </p:txBody>
      </p:sp>
    </p:spTree>
    <p:extLst>
      <p:ext uri="{BB962C8B-B14F-4D97-AF65-F5344CB8AC3E}">
        <p14:creationId xmlns:p14="http://schemas.microsoft.com/office/powerpoint/2010/main" val="4257773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8600"/>
            <a:ext cx="10058400" cy="67056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PROCAINAMIDE </a:t>
            </a:r>
          </a:p>
          <a:p>
            <a:pPr algn="l" eaLnBrk="1" hangingPunct="1">
              <a:defRPr/>
            </a:pPr>
            <a:r>
              <a:rPr lang="en-US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  <a:endParaRPr lang="en-US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long term therapy it causes reversible 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lupus erythematosus-like syndrome</a:t>
            </a:r>
          </a:p>
          <a:p>
            <a:pPr algn="l" eaLnBrk="1" hangingPunct="1"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Hypotension</a:t>
            </a:r>
          </a:p>
          <a:p>
            <a:pPr algn="l" eaLnBrk="1" hangingPunct="1"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Torsades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pointes</a:t>
            </a:r>
          </a:p>
          <a:p>
            <a:pPr algn="l" eaLnBrk="1" hangingPunct="1"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Hallucination  &amp; psychosis </a:t>
            </a:r>
          </a:p>
          <a:p>
            <a:pPr algn="l" eaLnBrk="1" hangingPunct="1"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989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34817" y="0"/>
            <a:ext cx="9188768" cy="6971454"/>
          </a:xfrm>
        </p:spPr>
        <p:txBody>
          <a:bodyPr/>
          <a:lstStyle/>
          <a:p>
            <a:pPr eaLnBrk="1" hangingPunct="1">
              <a:defRPr/>
            </a:pPr>
            <a:endParaRPr lang="en-US" b="1" dirty="0" smtClean="0"/>
          </a:p>
          <a:p>
            <a:pPr algn="ctr" eaLnBrk="1" hangingPunct="1">
              <a:buFontTx/>
              <a:buNone/>
              <a:defRPr/>
            </a:pPr>
            <a:r>
              <a:rPr lang="en-US" sz="4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43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</a:t>
            </a:r>
            <a:endParaRPr lang="en-US" sz="43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 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horten action potential duration</a:t>
            </a: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e.g. </a:t>
            </a: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</a:t>
            </a:r>
            <a:r>
              <a:rPr lang="en-US" sz="3900" b="1" dirty="0" smtClean="0">
                <a:solidFill>
                  <a:srgbClr val="FF0000"/>
                </a:solidFill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idocaine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exiletine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solidFill>
                  <a:srgbClr val="008000"/>
                </a:solidFill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59231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8298180" cy="642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766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04800"/>
            <a:ext cx="9702165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ar-SA" sz="1500" dirty="0">
                <a:cs typeface="Traditional Arabic" pitchFamily="2" charset="-78"/>
              </a:rPr>
              <a:t> </a:t>
            </a: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endParaRPr lang="en-US" sz="3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LIDOCAINE</a:t>
            </a:r>
            <a:r>
              <a:rPr lang="ar-SA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of </a:t>
            </a:r>
            <a:r>
              <a:rPr lang="en-US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ventricular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arrhythmias 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:  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1 - during surgery 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2 - following acute myocardial infarction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effective in atrial arrhythmias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effective orally (3% bioavailability)</a:t>
            </a:r>
          </a:p>
          <a:p>
            <a:pPr marL="457200" indent="-457200" algn="l" eaLnBrk="1" hangingPunct="1">
              <a:buFontTx/>
              <a:buChar char="-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I.V. bolus or slow infusion</a:t>
            </a:r>
          </a:p>
          <a:p>
            <a:pPr marL="457200" indent="-457200" algn="l" eaLnBrk="1" hangingPunct="1">
              <a:buFontTx/>
              <a:buChar char="-"/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hours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eaLnBrk="1" hangingPunct="1">
              <a:buFontTx/>
              <a:buChar char="-"/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126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endParaRPr lang="en-US" sz="3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LIDOCAINE</a:t>
            </a:r>
            <a:endParaRPr lang="en-US" sz="3200" b="1" u="sng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  <a:endParaRPr lang="en-US" sz="3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hypotension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similar to other local anesthetics,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causes CNS adverse effects such as: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 paresthesia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 tremor 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 dysarthria (slurred speech)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 tinnitus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 confusion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     - convulsions</a:t>
            </a:r>
            <a:r>
              <a:rPr lang="en-US" sz="4800" b="1" dirty="0" smtClean="0"/>
              <a:t> </a:t>
            </a:r>
            <a:endParaRPr lang="en-US" sz="4800" b="1" dirty="0"/>
          </a:p>
          <a:p>
            <a:pPr algn="l" eaLnBrk="1" hangingPunct="1">
              <a:lnSpc>
                <a:spcPct val="8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008698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81000" y="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413"/>
            <a:ext cx="10058400" cy="71628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endParaRPr lang="en-US" sz="36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 eaLnBrk="1" hangingPunct="1"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MEXILETINE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tx1"/>
                </a:solidFill>
              </a:rPr>
              <a:t>- 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ORALLY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ventricular arrhythmia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digitalis-induced arrhythmias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 hours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 :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nausea , vomiting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tremor , drowsiness,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diplopia</a:t>
            </a: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arrhythmias &amp; hypotension</a:t>
            </a:r>
          </a:p>
        </p:txBody>
      </p:sp>
    </p:spTree>
    <p:extLst>
      <p:ext uri="{BB962C8B-B14F-4D97-AF65-F5344CB8AC3E}">
        <p14:creationId xmlns:p14="http://schemas.microsoft.com/office/powerpoint/2010/main" val="1090457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195" name="Picture 3" descr="ecg_cc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70560" y="0"/>
            <a:ext cx="10728960" cy="757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503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3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43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endParaRPr lang="en-US" sz="43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900" b="1" dirty="0"/>
              <a:t>have no </a:t>
            </a:r>
            <a:r>
              <a:rPr lang="en-US" sz="3900" b="1" dirty="0" smtClean="0"/>
              <a:t>effect </a:t>
            </a:r>
            <a:r>
              <a:rPr lang="en-US" sz="3900" b="1" dirty="0"/>
              <a:t>on action potential duration</a:t>
            </a:r>
          </a:p>
          <a:p>
            <a:pPr eaLnBrk="1" hangingPunct="1">
              <a:buFontTx/>
              <a:buNone/>
              <a:defRPr/>
            </a:pPr>
            <a:r>
              <a:rPr lang="en-US" sz="3900" b="1" dirty="0"/>
              <a:t>              e.g.</a:t>
            </a: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   </a:t>
            </a:r>
            <a:r>
              <a:rPr lang="en-US" sz="3900" b="1" dirty="0" err="1" smtClean="0">
                <a:solidFill>
                  <a:srgbClr val="FF0000"/>
                </a:solidFill>
              </a:rPr>
              <a:t>Flecainide</a:t>
            </a:r>
            <a:endParaRPr lang="en-US" sz="3900" b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   </a:t>
            </a:r>
            <a:r>
              <a:rPr lang="en-US" sz="3900" b="1" dirty="0" smtClean="0">
                <a:solidFill>
                  <a:srgbClr val="008000"/>
                </a:solidFill>
              </a:rPr>
              <a:t>                </a:t>
            </a:r>
            <a:endParaRPr lang="en-US" sz="3900" b="1" dirty="0"/>
          </a:p>
        </p:txBody>
      </p:sp>
    </p:spTree>
    <p:extLst>
      <p:ext uri="{BB962C8B-B14F-4D97-AF65-F5344CB8AC3E}">
        <p14:creationId xmlns:p14="http://schemas.microsoft.com/office/powerpoint/2010/main" val="3862624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87680"/>
            <a:ext cx="838200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198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rtl="1" eaLnBrk="1" hangingPunct="1">
              <a:lnSpc>
                <a:spcPct val="90000"/>
              </a:lnSpc>
              <a:defRPr/>
            </a:pP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endParaRPr lang="en-US" dirty="0">
              <a:cs typeface="Traditional Arabic" pitchFamily="2" charset="-7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ar-SA" dirty="0" smtClean="0">
                <a:cs typeface="Traditional Arabic" pitchFamily="2" charset="-78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FLECAINIDE</a:t>
            </a:r>
          </a:p>
          <a:p>
            <a:pPr algn="l"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supraventricular arrhythmias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Wolff-Parkinson-White syndrome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very effective in ventricular arrhythmias, but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very high risk of  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proarrhythmia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should be reserved for resistant arrhythmias</a:t>
            </a:r>
          </a:p>
        </p:txBody>
      </p:sp>
    </p:spTree>
    <p:extLst>
      <p:ext uri="{BB962C8B-B14F-4D97-AF65-F5344CB8AC3E}">
        <p14:creationId xmlns:p14="http://schemas.microsoft.com/office/powerpoint/2010/main" val="472075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3272" y="228600"/>
            <a:ext cx="9051925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00FF"/>
                </a:solidFill>
              </a:rPr>
              <a:t>Wolff-Parkinson-White syndrome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80121" y="1143000"/>
            <a:ext cx="9051925" cy="48275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Pre-excitation of the ventricles due to an accessory pathway known as the </a:t>
            </a:r>
            <a:r>
              <a:rPr lang="en-US" sz="3200" b="1" dirty="0"/>
              <a:t>Bundle of Kent</a:t>
            </a:r>
            <a:r>
              <a:rPr lang="en-US" sz="3200" b="1" dirty="0" smtClean="0"/>
              <a:t>. </a:t>
            </a:r>
          </a:p>
          <a:p>
            <a:pPr marL="0" indent="0" eaLnBrk="1" hangingPunct="1">
              <a:buNone/>
              <a:defRPr/>
            </a:pPr>
            <a:endParaRPr lang="en-US" b="1" dirty="0" smtClean="0"/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437860"/>
            <a:ext cx="6400800" cy="41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843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algn="l" rtl="1" eaLnBrk="1" hangingPunct="1">
              <a:lnSpc>
                <a:spcPct val="90000"/>
              </a:lnSpc>
              <a:defRPr/>
            </a:pPr>
            <a:endParaRPr lang="en-US" sz="1300" dirty="0">
              <a:cs typeface="Traditional Arabic" pitchFamily="2" charset="-7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endParaRPr lang="en-US" b="1" u="sng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FLECAINIDE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  <a:endParaRPr lang="en-US" b="1" dirty="0" smtClean="0">
              <a:solidFill>
                <a:srgbClr val="0000FF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proarrhythmia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 CNS :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dizziness, tremor,  blurred vision,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abnormal taste sensations,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paraesthesia</a:t>
            </a: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heart failure due to  -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inotropic effect</a:t>
            </a:r>
          </a:p>
        </p:txBody>
      </p:sp>
    </p:spTree>
    <p:extLst>
      <p:ext uri="{BB962C8B-B14F-4D97-AF65-F5344CB8AC3E}">
        <p14:creationId xmlns:p14="http://schemas.microsoft.com/office/powerpoint/2010/main" val="234941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9934892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  DRUGS </a:t>
            </a:r>
            <a:endParaRPr lang="en-US" sz="3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eaLnBrk="1" hangingPunct="1">
              <a:defRPr/>
            </a:pPr>
            <a:r>
              <a:rPr lang="el-GR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ADRENOCEPTOR  BLOCKERS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pharmacological actions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82457" indent="-882457" eaLnBrk="1" hangingPunct="1">
              <a:lnSpc>
                <a:spcPct val="150000"/>
              </a:lnSpc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block </a:t>
            </a:r>
            <a:r>
              <a:rPr lang="el-GR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000" b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receptors in the heart</a:t>
            </a:r>
          </a:p>
          <a:p>
            <a:pPr marL="882457" indent="-882457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the sympathetic effect on the heart </a:t>
            </a:r>
          </a:p>
          <a:p>
            <a:pPr marL="882457" indent="-882457" eaLnBrk="1" hangingPunct="1">
              <a:defRPr/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</a:t>
            </a:r>
            <a:endParaRPr lang="en-US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1 - decrease automaticity of S.A. node and   </a:t>
            </a:r>
          </a:p>
          <a:p>
            <a:pPr marL="882457" indent="-882457" algn="l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ectopic pacemakers</a:t>
            </a:r>
          </a:p>
          <a:p>
            <a:pPr marL="882457" indent="-882457" algn="l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2 - prolong refractory period ( slow conduction ) </a:t>
            </a:r>
          </a:p>
          <a:p>
            <a:pPr marL="882457" indent="-882457" algn="l" eaLnBrk="1" hangingPunct="1">
              <a:defRPr/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of the A.V node</a:t>
            </a:r>
          </a:p>
          <a:p>
            <a:pPr marL="882457" indent="-882457" algn="l" eaLnBrk="1" hangingPunct="1">
              <a:defRPr/>
            </a:pPr>
            <a:endParaRPr 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262381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ar-SA" sz="1500" dirty="0">
                <a:cs typeface="Traditional Arabic" pitchFamily="2" charset="-78"/>
              </a:rPr>
              <a:t> </a:t>
            </a: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 DRUGS 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eaLnBrk="1" hangingPunct="1">
              <a:defRPr/>
            </a:pPr>
            <a:r>
              <a:rPr lang="el-GR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ADRENOCEPTOR  BLOCKERS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1- atrial arrhythmias associated with emotion:   </a:t>
            </a:r>
          </a:p>
          <a:p>
            <a:pPr algn="l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 e.g. :    -  after exercise</a:t>
            </a:r>
          </a:p>
          <a:p>
            <a:pPr algn="l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              -  thyrotoxicosis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2-  WPW</a:t>
            </a:r>
          </a:p>
          <a:p>
            <a:pPr algn="l" eaLnBrk="1" hangingPunct="1"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3-  digitalis-induced arrhythmias</a:t>
            </a:r>
          </a:p>
          <a:p>
            <a:pPr algn="l" eaLnBrk="1" hangingPunct="1"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en-US" b="1" dirty="0" smtClean="0">
                <a:solidFill>
                  <a:srgbClr val="FFC000"/>
                </a:solidFill>
              </a:rPr>
              <a:t> </a:t>
            </a:r>
            <a:endParaRPr lang="en-US" b="1" dirty="0" smtClean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11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3221" y="228600"/>
            <a:ext cx="10515600" cy="9144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  DRUGS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ADRENOCEPTOR  BLOCKERS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9707880" cy="651239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</a:p>
          <a:p>
            <a:pPr marL="0" indent="0">
              <a:buNone/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Esmolol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</a:t>
            </a:r>
          </a:p>
          <a:p>
            <a:pPr marL="0" indent="0">
              <a:buNone/>
              <a:defRPr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-  very short acting ( half-life =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min. ) </a:t>
            </a:r>
          </a:p>
          <a:p>
            <a:pPr marL="0" indent="0"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-  given I.V. for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rapid control of ventricular rate in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patients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atrial flutter or fibrillation</a:t>
            </a:r>
          </a:p>
          <a:p>
            <a:pPr marL="0" indent="0">
              <a:buNone/>
              <a:defRPr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Propranolol, Atenolol,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Metoprolol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>
              <a:buNone/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used in patients who had myocardial infarction to  </a:t>
            </a:r>
          </a:p>
          <a:p>
            <a:pPr marL="0" indent="0"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reduce incidence of sudden death due to ventricular  </a:t>
            </a:r>
          </a:p>
          <a:p>
            <a:pPr marL="0" indent="0"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arrhythmias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82457" indent="-882457" eaLnBrk="1" hangingPunct="1">
              <a:defRPr/>
            </a:pP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 </a:t>
            </a: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512888"/>
            <a:ext cx="9326562" cy="48275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Prolong the action potential duration and refractory period </a:t>
            </a:r>
          </a:p>
          <a:p>
            <a:pPr eaLnBrk="1" hangingPunct="1">
              <a:defRPr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Prolong phase 3 repolarization </a:t>
            </a:r>
          </a:p>
        </p:txBody>
      </p:sp>
    </p:spTree>
    <p:extLst>
      <p:ext uri="{BB962C8B-B14F-4D97-AF65-F5344CB8AC3E}">
        <p14:creationId xmlns:p14="http://schemas.microsoft.com/office/powerpoint/2010/main" val="1399913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568960"/>
            <a:ext cx="8214360" cy="633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169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sz="15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4300" b="1" dirty="0">
                <a:solidFill>
                  <a:srgbClr val="0000FF"/>
                </a:solidFill>
              </a:rPr>
              <a:t>CARDIAC CONDUCTION SYSTEM</a:t>
            </a:r>
          </a:p>
          <a:p>
            <a:pPr algn="l" eaLnBrk="1" hangingPunct="1">
              <a:defRPr/>
            </a:pPr>
            <a:endParaRPr lang="en-US" sz="3900" b="1" dirty="0">
              <a:solidFill>
                <a:srgbClr val="0000FF"/>
              </a:solidFill>
            </a:endParaRPr>
          </a:p>
          <a:p>
            <a:pPr algn="l" eaLnBrk="1" hangingPunct="1">
              <a:defRPr/>
            </a:pPr>
            <a:r>
              <a:rPr lang="en-US" sz="4300" b="1" dirty="0"/>
              <a:t>   </a:t>
            </a:r>
            <a:r>
              <a:rPr lang="en-US" sz="4300" b="1" dirty="0" smtClean="0"/>
              <a:t> </a:t>
            </a:r>
            <a:r>
              <a:rPr lang="en-US" sz="4300" b="1" dirty="0" smtClean="0">
                <a:solidFill>
                  <a:schemeClr val="tx1"/>
                </a:solidFill>
              </a:rPr>
              <a:t>- </a:t>
            </a: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S.A. node</a:t>
            </a:r>
          </a:p>
          <a:p>
            <a:pPr algn="l" eaLnBrk="1" hangingPunct="1">
              <a:defRPr/>
            </a:pP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Inter-nodal pathways</a:t>
            </a:r>
          </a:p>
          <a:p>
            <a:pPr algn="l" eaLnBrk="1" hangingPunct="1">
              <a:defRPr/>
            </a:pP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A.V. node</a:t>
            </a:r>
          </a:p>
          <a:p>
            <a:pPr algn="l" eaLnBrk="1" hangingPunct="1">
              <a:defRPr/>
            </a:pP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Bundle of His and branches</a:t>
            </a:r>
          </a:p>
          <a:p>
            <a:pPr algn="l" eaLnBrk="1" hangingPunct="1">
              <a:defRPr/>
            </a:pP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Purkinje </a:t>
            </a:r>
            <a:r>
              <a:rPr lang="en-US" sz="4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fibers</a:t>
            </a:r>
            <a:endParaRPr lang="en-US" sz="4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05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0"/>
            <a:ext cx="10058400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  <a:endParaRPr lang="en-US" sz="3200" b="1" u="sng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AMIODARONE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pharmacological 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prolongs action potential duration and therefore   </a:t>
            </a:r>
          </a:p>
          <a:p>
            <a:pPr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prolongs refractory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Main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additional class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II &amp; IV effects</a:t>
            </a: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vasodilating effects</a:t>
            </a:r>
          </a:p>
          <a:p>
            <a:pPr marL="882457" indent="-882457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due to its </a:t>
            </a:r>
            <a:r>
              <a:rPr lang="el-G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&amp; </a:t>
            </a:r>
            <a:r>
              <a:rPr lang="el-G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adrenoceptor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blocking effects 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its calcium channel blocking effects )</a:t>
            </a:r>
          </a:p>
        </p:txBody>
      </p:sp>
    </p:spTree>
    <p:extLst>
      <p:ext uri="{BB962C8B-B14F-4D97-AF65-F5344CB8AC3E}">
        <p14:creationId xmlns:p14="http://schemas.microsoft.com/office/powerpoint/2010/main" val="3313277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0"/>
            <a:ext cx="10058400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AMIODARONE</a:t>
            </a:r>
          </a:p>
          <a:p>
            <a:pPr marL="661843" indent="-661843" eaLnBrk="1" hangingPunct="1">
              <a:defRPr/>
            </a:pPr>
            <a:endParaRPr lang="en-US" sz="1500" dirty="0">
              <a:cs typeface="Traditional Arabic" pitchFamily="18" charset="-78"/>
            </a:endParaRPr>
          </a:p>
          <a:p>
            <a:pPr marL="661843" indent="-661843" algn="l" eaLnBrk="1" hangingPunct="1">
              <a:defRPr/>
            </a:pPr>
            <a:r>
              <a:rPr lang="ar-SA" sz="1500" dirty="0">
                <a:cs typeface="Traditional Arabic" pitchFamily="18" charset="-78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61843" indent="-661843" algn="l" eaLnBrk="1" hangingPunct="1">
              <a:defRPr/>
            </a:pPr>
            <a:endParaRPr lang="en-US" sz="3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main use :  serious resistant ventricular arrhythmias </a:t>
            </a:r>
          </a:p>
          <a:p>
            <a:pPr marL="661843" indent="-661843" algn="l" eaLnBrk="1" hangingPunct="1"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maintenance of sinus rhythm after D.C. cardio version</a:t>
            </a:r>
          </a:p>
          <a:p>
            <a:pPr marL="661843" indent="-661843" algn="l" eaLnBrk="1" hangingPunct="1"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resistant supraventricular arrhythmias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e.g. WPW )</a:t>
            </a:r>
          </a:p>
        </p:txBody>
      </p:sp>
    </p:spTree>
    <p:extLst>
      <p:ext uri="{BB962C8B-B14F-4D97-AF65-F5344CB8AC3E}">
        <p14:creationId xmlns:p14="http://schemas.microsoft.com/office/powerpoint/2010/main" val="2071191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191" y="22860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72" y="-66368"/>
            <a:ext cx="10058400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ar-SA" sz="1500" dirty="0">
                <a:solidFill>
                  <a:srgbClr val="FFFF00"/>
                </a:solidFill>
                <a:cs typeface="Traditional Arabic" pitchFamily="2" charset="-78"/>
              </a:rPr>
              <a:t> </a:t>
            </a: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AMIODARONE</a:t>
            </a:r>
          </a:p>
          <a:p>
            <a:pPr marL="661843" indent="-661843" algn="l" rtl="1" eaLnBrk="1" hangingPunct="1"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</a:p>
          <a:p>
            <a:pPr marL="661843" indent="-661843" algn="l" rtl="1" eaLnBrk="1" hangingPunct="1">
              <a:defRPr/>
            </a:pP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bradycardia &amp; heart block, heart failure</a:t>
            </a:r>
          </a:p>
          <a:p>
            <a:pPr marL="661843" indent="-661843"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pulmonary fibrosis</a:t>
            </a:r>
          </a:p>
          <a:p>
            <a:pPr marL="661843" indent="-661843"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hyper-  or hypothyroidism</a:t>
            </a:r>
          </a:p>
          <a:p>
            <a:pPr marL="661843" indent="-661843"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photodermatitis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skin deposits</a:t>
            </a:r>
          </a:p>
          <a:p>
            <a:pPr marL="661843" indent="-661843"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patients should avoid exposure to the sun) </a:t>
            </a:r>
          </a:p>
          <a:p>
            <a:pPr marL="661843" indent="-661843"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may cause bluish discoloration of the skin</a:t>
            </a:r>
          </a:p>
        </p:txBody>
      </p:sp>
    </p:spTree>
    <p:extLst>
      <p:ext uri="{BB962C8B-B14F-4D97-AF65-F5344CB8AC3E}">
        <p14:creationId xmlns:p14="http://schemas.microsoft.com/office/powerpoint/2010/main" val="3712358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10058400" cy="7037493"/>
          </a:xfrm>
        </p:spPr>
        <p:txBody>
          <a:bodyPr/>
          <a:lstStyle/>
          <a:p>
            <a:pPr rtl="1" eaLnBrk="1" hangingPunct="1">
              <a:lnSpc>
                <a:spcPct val="80000"/>
              </a:lnSpc>
              <a:defRPr/>
            </a:pPr>
            <a:r>
              <a:rPr lang="ar-SA" sz="2000" dirty="0">
                <a:cs typeface="Traditional Arabic" pitchFamily="2" charset="-78"/>
              </a:rPr>
              <a:t> 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marL="882457" indent="-882457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AMIODARONE</a:t>
            </a:r>
          </a:p>
          <a:p>
            <a:pPr marL="661843" indent="-661843" algn="l" rtl="1" eaLnBrk="1" hangingPunct="1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</a:p>
          <a:p>
            <a:pPr algn="l" eaLnBrk="1" hangingPunct="1">
              <a:defRPr/>
            </a:pPr>
            <a:endParaRPr lang="en-US" dirty="0" smtClean="0"/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CNS: tremor, headache, ataxia, paresthesia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constipation 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corneal micro deposits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hepatocellular necrosis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peripheral neuropat</a:t>
            </a:r>
            <a:r>
              <a:rPr lang="en-US" b="1" dirty="0" smtClean="0">
                <a:solidFill>
                  <a:schemeClr val="tx1"/>
                </a:solidFill>
              </a:rPr>
              <a:t>hy</a:t>
            </a:r>
          </a:p>
        </p:txBody>
      </p:sp>
    </p:spTree>
    <p:extLst>
      <p:ext uri="{BB962C8B-B14F-4D97-AF65-F5344CB8AC3E}">
        <p14:creationId xmlns:p14="http://schemas.microsoft.com/office/powerpoint/2010/main" val="3245070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marL="882457" indent="-882457" algn="l" rtl="1" eaLnBrk="1" hangingPunct="1">
              <a:lnSpc>
                <a:spcPct val="80000"/>
              </a:lnSpc>
              <a:defRPr/>
            </a:pPr>
            <a:endParaRPr lang="en-US" sz="1300" dirty="0">
              <a:cs typeface="Traditional Arabic" pitchFamily="2" charset="-78"/>
            </a:endParaRPr>
          </a:p>
          <a:p>
            <a:pPr marL="882457" indent="-882457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AMIODARONE</a:t>
            </a:r>
          </a:p>
          <a:p>
            <a:pPr marL="661843" indent="-661843" algn="l" rtl="1" eaLnBrk="1" hangingPunct="1"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Pharmacokinetics: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extremely 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 t</a:t>
            </a:r>
            <a:r>
              <a:rPr lang="en-US" sz="36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13 - 103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- metabolized </a:t>
            </a:r>
            <a:r>
              <a:rPr lang="en-US" b="1" dirty="0">
                <a:solidFill>
                  <a:schemeClr val="tx1"/>
                </a:solidFill>
              </a:rPr>
              <a:t>to </a:t>
            </a:r>
            <a:r>
              <a:rPr lang="en-US" b="1" dirty="0" smtClean="0">
                <a:solidFill>
                  <a:schemeClr val="tx1"/>
                </a:solidFill>
              </a:rPr>
              <a:t>its </a:t>
            </a:r>
            <a:r>
              <a:rPr lang="en-US" b="1" dirty="0">
                <a:solidFill>
                  <a:schemeClr val="tx1"/>
                </a:solidFill>
              </a:rPr>
              <a:t>major </a:t>
            </a:r>
            <a:r>
              <a:rPr lang="en-US" b="1" u="sng" dirty="0" smtClean="0">
                <a:solidFill>
                  <a:schemeClr val="tx1"/>
                </a:solidFill>
              </a:rPr>
              <a:t>active</a:t>
            </a:r>
            <a:r>
              <a:rPr lang="en-US" b="1" dirty="0" smtClean="0">
                <a:solidFill>
                  <a:schemeClr val="tx1"/>
                </a:solidFill>
              </a:rPr>
              <a:t> metabolite</a:t>
            </a:r>
          </a:p>
          <a:p>
            <a:pPr marL="882457" indent="-882457"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N-</a:t>
            </a:r>
            <a:r>
              <a:rPr lang="en-US" b="1" dirty="0" err="1" smtClean="0">
                <a:solidFill>
                  <a:srgbClr val="FF0000"/>
                </a:solidFill>
              </a:rPr>
              <a:t>desethylamiodarone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by </a:t>
            </a:r>
            <a:r>
              <a:rPr lang="en-US" b="1" dirty="0" smtClean="0">
                <a:solidFill>
                  <a:schemeClr val="tx1"/>
                </a:solidFill>
              </a:rPr>
              <a:t>cytochrome </a:t>
            </a:r>
            <a:r>
              <a:rPr lang="en-US" b="1" dirty="0">
                <a:solidFill>
                  <a:schemeClr val="tx1"/>
                </a:solidFill>
              </a:rPr>
              <a:t>P450 3A4 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pPr marL="882457" indent="-882457"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  and CYP2C8</a:t>
            </a:r>
          </a:p>
          <a:p>
            <a:pPr marL="882457" indent="-882457" algn="l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b="1" dirty="0" smtClean="0">
                <a:solidFill>
                  <a:schemeClr val="tx1"/>
                </a:solidFill>
              </a:rPr>
              <a:t>eliminated </a:t>
            </a:r>
            <a:r>
              <a:rPr lang="en-US" b="1" dirty="0">
                <a:solidFill>
                  <a:schemeClr val="tx1"/>
                </a:solidFill>
              </a:rPr>
              <a:t>primarily by </a:t>
            </a:r>
            <a:r>
              <a:rPr lang="en-US" b="1" dirty="0" smtClean="0">
                <a:solidFill>
                  <a:schemeClr val="tx1"/>
                </a:solidFill>
              </a:rPr>
              <a:t>hepatic </a:t>
            </a:r>
            <a:r>
              <a:rPr lang="en-US" b="1" dirty="0">
                <a:solidFill>
                  <a:schemeClr val="tx1"/>
                </a:solidFill>
              </a:rPr>
              <a:t>metabolism </a:t>
            </a:r>
            <a:endParaRPr lang="en-US" b="1" dirty="0" smtClean="0">
              <a:solidFill>
                <a:schemeClr val="tx1"/>
              </a:solidFill>
            </a:endParaRPr>
          </a:p>
          <a:p>
            <a:pPr marL="882457" indent="-882457"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- cross placenta </a:t>
            </a:r>
            <a:r>
              <a:rPr lang="en-US" b="1" dirty="0">
                <a:solidFill>
                  <a:schemeClr val="tx1"/>
                </a:solidFill>
              </a:rPr>
              <a:t>and </a:t>
            </a:r>
            <a:r>
              <a:rPr lang="en-US" b="1" dirty="0" smtClean="0">
                <a:solidFill>
                  <a:schemeClr val="tx1"/>
                </a:solidFill>
              </a:rPr>
              <a:t>appear </a:t>
            </a:r>
            <a:r>
              <a:rPr lang="en-US" b="1" dirty="0">
                <a:solidFill>
                  <a:schemeClr val="tx1"/>
                </a:solidFill>
              </a:rPr>
              <a:t>in </a:t>
            </a:r>
            <a:r>
              <a:rPr lang="en-US" b="1" dirty="0" smtClean="0">
                <a:solidFill>
                  <a:schemeClr val="tx1"/>
                </a:solidFill>
              </a:rPr>
              <a:t>breast milk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96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0548"/>
            <a:ext cx="10058400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 DRUGS </a:t>
            </a:r>
          </a:p>
          <a:p>
            <a:pPr marL="882457" indent="-882457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AMIODARONE</a:t>
            </a:r>
          </a:p>
          <a:p>
            <a:pPr marL="882457" indent="-882457" algn="l" eaLnBrk="1" hangingPunct="1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Interactions: </a:t>
            </a:r>
            <a:endParaRPr lang="en-US" sz="3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 1 - As amiodarone </a:t>
            </a:r>
            <a:r>
              <a:rPr lang="en-US" sz="3200" b="1" dirty="0">
                <a:solidFill>
                  <a:schemeClr val="tx1"/>
                </a:solidFill>
              </a:rPr>
              <a:t>is </a:t>
            </a:r>
            <a:r>
              <a:rPr lang="en-US" sz="3200" b="1" dirty="0" smtClean="0">
                <a:solidFill>
                  <a:schemeClr val="tx1"/>
                </a:solidFill>
              </a:rPr>
              <a:t>metabolized by CYP3A4 &amp; </a:t>
            </a:r>
            <a:r>
              <a:rPr lang="en-US" sz="3200" b="1" dirty="0">
                <a:solidFill>
                  <a:schemeClr val="tx1"/>
                </a:solidFill>
              </a:rPr>
              <a:t>CYP2C8, 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   drugs (or substances) </a:t>
            </a:r>
            <a:r>
              <a:rPr lang="en-US" sz="3200" b="1" dirty="0">
                <a:solidFill>
                  <a:schemeClr val="tx1"/>
                </a:solidFill>
              </a:rPr>
              <a:t>that </a:t>
            </a:r>
            <a:r>
              <a:rPr lang="en-US" sz="3200" b="1" dirty="0">
                <a:solidFill>
                  <a:srgbClr val="FF0000"/>
                </a:solidFill>
              </a:rPr>
              <a:t>inhibit</a:t>
            </a:r>
            <a:r>
              <a:rPr lang="en-US" sz="3200" b="1" dirty="0">
                <a:solidFill>
                  <a:schemeClr val="tx1"/>
                </a:solidFill>
              </a:rPr>
              <a:t> these </a:t>
            </a:r>
            <a:r>
              <a:rPr lang="en-US" sz="3200" b="1" dirty="0" smtClean="0">
                <a:solidFill>
                  <a:schemeClr val="tx1"/>
                </a:solidFill>
              </a:rPr>
              <a:t>enzymes  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2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increase serum concentration </a:t>
            </a:r>
            <a:r>
              <a:rPr lang="en-US" sz="3200" b="1" dirty="0">
                <a:solidFill>
                  <a:schemeClr val="tx1"/>
                </a:solidFill>
              </a:rPr>
              <a:t>of </a:t>
            </a:r>
            <a:r>
              <a:rPr lang="en-US" sz="3200" b="1" dirty="0" err="1" smtClean="0">
                <a:solidFill>
                  <a:schemeClr val="tx1"/>
                </a:solidFill>
              </a:rPr>
              <a:t>amiodarone</a:t>
            </a:r>
            <a:endParaRPr lang="en-US" sz="3200" b="1" dirty="0">
              <a:solidFill>
                <a:schemeClr val="tx1"/>
              </a:solidFill>
            </a:endParaRPr>
          </a:p>
          <a:p>
            <a:pPr marL="882457" indent="-882457"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e.g.  :  </a:t>
            </a:r>
            <a:r>
              <a:rPr lang="en-US" sz="3200" b="1" dirty="0" err="1" smtClean="0">
                <a:solidFill>
                  <a:srgbClr val="FF0000"/>
                </a:solidFill>
              </a:rPr>
              <a:t>Loratadine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882457" indent="-882457" algn="l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             Ritonavir </a:t>
            </a:r>
          </a:p>
          <a:p>
            <a:pPr marL="882457" indent="-882457" algn="l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             </a:t>
            </a:r>
            <a:r>
              <a:rPr lang="en-US" sz="3200" b="1" dirty="0" err="1" smtClean="0">
                <a:solidFill>
                  <a:srgbClr val="FF0000"/>
                </a:solidFill>
              </a:rPr>
              <a:t>Trazodone</a:t>
            </a: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             Cimetidine</a:t>
            </a: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             Grapefruit juice </a:t>
            </a: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52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marL="882457" indent="-882457" algn="l" rtl="1" eaLnBrk="1" hangingPunct="1">
              <a:lnSpc>
                <a:spcPct val="80000"/>
              </a:lnSpc>
              <a:defRPr/>
            </a:pPr>
            <a:endParaRPr lang="en-US" sz="1300" dirty="0">
              <a:cs typeface="Traditional Arabic" pitchFamily="2" charset="-78"/>
            </a:endParaRPr>
          </a:p>
          <a:p>
            <a:pPr marL="882457" indent="-882457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AMIODARONE</a:t>
            </a:r>
          </a:p>
          <a:p>
            <a:pPr marL="882457" indent="-882457" algn="l" eaLnBrk="1" hangingPunct="1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Interactions: </a:t>
            </a:r>
            <a:endParaRPr lang="en-US" sz="3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   -  drugs that  are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inducers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these enzymes  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serum concentration of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amiodarone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: 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Rifampin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 Reduces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clearance of several drugs  e.g. 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quinidine,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warfarin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procaiamide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flecainide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283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9051925" cy="12192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 CLASS III </a:t>
            </a:r>
            <a:b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Ibutilide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9051925" cy="5715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Given by rapid I.V. infusion </a:t>
            </a:r>
          </a:p>
          <a:p>
            <a:pPr marL="0" indent="0" eaLnBrk="1" hangingPunct="1">
              <a:buNone/>
              <a:defRPr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Used for the acute conversion of atrial flutter or fibrillation to normal sinus rhythm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Causes QT interval prolongation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may cause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torsades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pointes )</a:t>
            </a:r>
          </a:p>
        </p:txBody>
      </p:sp>
    </p:spTree>
    <p:extLst>
      <p:ext uri="{BB962C8B-B14F-4D97-AF65-F5344CB8AC3E}">
        <p14:creationId xmlns:p14="http://schemas.microsoft.com/office/powerpoint/2010/main" val="207782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1V</a:t>
            </a:r>
            <a:b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calcium channel blockers 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706563"/>
            <a:ext cx="9555162" cy="4827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Verapamil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Diltiazem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 site of action is A.V.N  &amp;  S.A.N 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cause: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- slowing of conduction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- prolongation of effective refractory period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26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235" y="0"/>
            <a:ext cx="10058400" cy="7315200"/>
          </a:xfrm>
        </p:spPr>
        <p:txBody>
          <a:bodyPr/>
          <a:lstStyle/>
          <a:p>
            <a:pPr algn="l" rtl="1" eaLnBrk="1" hangingPunct="1">
              <a:lnSpc>
                <a:spcPct val="90000"/>
              </a:lnSpc>
              <a:defRPr/>
            </a:pPr>
            <a:endParaRPr lang="en-US" sz="2600" b="1" u="sng" dirty="0">
              <a:solidFill>
                <a:srgbClr val="0000FF"/>
              </a:solidFill>
            </a:endParaRPr>
          </a:p>
          <a:p>
            <a:pPr rtl="1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1V</a:t>
            </a:r>
            <a:b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calcium channel blockers </a:t>
            </a: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000" b="1" dirty="0">
              <a:solidFill>
                <a:srgbClr val="0000FF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2600" b="1" dirty="0"/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atrial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re-entry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supraventricular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  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e.g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WPW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effective in ventricular arrhythmias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b="1" dirty="0"/>
              <a:t>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2000" b="1" dirty="0"/>
          </a:p>
          <a:p>
            <a:pPr algn="l" eaLnBrk="1" hangingPunct="1">
              <a:lnSpc>
                <a:spcPct val="90000"/>
              </a:lnSpc>
              <a:defRPr/>
            </a:pPr>
            <a:endParaRPr lang="en-US" sz="2000" b="1" dirty="0"/>
          </a:p>
          <a:p>
            <a:pPr algn="l" eaLnBrk="1" hangingPunct="1">
              <a:lnSpc>
                <a:spcPct val="90000"/>
              </a:lnSpc>
              <a:defRPr/>
            </a:pPr>
            <a:endParaRPr lang="en-US" sz="2000" b="1" dirty="0"/>
          </a:p>
          <a:p>
            <a:pPr algn="l" eaLnBrk="1" hangingPunct="1">
              <a:lnSpc>
                <a:spcPct val="90000"/>
              </a:lnSpc>
              <a:defRPr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44238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3449" y="228600"/>
            <a:ext cx="9051925" cy="39211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Electrocardiogram  (ECG) 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Picture 3" descr="ecg_em_even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449" y="838200"/>
            <a:ext cx="9630093" cy="619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541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0000FF"/>
                </a:solidFill>
              </a:rPr>
              <a:t>CLASS </a:t>
            </a:r>
            <a:r>
              <a:rPr lang="en-US" sz="3600" b="1" dirty="0">
                <a:solidFill>
                  <a:srgbClr val="0000FF"/>
                </a:solidFill>
              </a:rPr>
              <a:t>V</a:t>
            </a:r>
            <a:br>
              <a:rPr lang="en-US" sz="3600" b="1" dirty="0">
                <a:solidFill>
                  <a:srgbClr val="0000FF"/>
                </a:solidFill>
              </a:rPr>
            </a:br>
            <a:r>
              <a:rPr lang="en-US" sz="3600" b="1" dirty="0">
                <a:solidFill>
                  <a:srgbClr val="0000FF"/>
                </a:solidFill>
              </a:rPr>
              <a:t>MISCELLENIOUS ANTIARRHYTHMIC DRUGS</a:t>
            </a:r>
            <a:r>
              <a:rPr lang="en-US" sz="4400" b="1" dirty="0">
                <a:solidFill>
                  <a:srgbClr val="FF0000"/>
                </a:solidFill>
              </a:rPr>
              <a:t/>
            </a:r>
            <a:br>
              <a:rPr lang="en-US" sz="4400" b="1" dirty="0">
                <a:solidFill>
                  <a:srgbClr val="FF0000"/>
                </a:solidFill>
              </a:rPr>
            </a:br>
            <a:endParaRPr lang="en-US" sz="4300" b="1" dirty="0">
              <a:solidFill>
                <a:srgbClr val="FF0000"/>
              </a:solidFill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275908" y="1583268"/>
            <a:ext cx="9782493" cy="522393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rgbClr val="FF0000"/>
                </a:solidFill>
              </a:rPr>
              <a:t>ADENOSINE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39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900" b="1" dirty="0" smtClean="0">
                <a:solidFill>
                  <a:srgbClr val="FF0000"/>
                </a:solidFill>
              </a:rPr>
              <a:t>DIGITALIS    </a:t>
            </a:r>
            <a:endParaRPr lang="en-US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33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57200"/>
            <a:ext cx="10058400" cy="69342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ADENOSINE</a:t>
            </a:r>
          </a:p>
          <a:p>
            <a:pPr algn="l" eaLnBrk="1" hangingPunct="1"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endogenous nucleoside</a:t>
            </a:r>
          </a:p>
          <a:p>
            <a:pPr algn="l" eaLnBrk="1" hangingPunct="1"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action</a:t>
            </a:r>
            <a:r>
              <a:rPr lang="en-US" sz="3200" b="1" dirty="0" smtClean="0">
                <a:solidFill>
                  <a:srgbClr val="0000FF"/>
                </a:solidFill>
              </a:rPr>
              <a:t> :</a:t>
            </a:r>
          </a:p>
          <a:p>
            <a:pPr marL="457200" indent="-457200" algn="l" eaLnBrk="1" hangingPunct="1">
              <a:buFontTx/>
              <a:buChar char="-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inhibits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binding to adenosine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receptors  </a:t>
            </a:r>
          </a:p>
          <a:p>
            <a:pPr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causing the following actions:</a:t>
            </a:r>
          </a:p>
          <a:p>
            <a:pPr algn="l" eaLnBrk="1" hangingPunct="1"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 Opening of  potassium channels  </a:t>
            </a: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(hyperpolarization)</a:t>
            </a:r>
          </a:p>
          <a:p>
            <a:pPr algn="l" eaLnBrk="1" hangingPunct="1">
              <a:defRPr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970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3688"/>
            <a:ext cx="9402763" cy="544512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ADENOSINE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061" y="1143000"/>
            <a:ext cx="9753600" cy="538003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action</a:t>
            </a:r>
            <a:r>
              <a:rPr lang="en-US" sz="2800" b="1" dirty="0">
                <a:solidFill>
                  <a:srgbClr val="0000FF"/>
                </a:solidFill>
              </a:rPr>
              <a:t> :</a:t>
            </a:r>
          </a:p>
          <a:p>
            <a:pPr marL="0" indent="0" eaLnBrk="1" hangingPunct="1">
              <a:buNone/>
              <a:defRPr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decreasing conduction velocity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mainly at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negative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dromotropic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 )</a:t>
            </a:r>
          </a:p>
          <a:p>
            <a:pPr marL="0" indent="0">
              <a:buNone/>
              <a:defRPr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inhibiting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phase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4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pacemaker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action potential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 SAN) </a:t>
            </a:r>
          </a:p>
          <a:p>
            <a:pPr marL="0" indent="0">
              <a:buNone/>
              <a:defRPr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0" indent="0" algn="ctr"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( negative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chronotropic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effect )</a:t>
            </a:r>
          </a:p>
          <a:p>
            <a:pPr>
              <a:defRPr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0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Adenosine binding to purinergic receptors in smooth muscle tissue and SA and AV no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325120"/>
            <a:ext cx="7459980" cy="682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8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4800"/>
            <a:ext cx="9296400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ADENOSINE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b="1" dirty="0" smtClean="0"/>
              <a:t> </a:t>
            </a:r>
          </a:p>
          <a:p>
            <a:pPr algn="l" eaLnBrk="1" hangingPunct="1"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:</a:t>
            </a: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half-life  = 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than 10 sec.</a:t>
            </a:r>
          </a:p>
          <a:p>
            <a:pPr algn="l" eaLnBrk="1" hangingPunct="1"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drug of choice for acute management of</a:t>
            </a: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paroxysmal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supraventricular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tachycardia</a:t>
            </a: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preferred over verapamil – safer </a:t>
            </a: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and does not depress contractility</a:t>
            </a:r>
          </a:p>
          <a:p>
            <a:pPr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2487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" y="243840"/>
            <a:ext cx="10058400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ADENOSINE</a:t>
            </a:r>
          </a:p>
          <a:p>
            <a:pPr marL="661843" indent="-661843" algn="l" rtl="1" eaLnBrk="1" hangingPunct="1">
              <a:defRPr/>
            </a:pPr>
            <a:endParaRPr lang="en-US" sz="40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rtl="1" eaLnBrk="1" hangingPunct="1"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effects: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flushing in about 20% of patients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shortness of breath and chest burning in 10% of 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patients ( bronchospasm )			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brief AV block ( contraindicated in heart block)</a:t>
            </a:r>
          </a:p>
        </p:txBody>
      </p:sp>
    </p:spTree>
    <p:extLst>
      <p:ext uri="{BB962C8B-B14F-4D97-AF65-F5344CB8AC3E}">
        <p14:creationId xmlns:p14="http://schemas.microsoft.com/office/powerpoint/2010/main" val="2247443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BRADYARRHYTHMIAS    </a:t>
            </a:r>
          </a:p>
          <a:p>
            <a:pPr marL="882457" indent="-882457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ATROPINE </a:t>
            </a:r>
            <a:endParaRPr lang="en-US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eaLnBrk="1" hangingPunct="1">
              <a:defRPr/>
            </a:pP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   used in sinus bradycardia after myocardial </a:t>
            </a:r>
          </a:p>
          <a:p>
            <a:pPr marL="882457" indent="-882457"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infarction and in heart block</a:t>
            </a:r>
          </a:p>
          <a:p>
            <a:pPr marL="882457" indent="-882457"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   in emergency heart block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isoprenaline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</a:p>
          <a:p>
            <a:pPr marL="882457" indent="-882457"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be combined with atropine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caution )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727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rtl="1" eaLnBrk="1" hangingPunct="1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NONPHARMACOLOGIC THERAPY</a:t>
            </a:r>
          </a:p>
          <a:p>
            <a:pPr rtl="1" eaLnBrk="1" hangingPunct="1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ARRHYTHMIAS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b="1" dirty="0" smtClean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/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Implantable Cardiac Defibrillator (ICD)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can automatically detect and treat fatal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arrhythmias such as ventricular fibrillation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</p:txBody>
      </p:sp>
      <p:pic>
        <p:nvPicPr>
          <p:cNvPr id="4" name="Picture 3" descr="The ICD is implanted beneath the skin and the leads are placed inside the heart or on its surfac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1"/>
            <a:ext cx="7035166" cy="423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188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2948" name="Picture 4" descr="Pictures sameer 0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5867400" y="650241"/>
            <a:ext cx="3855720" cy="76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300">
                <a:solidFill>
                  <a:schemeClr val="bg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77645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52400"/>
            <a:ext cx="9051925" cy="544512"/>
          </a:xfrm>
        </p:spPr>
        <p:txBody>
          <a:bodyPr/>
          <a:lstStyle/>
          <a:p>
            <a:pPr eaLnBrk="1" hangingPunct="1">
              <a:defRPr/>
            </a:pPr>
            <a:r>
              <a:rPr lang="en-US" sz="4300" b="1" dirty="0">
                <a:solidFill>
                  <a:srgbClr val="0000FF"/>
                </a:solidFill>
              </a:rPr>
              <a:t>CARDIAC ACTION POTENTIAL</a:t>
            </a:r>
          </a:p>
        </p:txBody>
      </p:sp>
      <p:pic>
        <p:nvPicPr>
          <p:cNvPr id="2" name="عنصر نائب للمحتوى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696912"/>
            <a:ext cx="9250362" cy="6324600"/>
          </a:xfrm>
        </p:spPr>
      </p:pic>
    </p:spTree>
    <p:extLst>
      <p:ext uri="{BB962C8B-B14F-4D97-AF65-F5344CB8AC3E}">
        <p14:creationId xmlns:p14="http://schemas.microsoft.com/office/powerpoint/2010/main" val="3388361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Graph of non-pacemaker action potent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505596"/>
            <a:ext cx="8122920" cy="625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5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22" y="1219200"/>
            <a:ext cx="9656156" cy="59436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0" y="0"/>
            <a:ext cx="96584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ACTION 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Non-pacemaker (ventricular muscle)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86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4331</TotalTime>
  <Words>1264</Words>
  <Application>Microsoft Office PowerPoint</Application>
  <PresentationFormat>Custom</PresentationFormat>
  <Paragraphs>572</Paragraphs>
  <Slides>68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Antiarrhythmic Drugs</vt:lpstr>
      <vt:lpstr>PowerPoint Presentation</vt:lpstr>
      <vt:lpstr>PowerPoint Presentation</vt:lpstr>
      <vt:lpstr>PowerPoint Presentation</vt:lpstr>
      <vt:lpstr>PowerPoint Presentation</vt:lpstr>
      <vt:lpstr>Electrocardiogram  (ECG) </vt:lpstr>
      <vt:lpstr>CARDIAC ACTION POTENTIAL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antiarrhythmic drugs produce these effects?</vt:lpstr>
      <vt:lpstr>PowerPoint Presentation</vt:lpstr>
      <vt:lpstr>Vaughn Williams classification</vt:lpstr>
      <vt:lpstr>PowerPoint Presentation</vt:lpstr>
      <vt:lpstr>CLASS I</vt:lpstr>
      <vt:lpstr>PowerPoint Presentation</vt:lpstr>
      <vt:lpstr>PowerPoint Presentation</vt:lpstr>
      <vt:lpstr>PowerPoint Presentation</vt:lpstr>
      <vt:lpstr>PowerPoint Presentation</vt:lpstr>
      <vt:lpstr>  </vt:lpstr>
      <vt:lpstr>  </vt:lpstr>
      <vt:lpstr>PowerPoint Presentation</vt:lpstr>
      <vt:lpstr>  </vt:lpstr>
      <vt:lpstr>  </vt:lpstr>
      <vt:lpstr>  </vt:lpstr>
      <vt:lpstr>PowerPoint Presentation</vt:lpstr>
      <vt:lpstr>PowerPoint Presentation</vt:lpstr>
      <vt:lpstr>PowerPoint Presentation</vt:lpstr>
      <vt:lpstr>  </vt:lpstr>
      <vt:lpstr>  </vt:lpstr>
      <vt:lpstr>CLASS Ic</vt:lpstr>
      <vt:lpstr>PowerPoint Presentation</vt:lpstr>
      <vt:lpstr>  </vt:lpstr>
      <vt:lpstr>Wolff-Parkinson-White syndrome</vt:lpstr>
      <vt:lpstr>  </vt:lpstr>
      <vt:lpstr>  </vt:lpstr>
      <vt:lpstr>  </vt:lpstr>
      <vt:lpstr>        CLASS II  DRUGS     β- ADRENOCEPTOR  BLOCKERS </vt:lpstr>
      <vt:lpstr>CLASS III  DRUGS </vt:lpstr>
      <vt:lpstr>PowerPoint Presentation</vt:lpstr>
      <vt:lpstr>  </vt:lpstr>
      <vt:lpstr>  </vt:lpstr>
      <vt:lpstr>  </vt:lpstr>
      <vt:lpstr>  </vt:lpstr>
      <vt:lpstr>  </vt:lpstr>
      <vt:lpstr>  </vt:lpstr>
      <vt:lpstr>  </vt:lpstr>
      <vt:lpstr>PURE CLASS III  Ibutilide </vt:lpstr>
      <vt:lpstr>Class 1V  calcium channel blockers </vt:lpstr>
      <vt:lpstr>  </vt:lpstr>
      <vt:lpstr>  CLASS V MISCELLENIOUS ANTIARRHYTHMIC DRUGS </vt:lpstr>
      <vt:lpstr>  </vt:lpstr>
      <vt:lpstr>ADENOSINE</vt:lpstr>
      <vt:lpstr>PowerPoint Presentation</vt:lpstr>
      <vt:lpstr>  </vt:lpstr>
      <vt:lpstr>  </vt:lpstr>
      <vt:lpstr>  </vt:lpstr>
      <vt:lpstr>  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AND ANTI THYROID DRUGS</dc:title>
  <dc:creator>Abdul Latif</dc:creator>
  <cp:lastModifiedBy>user</cp:lastModifiedBy>
  <cp:revision>701</cp:revision>
  <dcterms:created xsi:type="dcterms:W3CDTF">2006-04-04T11:17:20Z</dcterms:created>
  <dcterms:modified xsi:type="dcterms:W3CDTF">2016-02-20T23:14:27Z</dcterms:modified>
</cp:coreProperties>
</file>