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tl="1" saveSubsetFonts="1">
  <p:sldMasterIdLst>
    <p:sldMasterId id="2147484008" r:id="rId1"/>
  </p:sldMasterIdLst>
  <p:notesMasterIdLst>
    <p:notesMasterId r:id="rId56"/>
  </p:notesMasterIdLst>
  <p:handoutMasterIdLst>
    <p:handoutMasterId r:id="rId57"/>
  </p:handoutMasterIdLst>
  <p:sldIdLst>
    <p:sldId id="470" r:id="rId2"/>
    <p:sldId id="521" r:id="rId3"/>
    <p:sldId id="473" r:id="rId4"/>
    <p:sldId id="474" r:id="rId5"/>
    <p:sldId id="575" r:id="rId6"/>
    <p:sldId id="619" r:id="rId7"/>
    <p:sldId id="618" r:id="rId8"/>
    <p:sldId id="620" r:id="rId9"/>
    <p:sldId id="525" r:id="rId10"/>
    <p:sldId id="579" r:id="rId11"/>
    <p:sldId id="578" r:id="rId12"/>
    <p:sldId id="623" r:id="rId13"/>
    <p:sldId id="551" r:id="rId14"/>
    <p:sldId id="554" r:id="rId15"/>
    <p:sldId id="622" r:id="rId16"/>
    <p:sldId id="555" r:id="rId17"/>
    <p:sldId id="573" r:id="rId18"/>
    <p:sldId id="574" r:id="rId19"/>
    <p:sldId id="510" r:id="rId20"/>
    <p:sldId id="556" r:id="rId21"/>
    <p:sldId id="630" r:id="rId22"/>
    <p:sldId id="631" r:id="rId23"/>
    <p:sldId id="632" r:id="rId24"/>
    <p:sldId id="557" r:id="rId25"/>
    <p:sldId id="559" r:id="rId26"/>
    <p:sldId id="577" r:id="rId27"/>
    <p:sldId id="560" r:id="rId28"/>
    <p:sldId id="580" r:id="rId29"/>
    <p:sldId id="582" r:id="rId30"/>
    <p:sldId id="602" r:id="rId31"/>
    <p:sldId id="583" r:id="rId32"/>
    <p:sldId id="584" r:id="rId33"/>
    <p:sldId id="585" r:id="rId34"/>
    <p:sldId id="635" r:id="rId35"/>
    <p:sldId id="634" r:id="rId36"/>
    <p:sldId id="588" r:id="rId37"/>
    <p:sldId id="590" r:id="rId38"/>
    <p:sldId id="633" r:id="rId39"/>
    <p:sldId id="591" r:id="rId40"/>
    <p:sldId id="592" r:id="rId41"/>
    <p:sldId id="606" r:id="rId42"/>
    <p:sldId id="594" r:id="rId43"/>
    <p:sldId id="607" r:id="rId44"/>
    <p:sldId id="625" r:id="rId45"/>
    <p:sldId id="608" r:id="rId46"/>
    <p:sldId id="628" r:id="rId47"/>
    <p:sldId id="629" r:id="rId48"/>
    <p:sldId id="626" r:id="rId49"/>
    <p:sldId id="624" r:id="rId50"/>
    <p:sldId id="609" r:id="rId51"/>
    <p:sldId id="627" r:id="rId52"/>
    <p:sldId id="610" r:id="rId53"/>
    <p:sldId id="612" r:id="rId54"/>
    <p:sldId id="601" r:id="rId55"/>
  </p:sldIdLst>
  <p:sldSz cx="10058400" cy="7315200"/>
  <p:notesSz cx="9144000" cy="6858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Garamond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Garamond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Garamond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Garamond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Garamond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Garamond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Garamond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Garamond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Garamond" pitchFamily="18" charset="0"/>
        <a:ea typeface="+mn-ea"/>
        <a:cs typeface="Times New Roman" pitchFamily="18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304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66FF"/>
    <a:srgbClr val="FF33CC"/>
    <a:srgbClr val="FF66FF"/>
    <a:srgbClr val="00FF00"/>
    <a:srgbClr val="CCFF99"/>
    <a:srgbClr val="FB6E6B"/>
    <a:srgbClr val="FB6B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5441" autoAdjust="0"/>
    <p:restoredTop sz="80110" autoAdjust="0"/>
  </p:normalViewPr>
  <p:slideViewPr>
    <p:cSldViewPr>
      <p:cViewPr>
        <p:scale>
          <a:sx n="60" d="100"/>
          <a:sy n="60" d="100"/>
        </p:scale>
        <p:origin x="-1524" y="-72"/>
      </p:cViewPr>
      <p:guideLst>
        <p:guide orient="horz" pos="2304"/>
        <p:guide pos="316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1" eaLnBrk="1" hangingPunct="1">
              <a:defRPr sz="12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1588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rtl="1" eaLnBrk="1" hangingPunct="1">
              <a:defRPr sz="12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42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181600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1" eaLnBrk="1" hangingPunct="1">
              <a:defRPr sz="12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42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1588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rtl="1" eaLnBrk="1" hangingPunct="1">
              <a:defRPr sz="1200" b="0">
                <a:latin typeface="Arial" charset="0"/>
                <a:cs typeface="Arial" charset="0"/>
              </a:defRPr>
            </a:lvl1pPr>
          </a:lstStyle>
          <a:p>
            <a:fld id="{CEEF77A3-D2CD-4625-8E71-55B58AB2289C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01580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1" eaLnBrk="1" hangingPunct="1">
              <a:defRPr sz="12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588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rtl="1" eaLnBrk="1" hangingPunct="1">
              <a:defRPr sz="12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05113" y="514350"/>
            <a:ext cx="3533775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83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181600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1" eaLnBrk="1" hangingPunct="1">
              <a:defRPr sz="12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83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588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rtl="1" eaLnBrk="1" hangingPunct="1">
              <a:defRPr sz="1200" b="0">
                <a:latin typeface="Arial" charset="0"/>
                <a:cs typeface="Arial" charset="0"/>
              </a:defRPr>
            </a:lvl1pPr>
          </a:lstStyle>
          <a:p>
            <a:fld id="{A36355A5-5C13-49ED-AD9A-7159ACE17F3F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76535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>
              <a:spcBef>
                <a:spcPct val="0"/>
              </a:spcBef>
            </a:pPr>
            <a:fld id="{62C24D8E-FC34-44AA-A79D-E3EA8D918159}" type="slidenum">
              <a:rPr lang="ar-SA" altLang="en-US">
                <a:latin typeface="Tahoma" pitchFamily="34" charset="0"/>
                <a:cs typeface="Times New Roman" pitchFamily="18" charset="0"/>
              </a:rPr>
              <a:pPr algn="l">
                <a:spcBef>
                  <a:spcPct val="0"/>
                </a:spcBef>
              </a:pPr>
              <a:t>2</a:t>
            </a:fld>
            <a:endParaRPr lang="en-US" altLang="en-US">
              <a:latin typeface="Tahoma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79102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355A5-5C13-49ED-AD9A-7159ACE17F3F}" type="slidenum">
              <a:rPr lang="ar-SA" altLang="en-US" smtClean="0"/>
              <a:pPr/>
              <a:t>40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476321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355A5-5C13-49ED-AD9A-7159ACE17F3F}" type="slidenum">
              <a:rPr lang="ar-SA" altLang="en-US" smtClean="0"/>
              <a:pPr/>
              <a:t>41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01855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355A5-5C13-49ED-AD9A-7159ACE17F3F}" type="slidenum">
              <a:rPr lang="ar-SA" altLang="en-US" smtClean="0"/>
              <a:pPr/>
              <a:t>42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52009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355A5-5C13-49ED-AD9A-7159ACE17F3F}" type="slidenum">
              <a:rPr lang="ar-SA" altLang="en-US" smtClean="0"/>
              <a:pPr/>
              <a:t>45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156054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355A5-5C13-49ED-AD9A-7159ACE17F3F}" type="slidenum">
              <a:rPr lang="ar-SA" altLang="en-US" smtClean="0"/>
              <a:pPr/>
              <a:t>48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945453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84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/>
          </a:p>
        </p:txBody>
      </p:sp>
      <p:sp>
        <p:nvSpPr>
          <p:cNvPr id="148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67D8D01A-664B-48EE-A7A9-0497A1EF3A68}" type="slidenum">
              <a:rPr lang="en-US" altLang="en-US" smtClean="0"/>
              <a:pPr/>
              <a:t>54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74618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355A5-5C13-49ED-AD9A-7159ACE17F3F}" type="slidenum">
              <a:rPr lang="ar-SA" altLang="en-US" smtClean="0"/>
              <a:pPr/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70907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355A5-5C13-49ED-AD9A-7159ACE17F3F}" type="slidenum">
              <a:rPr lang="ar-SA" altLang="en-US" smtClean="0"/>
              <a:pPr/>
              <a:t>16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298391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355A5-5C13-49ED-AD9A-7159ACE17F3F}" type="slidenum">
              <a:rPr lang="ar-SA" altLang="en-US" smtClean="0"/>
              <a:pPr/>
              <a:t>19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739976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355A5-5C13-49ED-AD9A-7159ACE17F3F}" type="slidenum">
              <a:rPr lang="ar-SA" altLang="en-US" smtClean="0"/>
              <a:pPr/>
              <a:t>25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140657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355A5-5C13-49ED-AD9A-7159ACE17F3F}" type="slidenum">
              <a:rPr lang="ar-SA" altLang="en-US" smtClean="0"/>
              <a:pPr/>
              <a:t>27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151125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355A5-5C13-49ED-AD9A-7159ACE17F3F}" type="slidenum">
              <a:rPr lang="ar-SA" altLang="en-US" smtClean="0"/>
              <a:pPr/>
              <a:t>29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546258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355A5-5C13-49ED-AD9A-7159ACE17F3F}" type="slidenum">
              <a:rPr lang="ar-SA" altLang="en-US" smtClean="0"/>
              <a:pPr/>
              <a:t>38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26358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355A5-5C13-49ED-AD9A-7159ACE17F3F}" type="slidenum">
              <a:rPr lang="ar-SA" altLang="en-US" smtClean="0"/>
              <a:pPr/>
              <a:t>39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904035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272455"/>
            <a:ext cx="8549640" cy="156802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760" y="4145280"/>
            <a:ext cx="7040880" cy="18694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963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92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89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853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817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978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4744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9707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4177A4-E9C4-4C67-A07F-6816EEFAFD42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2640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FFF06A-E759-4C8B-A7E0-0C51597E1E76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68223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22272" y="313267"/>
            <a:ext cx="2488407" cy="665649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3563" y="313267"/>
            <a:ext cx="7301071" cy="665649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7C5B10-170A-4161-B74B-E15B298F07CB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6422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D89826-EC8E-40FA-8AED-F521038AC467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3369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544" y="4700695"/>
            <a:ext cx="8549640" cy="1452880"/>
          </a:xfrm>
        </p:spPr>
        <p:txBody>
          <a:bodyPr anchor="t"/>
          <a:lstStyle>
            <a:lvl1pPr algn="l">
              <a:defRPr sz="4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4544" y="3100496"/>
            <a:ext cx="8549640" cy="1600199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96347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9269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8904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8538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48173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97808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47443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97077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82576C-8064-4EB3-B71E-314077A4F946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32405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3562" y="1820334"/>
            <a:ext cx="4894738" cy="5149426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15942" y="1820334"/>
            <a:ext cx="4894739" cy="5149426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6FCBA9-F745-4F86-A283-418F490F346E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31929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292947"/>
            <a:ext cx="9052560" cy="1219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1" y="1637455"/>
            <a:ext cx="4444207" cy="682413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6347" indent="0">
              <a:buNone/>
              <a:defRPr sz="2200" b="1"/>
            </a:lvl2pPr>
            <a:lvl3pPr marL="992695" indent="0">
              <a:buNone/>
              <a:defRPr sz="2000" b="1"/>
            </a:lvl3pPr>
            <a:lvl4pPr marL="1489041" indent="0">
              <a:buNone/>
              <a:defRPr sz="1700" b="1"/>
            </a:lvl4pPr>
            <a:lvl5pPr marL="1985388" indent="0">
              <a:buNone/>
              <a:defRPr sz="1700" b="1"/>
            </a:lvl5pPr>
            <a:lvl6pPr marL="2481735" indent="0">
              <a:buNone/>
              <a:defRPr sz="1700" b="1"/>
            </a:lvl6pPr>
            <a:lvl7pPr marL="2978083" indent="0">
              <a:buNone/>
              <a:defRPr sz="1700" b="1"/>
            </a:lvl7pPr>
            <a:lvl8pPr marL="3474430" indent="0">
              <a:buNone/>
              <a:defRPr sz="1700" b="1"/>
            </a:lvl8pPr>
            <a:lvl9pPr marL="3970777" indent="0">
              <a:buNone/>
              <a:defRPr sz="17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1" y="2319868"/>
            <a:ext cx="4444207" cy="4214707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9529" y="1637455"/>
            <a:ext cx="4445953" cy="682413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6347" indent="0">
              <a:buNone/>
              <a:defRPr sz="2200" b="1"/>
            </a:lvl2pPr>
            <a:lvl3pPr marL="992695" indent="0">
              <a:buNone/>
              <a:defRPr sz="2000" b="1"/>
            </a:lvl3pPr>
            <a:lvl4pPr marL="1489041" indent="0">
              <a:buNone/>
              <a:defRPr sz="1700" b="1"/>
            </a:lvl4pPr>
            <a:lvl5pPr marL="1985388" indent="0">
              <a:buNone/>
              <a:defRPr sz="1700" b="1"/>
            </a:lvl5pPr>
            <a:lvl6pPr marL="2481735" indent="0">
              <a:buNone/>
              <a:defRPr sz="1700" b="1"/>
            </a:lvl6pPr>
            <a:lvl7pPr marL="2978083" indent="0">
              <a:buNone/>
              <a:defRPr sz="1700" b="1"/>
            </a:lvl7pPr>
            <a:lvl8pPr marL="3474430" indent="0">
              <a:buNone/>
              <a:defRPr sz="1700" b="1"/>
            </a:lvl8pPr>
            <a:lvl9pPr marL="3970777" indent="0">
              <a:buNone/>
              <a:defRPr sz="17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9529" y="2319868"/>
            <a:ext cx="4445953" cy="4214707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20399B-175C-495C-9BFA-FBF8890AA75C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01858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17D9B3-68D3-4DDE-A773-7EF702840C39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6812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440D15-2C79-4A1B-AFB1-A2FD7728206C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71816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2" y="291253"/>
            <a:ext cx="3309144" cy="1239520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555" y="291255"/>
            <a:ext cx="5622925" cy="6243321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2" y="1530775"/>
            <a:ext cx="3309144" cy="5003801"/>
          </a:xfrm>
        </p:spPr>
        <p:txBody>
          <a:bodyPr/>
          <a:lstStyle>
            <a:lvl1pPr marL="0" indent="0">
              <a:buNone/>
              <a:defRPr sz="1500"/>
            </a:lvl1pPr>
            <a:lvl2pPr marL="496347" indent="0">
              <a:buNone/>
              <a:defRPr sz="1300"/>
            </a:lvl2pPr>
            <a:lvl3pPr marL="992695" indent="0">
              <a:buNone/>
              <a:defRPr sz="1100"/>
            </a:lvl3pPr>
            <a:lvl4pPr marL="1489041" indent="0">
              <a:buNone/>
              <a:defRPr sz="1000"/>
            </a:lvl4pPr>
            <a:lvl5pPr marL="1985388" indent="0">
              <a:buNone/>
              <a:defRPr sz="1000"/>
            </a:lvl5pPr>
            <a:lvl6pPr marL="2481735" indent="0">
              <a:buNone/>
              <a:defRPr sz="1000"/>
            </a:lvl6pPr>
            <a:lvl7pPr marL="2978083" indent="0">
              <a:buNone/>
              <a:defRPr sz="1000"/>
            </a:lvl7pPr>
            <a:lvl8pPr marL="3474430" indent="0">
              <a:buNone/>
              <a:defRPr sz="1000"/>
            </a:lvl8pPr>
            <a:lvl9pPr marL="3970777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F0E92D-D609-4388-9F71-49D2BCDB051B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43209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517" y="5120641"/>
            <a:ext cx="6035040" cy="604521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517" y="653627"/>
            <a:ext cx="6035040" cy="4389120"/>
          </a:xfrm>
        </p:spPr>
        <p:txBody>
          <a:bodyPr rtlCol="0">
            <a:normAutofit/>
          </a:bodyPr>
          <a:lstStyle>
            <a:lvl1pPr marL="0" indent="0">
              <a:buNone/>
              <a:defRPr sz="3500"/>
            </a:lvl1pPr>
            <a:lvl2pPr marL="496347" indent="0">
              <a:buNone/>
              <a:defRPr sz="3000"/>
            </a:lvl2pPr>
            <a:lvl3pPr marL="992695" indent="0">
              <a:buNone/>
              <a:defRPr sz="2600"/>
            </a:lvl3pPr>
            <a:lvl4pPr marL="1489041" indent="0">
              <a:buNone/>
              <a:defRPr sz="2200"/>
            </a:lvl4pPr>
            <a:lvl5pPr marL="1985388" indent="0">
              <a:buNone/>
              <a:defRPr sz="2200"/>
            </a:lvl5pPr>
            <a:lvl6pPr marL="2481735" indent="0">
              <a:buNone/>
              <a:defRPr sz="2200"/>
            </a:lvl6pPr>
            <a:lvl7pPr marL="2978083" indent="0">
              <a:buNone/>
              <a:defRPr sz="2200"/>
            </a:lvl7pPr>
            <a:lvl8pPr marL="3474430" indent="0">
              <a:buNone/>
              <a:defRPr sz="2200"/>
            </a:lvl8pPr>
            <a:lvl9pPr marL="3970777" indent="0">
              <a:buNone/>
              <a:defRPr sz="22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517" y="5725162"/>
            <a:ext cx="6035040" cy="858519"/>
          </a:xfrm>
        </p:spPr>
        <p:txBody>
          <a:bodyPr/>
          <a:lstStyle>
            <a:lvl1pPr marL="0" indent="0">
              <a:buNone/>
              <a:defRPr sz="1500"/>
            </a:lvl1pPr>
            <a:lvl2pPr marL="496347" indent="0">
              <a:buNone/>
              <a:defRPr sz="1300"/>
            </a:lvl2pPr>
            <a:lvl3pPr marL="992695" indent="0">
              <a:buNone/>
              <a:defRPr sz="1100"/>
            </a:lvl3pPr>
            <a:lvl4pPr marL="1489041" indent="0">
              <a:buNone/>
              <a:defRPr sz="1000"/>
            </a:lvl4pPr>
            <a:lvl5pPr marL="1985388" indent="0">
              <a:buNone/>
              <a:defRPr sz="1000"/>
            </a:lvl5pPr>
            <a:lvl6pPr marL="2481735" indent="0">
              <a:buNone/>
              <a:defRPr sz="1000"/>
            </a:lvl6pPr>
            <a:lvl7pPr marL="2978083" indent="0">
              <a:buNone/>
              <a:defRPr sz="1000"/>
            </a:lvl7pPr>
            <a:lvl8pPr marL="3474430" indent="0">
              <a:buNone/>
              <a:defRPr sz="1000"/>
            </a:lvl8pPr>
            <a:lvl9pPr marL="3970777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4EDCA6-8D2A-4720-9812-6EA178C4ED5E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93539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503238" y="293688"/>
            <a:ext cx="9051925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9269" tIns="49635" rIns="99269" bIns="4963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03238" y="1706563"/>
            <a:ext cx="9051925" cy="482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9269" tIns="49635" rIns="99269" bIns="4963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3238" y="6780213"/>
            <a:ext cx="2346325" cy="388937"/>
          </a:xfrm>
          <a:prstGeom prst="rect">
            <a:avLst/>
          </a:prstGeom>
        </p:spPr>
        <p:txBody>
          <a:bodyPr vert="horz" lIns="99269" tIns="49635" rIns="99269" bIns="49635" rtlCol="0" anchor="ctr"/>
          <a:lstStyle>
            <a:lvl1pPr algn="l" eaLnBrk="1" hangingPunct="1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6938" y="6780213"/>
            <a:ext cx="3184525" cy="388937"/>
          </a:xfrm>
          <a:prstGeom prst="rect">
            <a:avLst/>
          </a:prstGeom>
        </p:spPr>
        <p:txBody>
          <a:bodyPr vert="horz" lIns="99269" tIns="49635" rIns="99269" bIns="49635" rtlCol="0" anchor="ctr"/>
          <a:lstStyle>
            <a:lvl1pPr algn="ctr" eaLnBrk="1" hangingPunct="1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838" y="6780213"/>
            <a:ext cx="2346325" cy="388937"/>
          </a:xfrm>
          <a:prstGeom prst="rect">
            <a:avLst/>
          </a:prstGeom>
        </p:spPr>
        <p:txBody>
          <a:bodyPr vert="horz" wrap="square" lIns="99269" tIns="49635" rIns="99269" bIns="49635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solidFill>
                  <a:srgbClr val="898989"/>
                </a:solidFill>
              </a:defRPr>
            </a:lvl1pPr>
          </a:lstStyle>
          <a:p>
            <a:fld id="{1B0772D5-07FF-4D15-A33D-56515E0B4006}" type="slidenum">
              <a:rPr lang="ar-SA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9" r:id="rId1"/>
    <p:sldLayoutId id="2147484010" r:id="rId2"/>
    <p:sldLayoutId id="2147484011" r:id="rId3"/>
    <p:sldLayoutId id="2147484012" r:id="rId4"/>
    <p:sldLayoutId id="2147484013" r:id="rId5"/>
    <p:sldLayoutId id="2147484014" r:id="rId6"/>
    <p:sldLayoutId id="2147484015" r:id="rId7"/>
    <p:sldLayoutId id="2147484016" r:id="rId8"/>
    <p:sldLayoutId id="2147484017" r:id="rId9"/>
    <p:sldLayoutId id="2147484018" r:id="rId10"/>
    <p:sldLayoutId id="214748401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hdr="0" ftr="0" dt="0"/>
  <p:txStyles>
    <p:titleStyle>
      <a:lvl1pPr algn="ctr" defTabSz="992188" rtl="0" eaLnBrk="0" fontAlgn="base" hangingPunct="0">
        <a:spcBef>
          <a:spcPct val="0"/>
        </a:spcBef>
        <a:spcAft>
          <a:spcPct val="0"/>
        </a:spcAft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992188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2pPr>
      <a:lvl3pPr algn="ctr" defTabSz="992188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3pPr>
      <a:lvl4pPr algn="ctr" defTabSz="992188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4pPr>
      <a:lvl5pPr algn="ctr" defTabSz="992188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5pPr>
      <a:lvl6pPr marL="457200" algn="ctr" defTabSz="992188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6pPr>
      <a:lvl7pPr marL="914400" algn="ctr" defTabSz="992188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7pPr>
      <a:lvl8pPr marL="1371600" algn="ctr" defTabSz="992188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8pPr>
      <a:lvl9pPr marL="1828800" algn="ctr" defTabSz="992188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9pPr>
    </p:titleStyle>
    <p:bodyStyle>
      <a:lvl1pPr marL="371475" indent="-371475" algn="l" defTabSz="992188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06450" indent="-309563" algn="l" defTabSz="992188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239838" indent="-247650" algn="l" defTabSz="992188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36725" indent="-247650" algn="l" defTabSz="992188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32025" indent="-247650" algn="l" defTabSz="992188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29909" indent="-248174" algn="l" defTabSz="992695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26256" indent="-248174" algn="l" defTabSz="992695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22604" indent="-248174" algn="l" defTabSz="992695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18950" indent="-248174" algn="l" defTabSz="992695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926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96347" algn="l" defTabSz="9926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92695" algn="l" defTabSz="9926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489041" algn="l" defTabSz="9926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985388" algn="l" defTabSz="9926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481735" algn="l" defTabSz="9926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8083" algn="l" defTabSz="9926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74430" algn="l" defTabSz="9926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70777" algn="l" defTabSz="9926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1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2674759" y="304800"/>
            <a:ext cx="4362092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n-US" sz="48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Drug Therapy </a:t>
            </a:r>
          </a:p>
          <a:p>
            <a:pPr algn="ctr" eaLnBrk="1" hangingPunct="1">
              <a:defRPr/>
            </a:pPr>
            <a:r>
              <a:rPr lang="en-US" sz="48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</a:p>
          <a:p>
            <a:pPr algn="ctr" eaLnBrk="1" hangingPunct="1">
              <a:defRPr/>
            </a:pPr>
            <a:r>
              <a:rPr lang="en-US" sz="48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Heart Failure</a:t>
            </a:r>
          </a:p>
        </p:txBody>
      </p:sp>
      <p:sp>
        <p:nvSpPr>
          <p:cNvPr id="4" name="Content Placeholder 4"/>
          <p:cNvSpPr txBox="1">
            <a:spLocks/>
          </p:cNvSpPr>
          <p:nvPr/>
        </p:nvSpPr>
        <p:spPr bwMode="auto">
          <a:xfrm>
            <a:off x="1634410" y="3505200"/>
            <a:ext cx="6442789" cy="23622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rgbClr val="7030A0"/>
            </a:solidFill>
          </a:ln>
          <a:extLst/>
        </p:spPr>
        <p:txBody>
          <a:bodyPr vert="horz" wrap="square" lIns="99269" tIns="49635" rIns="99269" bIns="49635" numCol="1" rtlCol="0" anchor="t" anchorCtr="0" compatLnSpc="1">
            <a:prstTxWarp prst="textNoShape">
              <a:avLst/>
            </a:prstTxWarp>
            <a:normAutofit/>
          </a:bodyPr>
          <a:lstStyle>
            <a:lvl1pPr marL="371475" indent="-371475" algn="l" defTabSz="992188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6450" indent="-309563" algn="l" defTabSz="992188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39838" indent="-247650" algn="l" defTabSz="992188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36725" indent="-247650" algn="l" defTabSz="992188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32025" indent="-247650" algn="l" defTabSz="992188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9909" indent="-248174" algn="l" defTabSz="99269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26256" indent="-248174" algn="l" defTabSz="99269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22604" indent="-248174" algn="l" defTabSz="99269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18950" indent="-248174" algn="l" defTabSz="99269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97106" indent="-277974" defTabSz="992695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b="1" dirty="0">
              <a:solidFill>
                <a:srgbClr val="C00000"/>
              </a:solidFill>
            </a:endParaRPr>
          </a:p>
          <a:p>
            <a:pPr marL="397106" indent="-277974" defTabSz="992695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Prof. </a:t>
            </a:r>
            <a:r>
              <a:rPr lang="en-US" b="1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Abdulrahman</a:t>
            </a:r>
            <a:r>
              <a:rPr lang="en-US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Almotrefi</a:t>
            </a:r>
            <a:endParaRPr lang="ar-SA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6118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10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152400" y="220133"/>
            <a:ext cx="9906000" cy="629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4400" spc="53" dirty="0">
                <a:ln w="11430">
                  <a:solidFill>
                    <a:schemeClr val="accent1"/>
                  </a:solidFill>
                </a:ln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Drugs used in the treatment of heart failure</a:t>
            </a:r>
          </a:p>
          <a:p>
            <a:endParaRPr lang="en-US" sz="32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2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III- Drugs that decrease both preload </a:t>
            </a:r>
            <a:r>
              <a:rPr lang="en-US" altLang="en-US" sz="32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&amp;</a:t>
            </a:r>
            <a:r>
              <a:rPr lang="en-US" sz="32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afterload</a:t>
            </a:r>
          </a:p>
          <a:p>
            <a:pPr eaLnBrk="1" hangingPunct="1">
              <a:buFontTx/>
              <a:buNone/>
            </a:pPr>
            <a:r>
              <a:rPr lang="en-US" altLang="en-US" sz="32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en-US" altLang="en-U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 Combined </a:t>
            </a:r>
            <a:r>
              <a:rPr lang="en-US" altLang="en-US" sz="3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arteriolo</a:t>
            </a:r>
            <a:r>
              <a:rPr lang="en-US" altLang="en-U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&amp; </a:t>
            </a:r>
            <a:r>
              <a:rPr lang="en-US" altLang="en-US" sz="3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venodilators</a:t>
            </a:r>
            <a:r>
              <a:rPr lang="en-US" altLang="en-U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)</a:t>
            </a:r>
          </a:p>
          <a:p>
            <a:pPr eaLnBrk="1" hangingPunct="1">
              <a:buFontTx/>
              <a:buNone/>
            </a:pPr>
            <a:endParaRPr lang="en-US" altLang="en-US" sz="36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1-  </a:t>
            </a:r>
            <a:r>
              <a:rPr lang="en-US" altLang="en-US" sz="3000" dirty="0">
                <a:latin typeface="Arial" panose="020B0604020202020204" pitchFamily="34" charset="0"/>
                <a:cs typeface="Arial" panose="020B0604020202020204" pitchFamily="34" charset="0"/>
              </a:rPr>
              <a:t>Angiotensin converting enzyme (ACE) inhibitors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en-US" sz="3000" dirty="0">
                <a:latin typeface="Arial" panose="020B0604020202020204" pitchFamily="34" charset="0"/>
                <a:cs typeface="Arial" panose="020B0604020202020204" pitchFamily="34" charset="0"/>
              </a:rPr>
              <a:t>2-  Angiotensin receptor antagonists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en-US" sz="3000" dirty="0">
                <a:latin typeface="Arial" panose="020B0604020202020204" pitchFamily="34" charset="0"/>
                <a:cs typeface="Arial" panose="020B0604020202020204" pitchFamily="34" charset="0"/>
              </a:rPr>
              <a:t>3-  </a:t>
            </a:r>
            <a:r>
              <a:rPr lang="el-GR" altLang="en-US" sz="3000" dirty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altLang="en-US" sz="3000" baseline="-25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en-US" sz="3000" dirty="0">
                <a:latin typeface="Arial" panose="020B0604020202020204" pitchFamily="34" charset="0"/>
                <a:cs typeface="Arial" panose="020B0604020202020204" pitchFamily="34" charset="0"/>
              </a:rPr>
              <a:t>-adrenoceptor antagonists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en-US" sz="3000" dirty="0">
                <a:latin typeface="Arial" panose="020B0604020202020204" pitchFamily="34" charset="0"/>
                <a:cs typeface="Arial" panose="020B0604020202020204" pitchFamily="34" charset="0"/>
              </a:rPr>
              <a:t>4-  Direct vasodilators</a:t>
            </a:r>
            <a:endParaRPr lang="en-GB" sz="30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5899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11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483352" y="152400"/>
            <a:ext cx="9601200" cy="117262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spc="53" dirty="0">
                <a:ln w="11430">
                  <a:solidFill>
                    <a:schemeClr val="accent1"/>
                  </a:solidFill>
                </a:ln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Drugs used in the treatment of heart failure</a:t>
            </a:r>
          </a:p>
          <a:p>
            <a:pPr eaLnBrk="1" hangingPunct="1">
              <a:buFontTx/>
              <a:buNone/>
              <a:defRPr/>
            </a:pPr>
            <a:endParaRPr lang="en-US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gerian" pitchFamily="82" charset="0"/>
            </a:endParaRPr>
          </a:p>
          <a:p>
            <a:pPr eaLnBrk="1" hangingPunct="1">
              <a:buFontTx/>
              <a:buNone/>
              <a:defRPr/>
            </a:pPr>
            <a:r>
              <a:rPr lang="en-US" sz="3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IV-  Drugs that  increase contractility</a:t>
            </a:r>
          </a:p>
          <a:p>
            <a:pPr lvl="1" eaLnBrk="1" hangingPunct="1">
              <a:defRPr/>
            </a:pPr>
            <a:endParaRPr lang="en-US" sz="3600" b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eaLnBrk="1" hangingPunct="1">
              <a:defRPr/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1-  Cardiac glycosides (digitalis)</a:t>
            </a:r>
          </a:p>
          <a:p>
            <a:pPr lvl="1" eaLnBrk="1" hangingPunct="1">
              <a:defRPr/>
            </a:pP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eaLnBrk="1" hangingPunct="1">
              <a:defRPr/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2-  β- adrenoceptor agonists</a:t>
            </a:r>
          </a:p>
          <a:p>
            <a:endParaRPr lang="en-US" sz="4400" spc="53" dirty="0">
              <a:ln w="11430">
                <a:solidFill>
                  <a:schemeClr val="accent1"/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1"/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   3-  Phosphodiesterase inhibitors</a:t>
            </a:r>
          </a:p>
          <a:p>
            <a:endParaRPr lang="en-US" spc="53" dirty="0">
              <a:ln w="11430">
                <a:solidFill>
                  <a:schemeClr val="accent1"/>
                </a:solidFill>
              </a:ln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path path="circle">
                  <a:fillToRect l="100000" t="100000"/>
                </a:path>
                <a:tileRect r="-100000" b="-1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US" spc="53" dirty="0">
              <a:ln w="11430">
                <a:solidFill>
                  <a:schemeClr val="accent1"/>
                </a:solidFill>
              </a:ln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path path="circle">
                  <a:fillToRect l="100000" t="100000"/>
                </a:path>
                <a:tileRect r="-100000" b="-1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US" spc="53" dirty="0">
              <a:ln w="11430">
                <a:solidFill>
                  <a:schemeClr val="accent1"/>
                </a:solidFill>
              </a:ln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path path="circle">
                  <a:fillToRect l="100000" t="100000"/>
                </a:path>
                <a:tileRect r="-100000" b="-1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US" spc="53" dirty="0">
              <a:ln w="11430">
                <a:solidFill>
                  <a:schemeClr val="accent1"/>
                </a:solidFill>
              </a:ln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path path="circle">
                  <a:fillToRect l="100000" t="100000"/>
                </a:path>
                <a:tileRect r="-100000" b="-1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US" spc="53" dirty="0">
              <a:ln w="11430">
                <a:solidFill>
                  <a:schemeClr val="accent1"/>
                </a:solidFill>
              </a:ln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path path="circle">
                  <a:fillToRect l="100000" t="100000"/>
                </a:path>
                <a:tileRect r="-100000" b="-1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US" spc="53" dirty="0">
              <a:ln w="11430">
                <a:solidFill>
                  <a:schemeClr val="accent1"/>
                </a:solidFill>
              </a:ln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path path="circle">
                  <a:fillToRect l="100000" t="100000"/>
                </a:path>
                <a:tileRect r="-100000" b="-1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US" spc="53" dirty="0">
              <a:ln w="11430">
                <a:solidFill>
                  <a:schemeClr val="accent1"/>
                </a:solidFill>
              </a:ln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path path="circle">
                  <a:fillToRect l="100000" t="100000"/>
                </a:path>
                <a:tileRect r="-100000" b="-1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US" spc="53" dirty="0">
              <a:ln w="11430">
                <a:solidFill>
                  <a:schemeClr val="accent1"/>
                </a:solidFill>
              </a:ln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path path="circle">
                  <a:fillToRect l="100000" t="100000"/>
                </a:path>
                <a:tileRect r="-100000" b="-1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US" spc="53" dirty="0">
              <a:ln w="11430">
                <a:solidFill>
                  <a:schemeClr val="accent1"/>
                </a:solidFill>
              </a:ln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path path="circle">
                  <a:fillToRect l="100000" t="100000"/>
                </a:path>
                <a:tileRect r="-100000" b="-1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US" spc="53" dirty="0">
              <a:ln w="11430">
                <a:solidFill>
                  <a:schemeClr val="accent1"/>
                </a:solidFill>
              </a:ln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path path="circle">
                  <a:fillToRect l="100000" t="100000"/>
                </a:path>
                <a:tileRect r="-100000" b="-1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US" spc="53" dirty="0">
              <a:ln w="11430">
                <a:solidFill>
                  <a:schemeClr val="accent1"/>
                </a:solidFill>
              </a:ln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path path="circle">
                  <a:fillToRect l="100000" t="100000"/>
                </a:path>
                <a:tileRect r="-100000" b="-1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US" spc="53" dirty="0">
              <a:ln w="11430">
                <a:solidFill>
                  <a:schemeClr val="accent1"/>
                </a:solidFill>
              </a:ln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path path="circle">
                  <a:fillToRect l="100000" t="100000"/>
                </a:path>
                <a:tileRect r="-100000" b="-1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US" spc="53" dirty="0">
              <a:ln w="11430">
                <a:solidFill>
                  <a:schemeClr val="accent1"/>
                </a:solidFill>
              </a:ln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path path="circle">
                  <a:fillToRect l="100000" t="100000"/>
                </a:path>
                <a:tileRect r="-100000" b="-1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US" spc="53" dirty="0">
              <a:ln w="11430">
                <a:solidFill>
                  <a:schemeClr val="accent1"/>
                </a:solidFill>
              </a:ln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path path="circle">
                  <a:fillToRect l="100000" t="100000"/>
                </a:path>
                <a:tileRect r="-100000" b="-1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US" spc="53" dirty="0">
              <a:ln w="11430">
                <a:solidFill>
                  <a:schemeClr val="accent1"/>
                </a:solidFill>
              </a:ln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path path="circle">
                  <a:fillToRect l="100000" t="100000"/>
                </a:path>
                <a:tileRect r="-100000" b="-1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9682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12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152400" y="152400"/>
            <a:ext cx="10058400" cy="84392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I- Drugs  that  decrease preload</a:t>
            </a:r>
          </a:p>
          <a:p>
            <a:r>
              <a:rPr lang="en-US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1-Diuretics:</a:t>
            </a: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endParaRPr lang="en-US" sz="28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r>
              <a:rPr lang="en-US" sz="28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Mechanism of action in heart failure :</a:t>
            </a:r>
          </a:p>
          <a:p>
            <a:pPr algn="ctr" eaLnBrk="1" hangingPunct="1">
              <a:lnSpc>
                <a:spcPct val="90000"/>
              </a:lnSpc>
              <a:defRPr/>
            </a:pP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lnSpc>
                <a:spcPct val="150000"/>
              </a:lnSpc>
              <a:defRPr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reduce salt and water retention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algn="ctr" eaLnBrk="1" hangingPunct="1">
              <a:lnSpc>
                <a:spcPct val="150000"/>
              </a:lnSpc>
              <a:defRPr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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algn="ctr" eaLnBrk="1" hangingPunct="1">
              <a:lnSpc>
                <a:spcPct val="150000"/>
              </a:lnSpc>
              <a:defRPr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decrease ventricular preload and venous pressure</a:t>
            </a:r>
          </a:p>
          <a:p>
            <a:pPr algn="ctr" eaLnBrk="1" hangingPunct="1">
              <a:lnSpc>
                <a:spcPct val="150000"/>
              </a:lnSpc>
              <a:defRPr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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0" indent="0" algn="ctr" eaLnBrk="1" hangingPunct="1">
              <a:lnSpc>
                <a:spcPct val="150000"/>
              </a:lnSpc>
              <a:buNone/>
              <a:defRPr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reduction of cardiac size   </a:t>
            </a:r>
          </a:p>
          <a:p>
            <a:pPr algn="ctr" eaLnBrk="1" hangingPunct="1">
              <a:lnSpc>
                <a:spcPct val="150000"/>
              </a:lnSpc>
              <a:defRPr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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algn="ctr" eaLnBrk="1" hangingPunct="1">
              <a:lnSpc>
                <a:spcPct val="150000"/>
              </a:lnSpc>
              <a:defRPr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Improvement of cardiac performance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                    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n-US" sz="28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n-US" sz="28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n-GB" sz="28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0027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13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76200" y="457199"/>
            <a:ext cx="9982200" cy="6617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I- Drugs  that  decrease preload</a:t>
            </a:r>
          </a:p>
          <a:p>
            <a:endParaRPr lang="en-US" altLang="en-US" sz="36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1-Diuretics:</a:t>
            </a:r>
          </a:p>
          <a:p>
            <a:endParaRPr lang="en-US" sz="3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6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Chlorothiazide</a:t>
            </a:r>
            <a:endParaRPr lang="en-US" altLang="en-US" sz="3600" dirty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 -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first-line agent in heart failure therapy</a:t>
            </a:r>
          </a:p>
          <a:p>
            <a:pPr algn="ctr" eaLnBrk="1" hangingPunct="1">
              <a:lnSpc>
                <a:spcPct val="90000"/>
              </a:lnSpc>
              <a:defRPr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  - used in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volume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overload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( pulmonary and/ or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   peripheral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edema )</a:t>
            </a:r>
          </a:p>
          <a:p>
            <a:endParaRPr lang="en-US" sz="3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  <a:defRPr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 -  used in mild congestive heart failure</a:t>
            </a:r>
          </a:p>
          <a:p>
            <a:endParaRPr lang="en-GB" sz="36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7028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14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304800" y="228600"/>
            <a:ext cx="9525000" cy="118001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I- Drugs  that  decrease preload</a:t>
            </a:r>
          </a:p>
          <a:p>
            <a:r>
              <a:rPr lang="en-US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1-Diuretics:</a:t>
            </a:r>
          </a:p>
          <a:p>
            <a:pPr algn="ctr"/>
            <a:endParaRPr lang="en-US" altLang="en-US" sz="3600" dirty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Furosemide</a:t>
            </a:r>
          </a:p>
          <a:p>
            <a:pPr>
              <a:defRPr/>
            </a:pPr>
            <a:r>
              <a:rPr lang="en-U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457200" indent="-457200">
              <a:lnSpc>
                <a:spcPct val="150000"/>
              </a:lnSpc>
              <a:buFontTx/>
              <a:buChar char="-"/>
              <a:defRPr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a  potent diuretic</a:t>
            </a:r>
          </a:p>
          <a:p>
            <a:pPr marL="457200" indent="-457200">
              <a:buFontTx/>
              <a:buChar char="-"/>
              <a:defRPr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used for immediate reduction of pulmonary congestion &amp; severe edema associated with :</a:t>
            </a:r>
          </a:p>
          <a:p>
            <a:pPr>
              <a:lnSpc>
                <a:spcPct val="150000"/>
              </a:lnSpc>
              <a:defRPr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         - acute heart failure </a:t>
            </a:r>
          </a:p>
          <a:p>
            <a:pPr>
              <a:lnSpc>
                <a:spcPct val="150000"/>
              </a:lnSpc>
              <a:defRPr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         - moderate &amp; severe chronic failure</a:t>
            </a:r>
          </a:p>
          <a:p>
            <a:pPr marL="0" indent="0">
              <a:buNone/>
              <a:defRPr/>
            </a:pPr>
            <a:endParaRPr lang="en-U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  <a:defRPr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n-US" sz="32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None/>
            </a:pPr>
            <a:endParaRPr lang="en-US" altLang="en-US" sz="3200" dirty="0">
              <a:solidFill>
                <a:srgbClr val="002060"/>
              </a:solidFill>
            </a:endParaRPr>
          </a:p>
          <a:p>
            <a:pPr eaLnBrk="1" hangingPunct="1">
              <a:buFontTx/>
              <a:buNone/>
            </a:pPr>
            <a:endParaRPr lang="en-US" altLang="en-US" sz="3200" dirty="0">
              <a:solidFill>
                <a:srgbClr val="002060"/>
              </a:solidFill>
            </a:endParaRPr>
          </a:p>
          <a:p>
            <a:pPr eaLnBrk="1" hangingPunct="1">
              <a:buFontTx/>
              <a:buNone/>
            </a:pPr>
            <a:endParaRPr lang="en-US" altLang="en-US" sz="3200" dirty="0">
              <a:solidFill>
                <a:srgbClr val="002060"/>
              </a:solidFill>
            </a:endParaRPr>
          </a:p>
          <a:p>
            <a:pPr eaLnBrk="1" hangingPunct="1">
              <a:buFontTx/>
              <a:buNone/>
            </a:pPr>
            <a:endParaRPr lang="en-US" altLang="en-US" sz="3200" dirty="0">
              <a:solidFill>
                <a:srgbClr val="002060"/>
              </a:solidFill>
            </a:endParaRPr>
          </a:p>
          <a:p>
            <a:pPr eaLnBrk="1" hangingPunct="1">
              <a:buFontTx/>
              <a:buNone/>
            </a:pPr>
            <a:endParaRPr lang="en-US" altLang="en-US" sz="3200" dirty="0">
              <a:solidFill>
                <a:srgbClr val="002060"/>
              </a:solidFill>
            </a:endParaRPr>
          </a:p>
          <a:p>
            <a:pPr eaLnBrk="1" hangingPunct="1">
              <a:buFontTx/>
              <a:buNone/>
            </a:pPr>
            <a:endParaRPr lang="en-US" altLang="en-US" sz="3200" dirty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endParaRPr lang="en-US" sz="3200" b="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4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0762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15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381000" y="0"/>
            <a:ext cx="9525000" cy="7417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I- Drugs  that  decrease preload</a:t>
            </a:r>
          </a:p>
          <a:p>
            <a:pPr algn="ctr"/>
            <a:endParaRPr lang="en-US" altLang="en-US" sz="3600" dirty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2-</a:t>
            </a: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Aldosterone antagonists:</a:t>
            </a:r>
            <a:endParaRPr lang="en-US" sz="3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  <a:defRPr/>
            </a:pPr>
            <a:endParaRPr lang="en-US" sz="3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Spironolactone</a:t>
            </a:r>
          </a:p>
          <a:p>
            <a:pPr>
              <a:defRPr/>
            </a:pPr>
            <a:r>
              <a:rPr lang="en-U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-  nonselective antagonist of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aldosterone receptor</a:t>
            </a:r>
          </a:p>
          <a:p>
            <a:pPr>
              <a:defRPr/>
            </a:pPr>
            <a:endParaRPr lang="en-US" sz="2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-  a potassium sparing diuretic used in </a:t>
            </a:r>
          </a:p>
          <a:p>
            <a:pPr>
              <a:defRPr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congestive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heart failure</a:t>
            </a:r>
          </a:p>
          <a:p>
            <a:pPr marL="0" indent="0">
              <a:buNone/>
              <a:defRPr/>
            </a:pPr>
            <a:endParaRPr lang="en-US" sz="2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- 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improves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survival in advanced heart failure</a:t>
            </a:r>
            <a:endParaRPr lang="en-US" sz="2800" b="0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eaLnBrk="1" hangingPunct="1">
              <a:buFontTx/>
              <a:buNone/>
            </a:pPr>
            <a:endParaRPr lang="en-US" sz="32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None/>
            </a:pP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Eplerenone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None/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a new selective aldosterone receptor antagonists</a:t>
            </a:r>
            <a:endParaRPr lang="en-US" altLang="en-US" sz="2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4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0095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16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0" y="152400"/>
            <a:ext cx="9906000" cy="77375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I- Drugs  that  decrease preload</a:t>
            </a:r>
          </a:p>
          <a:p>
            <a:endParaRPr lang="en-US" altLang="en-US" sz="36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   3-Venodilators:</a:t>
            </a:r>
          </a:p>
          <a:p>
            <a:r>
              <a:rPr lang="ar-SA" sz="4400" spc="53" dirty="0">
                <a:ln w="11430">
                  <a:solidFill>
                    <a:schemeClr val="accent1"/>
                  </a:solidFill>
                </a:ln>
                <a:gradFill flip="none"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ar-SA" sz="4400" spc="53" dirty="0">
                <a:ln w="11430">
                  <a:solidFill>
                    <a:schemeClr val="accent1"/>
                  </a:solidFill>
                </a:ln>
                <a:gradFill flip="none"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en-U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Nitroglycerine</a:t>
            </a:r>
            <a:r>
              <a:rPr lang="en-US" altLang="en-US" sz="3200" dirty="0">
                <a:solidFill>
                  <a:srgbClr val="E7814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sz="3200" dirty="0">
                <a:solidFill>
                  <a:srgbClr val="E7814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Isosorbide </a:t>
            </a:r>
            <a:r>
              <a:rPr lang="en-US" sz="3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dinitrate</a:t>
            </a:r>
            <a:endParaRPr lang="en-U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en-U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1" indent="-457200" eaLnBrk="1" hangingPunct="1">
              <a:lnSpc>
                <a:spcPct val="90000"/>
              </a:lnSpc>
              <a:buFontTx/>
              <a:buChar char="-"/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used I.V. for severe heart failure when the  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   main symptom is dyspnea due to pulmonary  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   congestion</a:t>
            </a:r>
          </a:p>
          <a:p>
            <a:pPr lvl="1" eaLnBrk="1" hangingPunct="1">
              <a:lnSpc>
                <a:spcPct val="90000"/>
              </a:lnSpc>
            </a:pPr>
            <a:endParaRPr lang="en-US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1" indent="-457200" eaLnBrk="1" hangingPunct="1">
              <a:lnSpc>
                <a:spcPct val="90000"/>
              </a:lnSpc>
              <a:buFontTx/>
              <a:buChar char="-"/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dilates venous blood vessels and reduce  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   preload</a:t>
            </a:r>
          </a:p>
          <a:p>
            <a:pPr eaLnBrk="1" hangingPunct="1">
              <a:buFontTx/>
              <a:buNone/>
            </a:pPr>
            <a:endParaRPr lang="en-US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4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592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17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304800" y="228600"/>
            <a:ext cx="9525000" cy="6703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II- Drugs  that  decrease afterload</a:t>
            </a:r>
          </a:p>
          <a:p>
            <a:pPr algn="ctr"/>
            <a:endParaRPr lang="en-US" sz="48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1- </a:t>
            </a:r>
            <a:r>
              <a:rPr lang="en-US" sz="4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Arteriodilators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endParaRPr lang="en-US" altLang="en-US" sz="3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en-U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altLang="en-US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Hydralazine</a:t>
            </a:r>
          </a:p>
          <a:p>
            <a:endParaRPr lang="en-US" altLang="en-US" sz="3200" dirty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-  </a:t>
            </a: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used when the main symptom is rapid 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  fatigue due to low cardiac output</a:t>
            </a:r>
          </a:p>
          <a:p>
            <a:pPr lvl="1" eaLnBrk="1" hangingPunct="1">
              <a:lnSpc>
                <a:spcPct val="90000"/>
              </a:lnSpc>
            </a:pPr>
            <a:endParaRPr lang="en-US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1" indent="-457200" eaLnBrk="1" hangingPunct="1">
              <a:lnSpc>
                <a:spcPct val="90000"/>
              </a:lnSpc>
              <a:buFontTx/>
              <a:buChar char="-"/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reduce peripheral vascular resistance</a:t>
            </a:r>
          </a:p>
          <a:p>
            <a:pPr marL="914400" lvl="1" indent="-457200" eaLnBrk="1" hangingPunct="1">
              <a:lnSpc>
                <a:spcPct val="90000"/>
              </a:lnSpc>
              <a:buFontTx/>
              <a:buChar char="-"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eaLnBrk="1" hangingPunct="1">
              <a:lnSpc>
                <a:spcPct val="90000"/>
              </a:lnSpc>
            </a:pPr>
            <a:endParaRPr lang="en-GB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8335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315200" y="6858000"/>
            <a:ext cx="2346325" cy="388937"/>
          </a:xfrm>
        </p:spPr>
        <p:txBody>
          <a:bodyPr/>
          <a:lstStyle/>
          <a:p>
            <a:fld id="{A9440D15-2C79-4A1B-AFB1-A2FD7728206C}" type="slidenum">
              <a:rPr lang="ar-SA" altLang="en-US" smtClean="0"/>
              <a:pPr/>
              <a:t>18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0" y="-152400"/>
            <a:ext cx="10058400" cy="6309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36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40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III- Drugs that decrease both </a:t>
            </a:r>
          </a:p>
          <a:p>
            <a:pPr algn="ctr"/>
            <a:r>
              <a:rPr lang="en-US" sz="40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preload </a:t>
            </a:r>
            <a:r>
              <a:rPr lang="en-US" altLang="en-US" sz="40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&amp;</a:t>
            </a:r>
            <a:r>
              <a:rPr lang="en-US" sz="40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afterload</a:t>
            </a:r>
          </a:p>
          <a:p>
            <a:pPr eaLnBrk="1" hangingPunct="1">
              <a:buFontTx/>
              <a:buNone/>
            </a:pPr>
            <a:r>
              <a:rPr lang="en-US" altLang="en-US" sz="40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altLang="en-US" sz="44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1-Angiotensin converting enzyme (ACE) inhibitors:</a:t>
            </a:r>
          </a:p>
          <a:p>
            <a:endParaRPr lang="en-US" altLang="en-US" sz="3600" b="0" dirty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36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are now considered as first-line drugs for    </a:t>
            </a:r>
          </a:p>
          <a:p>
            <a:pPr marL="0" indent="0">
              <a:buNone/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  chronic heart failure along with diuretics </a:t>
            </a:r>
          </a:p>
          <a:p>
            <a:pPr marL="0" indent="0">
              <a:buNone/>
            </a:pPr>
            <a:endParaRPr lang="en-US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Tx/>
              <a:buChar char="-"/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first-line drugs for hypertension therapy</a:t>
            </a:r>
          </a:p>
          <a:p>
            <a:endParaRPr lang="en-US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7605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1452880" y="162560"/>
            <a:ext cx="6771641" cy="1110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0320" tIns="28787" rIns="20320" bIns="28787"/>
          <a:lstStyle/>
          <a:p>
            <a:pPr algn="ctr" eaLnBrk="1" hangingPunct="1">
              <a:lnSpc>
                <a:spcPts val="3840"/>
              </a:lnSpc>
              <a:tabLst>
                <a:tab pos="379319" algn="l"/>
                <a:tab pos="758637" algn="l"/>
                <a:tab pos="1151503" algn="l"/>
              </a:tabLst>
              <a:defRPr/>
            </a:pPr>
            <a:r>
              <a:rPr kumimoji="1" lang="en-US" sz="384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新細明體" charset="-120"/>
              </a:rPr>
              <a:t>  </a:t>
            </a:r>
            <a:r>
              <a:rPr kumimoji="1" lang="en-US" sz="3840" dirty="0" err="1">
                <a:solidFill>
                  <a:srgbClr val="0000FF"/>
                </a:solidFill>
                <a:latin typeface="Arial" charset="0"/>
                <a:ea typeface="新細明體" charset="-120"/>
              </a:rPr>
              <a:t>Angiotensin</a:t>
            </a:r>
            <a:r>
              <a:rPr kumimoji="1" lang="en-US" sz="3840" dirty="0">
                <a:solidFill>
                  <a:srgbClr val="0000FF"/>
                </a:solidFill>
                <a:latin typeface="Arial" charset="0"/>
                <a:ea typeface="新細明體" charset="-120"/>
              </a:rPr>
              <a:t> converting enzyme inhibitors</a:t>
            </a:r>
          </a:p>
          <a:p>
            <a:pPr algn="ctr" eaLnBrk="1" hangingPunct="1">
              <a:lnSpc>
                <a:spcPts val="3840"/>
              </a:lnSpc>
              <a:tabLst>
                <a:tab pos="379319" algn="l"/>
                <a:tab pos="758637" algn="l"/>
                <a:tab pos="1151503" algn="l"/>
              </a:tabLst>
              <a:defRPr/>
            </a:pPr>
            <a:r>
              <a:rPr kumimoji="1" lang="en-US" sz="2987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新細明體" charset="-120"/>
              </a:rPr>
              <a:t>MECHANISM OF ACTION</a:t>
            </a:r>
            <a:endParaRPr kumimoji="1" lang="en-US" sz="3840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新細明體" charset="-120"/>
            </a:endParaRP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660400" y="1869440"/>
            <a:ext cx="4343401" cy="65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0320" tIns="28787" rIns="20320" bIns="28787"/>
          <a:lstStyle/>
          <a:p>
            <a:pPr eaLnBrk="1" hangingPunct="1">
              <a:lnSpc>
                <a:spcPts val="3840"/>
              </a:lnSpc>
              <a:tabLst>
                <a:tab pos="379319" algn="l"/>
                <a:tab pos="758637" algn="l"/>
                <a:tab pos="1151503" algn="l"/>
              </a:tabLst>
              <a:defRPr/>
            </a:pPr>
            <a:r>
              <a:rPr kumimoji="1" lang="en-US" sz="2773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新細明體" charset="-120"/>
              </a:rPr>
              <a:t>VASOCONSTRICTION</a:t>
            </a: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6741161" y="1869440"/>
            <a:ext cx="3327399" cy="65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0320" tIns="28787" rIns="20320" bIns="28787"/>
          <a:lstStyle/>
          <a:p>
            <a:pPr eaLnBrk="1" hangingPunct="1">
              <a:lnSpc>
                <a:spcPts val="3840"/>
              </a:lnSpc>
              <a:tabLst>
                <a:tab pos="379319" algn="l"/>
                <a:tab pos="758637" algn="l"/>
                <a:tab pos="1151503" algn="l"/>
              </a:tabLst>
              <a:defRPr/>
            </a:pPr>
            <a:r>
              <a:rPr kumimoji="1" lang="en-US" sz="2773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新細明體" charset="-120"/>
              </a:rPr>
              <a:t>VASODILATATION </a:t>
            </a: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5411894" y="2980267"/>
            <a:ext cx="1644227" cy="447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0320" tIns="28787" rIns="20320" bIns="28787"/>
          <a:lstStyle/>
          <a:p>
            <a:pPr algn="ctr" eaLnBrk="1" hangingPunct="1">
              <a:lnSpc>
                <a:spcPts val="2240"/>
              </a:lnSpc>
              <a:tabLst>
                <a:tab pos="379319" algn="l"/>
                <a:tab pos="758637" algn="l"/>
                <a:tab pos="1151503" algn="l"/>
              </a:tabLst>
              <a:defRPr/>
            </a:pPr>
            <a:endParaRPr kumimoji="1" lang="en-US" sz="2560" dirty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新細明體" charset="-120"/>
            </a:endParaRPr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6167121" y="3630507"/>
            <a:ext cx="1644227" cy="447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0320" tIns="28787" rIns="20320" bIns="28787"/>
          <a:lstStyle/>
          <a:p>
            <a:pPr algn="ctr" eaLnBrk="1" hangingPunct="1">
              <a:lnSpc>
                <a:spcPts val="2240"/>
              </a:lnSpc>
              <a:tabLst>
                <a:tab pos="379319" algn="l"/>
                <a:tab pos="758637" algn="l"/>
                <a:tab pos="1151503" algn="l"/>
              </a:tabLst>
              <a:defRPr/>
            </a:pPr>
            <a:endParaRPr kumimoji="1" lang="en-US" sz="2560" dirty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新細明體" charset="-120"/>
            </a:endParaRPr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6714068" y="6543040"/>
            <a:ext cx="2609426" cy="447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0320" tIns="28787" rIns="20320" bIns="28787"/>
          <a:lstStyle/>
          <a:p>
            <a:pPr algn="ctr" eaLnBrk="1" hangingPunct="1">
              <a:lnSpc>
                <a:spcPts val="2240"/>
              </a:lnSpc>
              <a:tabLst>
                <a:tab pos="379319" algn="l"/>
                <a:tab pos="758637" algn="l"/>
                <a:tab pos="1151503" algn="l"/>
              </a:tabLst>
              <a:defRPr/>
            </a:pPr>
            <a:endParaRPr kumimoji="1" lang="en-US" sz="2560" dirty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新細明體" charset="-120"/>
            </a:endParaRPr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2617894" y="3901440"/>
            <a:ext cx="2414693" cy="447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0320" tIns="28787" rIns="20320" bIns="28787"/>
          <a:lstStyle/>
          <a:p>
            <a:pPr eaLnBrk="1" hangingPunct="1">
              <a:lnSpc>
                <a:spcPts val="2240"/>
              </a:lnSpc>
              <a:tabLst>
                <a:tab pos="379319" algn="l"/>
                <a:tab pos="758637" algn="l"/>
                <a:tab pos="1151503" algn="l"/>
              </a:tabLst>
              <a:defRPr/>
            </a:pPr>
            <a:r>
              <a:rPr kumimoji="1" lang="en-US" sz="256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新細明體" charset="-120"/>
              </a:rPr>
              <a:t>Angiotensinogen</a:t>
            </a:r>
          </a:p>
        </p:txBody>
      </p:sp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2096347" y="4687147"/>
            <a:ext cx="1800014" cy="447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0320" tIns="28787" rIns="20320" bIns="28787"/>
          <a:lstStyle/>
          <a:p>
            <a:pPr eaLnBrk="1" hangingPunct="1">
              <a:lnSpc>
                <a:spcPts val="2240"/>
              </a:lnSpc>
              <a:tabLst>
                <a:tab pos="379319" algn="l"/>
                <a:tab pos="758637" algn="l"/>
                <a:tab pos="1151503" algn="l"/>
              </a:tabLst>
              <a:defRPr/>
            </a:pPr>
            <a:r>
              <a:rPr kumimoji="1" lang="en-US" sz="256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新細明體" charset="-120"/>
              </a:rPr>
              <a:t>Angiotensin I</a:t>
            </a:r>
          </a:p>
        </p:txBody>
      </p:sp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4086014" y="4321387"/>
            <a:ext cx="943186" cy="447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0320" tIns="28787" rIns="20320" bIns="28787"/>
          <a:lstStyle/>
          <a:p>
            <a:pPr eaLnBrk="1" hangingPunct="1">
              <a:lnSpc>
                <a:spcPts val="2240"/>
              </a:lnSpc>
              <a:tabLst>
                <a:tab pos="379319" algn="l"/>
                <a:tab pos="758637" algn="l"/>
                <a:tab pos="1151503" algn="l"/>
              </a:tabLst>
              <a:defRPr/>
            </a:pPr>
            <a:r>
              <a:rPr kumimoji="1" lang="en-US" sz="256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新細明體" charset="-120"/>
              </a:rPr>
              <a:t>RENIN</a:t>
            </a:r>
          </a:p>
        </p:txBody>
      </p:sp>
      <p:sp>
        <p:nvSpPr>
          <p:cNvPr id="74763" name="Line 11"/>
          <p:cNvSpPr>
            <a:spLocks noChangeShapeType="1"/>
          </p:cNvSpPr>
          <p:nvPr/>
        </p:nvSpPr>
        <p:spPr bwMode="auto">
          <a:xfrm>
            <a:off x="8031481" y="4932680"/>
            <a:ext cx="0" cy="1596813"/>
          </a:xfrm>
          <a:prstGeom prst="line">
            <a:avLst/>
          </a:prstGeom>
          <a:noFill/>
          <a:ln w="50800">
            <a:solidFill>
              <a:srgbClr val="FF555D"/>
            </a:solidFill>
            <a:round/>
            <a:headEnd type="none" w="sm" len="sm"/>
            <a:tailEnd type="stealth" w="med" len="lg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sz="2560"/>
          </a:p>
        </p:txBody>
      </p:sp>
      <p:sp>
        <p:nvSpPr>
          <p:cNvPr id="74764" name="Rectangle 12"/>
          <p:cNvSpPr>
            <a:spLocks noChangeArrowheads="1"/>
          </p:cNvSpPr>
          <p:nvPr/>
        </p:nvSpPr>
        <p:spPr bwMode="auto">
          <a:xfrm>
            <a:off x="7000240" y="5364480"/>
            <a:ext cx="2572174" cy="568960"/>
          </a:xfrm>
          <a:prstGeom prst="rect">
            <a:avLst/>
          </a:prstGeom>
          <a:solidFill>
            <a:srgbClr val="2A6BFF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SzPct val="80000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IN" altLang="en-US" dirty="0" err="1" smtClean="0">
                <a:solidFill>
                  <a:srgbClr val="FFFF00"/>
                </a:solidFill>
                <a:latin typeface="Times New Roman" panose="02020603050405020304" pitchFamily="18" charset="0"/>
              </a:rPr>
              <a:t>Breackdown</a:t>
            </a:r>
            <a:endParaRPr lang="en-IN" altLang="en-US" dirty="0">
              <a:solidFill>
                <a:srgbClr val="FFFF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74765" name="Line 13"/>
          <p:cNvSpPr>
            <a:spLocks noChangeShapeType="1"/>
          </p:cNvSpPr>
          <p:nvPr/>
        </p:nvSpPr>
        <p:spPr bwMode="auto">
          <a:xfrm>
            <a:off x="2919307" y="4323080"/>
            <a:ext cx="0" cy="418253"/>
          </a:xfrm>
          <a:prstGeom prst="line">
            <a:avLst/>
          </a:prstGeom>
          <a:noFill/>
          <a:ln w="50800">
            <a:solidFill>
              <a:srgbClr val="D3D500"/>
            </a:solidFill>
            <a:round/>
            <a:headEnd type="none" w="sm" len="sm"/>
            <a:tailEnd type="stealth" w="med" len="lg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sz="2560"/>
          </a:p>
        </p:txBody>
      </p:sp>
      <p:sp>
        <p:nvSpPr>
          <p:cNvPr id="74766" name="Line 14"/>
          <p:cNvSpPr>
            <a:spLocks noChangeShapeType="1"/>
          </p:cNvSpPr>
          <p:nvPr/>
        </p:nvSpPr>
        <p:spPr bwMode="auto">
          <a:xfrm>
            <a:off x="2931161" y="5149427"/>
            <a:ext cx="0" cy="1244599"/>
          </a:xfrm>
          <a:prstGeom prst="line">
            <a:avLst/>
          </a:prstGeom>
          <a:noFill/>
          <a:ln w="50800">
            <a:solidFill>
              <a:srgbClr val="D3D500"/>
            </a:solidFill>
            <a:round/>
            <a:headEnd type="none" w="sm" len="sm"/>
            <a:tailEnd type="stealth" w="med" len="lg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sz="2560"/>
          </a:p>
        </p:txBody>
      </p:sp>
      <p:sp>
        <p:nvSpPr>
          <p:cNvPr id="74767" name="Line 15"/>
          <p:cNvSpPr>
            <a:spLocks noChangeShapeType="1"/>
          </p:cNvSpPr>
          <p:nvPr/>
        </p:nvSpPr>
        <p:spPr bwMode="auto">
          <a:xfrm flipH="1">
            <a:off x="3022601" y="4483947"/>
            <a:ext cx="1043093" cy="0"/>
          </a:xfrm>
          <a:prstGeom prst="line">
            <a:avLst/>
          </a:prstGeom>
          <a:noFill/>
          <a:ln w="50800">
            <a:solidFill>
              <a:srgbClr val="D3D500"/>
            </a:solidFill>
            <a:round/>
            <a:headEnd type="none" w="sm" len="sm"/>
            <a:tailEnd type="stealth" w="med" len="lg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sz="2560"/>
          </a:p>
        </p:txBody>
      </p:sp>
      <p:sp>
        <p:nvSpPr>
          <p:cNvPr id="74768" name="Freeform 17"/>
          <p:cNvSpPr>
            <a:spLocks/>
          </p:cNvSpPr>
          <p:nvPr/>
        </p:nvSpPr>
        <p:spPr bwMode="auto">
          <a:xfrm>
            <a:off x="3701627" y="5269653"/>
            <a:ext cx="1278467" cy="746761"/>
          </a:xfrm>
          <a:custGeom>
            <a:avLst/>
            <a:gdLst>
              <a:gd name="T0" fmla="*/ 1827672687 w 785"/>
              <a:gd name="T1" fmla="*/ 322580230 h 441"/>
              <a:gd name="T2" fmla="*/ 1827672687 w 785"/>
              <a:gd name="T3" fmla="*/ 786289312 h 441"/>
              <a:gd name="T4" fmla="*/ 745988665 w 785"/>
              <a:gd name="T5" fmla="*/ 786289312 h 441"/>
              <a:gd name="T6" fmla="*/ 745988665 w 785"/>
              <a:gd name="T7" fmla="*/ 1108869542 h 441"/>
              <a:gd name="T8" fmla="*/ 0 w 785"/>
              <a:gd name="T9" fmla="*/ 564515403 h 441"/>
              <a:gd name="T10" fmla="*/ 745988665 w 785"/>
              <a:gd name="T11" fmla="*/ 0 h 441"/>
              <a:gd name="T12" fmla="*/ 745988665 w 785"/>
              <a:gd name="T13" fmla="*/ 322580230 h 441"/>
              <a:gd name="T14" fmla="*/ 1827672687 w 785"/>
              <a:gd name="T15" fmla="*/ 322580230 h 44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785" h="441">
                <a:moveTo>
                  <a:pt x="784" y="128"/>
                </a:moveTo>
                <a:lnTo>
                  <a:pt x="784" y="312"/>
                </a:lnTo>
                <a:lnTo>
                  <a:pt x="320" y="312"/>
                </a:lnTo>
                <a:lnTo>
                  <a:pt x="320" y="440"/>
                </a:lnTo>
                <a:lnTo>
                  <a:pt x="0" y="224"/>
                </a:lnTo>
                <a:lnTo>
                  <a:pt x="320" y="0"/>
                </a:lnTo>
                <a:lnTo>
                  <a:pt x="320" y="128"/>
                </a:lnTo>
                <a:lnTo>
                  <a:pt x="784" y="128"/>
                </a:lnTo>
              </a:path>
            </a:pathLst>
          </a:custGeom>
          <a:solidFill>
            <a:srgbClr val="FF0000"/>
          </a:solidFill>
          <a:ln w="25400" cap="rnd" cmpd="sng">
            <a:solidFill>
              <a:srgbClr val="000000"/>
            </a:solidFill>
            <a:prstDash val="solid"/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/>
          <a:lstStyle/>
          <a:p>
            <a:endParaRPr lang="en-GB" sz="2560"/>
          </a:p>
        </p:txBody>
      </p:sp>
      <p:sp>
        <p:nvSpPr>
          <p:cNvPr id="74769" name="Oval 18"/>
          <p:cNvSpPr>
            <a:spLocks noChangeArrowheads="1"/>
          </p:cNvSpPr>
          <p:nvPr/>
        </p:nvSpPr>
        <p:spPr bwMode="auto">
          <a:xfrm>
            <a:off x="4417907" y="5120640"/>
            <a:ext cx="1801707" cy="1056640"/>
          </a:xfrm>
          <a:prstGeom prst="ellipse">
            <a:avLst/>
          </a:prstGeom>
          <a:solidFill>
            <a:srgbClr val="FF0000"/>
          </a:solidFill>
          <a:ln w="25400">
            <a:solidFill>
              <a:srgbClr val="000000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>
            <a:lvl1pPr>
              <a:spcBef>
                <a:spcPct val="20000"/>
              </a:spcBef>
              <a:buSzPct val="80000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endParaRPr lang="en-IN" altLang="en-US" sz="2560">
              <a:latin typeface="Times New Roman" panose="02020603050405020304" pitchFamily="18" charset="0"/>
            </a:endParaRPr>
          </a:p>
        </p:txBody>
      </p:sp>
      <p:sp>
        <p:nvSpPr>
          <p:cNvPr id="74770" name="Freeform 19"/>
          <p:cNvSpPr>
            <a:spLocks/>
          </p:cNvSpPr>
          <p:nvPr/>
        </p:nvSpPr>
        <p:spPr bwMode="auto">
          <a:xfrm>
            <a:off x="5604934" y="5269653"/>
            <a:ext cx="1292014" cy="746761"/>
          </a:xfrm>
          <a:custGeom>
            <a:avLst/>
            <a:gdLst>
              <a:gd name="T0" fmla="*/ 0 w 793"/>
              <a:gd name="T1" fmla="*/ 322580230 h 441"/>
              <a:gd name="T2" fmla="*/ 0 w 793"/>
              <a:gd name="T3" fmla="*/ 786289312 h 441"/>
              <a:gd name="T4" fmla="*/ 1082551414 w 793"/>
              <a:gd name="T5" fmla="*/ 786289312 h 441"/>
              <a:gd name="T6" fmla="*/ 1082551414 w 793"/>
              <a:gd name="T7" fmla="*/ 1108869542 h 441"/>
              <a:gd name="T8" fmla="*/ 1847803854 w 793"/>
              <a:gd name="T9" fmla="*/ 564515403 h 441"/>
              <a:gd name="T10" fmla="*/ 1082551414 w 793"/>
              <a:gd name="T11" fmla="*/ 0 h 441"/>
              <a:gd name="T12" fmla="*/ 1082551414 w 793"/>
              <a:gd name="T13" fmla="*/ 322580230 h 441"/>
              <a:gd name="T14" fmla="*/ 0 w 793"/>
              <a:gd name="T15" fmla="*/ 322580230 h 44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793" h="441">
                <a:moveTo>
                  <a:pt x="0" y="128"/>
                </a:moveTo>
                <a:lnTo>
                  <a:pt x="0" y="312"/>
                </a:lnTo>
                <a:lnTo>
                  <a:pt x="464" y="312"/>
                </a:lnTo>
                <a:lnTo>
                  <a:pt x="464" y="440"/>
                </a:lnTo>
                <a:lnTo>
                  <a:pt x="792" y="224"/>
                </a:lnTo>
                <a:lnTo>
                  <a:pt x="464" y="0"/>
                </a:lnTo>
                <a:lnTo>
                  <a:pt x="464" y="128"/>
                </a:lnTo>
                <a:lnTo>
                  <a:pt x="0" y="128"/>
                </a:lnTo>
              </a:path>
            </a:pathLst>
          </a:custGeom>
          <a:solidFill>
            <a:srgbClr val="FF0000"/>
          </a:solidFill>
          <a:ln w="25400" cap="rnd" cmpd="sng">
            <a:solidFill>
              <a:srgbClr val="000000"/>
            </a:solidFill>
            <a:prstDash val="solid"/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/>
          <a:lstStyle/>
          <a:p>
            <a:endParaRPr lang="en-GB" sz="2560"/>
          </a:p>
        </p:txBody>
      </p:sp>
      <p:sp>
        <p:nvSpPr>
          <p:cNvPr id="74771" name="Oval 20"/>
          <p:cNvSpPr>
            <a:spLocks noChangeArrowheads="1"/>
          </p:cNvSpPr>
          <p:nvPr/>
        </p:nvSpPr>
        <p:spPr bwMode="auto">
          <a:xfrm>
            <a:off x="4417907" y="5107094"/>
            <a:ext cx="1815253" cy="1083733"/>
          </a:xfrm>
          <a:prstGeom prst="ellipse">
            <a:avLst/>
          </a:prstGeom>
          <a:solidFill>
            <a:srgbClr val="FF0000"/>
          </a:solidFill>
          <a:ln w="25400">
            <a:solidFill>
              <a:srgbClr val="000000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>
            <a:lvl1pPr>
              <a:spcBef>
                <a:spcPct val="20000"/>
              </a:spcBef>
              <a:buSzPct val="80000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endParaRPr lang="en-IN" altLang="en-US" sz="2560">
              <a:latin typeface="Times New Roman" panose="02020603050405020304" pitchFamily="18" charset="0"/>
            </a:endParaRPr>
          </a:p>
        </p:txBody>
      </p:sp>
      <p:sp>
        <p:nvSpPr>
          <p:cNvPr id="74772" name="Rectangle 21"/>
          <p:cNvSpPr>
            <a:spLocks noChangeArrowheads="1"/>
          </p:cNvSpPr>
          <p:nvPr/>
        </p:nvSpPr>
        <p:spPr bwMode="auto">
          <a:xfrm>
            <a:off x="4406053" y="5364480"/>
            <a:ext cx="1864361" cy="65024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20320" tIns="28787" rIns="20320" bIns="28787"/>
          <a:lstStyle>
            <a:lvl1pPr>
              <a:spcBef>
                <a:spcPct val="20000"/>
              </a:spcBef>
              <a:buSzPct val="80000"/>
              <a:buBlip>
                <a:blip r:embed="rId3"/>
              </a:buBlip>
              <a:tabLst>
                <a:tab pos="355600" algn="l"/>
                <a:tab pos="71120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tabLst>
                <a:tab pos="355600" algn="l"/>
                <a:tab pos="71120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tabLst>
                <a:tab pos="355600" algn="l"/>
                <a:tab pos="71120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tabLst>
                <a:tab pos="355600" algn="l"/>
                <a:tab pos="71120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tabLst>
                <a:tab pos="355600" algn="l"/>
                <a:tab pos="71120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tabLst>
                <a:tab pos="355600" algn="l"/>
                <a:tab pos="71120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tabLst>
                <a:tab pos="355600" algn="l"/>
                <a:tab pos="71120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tabLst>
                <a:tab pos="355600" algn="l"/>
                <a:tab pos="71120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tabLst>
                <a:tab pos="355600" algn="l"/>
                <a:tab pos="71120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lnSpc>
                <a:spcPts val="3840"/>
              </a:lnSpc>
              <a:spcBef>
                <a:spcPct val="0"/>
              </a:spcBef>
              <a:buSzTx/>
              <a:buNone/>
            </a:pPr>
            <a:r>
              <a:rPr kumimoji="1" lang="en-US" altLang="en-US">
                <a:solidFill>
                  <a:srgbClr val="FFFF00"/>
                </a:solidFill>
                <a:ea typeface="PMingLiU" panose="02020500000000000000" pitchFamily="18" charset="-120"/>
              </a:rPr>
              <a:t>Inhibitor</a:t>
            </a:r>
          </a:p>
        </p:txBody>
      </p:sp>
      <p:sp>
        <p:nvSpPr>
          <p:cNvPr id="74773" name="Line 22"/>
          <p:cNvSpPr>
            <a:spLocks noChangeShapeType="1"/>
          </p:cNvSpPr>
          <p:nvPr/>
        </p:nvSpPr>
        <p:spPr bwMode="auto">
          <a:xfrm>
            <a:off x="3975947" y="5648960"/>
            <a:ext cx="155787" cy="0"/>
          </a:xfrm>
          <a:prstGeom prst="line">
            <a:avLst/>
          </a:prstGeom>
          <a:noFill/>
          <a:ln w="50800">
            <a:solidFill>
              <a:srgbClr val="FFFF00"/>
            </a:solidFill>
            <a:round/>
            <a:headEnd type="none" w="sm" len="sm"/>
            <a:tailEnd type="none" w="sm" len="sm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sz="2560"/>
          </a:p>
        </p:txBody>
      </p:sp>
      <p:sp>
        <p:nvSpPr>
          <p:cNvPr id="8219" name="Rectangle 27"/>
          <p:cNvSpPr>
            <a:spLocks noChangeArrowheads="1"/>
          </p:cNvSpPr>
          <p:nvPr/>
        </p:nvSpPr>
        <p:spPr bwMode="auto">
          <a:xfrm>
            <a:off x="1247988" y="2438400"/>
            <a:ext cx="3117426" cy="541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0320" tIns="28787" rIns="20320" bIns="28787"/>
          <a:lstStyle/>
          <a:p>
            <a:pPr eaLnBrk="1" hangingPunct="1">
              <a:lnSpc>
                <a:spcPts val="2987"/>
              </a:lnSpc>
              <a:tabLst>
                <a:tab pos="379319" algn="l"/>
                <a:tab pos="758637" algn="l"/>
                <a:tab pos="1151503" algn="l"/>
              </a:tabLst>
              <a:defRPr/>
            </a:pPr>
            <a:r>
              <a:rPr kumimoji="1" lang="en-US" sz="2133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新細明體" charset="-120"/>
              </a:rPr>
              <a:t>ALDOSTERONE</a:t>
            </a:r>
          </a:p>
        </p:txBody>
      </p:sp>
      <p:sp>
        <p:nvSpPr>
          <p:cNvPr id="8220" name="Rectangle 28"/>
          <p:cNvSpPr>
            <a:spLocks noChangeArrowheads="1"/>
          </p:cNvSpPr>
          <p:nvPr/>
        </p:nvSpPr>
        <p:spPr bwMode="auto">
          <a:xfrm>
            <a:off x="2184400" y="3413760"/>
            <a:ext cx="2243667" cy="541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0320" tIns="28787" rIns="20320" bIns="28787"/>
          <a:lstStyle/>
          <a:p>
            <a:pPr eaLnBrk="1" hangingPunct="1">
              <a:lnSpc>
                <a:spcPts val="2987"/>
              </a:lnSpc>
              <a:tabLst>
                <a:tab pos="379319" algn="l"/>
                <a:tab pos="758637" algn="l"/>
                <a:tab pos="1151503" algn="l"/>
              </a:tabLst>
              <a:defRPr/>
            </a:pPr>
            <a:r>
              <a:rPr kumimoji="1" lang="en-US" sz="2133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新細明體" charset="-120"/>
              </a:rPr>
              <a:t>SYMPATHETIC</a:t>
            </a:r>
          </a:p>
        </p:txBody>
      </p:sp>
      <p:sp>
        <p:nvSpPr>
          <p:cNvPr id="8221" name="Rectangle 29"/>
          <p:cNvSpPr>
            <a:spLocks noChangeArrowheads="1"/>
          </p:cNvSpPr>
          <p:nvPr/>
        </p:nvSpPr>
        <p:spPr bwMode="auto">
          <a:xfrm>
            <a:off x="1761067" y="2871893"/>
            <a:ext cx="2780453" cy="541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0320" tIns="28787" rIns="20320" bIns="28787"/>
          <a:lstStyle/>
          <a:p>
            <a:pPr eaLnBrk="1" hangingPunct="1">
              <a:lnSpc>
                <a:spcPts val="2987"/>
              </a:lnSpc>
              <a:tabLst>
                <a:tab pos="379319" algn="l"/>
                <a:tab pos="758637" algn="l"/>
                <a:tab pos="1151503" algn="l"/>
              </a:tabLst>
              <a:defRPr/>
            </a:pPr>
            <a:r>
              <a:rPr kumimoji="1" lang="en-US" sz="2133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新細明體" charset="-120"/>
              </a:rPr>
              <a:t>VASOPRESSIN</a:t>
            </a:r>
          </a:p>
        </p:txBody>
      </p:sp>
      <p:sp>
        <p:nvSpPr>
          <p:cNvPr id="8222" name="Rectangle 30"/>
          <p:cNvSpPr>
            <a:spLocks noChangeArrowheads="1"/>
          </p:cNvSpPr>
          <p:nvPr/>
        </p:nvSpPr>
        <p:spPr bwMode="auto">
          <a:xfrm>
            <a:off x="6741161" y="2438400"/>
            <a:ext cx="2753360" cy="541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0320" tIns="28787" rIns="20320" bIns="28787"/>
          <a:lstStyle/>
          <a:p>
            <a:pPr eaLnBrk="1" hangingPunct="1">
              <a:lnSpc>
                <a:spcPts val="2987"/>
              </a:lnSpc>
              <a:tabLst>
                <a:tab pos="379319" algn="l"/>
                <a:tab pos="758637" algn="l"/>
                <a:tab pos="1151503" algn="l"/>
              </a:tabLst>
              <a:defRPr/>
            </a:pPr>
            <a:endParaRPr kumimoji="1" lang="en-US" sz="2133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新細明體" charset="-120"/>
            </a:endParaRPr>
          </a:p>
        </p:txBody>
      </p:sp>
      <p:sp>
        <p:nvSpPr>
          <p:cNvPr id="8223" name="Rectangle 31"/>
          <p:cNvSpPr>
            <a:spLocks noChangeArrowheads="1"/>
          </p:cNvSpPr>
          <p:nvPr/>
        </p:nvSpPr>
        <p:spPr bwMode="auto">
          <a:xfrm>
            <a:off x="8109374" y="2926080"/>
            <a:ext cx="658706" cy="365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0320" tIns="28787" rIns="20320" bIns="28787"/>
          <a:lstStyle/>
          <a:p>
            <a:pPr eaLnBrk="1" hangingPunct="1">
              <a:lnSpc>
                <a:spcPts val="2987"/>
              </a:lnSpc>
              <a:tabLst>
                <a:tab pos="379319" algn="l"/>
                <a:tab pos="758637" algn="l"/>
                <a:tab pos="1151503" algn="l"/>
              </a:tabLst>
              <a:defRPr/>
            </a:pPr>
            <a:endParaRPr kumimoji="1" lang="en-US" sz="2133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新細明體" charset="-120"/>
            </a:endParaRPr>
          </a:p>
        </p:txBody>
      </p:sp>
      <p:sp>
        <p:nvSpPr>
          <p:cNvPr id="74779" name="Line 32"/>
          <p:cNvSpPr>
            <a:spLocks noChangeShapeType="1"/>
          </p:cNvSpPr>
          <p:nvPr/>
        </p:nvSpPr>
        <p:spPr bwMode="auto">
          <a:xfrm flipV="1">
            <a:off x="961813" y="2372361"/>
            <a:ext cx="0" cy="4102946"/>
          </a:xfrm>
          <a:prstGeom prst="line">
            <a:avLst/>
          </a:prstGeom>
          <a:noFill/>
          <a:ln w="50800">
            <a:solidFill>
              <a:srgbClr val="D3D500"/>
            </a:solidFill>
            <a:round/>
            <a:headEnd type="none" w="sm" len="sm"/>
            <a:tailEnd type="stealth" w="med" len="lg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sz="2560"/>
          </a:p>
        </p:txBody>
      </p:sp>
      <p:sp>
        <p:nvSpPr>
          <p:cNvPr id="74780" name="Line 33"/>
          <p:cNvSpPr>
            <a:spLocks noChangeShapeType="1"/>
          </p:cNvSpPr>
          <p:nvPr/>
        </p:nvSpPr>
        <p:spPr bwMode="auto">
          <a:xfrm flipV="1">
            <a:off x="988907" y="2846494"/>
            <a:ext cx="467360" cy="3561079"/>
          </a:xfrm>
          <a:prstGeom prst="line">
            <a:avLst/>
          </a:prstGeom>
          <a:noFill/>
          <a:ln w="50800">
            <a:solidFill>
              <a:srgbClr val="D3D500"/>
            </a:solidFill>
            <a:round/>
            <a:headEnd type="none" w="sm" len="sm"/>
            <a:tailEnd type="stealth" w="med" len="lg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sz="2560"/>
          </a:p>
        </p:txBody>
      </p:sp>
      <p:sp>
        <p:nvSpPr>
          <p:cNvPr id="74781" name="Line 34"/>
          <p:cNvSpPr>
            <a:spLocks noChangeShapeType="1"/>
          </p:cNvSpPr>
          <p:nvPr/>
        </p:nvSpPr>
        <p:spPr bwMode="auto">
          <a:xfrm flipV="1">
            <a:off x="988907" y="3279987"/>
            <a:ext cx="975360" cy="3181773"/>
          </a:xfrm>
          <a:prstGeom prst="line">
            <a:avLst/>
          </a:prstGeom>
          <a:noFill/>
          <a:ln w="50800">
            <a:solidFill>
              <a:srgbClr val="D3D500"/>
            </a:solidFill>
            <a:round/>
            <a:headEnd type="none" w="sm" len="sm"/>
            <a:tailEnd type="stealth" w="med" len="lg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sz="2560"/>
          </a:p>
        </p:txBody>
      </p:sp>
      <p:sp>
        <p:nvSpPr>
          <p:cNvPr id="74782" name="Line 35"/>
          <p:cNvSpPr>
            <a:spLocks noChangeShapeType="1"/>
          </p:cNvSpPr>
          <p:nvPr/>
        </p:nvSpPr>
        <p:spPr bwMode="auto">
          <a:xfrm flipV="1">
            <a:off x="1016001" y="3821854"/>
            <a:ext cx="1380067" cy="2666999"/>
          </a:xfrm>
          <a:prstGeom prst="line">
            <a:avLst/>
          </a:prstGeom>
          <a:noFill/>
          <a:ln w="50800">
            <a:solidFill>
              <a:srgbClr val="D3D500"/>
            </a:solidFill>
            <a:round/>
            <a:headEnd type="none" w="sm" len="sm"/>
            <a:tailEnd type="stealth" w="med" len="lg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sz="2560"/>
          </a:p>
        </p:txBody>
      </p:sp>
      <p:sp>
        <p:nvSpPr>
          <p:cNvPr id="74783" name="Rectangle 36"/>
          <p:cNvSpPr>
            <a:spLocks noChangeArrowheads="1"/>
          </p:cNvSpPr>
          <p:nvPr/>
        </p:nvSpPr>
        <p:spPr bwMode="auto">
          <a:xfrm>
            <a:off x="673947" y="6461760"/>
            <a:ext cx="3564467" cy="514773"/>
          </a:xfrm>
          <a:prstGeom prst="rect">
            <a:avLst/>
          </a:prstGeom>
          <a:solidFill>
            <a:srgbClr val="001A55"/>
          </a:solidFill>
          <a:ln w="25400">
            <a:solidFill>
              <a:srgbClr val="FFBB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>
            <a:lvl1pPr>
              <a:spcBef>
                <a:spcPct val="20000"/>
              </a:spcBef>
              <a:buSzPct val="80000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endParaRPr lang="en-IN" altLang="en-US" sz="2560">
              <a:latin typeface="Times New Roman" panose="02020603050405020304" pitchFamily="18" charset="0"/>
            </a:endParaRPr>
          </a:p>
        </p:txBody>
      </p:sp>
      <p:sp>
        <p:nvSpPr>
          <p:cNvPr id="74784" name="Rectangle 37"/>
          <p:cNvSpPr>
            <a:spLocks noChangeArrowheads="1"/>
          </p:cNvSpPr>
          <p:nvPr/>
        </p:nvSpPr>
        <p:spPr bwMode="auto">
          <a:xfrm>
            <a:off x="701040" y="6448213"/>
            <a:ext cx="3495040" cy="65024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20320" tIns="28787" rIns="20320" bIns="28787"/>
          <a:lstStyle>
            <a:lvl1pPr>
              <a:spcBef>
                <a:spcPct val="20000"/>
              </a:spcBef>
              <a:buSzPct val="80000"/>
              <a:buBlip>
                <a:blip r:embed="rId3"/>
              </a:buBlip>
              <a:tabLst>
                <a:tab pos="355600" algn="l"/>
                <a:tab pos="71120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tabLst>
                <a:tab pos="355600" algn="l"/>
                <a:tab pos="71120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tabLst>
                <a:tab pos="355600" algn="l"/>
                <a:tab pos="71120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tabLst>
                <a:tab pos="355600" algn="l"/>
                <a:tab pos="71120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tabLst>
                <a:tab pos="355600" algn="l"/>
                <a:tab pos="71120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tabLst>
                <a:tab pos="355600" algn="l"/>
                <a:tab pos="71120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tabLst>
                <a:tab pos="355600" algn="l"/>
                <a:tab pos="71120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tabLst>
                <a:tab pos="355600" algn="l"/>
                <a:tab pos="71120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tabLst>
                <a:tab pos="355600" algn="l"/>
                <a:tab pos="71120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lnSpc>
                <a:spcPts val="3840"/>
              </a:lnSpc>
              <a:spcBef>
                <a:spcPct val="0"/>
              </a:spcBef>
              <a:buSzTx/>
              <a:buNone/>
            </a:pPr>
            <a:r>
              <a:rPr kumimoji="1" lang="en-US" altLang="en-US">
                <a:solidFill>
                  <a:srgbClr val="FFFFFF"/>
                </a:solidFill>
                <a:ea typeface="PMingLiU" panose="02020500000000000000" pitchFamily="18" charset="-120"/>
              </a:rPr>
              <a:t>ANGIOTENSIN II</a:t>
            </a:r>
          </a:p>
        </p:txBody>
      </p:sp>
      <p:sp>
        <p:nvSpPr>
          <p:cNvPr id="74785" name="Line 38"/>
          <p:cNvSpPr>
            <a:spLocks noChangeShapeType="1"/>
          </p:cNvSpPr>
          <p:nvPr/>
        </p:nvSpPr>
        <p:spPr bwMode="auto">
          <a:xfrm flipH="1" flipV="1">
            <a:off x="8803641" y="2805854"/>
            <a:ext cx="768773" cy="1623906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none" w="sm" len="sm"/>
            <a:tailEnd type="stealth" w="med" len="lg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sz="2560"/>
          </a:p>
        </p:txBody>
      </p:sp>
      <p:sp>
        <p:nvSpPr>
          <p:cNvPr id="74786" name="Rectangle 40"/>
          <p:cNvSpPr>
            <a:spLocks noChangeArrowheads="1"/>
          </p:cNvSpPr>
          <p:nvPr/>
        </p:nvSpPr>
        <p:spPr bwMode="auto">
          <a:xfrm>
            <a:off x="6585374" y="4402667"/>
            <a:ext cx="3222413" cy="514773"/>
          </a:xfrm>
          <a:prstGeom prst="rect">
            <a:avLst/>
          </a:prstGeom>
          <a:solidFill>
            <a:srgbClr val="001A55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>
            <a:lvl1pPr>
              <a:spcBef>
                <a:spcPct val="20000"/>
              </a:spcBef>
              <a:buSzPct val="80000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endParaRPr lang="en-IN" altLang="en-US" sz="2560">
              <a:latin typeface="Times New Roman" panose="02020603050405020304" pitchFamily="18" charset="0"/>
            </a:endParaRPr>
          </a:p>
        </p:txBody>
      </p:sp>
      <p:sp>
        <p:nvSpPr>
          <p:cNvPr id="74787" name="Rectangle 41"/>
          <p:cNvSpPr>
            <a:spLocks noChangeArrowheads="1"/>
          </p:cNvSpPr>
          <p:nvPr/>
        </p:nvSpPr>
        <p:spPr bwMode="auto">
          <a:xfrm>
            <a:off x="6778414" y="4389120"/>
            <a:ext cx="3053079" cy="65024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20320" tIns="28787" rIns="20320" bIns="28787"/>
          <a:lstStyle>
            <a:lvl1pPr>
              <a:spcBef>
                <a:spcPct val="20000"/>
              </a:spcBef>
              <a:buSzPct val="80000"/>
              <a:buBlip>
                <a:blip r:embed="rId3"/>
              </a:buBlip>
              <a:tabLst>
                <a:tab pos="355600" algn="l"/>
                <a:tab pos="71120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tabLst>
                <a:tab pos="355600" algn="l"/>
                <a:tab pos="71120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tabLst>
                <a:tab pos="355600" algn="l"/>
                <a:tab pos="71120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tabLst>
                <a:tab pos="355600" algn="l"/>
                <a:tab pos="71120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tabLst>
                <a:tab pos="355600" algn="l"/>
                <a:tab pos="71120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tabLst>
                <a:tab pos="355600" algn="l"/>
                <a:tab pos="71120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tabLst>
                <a:tab pos="355600" algn="l"/>
                <a:tab pos="71120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tabLst>
                <a:tab pos="355600" algn="l"/>
                <a:tab pos="71120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tabLst>
                <a:tab pos="355600" algn="l"/>
                <a:tab pos="71120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lnSpc>
                <a:spcPts val="3840"/>
              </a:lnSpc>
              <a:spcBef>
                <a:spcPct val="0"/>
              </a:spcBef>
              <a:buSzTx/>
              <a:buNone/>
            </a:pPr>
            <a:r>
              <a:rPr kumimoji="1" lang="en-US" altLang="en-US">
                <a:solidFill>
                  <a:srgbClr val="FFFFFF"/>
                </a:solidFill>
                <a:ea typeface="PMingLiU" panose="02020500000000000000" pitchFamily="18" charset="-120"/>
              </a:rPr>
              <a:t>BRADYKININ</a:t>
            </a:r>
          </a:p>
        </p:txBody>
      </p:sp>
      <p:sp>
        <p:nvSpPr>
          <p:cNvPr id="74788" name="Rectangle 42"/>
          <p:cNvSpPr>
            <a:spLocks noChangeArrowheads="1"/>
          </p:cNvSpPr>
          <p:nvPr/>
        </p:nvSpPr>
        <p:spPr bwMode="auto">
          <a:xfrm>
            <a:off x="2125134" y="5337387"/>
            <a:ext cx="1549399" cy="568960"/>
          </a:xfrm>
          <a:prstGeom prst="rect">
            <a:avLst/>
          </a:prstGeom>
          <a:solidFill>
            <a:srgbClr val="2A6BFF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SzPct val="80000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endParaRPr lang="en-IN" altLang="en-US" sz="2560">
              <a:latin typeface="Times New Roman" panose="02020603050405020304" pitchFamily="18" charset="0"/>
            </a:endParaRPr>
          </a:p>
        </p:txBody>
      </p:sp>
      <p:sp>
        <p:nvSpPr>
          <p:cNvPr id="74789" name="Rectangle 43"/>
          <p:cNvSpPr>
            <a:spLocks noChangeArrowheads="1"/>
          </p:cNvSpPr>
          <p:nvPr/>
        </p:nvSpPr>
        <p:spPr bwMode="auto">
          <a:xfrm>
            <a:off x="1913467" y="5337387"/>
            <a:ext cx="2164080" cy="74506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20320" tIns="28787" rIns="20320" bIns="28787"/>
          <a:lstStyle>
            <a:lvl1pPr>
              <a:spcBef>
                <a:spcPct val="20000"/>
              </a:spcBef>
              <a:buSzPct val="80000"/>
              <a:buBlip>
                <a:blip r:embed="rId3"/>
              </a:buBlip>
              <a:tabLst>
                <a:tab pos="355600" algn="l"/>
                <a:tab pos="71120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tabLst>
                <a:tab pos="355600" algn="l"/>
                <a:tab pos="71120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tabLst>
                <a:tab pos="355600" algn="l"/>
                <a:tab pos="71120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tabLst>
                <a:tab pos="355600" algn="l"/>
                <a:tab pos="71120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tabLst>
                <a:tab pos="355600" algn="l"/>
                <a:tab pos="71120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tabLst>
                <a:tab pos="355600" algn="l"/>
                <a:tab pos="71120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tabLst>
                <a:tab pos="355600" algn="l"/>
                <a:tab pos="71120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tabLst>
                <a:tab pos="355600" algn="l"/>
                <a:tab pos="71120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tabLst>
                <a:tab pos="355600" algn="l"/>
                <a:tab pos="71120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lnSpc>
                <a:spcPts val="4587"/>
              </a:lnSpc>
              <a:spcBef>
                <a:spcPct val="0"/>
              </a:spcBef>
              <a:buSzTx/>
              <a:buNone/>
            </a:pPr>
            <a:r>
              <a:rPr kumimoji="1" lang="en-US" altLang="en-US" sz="3840">
                <a:solidFill>
                  <a:srgbClr val="FFFF00"/>
                </a:solidFill>
                <a:ea typeface="PMingLiU" panose="02020500000000000000" pitchFamily="18" charset="-120"/>
              </a:rPr>
              <a:t>A.C.E.</a:t>
            </a:r>
          </a:p>
        </p:txBody>
      </p:sp>
      <p:grpSp>
        <p:nvGrpSpPr>
          <p:cNvPr id="74790" name="Group 44"/>
          <p:cNvGrpSpPr>
            <a:grpSpLocks/>
          </p:cNvGrpSpPr>
          <p:nvPr/>
        </p:nvGrpSpPr>
        <p:grpSpPr bwMode="auto">
          <a:xfrm>
            <a:off x="152400" y="1219200"/>
            <a:ext cx="10552853" cy="135467"/>
            <a:chOff x="0" y="831"/>
            <a:chExt cx="6472" cy="80"/>
          </a:xfrm>
        </p:grpSpPr>
        <p:sp>
          <p:nvSpPr>
            <p:cNvPr id="8237" name="Rectangle 45"/>
            <p:cNvSpPr>
              <a:spLocks noChangeArrowheads="1"/>
            </p:cNvSpPr>
            <p:nvPr/>
          </p:nvSpPr>
          <p:spPr bwMode="auto">
            <a:xfrm>
              <a:off x="3729" y="831"/>
              <a:ext cx="2743" cy="80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57647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n-IN" sz="2560"/>
            </a:p>
          </p:txBody>
        </p:sp>
        <p:sp>
          <p:nvSpPr>
            <p:cNvPr id="8238" name="Rectangle 46"/>
            <p:cNvSpPr>
              <a:spLocks noChangeArrowheads="1"/>
            </p:cNvSpPr>
            <p:nvPr/>
          </p:nvSpPr>
          <p:spPr bwMode="auto">
            <a:xfrm>
              <a:off x="0" y="831"/>
              <a:ext cx="1404" cy="80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57647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n-IN" sz="2560"/>
            </a:p>
          </p:txBody>
        </p:sp>
        <p:sp>
          <p:nvSpPr>
            <p:cNvPr id="8239" name="Rectangle 47"/>
            <p:cNvSpPr>
              <a:spLocks noChangeArrowheads="1"/>
            </p:cNvSpPr>
            <p:nvPr/>
          </p:nvSpPr>
          <p:spPr bwMode="auto">
            <a:xfrm>
              <a:off x="1384" y="831"/>
              <a:ext cx="2404" cy="79"/>
            </a:xfrm>
            <a:prstGeom prst="rect">
              <a:avLst/>
            </a:prstGeom>
            <a:gradFill rotWithShape="0">
              <a:gsLst>
                <a:gs pos="0">
                  <a:schemeClr val="accent2">
                    <a:gamma/>
                    <a:tint val="57647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n-IN" sz="2560"/>
            </a:p>
          </p:txBody>
        </p:sp>
      </p:grpSp>
    </p:spTree>
    <p:extLst>
      <p:ext uri="{BB962C8B-B14F-4D97-AF65-F5344CB8AC3E}">
        <p14:creationId xmlns:p14="http://schemas.microsoft.com/office/powerpoint/2010/main" val="3283000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ChangeArrowheads="1"/>
          </p:cNvSpPr>
          <p:nvPr/>
        </p:nvSpPr>
        <p:spPr bwMode="auto">
          <a:xfrm>
            <a:off x="169863" y="0"/>
            <a:ext cx="9807575" cy="7314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276" tIns="49638" rIns="99276" bIns="4963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5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30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6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4800" dirty="0">
                <a:solidFill>
                  <a:srgbClr val="0000FF"/>
                </a:solidFill>
                <a:latin typeface="Arial" charset="0"/>
                <a:cs typeface="Arial" charset="0"/>
              </a:rPr>
              <a:t>Learning objectives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3000" i="1" dirty="0">
              <a:latin typeface="Arial" charset="0"/>
              <a:cs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000" i="1" dirty="0">
                <a:latin typeface="Arial" charset="0"/>
                <a:cs typeface="Arial" charset="0"/>
              </a:rPr>
              <a:t>By the end of this lecture, students should be able to: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3000" b="0" i="1" dirty="0">
              <a:latin typeface="Arial" charset="0"/>
              <a:cs typeface="Arial" charset="0"/>
            </a:endParaRPr>
          </a:p>
          <a:p>
            <a:pPr>
              <a:buNone/>
              <a:defRPr/>
            </a:pPr>
            <a:r>
              <a:rPr lang="en-US" sz="3200" b="0" dirty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 </a:t>
            </a:r>
            <a:r>
              <a:rPr lang="en-US" sz="3200" b="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Describe </a:t>
            </a:r>
            <a:r>
              <a:rPr lang="en-US" sz="3200" b="0" dirty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different classes of drugs used for treatment of acute &amp; chronic heart failure 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and their mechanism of action</a:t>
            </a:r>
          </a:p>
          <a:p>
            <a:pPr>
              <a:defRPr/>
            </a:pPr>
            <a:endParaRPr lang="en-US" sz="3200" b="0" dirty="0">
              <a:solidFill>
                <a:schemeClr val="bg1">
                  <a:lumMod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eaLnBrk="1" hangingPunct="1">
              <a:spcBef>
                <a:spcPct val="0"/>
              </a:spcBef>
              <a:buFontTx/>
              <a:buChar char="-"/>
            </a:pPr>
            <a:r>
              <a:rPr lang="en-US" altLang="en-US" sz="3200" b="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Understand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 their pharmacological effects, clinical  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   uses, adverse effects and their interactions with  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altLang="en-US" sz="3200" b="0">
                <a:latin typeface="Arial" panose="020B0604020202020204" pitchFamily="34" charset="0"/>
                <a:cs typeface="Arial" panose="020B0604020202020204" pitchFamily="34" charset="0"/>
              </a:rPr>
              <a:t>other drugs</a:t>
            </a:r>
            <a:endParaRPr lang="en-US" altLang="en-US" sz="32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3200" b="0" dirty="0">
              <a:latin typeface="Arial" charset="0"/>
              <a:cs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3200" b="0" dirty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5265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20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228600" y="152400"/>
            <a:ext cx="10058400" cy="1366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4000" dirty="0">
                <a:latin typeface="Arial" panose="020B0604020202020204" pitchFamily="34" charset="0"/>
                <a:cs typeface="Arial" panose="020B0604020202020204" pitchFamily="34" charset="0"/>
              </a:rPr>
              <a:t>ACE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4000" dirty="0">
                <a:latin typeface="Arial" panose="020B0604020202020204" pitchFamily="34" charset="0"/>
                <a:cs typeface="Arial" panose="020B0604020202020204" pitchFamily="34" charset="0"/>
              </a:rPr>
              <a:t>Inhibitors</a:t>
            </a: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r>
              <a:rPr lang="en-US" altLang="en-US" sz="32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Pharmacokinetics:</a:t>
            </a:r>
            <a:endParaRPr lang="en-US" sz="32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lang="en-U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Captopril, </a:t>
            </a:r>
            <a:r>
              <a:rPr lang="en-US" sz="3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Enalapril</a:t>
            </a:r>
            <a:r>
              <a:rPr lang="en-U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3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Ramipril</a:t>
            </a:r>
            <a:r>
              <a:rPr lang="en-U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- rapidly absorbed from GIT after oral administration.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-  food reduce their bioavailability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sz="2600" dirty="0">
                <a:solidFill>
                  <a:srgbClr val="3399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Enalapril</a:t>
            </a:r>
            <a:r>
              <a:rPr lang="en-U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, </a:t>
            </a:r>
            <a:r>
              <a:rPr lang="en-US" sz="3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Ramipril</a:t>
            </a:r>
            <a:r>
              <a:rPr lang="en-U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- 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prodrugs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, converted to their </a:t>
            </a:r>
            <a:r>
              <a:rPr lang="en-US" sz="2600" u="sng" dirty="0">
                <a:latin typeface="Arial" panose="020B0604020202020204" pitchFamily="34" charset="0"/>
                <a:cs typeface="Arial" panose="020B0604020202020204" pitchFamily="34" charset="0"/>
              </a:rPr>
              <a:t>active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metabolites in the liver 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-  have long half-life &amp; given once daily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sz="2600" dirty="0">
                <a:solidFill>
                  <a:srgbClr val="3399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Enalaprilat</a:t>
            </a:r>
            <a:r>
              <a:rPr lang="en-U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marL="457200" indent="-457200" eaLnBrk="1" hangingPunct="1">
              <a:lnSpc>
                <a:spcPct val="150000"/>
              </a:lnSpc>
              <a:buFontTx/>
              <a:buChar char="-"/>
              <a:defRPr/>
            </a:pP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the active metabolite of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enalapril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457200" indent="-457200" eaLnBrk="1" hangingPunct="1">
              <a:lnSpc>
                <a:spcPct val="150000"/>
              </a:lnSpc>
              <a:buFontTx/>
              <a:buChar char="-"/>
              <a:defRPr/>
            </a:pP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given I.V.  in hypertensive emergency</a:t>
            </a:r>
            <a:endParaRPr lang="en-US" sz="28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en-US" sz="2800" b="0" dirty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en-US" sz="2800" dirty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en-US" sz="2800" dirty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en-US" sz="2800" dirty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en-US" sz="2800" dirty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en-US" sz="2800" dirty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en-US" sz="2800" dirty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en-US" sz="2800" dirty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en-US" dirty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en-US" dirty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en-US" dirty="0">
                <a:solidFill>
                  <a:srgbClr val="FF0000"/>
                </a:solidFill>
                <a:latin typeface="Bernard MT Condensed" panose="02050806060905020404" pitchFamily="18" charset="0"/>
              </a:rPr>
              <a:t/>
            </a:r>
            <a:br>
              <a:rPr lang="en-US" altLang="en-US" dirty="0">
                <a:solidFill>
                  <a:srgbClr val="FF0000"/>
                </a:solidFill>
                <a:latin typeface="Bernard MT Condensed" panose="02050806060905020404" pitchFamily="18" charset="0"/>
              </a:rPr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4051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21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381000" y="76200"/>
            <a:ext cx="9889958" cy="77867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ACE </a:t>
            </a:r>
            <a:r>
              <a:rPr lang="en-US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Inhibitors</a:t>
            </a:r>
          </a:p>
          <a:p>
            <a:pPr eaLnBrk="1" hangingPunct="1"/>
            <a:endParaRPr lang="en-US" altLang="en-US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US" altLang="en-US" sz="32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Adverse effects</a:t>
            </a:r>
            <a:r>
              <a:rPr lang="en-US" altLang="en-US" sz="32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eaLnBrk="1" hangingPunct="1"/>
            <a:endParaRPr lang="en-US" alt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1- </a:t>
            </a:r>
            <a:r>
              <a:rPr lang="en-US" alt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acute </a:t>
            </a: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renal failure, especially in patients</a:t>
            </a:r>
          </a:p>
          <a:p>
            <a:pPr eaLnBrk="1" hangingPunct="1"/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    with renal artery stenosis </a:t>
            </a:r>
            <a:endParaRPr lang="en-US" altLang="en-US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endParaRPr lang="en-US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2-  </a:t>
            </a:r>
            <a:r>
              <a:rPr lang="en-US" alt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hyperkalemia</a:t>
            </a: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, especially in patients with </a:t>
            </a:r>
          </a:p>
          <a:p>
            <a:pPr eaLnBrk="1" hangingPunct="1"/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     renal insufficiency or diabetes </a:t>
            </a:r>
            <a:endParaRPr lang="en-US" altLang="en-US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endParaRPr lang="en-US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3- severe hypotension in hypovolemic patients </a:t>
            </a:r>
            <a:r>
              <a:rPr lang="en-US" alt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eaLnBrk="1" hangingPunct="1"/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alt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altLang="en-U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due to diuretics, salt restriction or </a:t>
            </a:r>
            <a:r>
              <a:rPr lang="en-US" alt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</a:p>
          <a:p>
            <a:pPr eaLnBrk="1" hangingPunct="1"/>
            <a:r>
              <a:rPr lang="en-US" altLang="en-U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gastrointestinal </a:t>
            </a:r>
            <a:r>
              <a:rPr lang="en-US" altLang="en-U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fluid loss)</a:t>
            </a:r>
          </a:p>
          <a:p>
            <a:pPr eaLnBrk="1" hangingPunct="1"/>
            <a:endParaRPr lang="en-US" altLang="en-US" sz="32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endParaRPr lang="en-US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endParaRPr lang="en-US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3847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22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152400" y="533400"/>
            <a:ext cx="9739479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ACE Inhibitors</a:t>
            </a:r>
          </a:p>
          <a:p>
            <a:pPr eaLnBrk="1" hangingPunct="1"/>
            <a:endParaRPr lang="en-US" alt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US" altLang="en-US" sz="3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Adverse effects:</a:t>
            </a:r>
          </a:p>
          <a:p>
            <a:pPr eaLnBrk="1" hangingPunct="1">
              <a:defRPr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defRPr/>
            </a:pPr>
            <a:r>
              <a:rPr lang="en-US" sz="3200" dirty="0" smtClean="0">
                <a:latin typeface="Arial" pitchFamily="34" charset="0"/>
                <a:cs typeface="Arial" pitchFamily="34" charset="0"/>
              </a:rPr>
              <a:t>   4-</a:t>
            </a:r>
            <a:r>
              <a:rPr lang="en-US" sz="3200" dirty="0">
                <a:latin typeface="Arial" pitchFamily="34" charset="0"/>
                <a:cs typeface="Arial" pitchFamily="34" charset="0"/>
              </a:rPr>
              <a:t>  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dry </a:t>
            </a:r>
            <a:r>
              <a:rPr lang="en-US" sz="3200" dirty="0">
                <a:latin typeface="Arial" pitchFamily="34" charset="0"/>
                <a:cs typeface="Arial" pitchFamily="34" charset="0"/>
              </a:rPr>
              <a:t>cough sometimes with wheezing</a:t>
            </a:r>
          </a:p>
          <a:p>
            <a:pPr eaLnBrk="1" hangingPunct="1">
              <a:defRPr/>
            </a:pPr>
            <a:endParaRPr lang="en-US" sz="3200" dirty="0">
              <a:latin typeface="Arial" pitchFamily="34" charset="0"/>
              <a:cs typeface="Arial" pitchFamily="34" charset="0"/>
            </a:endParaRPr>
          </a:p>
          <a:p>
            <a:pPr eaLnBrk="1" hangingPunct="1">
              <a:defRPr/>
            </a:pPr>
            <a:r>
              <a:rPr lang="en-US" sz="3200" dirty="0">
                <a:latin typeface="Arial" pitchFamily="34" charset="0"/>
                <a:cs typeface="Arial" pitchFamily="34" charset="0"/>
              </a:rPr>
              <a:t>   5- 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angioneurotic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>
                <a:latin typeface="Arial" pitchFamily="34" charset="0"/>
                <a:cs typeface="Arial" pitchFamily="34" charset="0"/>
              </a:rPr>
              <a:t>edema ( swelling in the   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  </a:t>
            </a:r>
          </a:p>
          <a:p>
            <a:pPr eaLnBrk="1" hangingPunct="1">
              <a:defRPr/>
            </a:pPr>
            <a:r>
              <a:rPr lang="en-US" sz="32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       nose </a:t>
            </a:r>
            <a:r>
              <a:rPr lang="en-US" sz="3200" dirty="0">
                <a:latin typeface="Arial" pitchFamily="34" charset="0"/>
                <a:cs typeface="Arial" pitchFamily="34" charset="0"/>
              </a:rPr>
              <a:t>, throat, tongue, larynx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eaLnBrk="1" hangingPunct="1">
              <a:defRPr/>
            </a:pPr>
            <a:endParaRPr lang="en-US" sz="3200" dirty="0">
              <a:latin typeface="Arial" pitchFamily="34" charset="0"/>
              <a:cs typeface="Arial" pitchFamily="34" charset="0"/>
            </a:endParaRPr>
          </a:p>
          <a:p>
            <a:pPr eaLnBrk="1" hangingPunct="1">
              <a:defRPr/>
            </a:pPr>
            <a:r>
              <a:rPr lang="en-US" sz="3200" dirty="0" smtClean="0">
                <a:latin typeface="Arial" pitchFamily="34" charset="0"/>
                <a:cs typeface="Arial" pitchFamily="34" charset="0"/>
              </a:rPr>
              <a:t>   6-  </a:t>
            </a:r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dysgeusia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>
                <a:latin typeface="Arial" pitchFamily="34" charset="0"/>
                <a:cs typeface="Arial" pitchFamily="34" charset="0"/>
              </a:rPr>
              <a:t>( reversible loss or altered taste )</a:t>
            </a:r>
            <a:endParaRPr lang="en-US" sz="3200" dirty="0">
              <a:latin typeface="Courier New" pitchFamily="49" charset="0"/>
            </a:endParaRPr>
          </a:p>
          <a:p>
            <a:pPr eaLnBrk="1" hangingPunct="1">
              <a:defRPr/>
            </a:pPr>
            <a:endParaRPr lang="en-US" sz="3200" dirty="0">
              <a:latin typeface="Arial" pitchFamily="34" charset="0"/>
              <a:cs typeface="Arial" pitchFamily="34" charset="0"/>
            </a:endParaRPr>
          </a:p>
          <a:p>
            <a:pPr eaLnBrk="1" hangingPunct="1"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9251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23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228600" y="152400"/>
            <a:ext cx="9448800" cy="85869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endParaRPr lang="en-US" alt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/>
            <a:r>
              <a:rPr lang="en-US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ACE Inhibitors</a:t>
            </a:r>
          </a:p>
          <a:p>
            <a:pPr eaLnBrk="1" hangingPunct="1"/>
            <a:endParaRPr lang="en-US" alt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US" altLang="en-US" sz="3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Contraindications:</a:t>
            </a:r>
            <a:endParaRPr lang="en-US" altLang="en-US" sz="36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endParaRPr lang="en-U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endParaRPr lang="en-US" alt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US" alt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-  during </a:t>
            </a: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the second and third trimesters </a:t>
            </a:r>
            <a:endParaRPr lang="en-US" altLang="en-US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  of </a:t>
            </a: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pregnancy </a:t>
            </a:r>
            <a:endParaRPr lang="en-US" altLang="en-US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alt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 due </a:t>
            </a:r>
            <a:r>
              <a:rPr lang="en-US" altLang="en-U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the risk of : fetal </a:t>
            </a:r>
            <a:r>
              <a:rPr lang="en-US" alt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hypotension</a:t>
            </a:r>
          </a:p>
          <a:p>
            <a:pPr eaLnBrk="1" hangingPunct="1"/>
            <a:r>
              <a:rPr lang="en-US" altLang="en-U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renal </a:t>
            </a:r>
            <a:r>
              <a:rPr lang="en-US" altLang="en-U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failure </a:t>
            </a:r>
            <a:r>
              <a:rPr lang="en-US" alt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&amp; malformations )</a:t>
            </a:r>
            <a:endParaRPr lang="en-US" altLang="en-U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endParaRPr lang="en-US" altLang="en-US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-  renal </a:t>
            </a: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artery </a:t>
            </a:r>
            <a:r>
              <a:rPr lang="en-US" alt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stenosis</a:t>
            </a:r>
          </a:p>
          <a:p>
            <a:pPr eaLnBrk="1" hangingPunct="1"/>
            <a:endParaRPr lang="en-US" dirty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/>
          </a:p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1984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24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228600" y="152400"/>
            <a:ext cx="10058400" cy="97257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III- Drugs that decrease both </a:t>
            </a:r>
          </a:p>
          <a:p>
            <a:pPr algn="ctr"/>
            <a:r>
              <a:rPr lang="en-US" sz="3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preload </a:t>
            </a:r>
            <a:r>
              <a:rPr lang="en-US" altLang="en-US" sz="3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&amp;</a:t>
            </a:r>
            <a:r>
              <a:rPr lang="en-US" sz="3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afterload</a:t>
            </a:r>
          </a:p>
          <a:p>
            <a:pPr eaLnBrk="1" hangingPunct="1">
              <a:buFontTx/>
              <a:buNone/>
            </a:pPr>
            <a:endParaRPr lang="en-US" alt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zh-TW" sz="3600" dirty="0">
                <a:latin typeface="Arial" panose="020B0604020202020204" pitchFamily="34" charset="0"/>
                <a:ea typeface="PMingLiU" panose="02020500000000000000" pitchFamily="18" charset="-120"/>
                <a:cs typeface="Arial" panose="020B0604020202020204" pitchFamily="34" charset="0"/>
              </a:rPr>
              <a:t>2- Angiotensin receptor blockers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(ARBs) : </a:t>
            </a:r>
            <a:endParaRPr lang="en-US" altLang="zh-TW" sz="3600" u="sng" dirty="0">
              <a:latin typeface="Arial" panose="020B0604020202020204" pitchFamily="34" charset="0"/>
              <a:ea typeface="PMingLiU" panose="02020500000000000000" pitchFamily="18" charset="-120"/>
              <a:cs typeface="Arial" panose="020B0604020202020204" pitchFamily="34" charset="0"/>
            </a:endParaRPr>
          </a:p>
          <a:p>
            <a:endParaRPr lang="en-US" altLang="zh-TW" sz="3600" dirty="0">
              <a:solidFill>
                <a:srgbClr val="00B050"/>
              </a:solidFill>
              <a:latin typeface="Arial" panose="020B0604020202020204" pitchFamily="34" charset="0"/>
              <a:ea typeface="PMingLiU" panose="02020500000000000000" pitchFamily="18" charset="-120"/>
              <a:cs typeface="Arial" panose="020B0604020202020204" pitchFamily="34" charset="0"/>
            </a:endParaRPr>
          </a:p>
          <a:p>
            <a:r>
              <a:rPr lang="en-US" altLang="zh-TW" sz="3600" dirty="0">
                <a:solidFill>
                  <a:srgbClr val="FF0000"/>
                </a:solidFill>
                <a:latin typeface="Arial" panose="020B0604020202020204" pitchFamily="34" charset="0"/>
                <a:ea typeface="PMingLiU" panose="02020500000000000000" pitchFamily="18" charset="-120"/>
                <a:cs typeface="Arial" panose="020B0604020202020204" pitchFamily="34" charset="0"/>
              </a:rPr>
              <a:t>Losartan,  Valsartan , </a:t>
            </a:r>
            <a:r>
              <a:rPr lang="en-US" altLang="zh-TW" sz="3600" dirty="0" err="1">
                <a:solidFill>
                  <a:srgbClr val="FF0000"/>
                </a:solidFill>
                <a:latin typeface="Arial" panose="020B0604020202020204" pitchFamily="34" charset="0"/>
                <a:ea typeface="PMingLiU" panose="02020500000000000000" pitchFamily="18" charset="-120"/>
                <a:cs typeface="Arial" panose="020B0604020202020204" pitchFamily="34" charset="0"/>
              </a:rPr>
              <a:t>Irbesartan</a:t>
            </a:r>
            <a:r>
              <a:rPr lang="en-US" altLang="zh-TW" sz="3600" dirty="0">
                <a:solidFill>
                  <a:srgbClr val="FF0000"/>
                </a:solidFill>
                <a:ea typeface="PMingLiU" panose="02020500000000000000" pitchFamily="18" charset="-120"/>
              </a:rPr>
              <a:t>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zh-TW" sz="3600" dirty="0">
                <a:solidFill>
                  <a:srgbClr val="0000FF"/>
                </a:solidFill>
                <a:latin typeface="Arial" panose="020B0604020202020204" pitchFamily="34" charset="0"/>
                <a:ea typeface="PMingLiU" panose="02020500000000000000" pitchFamily="18" charset="-120"/>
                <a:cs typeface="Arial" panose="020B0604020202020204" pitchFamily="34" charset="0"/>
              </a:rPr>
              <a:t>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zh-TW" sz="3200" dirty="0">
                <a:solidFill>
                  <a:srgbClr val="0000FF"/>
                </a:solidFill>
                <a:latin typeface="Arial" panose="020B0604020202020204" pitchFamily="34" charset="0"/>
                <a:ea typeface="PMingLiU" panose="02020500000000000000" pitchFamily="18" charset="-120"/>
                <a:cs typeface="Arial" panose="020B0604020202020204" pitchFamily="34" charset="0"/>
              </a:rPr>
              <a:t>Mechanism of action: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zh-TW" sz="2800" dirty="0">
                <a:ea typeface="PMingLiU" panose="02020500000000000000" pitchFamily="18" charset="-120"/>
              </a:rPr>
              <a:t>      </a:t>
            </a: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en-US" altLang="zh-TW" sz="3200" dirty="0">
                <a:latin typeface="Arial" panose="020B0604020202020204" pitchFamily="34" charset="0"/>
                <a:ea typeface="PMingLiU" panose="02020500000000000000" pitchFamily="18" charset="-120"/>
                <a:cs typeface="Arial" panose="020B0604020202020204" pitchFamily="34" charset="0"/>
              </a:rPr>
              <a:t>    -  block AT</a:t>
            </a:r>
            <a:r>
              <a:rPr lang="en-US" altLang="zh-TW" sz="3200" baseline="-25000" dirty="0">
                <a:latin typeface="Arial" panose="020B0604020202020204" pitchFamily="34" charset="0"/>
                <a:ea typeface="PMingLiU" panose="02020500000000000000" pitchFamily="18" charset="-120"/>
                <a:cs typeface="Arial" panose="020B0604020202020204" pitchFamily="34" charset="0"/>
              </a:rPr>
              <a:t>1</a:t>
            </a:r>
            <a:r>
              <a:rPr lang="en-US" altLang="zh-TW" sz="3200" dirty="0">
                <a:latin typeface="Arial" panose="020B0604020202020204" pitchFamily="34" charset="0"/>
                <a:ea typeface="PMingLiU" panose="02020500000000000000" pitchFamily="18" charset="-120"/>
                <a:cs typeface="Arial" panose="020B0604020202020204" pitchFamily="34" charset="0"/>
              </a:rPr>
              <a:t> receptors </a:t>
            </a: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en-US" altLang="zh-TW" sz="3200" dirty="0">
                <a:latin typeface="Arial" panose="020B0604020202020204" pitchFamily="34" charset="0"/>
                <a:ea typeface="PMingLiU" panose="02020500000000000000" pitchFamily="18" charset="-120"/>
                <a:cs typeface="Arial" panose="020B0604020202020204" pitchFamily="34" charset="0"/>
              </a:rPr>
              <a:t>    -  decrease action of angiotensin II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zh-TW" sz="3200" dirty="0">
              <a:latin typeface="Arial" panose="020B0604020202020204" pitchFamily="34" charset="0"/>
              <a:ea typeface="PMingLiU" panose="02020500000000000000" pitchFamily="18" charset="-12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en-US" sz="3200" dirty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en-US" sz="3200" dirty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en-US" sz="2800" dirty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en-US" dirty="0">
                <a:solidFill>
                  <a:srgbClr val="FF0000"/>
                </a:solidFill>
                <a:latin typeface="Bernard MT Condensed" panose="02050806060905020404" pitchFamily="18" charset="0"/>
              </a:rPr>
              <a:t/>
            </a:r>
            <a:br>
              <a:rPr lang="en-US" altLang="en-US" dirty="0">
                <a:solidFill>
                  <a:srgbClr val="FF0000"/>
                </a:solidFill>
                <a:latin typeface="Bernard MT Condensed" panose="02050806060905020404" pitchFamily="18" charset="0"/>
              </a:rPr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7386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25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152400" y="152400"/>
            <a:ext cx="10058400" cy="98796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32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Useful Effects of ACE Inhibitors &amp; </a:t>
            </a:r>
            <a:r>
              <a:rPr lang="en-US" sz="32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ARBs </a:t>
            </a:r>
          </a:p>
          <a:p>
            <a:pPr algn="ctr"/>
            <a:r>
              <a:rPr lang="en-US" sz="3200" dirty="0">
                <a:solidFill>
                  <a:srgbClr val="0000FF"/>
                </a:solidFill>
                <a:latin typeface="Arial" panose="020B0604020202020204" pitchFamily="34" charset="0"/>
                <a:ea typeface="PMingLiU" panose="02020500000000000000" pitchFamily="18" charset="-120"/>
                <a:cs typeface="Arial" panose="020B0604020202020204" pitchFamily="34" charset="0"/>
              </a:rPr>
              <a:t>In Heart Failure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zh-TW" sz="3600" dirty="0">
                <a:solidFill>
                  <a:srgbClr val="FF0000"/>
                </a:solidFill>
                <a:latin typeface="Arial" panose="020B0604020202020204" pitchFamily="34" charset="0"/>
                <a:ea typeface="PMingLiU" panose="02020500000000000000" pitchFamily="18" charset="-120"/>
                <a:cs typeface="Arial" panose="020B0604020202020204" pitchFamily="34" charset="0"/>
              </a:rPr>
              <a:t>  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1 - Decrease peripheral resistance ( Afterload )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2 - Decrease Venous return ( Preload)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3 - Decrease sympathetic activity </a:t>
            </a:r>
          </a:p>
          <a:p>
            <a:pPr eaLnBrk="1" hangingPunct="1">
              <a:lnSpc>
                <a:spcPct val="150000"/>
              </a:lnSpc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US" sz="2200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(By blocking </a:t>
            </a:r>
            <a:r>
              <a:rPr lang="en-US" sz="2200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sympathetic nerve release &amp; reuptake of norepinephrine)</a:t>
            </a:r>
            <a:endParaRPr lang="en-US" altLang="en-US" sz="2200" dirty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eaLnBrk="1" hangingPunct="1">
              <a:lnSpc>
                <a:spcPct val="150000"/>
              </a:lnSpc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4- Inhibit cardiac and vascular remodeling </a:t>
            </a:r>
          </a:p>
          <a:p>
            <a:pPr eaLnBrk="1" hangingPunct="1">
              <a:lnSpc>
                <a:spcPct val="150000"/>
              </a:lnSpc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   associated with chronic heart failure</a:t>
            </a:r>
          </a:p>
          <a:p>
            <a:pPr eaLnBrk="1" hangingPunct="1"/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                          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eaLnBrk="1" hangingPunct="1"/>
            <a:r>
              <a:rPr lang="en-US" altLang="en-US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    Decrease in mortality rate </a:t>
            </a:r>
          </a:p>
          <a:p>
            <a:pPr>
              <a:lnSpc>
                <a:spcPct val="150000"/>
              </a:lnSpc>
            </a:pPr>
            <a:endParaRPr lang="en-US" altLang="en-US" sz="2800" b="0" dirty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en-US" sz="2800" dirty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en-US" sz="2800" dirty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en-US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en-US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7872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26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291905" y="152400"/>
            <a:ext cx="9601200" cy="643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III- Drugs that decrease both </a:t>
            </a:r>
          </a:p>
          <a:p>
            <a:pPr algn="ctr"/>
            <a:r>
              <a:rPr lang="en-US" sz="3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preload </a:t>
            </a:r>
            <a:r>
              <a:rPr lang="en-US" altLang="en-US" sz="3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&amp;</a:t>
            </a:r>
            <a:r>
              <a:rPr lang="en-US" sz="3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afterload</a:t>
            </a:r>
          </a:p>
          <a:p>
            <a:pPr eaLnBrk="1" hangingPunct="1">
              <a:buFontTx/>
              <a:buNone/>
            </a:pPr>
            <a:r>
              <a:rPr lang="en-US" altLang="en-US" sz="3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3600" dirty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rtl="1" eaLnBrk="1" hangingPunct="1">
              <a:defRPr/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3- </a:t>
            </a:r>
            <a:r>
              <a:rPr lang="el-GR" sz="3600" dirty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-ADRENOCEPTOR BLOCKERS :</a:t>
            </a:r>
            <a:endParaRPr lang="en-US" sz="32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defRPr/>
            </a:pPr>
            <a:r>
              <a:rPr lang="en-US" sz="3600" b="0" dirty="0"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</a:p>
          <a:p>
            <a:pPr eaLnBrk="1" hangingPunct="1">
              <a:defRPr/>
            </a:pPr>
            <a:r>
              <a:rPr lang="en-US" sz="36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Prazosin</a:t>
            </a:r>
            <a:endParaRPr lang="en-US" sz="3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defRPr/>
            </a:pPr>
            <a:endParaRPr lang="en-US" sz="3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defRPr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- block </a:t>
            </a:r>
            <a:r>
              <a:rPr lang="el-GR" sz="3200" dirty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- receptors in arterioles and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venules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defRPr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eaLnBrk="1" hangingPunct="1">
              <a:defRPr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- reduce blood pressure by decreasing both  </a:t>
            </a:r>
          </a:p>
          <a:p>
            <a:pPr eaLnBrk="1" hangingPunct="1">
              <a:defRPr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  afterload &amp; preload which help heart failure</a:t>
            </a:r>
          </a:p>
          <a:p>
            <a:pPr eaLnBrk="1" hangingPunct="1">
              <a:defRPr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  patients</a:t>
            </a:r>
          </a:p>
        </p:txBody>
      </p:sp>
    </p:spTree>
    <p:extLst>
      <p:ext uri="{BB962C8B-B14F-4D97-AF65-F5344CB8AC3E}">
        <p14:creationId xmlns:p14="http://schemas.microsoft.com/office/powerpoint/2010/main" val="2246404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27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-177800" y="347683"/>
            <a:ext cx="10236200" cy="643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III- Drugs that decrease both </a:t>
            </a:r>
          </a:p>
          <a:p>
            <a:pPr algn="ctr"/>
            <a:r>
              <a:rPr lang="en-US" sz="3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preload </a:t>
            </a:r>
            <a:r>
              <a:rPr lang="en-US" altLang="en-US" sz="3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&amp;</a:t>
            </a:r>
            <a:r>
              <a:rPr lang="en-US" sz="3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afterload</a:t>
            </a:r>
          </a:p>
          <a:p>
            <a:pPr eaLnBrk="1" hangingPunct="1">
              <a:buFontTx/>
              <a:buNone/>
            </a:pPr>
            <a:r>
              <a:rPr lang="en-US" altLang="en-US" sz="40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eaLnBrk="1" hangingPunct="1">
              <a:buFontTx/>
              <a:buNone/>
            </a:pPr>
            <a:r>
              <a:rPr lang="en-US" altLang="en-US" sz="4000" dirty="0">
                <a:latin typeface="Arial" panose="020B0604020202020204" pitchFamily="34" charset="0"/>
                <a:cs typeface="Arial" panose="020B0604020202020204" pitchFamily="34" charset="0"/>
              </a:rPr>
              <a:t>  4- Direct acting vasodilators:</a:t>
            </a:r>
            <a:endParaRPr lang="en-US" sz="4000" spc="53" dirty="0">
              <a:ln w="11430">
                <a:solidFill>
                  <a:schemeClr val="accent1"/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87695" lvl="1" indent="0" eaLnBrk="1" hangingPunct="1">
              <a:lnSpc>
                <a:spcPct val="90000"/>
              </a:lnSpc>
              <a:buNone/>
              <a:defRPr/>
            </a:pPr>
            <a:r>
              <a:rPr lang="en-US" altLang="zh-TW" sz="3600" dirty="0">
                <a:solidFill>
                  <a:srgbClr val="FF0000"/>
                </a:solidFill>
                <a:latin typeface="Arial" panose="020B0604020202020204" pitchFamily="34" charset="0"/>
                <a:ea typeface="PMingLiU" panose="02020500000000000000" pitchFamily="18" charset="-120"/>
                <a:cs typeface="Arial" panose="020B0604020202020204" pitchFamily="34" charset="0"/>
              </a:rPr>
              <a:t>  </a:t>
            </a:r>
          </a:p>
          <a:p>
            <a:pPr marL="487695" lvl="1" indent="0" eaLnBrk="1" hangingPunct="1">
              <a:lnSpc>
                <a:spcPct val="90000"/>
              </a:lnSpc>
              <a:buNone/>
              <a:defRPr/>
            </a:pPr>
            <a:r>
              <a:rPr lang="en-US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Sodium </a:t>
            </a:r>
            <a:r>
              <a:rPr lang="en-US" sz="36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nitroprusside</a:t>
            </a:r>
            <a:endParaRPr lang="en-US" sz="3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87695" lvl="1" indent="0" eaLnBrk="1" hangingPunct="1">
              <a:lnSpc>
                <a:spcPct val="90000"/>
              </a:lnSpc>
              <a:buNone/>
              <a:defRPr/>
            </a:pPr>
            <a:r>
              <a:rPr lang="en-US" sz="28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1" eaLnBrk="1" hangingPunct="1">
              <a:lnSpc>
                <a:spcPct val="150000"/>
              </a:lnSpc>
              <a:defRPr/>
            </a:pP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- given I.V. for acute or severe heart failure </a:t>
            </a:r>
          </a:p>
          <a:p>
            <a:pPr lvl="1" eaLnBrk="1" hangingPunct="1">
              <a:lnSpc>
                <a:spcPct val="150000"/>
              </a:lnSpc>
              <a:defRPr/>
            </a:pP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- acts immediately and effects lasts for 1-5 minutes</a:t>
            </a:r>
          </a:p>
          <a:p>
            <a:r>
              <a:rPr lang="en-US" altLang="en-US" sz="2800" dirty="0">
                <a:solidFill>
                  <a:srgbClr val="FF0000"/>
                </a:solidFill>
                <a:latin typeface="Bernard MT Condensed" panose="02050806060905020404" pitchFamily="18" charset="0"/>
              </a:rPr>
              <a:t/>
            </a:r>
            <a:br>
              <a:rPr lang="en-US" altLang="en-US" sz="2800" dirty="0">
                <a:solidFill>
                  <a:srgbClr val="FF0000"/>
                </a:solidFill>
                <a:latin typeface="Bernard MT Condensed" panose="02050806060905020404" pitchFamily="18" charset="0"/>
              </a:rPr>
            </a:br>
            <a:endParaRPr lang="en-US" altLang="en-US" sz="2800" dirty="0">
              <a:solidFill>
                <a:srgbClr val="FF0000"/>
              </a:solidFill>
              <a:latin typeface="Bernard MT Condensed" panose="02050806060905020404" pitchFamily="18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0539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28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152400" y="0"/>
            <a:ext cx="9525000" cy="71219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FontTx/>
              <a:buNone/>
              <a:defRPr/>
            </a:pPr>
            <a:endParaRPr lang="en-US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gerian" pitchFamily="82" charset="0"/>
            </a:endParaRPr>
          </a:p>
          <a:p>
            <a:pPr algn="ctr" eaLnBrk="1" hangingPunct="1">
              <a:buFontTx/>
              <a:buNone/>
              <a:defRPr/>
            </a:pPr>
            <a:r>
              <a:rPr lang="en-US" sz="3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IV-  Drugs that  increase contractility</a:t>
            </a:r>
          </a:p>
          <a:p>
            <a:pPr eaLnBrk="1" hangingPunct="1">
              <a:buFontTx/>
              <a:buNone/>
              <a:defRPr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1- Cardiac glycosides ( digitalis) :</a:t>
            </a:r>
          </a:p>
          <a:p>
            <a:endParaRPr lang="en-US" altLang="en-US" sz="32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en-US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Digoxin</a:t>
            </a:r>
          </a:p>
          <a:p>
            <a:r>
              <a:rPr lang="en-US" altLang="en-US" sz="32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Pharmacological actions:</a:t>
            </a:r>
          </a:p>
          <a:p>
            <a:pPr eaLnBrk="1" hangingPunct="1"/>
            <a:endParaRPr lang="en-US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1- increase the force of myocardial contraction     		   </a:t>
            </a:r>
            <a:r>
              <a:rPr lang="en-US" altLang="en-U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 +</a:t>
            </a:r>
            <a:r>
              <a:rPr lang="en-US" altLang="en-US" sz="3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</a:t>
            </a:r>
            <a:r>
              <a:rPr lang="en-US" altLang="en-U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inotropic effect )  </a:t>
            </a:r>
          </a:p>
          <a:p>
            <a:pPr algn="ctr" eaLnBrk="1" hangingPunct="1">
              <a:lnSpc>
                <a:spcPct val="90000"/>
              </a:lnSpc>
              <a:buNone/>
              <a:defRPr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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eaLnBrk="1" hangingPunct="1"/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          </a:t>
            </a:r>
            <a:r>
              <a:rPr lang="en-US" alt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 increase left </a:t>
            </a: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ventricle emptying </a:t>
            </a:r>
          </a:p>
          <a:p>
            <a:pPr algn="ctr" eaLnBrk="1" hangingPunct="1"/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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eaLnBrk="1" hangingPunct="1"/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                 increase cardiac output</a:t>
            </a:r>
          </a:p>
          <a:p>
            <a:endParaRPr lang="en-GB" sz="4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1151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1"/>
          <p:cNvSpPr>
            <a:spLocks noChangeArrowheads="1"/>
          </p:cNvSpPr>
          <p:nvPr/>
        </p:nvSpPr>
        <p:spPr bwMode="auto">
          <a:xfrm>
            <a:off x="381000" y="152400"/>
            <a:ext cx="9677400" cy="7115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SzPct val="80000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buFontTx/>
              <a:buNone/>
              <a:defRPr/>
            </a:pPr>
            <a:r>
              <a:rPr lang="en-US" sz="3600" dirty="0">
                <a:solidFill>
                  <a:srgbClr val="0000FF"/>
                </a:solidFill>
                <a:cs typeface="Arial" panose="020B0604020202020204" pitchFamily="34" charset="0"/>
              </a:rPr>
              <a:t>IV-  Drugs that  increase contractility</a:t>
            </a:r>
          </a:p>
          <a:p>
            <a:pPr>
              <a:lnSpc>
                <a:spcPct val="150000"/>
              </a:lnSpc>
              <a:buNone/>
            </a:pPr>
            <a:r>
              <a:rPr lang="en-US" sz="3600" dirty="0">
                <a:cs typeface="Arial" panose="020B0604020202020204" pitchFamily="34" charset="0"/>
              </a:rPr>
              <a:t>1- Cardiac glycosides ( digitalis) :</a:t>
            </a:r>
          </a:p>
          <a:p>
            <a:pPr>
              <a:lnSpc>
                <a:spcPct val="150000"/>
              </a:lnSpc>
              <a:buNone/>
            </a:pPr>
            <a:r>
              <a:rPr lang="en-US" altLang="en-US" sz="3600" dirty="0">
                <a:solidFill>
                  <a:srgbClr val="FF0000"/>
                </a:solidFill>
                <a:cs typeface="Arial" panose="020B0604020202020204" pitchFamily="34" charset="0"/>
              </a:rPr>
              <a:t>Digoxin</a:t>
            </a:r>
          </a:p>
          <a:p>
            <a:pPr eaLnBrk="1" hangingPunct="1">
              <a:spcBef>
                <a:spcPct val="0"/>
              </a:spcBef>
              <a:buSzTx/>
              <a:buFontTx/>
              <a:buNone/>
            </a:pPr>
            <a:endParaRPr lang="en-US" altLang="en-US" sz="2560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2560" dirty="0">
                <a:latin typeface="Times New Roman" panose="02020603050405020304" pitchFamily="18" charset="0"/>
              </a:rPr>
              <a:t> </a:t>
            </a:r>
            <a:r>
              <a:rPr lang="en-US" dirty="0">
                <a:cs typeface="Arial" panose="020B0604020202020204" pitchFamily="34" charset="0"/>
              </a:rPr>
              <a:t>2- Slow heart rate by vagal stimulation</a:t>
            </a:r>
          </a:p>
          <a:p>
            <a:pPr algn="ctr">
              <a:buNone/>
              <a:defRPr/>
            </a:pPr>
            <a:r>
              <a:rPr lang="en-US" dirty="0">
                <a:solidFill>
                  <a:srgbClr val="FF0000"/>
                </a:solidFill>
                <a:cs typeface="Arial" panose="020B0604020202020204" pitchFamily="34" charset="0"/>
              </a:rPr>
              <a:t>( -</a:t>
            </a:r>
            <a:r>
              <a:rPr lang="en-US" dirty="0" err="1">
                <a:solidFill>
                  <a:srgbClr val="FF0000"/>
                </a:solidFill>
                <a:cs typeface="Arial" panose="020B0604020202020204" pitchFamily="34" charset="0"/>
              </a:rPr>
              <a:t>ve</a:t>
            </a:r>
            <a:r>
              <a:rPr lang="en-US" dirty="0">
                <a:solidFill>
                  <a:srgbClr val="FF0000"/>
                </a:solidFill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FF0000"/>
                </a:solidFill>
                <a:cs typeface="Arial" panose="020B0604020202020204" pitchFamily="34" charset="0"/>
              </a:rPr>
              <a:t>chronotropic</a:t>
            </a:r>
            <a:r>
              <a:rPr lang="en-US" dirty="0">
                <a:solidFill>
                  <a:srgbClr val="FF0000"/>
                </a:solidFill>
                <a:cs typeface="Arial" panose="020B0604020202020204" pitchFamily="34" charset="0"/>
              </a:rPr>
              <a:t> effect )</a:t>
            </a:r>
          </a:p>
          <a:p>
            <a:pPr>
              <a:lnSpc>
                <a:spcPct val="150000"/>
              </a:lnSpc>
              <a:buNone/>
              <a:defRPr/>
            </a:pPr>
            <a:r>
              <a:rPr lang="en-US" altLang="en-US" sz="3600" dirty="0">
                <a:solidFill>
                  <a:srgbClr val="0000FF"/>
                </a:solidFill>
                <a:cs typeface="Arial" panose="020B0604020202020204" pitchFamily="34" charset="0"/>
              </a:rPr>
              <a:t>Mechanism of action : </a:t>
            </a:r>
            <a:endParaRPr lang="en-US" sz="3600" dirty="0">
              <a:solidFill>
                <a:srgbClr val="0000FF"/>
              </a:solidFill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buNone/>
            </a:pPr>
            <a:r>
              <a:rPr lang="en-US" dirty="0">
                <a:cs typeface="Arial" panose="020B0604020202020204" pitchFamily="34" charset="0"/>
              </a:rPr>
              <a:t>-  </a:t>
            </a:r>
            <a:r>
              <a:rPr lang="en-US" altLang="en-US" dirty="0">
                <a:cs typeface="Arial" panose="020B0604020202020204" pitchFamily="34" charset="0"/>
              </a:rPr>
              <a:t>Inhibit Na</a:t>
            </a:r>
            <a:r>
              <a:rPr lang="en-US" altLang="en-US" baseline="30000" dirty="0">
                <a:cs typeface="Arial" panose="020B0604020202020204" pitchFamily="34" charset="0"/>
              </a:rPr>
              <a:t>+</a:t>
            </a:r>
            <a:r>
              <a:rPr lang="en-US" altLang="en-US" dirty="0">
                <a:cs typeface="Arial" panose="020B0604020202020204" pitchFamily="34" charset="0"/>
              </a:rPr>
              <a:t> / K</a:t>
            </a:r>
            <a:r>
              <a:rPr lang="en-US" altLang="en-US" baseline="30000" dirty="0">
                <a:cs typeface="Arial" panose="020B0604020202020204" pitchFamily="34" charset="0"/>
              </a:rPr>
              <a:t>+</a:t>
            </a:r>
            <a:r>
              <a:rPr lang="en-US" altLang="en-US" dirty="0">
                <a:cs typeface="Arial" panose="020B0604020202020204" pitchFamily="34" charset="0"/>
              </a:rPr>
              <a:t> ATPase enzyme </a:t>
            </a:r>
          </a:p>
          <a:p>
            <a:pPr>
              <a:buNone/>
              <a:defRPr/>
            </a:pPr>
            <a:r>
              <a:rPr lang="en-US" altLang="en-US" sz="3600" b="0" dirty="0">
                <a:solidFill>
                  <a:srgbClr val="C00000"/>
                </a:solidFill>
                <a:cs typeface="Arial" panose="020B0604020202020204" pitchFamily="34" charset="0"/>
              </a:rPr>
              <a:t>          </a:t>
            </a:r>
            <a:r>
              <a:rPr lang="en-US" altLang="en-US" sz="3600" dirty="0">
                <a:solidFill>
                  <a:srgbClr val="FF0000"/>
                </a:solidFill>
                <a:cs typeface="Arial" panose="020B0604020202020204" pitchFamily="34" charset="0"/>
              </a:rPr>
              <a:t>( the sodium pump )</a:t>
            </a:r>
          </a:p>
          <a:p>
            <a:pPr>
              <a:buNone/>
              <a:defRPr/>
            </a:pPr>
            <a:endParaRPr lang="en-US" altLang="en-US" sz="3600" dirty="0">
              <a:solidFill>
                <a:srgbClr val="C00000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1908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66" name="Group 2"/>
          <p:cNvGrpSpPr>
            <a:grpSpLocks/>
          </p:cNvGrpSpPr>
          <p:nvPr/>
        </p:nvGrpSpPr>
        <p:grpSpPr bwMode="auto">
          <a:xfrm>
            <a:off x="152400" y="0"/>
            <a:ext cx="9753600" cy="7315200"/>
            <a:chOff x="0" y="0"/>
            <a:chExt cx="5760" cy="4320"/>
          </a:xfrm>
          <a:noFill/>
        </p:grpSpPr>
        <p:sp>
          <p:nvSpPr>
            <p:cNvPr id="36872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225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ar-EG" altLang="en-US" sz="2560">
                <a:latin typeface="Times New Roman" panose="02020603050405020304" pitchFamily="18" charset="0"/>
              </a:endParaRPr>
            </a:p>
          </p:txBody>
        </p:sp>
        <p:sp>
          <p:nvSpPr>
            <p:cNvPr id="36873" name="Rectangle 4"/>
            <p:cNvSpPr>
              <a:spLocks noChangeArrowheads="1"/>
            </p:cNvSpPr>
            <p:nvPr/>
          </p:nvSpPr>
          <p:spPr bwMode="auto">
            <a:xfrm>
              <a:off x="0" y="2256"/>
              <a:ext cx="2880" cy="206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ar-EG" altLang="en-US" sz="2560">
                <a:latin typeface="Times New Roman" panose="02020603050405020304" pitchFamily="18" charset="0"/>
              </a:endParaRPr>
            </a:p>
          </p:txBody>
        </p:sp>
        <p:sp>
          <p:nvSpPr>
            <p:cNvPr id="36874" name="Rectangle 5"/>
            <p:cNvSpPr>
              <a:spLocks noChangeArrowheads="1"/>
            </p:cNvSpPr>
            <p:nvPr/>
          </p:nvSpPr>
          <p:spPr bwMode="auto">
            <a:xfrm>
              <a:off x="2880" y="2064"/>
              <a:ext cx="2880" cy="225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ar-EG" altLang="en-US" sz="2560">
                <a:latin typeface="Times New Roman" panose="02020603050405020304" pitchFamily="18" charset="0"/>
              </a:endParaRPr>
            </a:p>
          </p:txBody>
        </p:sp>
        <p:sp>
          <p:nvSpPr>
            <p:cNvPr id="36875" name="Rectangle 6"/>
            <p:cNvSpPr>
              <a:spLocks noChangeArrowheads="1"/>
            </p:cNvSpPr>
            <p:nvPr/>
          </p:nvSpPr>
          <p:spPr bwMode="auto">
            <a:xfrm>
              <a:off x="2880" y="0"/>
              <a:ext cx="2880" cy="206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ar-EG" altLang="en-US" sz="2560">
                <a:latin typeface="Times New Roman" panose="02020603050405020304" pitchFamily="18" charset="0"/>
              </a:endParaRPr>
            </a:p>
          </p:txBody>
        </p:sp>
      </p:grpSp>
      <p:pic>
        <p:nvPicPr>
          <p:cNvPr id="36867" name="Picture 7" descr="hf_1_0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1840" y="1400835"/>
            <a:ext cx="5852160" cy="3939589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118792" name="Text Box 8"/>
          <p:cNvSpPr txBox="1">
            <a:spLocks noChangeArrowheads="1"/>
          </p:cNvSpPr>
          <p:nvPr/>
        </p:nvSpPr>
        <p:spPr bwMode="auto">
          <a:xfrm>
            <a:off x="314960" y="249050"/>
            <a:ext cx="959104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71842" dir="2700000" algn="ctr" rotWithShape="0">
              <a:schemeClr val="tx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en-US" sz="440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HEART FAILURE</a:t>
            </a:r>
          </a:p>
        </p:txBody>
      </p:sp>
      <p:sp>
        <p:nvSpPr>
          <p:cNvPr id="118793" name="WordArt 9"/>
          <p:cNvSpPr>
            <a:spLocks noChangeArrowheads="1" noChangeShapeType="1" noTextEdit="1"/>
          </p:cNvSpPr>
          <p:nvPr/>
        </p:nvSpPr>
        <p:spPr bwMode="auto">
          <a:xfrm>
            <a:off x="4866640" y="1056640"/>
            <a:ext cx="894080" cy="178816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GB" sz="384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E60A4"/>
                    </a:gs>
                    <a:gs pos="50000">
                      <a:srgbClr val="FFFFFF"/>
                    </a:gs>
                    <a:gs pos="100000">
                      <a:srgbClr val="FE60A4"/>
                    </a:gs>
                  </a:gsLst>
                  <a:lin ang="5400000" scaled="1"/>
                </a:gradFill>
                <a:effectLst>
                  <a:outerShdw dist="107763" dir="2700000" algn="ctr" rotWithShape="0">
                    <a:schemeClr val="tx1">
                      <a:alpha val="50000"/>
                    </a:schemeClr>
                  </a:outerShdw>
                </a:effectLst>
              </a:rPr>
              <a:t>?</a:t>
            </a:r>
          </a:p>
        </p:txBody>
      </p:sp>
      <p:sp>
        <p:nvSpPr>
          <p:cNvPr id="118794" name="Text Box 10"/>
          <p:cNvSpPr txBox="1">
            <a:spLocks noChangeArrowheads="1"/>
          </p:cNvSpPr>
          <p:nvPr/>
        </p:nvSpPr>
        <p:spPr bwMode="auto">
          <a:xfrm>
            <a:off x="152400" y="5606628"/>
            <a:ext cx="9753600" cy="1142749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spcBef>
                <a:spcPct val="20000"/>
              </a:spcBef>
              <a:buSzPct val="80000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3413" dirty="0">
                <a:latin typeface="Arial Narrow" panose="020B0606020202030204" pitchFamily="34" charset="0"/>
              </a:rPr>
              <a:t>Inability of the heart to maintain an adequate cardiac output</a:t>
            </a:r>
            <a:r>
              <a:rPr lang="en-US" altLang="en-US" sz="3413" dirty="0">
                <a:latin typeface="Arial Narrow" panose="020B0606020202030204" pitchFamily="34" charset="0"/>
                <a:sym typeface="Wingdings" panose="05000000000000000000" pitchFamily="2" charset="2"/>
              </a:rPr>
              <a:t> </a:t>
            </a:r>
            <a:r>
              <a:rPr lang="en-US" altLang="en-US" sz="3413" dirty="0">
                <a:latin typeface="Arial Narrow" panose="020B0606020202030204" pitchFamily="34" charset="0"/>
              </a:rPr>
              <a:t>to meet the metabolic demands of the body</a:t>
            </a:r>
            <a:r>
              <a:rPr lang="en-US" altLang="en-US" sz="3413" dirty="0">
                <a:solidFill>
                  <a:schemeClr val="bg1"/>
                </a:solidFill>
                <a:latin typeface="Arial Narrow" panose="020B0606020202030204" pitchFamily="34" charset="0"/>
              </a:rPr>
              <a:t>. </a:t>
            </a:r>
          </a:p>
        </p:txBody>
      </p:sp>
      <p:sp>
        <p:nvSpPr>
          <p:cNvPr id="118796" name="Line 12"/>
          <p:cNvSpPr>
            <a:spLocks noChangeShapeType="1"/>
          </p:cNvSpPr>
          <p:nvPr/>
        </p:nvSpPr>
        <p:spPr bwMode="auto">
          <a:xfrm>
            <a:off x="2997200" y="894080"/>
            <a:ext cx="4226560" cy="0"/>
          </a:xfrm>
          <a:prstGeom prst="line">
            <a:avLst/>
          </a:prstGeom>
          <a:noFill/>
          <a:ln w="762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sz="2560"/>
          </a:p>
        </p:txBody>
      </p:sp>
    </p:spTree>
    <p:extLst>
      <p:ext uri="{BB962C8B-B14F-4D97-AF65-F5344CB8AC3E}">
        <p14:creationId xmlns:p14="http://schemas.microsoft.com/office/powerpoint/2010/main" val="4116170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18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900"/>
                            </p:stCondLst>
                            <p:childTnLst>
                              <p:par>
                                <p:cTn id="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18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18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18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792" grpId="0" autoUpdateAnimBg="0"/>
      <p:bldP spid="118793" grpId="0" animBg="1"/>
      <p:bldP spid="118794" grpId="0"/>
      <p:bldP spid="11879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Picture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250" y="152400"/>
            <a:ext cx="9746750" cy="701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79" name="Text Box 3"/>
          <p:cNvSpPr txBox="1">
            <a:spLocks noChangeArrowheads="1"/>
          </p:cNvSpPr>
          <p:nvPr/>
        </p:nvSpPr>
        <p:spPr bwMode="auto">
          <a:xfrm>
            <a:off x="13699" y="152400"/>
            <a:ext cx="9753600" cy="683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80000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920" dirty="0">
                <a:cs typeface="Arial" panose="020B0604020202020204" pitchFamily="34" charset="0"/>
              </a:rPr>
              <a:t>    </a:t>
            </a:r>
            <a:r>
              <a:rPr lang="en-US" altLang="en-US" sz="3840" dirty="0">
                <a:solidFill>
                  <a:srgbClr val="002060"/>
                </a:solidFill>
                <a:cs typeface="Arial" panose="020B0604020202020204" pitchFamily="34" charset="0"/>
              </a:rPr>
              <a:t>MECHANISM OF ACTION OF DIGOXIN</a:t>
            </a:r>
          </a:p>
        </p:txBody>
      </p:sp>
    </p:spTree>
    <p:extLst>
      <p:ext uri="{BB962C8B-B14F-4D97-AF65-F5344CB8AC3E}">
        <p14:creationId xmlns:p14="http://schemas.microsoft.com/office/powerpoint/2010/main" val="1953358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31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228600" y="0"/>
            <a:ext cx="9525000" cy="73558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buFontTx/>
              <a:buNone/>
              <a:defRPr/>
            </a:pPr>
            <a:r>
              <a:rPr lang="en-US" sz="3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IV-  Drugs that  increase contractility</a:t>
            </a:r>
          </a:p>
          <a:p>
            <a:endParaRPr lang="en-US" altLang="en-U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1- Cardiac glycosides ( digitalis) :</a:t>
            </a:r>
            <a:r>
              <a:rPr lang="en-US" altLang="en-U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en-US" altLang="en-US" sz="3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en-US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Digoxin</a:t>
            </a:r>
          </a:p>
          <a:p>
            <a:pPr>
              <a:lnSpc>
                <a:spcPct val="150000"/>
              </a:lnSpc>
            </a:pPr>
            <a:r>
              <a:rPr lang="en-US" altLang="en-US" sz="32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Therapeutic uses:</a:t>
            </a:r>
          </a:p>
          <a:p>
            <a:pPr>
              <a:lnSpc>
                <a:spcPct val="150000"/>
              </a:lnSpc>
            </a:pPr>
            <a:r>
              <a:rPr lang="en-US" altLang="en-US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 </a:t>
            </a: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Congestive heart failure</a:t>
            </a:r>
          </a:p>
          <a:p>
            <a:pPr>
              <a:buFontTx/>
              <a:buNone/>
            </a:pPr>
            <a:endParaRPr lang="en-US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Tx/>
              <a:buChar char="-"/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Atrial arrhythmias:</a:t>
            </a:r>
          </a:p>
          <a:p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        - Atrial flutter </a:t>
            </a:r>
          </a:p>
          <a:p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        - Atrial fibrillation</a:t>
            </a:r>
          </a:p>
          <a:p>
            <a:pPr>
              <a:buFontTx/>
              <a:buNone/>
            </a:pPr>
            <a:r>
              <a:rPr lang="en-US" altLang="en-US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</a:t>
            </a: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- Supraventricular tachycardia</a:t>
            </a:r>
            <a:endParaRPr lang="ar-EG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4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864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32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152400" y="304800"/>
            <a:ext cx="10210800" cy="7232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buFontTx/>
              <a:buNone/>
              <a:defRPr/>
            </a:pPr>
            <a:r>
              <a:rPr lang="en-US" sz="3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IV-  Drugs that  increase contractility</a:t>
            </a:r>
          </a:p>
          <a:p>
            <a:endParaRPr lang="en-US" altLang="en-US" sz="3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1- Cardiac glycosides ( digitalis) :</a:t>
            </a:r>
            <a:r>
              <a:rPr lang="en-US" altLang="en-US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altLang="en-US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Digoxin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en-US" sz="32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Pharmacokinetics of digoxin:</a:t>
            </a:r>
          </a:p>
          <a:p>
            <a:pPr>
              <a:lnSpc>
                <a:spcPct val="200000"/>
              </a:lnSpc>
            </a:pPr>
            <a:r>
              <a:rPr lang="en-US" altLang="en-US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has narrow therapeutic index</a:t>
            </a:r>
            <a:endParaRPr lang="en-US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200000"/>
              </a:lnSpc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- oral absorption: 40-80% </a:t>
            </a:r>
            <a:r>
              <a:rPr lang="en-US" altLang="en-U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(variable bioavailability)</a:t>
            </a:r>
          </a:p>
          <a:p>
            <a:pPr eaLnBrk="1" hangingPunct="1">
              <a:lnSpc>
                <a:spcPct val="200000"/>
              </a:lnSpc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- 85% is excreted unchanged in the urine</a:t>
            </a:r>
          </a:p>
          <a:p>
            <a:pPr>
              <a:lnSpc>
                <a:spcPct val="150000"/>
              </a:lnSpc>
            </a:pPr>
            <a:endParaRPr lang="en-GB" sz="4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401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33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152400" y="0"/>
            <a:ext cx="9525000" cy="69249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buFontTx/>
              <a:buNone/>
              <a:defRPr/>
            </a:pPr>
            <a:r>
              <a:rPr lang="en-US" sz="32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IV-  Drugs that  increase contractility</a:t>
            </a:r>
          </a:p>
          <a:p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1- Cardiac glycosides ( digitalis) :</a:t>
            </a:r>
            <a:r>
              <a:rPr lang="en-US" altLang="en-US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altLang="en-US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Digoxin</a:t>
            </a:r>
          </a:p>
          <a:p>
            <a:pPr eaLnBrk="1" hangingPunct="1"/>
            <a:r>
              <a:rPr lang="en-US" altLang="en-US" sz="32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Adverse effects (Cardiac):</a:t>
            </a:r>
            <a:endParaRPr lang="en-US" altLang="en-US" sz="3200" b="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endParaRPr lang="en-US" altLang="en-US" sz="36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- digitalis-induced arrhythmias</a:t>
            </a: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          - </a:t>
            </a:r>
            <a:r>
              <a:rPr lang="en-US" alt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extrasystoles</a:t>
            </a:r>
            <a:endParaRPr lang="en-US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None/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          - coupled beats  </a:t>
            </a:r>
            <a:r>
              <a:rPr lang="en-US" altLang="en-U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GB" sz="3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Bigeminal</a:t>
            </a:r>
            <a:r>
              <a:rPr lang="en-GB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rhythm)</a:t>
            </a:r>
            <a:endParaRPr lang="en-US" altLang="en-U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None/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          - ventricular tachycardia or fibrillation </a:t>
            </a:r>
          </a:p>
          <a:p>
            <a:pPr eaLnBrk="1" hangingPunct="1">
              <a:buFontTx/>
              <a:buNone/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          - cardiac arrest</a:t>
            </a:r>
          </a:p>
          <a:p>
            <a:endParaRPr lang="en-GB" sz="4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5058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34</a:t>
            </a:fld>
            <a:endParaRPr lang="en-US" alt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381000"/>
            <a:ext cx="9296400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4286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35</a:t>
            </a:fld>
            <a:endParaRPr lang="en-US" alt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609600"/>
            <a:ext cx="9326563" cy="5526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5417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36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228600" y="304800"/>
            <a:ext cx="9829800" cy="74481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buFontTx/>
              <a:buNone/>
              <a:defRPr/>
            </a:pPr>
            <a:r>
              <a:rPr lang="en-US" sz="3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IV-  Drugs that  increase contractility</a:t>
            </a:r>
          </a:p>
          <a:p>
            <a:pPr>
              <a:lnSpc>
                <a:spcPct val="150000"/>
              </a:lnSpc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1- Cardiac glycosides ( digitalis) :</a:t>
            </a:r>
            <a:r>
              <a:rPr lang="en-US" altLang="en-U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altLang="en-US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Digoxin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en-US" sz="32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Adverse effects (non-cardiac) :</a:t>
            </a:r>
            <a:endParaRPr lang="en-US" altLang="en-US" sz="3200" b="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en-US" sz="3200" u="sng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GIT :</a:t>
            </a:r>
            <a:r>
              <a:rPr lang="en-US" altLang="en-US" sz="3200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   anorexia ,nausea, vomiting, diarrhea</a:t>
            </a:r>
          </a:p>
          <a:p>
            <a:pPr eaLnBrk="1" hangingPunct="1"/>
            <a:r>
              <a:rPr lang="en-US" altLang="en-U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( the earliest signs of toxicity )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en-US" sz="3200" u="sng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CNS: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en-U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headache, visual disturbances, drowsiness</a:t>
            </a:r>
          </a:p>
          <a:p>
            <a:pPr eaLnBrk="1" hangingPunct="1">
              <a:lnSpc>
                <a:spcPct val="150000"/>
              </a:lnSpc>
            </a:pPr>
            <a:endParaRPr lang="en-GB" sz="4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5386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370" name="Group 24"/>
          <p:cNvGrpSpPr>
            <a:grpSpLocks/>
          </p:cNvGrpSpPr>
          <p:nvPr/>
        </p:nvGrpSpPr>
        <p:grpSpPr bwMode="auto">
          <a:xfrm>
            <a:off x="152400" y="0"/>
            <a:ext cx="9753600" cy="7315200"/>
            <a:chOff x="0" y="0"/>
            <a:chExt cx="5760" cy="4320"/>
          </a:xfrm>
        </p:grpSpPr>
        <p:sp>
          <p:nvSpPr>
            <p:cNvPr id="5839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2256"/>
            </a:xfrm>
            <a:prstGeom prst="rect">
              <a:avLst/>
            </a:prstGeom>
            <a:gradFill rotWithShape="1">
              <a:gsLst>
                <a:gs pos="0">
                  <a:srgbClr val="CC0000"/>
                </a:gs>
                <a:gs pos="100000">
                  <a:srgbClr val="0000FF"/>
                </a:gs>
              </a:gsLst>
              <a:path path="rect">
                <a:fillToRect r="100000" b="10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ar-EG" altLang="en-US" sz="2560">
                <a:latin typeface="Times New Roman" panose="02020603050405020304" pitchFamily="18" charset="0"/>
              </a:endParaRPr>
            </a:p>
          </p:txBody>
        </p:sp>
        <p:sp>
          <p:nvSpPr>
            <p:cNvPr id="58396" name="Rectangle 4"/>
            <p:cNvSpPr>
              <a:spLocks noChangeArrowheads="1"/>
            </p:cNvSpPr>
            <p:nvPr/>
          </p:nvSpPr>
          <p:spPr bwMode="auto">
            <a:xfrm>
              <a:off x="0" y="2256"/>
              <a:ext cx="2880" cy="2064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rgbClr val="0000FF"/>
                </a:gs>
              </a:gsLst>
              <a:path path="rect">
                <a:fillToRect t="100000" r="10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ar-EG" altLang="en-US" sz="2560">
                <a:latin typeface="Times New Roman" panose="02020603050405020304" pitchFamily="18" charset="0"/>
              </a:endParaRPr>
            </a:p>
          </p:txBody>
        </p:sp>
        <p:sp>
          <p:nvSpPr>
            <p:cNvPr id="58397" name="Rectangle 5"/>
            <p:cNvSpPr>
              <a:spLocks noChangeArrowheads="1"/>
            </p:cNvSpPr>
            <p:nvPr/>
          </p:nvSpPr>
          <p:spPr bwMode="auto">
            <a:xfrm>
              <a:off x="2880" y="2064"/>
              <a:ext cx="2880" cy="2256"/>
            </a:xfrm>
            <a:prstGeom prst="rect">
              <a:avLst/>
            </a:prstGeom>
            <a:gradFill rotWithShape="1">
              <a:gsLst>
                <a:gs pos="0">
                  <a:srgbClr val="2F8D2F"/>
                </a:gs>
                <a:gs pos="100000">
                  <a:srgbClr val="0000FF"/>
                </a:gs>
              </a:gsLst>
              <a:path path="rect">
                <a:fillToRect l="100000" t="10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ar-EG" altLang="en-US" sz="2560">
                <a:latin typeface="Times New Roman" panose="02020603050405020304" pitchFamily="18" charset="0"/>
              </a:endParaRPr>
            </a:p>
          </p:txBody>
        </p:sp>
        <p:sp>
          <p:nvSpPr>
            <p:cNvPr id="58398" name="Rectangle 6"/>
            <p:cNvSpPr>
              <a:spLocks noChangeArrowheads="1"/>
            </p:cNvSpPr>
            <p:nvPr/>
          </p:nvSpPr>
          <p:spPr bwMode="auto">
            <a:xfrm>
              <a:off x="2880" y="0"/>
              <a:ext cx="2880" cy="2064"/>
            </a:xfrm>
            <a:prstGeom prst="rect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rgbClr val="0000FF"/>
                </a:gs>
              </a:gsLst>
              <a:path path="rect">
                <a:fillToRect l="100000" b="10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ar-EG" altLang="en-US" sz="2560">
                <a:latin typeface="Times New Roman" panose="02020603050405020304" pitchFamily="18" charset="0"/>
              </a:endParaRPr>
            </a:p>
          </p:txBody>
        </p:sp>
      </p:grpSp>
      <p:sp>
        <p:nvSpPr>
          <p:cNvPr id="58371" name="Text Box 7"/>
          <p:cNvSpPr txBox="1">
            <a:spLocks noChangeArrowheads="1"/>
          </p:cNvSpPr>
          <p:nvPr/>
        </p:nvSpPr>
        <p:spPr bwMode="auto">
          <a:xfrm>
            <a:off x="152400" y="1"/>
            <a:ext cx="9753600" cy="683264"/>
          </a:xfrm>
          <a:prstGeom prst="rect">
            <a:avLst/>
          </a:prstGeom>
          <a:gradFill rotWithShape="1">
            <a:gsLst>
              <a:gs pos="0">
                <a:srgbClr val="FF3300"/>
              </a:gs>
              <a:gs pos="100000">
                <a:srgbClr val="0000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80000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3840">
                <a:solidFill>
                  <a:schemeClr val="bg1"/>
                </a:solidFill>
                <a:latin typeface="Arial Black" panose="020B0A04020102020204" pitchFamily="34" charset="0"/>
              </a:rPr>
              <a:t> Treatment OF ADVERSE EFFECTS</a:t>
            </a:r>
          </a:p>
        </p:txBody>
      </p:sp>
      <p:pic>
        <p:nvPicPr>
          <p:cNvPr id="89098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1254" y="1999827"/>
            <a:ext cx="1771227" cy="178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42"/>
          <p:cNvGrpSpPr>
            <a:grpSpLocks/>
          </p:cNvGrpSpPr>
          <p:nvPr/>
        </p:nvGrpSpPr>
        <p:grpSpPr bwMode="auto">
          <a:xfrm>
            <a:off x="558800" y="1461348"/>
            <a:ext cx="3251200" cy="1622213"/>
            <a:chOff x="240" y="863"/>
            <a:chExt cx="1920" cy="958"/>
          </a:xfrm>
        </p:grpSpPr>
        <p:sp>
          <p:nvSpPr>
            <p:cNvPr id="58393" name="Text Box 9"/>
            <p:cNvSpPr txBox="1">
              <a:spLocks noChangeArrowheads="1"/>
            </p:cNvSpPr>
            <p:nvPr/>
          </p:nvSpPr>
          <p:spPr bwMode="auto">
            <a:xfrm>
              <a:off x="240" y="863"/>
              <a:ext cx="912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SzTx/>
                <a:buFontTx/>
                <a:buNone/>
              </a:pPr>
              <a:r>
                <a:rPr lang="en-US" altLang="en-US" sz="2987" u="sng">
                  <a:solidFill>
                    <a:srgbClr val="FFFF00"/>
                  </a:solidFill>
                  <a:latin typeface="Arial Narrow" panose="020B0606020202030204" pitchFamily="34" charset="0"/>
                </a:rPr>
                <a:t>HEART </a:t>
              </a:r>
            </a:p>
          </p:txBody>
        </p:sp>
        <p:pic>
          <p:nvPicPr>
            <p:cNvPr id="58394" name="Picture 1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92" y="1056"/>
              <a:ext cx="768" cy="7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9100" name="Text Box 12"/>
          <p:cNvSpPr txBox="1">
            <a:spLocks noChangeArrowheads="1"/>
          </p:cNvSpPr>
          <p:nvPr/>
        </p:nvSpPr>
        <p:spPr bwMode="auto">
          <a:xfrm>
            <a:off x="5273040" y="1463040"/>
            <a:ext cx="1137920" cy="552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80000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2987" u="sng">
                <a:solidFill>
                  <a:srgbClr val="FFFF00"/>
                </a:solidFill>
                <a:latin typeface="Arial Narrow" panose="020B0606020202030204" pitchFamily="34" charset="0"/>
              </a:rPr>
              <a:t>CNS </a:t>
            </a:r>
          </a:p>
        </p:txBody>
      </p:sp>
      <p:pic>
        <p:nvPicPr>
          <p:cNvPr id="89102" name="Picture 1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2853" y="4031828"/>
            <a:ext cx="1788160" cy="1771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9104" name="Picture 16" descr="eye drawi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1894" y="3219027"/>
            <a:ext cx="1798320" cy="1341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9106" name="Text Box 18"/>
          <p:cNvSpPr txBox="1">
            <a:spLocks noChangeArrowheads="1"/>
          </p:cNvSpPr>
          <p:nvPr/>
        </p:nvSpPr>
        <p:spPr bwMode="auto">
          <a:xfrm>
            <a:off x="4216400" y="2650068"/>
            <a:ext cx="1381760" cy="552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80000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2987" u="sng">
                <a:solidFill>
                  <a:srgbClr val="FFFF00"/>
                </a:solidFill>
                <a:latin typeface="Arial Narrow" panose="020B0606020202030204" pitchFamily="34" charset="0"/>
              </a:rPr>
              <a:t>Vision</a:t>
            </a:r>
          </a:p>
        </p:txBody>
      </p:sp>
      <p:sp>
        <p:nvSpPr>
          <p:cNvPr id="89107" name="Text Box 19"/>
          <p:cNvSpPr txBox="1">
            <a:spLocks noChangeArrowheads="1"/>
          </p:cNvSpPr>
          <p:nvPr/>
        </p:nvSpPr>
        <p:spPr bwMode="auto">
          <a:xfrm>
            <a:off x="3420533" y="3544148"/>
            <a:ext cx="894080" cy="552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80000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2987" u="sng">
                <a:solidFill>
                  <a:srgbClr val="FFFF00"/>
                </a:solidFill>
                <a:latin typeface="Arial Narrow" panose="020B0606020202030204" pitchFamily="34" charset="0"/>
              </a:rPr>
              <a:t>GIT</a:t>
            </a:r>
          </a:p>
        </p:txBody>
      </p:sp>
      <p:sp>
        <p:nvSpPr>
          <p:cNvPr id="89108" name="Line 20"/>
          <p:cNvSpPr>
            <a:spLocks noChangeShapeType="1"/>
          </p:cNvSpPr>
          <p:nvPr/>
        </p:nvSpPr>
        <p:spPr bwMode="auto">
          <a:xfrm flipV="1">
            <a:off x="2590800" y="1544320"/>
            <a:ext cx="2763520" cy="3088640"/>
          </a:xfrm>
          <a:prstGeom prst="line">
            <a:avLst/>
          </a:prstGeom>
          <a:noFill/>
          <a:ln w="76200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sz="2560"/>
          </a:p>
        </p:txBody>
      </p:sp>
      <p:sp>
        <p:nvSpPr>
          <p:cNvPr id="89114" name="AutoShape 26"/>
          <p:cNvSpPr>
            <a:spLocks noChangeArrowheads="1"/>
          </p:cNvSpPr>
          <p:nvPr/>
        </p:nvSpPr>
        <p:spPr bwMode="auto">
          <a:xfrm>
            <a:off x="152400" y="1381760"/>
            <a:ext cx="568960" cy="4389120"/>
          </a:xfrm>
          <a:prstGeom prst="downArrow">
            <a:avLst>
              <a:gd name="adj1" fmla="val 50000"/>
              <a:gd name="adj2" fmla="val 192857"/>
            </a:avLst>
          </a:prstGeom>
          <a:gradFill rotWithShape="1">
            <a:gsLst>
              <a:gs pos="0">
                <a:srgbClr val="6666FF"/>
              </a:gs>
              <a:gs pos="100000">
                <a:srgbClr val="FF33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>
            <a:lvl1pPr>
              <a:spcBef>
                <a:spcPct val="20000"/>
              </a:spcBef>
              <a:buSzPct val="80000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endParaRPr lang="ar-EG" altLang="en-US" sz="2560">
              <a:latin typeface="Times New Roman" panose="02020603050405020304" pitchFamily="18" charset="0"/>
            </a:endParaRPr>
          </a:p>
        </p:txBody>
      </p:sp>
      <p:sp>
        <p:nvSpPr>
          <p:cNvPr id="89115" name="WordArt 27"/>
          <p:cNvSpPr>
            <a:spLocks noChangeArrowheads="1" noChangeShapeType="1" noTextEdit="1"/>
          </p:cNvSpPr>
          <p:nvPr/>
        </p:nvSpPr>
        <p:spPr bwMode="auto">
          <a:xfrm>
            <a:off x="721360" y="4632961"/>
            <a:ext cx="812800" cy="1168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GB" sz="384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</a:rPr>
              <a:t>???</a:t>
            </a:r>
          </a:p>
        </p:txBody>
      </p:sp>
      <p:sp>
        <p:nvSpPr>
          <p:cNvPr id="58382" name="AutoShape 29"/>
          <p:cNvSpPr>
            <a:spLocks noChangeAspect="1" noChangeArrowheads="1" noTextEdit="1"/>
          </p:cNvSpPr>
          <p:nvPr/>
        </p:nvSpPr>
        <p:spPr bwMode="auto">
          <a:xfrm>
            <a:off x="11440160" y="2113280"/>
            <a:ext cx="1114213" cy="3264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z="2560"/>
          </a:p>
        </p:txBody>
      </p:sp>
      <p:sp>
        <p:nvSpPr>
          <p:cNvPr id="89127" name="AutoShape 39"/>
          <p:cNvSpPr>
            <a:spLocks noChangeArrowheads="1"/>
          </p:cNvSpPr>
          <p:nvPr/>
        </p:nvSpPr>
        <p:spPr bwMode="auto">
          <a:xfrm rot="-5400000">
            <a:off x="3525520" y="4267200"/>
            <a:ext cx="568960" cy="4226560"/>
          </a:xfrm>
          <a:prstGeom prst="downArrow">
            <a:avLst>
              <a:gd name="adj1" fmla="val 50000"/>
              <a:gd name="adj2" fmla="val 185714"/>
            </a:avLst>
          </a:prstGeom>
          <a:gradFill rotWithShape="1">
            <a:gsLst>
              <a:gs pos="0">
                <a:srgbClr val="6666FF"/>
              </a:gs>
              <a:gs pos="100000">
                <a:srgbClr val="FF33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>
            <a:lvl1pPr>
              <a:spcBef>
                <a:spcPct val="20000"/>
              </a:spcBef>
              <a:buSzPct val="80000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endParaRPr lang="ar-EG" altLang="en-US" sz="2560">
              <a:latin typeface="Times New Roman" panose="02020603050405020304" pitchFamily="18" charset="0"/>
            </a:endParaRPr>
          </a:p>
        </p:txBody>
      </p:sp>
      <p:sp>
        <p:nvSpPr>
          <p:cNvPr id="89128" name="Text Box 40"/>
          <p:cNvSpPr txBox="1">
            <a:spLocks noChangeArrowheads="1"/>
          </p:cNvSpPr>
          <p:nvPr/>
        </p:nvSpPr>
        <p:spPr bwMode="auto">
          <a:xfrm>
            <a:off x="5923280" y="5364481"/>
            <a:ext cx="3982720" cy="165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80000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lnSpc>
                <a:spcPct val="85000"/>
              </a:lnSpc>
              <a:spcBef>
                <a:spcPct val="0"/>
              </a:spcBef>
              <a:buClr>
                <a:srgbClr val="FF3300"/>
              </a:buClr>
              <a:buFont typeface="Wingdings" panose="05000000000000000000" pitchFamily="2" charset="2"/>
              <a:buChar char="u"/>
            </a:pPr>
            <a:r>
              <a:rPr lang="en-US" altLang="en-US" sz="2987">
                <a:solidFill>
                  <a:schemeClr val="bg1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Atropine</a:t>
            </a:r>
          </a:p>
          <a:p>
            <a:pPr eaLnBrk="1" hangingPunct="1">
              <a:lnSpc>
                <a:spcPct val="85000"/>
              </a:lnSpc>
              <a:spcBef>
                <a:spcPct val="0"/>
              </a:spcBef>
              <a:buClr>
                <a:srgbClr val="FF3300"/>
              </a:buClr>
              <a:buFont typeface="Wingdings" panose="05000000000000000000" pitchFamily="2" charset="2"/>
              <a:buChar char="u"/>
            </a:pPr>
            <a:r>
              <a:rPr lang="en-US" altLang="en-US" sz="2987">
                <a:solidFill>
                  <a:schemeClr val="bg1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Antiarrythmics</a:t>
            </a:r>
          </a:p>
          <a:p>
            <a:pPr eaLnBrk="1" hangingPunct="1">
              <a:lnSpc>
                <a:spcPct val="85000"/>
              </a:lnSpc>
              <a:spcBef>
                <a:spcPct val="0"/>
              </a:spcBef>
              <a:buClr>
                <a:srgbClr val="FF3300"/>
              </a:buClr>
              <a:buFont typeface="Wingdings" panose="05000000000000000000" pitchFamily="2" charset="2"/>
              <a:buChar char="u"/>
            </a:pPr>
            <a:r>
              <a:rPr lang="en-US" altLang="en-US" sz="2987">
                <a:solidFill>
                  <a:schemeClr val="bg1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K supplements</a:t>
            </a:r>
          </a:p>
          <a:p>
            <a:pPr eaLnBrk="1" hangingPunct="1">
              <a:lnSpc>
                <a:spcPct val="85000"/>
              </a:lnSpc>
              <a:spcBef>
                <a:spcPct val="0"/>
              </a:spcBef>
              <a:buClr>
                <a:srgbClr val="FF3300"/>
              </a:buClr>
              <a:buFont typeface="Wingdings" panose="05000000000000000000" pitchFamily="2" charset="2"/>
              <a:buChar char="u"/>
            </a:pPr>
            <a:r>
              <a:rPr lang="en-US" altLang="en-US" sz="2987">
                <a:solidFill>
                  <a:schemeClr val="bg1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 FAB fragment</a:t>
            </a:r>
          </a:p>
        </p:txBody>
      </p:sp>
      <p:grpSp>
        <p:nvGrpSpPr>
          <p:cNvPr id="4" name="Group 38"/>
          <p:cNvGrpSpPr>
            <a:grpSpLocks/>
          </p:cNvGrpSpPr>
          <p:nvPr/>
        </p:nvGrpSpPr>
        <p:grpSpPr bwMode="auto">
          <a:xfrm>
            <a:off x="396240" y="5689600"/>
            <a:ext cx="1381760" cy="1381760"/>
            <a:chOff x="6577" y="1249"/>
            <a:chExt cx="656" cy="651"/>
          </a:xfrm>
        </p:grpSpPr>
        <p:sp>
          <p:nvSpPr>
            <p:cNvPr id="58387" name="Freeform 31"/>
            <p:cNvSpPr>
              <a:spLocks/>
            </p:cNvSpPr>
            <p:nvPr/>
          </p:nvSpPr>
          <p:spPr bwMode="auto">
            <a:xfrm>
              <a:off x="6577" y="1249"/>
              <a:ext cx="656" cy="651"/>
            </a:xfrm>
            <a:custGeom>
              <a:avLst/>
              <a:gdLst>
                <a:gd name="T0" fmla="*/ 192 w 656"/>
                <a:gd name="T1" fmla="*/ 0 h 651"/>
                <a:gd name="T2" fmla="*/ 463 w 656"/>
                <a:gd name="T3" fmla="*/ 0 h 651"/>
                <a:gd name="T4" fmla="*/ 656 w 656"/>
                <a:gd name="T5" fmla="*/ 191 h 651"/>
                <a:gd name="T6" fmla="*/ 656 w 656"/>
                <a:gd name="T7" fmla="*/ 460 h 651"/>
                <a:gd name="T8" fmla="*/ 463 w 656"/>
                <a:gd name="T9" fmla="*/ 651 h 651"/>
                <a:gd name="T10" fmla="*/ 463 w 656"/>
                <a:gd name="T11" fmla="*/ 651 h 651"/>
                <a:gd name="T12" fmla="*/ 192 w 656"/>
                <a:gd name="T13" fmla="*/ 651 h 651"/>
                <a:gd name="T14" fmla="*/ 0 w 656"/>
                <a:gd name="T15" fmla="*/ 460 h 651"/>
                <a:gd name="T16" fmla="*/ 0 w 656"/>
                <a:gd name="T17" fmla="*/ 191 h 651"/>
                <a:gd name="T18" fmla="*/ 192 w 656"/>
                <a:gd name="T19" fmla="*/ 0 h 65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56"/>
                <a:gd name="T31" fmla="*/ 0 h 651"/>
                <a:gd name="T32" fmla="*/ 656 w 656"/>
                <a:gd name="T33" fmla="*/ 651 h 65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56" h="651">
                  <a:moveTo>
                    <a:pt x="192" y="0"/>
                  </a:moveTo>
                  <a:lnTo>
                    <a:pt x="463" y="0"/>
                  </a:lnTo>
                  <a:lnTo>
                    <a:pt x="656" y="191"/>
                  </a:lnTo>
                  <a:lnTo>
                    <a:pt x="656" y="460"/>
                  </a:lnTo>
                  <a:lnTo>
                    <a:pt x="463" y="651"/>
                  </a:lnTo>
                  <a:lnTo>
                    <a:pt x="192" y="651"/>
                  </a:lnTo>
                  <a:lnTo>
                    <a:pt x="0" y="460"/>
                  </a:lnTo>
                  <a:lnTo>
                    <a:pt x="0" y="191"/>
                  </a:lnTo>
                  <a:lnTo>
                    <a:pt x="192" y="0"/>
                  </a:lnTo>
                  <a:close/>
                </a:path>
              </a:pathLst>
            </a:custGeom>
            <a:solidFill>
              <a:srgbClr val="FFFFFF"/>
            </a:solidFill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58388" name="Freeform 32"/>
            <p:cNvSpPr>
              <a:spLocks/>
            </p:cNvSpPr>
            <p:nvPr/>
          </p:nvSpPr>
          <p:spPr bwMode="auto">
            <a:xfrm>
              <a:off x="6608" y="1284"/>
              <a:ext cx="589" cy="584"/>
            </a:xfrm>
            <a:custGeom>
              <a:avLst/>
              <a:gdLst>
                <a:gd name="T0" fmla="*/ 172 w 589"/>
                <a:gd name="T1" fmla="*/ 0 h 584"/>
                <a:gd name="T2" fmla="*/ 416 w 589"/>
                <a:gd name="T3" fmla="*/ 0 h 584"/>
                <a:gd name="T4" fmla="*/ 589 w 589"/>
                <a:gd name="T5" fmla="*/ 171 h 584"/>
                <a:gd name="T6" fmla="*/ 589 w 589"/>
                <a:gd name="T7" fmla="*/ 413 h 584"/>
                <a:gd name="T8" fmla="*/ 416 w 589"/>
                <a:gd name="T9" fmla="*/ 584 h 584"/>
                <a:gd name="T10" fmla="*/ 416 w 589"/>
                <a:gd name="T11" fmla="*/ 584 h 584"/>
                <a:gd name="T12" fmla="*/ 172 w 589"/>
                <a:gd name="T13" fmla="*/ 584 h 584"/>
                <a:gd name="T14" fmla="*/ 0 w 589"/>
                <a:gd name="T15" fmla="*/ 413 h 584"/>
                <a:gd name="T16" fmla="*/ 0 w 589"/>
                <a:gd name="T17" fmla="*/ 171 h 584"/>
                <a:gd name="T18" fmla="*/ 172 w 589"/>
                <a:gd name="T19" fmla="*/ 0 h 58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89"/>
                <a:gd name="T31" fmla="*/ 0 h 584"/>
                <a:gd name="T32" fmla="*/ 589 w 589"/>
                <a:gd name="T33" fmla="*/ 584 h 58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89" h="584">
                  <a:moveTo>
                    <a:pt x="172" y="0"/>
                  </a:moveTo>
                  <a:lnTo>
                    <a:pt x="416" y="0"/>
                  </a:lnTo>
                  <a:lnTo>
                    <a:pt x="589" y="171"/>
                  </a:lnTo>
                  <a:lnTo>
                    <a:pt x="589" y="413"/>
                  </a:lnTo>
                  <a:lnTo>
                    <a:pt x="416" y="584"/>
                  </a:lnTo>
                  <a:lnTo>
                    <a:pt x="172" y="584"/>
                  </a:lnTo>
                  <a:lnTo>
                    <a:pt x="0" y="413"/>
                  </a:lnTo>
                  <a:lnTo>
                    <a:pt x="0" y="171"/>
                  </a:lnTo>
                  <a:lnTo>
                    <a:pt x="172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58389" name="Freeform 33"/>
            <p:cNvSpPr>
              <a:spLocks/>
            </p:cNvSpPr>
            <p:nvPr/>
          </p:nvSpPr>
          <p:spPr bwMode="auto">
            <a:xfrm>
              <a:off x="6643" y="1464"/>
              <a:ext cx="115" cy="221"/>
            </a:xfrm>
            <a:custGeom>
              <a:avLst/>
              <a:gdLst>
                <a:gd name="T0" fmla="*/ 107 w 115"/>
                <a:gd name="T1" fmla="*/ 35 h 221"/>
                <a:gd name="T2" fmla="*/ 88 w 115"/>
                <a:gd name="T3" fmla="*/ 10 h 221"/>
                <a:gd name="T4" fmla="*/ 70 w 115"/>
                <a:gd name="T5" fmla="*/ 2 h 221"/>
                <a:gd name="T6" fmla="*/ 50 w 115"/>
                <a:gd name="T7" fmla="*/ 2 h 221"/>
                <a:gd name="T8" fmla="*/ 32 w 115"/>
                <a:gd name="T9" fmla="*/ 10 h 221"/>
                <a:gd name="T10" fmla="*/ 18 w 115"/>
                <a:gd name="T11" fmla="*/ 25 h 221"/>
                <a:gd name="T12" fmla="*/ 9 w 115"/>
                <a:gd name="T13" fmla="*/ 46 h 221"/>
                <a:gd name="T14" fmla="*/ 9 w 115"/>
                <a:gd name="T15" fmla="*/ 70 h 221"/>
                <a:gd name="T16" fmla="*/ 16 w 115"/>
                <a:gd name="T17" fmla="*/ 89 h 221"/>
                <a:gd name="T18" fmla="*/ 36 w 115"/>
                <a:gd name="T19" fmla="*/ 107 h 221"/>
                <a:gd name="T20" fmla="*/ 69 w 115"/>
                <a:gd name="T21" fmla="*/ 124 h 221"/>
                <a:gd name="T22" fmla="*/ 93 w 115"/>
                <a:gd name="T23" fmla="*/ 146 h 221"/>
                <a:gd name="T24" fmla="*/ 97 w 115"/>
                <a:gd name="T25" fmla="*/ 163 h 221"/>
                <a:gd name="T26" fmla="*/ 86 w 115"/>
                <a:gd name="T27" fmla="*/ 192 h 221"/>
                <a:gd name="T28" fmla="*/ 69 w 115"/>
                <a:gd name="T29" fmla="*/ 202 h 221"/>
                <a:gd name="T30" fmla="*/ 54 w 115"/>
                <a:gd name="T31" fmla="*/ 202 h 221"/>
                <a:gd name="T32" fmla="*/ 33 w 115"/>
                <a:gd name="T33" fmla="*/ 189 h 221"/>
                <a:gd name="T34" fmla="*/ 18 w 115"/>
                <a:gd name="T35" fmla="*/ 156 h 221"/>
                <a:gd name="T36" fmla="*/ 2 w 115"/>
                <a:gd name="T37" fmla="*/ 174 h 221"/>
                <a:gd name="T38" fmla="*/ 14 w 115"/>
                <a:gd name="T39" fmla="*/ 196 h 221"/>
                <a:gd name="T40" fmla="*/ 29 w 115"/>
                <a:gd name="T41" fmla="*/ 213 h 221"/>
                <a:gd name="T42" fmla="*/ 50 w 115"/>
                <a:gd name="T43" fmla="*/ 221 h 221"/>
                <a:gd name="T44" fmla="*/ 73 w 115"/>
                <a:gd name="T45" fmla="*/ 221 h 221"/>
                <a:gd name="T46" fmla="*/ 91 w 115"/>
                <a:gd name="T47" fmla="*/ 213 h 221"/>
                <a:gd name="T48" fmla="*/ 107 w 115"/>
                <a:gd name="T49" fmla="*/ 196 h 221"/>
                <a:gd name="T50" fmla="*/ 115 w 115"/>
                <a:gd name="T51" fmla="*/ 174 h 221"/>
                <a:gd name="T52" fmla="*/ 115 w 115"/>
                <a:gd name="T53" fmla="*/ 148 h 221"/>
                <a:gd name="T54" fmla="*/ 108 w 115"/>
                <a:gd name="T55" fmla="*/ 129 h 221"/>
                <a:gd name="T56" fmla="*/ 87 w 115"/>
                <a:gd name="T57" fmla="*/ 109 h 221"/>
                <a:gd name="T58" fmla="*/ 55 w 115"/>
                <a:gd name="T59" fmla="*/ 92 h 221"/>
                <a:gd name="T60" fmla="*/ 32 w 115"/>
                <a:gd name="T61" fmla="*/ 72 h 221"/>
                <a:gd name="T62" fmla="*/ 27 w 115"/>
                <a:gd name="T63" fmla="*/ 55 h 221"/>
                <a:gd name="T64" fmla="*/ 37 w 115"/>
                <a:gd name="T65" fmla="*/ 29 h 221"/>
                <a:gd name="T66" fmla="*/ 59 w 115"/>
                <a:gd name="T67" fmla="*/ 20 h 221"/>
                <a:gd name="T68" fmla="*/ 75 w 115"/>
                <a:gd name="T69" fmla="*/ 22 h 221"/>
                <a:gd name="T70" fmla="*/ 91 w 115"/>
                <a:gd name="T71" fmla="*/ 46 h 221"/>
                <a:gd name="T72" fmla="*/ 113 w 115"/>
                <a:gd name="T73" fmla="*/ 55 h 221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15"/>
                <a:gd name="T112" fmla="*/ 0 h 221"/>
                <a:gd name="T113" fmla="*/ 115 w 115"/>
                <a:gd name="T114" fmla="*/ 221 h 221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15" h="221">
                  <a:moveTo>
                    <a:pt x="113" y="55"/>
                  </a:moveTo>
                  <a:lnTo>
                    <a:pt x="107" y="35"/>
                  </a:lnTo>
                  <a:lnTo>
                    <a:pt x="95" y="17"/>
                  </a:lnTo>
                  <a:lnTo>
                    <a:pt x="88" y="10"/>
                  </a:lnTo>
                  <a:lnTo>
                    <a:pt x="80" y="4"/>
                  </a:lnTo>
                  <a:lnTo>
                    <a:pt x="70" y="2"/>
                  </a:lnTo>
                  <a:lnTo>
                    <a:pt x="61" y="0"/>
                  </a:lnTo>
                  <a:lnTo>
                    <a:pt x="50" y="2"/>
                  </a:lnTo>
                  <a:lnTo>
                    <a:pt x="40" y="4"/>
                  </a:lnTo>
                  <a:lnTo>
                    <a:pt x="32" y="10"/>
                  </a:lnTo>
                  <a:lnTo>
                    <a:pt x="23" y="17"/>
                  </a:lnTo>
                  <a:lnTo>
                    <a:pt x="18" y="25"/>
                  </a:lnTo>
                  <a:lnTo>
                    <a:pt x="12" y="35"/>
                  </a:lnTo>
                  <a:lnTo>
                    <a:pt x="9" y="46"/>
                  </a:lnTo>
                  <a:lnTo>
                    <a:pt x="8" y="58"/>
                  </a:lnTo>
                  <a:lnTo>
                    <a:pt x="9" y="70"/>
                  </a:lnTo>
                  <a:lnTo>
                    <a:pt x="12" y="81"/>
                  </a:lnTo>
                  <a:lnTo>
                    <a:pt x="16" y="89"/>
                  </a:lnTo>
                  <a:lnTo>
                    <a:pt x="22" y="96"/>
                  </a:lnTo>
                  <a:lnTo>
                    <a:pt x="36" y="107"/>
                  </a:lnTo>
                  <a:lnTo>
                    <a:pt x="52" y="115"/>
                  </a:lnTo>
                  <a:lnTo>
                    <a:pt x="69" y="124"/>
                  </a:lnTo>
                  <a:lnTo>
                    <a:pt x="83" y="133"/>
                  </a:lnTo>
                  <a:lnTo>
                    <a:pt x="93" y="146"/>
                  </a:lnTo>
                  <a:lnTo>
                    <a:pt x="95" y="154"/>
                  </a:lnTo>
                  <a:lnTo>
                    <a:pt x="97" y="163"/>
                  </a:lnTo>
                  <a:lnTo>
                    <a:pt x="94" y="180"/>
                  </a:lnTo>
                  <a:lnTo>
                    <a:pt x="86" y="192"/>
                  </a:lnTo>
                  <a:lnTo>
                    <a:pt x="75" y="200"/>
                  </a:lnTo>
                  <a:lnTo>
                    <a:pt x="69" y="202"/>
                  </a:lnTo>
                  <a:lnTo>
                    <a:pt x="62" y="203"/>
                  </a:lnTo>
                  <a:lnTo>
                    <a:pt x="54" y="202"/>
                  </a:lnTo>
                  <a:lnTo>
                    <a:pt x="45" y="199"/>
                  </a:lnTo>
                  <a:lnTo>
                    <a:pt x="33" y="189"/>
                  </a:lnTo>
                  <a:lnTo>
                    <a:pt x="23" y="174"/>
                  </a:lnTo>
                  <a:lnTo>
                    <a:pt x="18" y="156"/>
                  </a:lnTo>
                  <a:lnTo>
                    <a:pt x="0" y="162"/>
                  </a:lnTo>
                  <a:lnTo>
                    <a:pt x="2" y="174"/>
                  </a:lnTo>
                  <a:lnTo>
                    <a:pt x="8" y="187"/>
                  </a:lnTo>
                  <a:lnTo>
                    <a:pt x="14" y="196"/>
                  </a:lnTo>
                  <a:lnTo>
                    <a:pt x="20" y="206"/>
                  </a:lnTo>
                  <a:lnTo>
                    <a:pt x="29" y="213"/>
                  </a:lnTo>
                  <a:lnTo>
                    <a:pt x="39" y="217"/>
                  </a:lnTo>
                  <a:lnTo>
                    <a:pt x="50" y="221"/>
                  </a:lnTo>
                  <a:lnTo>
                    <a:pt x="62" y="221"/>
                  </a:lnTo>
                  <a:lnTo>
                    <a:pt x="73" y="221"/>
                  </a:lnTo>
                  <a:lnTo>
                    <a:pt x="83" y="217"/>
                  </a:lnTo>
                  <a:lnTo>
                    <a:pt x="91" y="213"/>
                  </a:lnTo>
                  <a:lnTo>
                    <a:pt x="100" y="206"/>
                  </a:lnTo>
                  <a:lnTo>
                    <a:pt x="107" y="196"/>
                  </a:lnTo>
                  <a:lnTo>
                    <a:pt x="111" y="187"/>
                  </a:lnTo>
                  <a:lnTo>
                    <a:pt x="115" y="174"/>
                  </a:lnTo>
                  <a:lnTo>
                    <a:pt x="115" y="162"/>
                  </a:lnTo>
                  <a:lnTo>
                    <a:pt x="115" y="148"/>
                  </a:lnTo>
                  <a:lnTo>
                    <a:pt x="112" y="137"/>
                  </a:lnTo>
                  <a:lnTo>
                    <a:pt x="108" y="129"/>
                  </a:lnTo>
                  <a:lnTo>
                    <a:pt x="101" y="121"/>
                  </a:lnTo>
                  <a:lnTo>
                    <a:pt x="87" y="109"/>
                  </a:lnTo>
                  <a:lnTo>
                    <a:pt x="72" y="100"/>
                  </a:lnTo>
                  <a:lnTo>
                    <a:pt x="55" y="92"/>
                  </a:lnTo>
                  <a:lnTo>
                    <a:pt x="41" y="84"/>
                  </a:lnTo>
                  <a:lnTo>
                    <a:pt x="32" y="72"/>
                  </a:lnTo>
                  <a:lnTo>
                    <a:pt x="29" y="65"/>
                  </a:lnTo>
                  <a:lnTo>
                    <a:pt x="27" y="55"/>
                  </a:lnTo>
                  <a:lnTo>
                    <a:pt x="30" y="41"/>
                  </a:lnTo>
                  <a:lnTo>
                    <a:pt x="37" y="29"/>
                  </a:lnTo>
                  <a:lnTo>
                    <a:pt x="47" y="22"/>
                  </a:lnTo>
                  <a:lnTo>
                    <a:pt x="59" y="20"/>
                  </a:lnTo>
                  <a:lnTo>
                    <a:pt x="68" y="20"/>
                  </a:lnTo>
                  <a:lnTo>
                    <a:pt x="75" y="22"/>
                  </a:lnTo>
                  <a:lnTo>
                    <a:pt x="84" y="32"/>
                  </a:lnTo>
                  <a:lnTo>
                    <a:pt x="91" y="46"/>
                  </a:lnTo>
                  <a:lnTo>
                    <a:pt x="97" y="62"/>
                  </a:lnTo>
                  <a:lnTo>
                    <a:pt x="113" y="55"/>
                  </a:ln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58390" name="Freeform 34"/>
            <p:cNvSpPr>
              <a:spLocks/>
            </p:cNvSpPr>
            <p:nvPr/>
          </p:nvSpPr>
          <p:spPr bwMode="auto">
            <a:xfrm>
              <a:off x="6775" y="1468"/>
              <a:ext cx="116" cy="213"/>
            </a:xfrm>
            <a:custGeom>
              <a:avLst/>
              <a:gdLst>
                <a:gd name="T0" fmla="*/ 116 w 116"/>
                <a:gd name="T1" fmla="*/ 0 h 213"/>
                <a:gd name="T2" fmla="*/ 0 w 116"/>
                <a:gd name="T3" fmla="*/ 0 h 213"/>
                <a:gd name="T4" fmla="*/ 0 w 116"/>
                <a:gd name="T5" fmla="*/ 20 h 213"/>
                <a:gd name="T6" fmla="*/ 48 w 116"/>
                <a:gd name="T7" fmla="*/ 20 h 213"/>
                <a:gd name="T8" fmla="*/ 48 w 116"/>
                <a:gd name="T9" fmla="*/ 213 h 213"/>
                <a:gd name="T10" fmla="*/ 68 w 116"/>
                <a:gd name="T11" fmla="*/ 213 h 213"/>
                <a:gd name="T12" fmla="*/ 68 w 116"/>
                <a:gd name="T13" fmla="*/ 20 h 213"/>
                <a:gd name="T14" fmla="*/ 116 w 116"/>
                <a:gd name="T15" fmla="*/ 20 h 213"/>
                <a:gd name="T16" fmla="*/ 116 w 116"/>
                <a:gd name="T17" fmla="*/ 0 h 21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16"/>
                <a:gd name="T28" fmla="*/ 0 h 213"/>
                <a:gd name="T29" fmla="*/ 116 w 116"/>
                <a:gd name="T30" fmla="*/ 213 h 21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16" h="213">
                  <a:moveTo>
                    <a:pt x="116" y="0"/>
                  </a:moveTo>
                  <a:lnTo>
                    <a:pt x="0" y="0"/>
                  </a:lnTo>
                  <a:lnTo>
                    <a:pt x="0" y="20"/>
                  </a:lnTo>
                  <a:lnTo>
                    <a:pt x="48" y="20"/>
                  </a:lnTo>
                  <a:lnTo>
                    <a:pt x="48" y="213"/>
                  </a:lnTo>
                  <a:lnTo>
                    <a:pt x="68" y="213"/>
                  </a:lnTo>
                  <a:lnTo>
                    <a:pt x="68" y="20"/>
                  </a:lnTo>
                  <a:lnTo>
                    <a:pt x="116" y="20"/>
                  </a:lnTo>
                  <a:lnTo>
                    <a:pt x="116" y="0"/>
                  </a:ln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58391" name="Freeform 35"/>
            <p:cNvSpPr>
              <a:spLocks/>
            </p:cNvSpPr>
            <p:nvPr/>
          </p:nvSpPr>
          <p:spPr bwMode="auto">
            <a:xfrm>
              <a:off x="6906" y="1464"/>
              <a:ext cx="131" cy="221"/>
            </a:xfrm>
            <a:custGeom>
              <a:avLst/>
              <a:gdLst>
                <a:gd name="T0" fmla="*/ 110 w 131"/>
                <a:gd name="T1" fmla="*/ 136 h 221"/>
                <a:gd name="T2" fmla="*/ 111 w 131"/>
                <a:gd name="T3" fmla="*/ 88 h 221"/>
                <a:gd name="T4" fmla="*/ 103 w 131"/>
                <a:gd name="T5" fmla="*/ 54 h 221"/>
                <a:gd name="T6" fmla="*/ 91 w 131"/>
                <a:gd name="T7" fmla="*/ 30 h 221"/>
                <a:gd name="T8" fmla="*/ 74 w 131"/>
                <a:gd name="T9" fmla="*/ 21 h 221"/>
                <a:gd name="T10" fmla="*/ 56 w 131"/>
                <a:gd name="T11" fmla="*/ 21 h 221"/>
                <a:gd name="T12" fmla="*/ 39 w 131"/>
                <a:gd name="T13" fmla="*/ 30 h 221"/>
                <a:gd name="T14" fmla="*/ 27 w 131"/>
                <a:gd name="T15" fmla="*/ 54 h 221"/>
                <a:gd name="T16" fmla="*/ 20 w 131"/>
                <a:gd name="T17" fmla="*/ 88 h 221"/>
                <a:gd name="T18" fmla="*/ 20 w 131"/>
                <a:gd name="T19" fmla="*/ 133 h 221"/>
                <a:gd name="T20" fmla="*/ 27 w 131"/>
                <a:gd name="T21" fmla="*/ 169 h 221"/>
                <a:gd name="T22" fmla="*/ 39 w 131"/>
                <a:gd name="T23" fmla="*/ 191 h 221"/>
                <a:gd name="T24" fmla="*/ 56 w 131"/>
                <a:gd name="T25" fmla="*/ 202 h 221"/>
                <a:gd name="T26" fmla="*/ 78 w 131"/>
                <a:gd name="T27" fmla="*/ 200 h 221"/>
                <a:gd name="T28" fmla="*/ 91 w 131"/>
                <a:gd name="T29" fmla="*/ 192 h 221"/>
                <a:gd name="T30" fmla="*/ 100 w 131"/>
                <a:gd name="T31" fmla="*/ 177 h 221"/>
                <a:gd name="T32" fmla="*/ 107 w 131"/>
                <a:gd name="T33" fmla="*/ 156 h 221"/>
                <a:gd name="T34" fmla="*/ 123 w 131"/>
                <a:gd name="T35" fmla="*/ 172 h 221"/>
                <a:gd name="T36" fmla="*/ 110 w 131"/>
                <a:gd name="T37" fmla="*/ 195 h 221"/>
                <a:gd name="T38" fmla="*/ 95 w 131"/>
                <a:gd name="T39" fmla="*/ 211 h 221"/>
                <a:gd name="T40" fmla="*/ 75 w 131"/>
                <a:gd name="T41" fmla="*/ 221 h 221"/>
                <a:gd name="T42" fmla="*/ 52 w 131"/>
                <a:gd name="T43" fmla="*/ 219 h 221"/>
                <a:gd name="T44" fmla="*/ 28 w 131"/>
                <a:gd name="T45" fmla="*/ 204 h 221"/>
                <a:gd name="T46" fmla="*/ 10 w 131"/>
                <a:gd name="T47" fmla="*/ 177 h 221"/>
                <a:gd name="T48" fmla="*/ 2 w 131"/>
                <a:gd name="T49" fmla="*/ 136 h 221"/>
                <a:gd name="T50" fmla="*/ 2 w 131"/>
                <a:gd name="T51" fmla="*/ 85 h 221"/>
                <a:gd name="T52" fmla="*/ 10 w 131"/>
                <a:gd name="T53" fmla="*/ 46 h 221"/>
                <a:gd name="T54" fmla="*/ 28 w 131"/>
                <a:gd name="T55" fmla="*/ 17 h 221"/>
                <a:gd name="T56" fmla="*/ 52 w 131"/>
                <a:gd name="T57" fmla="*/ 3 h 221"/>
                <a:gd name="T58" fmla="*/ 80 w 131"/>
                <a:gd name="T59" fmla="*/ 3 h 221"/>
                <a:gd name="T60" fmla="*/ 103 w 131"/>
                <a:gd name="T61" fmla="*/ 17 h 221"/>
                <a:gd name="T62" fmla="*/ 120 w 131"/>
                <a:gd name="T63" fmla="*/ 46 h 221"/>
                <a:gd name="T64" fmla="*/ 129 w 131"/>
                <a:gd name="T65" fmla="*/ 85 h 221"/>
                <a:gd name="T66" fmla="*/ 129 w 131"/>
                <a:gd name="T67" fmla="*/ 136 h 221"/>
                <a:gd name="T68" fmla="*/ 107 w 131"/>
                <a:gd name="T69" fmla="*/ 156 h 22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31"/>
                <a:gd name="T106" fmla="*/ 0 h 221"/>
                <a:gd name="T107" fmla="*/ 131 w 131"/>
                <a:gd name="T108" fmla="*/ 221 h 221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31" h="221">
                  <a:moveTo>
                    <a:pt x="107" y="156"/>
                  </a:moveTo>
                  <a:lnTo>
                    <a:pt x="110" y="136"/>
                  </a:lnTo>
                  <a:lnTo>
                    <a:pt x="111" y="111"/>
                  </a:lnTo>
                  <a:lnTo>
                    <a:pt x="111" y="88"/>
                  </a:lnTo>
                  <a:lnTo>
                    <a:pt x="109" y="69"/>
                  </a:lnTo>
                  <a:lnTo>
                    <a:pt x="103" y="54"/>
                  </a:lnTo>
                  <a:lnTo>
                    <a:pt x="98" y="41"/>
                  </a:lnTo>
                  <a:lnTo>
                    <a:pt x="91" y="30"/>
                  </a:lnTo>
                  <a:lnTo>
                    <a:pt x="84" y="24"/>
                  </a:lnTo>
                  <a:lnTo>
                    <a:pt x="74" y="21"/>
                  </a:lnTo>
                  <a:lnTo>
                    <a:pt x="66" y="20"/>
                  </a:lnTo>
                  <a:lnTo>
                    <a:pt x="56" y="21"/>
                  </a:lnTo>
                  <a:lnTo>
                    <a:pt x="48" y="24"/>
                  </a:lnTo>
                  <a:lnTo>
                    <a:pt x="39" y="30"/>
                  </a:lnTo>
                  <a:lnTo>
                    <a:pt x="32" y="41"/>
                  </a:lnTo>
                  <a:lnTo>
                    <a:pt x="27" y="54"/>
                  </a:lnTo>
                  <a:lnTo>
                    <a:pt x="23" y="69"/>
                  </a:lnTo>
                  <a:lnTo>
                    <a:pt x="20" y="88"/>
                  </a:lnTo>
                  <a:lnTo>
                    <a:pt x="18" y="111"/>
                  </a:lnTo>
                  <a:lnTo>
                    <a:pt x="20" y="133"/>
                  </a:lnTo>
                  <a:lnTo>
                    <a:pt x="23" y="152"/>
                  </a:lnTo>
                  <a:lnTo>
                    <a:pt x="27" y="169"/>
                  </a:lnTo>
                  <a:lnTo>
                    <a:pt x="32" y="181"/>
                  </a:lnTo>
                  <a:lnTo>
                    <a:pt x="39" y="191"/>
                  </a:lnTo>
                  <a:lnTo>
                    <a:pt x="48" y="198"/>
                  </a:lnTo>
                  <a:lnTo>
                    <a:pt x="56" y="202"/>
                  </a:lnTo>
                  <a:lnTo>
                    <a:pt x="66" y="203"/>
                  </a:lnTo>
                  <a:lnTo>
                    <a:pt x="78" y="200"/>
                  </a:lnTo>
                  <a:lnTo>
                    <a:pt x="85" y="196"/>
                  </a:lnTo>
                  <a:lnTo>
                    <a:pt x="91" y="192"/>
                  </a:lnTo>
                  <a:lnTo>
                    <a:pt x="95" y="185"/>
                  </a:lnTo>
                  <a:lnTo>
                    <a:pt x="100" y="177"/>
                  </a:lnTo>
                  <a:lnTo>
                    <a:pt x="105" y="167"/>
                  </a:lnTo>
                  <a:lnTo>
                    <a:pt x="107" y="156"/>
                  </a:lnTo>
                  <a:lnTo>
                    <a:pt x="127" y="156"/>
                  </a:lnTo>
                  <a:lnTo>
                    <a:pt x="123" y="172"/>
                  </a:lnTo>
                  <a:lnTo>
                    <a:pt x="117" y="184"/>
                  </a:lnTo>
                  <a:lnTo>
                    <a:pt x="110" y="195"/>
                  </a:lnTo>
                  <a:lnTo>
                    <a:pt x="103" y="204"/>
                  </a:lnTo>
                  <a:lnTo>
                    <a:pt x="95" y="211"/>
                  </a:lnTo>
                  <a:lnTo>
                    <a:pt x="85" y="217"/>
                  </a:lnTo>
                  <a:lnTo>
                    <a:pt x="75" y="221"/>
                  </a:lnTo>
                  <a:lnTo>
                    <a:pt x="66" y="221"/>
                  </a:lnTo>
                  <a:lnTo>
                    <a:pt x="52" y="219"/>
                  </a:lnTo>
                  <a:lnTo>
                    <a:pt x="39" y="214"/>
                  </a:lnTo>
                  <a:lnTo>
                    <a:pt x="28" y="204"/>
                  </a:lnTo>
                  <a:lnTo>
                    <a:pt x="18" y="192"/>
                  </a:lnTo>
                  <a:lnTo>
                    <a:pt x="10" y="177"/>
                  </a:lnTo>
                  <a:lnTo>
                    <a:pt x="5" y="158"/>
                  </a:lnTo>
                  <a:lnTo>
                    <a:pt x="2" y="136"/>
                  </a:lnTo>
                  <a:lnTo>
                    <a:pt x="0" y="111"/>
                  </a:lnTo>
                  <a:lnTo>
                    <a:pt x="2" y="85"/>
                  </a:lnTo>
                  <a:lnTo>
                    <a:pt x="5" y="65"/>
                  </a:lnTo>
                  <a:lnTo>
                    <a:pt x="10" y="46"/>
                  </a:lnTo>
                  <a:lnTo>
                    <a:pt x="18" y="29"/>
                  </a:lnTo>
                  <a:lnTo>
                    <a:pt x="28" y="17"/>
                  </a:lnTo>
                  <a:lnTo>
                    <a:pt x="39" y="9"/>
                  </a:lnTo>
                  <a:lnTo>
                    <a:pt x="52" y="3"/>
                  </a:lnTo>
                  <a:lnTo>
                    <a:pt x="66" y="0"/>
                  </a:lnTo>
                  <a:lnTo>
                    <a:pt x="80" y="3"/>
                  </a:lnTo>
                  <a:lnTo>
                    <a:pt x="92" y="9"/>
                  </a:lnTo>
                  <a:lnTo>
                    <a:pt x="103" y="17"/>
                  </a:lnTo>
                  <a:lnTo>
                    <a:pt x="113" y="29"/>
                  </a:lnTo>
                  <a:lnTo>
                    <a:pt x="120" y="46"/>
                  </a:lnTo>
                  <a:lnTo>
                    <a:pt x="125" y="65"/>
                  </a:lnTo>
                  <a:lnTo>
                    <a:pt x="129" y="85"/>
                  </a:lnTo>
                  <a:lnTo>
                    <a:pt x="131" y="111"/>
                  </a:lnTo>
                  <a:lnTo>
                    <a:pt x="129" y="136"/>
                  </a:lnTo>
                  <a:lnTo>
                    <a:pt x="127" y="156"/>
                  </a:lnTo>
                  <a:lnTo>
                    <a:pt x="107" y="156"/>
                  </a:ln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58392" name="Freeform 36"/>
            <p:cNvSpPr>
              <a:spLocks/>
            </p:cNvSpPr>
            <p:nvPr/>
          </p:nvSpPr>
          <p:spPr bwMode="auto">
            <a:xfrm>
              <a:off x="7063" y="1468"/>
              <a:ext cx="110" cy="213"/>
            </a:xfrm>
            <a:custGeom>
              <a:avLst/>
              <a:gdLst>
                <a:gd name="T0" fmla="*/ 20 w 110"/>
                <a:gd name="T1" fmla="*/ 63 h 213"/>
                <a:gd name="T2" fmla="*/ 20 w 110"/>
                <a:gd name="T3" fmla="*/ 20 h 213"/>
                <a:gd name="T4" fmla="*/ 34 w 110"/>
                <a:gd name="T5" fmla="*/ 20 h 213"/>
                <a:gd name="T6" fmla="*/ 53 w 110"/>
                <a:gd name="T7" fmla="*/ 21 h 213"/>
                <a:gd name="T8" fmla="*/ 63 w 110"/>
                <a:gd name="T9" fmla="*/ 22 h 213"/>
                <a:gd name="T10" fmla="*/ 71 w 110"/>
                <a:gd name="T11" fmla="*/ 25 h 213"/>
                <a:gd name="T12" fmla="*/ 79 w 110"/>
                <a:gd name="T13" fmla="*/ 29 h 213"/>
                <a:gd name="T14" fmla="*/ 85 w 110"/>
                <a:gd name="T15" fmla="*/ 36 h 213"/>
                <a:gd name="T16" fmla="*/ 89 w 110"/>
                <a:gd name="T17" fmla="*/ 46 h 213"/>
                <a:gd name="T18" fmla="*/ 90 w 110"/>
                <a:gd name="T19" fmla="*/ 59 h 213"/>
                <a:gd name="T20" fmla="*/ 89 w 110"/>
                <a:gd name="T21" fmla="*/ 72 h 213"/>
                <a:gd name="T22" fmla="*/ 86 w 110"/>
                <a:gd name="T23" fmla="*/ 81 h 213"/>
                <a:gd name="T24" fmla="*/ 79 w 110"/>
                <a:gd name="T25" fmla="*/ 88 h 213"/>
                <a:gd name="T26" fmla="*/ 72 w 110"/>
                <a:gd name="T27" fmla="*/ 94 h 213"/>
                <a:gd name="T28" fmla="*/ 54 w 110"/>
                <a:gd name="T29" fmla="*/ 98 h 213"/>
                <a:gd name="T30" fmla="*/ 36 w 110"/>
                <a:gd name="T31" fmla="*/ 99 h 213"/>
                <a:gd name="T32" fmla="*/ 20 w 110"/>
                <a:gd name="T33" fmla="*/ 99 h 213"/>
                <a:gd name="T34" fmla="*/ 20 w 110"/>
                <a:gd name="T35" fmla="*/ 63 h 213"/>
                <a:gd name="T36" fmla="*/ 0 w 110"/>
                <a:gd name="T37" fmla="*/ 63 h 213"/>
                <a:gd name="T38" fmla="*/ 0 w 110"/>
                <a:gd name="T39" fmla="*/ 213 h 213"/>
                <a:gd name="T40" fmla="*/ 20 w 110"/>
                <a:gd name="T41" fmla="*/ 213 h 213"/>
                <a:gd name="T42" fmla="*/ 20 w 110"/>
                <a:gd name="T43" fmla="*/ 117 h 213"/>
                <a:gd name="T44" fmla="*/ 47 w 110"/>
                <a:gd name="T45" fmla="*/ 117 h 213"/>
                <a:gd name="T46" fmla="*/ 64 w 110"/>
                <a:gd name="T47" fmla="*/ 115 h 213"/>
                <a:gd name="T48" fmla="*/ 78 w 110"/>
                <a:gd name="T49" fmla="*/ 111 h 213"/>
                <a:gd name="T50" fmla="*/ 89 w 110"/>
                <a:gd name="T51" fmla="*/ 106 h 213"/>
                <a:gd name="T52" fmla="*/ 97 w 110"/>
                <a:gd name="T53" fmla="*/ 98 h 213"/>
                <a:gd name="T54" fmla="*/ 103 w 110"/>
                <a:gd name="T55" fmla="*/ 89 h 213"/>
                <a:gd name="T56" fmla="*/ 107 w 110"/>
                <a:gd name="T57" fmla="*/ 79 h 213"/>
                <a:gd name="T58" fmla="*/ 110 w 110"/>
                <a:gd name="T59" fmla="*/ 69 h 213"/>
                <a:gd name="T60" fmla="*/ 110 w 110"/>
                <a:gd name="T61" fmla="*/ 59 h 213"/>
                <a:gd name="T62" fmla="*/ 110 w 110"/>
                <a:gd name="T63" fmla="*/ 50 h 213"/>
                <a:gd name="T64" fmla="*/ 107 w 110"/>
                <a:gd name="T65" fmla="*/ 40 h 213"/>
                <a:gd name="T66" fmla="*/ 103 w 110"/>
                <a:gd name="T67" fmla="*/ 29 h 213"/>
                <a:gd name="T68" fmla="*/ 97 w 110"/>
                <a:gd name="T69" fmla="*/ 21 h 213"/>
                <a:gd name="T70" fmla="*/ 89 w 110"/>
                <a:gd name="T71" fmla="*/ 13 h 213"/>
                <a:gd name="T72" fmla="*/ 79 w 110"/>
                <a:gd name="T73" fmla="*/ 6 h 213"/>
                <a:gd name="T74" fmla="*/ 65 w 110"/>
                <a:gd name="T75" fmla="*/ 2 h 213"/>
                <a:gd name="T76" fmla="*/ 50 w 110"/>
                <a:gd name="T77" fmla="*/ 0 h 213"/>
                <a:gd name="T78" fmla="*/ 0 w 110"/>
                <a:gd name="T79" fmla="*/ 0 h 213"/>
                <a:gd name="T80" fmla="*/ 0 w 110"/>
                <a:gd name="T81" fmla="*/ 63 h 213"/>
                <a:gd name="T82" fmla="*/ 20 w 110"/>
                <a:gd name="T83" fmla="*/ 63 h 21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10"/>
                <a:gd name="T127" fmla="*/ 0 h 213"/>
                <a:gd name="T128" fmla="*/ 110 w 110"/>
                <a:gd name="T129" fmla="*/ 213 h 21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10" h="213">
                  <a:moveTo>
                    <a:pt x="20" y="63"/>
                  </a:moveTo>
                  <a:lnTo>
                    <a:pt x="20" y="20"/>
                  </a:lnTo>
                  <a:lnTo>
                    <a:pt x="34" y="20"/>
                  </a:lnTo>
                  <a:lnTo>
                    <a:pt x="53" y="21"/>
                  </a:lnTo>
                  <a:lnTo>
                    <a:pt x="63" y="22"/>
                  </a:lnTo>
                  <a:lnTo>
                    <a:pt x="71" y="25"/>
                  </a:lnTo>
                  <a:lnTo>
                    <a:pt x="79" y="29"/>
                  </a:lnTo>
                  <a:lnTo>
                    <a:pt x="85" y="36"/>
                  </a:lnTo>
                  <a:lnTo>
                    <a:pt x="89" y="46"/>
                  </a:lnTo>
                  <a:lnTo>
                    <a:pt x="90" y="59"/>
                  </a:lnTo>
                  <a:lnTo>
                    <a:pt x="89" y="72"/>
                  </a:lnTo>
                  <a:lnTo>
                    <a:pt x="86" y="81"/>
                  </a:lnTo>
                  <a:lnTo>
                    <a:pt x="79" y="88"/>
                  </a:lnTo>
                  <a:lnTo>
                    <a:pt x="72" y="94"/>
                  </a:lnTo>
                  <a:lnTo>
                    <a:pt x="54" y="98"/>
                  </a:lnTo>
                  <a:lnTo>
                    <a:pt x="36" y="99"/>
                  </a:lnTo>
                  <a:lnTo>
                    <a:pt x="20" y="99"/>
                  </a:lnTo>
                  <a:lnTo>
                    <a:pt x="20" y="63"/>
                  </a:lnTo>
                  <a:lnTo>
                    <a:pt x="0" y="63"/>
                  </a:lnTo>
                  <a:lnTo>
                    <a:pt x="0" y="213"/>
                  </a:lnTo>
                  <a:lnTo>
                    <a:pt x="20" y="213"/>
                  </a:lnTo>
                  <a:lnTo>
                    <a:pt x="20" y="117"/>
                  </a:lnTo>
                  <a:lnTo>
                    <a:pt x="47" y="117"/>
                  </a:lnTo>
                  <a:lnTo>
                    <a:pt x="64" y="115"/>
                  </a:lnTo>
                  <a:lnTo>
                    <a:pt x="78" y="111"/>
                  </a:lnTo>
                  <a:lnTo>
                    <a:pt x="89" y="106"/>
                  </a:lnTo>
                  <a:lnTo>
                    <a:pt x="97" y="98"/>
                  </a:lnTo>
                  <a:lnTo>
                    <a:pt x="103" y="89"/>
                  </a:lnTo>
                  <a:lnTo>
                    <a:pt x="107" y="79"/>
                  </a:lnTo>
                  <a:lnTo>
                    <a:pt x="110" y="69"/>
                  </a:lnTo>
                  <a:lnTo>
                    <a:pt x="110" y="59"/>
                  </a:lnTo>
                  <a:lnTo>
                    <a:pt x="110" y="50"/>
                  </a:lnTo>
                  <a:lnTo>
                    <a:pt x="107" y="40"/>
                  </a:lnTo>
                  <a:lnTo>
                    <a:pt x="103" y="29"/>
                  </a:lnTo>
                  <a:lnTo>
                    <a:pt x="97" y="21"/>
                  </a:lnTo>
                  <a:lnTo>
                    <a:pt x="89" y="13"/>
                  </a:lnTo>
                  <a:lnTo>
                    <a:pt x="79" y="6"/>
                  </a:lnTo>
                  <a:lnTo>
                    <a:pt x="65" y="2"/>
                  </a:lnTo>
                  <a:lnTo>
                    <a:pt x="50" y="0"/>
                  </a:lnTo>
                  <a:lnTo>
                    <a:pt x="0" y="0"/>
                  </a:lnTo>
                  <a:lnTo>
                    <a:pt x="0" y="63"/>
                  </a:lnTo>
                  <a:lnTo>
                    <a:pt x="20" y="63"/>
                  </a:ln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2560"/>
            </a:p>
          </p:txBody>
        </p:sp>
      </p:grpSp>
      <p:sp>
        <p:nvSpPr>
          <p:cNvPr id="89129" name="Text Box 41"/>
          <p:cNvSpPr txBox="1">
            <a:spLocks noChangeArrowheads="1"/>
          </p:cNvSpPr>
          <p:nvPr/>
        </p:nvSpPr>
        <p:spPr bwMode="auto">
          <a:xfrm>
            <a:off x="1696720" y="6502400"/>
            <a:ext cx="3007360" cy="552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80000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2987">
                <a:solidFill>
                  <a:schemeClr val="bg1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Digoxin , diuretic </a:t>
            </a:r>
          </a:p>
        </p:txBody>
      </p:sp>
    </p:spTree>
    <p:extLst>
      <p:ext uri="{BB962C8B-B14F-4D97-AF65-F5344CB8AC3E}">
        <p14:creationId xmlns:p14="http://schemas.microsoft.com/office/powerpoint/2010/main" val="2452362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89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89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89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9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9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9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0" dur="500"/>
                                        <p:tgtEl>
                                          <p:spTgt spid="89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89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7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0" fill="hold"/>
                                        <p:tgtEl>
                                          <p:spTgt spid="89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0" fill="hold"/>
                                        <p:tgtEl>
                                          <p:spTgt spid="89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89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7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89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75"/>
                                        <p:tgtEl>
                                          <p:spTgt spid="89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75"/>
                                        <p:tgtEl>
                                          <p:spTgt spid="891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75"/>
                                        <p:tgtEl>
                                          <p:spTgt spid="891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75"/>
                                        <p:tgtEl>
                                          <p:spTgt spid="891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100" grpId="0" autoUpdateAnimBg="0"/>
      <p:bldP spid="89106" grpId="0" autoUpdateAnimBg="0"/>
      <p:bldP spid="89107" grpId="0" autoUpdateAnimBg="0"/>
      <p:bldP spid="89108" grpId="0" animBg="1"/>
      <p:bldP spid="89114" grpId="0" animBg="1"/>
      <p:bldP spid="89115" grpId="0" animBg="1"/>
      <p:bldP spid="89127" grpId="0" animBg="1"/>
      <p:bldP spid="89128" grpId="0" build="p" autoUpdateAnimBg="0"/>
      <p:bldP spid="89129" grpId="0" autoUpdateAnimBg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38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533400" y="76200"/>
            <a:ext cx="9525000" cy="634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buFontTx/>
              <a:buNone/>
              <a:defRPr/>
            </a:pPr>
            <a:r>
              <a:rPr lang="en-US" sz="3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IV-  Drugs that  increase contractility</a:t>
            </a:r>
          </a:p>
          <a:p>
            <a:pPr>
              <a:lnSpc>
                <a:spcPct val="150000"/>
              </a:lnSpc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1- Cardiac glycosides ( digitalis) :</a:t>
            </a:r>
            <a:r>
              <a:rPr lang="en-US" altLang="en-U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altLang="en-US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Digoxin</a:t>
            </a:r>
          </a:p>
          <a:p>
            <a:pPr eaLnBrk="1" hangingPunct="1"/>
            <a:r>
              <a:rPr lang="en-US" sz="32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Factors that increase toxicity</a:t>
            </a:r>
            <a:r>
              <a:rPr lang="en-US" altLang="en-US" sz="32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-  Renal diseases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-  </a:t>
            </a: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Hypokalemia 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-  </a:t>
            </a:r>
            <a:r>
              <a:rPr lang="en-US" alt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Hypomagnesemia</a:t>
            </a: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-  </a:t>
            </a:r>
            <a:r>
              <a:rPr lang="en-US" alt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Hypercalemia</a:t>
            </a:r>
            <a:endParaRPr lang="en-US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4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0359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39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304800" y="381000"/>
            <a:ext cx="9525000" cy="77867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IV-  Drugs that  increase contractility</a:t>
            </a:r>
          </a:p>
          <a:p>
            <a:endParaRPr lang="en-US" sz="4400" spc="53" dirty="0">
              <a:ln w="11430">
                <a:solidFill>
                  <a:schemeClr val="accent1"/>
                </a:solidFill>
              </a:ln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600" spc="53" dirty="0">
                <a:ln w="11430">
                  <a:solidFill>
                    <a:schemeClr val="accent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2- </a:t>
            </a:r>
            <a:r>
              <a:rPr lang="el-GR" sz="3600" spc="53" dirty="0">
                <a:ln w="11430">
                  <a:solidFill>
                    <a:schemeClr val="accent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sz="3600" spc="53" dirty="0">
                <a:ln w="11430">
                  <a:solidFill>
                    <a:schemeClr val="accent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-Adrenoceptor agonists: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None/>
            </a:pPr>
            <a:endParaRPr lang="en-US" altLang="en-US" sz="3600" b="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None/>
            </a:pPr>
            <a:r>
              <a:rPr lang="en-US" altLang="en-US" sz="36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Dobutamine</a:t>
            </a:r>
            <a:r>
              <a:rPr lang="en-US" altLang="en-US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altLang="en-US" sz="3200" b="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None/>
            </a:pP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eaLnBrk="1" hangingPunct="1">
              <a:buFontTx/>
              <a:buChar char="-"/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Selective </a:t>
            </a:r>
            <a:r>
              <a:rPr lang="el-GR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altLang="en-US" sz="3200" baseline="-25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agonist </a:t>
            </a:r>
          </a:p>
          <a:p>
            <a:pPr eaLnBrk="1" hangingPunct="1"/>
            <a:endParaRPr lang="en-US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eaLnBrk="1" hangingPunct="1">
              <a:buFontTx/>
              <a:buChar char="-"/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Uses : Treatment of acute heart failure in   </a:t>
            </a:r>
          </a:p>
          <a:p>
            <a:pPr eaLnBrk="1" hangingPunct="1"/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               cardiogenic shock</a:t>
            </a:r>
          </a:p>
          <a:p>
            <a:pPr eaLnBrk="1" hangingPunct="1">
              <a:lnSpc>
                <a:spcPct val="150000"/>
              </a:lnSpc>
            </a:pPr>
            <a:endParaRPr lang="en-US" altLang="en-US" sz="3200" dirty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endParaRPr lang="en-US" sz="3200" b="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4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6778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890" name="Group 2"/>
          <p:cNvGrpSpPr>
            <a:grpSpLocks/>
          </p:cNvGrpSpPr>
          <p:nvPr/>
        </p:nvGrpSpPr>
        <p:grpSpPr bwMode="auto">
          <a:xfrm>
            <a:off x="152400" y="0"/>
            <a:ext cx="9753600" cy="7315200"/>
            <a:chOff x="0" y="0"/>
            <a:chExt cx="5760" cy="4320"/>
          </a:xfrm>
          <a:noFill/>
        </p:grpSpPr>
        <p:sp>
          <p:nvSpPr>
            <p:cNvPr id="37908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225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ar-EG" altLang="en-US" sz="2560">
                <a:latin typeface="Times New Roman" panose="02020603050405020304" pitchFamily="18" charset="0"/>
              </a:endParaRPr>
            </a:p>
          </p:txBody>
        </p:sp>
        <p:sp>
          <p:nvSpPr>
            <p:cNvPr id="37909" name="Rectangle 4"/>
            <p:cNvSpPr>
              <a:spLocks noChangeArrowheads="1"/>
            </p:cNvSpPr>
            <p:nvPr/>
          </p:nvSpPr>
          <p:spPr bwMode="auto">
            <a:xfrm>
              <a:off x="0" y="2256"/>
              <a:ext cx="2880" cy="206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ar-EG" altLang="en-US" sz="2560">
                <a:latin typeface="Times New Roman" panose="02020603050405020304" pitchFamily="18" charset="0"/>
              </a:endParaRPr>
            </a:p>
          </p:txBody>
        </p:sp>
        <p:sp>
          <p:nvSpPr>
            <p:cNvPr id="37910" name="Rectangle 5"/>
            <p:cNvSpPr>
              <a:spLocks noChangeArrowheads="1"/>
            </p:cNvSpPr>
            <p:nvPr/>
          </p:nvSpPr>
          <p:spPr bwMode="auto">
            <a:xfrm>
              <a:off x="2880" y="2064"/>
              <a:ext cx="2880" cy="225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ar-EG" altLang="en-US" sz="2560">
                <a:latin typeface="Times New Roman" panose="02020603050405020304" pitchFamily="18" charset="0"/>
              </a:endParaRPr>
            </a:p>
          </p:txBody>
        </p:sp>
        <p:sp>
          <p:nvSpPr>
            <p:cNvPr id="37911" name="Rectangle 6"/>
            <p:cNvSpPr>
              <a:spLocks noChangeArrowheads="1"/>
            </p:cNvSpPr>
            <p:nvPr/>
          </p:nvSpPr>
          <p:spPr bwMode="auto">
            <a:xfrm>
              <a:off x="2880" y="0"/>
              <a:ext cx="2880" cy="206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ar-EG" altLang="en-US" sz="2560"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533400" y="1600200"/>
            <a:ext cx="8915400" cy="5225602"/>
            <a:chOff x="0" y="192"/>
            <a:chExt cx="3744" cy="3744"/>
          </a:xfrm>
        </p:grpSpPr>
        <p:sp>
          <p:nvSpPr>
            <p:cNvPr id="37896" name="Oval 9"/>
            <p:cNvSpPr>
              <a:spLocks noChangeArrowheads="1"/>
            </p:cNvSpPr>
            <p:nvPr/>
          </p:nvSpPr>
          <p:spPr bwMode="auto">
            <a:xfrm>
              <a:off x="2016" y="192"/>
              <a:ext cx="1680" cy="1008"/>
            </a:xfrm>
            <a:prstGeom prst="ellipse">
              <a:avLst/>
            </a:prstGeom>
            <a:gradFill rotWithShape="1">
              <a:gsLst>
                <a:gs pos="0">
                  <a:srgbClr val="EDCDFF"/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ar-EG" altLang="en-US" sz="2560">
                <a:latin typeface="Times New Roman" panose="02020603050405020304" pitchFamily="18" charset="0"/>
              </a:endParaRPr>
            </a:p>
          </p:txBody>
        </p:sp>
        <p:sp>
          <p:nvSpPr>
            <p:cNvPr id="37897" name="Oval 10"/>
            <p:cNvSpPr>
              <a:spLocks noChangeArrowheads="1"/>
            </p:cNvSpPr>
            <p:nvPr/>
          </p:nvSpPr>
          <p:spPr bwMode="auto">
            <a:xfrm>
              <a:off x="192" y="192"/>
              <a:ext cx="1680" cy="1008"/>
            </a:xfrm>
            <a:prstGeom prst="ellipse">
              <a:avLst/>
            </a:prstGeom>
            <a:gradFill rotWithShape="1">
              <a:gsLst>
                <a:gs pos="0">
                  <a:srgbClr val="EDCDFF"/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ar-EG" altLang="en-US" sz="2560">
                <a:latin typeface="Times New Roman" panose="02020603050405020304" pitchFamily="18" charset="0"/>
              </a:endParaRPr>
            </a:p>
          </p:txBody>
        </p:sp>
        <p:sp>
          <p:nvSpPr>
            <p:cNvPr id="37898" name="Oval 11"/>
            <p:cNvSpPr>
              <a:spLocks noChangeArrowheads="1"/>
            </p:cNvSpPr>
            <p:nvPr/>
          </p:nvSpPr>
          <p:spPr bwMode="auto">
            <a:xfrm>
              <a:off x="2064" y="1872"/>
              <a:ext cx="1680" cy="1008"/>
            </a:xfrm>
            <a:prstGeom prst="ellipse">
              <a:avLst/>
            </a:prstGeom>
            <a:gradFill rotWithShape="1">
              <a:gsLst>
                <a:gs pos="0">
                  <a:srgbClr val="EDCDFF"/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ar-EG" altLang="en-US" sz="2560">
                <a:latin typeface="Times New Roman" panose="02020603050405020304" pitchFamily="18" charset="0"/>
              </a:endParaRPr>
            </a:p>
          </p:txBody>
        </p:sp>
        <p:sp>
          <p:nvSpPr>
            <p:cNvPr id="37899" name="Oval 12"/>
            <p:cNvSpPr>
              <a:spLocks noChangeArrowheads="1"/>
            </p:cNvSpPr>
            <p:nvPr/>
          </p:nvSpPr>
          <p:spPr bwMode="auto">
            <a:xfrm>
              <a:off x="0" y="1872"/>
              <a:ext cx="1680" cy="1008"/>
            </a:xfrm>
            <a:prstGeom prst="ellipse">
              <a:avLst/>
            </a:prstGeom>
            <a:gradFill rotWithShape="1">
              <a:gsLst>
                <a:gs pos="0">
                  <a:srgbClr val="EDCDFF"/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ar-EG" altLang="en-US" sz="2560">
                <a:latin typeface="Times New Roman" panose="02020603050405020304" pitchFamily="18" charset="0"/>
              </a:endParaRPr>
            </a:p>
          </p:txBody>
        </p:sp>
        <p:sp>
          <p:nvSpPr>
            <p:cNvPr id="37900" name="Oval 13"/>
            <p:cNvSpPr>
              <a:spLocks noChangeArrowheads="1"/>
            </p:cNvSpPr>
            <p:nvPr/>
          </p:nvSpPr>
          <p:spPr bwMode="auto">
            <a:xfrm>
              <a:off x="1008" y="2784"/>
              <a:ext cx="1680" cy="1008"/>
            </a:xfrm>
            <a:prstGeom prst="ellipse">
              <a:avLst/>
            </a:prstGeom>
            <a:gradFill rotWithShape="1">
              <a:gsLst>
                <a:gs pos="0">
                  <a:srgbClr val="EDCDFF"/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ar-EG" altLang="en-US" sz="2560">
                <a:latin typeface="Times New Roman" panose="02020603050405020304" pitchFamily="18" charset="0"/>
              </a:endParaRPr>
            </a:p>
          </p:txBody>
        </p:sp>
        <p:sp>
          <p:nvSpPr>
            <p:cNvPr id="37901" name="Rectangle 14"/>
            <p:cNvSpPr>
              <a:spLocks noChangeArrowheads="1"/>
            </p:cNvSpPr>
            <p:nvPr/>
          </p:nvSpPr>
          <p:spPr bwMode="auto">
            <a:xfrm>
              <a:off x="0" y="1296"/>
              <a:ext cx="3696" cy="480"/>
            </a:xfrm>
            <a:prstGeom prst="rect">
              <a:avLst/>
            </a:prstGeom>
            <a:gradFill rotWithShape="1">
              <a:gsLst>
                <a:gs pos="0">
                  <a:srgbClr val="EDCDFF"/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 algn="ctr">
              <a:solidFill>
                <a:srgbClr val="CC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ar-EG" altLang="en-US" sz="2560">
                <a:latin typeface="Times New Roman" panose="02020603050405020304" pitchFamily="18" charset="0"/>
              </a:endParaRPr>
            </a:p>
          </p:txBody>
        </p:sp>
        <p:pic>
          <p:nvPicPr>
            <p:cNvPr id="37902" name="Picture 15" descr="causes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92"/>
              <a:ext cx="3744" cy="37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7903" name="Line 16"/>
            <p:cNvSpPr>
              <a:spLocks noChangeShapeType="1"/>
            </p:cNvSpPr>
            <p:nvPr/>
          </p:nvSpPr>
          <p:spPr bwMode="auto">
            <a:xfrm flipV="1">
              <a:off x="1872" y="1872"/>
              <a:ext cx="0" cy="864"/>
            </a:xfrm>
            <a:prstGeom prst="line">
              <a:avLst/>
            </a:prstGeom>
            <a:noFill/>
            <a:ln w="76200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37904" name="Line 17"/>
            <p:cNvSpPr>
              <a:spLocks noChangeShapeType="1"/>
            </p:cNvSpPr>
            <p:nvPr/>
          </p:nvSpPr>
          <p:spPr bwMode="auto">
            <a:xfrm flipH="1">
              <a:off x="2147" y="1117"/>
              <a:ext cx="288" cy="144"/>
            </a:xfrm>
            <a:prstGeom prst="line">
              <a:avLst/>
            </a:prstGeom>
            <a:noFill/>
            <a:ln w="76200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37905" name="Line 18"/>
            <p:cNvSpPr>
              <a:spLocks noChangeShapeType="1"/>
            </p:cNvSpPr>
            <p:nvPr/>
          </p:nvSpPr>
          <p:spPr bwMode="auto">
            <a:xfrm rot="16200000" flipH="1">
              <a:off x="1440" y="1056"/>
              <a:ext cx="192" cy="288"/>
            </a:xfrm>
            <a:prstGeom prst="line">
              <a:avLst/>
            </a:prstGeom>
            <a:noFill/>
            <a:ln w="76200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37906" name="Line 19"/>
            <p:cNvSpPr>
              <a:spLocks noChangeShapeType="1"/>
            </p:cNvSpPr>
            <p:nvPr/>
          </p:nvSpPr>
          <p:spPr bwMode="auto">
            <a:xfrm flipH="1" flipV="1">
              <a:off x="2064" y="1824"/>
              <a:ext cx="288" cy="144"/>
            </a:xfrm>
            <a:prstGeom prst="line">
              <a:avLst/>
            </a:prstGeom>
            <a:noFill/>
            <a:ln w="76200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37907" name="Line 20"/>
            <p:cNvSpPr>
              <a:spLocks noChangeShapeType="1"/>
            </p:cNvSpPr>
            <p:nvPr/>
          </p:nvSpPr>
          <p:spPr bwMode="auto">
            <a:xfrm rot="5400000" flipH="1" flipV="1">
              <a:off x="1440" y="1776"/>
              <a:ext cx="192" cy="288"/>
            </a:xfrm>
            <a:prstGeom prst="line">
              <a:avLst/>
            </a:prstGeom>
            <a:noFill/>
            <a:ln w="76200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</p:grpSp>
      <p:sp>
        <p:nvSpPr>
          <p:cNvPr id="119831" name="Text Box 23"/>
          <p:cNvSpPr txBox="1">
            <a:spLocks noChangeArrowheads="1"/>
          </p:cNvSpPr>
          <p:nvPr/>
        </p:nvSpPr>
        <p:spPr bwMode="auto">
          <a:xfrm>
            <a:off x="152400" y="0"/>
            <a:ext cx="9753600" cy="81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71842" dir="2700000" algn="ctr" rotWithShape="0">
              <a:schemeClr val="tx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en-US" sz="4693" dirty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CAUSES OF HEART FAILURE</a:t>
            </a:r>
          </a:p>
        </p:txBody>
      </p:sp>
    </p:spTree>
    <p:extLst>
      <p:ext uri="{BB962C8B-B14F-4D97-AF65-F5344CB8AC3E}">
        <p14:creationId xmlns:p14="http://schemas.microsoft.com/office/powerpoint/2010/main" val="3685174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19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31" grpId="0" autoUpdateAnimBg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40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0" y="228600"/>
            <a:ext cx="9982200" cy="79406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IV-  Drugs that  increase contractility</a:t>
            </a:r>
          </a:p>
          <a:p>
            <a:r>
              <a:rPr lang="en-US" altLang="en-US" sz="3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3- phosphodiesterase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-III inhibitors:</a:t>
            </a:r>
            <a:endParaRPr lang="en-US" alt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None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3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Amrinone</a:t>
            </a:r>
            <a:r>
              <a:rPr lang="en-U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&amp;  </a:t>
            </a:r>
            <a:r>
              <a:rPr lang="en-US" sz="3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Milrinone</a:t>
            </a:r>
            <a:endParaRPr lang="en-U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hangingPunct="1">
              <a:lnSpc>
                <a:spcPct val="150000"/>
              </a:lnSpc>
              <a:buNone/>
              <a:defRPr/>
            </a:pPr>
            <a:r>
              <a:rPr lang="en-US" sz="32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Mechanism of action:</a:t>
            </a:r>
          </a:p>
          <a:p>
            <a:pPr marL="457200" indent="-457200" eaLnBrk="1" hangingPunct="1">
              <a:lnSpc>
                <a:spcPct val="150000"/>
              </a:lnSpc>
              <a:buFontTx/>
              <a:buChar char="-"/>
            </a:pPr>
            <a:r>
              <a:rPr lang="en-US" altLang="en-US" sz="28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Inhibit </a:t>
            </a:r>
            <a:r>
              <a:rPr lang="en-US" altLang="en-US" sz="28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phosphodiesterase</a:t>
            </a:r>
            <a:r>
              <a:rPr lang="en-US" altLang="en-US" sz="28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-III ( </a:t>
            </a:r>
            <a:r>
              <a:rPr lang="en-US" altLang="en-US" sz="28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cardiac &amp; B. Vessels)  </a:t>
            </a:r>
            <a:r>
              <a:rPr lang="en-US" altLang="en-US" sz="32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</a:p>
          <a:p>
            <a:pPr algn="ctr" eaLnBrk="1" hangingPunct="1"/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</a:t>
            </a:r>
            <a:endParaRPr lang="en-US" altLang="en-US" sz="32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en-US" sz="28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               </a:t>
            </a:r>
            <a:r>
              <a:rPr lang="en-US" altLang="en-US" sz="28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inhibit </a:t>
            </a:r>
            <a:r>
              <a:rPr lang="en-US" altLang="en-US" sz="28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cAMP</a:t>
            </a:r>
            <a:r>
              <a:rPr lang="en-US" altLang="en-US" sz="28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degradation (</a:t>
            </a:r>
            <a:r>
              <a:rPr lang="en-US" altLang="en-US" sz="3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↑</a:t>
            </a:r>
            <a:r>
              <a:rPr lang="en-US" altLang="en-US" sz="2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US" altLang="en-US" sz="28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cAMP</a:t>
            </a:r>
            <a:r>
              <a:rPr lang="en-US" altLang="en-US" sz="28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)</a:t>
            </a:r>
            <a:endParaRPr lang="en-US" altLang="en-US" sz="2800" b="0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en-US" sz="32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             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                                        </a:t>
            </a:r>
            <a:endParaRPr lang="en-US" altLang="en-US" sz="32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en-US" altLang="en-US" sz="28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Increase cardiac            dilatation of arteries &amp; veins 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en-US" sz="28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Contractility                   (reduction of preload &amp; afterload )</a:t>
            </a:r>
            <a:endParaRPr lang="en-US" alt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None/>
            </a:pPr>
            <a:endParaRPr lang="en-US" altLang="en-US" sz="2800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eaLnBrk="1" hangingPunct="1"/>
            <a:endParaRPr lang="en-US" altLang="en-US" sz="3200" b="0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eaLnBrk="1" hangingPunct="1"/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  </a:t>
            </a:r>
            <a:endParaRPr lang="en-GB" sz="4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0368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41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76200" y="152400"/>
            <a:ext cx="9982200" cy="7509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IV-  Drugs that  increase contractility</a:t>
            </a:r>
          </a:p>
          <a:p>
            <a:r>
              <a:rPr lang="en-US" altLang="en-US" sz="3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3- phosphodiesterase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-III inhibitors :</a:t>
            </a:r>
            <a:endParaRPr lang="en-US" alt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en-US" sz="32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en-US" sz="32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Therapeutic uses:</a:t>
            </a:r>
          </a:p>
          <a:p>
            <a:pPr marL="0" indent="0" eaLnBrk="1" hangingPunct="1">
              <a:lnSpc>
                <a:spcPct val="150000"/>
              </a:lnSpc>
              <a:buNone/>
              <a:defRPr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-   </a:t>
            </a:r>
            <a:r>
              <a:rPr lang="en-US" sz="28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Milrinone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is the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PDE-III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inhibitor in clinical use</a:t>
            </a:r>
          </a:p>
          <a:p>
            <a:pPr eaLnBrk="1" hangingPunct="1">
              <a:defRPr/>
            </a:pPr>
            <a:r>
              <a:rPr lang="en-US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-   used only intravenously for management of </a:t>
            </a:r>
          </a:p>
          <a:p>
            <a:pPr eaLnBrk="1" hangingPunct="1">
              <a:defRPr/>
            </a:pPr>
            <a:r>
              <a:rPr lang="en-US" altLang="en-US" sz="3200" b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en-US" altLang="en-U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acute heart failure </a:t>
            </a:r>
          </a:p>
          <a:p>
            <a:pPr marL="457200" indent="-457200" eaLnBrk="1" hangingPunct="1">
              <a:lnSpc>
                <a:spcPct val="150000"/>
              </a:lnSpc>
              <a:buFontTx/>
              <a:buChar char="-"/>
              <a:defRPr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not safe or effective in the longer ( &gt; 48 hours) treatment of patients with heart failure</a:t>
            </a:r>
          </a:p>
          <a:p>
            <a:pPr eaLnBrk="1" hangingPunct="1">
              <a:defRPr/>
            </a:pP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eaLnBrk="1" hangingPunct="1">
              <a:buFontTx/>
              <a:buChar char="-"/>
              <a:defRPr/>
            </a:pPr>
            <a:r>
              <a:rPr lang="en-US" sz="28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Amrinone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not used now because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it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causes  </a:t>
            </a:r>
          </a:p>
          <a:p>
            <a:pPr eaLnBrk="1" hangingPunct="1">
              <a:defRPr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    thrombocytopenia</a:t>
            </a:r>
          </a:p>
          <a:p>
            <a:pPr eaLnBrk="1" hangingPunct="1">
              <a:defRPr/>
            </a:pP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0850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42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228600" y="304800"/>
            <a:ext cx="9525000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IV-  Drugs that  increase contractility</a:t>
            </a:r>
          </a:p>
          <a:p>
            <a:r>
              <a:rPr lang="en-US" altLang="en-US" sz="3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3- phosphodiesterase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-III inhibitors :</a:t>
            </a:r>
            <a:endParaRPr lang="en-US" alt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en-US" sz="3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en-US" sz="3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Adverse effects: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- nausea ,vomiting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- thrombocytopenia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- liver toxicity </a:t>
            </a:r>
          </a:p>
          <a:p>
            <a:pPr eaLnBrk="1" hangingPunct="1"/>
            <a:endParaRPr lang="en-US" altLang="en-US" sz="32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eaLnBrk="1" hangingPunct="1">
              <a:buFontTx/>
              <a:buChar char="-"/>
            </a:pPr>
            <a:r>
              <a:rPr lang="en-GB" sz="3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Enoximone</a:t>
            </a:r>
            <a:r>
              <a:rPr lang="en-GB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&amp; </a:t>
            </a:r>
            <a:r>
              <a:rPr lang="en-GB" sz="3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vesnarinone</a:t>
            </a:r>
            <a:r>
              <a:rPr lang="en-GB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are new drugs </a:t>
            </a:r>
          </a:p>
          <a:p>
            <a:pPr eaLnBrk="1" hangingPunct="1"/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    in clinical trials</a:t>
            </a:r>
          </a:p>
          <a:p>
            <a:pPr eaLnBrk="1" hangingPunct="1"/>
            <a:endParaRPr lang="en-US" altLang="en-US" sz="32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2465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43</a:t>
            </a:fld>
            <a:endParaRPr lang="en-US" altLang="en-US"/>
          </a:p>
        </p:txBody>
      </p:sp>
      <p:sp>
        <p:nvSpPr>
          <p:cNvPr id="3" name="مستطيل 2"/>
          <p:cNvSpPr/>
          <p:nvPr/>
        </p:nvSpPr>
        <p:spPr>
          <a:xfrm>
            <a:off x="30480" y="838200"/>
            <a:ext cx="10088880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800" u="sng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800" u="sng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Tx/>
              <a:buChar char="-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The elevated adrenergic activity in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chronic </a:t>
            </a:r>
          </a:p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   heart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failure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patients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cause structural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    remodeling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of the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heart (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cardiac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dilatation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&amp;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</a:p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   hypertrophy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l-GR" sz="3200" dirty="0">
                <a:latin typeface="Arial" panose="020B0604020202020204" pitchFamily="34" charset="0"/>
                <a:cs typeface="Arial" panose="020B0604020202020204" pitchFamily="34" charset="0"/>
              </a:rPr>
              <a:t>β-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blockers:</a:t>
            </a:r>
          </a:p>
          <a:p>
            <a:pPr>
              <a:defRPr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-   reduce the progression of </a:t>
            </a:r>
            <a:r>
              <a:rPr lang="en-US" sz="3200" u="sng" dirty="0">
                <a:latin typeface="Arial" panose="020B0604020202020204" pitchFamily="34" charset="0"/>
                <a:cs typeface="Arial" panose="020B0604020202020204" pitchFamily="34" charset="0"/>
              </a:rPr>
              <a:t>chronic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heart failure</a:t>
            </a:r>
          </a:p>
          <a:p>
            <a:pPr>
              <a:defRPr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Tx/>
              <a:buChar char="-"/>
              <a:defRPr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not used in </a:t>
            </a:r>
            <a:r>
              <a:rPr lang="en-US" sz="3200" u="sng" dirty="0">
                <a:latin typeface="Arial" panose="020B0604020202020204" pitchFamily="34" charset="0"/>
                <a:cs typeface="Arial" panose="020B0604020202020204" pitchFamily="34" charset="0"/>
              </a:rPr>
              <a:t>acute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heart failure</a:t>
            </a:r>
            <a:endParaRPr lang="en-US" sz="3200" dirty="0"/>
          </a:p>
        </p:txBody>
      </p:sp>
      <p:sp>
        <p:nvSpPr>
          <p:cNvPr id="4" name="مستطيل 3"/>
          <p:cNvSpPr/>
          <p:nvPr/>
        </p:nvSpPr>
        <p:spPr>
          <a:xfrm>
            <a:off x="274320" y="0"/>
            <a:ext cx="9601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3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use of </a:t>
            </a:r>
            <a:r>
              <a:rPr lang="el-GR" altLang="en-US" sz="3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altLang="en-US" sz="3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-adrenoceptor blockers </a:t>
            </a:r>
          </a:p>
          <a:p>
            <a:pPr algn="ctr"/>
            <a:r>
              <a:rPr lang="en-US" altLang="en-US" sz="3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heart failure</a:t>
            </a:r>
          </a:p>
        </p:txBody>
      </p:sp>
    </p:spTree>
    <p:extLst>
      <p:ext uri="{BB962C8B-B14F-4D97-AF65-F5344CB8AC3E}">
        <p14:creationId xmlns:p14="http://schemas.microsoft.com/office/powerpoint/2010/main" val="1774402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44</a:t>
            </a:fld>
            <a:endParaRPr lang="en-US" altLang="en-US"/>
          </a:p>
        </p:txBody>
      </p:sp>
      <p:sp>
        <p:nvSpPr>
          <p:cNvPr id="3" name="مستطيل 2"/>
          <p:cNvSpPr/>
          <p:nvPr/>
        </p:nvSpPr>
        <p:spPr>
          <a:xfrm>
            <a:off x="228600" y="0"/>
            <a:ext cx="9829800" cy="73558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32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use of </a:t>
            </a:r>
            <a:r>
              <a:rPr lang="el-GR" altLang="en-US" sz="32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altLang="en-US" sz="32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-adrenoceptor blockers </a:t>
            </a:r>
          </a:p>
          <a:p>
            <a:pPr algn="ctr"/>
            <a:r>
              <a:rPr lang="en-US" altLang="en-US" sz="32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heart failure</a:t>
            </a:r>
          </a:p>
          <a:p>
            <a:endParaRPr lang="en-US" altLang="zh-TW" sz="3200" dirty="0">
              <a:solidFill>
                <a:srgbClr val="0000FF"/>
              </a:solidFill>
              <a:latin typeface="Arial" panose="020B0604020202020204" pitchFamily="34" charset="0"/>
              <a:ea typeface="PMingLiU" panose="02020500000000000000" pitchFamily="18" charset="-120"/>
              <a:cs typeface="Arial" panose="020B0604020202020204" pitchFamily="34" charset="0"/>
            </a:endParaRPr>
          </a:p>
          <a:p>
            <a:r>
              <a:rPr lang="en-US" altLang="zh-TW" sz="3200" dirty="0">
                <a:solidFill>
                  <a:srgbClr val="0000FF"/>
                </a:solidFill>
                <a:latin typeface="Arial" panose="020B0604020202020204" pitchFamily="34" charset="0"/>
                <a:ea typeface="PMingLiU" panose="02020500000000000000" pitchFamily="18" charset="-120"/>
                <a:cs typeface="Arial" panose="020B0604020202020204" pitchFamily="34" charset="0"/>
              </a:rPr>
              <a:t>Mechanism of action:</a:t>
            </a:r>
            <a:endParaRPr lang="en-US" altLang="en-US" sz="32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l-GR" sz="3200" dirty="0">
                <a:latin typeface="Arial" panose="020B0604020202020204" pitchFamily="34" charset="0"/>
                <a:cs typeface="Arial" panose="020B0604020202020204" pitchFamily="34" charset="0"/>
              </a:rPr>
              <a:t>β-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blockers: </a:t>
            </a:r>
          </a:p>
          <a:p>
            <a:pPr>
              <a:lnSpc>
                <a:spcPct val="150000"/>
              </a:lnSpc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1-</a:t>
            </a:r>
            <a:r>
              <a:rPr lang="en-U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attenuate cardiac remodeling</a:t>
            </a:r>
          </a:p>
          <a:p>
            <a:pPr>
              <a:lnSpc>
                <a:spcPct val="150000"/>
              </a:lnSpc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2-  slow heart rate, which allows the left ventricle </a:t>
            </a:r>
          </a:p>
          <a:p>
            <a:pPr>
              <a:lnSpc>
                <a:spcPct val="150000"/>
              </a:lnSpc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    to fill more completely</a:t>
            </a:r>
          </a:p>
          <a:p>
            <a:pPr>
              <a:lnSpc>
                <a:spcPct val="150000"/>
              </a:lnSpc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3- </a:t>
            </a:r>
            <a:r>
              <a:rPr lang="en-US" alt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decrease </a:t>
            </a: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renin release</a:t>
            </a:r>
          </a:p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                               </a:t>
            </a:r>
            <a:r>
              <a:rPr lang="en-U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</a:t>
            </a:r>
            <a:endParaRPr lang="en-U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reduce mortality &amp; morbidity of patients with HF  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091917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45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0" y="174784"/>
            <a:ext cx="10058400" cy="8032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32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use of </a:t>
            </a:r>
            <a:r>
              <a:rPr lang="el-GR" altLang="en-US" sz="32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altLang="en-US" sz="32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-adrenoceptor blockers </a:t>
            </a:r>
          </a:p>
          <a:p>
            <a:pPr algn="ctr"/>
            <a:r>
              <a:rPr lang="en-US" altLang="en-US" sz="32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heart failure</a:t>
            </a:r>
          </a:p>
          <a:p>
            <a:r>
              <a:rPr lang="el-GR" sz="3600" dirty="0">
                <a:latin typeface="Arial" panose="020B0604020202020204" pitchFamily="34" charset="0"/>
                <a:cs typeface="Arial" panose="020B0604020202020204" pitchFamily="34" charset="0"/>
              </a:rPr>
              <a:t>β-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blockers:</a:t>
            </a:r>
          </a:p>
          <a:p>
            <a:pPr marL="457200" indent="-457200">
              <a:lnSpc>
                <a:spcPct val="150000"/>
              </a:lnSpc>
              <a:buFontTx/>
              <a:buChar char="-"/>
              <a:defRPr/>
            </a:pPr>
            <a:r>
              <a:rPr lang="en-US" sz="32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Second generation:</a:t>
            </a:r>
          </a:p>
          <a:p>
            <a:pPr>
              <a:lnSpc>
                <a:spcPct val="150000"/>
              </a:lnSpc>
              <a:defRPr/>
            </a:pPr>
            <a:r>
              <a:rPr lang="en-US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cardioselective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( </a:t>
            </a:r>
            <a:r>
              <a:rPr lang="el-GR" sz="3200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sz="3200" baseline="-25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-receptors )  </a:t>
            </a:r>
          </a:p>
          <a:p>
            <a:pPr>
              <a:lnSpc>
                <a:spcPct val="150000"/>
              </a:lnSpc>
              <a:defRPr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        e.g.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Bisoprolol</a:t>
            </a:r>
            <a:r>
              <a:rPr lang="en-U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3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Metoprolol</a:t>
            </a:r>
            <a:endParaRPr lang="en-U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endParaRPr lang="en-U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en-US" sz="32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 Third generation:</a:t>
            </a:r>
          </a:p>
          <a:p>
            <a:pPr>
              <a:lnSpc>
                <a:spcPct val="150000"/>
              </a:lnSpc>
              <a:defRPr/>
            </a:pPr>
            <a:r>
              <a:rPr lang="en-US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have vasodilator actions ( </a:t>
            </a:r>
            <a:r>
              <a:rPr lang="el-GR" sz="3200" dirty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- blocking effect)</a:t>
            </a:r>
          </a:p>
          <a:p>
            <a:pPr>
              <a:lnSpc>
                <a:spcPct val="150000"/>
              </a:lnSpc>
              <a:buFontTx/>
              <a:buNone/>
              <a:defRPr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         e.g.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Carvedilol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3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Nebivolol</a:t>
            </a:r>
            <a:endParaRPr lang="en-U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1747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46</a:t>
            </a:fld>
            <a:endParaRPr lang="en-US" altLang="en-US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863" y="2542357"/>
            <a:ext cx="8458200" cy="4420292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500575" y="-18757"/>
            <a:ext cx="8915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Natriuretic Peptides </a:t>
            </a:r>
          </a:p>
        </p:txBody>
      </p:sp>
      <p:sp>
        <p:nvSpPr>
          <p:cNvPr id="5" name="مستطيل 4"/>
          <p:cNvSpPr/>
          <p:nvPr/>
        </p:nvSpPr>
        <p:spPr>
          <a:xfrm>
            <a:off x="258764" y="532598"/>
            <a:ext cx="929639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BNP is secreted by the ventricular myocardium in </a:t>
            </a:r>
          </a:p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response to stretch</a:t>
            </a:r>
          </a:p>
          <a:p>
            <a:pPr marL="342900" indent="-342900">
              <a:buFontTx/>
              <a:buChar char="-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elevated BNP is associated with advanced heart failure </a:t>
            </a:r>
            <a:r>
              <a:rPr lang="en-U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 compensatory </a:t>
            </a:r>
            <a:r>
              <a:rPr lang="en-US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mechanism in </a:t>
            </a:r>
            <a:r>
              <a:rPr lang="en-U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HF )</a:t>
            </a:r>
            <a:endParaRPr lang="en-US" sz="2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5870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3237" y="76200"/>
            <a:ext cx="9051925" cy="1219200"/>
          </a:xfrm>
        </p:spPr>
        <p:txBody>
          <a:bodyPr/>
          <a:lstStyle/>
          <a:p>
            <a:r>
              <a:rPr lang="en-US" sz="36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Natriuretic Peptides </a:t>
            </a:r>
            <a:r>
              <a:rPr lang="en-US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7D9B3-68D3-4DDE-A773-7EF702840C39}" type="slidenum">
              <a:rPr lang="ar-SA" altLang="en-US" smtClean="0"/>
              <a:pPr/>
              <a:t>47</a:t>
            </a:fld>
            <a:endParaRPr lang="en-US" altLang="en-US"/>
          </a:p>
        </p:txBody>
      </p:sp>
      <p:sp>
        <p:nvSpPr>
          <p:cNvPr id="4" name="مستطيل 3"/>
          <p:cNvSpPr/>
          <p:nvPr/>
        </p:nvSpPr>
        <p:spPr>
          <a:xfrm>
            <a:off x="228599" y="914400"/>
            <a:ext cx="960120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Nesiritide</a:t>
            </a:r>
            <a:r>
              <a:rPr lang="en-US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en-US" dirty="0"/>
          </a:p>
          <a:p>
            <a:pPr marL="457200" indent="-457200">
              <a:buFontTx/>
              <a:buChar char="-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purified preparation of human BNP, manufactured    by recombinant DNA technology</a:t>
            </a:r>
          </a:p>
          <a:p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Tx/>
              <a:buChar char="-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increases cyclic-GMP in vascular smooth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muscle,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leading to smooth muscle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relaxation,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&amp; reduction</a:t>
            </a: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of preload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afterload</a:t>
            </a:r>
          </a:p>
          <a:p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Tx/>
              <a:buChar char="-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indicated for the treatment of patients with acutely decompensated heart failure who have dyspnea at rest or with minimal activity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860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48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457200" y="398066"/>
            <a:ext cx="10058400" cy="77559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Management of chronic heart failure</a:t>
            </a:r>
          </a:p>
          <a:p>
            <a:endParaRPr lang="en-US" altLang="en-US" sz="3600" dirty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 Reduce work load of the heart</a:t>
            </a:r>
          </a:p>
          <a:p>
            <a:pPr lvl="1" eaLnBrk="1" hangingPunct="1">
              <a:lnSpc>
                <a:spcPct val="150000"/>
              </a:lnSpc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 - Limit patient activity</a:t>
            </a:r>
          </a:p>
          <a:p>
            <a:pPr lvl="1" eaLnBrk="1" hangingPunct="1">
              <a:lnSpc>
                <a:spcPct val="150000"/>
              </a:lnSpc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 - Reduce weight</a:t>
            </a:r>
          </a:p>
          <a:p>
            <a:pPr lvl="1" eaLnBrk="1" hangingPunct="1">
              <a:lnSpc>
                <a:spcPct val="150000"/>
              </a:lnSpc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 - Control hypertension</a:t>
            </a:r>
            <a:endParaRPr lang="ar-SA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	Restrict  sodium</a:t>
            </a: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    Stop smoking     </a:t>
            </a:r>
          </a:p>
          <a:p>
            <a:pPr eaLnBrk="1" hangingPunct="1">
              <a:lnSpc>
                <a:spcPct val="150000"/>
              </a:lnSpc>
            </a:pPr>
            <a:endParaRPr lang="en-US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en-US" sz="2800" dirty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en-US" dirty="0">
                <a:solidFill>
                  <a:srgbClr val="FF0000"/>
                </a:solidFill>
                <a:latin typeface="Bernard MT Condensed" panose="02050806060905020404" pitchFamily="18" charset="0"/>
              </a:rPr>
              <a:t/>
            </a:r>
            <a:br>
              <a:rPr lang="en-US" altLang="en-US" dirty="0">
                <a:solidFill>
                  <a:srgbClr val="FF0000"/>
                </a:solidFill>
                <a:latin typeface="Bernard MT Condensed" panose="02050806060905020404" pitchFamily="18" charset="0"/>
              </a:rPr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50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49</a:t>
            </a:fld>
            <a:endParaRPr lang="en-US" alt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152402" y="914400"/>
          <a:ext cx="9753598" cy="60960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9988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65371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82341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NYHA Class</a:t>
                      </a:r>
                      <a:endParaRPr lang="en-US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Symptoms</a:t>
                      </a:r>
                      <a:endParaRPr lang="en-US" sz="4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71009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</a:t>
                      </a:r>
                      <a:endParaRPr lang="en-US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Cardiac disease, but no symptoms and no limitation in ordinary physical activity, e.g. no shortness of breath when walking, climbing stairs etc.</a:t>
                      </a:r>
                      <a:endParaRPr lang="en-US" sz="24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17388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II</a:t>
                      </a:r>
                      <a:endParaRPr lang="en-US" sz="2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Mild symptoms (mild shortness of breath and/or angina), slight limitation during ordinary activity.</a:t>
                      </a:r>
                      <a:endParaRPr lang="en-US" sz="24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56518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III</a:t>
                      </a:r>
                      <a:endParaRPr lang="en-US" sz="2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Marked limitation in activity due to symptoms, even during less-than-ordinary activity, e.g. walking short distances 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(20–100 m).Comfortable only at rest.</a:t>
                      </a:r>
                      <a:endParaRPr lang="en-US" sz="24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82341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IV</a:t>
                      </a:r>
                      <a:endParaRPr lang="en-US" sz="2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Severe limitations. Experiences symptoms even while at rest. Mostly bedbound patients.</a:t>
                      </a:r>
                      <a:endParaRPr lang="en-US" sz="24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152401" y="228600"/>
            <a:ext cx="99573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spc="50" dirty="0">
                <a:ln w="11430">
                  <a:solidFill>
                    <a:schemeClr val="accent1"/>
                  </a:solidFill>
                </a:ln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Heart Failure Functional Classification</a:t>
            </a:r>
            <a:endParaRPr lang="en-US" sz="3600" spc="50" dirty="0">
              <a:ln w="11430">
                <a:solidFill>
                  <a:schemeClr val="accent1"/>
                </a:solidFill>
              </a:ln>
              <a:solidFill>
                <a:srgbClr val="0000F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7745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5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304800" y="304800"/>
            <a:ext cx="9601200" cy="121571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spc="50" dirty="0">
                <a:ln w="11430">
                  <a:solidFill>
                    <a:schemeClr val="accent1"/>
                  </a:solidFill>
                </a:ln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Symptoms of Heart failure</a:t>
            </a:r>
          </a:p>
          <a:p>
            <a:pPr eaLnBrk="1" hangingPunct="1">
              <a:lnSpc>
                <a:spcPct val="200000"/>
              </a:lnSpc>
              <a:defRPr/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-  Tachycardia</a:t>
            </a:r>
          </a:p>
          <a:p>
            <a:pPr eaLnBrk="1" hangingPunct="1">
              <a:lnSpc>
                <a:spcPct val="200000"/>
              </a:lnSpc>
              <a:defRPr/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-  Decreased exercise tolerance  	(rapid fatigue)</a:t>
            </a:r>
          </a:p>
          <a:p>
            <a:pPr eaLnBrk="1" hangingPunct="1">
              <a:lnSpc>
                <a:spcPct val="200000"/>
              </a:lnSpc>
              <a:defRPr/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-  Dyspnea ( pulmonary congestion ) </a:t>
            </a:r>
          </a:p>
          <a:p>
            <a:pPr eaLnBrk="1" hangingPunct="1">
              <a:lnSpc>
                <a:spcPct val="200000"/>
              </a:lnSpc>
              <a:defRPr/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-  Peripheral edema</a:t>
            </a:r>
          </a:p>
          <a:p>
            <a:pPr eaLnBrk="1" hangingPunct="1">
              <a:lnSpc>
                <a:spcPct val="200000"/>
              </a:lnSpc>
              <a:defRPr/>
            </a:pPr>
            <a:r>
              <a:rPr lang="en-US" alt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-  Cardiomegaly</a:t>
            </a:r>
            <a:endParaRPr lang="en-US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eaLnBrk="1" hangingPunct="1">
              <a:lnSpc>
                <a:spcPct val="200000"/>
              </a:lnSpc>
              <a:buFontTx/>
              <a:buChar char="-"/>
              <a:defRPr/>
            </a:pPr>
            <a:endParaRPr lang="en-US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b="0" spc="50" dirty="0">
              <a:ln w="11430">
                <a:solidFill>
                  <a:schemeClr val="accent1"/>
                </a:solidFill>
              </a:ln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endParaRPr lang="en-US" b="0" spc="50" dirty="0">
              <a:ln w="11430">
                <a:solidFill>
                  <a:schemeClr val="accent1"/>
                </a:solidFill>
              </a:ln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US" spc="50" dirty="0">
              <a:ln w="11430">
                <a:solidFill>
                  <a:schemeClr val="accent1"/>
                </a:solidFill>
              </a:ln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US" spc="50" dirty="0">
              <a:ln w="11430">
                <a:solidFill>
                  <a:schemeClr val="accent1"/>
                </a:solidFill>
              </a:ln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US" spc="50" dirty="0">
              <a:ln w="11430">
                <a:solidFill>
                  <a:schemeClr val="accent1"/>
                </a:solidFill>
              </a:ln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US" spc="50" dirty="0">
              <a:ln w="11430">
                <a:solidFill>
                  <a:schemeClr val="accent1"/>
                </a:solidFill>
              </a:ln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US" spc="50" dirty="0">
              <a:ln w="11430">
                <a:solidFill>
                  <a:schemeClr val="accent1"/>
                </a:solidFill>
              </a:ln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US" spc="50" dirty="0">
              <a:ln w="11430">
                <a:solidFill>
                  <a:schemeClr val="accent1"/>
                </a:solidFill>
              </a:ln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US" spc="50" dirty="0">
              <a:ln w="11430">
                <a:solidFill>
                  <a:schemeClr val="accent1"/>
                </a:solidFill>
              </a:ln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US" spc="50" dirty="0">
              <a:ln w="11430">
                <a:solidFill>
                  <a:schemeClr val="accent1"/>
                </a:solidFill>
              </a:ln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US" spc="50" dirty="0">
              <a:ln w="11430">
                <a:solidFill>
                  <a:schemeClr val="accent1"/>
                </a:solidFill>
              </a:ln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US" spc="50" dirty="0">
              <a:ln w="11430">
                <a:solidFill>
                  <a:schemeClr val="accent1"/>
                </a:solidFill>
              </a:ln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US" spc="50" dirty="0">
              <a:ln w="11430">
                <a:solidFill>
                  <a:schemeClr val="accent1"/>
                </a:solidFill>
              </a:ln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3761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9326563" cy="228600"/>
          </a:xfrm>
        </p:spPr>
        <p:txBody>
          <a:bodyPr/>
          <a:lstStyle/>
          <a:p>
            <a:r>
              <a:rPr lang="en-US" sz="32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Management of chronic heart failure</a:t>
            </a:r>
            <a:r>
              <a:rPr lang="en-US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7D9B3-68D3-4DDE-A773-7EF702840C39}" type="slidenum">
              <a:rPr lang="ar-SA" altLang="en-US" smtClean="0"/>
              <a:pPr/>
              <a:t>50</a:t>
            </a:fld>
            <a:endParaRPr lang="en-US" altLang="en-US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838199"/>
            <a:ext cx="9925929" cy="6288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3939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66700" y="228600"/>
            <a:ext cx="9051925" cy="544512"/>
          </a:xfrm>
        </p:spPr>
        <p:txBody>
          <a:bodyPr/>
          <a:lstStyle/>
          <a:p>
            <a:r>
              <a:rPr lang="en-US" b="1" dirty="0">
                <a:solidFill>
                  <a:srgbClr val="0000FF"/>
                </a:solidFill>
              </a:rPr>
              <a:t>Use of vasodilators</a:t>
            </a:r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7D9B3-68D3-4DDE-A773-7EF702840C39}" type="slidenum">
              <a:rPr lang="ar-SA" altLang="en-US" smtClean="0"/>
              <a:pPr/>
              <a:t>51</a:t>
            </a:fld>
            <a:endParaRPr lang="en-US" altLang="en-US"/>
          </a:p>
        </p:txBody>
      </p:sp>
      <p:sp>
        <p:nvSpPr>
          <p:cNvPr id="4" name="مستطيل 3"/>
          <p:cNvSpPr/>
          <p:nvPr/>
        </p:nvSpPr>
        <p:spPr>
          <a:xfrm>
            <a:off x="266700" y="982841"/>
            <a:ext cx="979170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hydralazine and isosorbide </a:t>
            </a:r>
            <a:r>
              <a:rPr lang="en-US" sz="3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dinitrate</a:t>
            </a:r>
            <a:r>
              <a:rPr lang="en-U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:</a:t>
            </a:r>
          </a:p>
          <a:p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- should be considered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black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patients with advanced heart failure due to left ventricular systolic dysfunction in addition to standard therapy.</a:t>
            </a:r>
          </a:p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- should be considered patients who are intolerant of an angiotensin converting enzyme inhibitor and an angiotensin II receptor blocker due to renal dysfunction</a:t>
            </a:r>
          </a:p>
          <a:p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87885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Management of acute heart failure</a:t>
            </a:r>
            <a:br>
              <a:rPr lang="en-US" sz="36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3600" b="1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7D9B3-68D3-4DDE-A773-7EF702840C39}" type="slidenum">
              <a:rPr lang="ar-SA" altLang="en-US" smtClean="0"/>
              <a:pPr/>
              <a:t>52</a:t>
            </a:fld>
            <a:endParaRPr lang="en-US" altLang="en-US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219200"/>
            <a:ext cx="9677400" cy="5949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2478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7D9B3-68D3-4DDE-A773-7EF702840C39}" type="slidenum">
              <a:rPr lang="ar-SA" altLang="en-US" smtClean="0"/>
              <a:pPr/>
              <a:t>53</a:t>
            </a:fld>
            <a:endParaRPr lang="en-US" altLang="en-US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200" y="0"/>
            <a:ext cx="10134600" cy="7169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762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1566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/>
          </a:p>
        </p:txBody>
      </p:sp>
      <p:pic>
        <p:nvPicPr>
          <p:cNvPr id="82948" name="Picture 4" descr="Pictures sameer 06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5840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949" name="Text Box 5"/>
          <p:cNvSpPr txBox="1">
            <a:spLocks noChangeArrowheads="1"/>
          </p:cNvSpPr>
          <p:nvPr/>
        </p:nvSpPr>
        <p:spPr bwMode="auto">
          <a:xfrm>
            <a:off x="5867400" y="650241"/>
            <a:ext cx="3855720" cy="761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276" tIns="49638" rIns="99276" bIns="49638">
            <a:spAutoFit/>
          </a:bodyPr>
          <a:lstStyle>
            <a:lvl1pPr algn="l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4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buClrTx/>
              <a:buFontTx/>
              <a:buNone/>
            </a:pPr>
            <a:r>
              <a:rPr lang="en-US" altLang="en-US" sz="4300">
                <a:solidFill>
                  <a:schemeClr val="bg2"/>
                </a:solidFill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1735872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6</a:t>
            </a:fld>
            <a:endParaRPr lang="en-US" altLang="en-US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1" y="457200"/>
            <a:ext cx="9174162" cy="640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0164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3"/>
          <p:cNvSpPr>
            <a:spLocks noChangeArrowheads="1"/>
          </p:cNvSpPr>
          <p:nvPr/>
        </p:nvSpPr>
        <p:spPr bwMode="auto">
          <a:xfrm>
            <a:off x="152400" y="0"/>
            <a:ext cx="4876800" cy="3820160"/>
          </a:xfrm>
          <a:prstGeom prst="rect">
            <a:avLst/>
          </a:prstGeom>
          <a:noFill/>
          <a:ln>
            <a:noFill/>
          </a:ln>
          <a:extLst/>
        </p:spPr>
        <p:txBody>
          <a:bodyPr wrap="none" anchor="ctr"/>
          <a:lstStyle>
            <a:lvl1pPr>
              <a:spcBef>
                <a:spcPct val="20000"/>
              </a:spcBef>
              <a:buSzPct val="80000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endParaRPr lang="ar-EG" altLang="en-US" sz="2560">
              <a:latin typeface="Times New Roman" panose="02020603050405020304" pitchFamily="18" charset="0"/>
            </a:endParaRPr>
          </a:p>
        </p:txBody>
      </p:sp>
      <p:sp>
        <p:nvSpPr>
          <p:cNvPr id="38915" name="Rectangle 4"/>
          <p:cNvSpPr>
            <a:spLocks noChangeArrowheads="1"/>
          </p:cNvSpPr>
          <p:nvPr/>
        </p:nvSpPr>
        <p:spPr bwMode="auto">
          <a:xfrm>
            <a:off x="152400" y="3820160"/>
            <a:ext cx="4876800" cy="3495040"/>
          </a:xfrm>
          <a:prstGeom prst="rect">
            <a:avLst/>
          </a:prstGeom>
          <a:noFill/>
          <a:ln>
            <a:noFill/>
          </a:ln>
          <a:extLst/>
        </p:spPr>
        <p:txBody>
          <a:bodyPr wrap="none" anchor="ctr"/>
          <a:lstStyle>
            <a:lvl1pPr>
              <a:spcBef>
                <a:spcPct val="20000"/>
              </a:spcBef>
              <a:buSzPct val="80000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endParaRPr lang="ar-EG" altLang="en-US" sz="2560">
              <a:latin typeface="Times New Roman" panose="02020603050405020304" pitchFamily="18" charset="0"/>
            </a:endParaRPr>
          </a:p>
        </p:txBody>
      </p:sp>
      <p:sp>
        <p:nvSpPr>
          <p:cNvPr id="38916" name="Rectangle 5"/>
          <p:cNvSpPr>
            <a:spLocks noChangeArrowheads="1"/>
          </p:cNvSpPr>
          <p:nvPr/>
        </p:nvSpPr>
        <p:spPr bwMode="auto">
          <a:xfrm>
            <a:off x="5029200" y="3495040"/>
            <a:ext cx="4876800" cy="3820160"/>
          </a:xfrm>
          <a:prstGeom prst="rect">
            <a:avLst/>
          </a:prstGeom>
          <a:noFill/>
          <a:ln>
            <a:noFill/>
          </a:ln>
          <a:extLst/>
        </p:spPr>
        <p:txBody>
          <a:bodyPr wrap="none" anchor="ctr"/>
          <a:lstStyle>
            <a:lvl1pPr>
              <a:spcBef>
                <a:spcPct val="20000"/>
              </a:spcBef>
              <a:buSzPct val="80000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endParaRPr lang="ar-EG" altLang="en-US" sz="2560">
              <a:latin typeface="Times New Roman" panose="02020603050405020304" pitchFamily="18" charset="0"/>
            </a:endParaRPr>
          </a:p>
        </p:txBody>
      </p:sp>
      <p:sp>
        <p:nvSpPr>
          <p:cNvPr id="38917" name="Rectangle 6"/>
          <p:cNvSpPr>
            <a:spLocks noChangeArrowheads="1"/>
          </p:cNvSpPr>
          <p:nvPr/>
        </p:nvSpPr>
        <p:spPr bwMode="auto">
          <a:xfrm>
            <a:off x="5029200" y="0"/>
            <a:ext cx="4876800" cy="3495040"/>
          </a:xfrm>
          <a:prstGeom prst="rect">
            <a:avLst/>
          </a:prstGeom>
          <a:noFill/>
          <a:ln>
            <a:noFill/>
          </a:ln>
          <a:extLst/>
        </p:spPr>
        <p:txBody>
          <a:bodyPr wrap="none" anchor="ctr"/>
          <a:lstStyle>
            <a:lvl1pPr>
              <a:spcBef>
                <a:spcPct val="20000"/>
              </a:spcBef>
              <a:buSzPct val="80000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endParaRPr lang="ar-EG" altLang="en-US" sz="2560">
              <a:latin typeface="Times New Roman" panose="02020603050405020304" pitchFamily="18" charset="0"/>
            </a:endParaRPr>
          </a:p>
        </p:txBody>
      </p:sp>
      <p:grpSp>
        <p:nvGrpSpPr>
          <p:cNvPr id="2" name="Group 210"/>
          <p:cNvGrpSpPr>
            <a:grpSpLocks/>
          </p:cNvGrpSpPr>
          <p:nvPr/>
        </p:nvGrpSpPr>
        <p:grpSpPr bwMode="auto">
          <a:xfrm>
            <a:off x="381000" y="613128"/>
            <a:ext cx="9372600" cy="6376952"/>
            <a:chOff x="229" y="27"/>
            <a:chExt cx="5432" cy="3507"/>
          </a:xfrm>
        </p:grpSpPr>
        <p:sp>
          <p:nvSpPr>
            <p:cNvPr id="38919" name="Text Box 138"/>
            <p:cNvSpPr txBox="1">
              <a:spLocks noChangeArrowheads="1"/>
            </p:cNvSpPr>
            <p:nvPr/>
          </p:nvSpPr>
          <p:spPr bwMode="auto">
            <a:xfrm>
              <a:off x="1984" y="27"/>
              <a:ext cx="244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SzPct val="80000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SzTx/>
                <a:buFontTx/>
                <a:buNone/>
              </a:pPr>
              <a:r>
                <a:rPr lang="en-US" altLang="en-US" sz="2800" b="0" dirty="0">
                  <a:cs typeface="Arial" panose="020B0604020202020204" pitchFamily="34" charset="0"/>
                  <a:sym typeface="Symbol" panose="05050102010706020507" pitchFamily="18" charset="2"/>
                </a:rPr>
                <a:t> </a:t>
              </a:r>
              <a:r>
                <a:rPr lang="en-US" altLang="en-US" sz="2800" dirty="0">
                  <a:cs typeface="Arial" panose="020B0604020202020204" pitchFamily="34" charset="0"/>
                  <a:sym typeface="Symbol" panose="05050102010706020507" pitchFamily="18" charset="2"/>
                </a:rPr>
                <a:t>Force of contraction  </a:t>
              </a:r>
              <a:endParaRPr lang="en-US" altLang="en-US" sz="2800" dirty="0">
                <a:cs typeface="Arial" panose="020B0604020202020204" pitchFamily="34" charset="0"/>
              </a:endParaRPr>
            </a:p>
          </p:txBody>
        </p:sp>
        <p:sp>
          <p:nvSpPr>
            <p:cNvPr id="38920" name="Text Box 139"/>
            <p:cNvSpPr txBox="1">
              <a:spLocks noChangeArrowheads="1"/>
            </p:cNvSpPr>
            <p:nvPr/>
          </p:nvSpPr>
          <p:spPr bwMode="auto">
            <a:xfrm>
              <a:off x="2304" y="423"/>
              <a:ext cx="1584" cy="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SzPct val="80000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SzTx/>
                <a:buFontTx/>
                <a:buNone/>
              </a:pPr>
              <a:r>
                <a:rPr lang="en-US" altLang="en-US" sz="2800" dirty="0">
                  <a:cs typeface="Arial" panose="020B0604020202020204" pitchFamily="34" charset="0"/>
                  <a:sym typeface="Symbol" panose="05050102010706020507" pitchFamily="18" charset="2"/>
                </a:rPr>
                <a:t>Low C.O.  </a:t>
              </a:r>
              <a:endParaRPr lang="en-US" altLang="en-US" sz="2800" dirty="0">
                <a:cs typeface="Arial" panose="020B0604020202020204" pitchFamily="34" charset="0"/>
              </a:endParaRPr>
            </a:p>
          </p:txBody>
        </p:sp>
        <p:sp>
          <p:nvSpPr>
            <p:cNvPr id="38921" name="Line 144"/>
            <p:cNvSpPr>
              <a:spLocks noChangeShapeType="1"/>
            </p:cNvSpPr>
            <p:nvPr/>
          </p:nvSpPr>
          <p:spPr bwMode="auto">
            <a:xfrm flipH="1">
              <a:off x="3264" y="1863"/>
              <a:ext cx="1008" cy="882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38922" name="Line 145"/>
            <p:cNvSpPr>
              <a:spLocks noChangeShapeType="1"/>
            </p:cNvSpPr>
            <p:nvPr/>
          </p:nvSpPr>
          <p:spPr bwMode="auto">
            <a:xfrm>
              <a:off x="4288" y="1881"/>
              <a:ext cx="0" cy="90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38923" name="Line 146"/>
            <p:cNvSpPr>
              <a:spLocks noChangeShapeType="1"/>
            </p:cNvSpPr>
            <p:nvPr/>
          </p:nvSpPr>
          <p:spPr bwMode="auto">
            <a:xfrm>
              <a:off x="4352" y="1881"/>
              <a:ext cx="1024" cy="972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38924" name="Rectangle 152"/>
            <p:cNvSpPr>
              <a:spLocks noChangeArrowheads="1"/>
            </p:cNvSpPr>
            <p:nvPr/>
          </p:nvSpPr>
          <p:spPr bwMode="auto">
            <a:xfrm>
              <a:off x="3725" y="2817"/>
              <a:ext cx="1029" cy="3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SzPct val="80000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US" altLang="en-US" sz="1800" dirty="0">
                  <a:cs typeface="Arial" panose="020B0604020202020204" pitchFamily="34" charset="0"/>
                  <a:sym typeface="Symbol" panose="05050102010706020507" pitchFamily="18" charset="2"/>
                </a:rPr>
                <a:t>  Force of </a:t>
              </a:r>
            </a:p>
            <a:p>
              <a:pPr algn="ctr"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US" altLang="en-US" sz="1800" dirty="0">
                  <a:cs typeface="Arial" panose="020B0604020202020204" pitchFamily="34" charset="0"/>
                  <a:sym typeface="Symbol" panose="05050102010706020507" pitchFamily="18" charset="2"/>
                </a:rPr>
                <a:t>Cardiac .cont</a:t>
              </a:r>
              <a:r>
                <a:rPr lang="en-US" altLang="en-US" sz="1493" dirty="0">
                  <a:solidFill>
                    <a:schemeClr val="bg1"/>
                  </a:solidFill>
                  <a:latin typeface="MS Hei" pitchFamily="57" charset="-122"/>
                  <a:sym typeface="Symbol" panose="05050102010706020507" pitchFamily="18" charset="2"/>
                </a:rPr>
                <a:t>.</a:t>
              </a:r>
              <a:endParaRPr lang="en-US" altLang="en-US" sz="1493" dirty="0">
                <a:solidFill>
                  <a:schemeClr val="bg1"/>
                </a:solidFill>
                <a:latin typeface="MS Hei" pitchFamily="57" charset="-122"/>
              </a:endParaRPr>
            </a:p>
          </p:txBody>
        </p:sp>
        <p:sp>
          <p:nvSpPr>
            <p:cNvPr id="38925" name="Rectangle 153"/>
            <p:cNvSpPr>
              <a:spLocks noChangeArrowheads="1"/>
            </p:cNvSpPr>
            <p:nvPr/>
          </p:nvSpPr>
          <p:spPr bwMode="auto">
            <a:xfrm>
              <a:off x="5022" y="2925"/>
              <a:ext cx="602" cy="2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SzPct val="80000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US" altLang="en-US" sz="2000" dirty="0">
                  <a:cs typeface="Arial" panose="020B0604020202020204" pitchFamily="34" charset="0"/>
                  <a:sym typeface="Symbol" panose="05050102010706020507" pitchFamily="18" charset="2"/>
                </a:rPr>
                <a:t>  HR </a:t>
              </a:r>
              <a:r>
                <a:rPr lang="en-US" altLang="en-US" sz="1493" dirty="0">
                  <a:solidFill>
                    <a:schemeClr val="bg1"/>
                  </a:solidFill>
                  <a:latin typeface="MS Hei" pitchFamily="57" charset="-122"/>
                  <a:sym typeface="Symbol" panose="05050102010706020507" pitchFamily="18" charset="2"/>
                </a:rPr>
                <a:t>.</a:t>
              </a:r>
              <a:endParaRPr lang="en-US" altLang="en-US" sz="1493" dirty="0">
                <a:solidFill>
                  <a:schemeClr val="bg1"/>
                </a:solidFill>
                <a:latin typeface="MS Hei" pitchFamily="57" charset="-122"/>
              </a:endParaRPr>
            </a:p>
          </p:txBody>
        </p:sp>
        <p:sp>
          <p:nvSpPr>
            <p:cNvPr id="38926" name="Line 143"/>
            <p:cNvSpPr>
              <a:spLocks noChangeShapeType="1"/>
            </p:cNvSpPr>
            <p:nvPr/>
          </p:nvSpPr>
          <p:spPr bwMode="auto">
            <a:xfrm>
              <a:off x="1680" y="1872"/>
              <a:ext cx="0" cy="144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38927" name="Line 147"/>
            <p:cNvSpPr>
              <a:spLocks noChangeShapeType="1"/>
            </p:cNvSpPr>
            <p:nvPr/>
          </p:nvSpPr>
          <p:spPr bwMode="auto">
            <a:xfrm flipH="1">
              <a:off x="832" y="2205"/>
              <a:ext cx="784" cy="351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38928" name="Line 148"/>
            <p:cNvSpPr>
              <a:spLocks noChangeShapeType="1"/>
            </p:cNvSpPr>
            <p:nvPr/>
          </p:nvSpPr>
          <p:spPr bwMode="auto">
            <a:xfrm>
              <a:off x="1648" y="2196"/>
              <a:ext cx="976" cy="621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38929" name="Rectangle 149"/>
            <p:cNvSpPr>
              <a:spLocks noChangeArrowheads="1"/>
            </p:cNvSpPr>
            <p:nvPr/>
          </p:nvSpPr>
          <p:spPr bwMode="auto">
            <a:xfrm>
              <a:off x="245" y="2565"/>
              <a:ext cx="935" cy="2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SzPct val="80000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US" altLang="en-US" sz="2000" dirty="0">
                  <a:cs typeface="Arial" panose="020B0604020202020204" pitchFamily="34" charset="0"/>
                  <a:sym typeface="Symbol" panose="05050102010706020507" pitchFamily="18" charset="2"/>
                </a:rPr>
                <a:t>Remodeling</a:t>
              </a:r>
              <a:endParaRPr lang="en-US" altLang="en-US" sz="2000" dirty="0">
                <a:cs typeface="Arial" panose="020B0604020202020204" pitchFamily="34" charset="0"/>
              </a:endParaRPr>
            </a:p>
          </p:txBody>
        </p:sp>
        <p:sp>
          <p:nvSpPr>
            <p:cNvPr id="38930" name="Rectangle 150"/>
            <p:cNvSpPr>
              <a:spLocks noChangeArrowheads="1"/>
            </p:cNvSpPr>
            <p:nvPr/>
          </p:nvSpPr>
          <p:spPr bwMode="auto">
            <a:xfrm>
              <a:off x="1127" y="2637"/>
              <a:ext cx="991" cy="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SzPct val="80000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US" altLang="en-US" sz="1400" dirty="0">
                  <a:cs typeface="Arial" panose="020B0604020202020204" pitchFamily="34" charset="0"/>
                  <a:sym typeface="Symbol" panose="05050102010706020507" pitchFamily="18" charset="2"/>
                </a:rPr>
                <a:t>Salt &amp; Water</a:t>
              </a:r>
            </a:p>
            <a:p>
              <a:pPr algn="ctr"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US" altLang="en-US" sz="1400" dirty="0">
                  <a:cs typeface="Arial" panose="020B0604020202020204" pitchFamily="34" charset="0"/>
                  <a:sym typeface="Symbol" panose="05050102010706020507" pitchFamily="18" charset="2"/>
                </a:rPr>
                <a:t>Retention </a:t>
              </a:r>
            </a:p>
            <a:p>
              <a:pPr algn="ctr"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US" altLang="en-US" sz="1400" dirty="0">
                  <a:cs typeface="Arial" panose="020B0604020202020204" pitchFamily="34" charset="0"/>
                  <a:sym typeface="Symbol" panose="05050102010706020507" pitchFamily="18" charset="2"/>
                </a:rPr>
                <a:t>Volume expansion</a:t>
              </a:r>
              <a:endParaRPr lang="en-US" altLang="en-US" sz="1400" dirty="0">
                <a:cs typeface="Arial" panose="020B0604020202020204" pitchFamily="34" charset="0"/>
              </a:endParaRPr>
            </a:p>
          </p:txBody>
        </p:sp>
        <p:sp>
          <p:nvSpPr>
            <p:cNvPr id="11283" name="Rectangle 151"/>
            <p:cNvSpPr>
              <a:spLocks noChangeArrowheads="1"/>
            </p:cNvSpPr>
            <p:nvPr/>
          </p:nvSpPr>
          <p:spPr bwMode="auto">
            <a:xfrm>
              <a:off x="2346" y="2725"/>
              <a:ext cx="1157" cy="200"/>
            </a:xfrm>
            <a:prstGeom prst="rect">
              <a:avLst/>
            </a:prstGeom>
            <a:noFill/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pPr algn="ctr" eaLnBrk="1" hangingPunct="1">
                <a:defRPr/>
              </a:pPr>
              <a:r>
                <a:rPr lang="en-US" sz="1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itchFamily="18" charset="2"/>
                </a:rPr>
                <a:t>Vasoconstriction</a:t>
              </a:r>
              <a:endPara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932" name="Line 154"/>
            <p:cNvSpPr>
              <a:spLocks noChangeShapeType="1"/>
            </p:cNvSpPr>
            <p:nvPr/>
          </p:nvSpPr>
          <p:spPr bwMode="auto">
            <a:xfrm flipH="1">
              <a:off x="1664" y="2205"/>
              <a:ext cx="0" cy="459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38933" name="Text Box 159"/>
            <p:cNvSpPr txBox="1">
              <a:spLocks noChangeArrowheads="1"/>
            </p:cNvSpPr>
            <p:nvPr/>
          </p:nvSpPr>
          <p:spPr bwMode="auto">
            <a:xfrm rot="16227263">
              <a:off x="1264" y="2317"/>
              <a:ext cx="576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SzPct val="80000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SzTx/>
                <a:buFontTx/>
                <a:buNone/>
              </a:pPr>
              <a:r>
                <a:rPr lang="en-US" altLang="en-US" sz="1400" dirty="0">
                  <a:cs typeface="Arial" panose="020B0604020202020204" pitchFamily="34" charset="0"/>
                </a:rPr>
                <a:t>ALDOST</a:t>
              </a:r>
              <a:r>
                <a:rPr lang="en-US" altLang="en-US" sz="1400" dirty="0">
                  <a:latin typeface="MS Hei" pitchFamily="57" charset="-122"/>
                </a:rPr>
                <a:t>.</a:t>
              </a:r>
            </a:p>
          </p:txBody>
        </p:sp>
        <p:sp>
          <p:nvSpPr>
            <p:cNvPr id="38934" name="Text Box 160"/>
            <p:cNvSpPr txBox="1">
              <a:spLocks noChangeArrowheads="1"/>
            </p:cNvSpPr>
            <p:nvPr/>
          </p:nvSpPr>
          <p:spPr bwMode="auto">
            <a:xfrm rot="1860000">
              <a:off x="1696" y="2432"/>
              <a:ext cx="1214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SzPct val="80000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algn="ctr" eaLnBrk="1" hangingPunct="1">
                <a:lnSpc>
                  <a:spcPct val="55000"/>
                </a:lnSpc>
                <a:spcBef>
                  <a:spcPct val="50000"/>
                </a:spcBef>
                <a:buSzTx/>
                <a:buFontTx/>
                <a:buNone/>
              </a:pPr>
              <a:r>
                <a:rPr lang="en-US" altLang="en-US" sz="1493" dirty="0">
                  <a:solidFill>
                    <a:schemeClr val="bg1"/>
                  </a:solidFill>
                  <a:latin typeface="MS Hei" pitchFamily="57" charset="-122"/>
                </a:rPr>
                <a:t> </a:t>
              </a:r>
              <a:r>
                <a:rPr lang="en-US" altLang="en-US" sz="2000" dirty="0">
                  <a:cs typeface="Arial" panose="020B0604020202020204" pitchFamily="34" charset="0"/>
                </a:rPr>
                <a:t>Ag. II</a:t>
              </a:r>
            </a:p>
          </p:txBody>
        </p:sp>
        <p:sp>
          <p:nvSpPr>
            <p:cNvPr id="38935" name="Line 166"/>
            <p:cNvSpPr>
              <a:spLocks noChangeShapeType="1"/>
            </p:cNvSpPr>
            <p:nvPr/>
          </p:nvSpPr>
          <p:spPr bwMode="auto">
            <a:xfrm>
              <a:off x="2184" y="3204"/>
              <a:ext cx="0" cy="72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38936" name="Line 167"/>
            <p:cNvSpPr>
              <a:spLocks noChangeShapeType="1"/>
            </p:cNvSpPr>
            <p:nvPr/>
          </p:nvSpPr>
          <p:spPr bwMode="auto">
            <a:xfrm>
              <a:off x="3307" y="3213"/>
              <a:ext cx="0" cy="72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38937" name="Line 168"/>
            <p:cNvSpPr>
              <a:spLocks noChangeShapeType="1"/>
            </p:cNvSpPr>
            <p:nvPr/>
          </p:nvSpPr>
          <p:spPr bwMode="auto">
            <a:xfrm>
              <a:off x="2208" y="3159"/>
              <a:ext cx="3136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38938" name="Line 169"/>
            <p:cNvSpPr>
              <a:spLocks noChangeShapeType="1"/>
            </p:cNvSpPr>
            <p:nvPr/>
          </p:nvSpPr>
          <p:spPr bwMode="auto">
            <a:xfrm flipV="1">
              <a:off x="2208" y="3117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38939" name="Line 170"/>
            <p:cNvSpPr>
              <a:spLocks noChangeShapeType="1"/>
            </p:cNvSpPr>
            <p:nvPr/>
          </p:nvSpPr>
          <p:spPr bwMode="auto">
            <a:xfrm flipV="1">
              <a:off x="3190" y="3111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38940" name="Line 171"/>
            <p:cNvSpPr>
              <a:spLocks noChangeShapeType="1"/>
            </p:cNvSpPr>
            <p:nvPr/>
          </p:nvSpPr>
          <p:spPr bwMode="auto">
            <a:xfrm>
              <a:off x="4224" y="3063"/>
              <a:ext cx="0" cy="108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38941" name="Line 172"/>
            <p:cNvSpPr>
              <a:spLocks noChangeShapeType="1"/>
            </p:cNvSpPr>
            <p:nvPr/>
          </p:nvSpPr>
          <p:spPr bwMode="auto">
            <a:xfrm flipV="1">
              <a:off x="5334" y="3093"/>
              <a:ext cx="0" cy="72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38942" name="Line 173"/>
            <p:cNvSpPr>
              <a:spLocks noChangeShapeType="1"/>
            </p:cNvSpPr>
            <p:nvPr/>
          </p:nvSpPr>
          <p:spPr bwMode="auto">
            <a:xfrm>
              <a:off x="4544" y="3153"/>
              <a:ext cx="0" cy="216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38944" name="Line 175"/>
            <p:cNvSpPr>
              <a:spLocks noChangeShapeType="1"/>
            </p:cNvSpPr>
            <p:nvPr/>
          </p:nvSpPr>
          <p:spPr bwMode="auto">
            <a:xfrm>
              <a:off x="2928" y="288"/>
              <a:ext cx="0" cy="18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38945" name="Rectangle 134"/>
            <p:cNvSpPr>
              <a:spLocks noChangeArrowheads="1"/>
            </p:cNvSpPr>
            <p:nvPr/>
          </p:nvSpPr>
          <p:spPr bwMode="auto">
            <a:xfrm>
              <a:off x="3057" y="1503"/>
              <a:ext cx="2567" cy="34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US" altLang="en-US" sz="2000" dirty="0">
                  <a:cs typeface="Arial" panose="020B0604020202020204" pitchFamily="34" charset="0"/>
                </a:rPr>
                <a:t>Activate sympathetic system</a:t>
              </a:r>
            </a:p>
            <a:p>
              <a:pPr algn="ctr"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US" altLang="en-US" sz="2000" dirty="0">
                  <a:cs typeface="Arial" panose="020B0604020202020204" pitchFamily="34" charset="0"/>
                  <a:sym typeface="Symbol" panose="05050102010706020507" pitchFamily="18" charset="2"/>
                </a:rPr>
                <a:t> Sympathetic discharge</a:t>
              </a:r>
              <a:endParaRPr lang="en-US" altLang="en-US" sz="2000" dirty="0">
                <a:cs typeface="Arial" panose="020B0604020202020204" pitchFamily="34" charset="0"/>
              </a:endParaRPr>
            </a:p>
          </p:txBody>
        </p:sp>
        <p:sp>
          <p:nvSpPr>
            <p:cNvPr id="38946" name="Line 141"/>
            <p:cNvSpPr>
              <a:spLocks noChangeShapeType="1"/>
            </p:cNvSpPr>
            <p:nvPr/>
          </p:nvSpPr>
          <p:spPr bwMode="auto">
            <a:xfrm>
              <a:off x="2944" y="711"/>
              <a:ext cx="1152" cy="756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38947" name="Text Box 176"/>
            <p:cNvSpPr txBox="1">
              <a:spLocks noChangeArrowheads="1"/>
            </p:cNvSpPr>
            <p:nvPr/>
          </p:nvSpPr>
          <p:spPr bwMode="auto">
            <a:xfrm>
              <a:off x="3504" y="1083"/>
              <a:ext cx="2157" cy="1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SzPct val="80000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algn="ctr" eaLnBrk="1" hangingPunct="1">
                <a:lnSpc>
                  <a:spcPct val="55000"/>
                </a:lnSpc>
                <a:spcBef>
                  <a:spcPct val="50000"/>
                </a:spcBef>
                <a:buSzTx/>
                <a:buFontTx/>
                <a:buNone/>
              </a:pPr>
              <a:r>
                <a:rPr lang="en-US" altLang="en-US" sz="2000" dirty="0">
                  <a:cs typeface="Arial" panose="020B0604020202020204" pitchFamily="34" charset="0"/>
                  <a:sym typeface="Symbol" panose="05050102010706020507" pitchFamily="18" charset="2"/>
                </a:rPr>
                <a:t></a:t>
              </a:r>
              <a:r>
                <a:rPr lang="en-US" altLang="en-US" sz="2000" dirty="0">
                  <a:cs typeface="Arial" panose="020B0604020202020204" pitchFamily="34" charset="0"/>
                </a:rPr>
                <a:t> Carotid sinus firing</a:t>
              </a:r>
            </a:p>
          </p:txBody>
        </p:sp>
        <p:sp>
          <p:nvSpPr>
            <p:cNvPr id="38949" name="Rectangle 135"/>
            <p:cNvSpPr>
              <a:spLocks noChangeArrowheads="1"/>
            </p:cNvSpPr>
            <p:nvPr/>
          </p:nvSpPr>
          <p:spPr bwMode="auto">
            <a:xfrm>
              <a:off x="229" y="3258"/>
              <a:ext cx="987" cy="25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US" altLang="en-US" sz="2400" dirty="0">
                  <a:cs typeface="Arial" panose="020B0604020202020204" pitchFamily="34" charset="0"/>
                  <a:sym typeface="Symbol" panose="05050102010706020507" pitchFamily="18" charset="2"/>
                </a:rPr>
                <a:t> </a:t>
              </a:r>
              <a:r>
                <a:rPr lang="en-US" altLang="en-US" sz="2400" dirty="0">
                  <a:cs typeface="Arial" panose="020B0604020202020204" pitchFamily="34" charset="0"/>
                </a:rPr>
                <a:t>Preload</a:t>
              </a:r>
            </a:p>
          </p:txBody>
        </p:sp>
        <p:sp>
          <p:nvSpPr>
            <p:cNvPr id="38950" name="Rectangle 155"/>
            <p:cNvSpPr>
              <a:spLocks noChangeArrowheads="1"/>
            </p:cNvSpPr>
            <p:nvPr/>
          </p:nvSpPr>
          <p:spPr bwMode="auto">
            <a:xfrm>
              <a:off x="1853" y="2997"/>
              <a:ext cx="859" cy="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SzPct val="80000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US" altLang="en-US" sz="1800" dirty="0">
                  <a:solidFill>
                    <a:schemeClr val="bg1"/>
                  </a:solidFill>
                  <a:cs typeface="Arial" panose="020B0604020202020204" pitchFamily="34" charset="0"/>
                  <a:sym typeface="Symbol" panose="05050102010706020507" pitchFamily="18" charset="2"/>
                </a:rPr>
                <a:t> </a:t>
              </a:r>
              <a:r>
                <a:rPr lang="en-US" altLang="en-US" sz="1800" dirty="0">
                  <a:cs typeface="Arial" panose="020B0604020202020204" pitchFamily="34" charset="0"/>
                  <a:sym typeface="Symbol" panose="05050102010706020507" pitchFamily="18" charset="2"/>
                </a:rPr>
                <a:t>Venous VC</a:t>
              </a:r>
              <a:endParaRPr lang="en-US" altLang="en-US" sz="1800" dirty="0">
                <a:cs typeface="Arial" panose="020B0604020202020204" pitchFamily="34" charset="0"/>
              </a:endParaRPr>
            </a:p>
          </p:txBody>
        </p:sp>
        <p:sp>
          <p:nvSpPr>
            <p:cNvPr id="38951" name="Rectangle 156"/>
            <p:cNvSpPr>
              <a:spLocks noChangeArrowheads="1"/>
            </p:cNvSpPr>
            <p:nvPr/>
          </p:nvSpPr>
          <p:spPr bwMode="auto">
            <a:xfrm>
              <a:off x="2865" y="2997"/>
              <a:ext cx="813" cy="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SzPct val="80000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US" altLang="en-US" sz="1800" dirty="0">
                  <a:cs typeface="Arial" panose="020B0604020202020204" pitchFamily="34" charset="0"/>
                  <a:sym typeface="Symbol" panose="05050102010706020507" pitchFamily="18" charset="2"/>
                </a:rPr>
                <a:t>Arterial VC</a:t>
              </a:r>
              <a:endParaRPr lang="en-US" altLang="en-US" sz="1800" dirty="0">
                <a:cs typeface="Arial" panose="020B0604020202020204" pitchFamily="34" charset="0"/>
              </a:endParaRPr>
            </a:p>
          </p:txBody>
        </p:sp>
        <p:sp>
          <p:nvSpPr>
            <p:cNvPr id="38952" name="Rectangle 161"/>
            <p:cNvSpPr>
              <a:spLocks noChangeArrowheads="1"/>
            </p:cNvSpPr>
            <p:nvPr/>
          </p:nvSpPr>
          <p:spPr bwMode="auto">
            <a:xfrm>
              <a:off x="1688" y="3267"/>
              <a:ext cx="987" cy="25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US" altLang="en-US" sz="2400" dirty="0">
                  <a:cs typeface="Arial" panose="020B0604020202020204" pitchFamily="34" charset="0"/>
                  <a:sym typeface="Symbol" panose="05050102010706020507" pitchFamily="18" charset="2"/>
                </a:rPr>
                <a:t> </a:t>
              </a:r>
              <a:r>
                <a:rPr lang="en-US" altLang="en-US" sz="2400" dirty="0">
                  <a:cs typeface="Arial" panose="020B0604020202020204" pitchFamily="34" charset="0"/>
                </a:rPr>
                <a:t>Preload</a:t>
              </a:r>
            </a:p>
          </p:txBody>
        </p:sp>
        <p:sp>
          <p:nvSpPr>
            <p:cNvPr id="38953" name="Rectangle 163"/>
            <p:cNvSpPr>
              <a:spLocks noChangeArrowheads="1"/>
            </p:cNvSpPr>
            <p:nvPr/>
          </p:nvSpPr>
          <p:spPr bwMode="auto">
            <a:xfrm>
              <a:off x="2896" y="3282"/>
              <a:ext cx="987" cy="252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US" altLang="en-US" sz="2400" dirty="0">
                  <a:cs typeface="Arial" panose="020B0604020202020204" pitchFamily="34" charset="0"/>
                  <a:sym typeface="Symbol" panose="05050102010706020507" pitchFamily="18" charset="2"/>
                </a:rPr>
                <a:t> After</a:t>
              </a:r>
              <a:r>
                <a:rPr lang="en-US" altLang="en-US" sz="2400" dirty="0">
                  <a:cs typeface="Arial" panose="020B0604020202020204" pitchFamily="34" charset="0"/>
                </a:rPr>
                <a:t>load</a:t>
              </a:r>
            </a:p>
          </p:txBody>
        </p:sp>
        <p:sp>
          <p:nvSpPr>
            <p:cNvPr id="38954" name="Line 181"/>
            <p:cNvSpPr>
              <a:spLocks noChangeShapeType="1"/>
            </p:cNvSpPr>
            <p:nvPr/>
          </p:nvSpPr>
          <p:spPr bwMode="auto">
            <a:xfrm flipH="1">
              <a:off x="2432" y="2952"/>
              <a:ext cx="384" cy="72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38955" name="Line 182"/>
            <p:cNvSpPr>
              <a:spLocks noChangeShapeType="1"/>
            </p:cNvSpPr>
            <p:nvPr/>
          </p:nvSpPr>
          <p:spPr bwMode="auto">
            <a:xfrm>
              <a:off x="2816" y="2952"/>
              <a:ext cx="320" cy="72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38956" name="Line 183"/>
            <p:cNvSpPr>
              <a:spLocks noChangeShapeType="1"/>
            </p:cNvSpPr>
            <p:nvPr/>
          </p:nvSpPr>
          <p:spPr bwMode="auto">
            <a:xfrm flipH="1">
              <a:off x="720" y="3024"/>
              <a:ext cx="432" cy="144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38957" name="Text Box 177"/>
            <p:cNvSpPr txBox="1">
              <a:spLocks noChangeArrowheads="1"/>
            </p:cNvSpPr>
            <p:nvPr/>
          </p:nvSpPr>
          <p:spPr bwMode="auto">
            <a:xfrm rot="21576960">
              <a:off x="432" y="1194"/>
              <a:ext cx="2072" cy="1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SzPct val="80000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algn="ctr" eaLnBrk="1" hangingPunct="1">
                <a:lnSpc>
                  <a:spcPct val="55000"/>
                </a:lnSpc>
                <a:spcBef>
                  <a:spcPct val="50000"/>
                </a:spcBef>
                <a:buSzTx/>
                <a:buFontTx/>
                <a:buNone/>
              </a:pPr>
              <a:r>
                <a:rPr lang="en-US" altLang="en-US" sz="2000" dirty="0">
                  <a:cs typeface="Arial" panose="020B0604020202020204" pitchFamily="34" charset="0"/>
                  <a:sym typeface="Symbol" panose="05050102010706020507" pitchFamily="18" charset="2"/>
                </a:rPr>
                <a:t></a:t>
              </a:r>
              <a:r>
                <a:rPr lang="en-US" altLang="en-US" sz="2000" dirty="0">
                  <a:cs typeface="Arial" panose="020B0604020202020204" pitchFamily="34" charset="0"/>
                </a:rPr>
                <a:t> Renal blood flow</a:t>
              </a:r>
            </a:p>
          </p:txBody>
        </p:sp>
        <p:sp>
          <p:nvSpPr>
            <p:cNvPr id="38958" name="Rectangle 133"/>
            <p:cNvSpPr>
              <a:spLocks noChangeArrowheads="1"/>
            </p:cNvSpPr>
            <p:nvPr/>
          </p:nvSpPr>
          <p:spPr bwMode="auto">
            <a:xfrm>
              <a:off x="361" y="1515"/>
              <a:ext cx="2263" cy="37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US" altLang="en-US" sz="2000" dirty="0">
                  <a:cs typeface="Arial" panose="020B0604020202020204" pitchFamily="34" charset="0"/>
                </a:rPr>
                <a:t>Activate renin-angiotensin-</a:t>
              </a:r>
            </a:p>
            <a:p>
              <a:pPr algn="ctr"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US" altLang="en-US" sz="2000" dirty="0">
                  <a:cs typeface="Arial" panose="020B0604020202020204" pitchFamily="34" charset="0"/>
                </a:rPr>
                <a:t>Aldosterone system</a:t>
              </a:r>
            </a:p>
          </p:txBody>
        </p:sp>
        <p:sp>
          <p:nvSpPr>
            <p:cNvPr id="38959" name="Line 188"/>
            <p:cNvSpPr>
              <a:spLocks noChangeShapeType="1"/>
            </p:cNvSpPr>
            <p:nvPr/>
          </p:nvSpPr>
          <p:spPr bwMode="auto">
            <a:xfrm flipH="1">
              <a:off x="1872" y="720"/>
              <a:ext cx="1008" cy="768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</p:grpSp>
      <p:sp>
        <p:nvSpPr>
          <p:cNvPr id="48" name="Text Box 180"/>
          <p:cNvSpPr txBox="1">
            <a:spLocks noChangeArrowheads="1"/>
          </p:cNvSpPr>
          <p:nvPr/>
        </p:nvSpPr>
        <p:spPr bwMode="auto">
          <a:xfrm>
            <a:off x="1495173" y="-109410"/>
            <a:ext cx="7694507" cy="397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80000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2560" dirty="0">
                <a:cs typeface="Arial" panose="020B0604020202020204" pitchFamily="34" charset="0"/>
              </a:rPr>
              <a:t>Pathophysiology of CHF  </a:t>
            </a:r>
          </a:p>
        </p:txBody>
      </p:sp>
    </p:spTree>
    <p:extLst>
      <p:ext uri="{BB962C8B-B14F-4D97-AF65-F5344CB8AC3E}">
        <p14:creationId xmlns:p14="http://schemas.microsoft.com/office/powerpoint/2010/main" val="1558948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8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381000" y="457200"/>
            <a:ext cx="9525000" cy="1437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en-US" sz="3600" spc="53" dirty="0">
                <a:ln w="11430">
                  <a:solidFill>
                    <a:schemeClr val="accent1"/>
                  </a:solidFill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Factors affecting cardiac output and</a:t>
            </a:r>
          </a:p>
          <a:p>
            <a:pPr algn="ctr" eaLnBrk="1" hangingPunct="1">
              <a:defRPr/>
            </a:pPr>
            <a:r>
              <a:rPr lang="en-US" sz="3600" spc="53" dirty="0">
                <a:ln w="11430">
                  <a:solidFill>
                    <a:schemeClr val="accent1"/>
                  </a:solidFill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heart failure</a:t>
            </a:r>
          </a:p>
          <a:p>
            <a:pPr algn="ctr" eaLnBrk="1" hangingPunct="1">
              <a:defRPr/>
            </a:pPr>
            <a:endParaRPr lang="en-US" sz="3600" spc="53" dirty="0">
              <a:ln w="11430">
                <a:solidFill>
                  <a:schemeClr val="accent1"/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US" altLang="en-US" sz="4000" dirty="0">
                <a:latin typeface="Arial" panose="020B0604020202020204" pitchFamily="34" charset="0"/>
                <a:cs typeface="Arial" panose="020B0604020202020204" pitchFamily="34" charset="0"/>
              </a:rPr>
              <a:t>1-  Preload</a:t>
            </a:r>
          </a:p>
          <a:p>
            <a:pPr eaLnBrk="1" hangingPunct="1"/>
            <a:endParaRPr lang="en-US" alt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US" altLang="en-US" sz="4000" dirty="0">
                <a:latin typeface="Arial" panose="020B0604020202020204" pitchFamily="34" charset="0"/>
                <a:cs typeface="Arial" panose="020B0604020202020204" pitchFamily="34" charset="0"/>
              </a:rPr>
              <a:t>2-  Afterload</a:t>
            </a:r>
          </a:p>
          <a:p>
            <a:pPr eaLnBrk="1" hangingPunct="1"/>
            <a:endParaRPr lang="en-US" alt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US" altLang="en-US" sz="4000" dirty="0">
                <a:latin typeface="Arial" panose="020B0604020202020204" pitchFamily="34" charset="0"/>
                <a:cs typeface="Arial" panose="020B0604020202020204" pitchFamily="34" charset="0"/>
              </a:rPr>
              <a:t>3-  Cardiac contractility</a:t>
            </a:r>
          </a:p>
          <a:p>
            <a:pPr eaLnBrk="1" hangingPunct="1"/>
            <a:endParaRPr lang="en-US" alt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endParaRPr lang="en-US" alt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defRPr/>
            </a:pPr>
            <a:endParaRPr lang="en-US" sz="3600" spc="53" dirty="0">
              <a:ln w="11430">
                <a:solidFill>
                  <a:schemeClr val="accent1"/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defRPr/>
            </a:pPr>
            <a:endParaRPr lang="en-US" sz="3600" spc="53" dirty="0">
              <a:ln w="11430">
                <a:solidFill>
                  <a:schemeClr val="accent1"/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defRPr/>
            </a:pPr>
            <a:endParaRPr lang="en-US" sz="3600" spc="53" dirty="0">
              <a:ln w="11430">
                <a:solidFill>
                  <a:schemeClr val="accent1"/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defRPr/>
            </a:pPr>
            <a:endParaRPr lang="en-US" sz="3600" spc="53" dirty="0">
              <a:ln w="11430">
                <a:solidFill>
                  <a:schemeClr val="accent1"/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defRPr/>
            </a:pPr>
            <a:endParaRPr lang="en-US" sz="3600" spc="53" dirty="0">
              <a:ln w="11430">
                <a:solidFill>
                  <a:schemeClr val="accent1"/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defRPr/>
            </a:pPr>
            <a:endParaRPr lang="en-US" sz="3600" spc="53" dirty="0">
              <a:ln w="11430">
                <a:solidFill>
                  <a:schemeClr val="accent1"/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defRPr/>
            </a:pPr>
            <a:endParaRPr lang="en-US" sz="3600" spc="53" dirty="0">
              <a:ln w="11430">
                <a:solidFill>
                  <a:schemeClr val="accent1"/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defRPr/>
            </a:pPr>
            <a:endParaRPr lang="en-US" sz="3600" spc="53" dirty="0">
              <a:ln w="11430">
                <a:solidFill>
                  <a:schemeClr val="accent1"/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defRPr/>
            </a:pPr>
            <a:endParaRPr lang="en-US" sz="3600" spc="53" dirty="0">
              <a:ln w="11430">
                <a:solidFill>
                  <a:schemeClr val="accent1"/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defRPr/>
            </a:pPr>
            <a:endParaRPr lang="en-US" sz="3600" spc="53" dirty="0">
              <a:ln w="11430">
                <a:solidFill>
                  <a:schemeClr val="accent1"/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defRPr/>
            </a:pPr>
            <a:endParaRPr lang="en-US" sz="3600" spc="53" dirty="0">
              <a:ln w="11430">
                <a:solidFill>
                  <a:schemeClr val="accent1"/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defRPr/>
            </a:pPr>
            <a:endParaRPr lang="en-US" sz="3600" spc="53" dirty="0">
              <a:ln w="11430">
                <a:solidFill>
                  <a:schemeClr val="accent1"/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defRPr/>
            </a:pPr>
            <a:endParaRPr lang="en-US" sz="3600" spc="53" dirty="0">
              <a:ln w="11430">
                <a:solidFill>
                  <a:schemeClr val="accent1"/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defRPr/>
            </a:pPr>
            <a:endParaRPr lang="en-US" sz="3600" spc="53" dirty="0">
              <a:ln w="11430">
                <a:solidFill>
                  <a:schemeClr val="accent1"/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defRPr/>
            </a:pPr>
            <a:endParaRPr lang="ar-SA" sz="3600" spc="53" dirty="0">
              <a:ln w="11430">
                <a:solidFill>
                  <a:schemeClr val="accent1"/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4452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9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533400" y="-33867"/>
            <a:ext cx="9525000" cy="9818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3600" spc="53" dirty="0">
                <a:ln w="11430">
                  <a:solidFill>
                    <a:schemeClr val="accent1"/>
                  </a:solidFill>
                </a:ln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Drugs used in the treatment of heart failure</a:t>
            </a:r>
          </a:p>
          <a:p>
            <a:endParaRPr lang="en-US" sz="36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2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I- Drugs that decrease preload</a:t>
            </a:r>
          </a:p>
          <a:p>
            <a:pPr eaLnBrk="1" hangingPunct="1"/>
            <a:endParaRPr lang="en-US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1  </a:t>
            </a: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-   Diuretics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2  </a:t>
            </a: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-   Aldosterone antagonists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3  -   </a:t>
            </a:r>
            <a:r>
              <a:rPr lang="en-US" alt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Venodilators</a:t>
            </a:r>
            <a:endParaRPr lang="en-US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32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II- Drugs that decrease afterload</a:t>
            </a:r>
          </a:p>
          <a:p>
            <a:pPr eaLnBrk="1" hangingPunct="1">
              <a:lnSpc>
                <a:spcPct val="150000"/>
              </a:lnSpc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  1 - 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rteriodilators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endParaRPr lang="en-US" sz="3200" b="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3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3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3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3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4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1967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4922</TotalTime>
  <Words>1798</Words>
  <Application>Microsoft Office PowerPoint</Application>
  <PresentationFormat>Custom</PresentationFormat>
  <Paragraphs>624</Paragraphs>
  <Slides>54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55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Natriuretic Peptides  </vt:lpstr>
      <vt:lpstr>PowerPoint Presentation</vt:lpstr>
      <vt:lpstr>PowerPoint Presentation</vt:lpstr>
      <vt:lpstr>Management of chronic heart failure </vt:lpstr>
      <vt:lpstr>Use of vasodilators</vt:lpstr>
      <vt:lpstr>Management of acute heart failure </vt:lpstr>
      <vt:lpstr>PowerPoint Presentation</vt:lpstr>
      <vt:lpstr>PowerPoint Presentation</vt:lpstr>
    </vt:vector>
  </TitlesOfParts>
  <Company>kkuh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THYROID AND ANTI THYROID DRUGS</dc:title>
  <dc:creator>Abdul Latif</dc:creator>
  <cp:lastModifiedBy>user</cp:lastModifiedBy>
  <cp:revision>768</cp:revision>
  <dcterms:created xsi:type="dcterms:W3CDTF">2006-04-04T11:17:20Z</dcterms:created>
  <dcterms:modified xsi:type="dcterms:W3CDTF">2016-02-28T09:48:20Z</dcterms:modified>
</cp:coreProperties>
</file>