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8"/>
  </p:notesMasterIdLst>
  <p:sldIdLst>
    <p:sldId id="338" r:id="rId2"/>
    <p:sldId id="306" r:id="rId3"/>
    <p:sldId id="344" r:id="rId4"/>
    <p:sldId id="346" r:id="rId5"/>
    <p:sldId id="304" r:id="rId6"/>
    <p:sldId id="305" r:id="rId7"/>
    <p:sldId id="290" r:id="rId8"/>
    <p:sldId id="349" r:id="rId9"/>
    <p:sldId id="351" r:id="rId10"/>
    <p:sldId id="340" r:id="rId11"/>
    <p:sldId id="342" r:id="rId12"/>
    <p:sldId id="355" r:id="rId13"/>
    <p:sldId id="291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70" r:id="rId22"/>
    <p:sldId id="272" r:id="rId23"/>
    <p:sldId id="330" r:id="rId24"/>
    <p:sldId id="357" r:id="rId25"/>
    <p:sldId id="273" r:id="rId26"/>
    <p:sldId id="274" r:id="rId27"/>
    <p:sldId id="275" r:id="rId28"/>
    <p:sldId id="269" r:id="rId29"/>
    <p:sldId id="276" r:id="rId30"/>
    <p:sldId id="307" r:id="rId31"/>
    <p:sldId id="285" r:id="rId32"/>
    <p:sldId id="277" r:id="rId33"/>
    <p:sldId id="279" r:id="rId34"/>
    <p:sldId id="356" r:id="rId35"/>
    <p:sldId id="280" r:id="rId36"/>
    <p:sldId id="281" r:id="rId37"/>
    <p:sldId id="282" r:id="rId38"/>
    <p:sldId id="295" r:id="rId39"/>
    <p:sldId id="283" r:id="rId40"/>
    <p:sldId id="284" r:id="rId41"/>
    <p:sldId id="287" r:id="rId42"/>
    <p:sldId id="352" r:id="rId43"/>
    <p:sldId id="312" r:id="rId44"/>
    <p:sldId id="347" r:id="rId45"/>
    <p:sldId id="353" r:id="rId46"/>
    <p:sldId id="354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4418" autoAdjust="0"/>
  </p:normalViewPr>
  <p:slideViewPr>
    <p:cSldViewPr snapToGrid="0">
      <p:cViewPr>
        <p:scale>
          <a:sx n="77" d="100"/>
          <a:sy n="77" d="100"/>
        </p:scale>
        <p:origin x="-33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6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F309D-E467-432E-BC82-57B5488468B7}" type="datetimeFigureOut">
              <a:rPr lang="en-US" smtClean="0"/>
              <a:t>07/03/16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3EB35-C4B3-4377-949B-AE8253A33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3EB35-C4B3-4377-949B-AE8253A334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23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3EB35-C4B3-4377-949B-AE8253A3346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97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3EB35-C4B3-4377-949B-AE8253A3346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21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07/03/16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ransition spd="slow">
    <p:randomBar dir="vert"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slideshare.net/dangthanhtuan/20-saxena-acute-renal-failure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google.com.eg/url?sa=i&amp;rct=j&amp;q=&amp;esrc=s&amp;source=images&amp;cd=&amp;cad=rja&amp;uact=8&amp;ved=0ahUKEwi53vnkhu3KAhUMJJoKHa4PAAYQjRwIBw&amp;url=https://quizlet.com/30235780/combo-terms-october-2013-flash-cards/&amp;psig=AFQjCNGaSQjUAbmvHP-cm0ziQQNaomxfQQ&amp;ust=1455188685647562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eg/url?sa=i&amp;rct=j&amp;q=&amp;esrc=s&amp;source=images&amp;cd=&amp;cad=rja&amp;uact=8&amp;ved=0ahUKEwj71rrhj-3KAhVoDZoKHTkbC9cQjRwIBw&amp;url=http://www.srspharma.com/calcium-channel-blockers.htm&amp;psig=AFQjCNFgEJfgiQH9UfCOklOOZQuU4BMOug&amp;ust=1455191120537899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hyperlink" Target="http://www.pharmamirror.com/topics/antihypertensive-drug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eg/url?sa=i&amp;rct=j&amp;q=&amp;esrc=s&amp;source=images&amp;cd=&amp;cad=rja&amp;uact=8&amp;ved=0ahUKEwjT6_SAhe_KAhVGYJoKHVjKAnkQjRwIBw&amp;url=http://www.medscape.com/viewarticle/568047_1&amp;bvm=bv.113943164,d.bGs&amp;psig=AFQjCNGV6Tsf5Jy6p012oqcIJy8y3t2PEQ&amp;ust=1455256858967335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3.jpeg"/><Relationship Id="rId2" Type="http://schemas.openxmlformats.org/officeDocument/2006/relationships/hyperlink" Target="http://www.google.com.eg/url?sa=i&amp;rct=j&amp;q=&amp;esrc=s&amp;source=images&amp;cd=&amp;cad=rja&amp;uact=8&amp;ved=0ahUKEwighMvY5IrLAhVJmBoKHT17ByoQjRwIBw&amp;url=http://umm.edu/health/medical/reports/articles/high-blood-pressure&amp;psig=AFQjCNEPbjwKrOAT9QQl6MrwVYlvCBuwtA&amp;ust=145621004689469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eg/url?sa=i&amp;rct=j&amp;q=&amp;esrc=s&amp;source=images&amp;cd=&amp;cad=rja&amp;uact=8&amp;ved=0ahUKEwjc9_--je_KAhUFEJoKHa7WCPgQjRwIBw&amp;url=http://slidemodel.com/templates/bmi-chart-powerpoint-template/&amp;psig=AFQjCNHN2lcFo3K_eEeFoO_L0cqHV462Aw&amp;ust=1455258939792332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2.gif"/><Relationship Id="rId9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s://www.google.com.eg/url?sa=i&amp;rct=j&amp;q=&amp;esrc=s&amp;source=images&amp;cd=&amp;cad=rja&amp;uact=8&amp;ved=0ahUKEwj5l86Vm-_KAhWiApoKHaw0Ar4QjRwIBw&amp;url=https://www.cartoonstock.com/directory/h/hypertension.asp&amp;psig=AFQjCNGq4u2m-Qbp_lmu0R7FJ9h1-3M2sA&amp;ust=145526287095396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www.google.com.eg/url?sa=i&amp;rct=j&amp;q=&amp;esrc=s&amp;source=images&amp;cd=&amp;cad=rja&amp;uact=8&amp;ved=0ahUKEwiY6qyprO_KAhVEJpoKHZvhA6UQjRwIBw&amp;url=http://www.slideshare.net/drtoufiq19711/management-of-hypertensionguide-line&amp;psig=AFQjCNE266BmtvsE5wohMMkaovpBY4UUqw&amp;ust=14552673937302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33297" y="634621"/>
            <a:ext cx="8676222" cy="138248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44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Antihypertensive drugs</a:t>
            </a:r>
            <a:endParaRPr lang="en-US" sz="44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pic>
        <p:nvPicPr>
          <p:cNvPr id="7" name="Picture 1031" descr="Monitoring Blood Press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58856" y="2116618"/>
            <a:ext cx="3456432" cy="42672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1512373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9171"/>
            <a:ext cx="11176000" cy="5375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295604" y="172312"/>
            <a:ext cx="76787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FACTORS IN BLOOD PRESSURE CONTROL</a:t>
            </a:r>
          </a:p>
        </p:txBody>
      </p:sp>
    </p:spTree>
    <p:extLst>
      <p:ext uri="{BB962C8B-B14F-4D97-AF65-F5344CB8AC3E}">
        <p14:creationId xmlns:p14="http://schemas.microsoft.com/office/powerpoint/2010/main" val="1450089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1569307" y="169500"/>
            <a:ext cx="8637373" cy="141866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Classification of</a:t>
            </a:r>
            <a:endParaRPr lang="en-US" sz="36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  <a:p>
            <a:pPr algn="ctr"/>
            <a:r>
              <a:rPr lang="en-US" sz="36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Antihypertensive drugs</a:t>
            </a:r>
            <a:endParaRPr lang="en-US" sz="36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90888" y="6000503"/>
            <a:ext cx="7662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5-Drugs acting on sympathetic nervous system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69392" y="3125434"/>
            <a:ext cx="6937248" cy="848628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2- Drugs acting on the renin-angiotensin- </a:t>
            </a:r>
          </a:p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aldosterone system (RAAS)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50303" y="2283846"/>
            <a:ext cx="2021786" cy="62451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1-Diuretics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93606" y="5061738"/>
            <a:ext cx="2827421" cy="78060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4-Vasodilators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7360" y="4135118"/>
            <a:ext cx="4744835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3- Calcium channel blockers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2129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2441608" y="345546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Diuretics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57636" y="1776877"/>
            <a:ext cx="5792644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Hydrochlorothiazide ,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chlorthalidone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&amp;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furosemide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09360" y="1813560"/>
            <a:ext cx="5882640" cy="504444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pic>
        <p:nvPicPr>
          <p:cNvPr id="18" name="Picture 4" descr="j033698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858" y="345546"/>
            <a:ext cx="1295400" cy="1295400"/>
          </a:xfrm>
          <a:prstGeom prst="rect">
            <a:avLst/>
          </a:prstGeom>
          <a:noFill/>
        </p:spPr>
      </p:pic>
      <p:grpSp>
        <p:nvGrpSpPr>
          <p:cNvPr id="20" name="Group 19"/>
          <p:cNvGrpSpPr/>
          <p:nvPr/>
        </p:nvGrpSpPr>
        <p:grpSpPr>
          <a:xfrm>
            <a:off x="6426950" y="2042160"/>
            <a:ext cx="5765050" cy="4572000"/>
            <a:chOff x="1331912" y="44450"/>
            <a:chExt cx="6264276" cy="6048376"/>
          </a:xfrm>
        </p:grpSpPr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1331913" y="1628775"/>
              <a:ext cx="2662238" cy="50323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1400" b="1" dirty="0">
                  <a:latin typeface="Tahoma" pitchFamily="34" charset="0"/>
                </a:rPr>
                <a:t>Na</a:t>
              </a:r>
              <a:r>
                <a:rPr lang="en-US" altLang="zh-CN" sz="1400" b="1" baseline="30000" dirty="0">
                  <a:latin typeface="Tahoma" pitchFamily="34" charset="0"/>
                </a:rPr>
                <a:t>+ </a:t>
              </a:r>
              <a:r>
                <a:rPr lang="en-US" altLang="zh-CN" sz="1400" b="1" dirty="0">
                  <a:latin typeface="Tahoma" pitchFamily="34" charset="0"/>
                </a:rPr>
                <a:t>in vessel wall </a:t>
              </a:r>
            </a:p>
          </p:txBody>
        </p:sp>
        <p:grpSp>
          <p:nvGrpSpPr>
            <p:cNvPr id="22" name="Group 30"/>
            <p:cNvGrpSpPr/>
            <p:nvPr/>
          </p:nvGrpSpPr>
          <p:grpSpPr>
            <a:xfrm>
              <a:off x="1331912" y="44450"/>
              <a:ext cx="6264276" cy="6048376"/>
              <a:chOff x="1331912" y="44450"/>
              <a:chExt cx="6264276" cy="6048376"/>
            </a:xfrm>
          </p:grpSpPr>
          <p:sp>
            <p:nvSpPr>
              <p:cNvPr id="23" name="AutoShape 3"/>
              <p:cNvSpPr>
                <a:spLocks noChangeArrowheads="1"/>
              </p:cNvSpPr>
              <p:nvPr/>
            </p:nvSpPr>
            <p:spPr bwMode="auto">
              <a:xfrm>
                <a:off x="5724941" y="1557338"/>
                <a:ext cx="1871247" cy="647700"/>
              </a:xfrm>
              <a:prstGeom prst="roundRect">
                <a:avLst>
                  <a:gd name="adj" fmla="val 16667"/>
                </a:avLst>
              </a:prstGeom>
              <a:solidFill>
                <a:srgbClr val="FF99CC"/>
              </a:solidFill>
              <a:ln w="9525">
                <a:solidFill>
                  <a:srgbClr val="66FF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en-US" sz="1600" b="1" dirty="0" smtClean="0">
                    <a:latin typeface="Tahoma" pitchFamily="34" charset="0"/>
                  </a:rPr>
                  <a:t>   sodium </a:t>
                </a:r>
                <a:endParaRPr lang="en-US" sz="1600" b="1" dirty="0">
                  <a:latin typeface="Tahoma" pitchFamily="34" charset="0"/>
                </a:endParaRPr>
              </a:p>
              <a:p>
                <a:pPr>
                  <a:lnSpc>
                    <a:spcPct val="80000"/>
                  </a:lnSpc>
                  <a:defRPr/>
                </a:pPr>
                <a:r>
                  <a:rPr lang="en-US" sz="1600" b="1" dirty="0" smtClean="0">
                    <a:latin typeface="Tahoma" pitchFamily="34" charset="0"/>
                  </a:rPr>
                  <a:t>  &amp; </a:t>
                </a:r>
                <a:r>
                  <a:rPr lang="en-US" sz="1600" b="1" dirty="0">
                    <a:latin typeface="Tahoma" pitchFamily="34" charset="0"/>
                  </a:rPr>
                  <a:t>water loss</a:t>
                </a:r>
              </a:p>
            </p:txBody>
          </p:sp>
          <p:sp>
            <p:nvSpPr>
              <p:cNvPr id="25" name="Line 5"/>
              <p:cNvSpPr>
                <a:spLocks noChangeShapeType="1"/>
              </p:cNvSpPr>
              <p:nvPr/>
            </p:nvSpPr>
            <p:spPr bwMode="auto">
              <a:xfrm>
                <a:off x="6659563" y="2273300"/>
                <a:ext cx="0" cy="4349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utoShape 6"/>
              <p:cNvSpPr>
                <a:spLocks noChangeArrowheads="1"/>
              </p:cNvSpPr>
              <p:nvPr/>
            </p:nvSpPr>
            <p:spPr bwMode="auto">
              <a:xfrm>
                <a:off x="5867401" y="2852738"/>
                <a:ext cx="1655763" cy="576263"/>
              </a:xfrm>
              <a:prstGeom prst="roundRect">
                <a:avLst>
                  <a:gd name="adj" fmla="val 16667"/>
                </a:avLst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600" b="1" dirty="0">
                    <a:latin typeface="Tahoma" pitchFamily="34" charset="0"/>
                  </a:rPr>
                  <a:t>     blood volume</a:t>
                </a:r>
                <a:r>
                  <a:rPr lang="en-US" altLang="zh-CN" b="1" dirty="0">
                    <a:latin typeface="Tahoma" pitchFamily="34" charset="0"/>
                  </a:rPr>
                  <a:t> </a:t>
                </a:r>
              </a:p>
            </p:txBody>
          </p:sp>
          <p:sp>
            <p:nvSpPr>
              <p:cNvPr id="27" name="Line 7"/>
              <p:cNvSpPr>
                <a:spLocks noChangeShapeType="1"/>
              </p:cNvSpPr>
              <p:nvPr/>
            </p:nvSpPr>
            <p:spPr bwMode="auto">
              <a:xfrm>
                <a:off x="6659563" y="3497263"/>
                <a:ext cx="0" cy="4349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AutoShape 8"/>
              <p:cNvSpPr>
                <a:spLocks noChangeArrowheads="1"/>
              </p:cNvSpPr>
              <p:nvPr/>
            </p:nvSpPr>
            <p:spPr bwMode="auto">
              <a:xfrm>
                <a:off x="5940426" y="4005263"/>
                <a:ext cx="1584325" cy="647700"/>
              </a:xfrm>
              <a:prstGeom prst="roundRect">
                <a:avLst>
                  <a:gd name="adj" fmla="val 16667"/>
                </a:avLst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600" b="1">
                    <a:latin typeface="Tahoma" pitchFamily="34" charset="0"/>
                  </a:rPr>
                  <a:t>Cardiac</a:t>
                </a:r>
              </a:p>
              <a:p>
                <a:pPr algn="ctr"/>
                <a:r>
                  <a:rPr lang="en-US" altLang="zh-CN" sz="1600" b="1">
                    <a:latin typeface="Tahoma" pitchFamily="34" charset="0"/>
                  </a:rPr>
                  <a:t>outrput</a:t>
                </a:r>
              </a:p>
            </p:txBody>
          </p:sp>
          <p:sp>
            <p:nvSpPr>
              <p:cNvPr id="29" name="Line 9"/>
              <p:cNvSpPr>
                <a:spLocks noChangeShapeType="1"/>
              </p:cNvSpPr>
              <p:nvPr/>
            </p:nvSpPr>
            <p:spPr bwMode="auto">
              <a:xfrm>
                <a:off x="6011863" y="2994025"/>
                <a:ext cx="0" cy="361950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10"/>
              <p:cNvSpPr>
                <a:spLocks noChangeShapeType="1"/>
              </p:cNvSpPr>
              <p:nvPr/>
            </p:nvSpPr>
            <p:spPr bwMode="auto">
              <a:xfrm>
                <a:off x="6156326" y="4146550"/>
                <a:ext cx="0" cy="361950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AutoShape 11"/>
              <p:cNvSpPr>
                <a:spLocks noChangeArrowheads="1"/>
              </p:cNvSpPr>
              <p:nvPr/>
            </p:nvSpPr>
            <p:spPr bwMode="auto">
              <a:xfrm>
                <a:off x="1331913" y="4292600"/>
                <a:ext cx="2879725" cy="504825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400" b="1">
                    <a:latin typeface="Tahoma" pitchFamily="34" charset="0"/>
                  </a:rPr>
                  <a:t>Peripheral resistance</a:t>
                </a:r>
              </a:p>
            </p:txBody>
          </p:sp>
          <p:sp>
            <p:nvSpPr>
              <p:cNvPr id="32" name="Line 12"/>
              <p:cNvSpPr>
                <a:spLocks noChangeShapeType="1"/>
              </p:cNvSpPr>
              <p:nvPr/>
            </p:nvSpPr>
            <p:spPr bwMode="auto">
              <a:xfrm>
                <a:off x="1547813" y="4364038"/>
                <a:ext cx="0" cy="361950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AutoShape 13"/>
              <p:cNvSpPr>
                <a:spLocks/>
              </p:cNvSpPr>
              <p:nvPr/>
            </p:nvSpPr>
            <p:spPr bwMode="auto">
              <a:xfrm rot="16200000">
                <a:off x="4500563" y="2997200"/>
                <a:ext cx="647700" cy="4246563"/>
              </a:xfrm>
              <a:prstGeom prst="leftBrace">
                <a:avLst>
                  <a:gd name="adj1" fmla="val 54636"/>
                  <a:gd name="adj2" fmla="val 50000"/>
                </a:avLst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AutoShape 14"/>
              <p:cNvSpPr>
                <a:spLocks noChangeArrowheads="1"/>
              </p:cNvSpPr>
              <p:nvPr/>
            </p:nvSpPr>
            <p:spPr bwMode="auto">
              <a:xfrm>
                <a:off x="3779838" y="5516563"/>
                <a:ext cx="2016125" cy="576263"/>
              </a:xfrm>
              <a:prstGeom prst="roundRect">
                <a:avLst>
                  <a:gd name="adj" fmla="val 16667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600" b="1">
                    <a:solidFill>
                      <a:schemeClr val="bg1"/>
                    </a:solidFill>
                    <a:latin typeface="Tahoma" pitchFamily="34" charset="0"/>
                  </a:rPr>
                  <a:t>Decrease in BP</a:t>
                </a:r>
              </a:p>
            </p:txBody>
          </p:sp>
          <p:sp>
            <p:nvSpPr>
              <p:cNvPr id="35" name="Oval 15"/>
              <p:cNvSpPr>
                <a:spLocks noChangeArrowheads="1"/>
              </p:cNvSpPr>
              <p:nvPr/>
            </p:nvSpPr>
            <p:spPr bwMode="auto">
              <a:xfrm>
                <a:off x="2975972" y="44450"/>
                <a:ext cx="2532655" cy="936625"/>
              </a:xfrm>
              <a:prstGeom prst="ellipse">
                <a:avLst/>
              </a:prstGeom>
              <a:solidFill>
                <a:srgbClr val="FF33CC"/>
              </a:solidFill>
              <a:ln w="9525">
                <a:solidFill>
                  <a:srgbClr val="FF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b="1" dirty="0" err="1">
                    <a:latin typeface="Tahoma" pitchFamily="34" charset="0"/>
                  </a:rPr>
                  <a:t>Thiazide</a:t>
                </a:r>
                <a:r>
                  <a:rPr lang="en-US" altLang="zh-CN" b="1" dirty="0">
                    <a:latin typeface="Tahoma" pitchFamily="34" charset="0"/>
                  </a:rPr>
                  <a:t> diuretics </a:t>
                </a:r>
              </a:p>
            </p:txBody>
          </p:sp>
          <p:sp>
            <p:nvSpPr>
              <p:cNvPr id="36" name="AutoShape 17"/>
              <p:cNvSpPr>
                <a:spLocks noChangeArrowheads="1"/>
              </p:cNvSpPr>
              <p:nvPr/>
            </p:nvSpPr>
            <p:spPr bwMode="auto">
              <a:xfrm>
                <a:off x="1331913" y="2563813"/>
                <a:ext cx="2736850" cy="504825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400" b="1">
                    <a:latin typeface="Tahoma" pitchFamily="34" charset="0"/>
                  </a:rPr>
                  <a:t>Na</a:t>
                </a:r>
                <a:r>
                  <a:rPr lang="en-US" altLang="zh-CN" sz="1400" b="1" baseline="30000">
                    <a:latin typeface="Tahoma" pitchFamily="34" charset="0"/>
                  </a:rPr>
                  <a:t>+</a:t>
                </a:r>
                <a:r>
                  <a:rPr lang="en-US" altLang="zh-CN" sz="1400" b="1">
                    <a:latin typeface="Tahoma" pitchFamily="34" charset="0"/>
                  </a:rPr>
                  <a:t>-Ca</a:t>
                </a:r>
                <a:r>
                  <a:rPr lang="en-US" altLang="zh-CN" sz="1400" b="1" baseline="30000">
                    <a:latin typeface="Tahoma" pitchFamily="34" charset="0"/>
                  </a:rPr>
                  <a:t>2+ </a:t>
                </a:r>
                <a:r>
                  <a:rPr lang="en-US" altLang="zh-CN" sz="1400" b="1">
                    <a:latin typeface="Tahoma" pitchFamily="34" charset="0"/>
                  </a:rPr>
                  <a:t>exchange </a:t>
                </a:r>
              </a:p>
            </p:txBody>
          </p:sp>
          <p:sp>
            <p:nvSpPr>
              <p:cNvPr id="37" name="AutoShape 18"/>
              <p:cNvSpPr>
                <a:spLocks noChangeArrowheads="1"/>
              </p:cNvSpPr>
              <p:nvPr/>
            </p:nvSpPr>
            <p:spPr bwMode="auto">
              <a:xfrm>
                <a:off x="1331912" y="3429001"/>
                <a:ext cx="2952333" cy="503238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sz="1400" b="1" dirty="0">
                    <a:latin typeface="Tahoma" pitchFamily="34" charset="0"/>
                  </a:rPr>
                  <a:t>  Ca</a:t>
                </a:r>
                <a:r>
                  <a:rPr lang="en-US" altLang="zh-CN" sz="1400" b="1" baseline="30000" dirty="0">
                    <a:latin typeface="Tahoma" pitchFamily="34" charset="0"/>
                  </a:rPr>
                  <a:t>2+</a:t>
                </a:r>
                <a:r>
                  <a:rPr lang="en-US" altLang="zh-CN" sz="1400" b="1" dirty="0">
                    <a:latin typeface="Tahoma" pitchFamily="34" charset="0"/>
                  </a:rPr>
                  <a:t> in smooth muscle cell </a:t>
                </a:r>
              </a:p>
            </p:txBody>
          </p:sp>
          <p:sp>
            <p:nvSpPr>
              <p:cNvPr id="38" name="Line 19"/>
              <p:cNvSpPr>
                <a:spLocks noChangeShapeType="1"/>
              </p:cNvSpPr>
              <p:nvPr/>
            </p:nvSpPr>
            <p:spPr bwMode="auto">
              <a:xfrm>
                <a:off x="1476376" y="3500438"/>
                <a:ext cx="0" cy="360363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20"/>
              <p:cNvSpPr>
                <a:spLocks noChangeShapeType="1"/>
              </p:cNvSpPr>
              <p:nvPr/>
            </p:nvSpPr>
            <p:spPr bwMode="auto">
              <a:xfrm>
                <a:off x="2484438" y="2132013"/>
                <a:ext cx="0" cy="363538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21"/>
              <p:cNvSpPr>
                <a:spLocks noChangeShapeType="1"/>
              </p:cNvSpPr>
              <p:nvPr/>
            </p:nvSpPr>
            <p:spPr bwMode="auto">
              <a:xfrm flipH="1">
                <a:off x="2843213" y="979488"/>
                <a:ext cx="865188" cy="576263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22"/>
              <p:cNvSpPr>
                <a:spLocks noChangeShapeType="1"/>
              </p:cNvSpPr>
              <p:nvPr/>
            </p:nvSpPr>
            <p:spPr bwMode="auto">
              <a:xfrm flipH="1">
                <a:off x="2843213" y="981075"/>
                <a:ext cx="865188" cy="576263"/>
              </a:xfrm>
              <a:prstGeom prst="line">
                <a:avLst/>
              </a:prstGeom>
              <a:noFill/>
              <a:ln w="28575">
                <a:solidFill>
                  <a:schemeClr val="bg1">
                    <a:lumMod val="85000"/>
                    <a:lumOff val="15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42" name="Line 23"/>
              <p:cNvSpPr>
                <a:spLocks noChangeShapeType="1"/>
              </p:cNvSpPr>
              <p:nvPr/>
            </p:nvSpPr>
            <p:spPr bwMode="auto">
              <a:xfrm>
                <a:off x="5219701" y="908050"/>
                <a:ext cx="1152525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24"/>
              <p:cNvSpPr>
                <a:spLocks noChangeShapeType="1"/>
              </p:cNvSpPr>
              <p:nvPr/>
            </p:nvSpPr>
            <p:spPr bwMode="auto">
              <a:xfrm>
                <a:off x="2411413" y="3068638"/>
                <a:ext cx="0" cy="363538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25"/>
              <p:cNvSpPr>
                <a:spLocks noChangeShapeType="1"/>
              </p:cNvSpPr>
              <p:nvPr/>
            </p:nvSpPr>
            <p:spPr bwMode="auto">
              <a:xfrm>
                <a:off x="2411413" y="3929063"/>
                <a:ext cx="0" cy="363538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26"/>
              <p:cNvSpPr>
                <a:spLocks noChangeShapeType="1"/>
              </p:cNvSpPr>
              <p:nvPr/>
            </p:nvSpPr>
            <p:spPr bwMode="auto">
              <a:xfrm flipV="1">
                <a:off x="1547813" y="2708275"/>
                <a:ext cx="0" cy="287338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27"/>
              <p:cNvSpPr>
                <a:spLocks noChangeShapeType="1"/>
              </p:cNvSpPr>
              <p:nvPr/>
            </p:nvSpPr>
            <p:spPr bwMode="auto">
              <a:xfrm>
                <a:off x="1547813" y="1700213"/>
                <a:ext cx="0" cy="360363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Text Box 28"/>
              <p:cNvSpPr txBox="1">
                <a:spLocks noChangeArrowheads="1"/>
              </p:cNvSpPr>
              <p:nvPr/>
            </p:nvSpPr>
            <p:spPr bwMode="auto">
              <a:xfrm rot="1810267">
                <a:off x="5576888" y="779361"/>
                <a:ext cx="1150938" cy="4478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600" b="1" dirty="0">
                    <a:solidFill>
                      <a:srgbClr val="FF0000"/>
                    </a:solidFill>
                    <a:latin typeface="Tahoma" pitchFamily="34" charset="0"/>
                  </a:rPr>
                  <a:t>initial</a:t>
                </a:r>
              </a:p>
            </p:txBody>
          </p:sp>
          <p:sp>
            <p:nvSpPr>
              <p:cNvPr id="48" name="Text Box 29"/>
              <p:cNvSpPr txBox="1">
                <a:spLocks noChangeArrowheads="1"/>
              </p:cNvSpPr>
              <p:nvPr/>
            </p:nvSpPr>
            <p:spPr bwMode="auto">
              <a:xfrm rot="19727688">
                <a:off x="1982446" y="616494"/>
                <a:ext cx="2419434" cy="4478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600" b="1" dirty="0" smtClean="0">
                    <a:solidFill>
                      <a:srgbClr val="FF0000"/>
                    </a:solidFill>
                    <a:latin typeface="Tahoma" pitchFamily="34" charset="0"/>
                  </a:rPr>
                  <a:t>Long- term</a:t>
                </a:r>
                <a:endParaRPr lang="en-US" altLang="zh-CN" sz="1600" b="1" dirty="0">
                  <a:solidFill>
                    <a:schemeClr val="tx2"/>
                  </a:solidFill>
                  <a:latin typeface="Tahoma" pitchFamily="34" charset="0"/>
                </a:endParaRP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259080" y="3987906"/>
            <a:ext cx="466852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Mechanism of action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297902" y="5197161"/>
            <a:ext cx="5752378" cy="143223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The initial diuresis lasts 4-6 weeks and then replaced by a decrease in PVR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297902" y="2707961"/>
            <a:ext cx="5188498" cy="101949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defRPr/>
            </a:pP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Duretics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may be adequate in 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mild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to moderate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hypertension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 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52" name="Line 26"/>
          <p:cNvSpPr>
            <a:spLocks noChangeShapeType="1"/>
          </p:cNvSpPr>
          <p:nvPr/>
        </p:nvSpPr>
        <p:spPr bwMode="auto">
          <a:xfrm flipH="1" flipV="1">
            <a:off x="10600986" y="3293760"/>
            <a:ext cx="19025" cy="294360"/>
          </a:xfrm>
          <a:prstGeom prst="line">
            <a:avLst/>
          </a:prstGeom>
          <a:noFill/>
          <a:ln w="28575">
            <a:solidFill>
              <a:srgbClr val="FF33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48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2441608" y="345546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0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Diuretics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27740" y="1931648"/>
            <a:ext cx="722825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Loop diuretics produce more potent diuresis but a smaller decrease in PVR</a:t>
            </a:r>
            <a:endParaRPr lang="en-US" sz="2800" u="sng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92608" y="5059601"/>
            <a:ext cx="11335100" cy="71227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Potassium- sparing diuretics have minimal effect on lowering BP 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Albertus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95656" y="3319620"/>
            <a:ext cx="9272016" cy="94183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Loop diuretics are useful in hypertensive patients with either renal impairment, or heart failure ( edema)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803189" y="102908"/>
            <a:ext cx="9181070" cy="1120411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Drugs </a:t>
            </a: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acting on the renin- 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angiotensin </a:t>
            </a: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- aldosterone 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(RAAS) system </a:t>
            </a:r>
            <a:endParaRPr lang="en-US" sz="3200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00344" y="3611290"/>
            <a:ext cx="282742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Enalapril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300386" y="2637687"/>
            <a:ext cx="282742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Lisinopril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09560" y="2650044"/>
            <a:ext cx="282742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Captopril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05444" y="4534926"/>
            <a:ext cx="6282689" cy="99905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2-Angiotensin receptors </a:t>
            </a:r>
          </a:p>
          <a:p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blockers (ARB</a:t>
            </a: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)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300385" y="3611290"/>
            <a:ext cx="282742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Ramipril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5070" y="1909764"/>
            <a:ext cx="5207161" cy="459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ounded Rectangle 14"/>
          <p:cNvSpPr/>
          <p:nvPr/>
        </p:nvSpPr>
        <p:spPr>
          <a:xfrm>
            <a:off x="209560" y="1381281"/>
            <a:ext cx="6229608" cy="109201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1-  </a:t>
            </a:r>
            <a:r>
              <a:rPr lang="cs-CZ" sz="32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Angiotensin-converting enzyme 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inhibitors </a:t>
            </a:r>
            <a:r>
              <a:rPr lang="cs-CZ" sz="32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(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ACEI</a:t>
            </a: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)</a:t>
            </a:r>
            <a:endParaRPr lang="en-US" sz="32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82805" y="5771421"/>
            <a:ext cx="2426207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Losartan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611747" y="5729363"/>
            <a:ext cx="282742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Valsartan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86512" y="1832357"/>
            <a:ext cx="11170854" cy="131272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Particularly effective when hypertension results from excess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renin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production (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renovascular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hypertension, white &amp; young)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582347" y="205289"/>
            <a:ext cx="6937248" cy="98257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1- 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Angiotensin-converting enzyme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 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inhibitors (ACEI</a:t>
            </a: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s</a:t>
            </a:r>
            <a:r>
              <a:rPr lang="cs-CZ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)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80891" y="126723"/>
            <a:ext cx="22764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438912" y="3870541"/>
            <a:ext cx="11250580" cy="196658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pPr marL="457200" indent="-45720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The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antihypertensive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effect of ACE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inhibitors results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primarily from vasodilatation (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reduction of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peripheral resistance ) with little change in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cardiac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output;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fall in aldosterone production may also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contribute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5" name="Rounded Rectangle 14"/>
          <p:cNvSpPr/>
          <p:nvPr/>
        </p:nvSpPr>
        <p:spPr>
          <a:xfrm>
            <a:off x="317152" y="4880810"/>
            <a:ext cx="5656928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Food reduces their bioavailability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091881" y="4861560"/>
            <a:ext cx="5871519" cy="89915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It takes 2-4 weeks to notice the full antihypertensive effect of ACEIs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9240" y="1235562"/>
            <a:ext cx="448040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pharmacokinetics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32392" y="2122370"/>
            <a:ext cx="4300568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Polar, excreted in urine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4800" y="3032760"/>
            <a:ext cx="491337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Have a long half-life &amp; given once daily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382672" y="2133600"/>
            <a:ext cx="3706208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Do not cross BBB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243840" y="5760720"/>
            <a:ext cx="9159240" cy="869884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Enalaprilat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is the active metabolite of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enalapril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given by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i.v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. route in hypertensive emergency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86672" y="3962400"/>
            <a:ext cx="8552528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Rapidly absorbed from GIT after oral administration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504592" y="3048000"/>
            <a:ext cx="5489288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Enalapril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&amp;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ramipril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are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prodrugs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13360" y="236621"/>
            <a:ext cx="9966960" cy="78445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Angiotensin-converting enzyme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 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inhibitors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8" name="Rounded Rectangle 17"/>
          <p:cNvSpPr/>
          <p:nvPr/>
        </p:nvSpPr>
        <p:spPr>
          <a:xfrm>
            <a:off x="416132" y="5878469"/>
            <a:ext cx="481423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3-Treatment of heart failure</a:t>
            </a:r>
            <a:endParaRPr lang="en-US" sz="2800" b="1" dirty="0">
              <a:ln w="28575">
                <a:solidFill>
                  <a:srgbClr val="FF00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65760" y="3733801"/>
            <a:ext cx="6751320" cy="170687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2- Hypertension in patients with</a:t>
            </a:r>
            <a:r>
              <a:rPr lang="en-US" sz="2800" b="1" dirty="0" smtClean="0">
                <a:ln w="28575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chronic  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   renal disease, ischemic heart 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   disease, diabetes</a:t>
            </a:r>
          </a:p>
          <a:p>
            <a:pPr algn="ctr">
              <a:lnSpc>
                <a:spcPct val="90000"/>
              </a:lnSpc>
            </a:pPr>
            <a:endParaRPr lang="en-US" sz="2800" b="1" dirty="0">
              <a:ln w="28575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09452" y="2696276"/>
            <a:ext cx="6685708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1- Treatment of essential hypertension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13360" y="236621"/>
            <a:ext cx="9966960" cy="78445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Angiotensin-converting enzyme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 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inhibitors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24662" y="1474361"/>
            <a:ext cx="3032760" cy="78445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uses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3230880"/>
            <a:ext cx="5933162" cy="108204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Acute renal failure, especially in patients  with renal artery stenosis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68384" y="2244290"/>
            <a:ext cx="244433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Dry cough</a:t>
            </a:r>
            <a:endParaRPr lang="en-US" sz="2800" b="1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34772" y="4541856"/>
            <a:ext cx="5878138" cy="928678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Severe hypotension in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hypovolemic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patients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6192" y="1226418"/>
            <a:ext cx="267293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adrs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29698" name="Picture 2" descr="http://image.slidesharecdn.com/20saxena-acuterenalfailure-100413012619-phpapp02/95/20-saxena-acute-renal-failure-12-728.jpg?cb=127112206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54562" y="1226418"/>
            <a:ext cx="4778358" cy="5402983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</p:pic>
      <p:sp>
        <p:nvSpPr>
          <p:cNvPr id="19" name="Rounded Rectangle 18"/>
          <p:cNvSpPr/>
          <p:nvPr/>
        </p:nvSpPr>
        <p:spPr>
          <a:xfrm>
            <a:off x="365760" y="5636713"/>
            <a:ext cx="6598711" cy="992688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Cause renal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agensia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/failure in the fetus</a:t>
            </a:r>
          </a:p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resulting in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oligohydraminosis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13360" y="236621"/>
            <a:ext cx="9966960" cy="78445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Angiotensin-converting enzyme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 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inhibitors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  <p:bldP spid="13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20040" y="3100779"/>
            <a:ext cx="6766560" cy="514791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adrs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 specific to </a:t>
            </a:r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captopril</a:t>
            </a:r>
            <a:endParaRPr lang="en-US" sz="3200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47472" y="4753514"/>
            <a:ext cx="4997757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Proteinuria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and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neutropenia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49076" y="3770468"/>
            <a:ext cx="2827421" cy="80153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Skin rash, fever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72250" y="3732668"/>
            <a:ext cx="5671750" cy="83933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Dysgeusia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=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reversible loss or altered taste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68383" y="1169498"/>
            <a:ext cx="11433465" cy="897298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pPr algn="ctr"/>
            <a:r>
              <a:rPr lang="en-US" sz="24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Angioneurotic</a:t>
            </a:r>
            <a:r>
              <a:rPr lang="en-US" sz="24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edema,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swelling of the  nose, throat, tongue, larynx (caused </a:t>
            </a:r>
            <a:r>
              <a:rPr lang="en-US" sz="24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by inhibition of </a:t>
            </a:r>
            <a:r>
              <a:rPr lang="en-US" sz="2400" dirty="0" err="1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bradykinin</a:t>
            </a:r>
            <a:r>
              <a:rPr lang="en-US" sz="24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metabolism which accumulate in bronchial mucosa)</a:t>
            </a:r>
          </a:p>
          <a:p>
            <a:pPr algn="ctr"/>
            <a:endParaRPr lang="en-US" sz="24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68382" y="236621"/>
            <a:ext cx="3794107" cy="78445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Adrs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 of ACEIs</a:t>
            </a:r>
          </a:p>
        </p:txBody>
      </p:sp>
      <p:sp>
        <p:nvSpPr>
          <p:cNvPr id="89090" name="AutoShape 2" descr="نتيجة بحث الصور عن ‪angioneurotic edema‬‏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2" name="AutoShape 4" descr="نتيجة بحث الصور عن ‪angioneurotic edema‬‏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9094" name="Picture 6" descr="https://o.quizlet.com/iqnWkF0H-OYEJ7mC2vCn-w_m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62837" y="2380957"/>
            <a:ext cx="2336128" cy="2611173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>
          <a:xfrm>
            <a:off x="277033" y="2066796"/>
            <a:ext cx="9185804" cy="905811"/>
          </a:xfrm>
          <a:prstGeom prst="roundRect">
            <a:avLst/>
          </a:prstGeom>
          <a:solidFill>
            <a:srgbClr val="FFFFFF"/>
          </a:solidFill>
          <a:ln w="5715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First dose effect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(severe hypotension) - give at bed time -starts with small dose and increase the dose gradually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0070C0"/>
              </a:solidFill>
              <a:latin typeface="Albertus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39231" y="5708822"/>
            <a:ext cx="11535609" cy="98854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These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effects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are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due to a sulfhydryl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group in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the molecule of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captopril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13" grpId="0" animBg="1"/>
      <p:bldP spid="14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2639728" y="220578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Antihypertensive drugs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07425" y="3881066"/>
            <a:ext cx="7376000" cy="1254814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Describe mechanism of action, therapeutic uses &amp; common adverse effects and contraindications of  each class of drugs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10312" y="2732933"/>
            <a:ext cx="7373112" cy="95514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Outline the pharmacologic classes of drugs used in treatment of hypertension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56032" y="2008953"/>
            <a:ext cx="7327392" cy="59708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Identify factors that control blood pressure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20200" y="1162411"/>
            <a:ext cx="2538824" cy="57495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ILOS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0743" y="2008953"/>
            <a:ext cx="3677113" cy="457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ounded Rectangle 11"/>
          <p:cNvSpPr/>
          <p:nvPr/>
        </p:nvSpPr>
        <p:spPr>
          <a:xfrm>
            <a:off x="237904" y="5336005"/>
            <a:ext cx="7345521" cy="133711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Select the suitable antihypertensive drug used to treat a specific patient according to efficacy, safety and cost </a:t>
            </a:r>
            <a:endParaRPr lang="en-US" sz="2800" u="sng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6" name="Rounded Rectangle 15"/>
          <p:cNvSpPr/>
          <p:nvPr/>
        </p:nvSpPr>
        <p:spPr>
          <a:xfrm>
            <a:off x="261468" y="3603457"/>
            <a:ext cx="411929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Renal artery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stenosis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61468" y="2285994"/>
            <a:ext cx="11624430" cy="117018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During the second and third trimesters of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pregnancy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due to the risk of: fetal hypotension, anuria ,renal failure &amp; </a:t>
            </a:r>
            <a:r>
              <a:rPr lang="en-US" b="1" dirty="0" smtClean="0">
                <a:solidFill>
                  <a:srgbClr val="666699"/>
                </a:solidFill>
              </a:rPr>
              <a:t>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malformations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3360" y="236621"/>
            <a:ext cx="9966960" cy="78445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Angiotensin-converting enzyme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 </a:t>
            </a:r>
            <a:r>
              <a:rPr lang="cs-CZ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inhibitors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53728" y="1342242"/>
            <a:ext cx="466023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contraindications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61468" y="4555877"/>
            <a:ext cx="509433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Potassium-sparing diuretics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2981" y="5560541"/>
            <a:ext cx="10454558" cy="1073191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NSAIDs impair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their hypotensive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effects by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blocking bradykinin-mediated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vasodilatation    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3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7" name="Rounded Rectangle 16"/>
          <p:cNvSpPr/>
          <p:nvPr/>
        </p:nvSpPr>
        <p:spPr>
          <a:xfrm>
            <a:off x="332233" y="1570041"/>
            <a:ext cx="784794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Losartan, Valsartan,</a:t>
            </a:r>
            <a:r>
              <a:rPr lang="en-US" sz="2800" b="1" dirty="0"/>
              <a:t>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Candesatran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,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Telmisartan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pPr algn="ctr"/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3728" y="443082"/>
            <a:ext cx="9568748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2- Angiotensin receptors blockers (ARBs)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32232" y="2834961"/>
            <a:ext cx="6486144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1"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Cause selective block of AT1 receptors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62128" y="3836309"/>
            <a:ext cx="6175742" cy="1116691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No effect on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bradykinin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, no cough, no angioedema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59819" y="5307530"/>
            <a:ext cx="11544835" cy="103231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Produce more complete inhibition of angiotensin as there are other enzymes ( not only ACE) that can generate angiotensin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7" name="Rounded Rectangle 16"/>
          <p:cNvSpPr/>
          <p:nvPr/>
        </p:nvSpPr>
        <p:spPr>
          <a:xfrm>
            <a:off x="7568184" y="2639889"/>
            <a:ext cx="330403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Orally effective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68968" y="1647042"/>
            <a:ext cx="289239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losartan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80377" y="3646370"/>
            <a:ext cx="335889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Do not cross BBB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38328" y="3637226"/>
            <a:ext cx="5948733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Long half-life, taken once daily</a:t>
            </a:r>
            <a:endParaRPr lang="en-US" sz="2800" b="1" dirty="0" smtClean="0">
              <a:solidFill>
                <a:srgbClr val="666699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84048" y="2671010"/>
            <a:ext cx="5948733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Has a potent active metabolite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75064" y="4682850"/>
            <a:ext cx="2630264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valsartan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91108" y="5634680"/>
            <a:ext cx="5404212" cy="101236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Same contraindications as ACEI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121871" y="4682849"/>
            <a:ext cx="3717597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No active metabolites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53728" y="443082"/>
            <a:ext cx="816543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Angiotensin receptors blockers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980670" y="5634680"/>
            <a:ext cx="5860810" cy="104043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Same ADRs, except for </a:t>
            </a:r>
          </a:p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dry cough &amp;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angioneurotic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edema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2" grpId="0" animBg="1"/>
      <p:bldP spid="13" grpId="0" animBg="1"/>
      <p:bldP spid="18" grpId="0" animBg="1"/>
      <p:bldP spid="21" grpId="0" animBg="1"/>
      <p:bldP spid="2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2380648" y="220578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Algerian" pitchFamily="82" charset="0"/>
              </a:rPr>
              <a:t>Think- pair-share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53568" y="1807465"/>
            <a:ext cx="5413248" cy="341376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/>
              <a:t>A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63-year-old hypertensive woman had been receiving an </a:t>
            </a:r>
          </a:p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antihypertensive drug for 15 days.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The following serum </a:t>
            </a:r>
          </a:p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values were obtained from the patient before and after drug therapy.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87987" y="5582732"/>
            <a:ext cx="10654043" cy="839404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Albertus" pitchFamily="34" charset="0"/>
              </a:rPr>
              <a:t>Which drug the woman has been receiving</a:t>
            </a:r>
            <a:endParaRPr lang="en-US" sz="3600" dirty="0">
              <a:ln>
                <a:solidFill>
                  <a:srgbClr val="FF0000"/>
                </a:solidFill>
              </a:ln>
              <a:solidFill>
                <a:srgbClr val="0070C0"/>
              </a:solidFill>
              <a:latin typeface="Albertu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47232" y="1850137"/>
            <a:ext cx="5913120" cy="341376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/>
              <a:t>A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907700"/>
              </p:ext>
            </p:extLst>
          </p:nvPr>
        </p:nvGraphicFramePr>
        <p:xfrm>
          <a:off x="6120384" y="2633810"/>
          <a:ext cx="5596128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5263"/>
                <a:gridCol w="1328928"/>
                <a:gridCol w="10119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Plasma level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Before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After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Aldosterone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High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Potassium (</a:t>
                      </a:r>
                      <a:r>
                        <a:rPr lang="en-US" b="1" dirty="0" err="1" smtClean="0"/>
                        <a:t>mEq</a:t>
                      </a:r>
                      <a:r>
                        <a:rPr lang="en-US" b="1" dirty="0" smtClean="0"/>
                        <a:t>/l)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3.5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4.3</a:t>
                      </a:r>
                      <a:endParaRPr lang="en-US" b="1" dirty="0"/>
                    </a:p>
                  </a:txBody>
                  <a:tcPr/>
                </a:tc>
              </a:tr>
              <a:tr h="312714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Renin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Normal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High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Angiotensin</a:t>
                      </a:r>
                      <a:r>
                        <a:rPr lang="en-US" b="1" smtClean="0"/>
                        <a:t> II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High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Plasm a Le ve ls Be fo re Aft e r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Ald o s t e r o n e Hig h Lo w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Pot assium (m Eq / L) 3.5 4.3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 n in No r m a l Hig h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 g io t e n s in II Hig h Lo 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Plasm a Le ve ls Be fo re Aft e r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Ald o s t e r o n e Hig h Lo w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Pot assium (m Eq / L) 3.5 4.3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 n in No r m a l Hig h</a:t>
            </a: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 g io t e n s in II Hig h Lo 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6" name="Rounded Rectangle 5"/>
          <p:cNvSpPr/>
          <p:nvPr/>
        </p:nvSpPr>
        <p:spPr>
          <a:xfrm>
            <a:off x="1740568" y="365760"/>
            <a:ext cx="4995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120" y="228600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419822" y="2127825"/>
            <a:ext cx="11515504" cy="201745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 was prescribed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hydrochlorthiazide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&amp; valsartan. </a:t>
            </a:r>
          </a:p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Albertus" pitchFamily="34" charset="0"/>
              </a:rPr>
              <a:t>What is the rationale for combining  hydrochlorothiazide and valsartan?</a:t>
            </a:r>
          </a:p>
        </p:txBody>
      </p:sp>
    </p:spTree>
    <p:extLst>
      <p:ext uri="{BB962C8B-B14F-4D97-AF65-F5344CB8AC3E}">
        <p14:creationId xmlns:p14="http://schemas.microsoft.com/office/powerpoint/2010/main" val="42839083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2502567" y="601578"/>
            <a:ext cx="786475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3-Calcium channel blockers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97791" y="4582647"/>
            <a:ext cx="6193536" cy="83787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Dihydropyridine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 group act mainly on smooth muscle,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Albertus" pitchFamily="34" charset="0"/>
              </a:rPr>
              <a:t>Nifedipine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Albertu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34696" y="5859218"/>
            <a:ext cx="57668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Albertus" pitchFamily="34" charset="0"/>
              </a:rPr>
              <a:t>Diltiazem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has intermediate effect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22426" y="3515144"/>
            <a:ext cx="6184063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Albertus" pitchFamily="34" charset="0"/>
              </a:rPr>
              <a:t>Verapamil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act more on myocardium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pic>
        <p:nvPicPr>
          <p:cNvPr id="81922" name="Picture 2" descr="http://www.srspharma.com/images/calcium-channel-blocker1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2615" y="1904999"/>
            <a:ext cx="4762500" cy="4688145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" y="228600"/>
            <a:ext cx="179832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ounded Rectangle 15"/>
          <p:cNvSpPr/>
          <p:nvPr/>
        </p:nvSpPr>
        <p:spPr>
          <a:xfrm>
            <a:off x="478192" y="1555402"/>
            <a:ext cx="1449885" cy="1837303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u="sng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Albertus" pitchFamily="34" charset="0"/>
              </a:rPr>
              <a:t>V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ery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pPr algn="ctr"/>
            <a:r>
              <a:rPr lang="en-US" sz="2800" b="1" i="1" u="sng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Albertus" pitchFamily="34" charset="0"/>
              </a:rPr>
              <a:t>N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ice</a:t>
            </a:r>
          </a:p>
          <a:p>
            <a:pPr algn="ctr"/>
            <a:r>
              <a:rPr lang="en-US" sz="2800" b="1" i="1" u="sng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  <a:latin typeface="Albertus" pitchFamily="34" charset="0"/>
              </a:rPr>
              <a:t>D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rugs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5" name="Rounded Rectangle 14"/>
          <p:cNvSpPr/>
          <p:nvPr/>
        </p:nvSpPr>
        <p:spPr>
          <a:xfrm>
            <a:off x="319050" y="3154663"/>
            <a:ext cx="5611368" cy="143256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1- Peripheral vasodilatation </a:t>
            </a:r>
          </a:p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2- Decrease cardiac contractility 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23088" y="2438721"/>
            <a:ext cx="108783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Block the influx of calcium through calcium channels resulting in:-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53728" y="1418442"/>
            <a:ext cx="348675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Mechanism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880" y="3459480"/>
            <a:ext cx="4449129" cy="321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ounded Rectangle 11"/>
          <p:cNvSpPr/>
          <p:nvPr/>
        </p:nvSpPr>
        <p:spPr>
          <a:xfrm>
            <a:off x="2584579" y="382122"/>
            <a:ext cx="611108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Calcium channel blockers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5" name="Rounded Rectangle 14"/>
          <p:cNvSpPr/>
          <p:nvPr/>
        </p:nvSpPr>
        <p:spPr>
          <a:xfrm>
            <a:off x="378112" y="4340353"/>
            <a:ext cx="4693760" cy="225552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Verapamil and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nifedipine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are highly bound to plasma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protiens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( more than 90%) while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diltiazem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is less         ( 70-80%)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89284" y="3461405"/>
            <a:ext cx="282742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Well absorbed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26721" y="2469201"/>
            <a:ext cx="3206495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Given orally or IV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1368" y="1387962"/>
            <a:ext cx="5038184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pharmacokinetics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230272" y="3416809"/>
            <a:ext cx="5224112" cy="143255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Verapamil &amp;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diltiazem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have active metabolites, </a:t>
            </a:r>
          </a:p>
          <a:p>
            <a:pPr algn="ctr">
              <a:defRPr/>
            </a:pP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nifedipine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has not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282440" y="2426208"/>
            <a:ext cx="7589520" cy="72847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Onset 1-3 min after IV, 0.5-2hr after oral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260752" y="5266945"/>
            <a:ext cx="5029040" cy="143041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Sustained-release preparations can permit once-daily dosing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731213" y="260202"/>
            <a:ext cx="611108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Calcium channel blockers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9" grpId="0" animBg="1"/>
      <p:bldP spid="12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5" name="Rounded Rectangle 14"/>
          <p:cNvSpPr/>
          <p:nvPr/>
        </p:nvSpPr>
        <p:spPr>
          <a:xfrm>
            <a:off x="307848" y="5182562"/>
            <a:ext cx="9994392" cy="995734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Sustained- release formulations are preferred for the treatment of hypertension due to the short half- life of CCBs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61268" y="3595517"/>
            <a:ext cx="6508924" cy="104963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Nicardipine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can be given by I.V. route in hypertensive emergency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74320" y="2545401"/>
            <a:ext cx="626364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Treatment of chronic hypertension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4960" y="1442826"/>
            <a:ext cx="365744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uses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404990" y="336402"/>
            <a:ext cx="611108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Calcium channel blockers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2107143" y="243225"/>
            <a:ext cx="7802967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Calcium channel blockers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59664" y="2639889"/>
            <a:ext cx="604723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Headache, flushing, hypotension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63456" y="1619610"/>
            <a:ext cx="242909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adrs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90304" y="5897880"/>
            <a:ext cx="4437728" cy="77419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Verapamil: constipation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65920" y="3584448"/>
            <a:ext cx="4437728" cy="66751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Nifedipine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: Tachycardia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50520" y="4422648"/>
            <a:ext cx="5684520" cy="125577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Verapamil &amp;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Diltiazem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: peripheral edema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(ankle edema *)</a:t>
            </a: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  <p:bldP spid="13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2502568" y="601578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hypertension</a:t>
            </a:r>
            <a:endParaRPr lang="en-US" sz="40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2" name="Picture 2" descr="http://www.kurdlaw.net/index/images/stories/kurdlaw3/pulmonary-hypertension-disease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081784"/>
            <a:ext cx="3502152" cy="369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2" name="Picture 4" descr="http://www.pharmamirror.com/wp-content/uploads/2013/08/High-blood-pressure-medications-and-their-mechanism-of-action.jpe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34255" y="2057400"/>
            <a:ext cx="3395345" cy="3718560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280416" y="2313753"/>
            <a:ext cx="4169664" cy="59708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Prevalence 25-30%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9936" y="3243072"/>
            <a:ext cx="4309872" cy="129235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In majority of cases, it is symptomless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Albertus" pitchFamily="34" charset="0"/>
              </a:rPr>
              <a:t>“Silent Killer”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28600" y="4950273"/>
            <a:ext cx="4175760" cy="93236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Number One cause of death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31080" y="1965960"/>
            <a:ext cx="7162800" cy="466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98469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6" name="Rounded Rectangle 5"/>
          <p:cNvSpPr/>
          <p:nvPr/>
        </p:nvSpPr>
        <p:spPr>
          <a:xfrm>
            <a:off x="1740568" y="365760"/>
            <a:ext cx="4995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120" y="228600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739862" y="1448589"/>
            <a:ext cx="6986818" cy="131641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 was prescribed thiazides &amp;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diltiazem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. What is the benefit of combining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thiazides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and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diltiazem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? (ankle edema)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39862" y="3178569"/>
            <a:ext cx="6986818" cy="114877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The BP of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Osman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did not change on standing. What is your conclusion?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39862" y="4760265"/>
            <a:ext cx="6986818" cy="114877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The BP of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Osman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was almost the same in both arms. What does that imply?</a:t>
            </a: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7" name="Rounded Rectangle 16"/>
          <p:cNvSpPr/>
          <p:nvPr/>
        </p:nvSpPr>
        <p:spPr>
          <a:xfrm>
            <a:off x="259081" y="4389120"/>
            <a:ext cx="4983480" cy="213359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Once vasodilators are administered, fall in BP produced will activate the sympathetic system &amp; the RAAS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74480" y="2761488"/>
            <a:ext cx="4983320" cy="115519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Classified into arterial, venous or mixed vasodilators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5455919" y="2143125"/>
            <a:ext cx="65055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/>
        </p:nvSpPr>
        <p:spPr>
          <a:xfrm>
            <a:off x="3756112" y="297246"/>
            <a:ext cx="425789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4- vasodilators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0680" y="1813561"/>
            <a:ext cx="6486525" cy="483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299860"/>
              </p:ext>
            </p:extLst>
          </p:nvPr>
        </p:nvGraphicFramePr>
        <p:xfrm>
          <a:off x="240793" y="1100881"/>
          <a:ext cx="10351007" cy="4962646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296174"/>
                <a:gridCol w="1858808"/>
                <a:gridCol w="2551305"/>
                <a:gridCol w="1982572"/>
                <a:gridCol w="1662148"/>
              </a:tblGrid>
              <a:tr h="1165829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Sodium </a:t>
                      </a:r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nitroprusside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Diazoxide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Minoxidil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Hydralazine</a:t>
                      </a:r>
                      <a:endParaRPr lang="ar-SA" sz="2000" b="1" dirty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>
                    <a:gradFill flip="none" rotWithShape="1"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939285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Arterio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&amp; 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venodilator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err="1" smtClean="0"/>
                        <a:t>Arteriodilator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err="1" smtClean="0"/>
                        <a:t>Arteriodilator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err="1" smtClean="0"/>
                        <a:t>Arteriodilator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Site of action</a:t>
                      </a:r>
                      <a:endParaRPr lang="ar-SA" sz="2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918247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Release of nitric oxide ( NO)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Opening of potassium channels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Opening </a:t>
                      </a:r>
                      <a:r>
                        <a:rPr lang="en-US" b="1" baseline="0" dirty="0" smtClean="0"/>
                        <a:t> of </a:t>
                      </a:r>
                      <a:r>
                        <a:rPr lang="en-US" b="1" dirty="0" smtClean="0"/>
                        <a:t> potassium channels in smooth muscle membranes by </a:t>
                      </a:r>
                      <a:r>
                        <a:rPr lang="en-US" b="1" dirty="0" err="1" smtClean="0"/>
                        <a:t>minoxidil</a:t>
                      </a:r>
                      <a:r>
                        <a:rPr lang="en-US" b="1" dirty="0" smtClean="0"/>
                        <a:t> sulfate </a:t>
                      </a:r>
                    </a:p>
                    <a:p>
                      <a:pPr algn="l" rtl="0"/>
                      <a:r>
                        <a:rPr lang="en-US" b="1" dirty="0" smtClean="0"/>
                        <a:t>( active metabolite )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Direct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Mechanism of action</a:t>
                      </a:r>
                      <a:endParaRPr lang="ar-SA" sz="2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39285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Intravenous infusion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Rapid intravenous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Oral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Oral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Route of admin.</a:t>
                      </a:r>
                      <a:endParaRPr lang="ar-SA" sz="2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3194440" y="144030"/>
            <a:ext cx="425789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vasodilators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14342"/>
              </p:ext>
            </p:extLst>
          </p:nvPr>
        </p:nvGraphicFramePr>
        <p:xfrm>
          <a:off x="250255" y="1356361"/>
          <a:ext cx="10417745" cy="5207592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205261"/>
                <a:gridCol w="1891944"/>
                <a:gridCol w="168708"/>
                <a:gridCol w="1831692"/>
                <a:gridCol w="210886"/>
                <a:gridCol w="2048602"/>
                <a:gridCol w="2060652"/>
              </a:tblGrid>
              <a:tr h="8523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Sodium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nitroprusside</a:t>
                      </a:r>
                      <a:endParaRPr lang="ar-SA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Diazoxide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Minoxidil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Hydralazine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>
                    <a:gradFill flip="none" rotWithShape="1"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458552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Severe hypotension</a:t>
                      </a:r>
                      <a:endParaRPr lang="ar-SA" b="1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Hypotension, reflex tachycardia, palpitation, angina, </a:t>
                      </a:r>
                      <a:r>
                        <a:rPr lang="en-US" b="1" baseline="0" dirty="0" smtClean="0"/>
                        <a:t>salt and water retention  ( edema)</a:t>
                      </a:r>
                      <a:endParaRPr lang="ar-SA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en-US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pPr algn="l" rtl="0"/>
                      <a:endParaRPr lang="en-US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pPr algn="l" rtl="0"/>
                      <a:endParaRPr lang="en-US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pPr algn="l" rtl="0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Adverse effects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642143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1.Methemoglobinduring infusion</a:t>
                      </a:r>
                    </a:p>
                    <a:p>
                      <a:pPr algn="l" rtl="0"/>
                      <a:r>
                        <a:rPr lang="en-US" b="1" dirty="0" smtClean="0"/>
                        <a:t>2. Cyanide toxicity</a:t>
                      </a:r>
                    </a:p>
                    <a:p>
                      <a:pPr algn="l" rtl="0"/>
                      <a:r>
                        <a:rPr lang="en-US" b="1" dirty="0" smtClean="0"/>
                        <a:t>3. Thiocyanate toxicity </a:t>
                      </a:r>
                    </a:p>
                    <a:p>
                      <a:pPr algn="l" rtl="0"/>
                      <a:endParaRPr lang="ar-SA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Inhibit insulin release from </a:t>
                      </a:r>
                      <a:r>
                        <a:rPr lang="el-GR" b="1" dirty="0" smtClean="0"/>
                        <a:t>β</a:t>
                      </a:r>
                      <a:r>
                        <a:rPr lang="en-US" b="1" dirty="0" smtClean="0"/>
                        <a:t> cells of the pancreas  causing hyperglycemia</a:t>
                      </a:r>
                    </a:p>
                    <a:p>
                      <a:pPr algn="l" rtl="0"/>
                      <a:endParaRPr lang="en-US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Contraindicated in diabetics</a:t>
                      </a:r>
                      <a:endParaRPr lang="ar-SA" b="1" dirty="0" smtClean="0"/>
                    </a:p>
                    <a:p>
                      <a:pPr algn="l" rtl="0"/>
                      <a:endParaRPr lang="ar-SA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Hypertrichosis.</a:t>
                      </a:r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r>
                        <a:rPr lang="en-US" b="1" dirty="0" smtClean="0"/>
                        <a:t>Contraindicated in females</a:t>
                      </a:r>
                      <a:endParaRPr lang="ar-SA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 lupus erythematosus like syndrome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Specific adverse effects</a:t>
                      </a:r>
                      <a:endParaRPr lang="ar-SA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3486475" y="214482"/>
            <a:ext cx="425789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vasodilators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481684"/>
              </p:ext>
            </p:extLst>
          </p:nvPr>
        </p:nvGraphicFramePr>
        <p:xfrm>
          <a:off x="368806" y="1362212"/>
          <a:ext cx="10238234" cy="438368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785130"/>
                <a:gridCol w="208633"/>
                <a:gridCol w="2591568"/>
                <a:gridCol w="1988694"/>
                <a:gridCol w="146458"/>
                <a:gridCol w="1811379"/>
                <a:gridCol w="1706372"/>
              </a:tblGrid>
              <a:tr h="82948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Sodium </a:t>
                      </a:r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</a:rPr>
                        <a:t>nitroprusside</a:t>
                      </a:r>
                      <a:endParaRPr lang="ar-SA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ar-SA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err="1" smtClean="0">
                          <a:solidFill>
                            <a:schemeClr val="bg1"/>
                          </a:solidFill>
                        </a:rPr>
                        <a:t>Diazoxide</a:t>
                      </a:r>
                      <a:endParaRPr lang="ar-SA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Minoxidil</a:t>
                      </a:r>
                      <a:endParaRPr lang="ar-SA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ar-SA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Hydralazine</a:t>
                      </a:r>
                      <a:endParaRPr lang="ar-SA" sz="2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>
                    <a:gradFill flip="none" rotWithShape="1"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18560">
                <a:tc gridSpan="2"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1.Hpertensive emergency</a:t>
                      </a:r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1.Hypertensive emergency</a:t>
                      </a:r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1.Moderate –severe hypertension</a:t>
                      </a:r>
                    </a:p>
                    <a:p>
                      <a:pPr algn="l" rtl="0"/>
                      <a:endParaRPr lang="en-US" b="1" dirty="0" smtClean="0"/>
                    </a:p>
                    <a:p>
                      <a:pPr algn="l" rtl="0"/>
                      <a:endParaRPr lang="en-US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1.Moderate -severe hypertension.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rtl="0"/>
                      <a:endParaRPr lang="en-US" dirty="0" smtClean="0"/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endParaRPr lang="en-US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pPr algn="l" rtl="0"/>
                      <a:r>
                        <a:rPr lang="en-US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Therapeutic uses</a:t>
                      </a:r>
                      <a:endParaRPr lang="ar-SA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47559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In combination with diuretics &amp; </a:t>
                      </a:r>
                      <a:r>
                        <a:rPr lang="el-GR" sz="2000" b="1" dirty="0" smtClean="0">
                          <a:solidFill>
                            <a:srgbClr val="C00000"/>
                          </a:solidFill>
                        </a:rPr>
                        <a:t>β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-blockers</a:t>
                      </a:r>
                    </a:p>
                    <a:p>
                      <a:pPr algn="ctr" rtl="0"/>
                      <a:endParaRPr lang="en-US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/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/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179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2.Severe heart failure</a:t>
                      </a:r>
                      <a:endParaRPr lang="ar-SA" b="1" dirty="0" smtClean="0"/>
                    </a:p>
                    <a:p>
                      <a:pPr algn="l" rtl="0"/>
                      <a:endParaRPr lang="ar-SA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2. Treatment of hypoglycemia due to </a:t>
                      </a:r>
                      <a:r>
                        <a:rPr lang="en-US" b="1" dirty="0" err="1" smtClean="0"/>
                        <a:t>insulinoma</a:t>
                      </a:r>
                      <a:endParaRPr lang="ar-SA" b="1" dirty="0" smtClean="0"/>
                    </a:p>
                    <a:p>
                      <a:pPr algn="l" rtl="0"/>
                      <a:endParaRPr lang="ar-SA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2.  baldness</a:t>
                      </a:r>
                      <a:endParaRPr lang="ar-SA" b="1" dirty="0" smtClean="0"/>
                    </a:p>
                    <a:p>
                      <a:pPr algn="l" rtl="0"/>
                      <a:endParaRPr lang="ar-SA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2.Hypertensive pregnant woman</a:t>
                      </a:r>
                      <a:endParaRPr lang="ar-SA" b="1" dirty="0" smtClean="0"/>
                    </a:p>
                    <a:p>
                      <a:pPr algn="l" rtl="0"/>
                      <a:endParaRPr lang="ar-SA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3253750" y="229722"/>
            <a:ext cx="425789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vasodilators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9418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7" name="Rounded Rectangle 16"/>
          <p:cNvSpPr/>
          <p:nvPr/>
        </p:nvSpPr>
        <p:spPr>
          <a:xfrm>
            <a:off x="329184" y="3310449"/>
            <a:ext cx="5913120" cy="1200591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Headache, palpitations which disappear when infusion is stopped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35440" y="4907280"/>
            <a:ext cx="7604600" cy="150876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Cyanide accumulation cause cyanide poisoning ( metabolic acidosis, arrhythmias, severe hypotension and death)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35440" y="2308458"/>
            <a:ext cx="239252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adrs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68384" y="1180698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Sodium </a:t>
            </a:r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nitroprusside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82000" y="2087880"/>
            <a:ext cx="3352800" cy="2444496"/>
          </a:xfrm>
          <a:prstGeom prst="rect">
            <a:avLst/>
          </a:prstGeom>
          <a:noFill/>
          <a:ln/>
        </p:spPr>
      </p:pic>
      <p:sp>
        <p:nvSpPr>
          <p:cNvPr id="18" name="Rounded Rectangle 17"/>
          <p:cNvSpPr/>
          <p:nvPr/>
        </p:nvSpPr>
        <p:spPr>
          <a:xfrm>
            <a:off x="3526429" y="184002"/>
            <a:ext cx="425789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vasodilators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5" name="Rounded Rectangle 14"/>
          <p:cNvSpPr/>
          <p:nvPr/>
        </p:nvSpPr>
        <p:spPr>
          <a:xfrm>
            <a:off x="374904" y="3978281"/>
            <a:ext cx="907389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May take  two weeks for optimal therapeutic response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56776" y="1286256"/>
            <a:ext cx="5303360" cy="60960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i</a:t>
            </a:r>
            <a:r>
              <a:rPr lang="en-US" sz="28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-ß </a:t>
            </a:r>
            <a:r>
              <a:rPr lang="en-US" sz="2800" b="1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Adrenoceptor</a:t>
            </a:r>
            <a:r>
              <a:rPr lang="en-US" sz="28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blockers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30959" y="269346"/>
            <a:ext cx="547100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Algerian" pitchFamily="82" charset="0"/>
              </a:rPr>
              <a:t>5-Sympatholytic Drugs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50520" y="2200656"/>
            <a:ext cx="5943600" cy="60960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Propranolol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,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atenolol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,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metoprolol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77952" y="4922520"/>
            <a:ext cx="8141208" cy="915603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Evidence support the use of ß-blockers in patients with concomitant coronary artery disease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65760" y="2976773"/>
            <a:ext cx="10104120" cy="8332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l-GR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β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- </a:t>
            </a:r>
            <a:r>
              <a:rPr lang="en-US" sz="2800" dirty="0" err="1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adrenoceptors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are used in  mild to moderate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hypertension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In severe cases used in combination with other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drugs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54152" y="6124073"/>
            <a:ext cx="10411968" cy="55104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When discontinued, ß- blockers should be withdrawn gradually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" grpId="0" animBg="1"/>
      <p:bldP spid="13" grpId="0" animBg="1"/>
      <p:bldP spid="18" grpId="0" animBg="1"/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6" name="Rounded Rectangle 15"/>
          <p:cNvSpPr/>
          <p:nvPr/>
        </p:nvSpPr>
        <p:spPr>
          <a:xfrm>
            <a:off x="4892040" y="1964756"/>
            <a:ext cx="7084033" cy="4649404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8120" y="3901440"/>
            <a:ext cx="4526280" cy="277368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They lower blood pressure by :  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-Decreasing  cardiac output.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ii-Inhibiting the release of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renin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iii- Central mechanism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43840" y="2707746"/>
            <a:ext cx="3294728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mechanism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538568" y="292767"/>
            <a:ext cx="5123518" cy="60960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ß- </a:t>
            </a:r>
            <a:r>
              <a:rPr lang="en-US" sz="2800" b="1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Adrenoceptor</a:t>
            </a:r>
            <a:r>
              <a:rPr lang="en-US" sz="28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blockers</a:t>
            </a:r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981200"/>
            <a:ext cx="677037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6" name="Rounded Rectangle 15"/>
          <p:cNvSpPr/>
          <p:nvPr/>
        </p:nvSpPr>
        <p:spPr>
          <a:xfrm>
            <a:off x="251540" y="5061605"/>
            <a:ext cx="4909183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Aggravate peripheral arterial disease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2499" y="2283273"/>
            <a:ext cx="3878772" cy="62756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Hyp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glycemia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!!!!!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71272" y="3060192"/>
            <a:ext cx="4572000" cy="917448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Mask the symptoms of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hypoglycemia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in diabetes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04800" y="1381866"/>
            <a:ext cx="179832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ADrs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77528" y="4213298"/>
            <a:ext cx="4233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Increased triglycerides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9081" y="5941193"/>
            <a:ext cx="361188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Erectile dysfunction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636904" y="341376"/>
            <a:ext cx="4867015" cy="60960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ß </a:t>
            </a:r>
            <a:r>
              <a:rPr lang="en-US" sz="2800" b="1" dirty="0" err="1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Adrenoceptor</a:t>
            </a:r>
            <a:r>
              <a:rPr lang="en-US" sz="2800" b="1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blockers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442059" y="2222313"/>
            <a:ext cx="2827421" cy="62756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Fatigue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8" grpId="0" animBg="1"/>
      <p:bldP spid="13" grpId="0" animBg="1"/>
      <p:bldP spid="18" grpId="0" animBg="1"/>
      <p:bldP spid="1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5" name="Rounded Rectangle 14"/>
          <p:cNvSpPr/>
          <p:nvPr/>
        </p:nvSpPr>
        <p:spPr>
          <a:xfrm>
            <a:off x="332393" y="4627826"/>
            <a:ext cx="8230839" cy="980494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Prazosin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,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short- acting causes first dose hypotension &amp; postural hypotension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14528" y="2146113"/>
            <a:ext cx="7312152" cy="77996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Block </a:t>
            </a:r>
            <a:r>
              <a:rPr lang="el-GR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α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- receptors in arterioles and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venules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44584" y="3102864"/>
            <a:ext cx="6071456" cy="125577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Reduce blood pressure by decreasing both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afterload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&amp; preload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99382" y="254106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Sympatholytic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 drugs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32976" y="1225296"/>
            <a:ext cx="5739224" cy="60960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Century Gothic"/>
              </a:rPr>
              <a:t>ii-</a:t>
            </a:r>
            <a:r>
              <a:rPr lang="el-GR" sz="32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α</a:t>
            </a:r>
            <a:r>
              <a:rPr lang="en-US" sz="32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</a:t>
            </a:r>
            <a:r>
              <a:rPr lang="en-US" sz="3200" b="1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Adrenoceptor</a:t>
            </a:r>
            <a:r>
              <a:rPr lang="en-US" sz="32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 blockers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65760" y="5850956"/>
            <a:ext cx="6449407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Doxazosin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, is preferred long half- life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8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24840" y="1767840"/>
            <a:ext cx="8945880" cy="460248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1127760" y="601578"/>
            <a:ext cx="798576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The rule of halves of Hypertension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73480" y="2011680"/>
            <a:ext cx="8046720" cy="414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For every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800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adults in the community</a:t>
            </a:r>
          </a:p>
          <a:p>
            <a:pPr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400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are hypertensive (either ↑ SBP or ↑ DBP       or both)</a:t>
            </a:r>
          </a:p>
          <a:p>
            <a:pPr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Of them only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200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are diagnosed HT</a:t>
            </a:r>
          </a:p>
          <a:p>
            <a:pPr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Of them only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100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are started on treatment</a:t>
            </a:r>
          </a:p>
          <a:p>
            <a:pPr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Of them only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50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are on correct drug</a:t>
            </a:r>
          </a:p>
          <a:p>
            <a:pPr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Of them in only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25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the goal B.P. is attained</a:t>
            </a:r>
          </a:p>
          <a:p>
            <a:pPr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Means 25 ÷ 400 =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lbertus" pitchFamily="34" charset="0"/>
              </a:rPr>
              <a:t>6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% only have goal BP</a:t>
            </a:r>
          </a:p>
        </p:txBody>
      </p:sp>
    </p:spTree>
    <p:extLst>
      <p:ext uri="{BB962C8B-B14F-4D97-AF65-F5344CB8AC3E}">
        <p14:creationId xmlns:p14="http://schemas.microsoft.com/office/powerpoint/2010/main" val="22146931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68337" y="1950720"/>
            <a:ext cx="464934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5" name="Rounded Rectangle 14"/>
          <p:cNvSpPr/>
          <p:nvPr/>
        </p:nvSpPr>
        <p:spPr>
          <a:xfrm>
            <a:off x="243840" y="5412927"/>
            <a:ext cx="6973824" cy="1231713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Useful in the treatment of hypertension complicated by renal disease and resistant hypertension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6136" y="4345244"/>
            <a:ext cx="6133057" cy="91255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Does not decrease renal blood flow or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glomerular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filtration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37526" y="1125033"/>
            <a:ext cx="2827421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Albertus" pitchFamily="34" charset="0"/>
              </a:rPr>
              <a:t>Clonidine</a:t>
            </a:r>
            <a:endParaRPr lang="en-US" sz="3200" dirty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Albertus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9080" y="2090928"/>
            <a:ext cx="6812280" cy="98755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α2-agonist, diminishes central adrenergic outflow &amp;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↑ parasympathetic outflow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37527" y="196194"/>
            <a:ext cx="10289284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III- Centrally- acting Sympatholytic </a:t>
            </a: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drugs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  <a:p>
            <a:pPr algn="ctr"/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/>
          <a:srcRect/>
          <a:stretch>
            <a:fillRect/>
          </a:stretch>
        </p:blipFill>
        <p:spPr bwMode="auto">
          <a:xfrm>
            <a:off x="8046720" y="1885950"/>
            <a:ext cx="3932873" cy="478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/>
        </p:nvSpPr>
        <p:spPr>
          <a:xfrm>
            <a:off x="307046" y="3307081"/>
            <a:ext cx="6419890" cy="88360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Abrupt withdrawal may lead to rebound hypertension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8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5" name="Rounded Rectangle 14"/>
          <p:cNvSpPr/>
          <p:nvPr/>
        </p:nvSpPr>
        <p:spPr>
          <a:xfrm>
            <a:off x="454152" y="3029712"/>
            <a:ext cx="10343386" cy="1445073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An </a:t>
            </a:r>
            <a:r>
              <a:rPr lang="el-GR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α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- 2 agonist, is converted to methyl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noradrenaline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centrally to diminish the adrenergic outflow from the C.N.S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32816" y="4619564"/>
            <a:ext cx="10364722" cy="92779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Lead to reduced total peripheral resistance, and a decreased in blood pressure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44206" y="1821948"/>
            <a:ext cx="3463330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Century Gothic"/>
              </a:rPr>
              <a:t> </a:t>
            </a:r>
            <a:r>
              <a:rPr lang="el-GR" sz="32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α</a:t>
            </a:r>
            <a:r>
              <a:rPr lang="en-US" sz="32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- </a:t>
            </a:r>
            <a:r>
              <a:rPr lang="en-US" sz="32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Century Gothic"/>
              </a:rPr>
              <a:t>methyldopa</a:t>
            </a:r>
            <a:endParaRPr lang="en-US" sz="3200" b="1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23973" y="216568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Sympatholytic</a:t>
            </a:r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 drugs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9392" y="5701604"/>
            <a:ext cx="10328146" cy="927796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α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entury Gothic"/>
              </a:rPr>
              <a:t>-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Methyldopa is the first line treatment of hypertension in pregnancy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37527" y="196194"/>
            <a:ext cx="10289284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III- Centrally- acting Sympatholytic </a:t>
            </a:r>
            <a:r>
              <a:rPr lang="en-US" sz="32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drugs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  <a:p>
            <a:pPr algn="ctr"/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9" name="Rounded Rectangle 8"/>
          <p:cNvSpPr/>
          <p:nvPr/>
        </p:nvSpPr>
        <p:spPr>
          <a:xfrm>
            <a:off x="576072" y="2548129"/>
            <a:ext cx="8740541" cy="210921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gerian" pitchFamily="82" charset="0"/>
              </a:rPr>
              <a:t>List the reasons, why Osman failed to respond to antihypertensive therapy?</a:t>
            </a:r>
            <a:endParaRPr lang="en-US" sz="3200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gerian" pitchFamily="82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13136" y="463296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5080" y="2609088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12409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6" name="Rounded Rectangle 5"/>
          <p:cNvSpPr/>
          <p:nvPr/>
        </p:nvSpPr>
        <p:spPr>
          <a:xfrm>
            <a:off x="1740568" y="365760"/>
            <a:ext cx="4995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120" y="228600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228600" y="1615441"/>
            <a:ext cx="6986818" cy="147828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Could the failure of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control of BP be due to the use of inappropriate combinations of drugs?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2360" y="2194560"/>
            <a:ext cx="4466844" cy="323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 t="8418"/>
          <a:stretch>
            <a:fillRect/>
          </a:stretch>
        </p:blipFill>
        <p:spPr bwMode="auto">
          <a:xfrm>
            <a:off x="7546848" y="2261616"/>
            <a:ext cx="4294632" cy="312724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2179320"/>
            <a:ext cx="4053840" cy="31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182880" y="3337561"/>
            <a:ext cx="7117080" cy="106679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Use of combinations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alibri"/>
              </a:rPr>
              <a:t>→↓ individual dose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→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alibri"/>
              </a:rPr>
              <a:t>↓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 ADRs</a:t>
            </a:r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0258" y="4556761"/>
            <a:ext cx="7117080" cy="106679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Select a drug that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alibri"/>
              </a:rPr>
              <a:t>↓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the ADR of another, e.g.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thiazides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versus ACEI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42396" y="5791201"/>
            <a:ext cx="7117080" cy="106679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Select a drugs that act by different mechanisms</a:t>
            </a:r>
          </a:p>
        </p:txBody>
      </p:sp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762065" y="181440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Antihypertensive drugs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919" y="1186249"/>
            <a:ext cx="11553567" cy="536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36880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4" name="Rounded Rectangle 13"/>
          <p:cNvSpPr/>
          <p:nvPr/>
        </p:nvSpPr>
        <p:spPr>
          <a:xfrm>
            <a:off x="3127408" y="0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Memory matrix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89560" y="2179320"/>
            <a:ext cx="11704320" cy="419100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Albertus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9880" y="2898986"/>
          <a:ext cx="11668760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2998"/>
                <a:gridCol w="990322"/>
                <a:gridCol w="1539240"/>
                <a:gridCol w="1752600"/>
                <a:gridCol w="1614606"/>
                <a:gridCol w="1113354"/>
                <a:gridCol w="1772642"/>
                <a:gridCol w="144299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Pregnancy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Hypokalemia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Bradycardia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Asthma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Hyperkalemia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Diuretics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kern="12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  <a:latin typeface="Algerian" pitchFamily="82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ACEI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CCB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ß-blockers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ARB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216568" y="833387"/>
            <a:ext cx="10314272" cy="98498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Enter + or – in the cells to indicate the presence or absence of a feature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9080" y="1928262"/>
            <a:ext cx="10984832" cy="98498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Compelling contraindications of antihypertensive drugs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7758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62" y="740229"/>
            <a:ext cx="10758538" cy="538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5140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7" name="Rounded Rectangle 6"/>
          <p:cNvSpPr/>
          <p:nvPr/>
        </p:nvSpPr>
        <p:spPr>
          <a:xfrm>
            <a:off x="9067801" y="1615441"/>
            <a:ext cx="3124200" cy="524256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98120" y="792480"/>
            <a:ext cx="8740541" cy="588263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23906" name="Rectangle 2"/>
          <p:cNvSpPr>
            <a:spLocks noChangeArrowheads="1"/>
          </p:cNvSpPr>
          <p:nvPr/>
        </p:nvSpPr>
        <p:spPr bwMode="auto">
          <a:xfrm>
            <a:off x="426720" y="1176141"/>
            <a:ext cx="8511941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Osman a 51-year-old man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Times New Roman"/>
                <a:cs typeface="Times New Roman"/>
              </a:rPr>
              <a:t>(95 Kg weight, 176 cm tall)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is referred for evaluation of his BP. He is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cs typeface="Times New Roman"/>
              </a:rPr>
              <a:t>diabetic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 for 5  years and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cs typeface="Times New Roman"/>
              </a:rPr>
              <a:t>hypertensive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since 12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years, 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with no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history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of hypertension target-organ damage.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Examination  revealed normal heart sounds, no peripheral edema,  and  mild arteriolar narrowing in the fundus.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Times New Roman"/>
                <a:cs typeface="Times New Roman"/>
              </a:rPr>
              <a:t> His BP was 156/90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Times New Roman"/>
                <a:cs typeface="Times New Roman"/>
              </a:rPr>
              <a:t>mmHg, similar in both arms and did not change on standing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cs typeface="Times New Roman"/>
              </a:rPr>
              <a:t>.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/>
                <a:cs typeface="Times New Roman"/>
              </a:rPr>
              <a:t>Urine analysis showed an unremarkable dipstick evaluation.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  <a:latin typeface="Times New Roman"/>
                <a:cs typeface="Times New Roman"/>
              </a:rPr>
              <a:t>The patient was suspected as having drug- resistant hypertension.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Times New Roman"/>
                <a:cs typeface="Times New Roman"/>
              </a:rPr>
              <a:t>His medications are listed in the accompanying table.  </a:t>
            </a:r>
            <a:endParaRPr lang="en-US" sz="3600" u="sng" dirty="0">
              <a:ln>
                <a:solidFill>
                  <a:srgbClr val="FF0000"/>
                </a:solidFill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9128761" y="1752600"/>
          <a:ext cx="3063239" cy="4862704"/>
        </p:xfrm>
        <a:graphic>
          <a:graphicData uri="http://schemas.openxmlformats.org/drawingml/2006/table">
            <a:tbl>
              <a:tblPr/>
              <a:tblGrid>
                <a:gridCol w="1676399"/>
                <a:gridCol w="670560"/>
                <a:gridCol w="716280"/>
              </a:tblGrid>
              <a:tr h="4352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Name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Dose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Frequency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1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Hydrochlorothiazide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25mg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Daily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Valsartan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160mg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Daily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Diltiazem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long-acting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300mg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Daily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Clonidine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0.2mg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Twice daily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Metoprolol, long acting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100mg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daily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1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Simvastatin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40mg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Daily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Fenofibrate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145mg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Daily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Metformin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1g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Twice daily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2152048" y="0"/>
            <a:ext cx="5835316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 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45880" y="0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6" name="Rounded Rectangle 5"/>
          <p:cNvSpPr/>
          <p:nvPr/>
        </p:nvSpPr>
        <p:spPr>
          <a:xfrm>
            <a:off x="1740568" y="365760"/>
            <a:ext cx="4995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120" y="228600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313142" y="1356360"/>
            <a:ext cx="6575338" cy="1447799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The seated BP of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was 156/90,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what are the target BP values for treatment of hypertensive patients? 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8382" y="3069770"/>
            <a:ext cx="6727738" cy="56051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What are the classes of hypertension?                              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41742" y="6062663"/>
            <a:ext cx="6514378" cy="79533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is diabetic, </a:t>
            </a:r>
            <a:r>
              <a:rPr lang="en-US" sz="2800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what are the target BP values for a diabetic?</a:t>
            </a:r>
          </a:p>
        </p:txBody>
      </p:sp>
      <p:pic>
        <p:nvPicPr>
          <p:cNvPr id="12697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6918" y="3769995"/>
            <a:ext cx="79343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57160" y="6062663"/>
            <a:ext cx="3825240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63841" y="2146934"/>
            <a:ext cx="3992880" cy="90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6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6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6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http://umm.edu/health/medical/reports/articles/~/media/ADAM/Images/en/18166.ashx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5615" y="2256472"/>
            <a:ext cx="3810000" cy="353472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12" name="Rounded Rectangle 11"/>
          <p:cNvSpPr/>
          <p:nvPr/>
        </p:nvSpPr>
        <p:spPr>
          <a:xfrm>
            <a:off x="441960" y="1584960"/>
            <a:ext cx="6797040" cy="1691640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has no history of hypertension- target organ damage.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What are organs affected adversely by persistent high BP?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9822" y="4947225"/>
            <a:ext cx="6514378" cy="131641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What are the lifestyle modifications, a hypertensive patient  should follow?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80782" y="3596641"/>
            <a:ext cx="6514378" cy="926272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 is 95 kg. 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Albertus" pitchFamily="34" charset="0"/>
              </a:rPr>
              <a:t>Is this weight proper for his length (176cm)?</a:t>
            </a:r>
            <a:endParaRPr lang="en-US" sz="2800" dirty="0">
              <a:ln>
                <a:solidFill>
                  <a:srgbClr val="FF0000"/>
                </a:solidFill>
              </a:ln>
              <a:solidFill>
                <a:srgbClr val="002060"/>
              </a:solidFill>
              <a:latin typeface="Albertus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51848" y="243840"/>
            <a:ext cx="4995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02880" y="198120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8" name="Picture 14" descr="http://cdn.slidemodel.com/wp-content/uploads/6338-02-bmi-chart-1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13320" y="2164080"/>
            <a:ext cx="4678680" cy="4221480"/>
          </a:xfrm>
          <a:prstGeom prst="rect">
            <a:avLst/>
          </a:prstGeom>
          <a:noFill/>
        </p:spPr>
      </p:pic>
      <p:pic>
        <p:nvPicPr>
          <p:cNvPr id="98311" name="Picture 7" descr="http://img.medscape.com/fullsize/migrated/568/047/ashp568047.tab3.gif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98080" y="88203"/>
            <a:ext cx="4693920" cy="6769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1236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6" name="Rounded Rectangle 5"/>
          <p:cNvSpPr/>
          <p:nvPr/>
        </p:nvSpPr>
        <p:spPr>
          <a:xfrm>
            <a:off x="1740568" y="365760"/>
            <a:ext cx="4995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120" y="228600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328382" y="2082105"/>
            <a:ext cx="6986818" cy="149929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Could the “white coat phenomenon” be the cause for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Osman’s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high blood pressure readings?</a:t>
            </a:r>
          </a:p>
        </p:txBody>
      </p:sp>
      <p:pic>
        <p:nvPicPr>
          <p:cNvPr id="132098" name="Picture 2" descr="https://s3.amazonaws.com/lowres.cartoonstock.com/health-beauty-doctor-gp-jester-jester_costume-costume-grin1432_low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60335" y="2682240"/>
            <a:ext cx="3810000" cy="3718560"/>
          </a:xfrm>
          <a:prstGeom prst="rect">
            <a:avLst/>
          </a:prstGeom>
          <a:noFill/>
        </p:spPr>
      </p:pic>
      <p:sp>
        <p:nvSpPr>
          <p:cNvPr id="12" name="Rounded Rectangle 11"/>
          <p:cNvSpPr/>
          <p:nvPr/>
        </p:nvSpPr>
        <p:spPr>
          <a:xfrm>
            <a:off x="435062" y="4429065"/>
            <a:ext cx="6986818" cy="149929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In a Turkish study involving 438 patients, 43% were found to be white coat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hypertensives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(high pulse rate)</a:t>
            </a:r>
          </a:p>
        </p:txBody>
      </p:sp>
    </p:spTree>
    <p:extLst>
      <p:ext uri="{BB962C8B-B14F-4D97-AF65-F5344CB8AC3E}">
        <p14:creationId xmlns:p14="http://schemas.microsoft.com/office/powerpoint/2010/main" val="25065412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797538" y="88203"/>
            <a:ext cx="1304693" cy="1650381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7" descr="condu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948737" y="216568"/>
            <a:ext cx="986589" cy="1371599"/>
          </a:xfrm>
          <a:prstGeom prst="rect">
            <a:avLst/>
          </a:prstGeom>
          <a:noFill/>
          <a:ln/>
        </p:spPr>
      </p:pic>
      <p:sp>
        <p:nvSpPr>
          <p:cNvPr id="6" name="Rounded Rectangle 5"/>
          <p:cNvSpPr/>
          <p:nvPr/>
        </p:nvSpPr>
        <p:spPr>
          <a:xfrm>
            <a:off x="1740568" y="365760"/>
            <a:ext cx="4995512" cy="733927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gerian" pitchFamily="82" charset="0"/>
              </a:rPr>
              <a:t>Clinical case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Algerian" pitchFamily="82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120" y="228600"/>
            <a:ext cx="1876424" cy="15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282662" y="2066865"/>
            <a:ext cx="6422938" cy="128593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Could the failure of control of </a:t>
            </a:r>
            <a:r>
              <a:rPr lang="en-US" sz="2800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Osman</a:t>
            </a:r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 BP be due to secondary drug – induced effects?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97902" y="3895665"/>
            <a:ext cx="6438178" cy="1285935"/>
          </a:xfrm>
          <a:prstGeom prst="roundRect">
            <a:avLst/>
          </a:prstGeom>
          <a:solidFill>
            <a:srgbClr val="FFFFFF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33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800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Albertus" pitchFamily="34" charset="0"/>
              </a:rPr>
              <a:t>Which drugs elevate blood pressure?</a:t>
            </a:r>
          </a:p>
        </p:txBody>
      </p:sp>
      <p:pic>
        <p:nvPicPr>
          <p:cNvPr id="130051" name="Picture 3" descr="http://image.slidesharecdn.com/jnc-7ce2hours-130824134624-phpapp01-140811022805-phpapp01/95/management-of-hypertensionguide-line-35-638.jpg?cb=140772411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7560" y="2005012"/>
            <a:ext cx="4830444" cy="4562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21875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23342</TotalTime>
  <Words>2003</Words>
  <Application>Microsoft Office PowerPoint</Application>
  <PresentationFormat>Custom</PresentationFormat>
  <Paragraphs>387</Paragraphs>
  <Slides>46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Mesh</vt:lpstr>
      <vt:lpstr>Antihypertensive drugs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salah osama</dc:creator>
  <cp:lastModifiedBy>amal</cp:lastModifiedBy>
  <cp:revision>1074</cp:revision>
  <dcterms:created xsi:type="dcterms:W3CDTF">2015-12-03T14:01:37Z</dcterms:created>
  <dcterms:modified xsi:type="dcterms:W3CDTF">2016-03-07T20:53:23Z</dcterms:modified>
</cp:coreProperties>
</file>