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6858000" cy="9144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5077" y="8745015"/>
            <a:ext cx="2735579" cy="36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788" y="8927035"/>
            <a:ext cx="20891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jpg"/><Relationship Id="rId15" Type="http://schemas.openxmlformats.org/officeDocument/2006/relationships/image" Target="../media/image97.png"/><Relationship Id="rId16" Type="http://schemas.openxmlformats.org/officeDocument/2006/relationships/image" Target="../media/image9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jp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Relationship Id="rId3" Type="http://schemas.openxmlformats.org/officeDocument/2006/relationships/image" Target="../media/image110.jpg"/><Relationship Id="rId4" Type="http://schemas.openxmlformats.org/officeDocument/2006/relationships/image" Target="../media/image111.png"/><Relationship Id="rId5" Type="http://schemas.openxmlformats.org/officeDocument/2006/relationships/image" Target="../media/image112.jpg"/><Relationship Id="rId6" Type="http://schemas.openxmlformats.org/officeDocument/2006/relationships/image" Target="../media/image1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jpg"/><Relationship Id="rId3" Type="http://schemas.openxmlformats.org/officeDocument/2006/relationships/image" Target="../media/image115.jp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jpg"/><Relationship Id="rId7" Type="http://schemas.openxmlformats.org/officeDocument/2006/relationships/image" Target="../media/image119.png"/><Relationship Id="rId8" Type="http://schemas.openxmlformats.org/officeDocument/2006/relationships/image" Target="../media/image12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image" Target="../media/image123.jp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jpg"/><Relationship Id="rId9" Type="http://schemas.openxmlformats.org/officeDocument/2006/relationships/image" Target="../media/image128.jpg"/><Relationship Id="rId10" Type="http://schemas.openxmlformats.org/officeDocument/2006/relationships/image" Target="../media/image12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jpg"/><Relationship Id="rId3" Type="http://schemas.openxmlformats.org/officeDocument/2006/relationships/image" Target="../media/image131.jpg"/><Relationship Id="rId4" Type="http://schemas.openxmlformats.org/officeDocument/2006/relationships/image" Target="../media/image132.png"/><Relationship Id="rId5" Type="http://schemas.openxmlformats.org/officeDocument/2006/relationships/image" Target="../media/image133.jpg"/><Relationship Id="rId6" Type="http://schemas.openxmlformats.org/officeDocument/2006/relationships/image" Target="../media/image134.jpg"/><Relationship Id="rId7" Type="http://schemas.openxmlformats.org/officeDocument/2006/relationships/image" Target="../media/image13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jp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jpg"/><Relationship Id="rId6" Type="http://schemas.openxmlformats.org/officeDocument/2006/relationships/image" Target="../media/image140.jpg"/><Relationship Id="rId7" Type="http://schemas.openxmlformats.org/officeDocument/2006/relationships/image" Target="../media/image14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jp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Relationship Id="rId4" Type="http://schemas.openxmlformats.org/officeDocument/2006/relationships/image" Target="../media/image62.jpg"/><Relationship Id="rId5" Type="http://schemas.openxmlformats.org/officeDocument/2006/relationships/image" Target="../media/image63.png"/><Relationship Id="rId6" Type="http://schemas.openxmlformats.org/officeDocument/2006/relationships/image" Target="../media/image6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Relationship Id="rId4" Type="http://schemas.openxmlformats.org/officeDocument/2006/relationships/image" Target="../media/image67.jp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jp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868680"/>
            <a:ext cx="683260" cy="1986280"/>
          </a:xfrm>
          <a:custGeom>
            <a:avLst/>
            <a:gdLst/>
            <a:ahLst/>
            <a:cxnLst/>
            <a:rect l="l" t="t" r="r" b="b"/>
            <a:pathLst>
              <a:path w="683260" h="1986280">
                <a:moveTo>
                  <a:pt x="682752" y="0"/>
                </a:moveTo>
                <a:lnTo>
                  <a:pt x="492252" y="0"/>
                </a:lnTo>
                <a:lnTo>
                  <a:pt x="0" y="1940560"/>
                </a:lnTo>
                <a:lnTo>
                  <a:pt x="180974" y="1985772"/>
                </a:lnTo>
                <a:lnTo>
                  <a:pt x="682752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45108" y="868680"/>
            <a:ext cx="668020" cy="1931035"/>
          </a:xfrm>
          <a:custGeom>
            <a:avLst/>
            <a:gdLst/>
            <a:ahLst/>
            <a:cxnLst/>
            <a:rect l="l" t="t" r="r" b="b"/>
            <a:pathLst>
              <a:path w="668019" h="1931035">
                <a:moveTo>
                  <a:pt x="667511" y="0"/>
                </a:moveTo>
                <a:lnTo>
                  <a:pt x="477266" y="0"/>
                </a:lnTo>
                <a:lnTo>
                  <a:pt x="0" y="1885696"/>
                </a:lnTo>
                <a:lnTo>
                  <a:pt x="180720" y="1930908"/>
                </a:lnTo>
                <a:lnTo>
                  <a:pt x="66751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46632" y="2756916"/>
            <a:ext cx="969644" cy="1541145"/>
          </a:xfrm>
          <a:custGeom>
            <a:avLst/>
            <a:gdLst/>
            <a:ahLst/>
            <a:cxnLst/>
            <a:rect l="l" t="t" r="r" b="b"/>
            <a:pathLst>
              <a:path w="969644" h="1541145">
                <a:moveTo>
                  <a:pt x="0" y="0"/>
                </a:moveTo>
                <a:lnTo>
                  <a:pt x="926338" y="1540764"/>
                </a:lnTo>
                <a:lnTo>
                  <a:pt x="969263" y="1540764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6088" y="2811779"/>
            <a:ext cx="1187450" cy="1485900"/>
          </a:xfrm>
          <a:custGeom>
            <a:avLst/>
            <a:gdLst/>
            <a:ahLst/>
            <a:cxnLst/>
            <a:rect l="l" t="t" r="r" b="b"/>
            <a:pathLst>
              <a:path w="1187450" h="1485900">
                <a:moveTo>
                  <a:pt x="0" y="0"/>
                </a:moveTo>
                <a:lnTo>
                  <a:pt x="1145159" y="1485900"/>
                </a:lnTo>
                <a:lnTo>
                  <a:pt x="1187195" y="1485900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39" y="2808732"/>
            <a:ext cx="1670685" cy="1489075"/>
          </a:xfrm>
          <a:custGeom>
            <a:avLst/>
            <a:gdLst/>
            <a:ahLst/>
            <a:cxnLst/>
            <a:rect l="l" t="t" r="r" b="b"/>
            <a:pathLst>
              <a:path w="1670685" h="1489075">
                <a:moveTo>
                  <a:pt x="0" y="0"/>
                </a:moveTo>
                <a:lnTo>
                  <a:pt x="2412" y="2412"/>
                </a:lnTo>
                <a:lnTo>
                  <a:pt x="1189228" y="1488947"/>
                </a:lnTo>
                <a:lnTo>
                  <a:pt x="1670303" y="1488947"/>
                </a:lnTo>
                <a:lnTo>
                  <a:pt x="180974" y="45212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45108" y="2755392"/>
            <a:ext cx="1330960" cy="1542415"/>
          </a:xfrm>
          <a:custGeom>
            <a:avLst/>
            <a:gdLst/>
            <a:ahLst/>
            <a:cxnLst/>
            <a:rect l="l" t="t" r="r" b="b"/>
            <a:pathLst>
              <a:path w="1330960" h="1542414">
                <a:moveTo>
                  <a:pt x="0" y="0"/>
                </a:moveTo>
                <a:lnTo>
                  <a:pt x="2387" y="2412"/>
                </a:lnTo>
                <a:lnTo>
                  <a:pt x="970787" y="1542288"/>
                </a:lnTo>
                <a:lnTo>
                  <a:pt x="1330452" y="1542288"/>
                </a:lnTo>
                <a:lnTo>
                  <a:pt x="178561" y="47625"/>
                </a:lnTo>
                <a:lnTo>
                  <a:pt x="182197" y="47625"/>
                </a:lnTo>
                <a:lnTo>
                  <a:pt x="180975" y="45212"/>
                </a:lnTo>
                <a:lnTo>
                  <a:pt x="176275" y="42799"/>
                </a:lnTo>
                <a:lnTo>
                  <a:pt x="0" y="0"/>
                </a:lnTo>
                <a:close/>
              </a:path>
              <a:path w="1330960" h="1542414">
                <a:moveTo>
                  <a:pt x="185281" y="53711"/>
                </a:moveTo>
                <a:lnTo>
                  <a:pt x="185800" y="54737"/>
                </a:lnTo>
                <a:lnTo>
                  <a:pt x="209550" y="88011"/>
                </a:lnTo>
                <a:lnTo>
                  <a:pt x="185281" y="53711"/>
                </a:lnTo>
                <a:close/>
              </a:path>
              <a:path w="1330960" h="1542414">
                <a:moveTo>
                  <a:pt x="182197" y="47625"/>
                </a:moveTo>
                <a:lnTo>
                  <a:pt x="180975" y="47625"/>
                </a:lnTo>
                <a:lnTo>
                  <a:pt x="185281" y="53711"/>
                </a:lnTo>
                <a:lnTo>
                  <a:pt x="182197" y="4762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45108" y="2755392"/>
            <a:ext cx="180340" cy="44450"/>
          </a:xfrm>
          <a:custGeom>
            <a:avLst/>
            <a:gdLst/>
            <a:ahLst/>
            <a:cxnLst/>
            <a:rect l="l" t="t" r="r" b="b"/>
            <a:pathLst>
              <a:path w="180340" h="44450">
                <a:moveTo>
                  <a:pt x="0" y="0"/>
                </a:moveTo>
                <a:lnTo>
                  <a:pt x="179831" y="44196"/>
                </a:lnTo>
                <a:lnTo>
                  <a:pt x="175132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23416" y="2802635"/>
            <a:ext cx="30480" cy="40005"/>
          </a:xfrm>
          <a:custGeom>
            <a:avLst/>
            <a:gdLst/>
            <a:ahLst/>
            <a:cxnLst/>
            <a:rect l="l" t="t" r="r" b="b"/>
            <a:pathLst>
              <a:path w="30480" h="40005">
                <a:moveTo>
                  <a:pt x="2286" y="0"/>
                </a:moveTo>
                <a:lnTo>
                  <a:pt x="0" y="0"/>
                </a:lnTo>
                <a:lnTo>
                  <a:pt x="30480" y="39624"/>
                </a:lnTo>
                <a:lnTo>
                  <a:pt x="2286" y="0"/>
                </a:lnTo>
                <a:close/>
              </a:path>
            </a:pathLst>
          </a:custGeom>
          <a:solidFill>
            <a:srgbClr val="29A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36420" y="1924811"/>
            <a:ext cx="1866900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3727" y="2389632"/>
            <a:ext cx="4041648" cy="643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</a:pPr>
            <a:r>
              <a:rPr dirty="0" sz="1000" spc="70">
                <a:solidFill>
                  <a:srgbClr val="001F5F"/>
                </a:solidFill>
                <a:latin typeface="Arial"/>
                <a:cs typeface="Arial"/>
              </a:rPr>
              <a:t>Cardiovascular</a:t>
            </a:r>
            <a:r>
              <a:rPr dirty="0" sz="1000" spc="-8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00" spc="65">
                <a:solidFill>
                  <a:srgbClr val="001F5F"/>
                </a:solidFill>
                <a:latin typeface="Arial"/>
                <a:cs typeface="Arial"/>
              </a:rPr>
              <a:t>Physiology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662940">
              <a:lnSpc>
                <a:spcPct val="100000"/>
              </a:lnSpc>
              <a:spcBef>
                <a:spcPts val="5"/>
              </a:spcBef>
            </a:pPr>
            <a:r>
              <a:rPr dirty="0" sz="2400" spc="305">
                <a:solidFill>
                  <a:srgbClr val="C00000"/>
                </a:solidFill>
                <a:latin typeface="Arial"/>
                <a:cs typeface="Arial"/>
              </a:rPr>
              <a:t>Arterial</a:t>
            </a:r>
            <a:r>
              <a:rPr dirty="0" sz="2400" spc="-3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175">
                <a:solidFill>
                  <a:srgbClr val="C00000"/>
                </a:solidFill>
                <a:latin typeface="Arial"/>
                <a:cs typeface="Arial"/>
              </a:rPr>
              <a:t>Blood </a:t>
            </a:r>
            <a:r>
              <a:rPr dirty="0" sz="2400" spc="12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2571750">
              <a:lnSpc>
                <a:spcPct val="100000"/>
              </a:lnSpc>
            </a:pP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Dr.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60">
                <a:solidFill>
                  <a:srgbClr val="131516"/>
                </a:solidFill>
                <a:latin typeface="Arial"/>
                <a:cs typeface="Arial"/>
              </a:rPr>
              <a:t>Abeer</a:t>
            </a:r>
            <a:r>
              <a:rPr dirty="0" sz="800" spc="-5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75">
                <a:solidFill>
                  <a:srgbClr val="131516"/>
                </a:solidFill>
                <a:latin typeface="Arial"/>
                <a:cs typeface="Arial"/>
              </a:rPr>
              <a:t>A.</a:t>
            </a:r>
            <a:r>
              <a:rPr dirty="0" sz="800" spc="-3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Al-Masri,</a:t>
            </a:r>
            <a:r>
              <a:rPr dirty="0" sz="800" spc="-45">
                <a:solidFill>
                  <a:srgbClr val="131516"/>
                </a:solidFill>
                <a:latin typeface="Arial"/>
                <a:cs typeface="Arial"/>
              </a:rPr>
              <a:t> </a:t>
            </a:r>
            <a:r>
              <a:rPr dirty="0" sz="800" spc="55">
                <a:solidFill>
                  <a:srgbClr val="131516"/>
                </a:solidFill>
                <a:latin typeface="Arial"/>
                <a:cs typeface="Arial"/>
              </a:rPr>
              <a:t>PhD</a:t>
            </a:r>
            <a:endParaRPr sz="800">
              <a:latin typeface="Arial"/>
              <a:cs typeface="Arial"/>
            </a:endParaRPr>
          </a:p>
          <a:p>
            <a:pPr marL="2571750">
              <a:lnSpc>
                <a:spcPct val="100000"/>
              </a:lnSpc>
              <a:spcBef>
                <a:spcPts val="575"/>
              </a:spcBef>
            </a:pPr>
            <a:r>
              <a:rPr dirty="0" sz="800" i="1">
                <a:solidFill>
                  <a:srgbClr val="131516"/>
                </a:solidFill>
                <a:latin typeface="Calibri"/>
                <a:cs typeface="Calibri"/>
              </a:rPr>
              <a:t>A.</a:t>
            </a:r>
            <a:r>
              <a:rPr dirty="0" sz="800" spc="-8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Professor,</a:t>
            </a:r>
            <a:endParaRPr sz="800">
              <a:latin typeface="Calibri"/>
              <a:cs typeface="Calibri"/>
            </a:endParaRPr>
          </a:p>
          <a:p>
            <a:pPr marL="2571750" marR="357505">
              <a:lnSpc>
                <a:spcPct val="131200"/>
              </a:lnSpc>
            </a:pP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Consultant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Cardiovascular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Physiologist,  </a:t>
            </a:r>
            <a:r>
              <a:rPr dirty="0" sz="800" spc="-5" i="1">
                <a:solidFill>
                  <a:srgbClr val="131516"/>
                </a:solidFill>
                <a:latin typeface="Calibri"/>
                <a:cs typeface="Calibri"/>
              </a:rPr>
              <a:t>Faculty of Medicine,</a:t>
            </a:r>
            <a:r>
              <a:rPr dirty="0" sz="800" spc="-40" i="1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800" spc="-10" i="1">
                <a:solidFill>
                  <a:srgbClr val="131516"/>
                </a:solidFill>
                <a:latin typeface="Calibri"/>
                <a:cs typeface="Calibri"/>
              </a:rPr>
              <a:t>KSU.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42688" y="926591"/>
            <a:ext cx="918972" cy="361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8328" y="1476755"/>
            <a:ext cx="1225296" cy="1069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29791" y="5679821"/>
            <a:ext cx="1261364" cy="14395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22171" y="5670803"/>
            <a:ext cx="1222629" cy="14070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17116" y="5883909"/>
            <a:ext cx="941704" cy="9973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96667" y="5759577"/>
            <a:ext cx="1419986" cy="11173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54502" y="5709030"/>
            <a:ext cx="1457325" cy="1169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42844" y="6005448"/>
            <a:ext cx="1109345" cy="5392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91357" y="6724142"/>
            <a:ext cx="1451355" cy="11868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474973" y="6727570"/>
            <a:ext cx="1425193" cy="11445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07434" y="7000367"/>
            <a:ext cx="1142174" cy="7266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306066" y="6726301"/>
            <a:ext cx="1195323" cy="11763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94635" y="6723380"/>
            <a:ext cx="1168146" cy="11457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414651" y="7024243"/>
            <a:ext cx="848868" cy="5478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03932" y="5466588"/>
            <a:ext cx="1228344" cy="2971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48811" y="5466588"/>
            <a:ext cx="1431036" cy="2971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646552" y="5243829"/>
            <a:ext cx="209359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800" spc="135">
                <a:solidFill>
                  <a:srgbClr val="C00000"/>
                </a:solidFill>
                <a:latin typeface="Arial"/>
                <a:cs typeface="Arial"/>
              </a:rPr>
              <a:t>Lecture</a:t>
            </a:r>
            <a:r>
              <a:rPr dirty="0" sz="1800" spc="-11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C00000"/>
                </a:solidFill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184145" y="8119465"/>
            <a:ext cx="1243330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99278" y="8159495"/>
            <a:ext cx="4254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157217" y="5665978"/>
            <a:ext cx="1325880" cy="123177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143628" y="5664961"/>
            <a:ext cx="1298067" cy="11963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330827" y="6056376"/>
            <a:ext cx="969390" cy="5252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87067" y="4960620"/>
            <a:ext cx="798576" cy="69951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21308" y="1190244"/>
            <a:ext cx="4378960" cy="271780"/>
          </a:xfrm>
          <a:custGeom>
            <a:avLst/>
            <a:gdLst/>
            <a:ahLst/>
            <a:cxnLst/>
            <a:rect l="l" t="t" r="r" b="b"/>
            <a:pathLst>
              <a:path w="4378960" h="271780">
                <a:moveTo>
                  <a:pt x="0" y="271272"/>
                </a:moveTo>
                <a:lnTo>
                  <a:pt x="4378452" y="271272"/>
                </a:lnTo>
                <a:lnTo>
                  <a:pt x="4378452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1CD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89098" y="1596389"/>
            <a:ext cx="1408176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89098" y="1596389"/>
            <a:ext cx="1408430" cy="231775"/>
          </a:xfrm>
          <a:custGeom>
            <a:avLst/>
            <a:gdLst/>
            <a:ahLst/>
            <a:cxnLst/>
            <a:rect l="l" t="t" r="r" b="b"/>
            <a:pathLst>
              <a:path w="1408429" h="231775">
                <a:moveTo>
                  <a:pt x="0" y="231648"/>
                </a:moveTo>
                <a:lnTo>
                  <a:pt x="1408176" y="231648"/>
                </a:lnTo>
                <a:lnTo>
                  <a:pt x="1408176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ln w="4572">
            <a:solidFill>
              <a:srgbClr val="F3D2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14272" y="1880616"/>
            <a:ext cx="3998976" cy="786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61260" y="3020567"/>
            <a:ext cx="1859280" cy="200025"/>
          </a:xfrm>
          <a:custGeom>
            <a:avLst/>
            <a:gdLst/>
            <a:ahLst/>
            <a:cxnLst/>
            <a:rect l="l" t="t" r="r" b="b"/>
            <a:pathLst>
              <a:path w="1859279" h="200025">
                <a:moveTo>
                  <a:pt x="0" y="199644"/>
                </a:moveTo>
                <a:lnTo>
                  <a:pt x="1859280" y="199644"/>
                </a:lnTo>
                <a:lnTo>
                  <a:pt x="1859280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61260" y="3020567"/>
            <a:ext cx="1859280" cy="200025"/>
          </a:xfrm>
          <a:custGeom>
            <a:avLst/>
            <a:gdLst/>
            <a:ahLst/>
            <a:cxnLst/>
            <a:rect l="l" t="t" r="r" b="b"/>
            <a:pathLst>
              <a:path w="1859279" h="200025">
                <a:moveTo>
                  <a:pt x="0" y="199644"/>
                </a:moveTo>
                <a:lnTo>
                  <a:pt x="1859280" y="199644"/>
                </a:lnTo>
                <a:lnTo>
                  <a:pt x="1859280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ln w="6096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80210" y="3577590"/>
            <a:ext cx="908303" cy="603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80210" y="3577590"/>
            <a:ext cx="908685" cy="603885"/>
          </a:xfrm>
          <a:custGeom>
            <a:avLst/>
            <a:gdLst/>
            <a:ahLst/>
            <a:cxnLst/>
            <a:rect l="l" t="t" r="r" b="b"/>
            <a:pathLst>
              <a:path w="908685" h="603885">
                <a:moveTo>
                  <a:pt x="0" y="75437"/>
                </a:moveTo>
                <a:lnTo>
                  <a:pt x="454025" y="75437"/>
                </a:lnTo>
                <a:lnTo>
                  <a:pt x="454025" y="0"/>
                </a:lnTo>
                <a:lnTo>
                  <a:pt x="908303" y="301751"/>
                </a:lnTo>
                <a:lnTo>
                  <a:pt x="454025" y="603504"/>
                </a:lnTo>
                <a:lnTo>
                  <a:pt x="454025" y="528065"/>
                </a:lnTo>
                <a:lnTo>
                  <a:pt x="0" y="528065"/>
                </a:lnTo>
                <a:lnTo>
                  <a:pt x="0" y="75437"/>
                </a:lnTo>
                <a:close/>
              </a:path>
            </a:pathLst>
          </a:custGeom>
          <a:ln w="4572">
            <a:solidFill>
              <a:srgbClr val="DA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31948" y="3843528"/>
            <a:ext cx="794385" cy="70485"/>
          </a:xfrm>
          <a:custGeom>
            <a:avLst/>
            <a:gdLst/>
            <a:ahLst/>
            <a:cxnLst/>
            <a:rect l="l" t="t" r="r" b="b"/>
            <a:pathLst>
              <a:path w="794385" h="70485">
                <a:moveTo>
                  <a:pt x="395604" y="0"/>
                </a:moveTo>
                <a:lnTo>
                  <a:pt x="395604" y="17525"/>
                </a:lnTo>
                <a:lnTo>
                  <a:pt x="0" y="17525"/>
                </a:lnTo>
                <a:lnTo>
                  <a:pt x="0" y="52577"/>
                </a:lnTo>
                <a:lnTo>
                  <a:pt x="395604" y="52577"/>
                </a:lnTo>
                <a:lnTo>
                  <a:pt x="395604" y="70104"/>
                </a:lnTo>
                <a:lnTo>
                  <a:pt x="794003" y="35051"/>
                </a:lnTo>
                <a:lnTo>
                  <a:pt x="395604" y="0"/>
                </a:lnTo>
                <a:close/>
              </a:path>
            </a:pathLst>
          </a:custGeom>
          <a:solidFill>
            <a:srgbClr val="E36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31948" y="3843528"/>
            <a:ext cx="794385" cy="70485"/>
          </a:xfrm>
          <a:custGeom>
            <a:avLst/>
            <a:gdLst/>
            <a:ahLst/>
            <a:cxnLst/>
            <a:rect l="l" t="t" r="r" b="b"/>
            <a:pathLst>
              <a:path w="794385" h="70485">
                <a:moveTo>
                  <a:pt x="0" y="17525"/>
                </a:moveTo>
                <a:lnTo>
                  <a:pt x="395604" y="17525"/>
                </a:lnTo>
                <a:lnTo>
                  <a:pt x="395604" y="0"/>
                </a:lnTo>
                <a:lnTo>
                  <a:pt x="794003" y="35051"/>
                </a:lnTo>
                <a:lnTo>
                  <a:pt x="395604" y="70104"/>
                </a:lnTo>
                <a:lnTo>
                  <a:pt x="395604" y="52577"/>
                </a:lnTo>
                <a:lnTo>
                  <a:pt x="0" y="52577"/>
                </a:lnTo>
                <a:lnTo>
                  <a:pt x="0" y="1752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31948" y="3995928"/>
            <a:ext cx="756285" cy="70485"/>
          </a:xfrm>
          <a:custGeom>
            <a:avLst/>
            <a:gdLst/>
            <a:ahLst/>
            <a:cxnLst/>
            <a:rect l="l" t="t" r="r" b="b"/>
            <a:pathLst>
              <a:path w="756285" h="70485">
                <a:moveTo>
                  <a:pt x="376681" y="0"/>
                </a:moveTo>
                <a:lnTo>
                  <a:pt x="376681" y="17525"/>
                </a:lnTo>
                <a:lnTo>
                  <a:pt x="0" y="17525"/>
                </a:lnTo>
                <a:lnTo>
                  <a:pt x="0" y="52577"/>
                </a:lnTo>
                <a:lnTo>
                  <a:pt x="376681" y="52577"/>
                </a:lnTo>
                <a:lnTo>
                  <a:pt x="376681" y="70104"/>
                </a:lnTo>
                <a:lnTo>
                  <a:pt x="755903" y="35051"/>
                </a:lnTo>
                <a:lnTo>
                  <a:pt x="376681" y="0"/>
                </a:lnTo>
                <a:close/>
              </a:path>
            </a:pathLst>
          </a:custGeom>
          <a:solidFill>
            <a:srgbClr val="E36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31948" y="3995928"/>
            <a:ext cx="756285" cy="70485"/>
          </a:xfrm>
          <a:custGeom>
            <a:avLst/>
            <a:gdLst/>
            <a:ahLst/>
            <a:cxnLst/>
            <a:rect l="l" t="t" r="r" b="b"/>
            <a:pathLst>
              <a:path w="756285" h="70485">
                <a:moveTo>
                  <a:pt x="0" y="17525"/>
                </a:moveTo>
                <a:lnTo>
                  <a:pt x="376681" y="17525"/>
                </a:lnTo>
                <a:lnTo>
                  <a:pt x="376681" y="0"/>
                </a:lnTo>
                <a:lnTo>
                  <a:pt x="755903" y="35051"/>
                </a:lnTo>
                <a:lnTo>
                  <a:pt x="376681" y="70104"/>
                </a:lnTo>
                <a:lnTo>
                  <a:pt x="376681" y="52577"/>
                </a:lnTo>
                <a:lnTo>
                  <a:pt x="0" y="52577"/>
                </a:lnTo>
                <a:lnTo>
                  <a:pt x="0" y="1752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68779" y="4181855"/>
            <a:ext cx="1581912" cy="115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43377" y="4103370"/>
            <a:ext cx="586739" cy="185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698747" y="3592829"/>
            <a:ext cx="1022985" cy="0"/>
          </a:xfrm>
          <a:custGeom>
            <a:avLst/>
            <a:gdLst/>
            <a:ahLst/>
            <a:cxnLst/>
            <a:rect l="l" t="t" r="r" b="b"/>
            <a:pathLst>
              <a:path w="1022985" h="0">
                <a:moveTo>
                  <a:pt x="0" y="0"/>
                </a:moveTo>
                <a:lnTo>
                  <a:pt x="10226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698747" y="3576828"/>
            <a:ext cx="1022985" cy="32384"/>
          </a:xfrm>
          <a:custGeom>
            <a:avLst/>
            <a:gdLst/>
            <a:ahLst/>
            <a:cxnLst/>
            <a:rect l="l" t="t" r="r" b="b"/>
            <a:pathLst>
              <a:path w="1022985" h="32385">
                <a:moveTo>
                  <a:pt x="0" y="8000"/>
                </a:moveTo>
                <a:lnTo>
                  <a:pt x="507364" y="8000"/>
                </a:lnTo>
                <a:lnTo>
                  <a:pt x="507364" y="0"/>
                </a:lnTo>
                <a:lnTo>
                  <a:pt x="1022603" y="16001"/>
                </a:lnTo>
                <a:lnTo>
                  <a:pt x="507364" y="32004"/>
                </a:lnTo>
                <a:lnTo>
                  <a:pt x="507364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698747" y="3745229"/>
            <a:ext cx="1022985" cy="0"/>
          </a:xfrm>
          <a:custGeom>
            <a:avLst/>
            <a:gdLst/>
            <a:ahLst/>
            <a:cxnLst/>
            <a:rect l="l" t="t" r="r" b="b"/>
            <a:pathLst>
              <a:path w="1022985" h="0">
                <a:moveTo>
                  <a:pt x="0" y="0"/>
                </a:moveTo>
                <a:lnTo>
                  <a:pt x="10226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98747" y="3729228"/>
            <a:ext cx="1022985" cy="32384"/>
          </a:xfrm>
          <a:custGeom>
            <a:avLst/>
            <a:gdLst/>
            <a:ahLst/>
            <a:cxnLst/>
            <a:rect l="l" t="t" r="r" b="b"/>
            <a:pathLst>
              <a:path w="1022985" h="32385">
                <a:moveTo>
                  <a:pt x="0" y="8000"/>
                </a:moveTo>
                <a:lnTo>
                  <a:pt x="507364" y="8000"/>
                </a:lnTo>
                <a:lnTo>
                  <a:pt x="507364" y="0"/>
                </a:lnTo>
                <a:lnTo>
                  <a:pt x="1022603" y="16001"/>
                </a:lnTo>
                <a:lnTo>
                  <a:pt x="507364" y="32004"/>
                </a:lnTo>
                <a:lnTo>
                  <a:pt x="507364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98747" y="3897629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 h="0">
                <a:moveTo>
                  <a:pt x="0" y="0"/>
                </a:moveTo>
                <a:lnTo>
                  <a:pt x="9845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698747" y="3881628"/>
            <a:ext cx="984885" cy="32384"/>
          </a:xfrm>
          <a:custGeom>
            <a:avLst/>
            <a:gdLst/>
            <a:ahLst/>
            <a:cxnLst/>
            <a:rect l="l" t="t" r="r" b="b"/>
            <a:pathLst>
              <a:path w="984885" h="32385">
                <a:moveTo>
                  <a:pt x="0" y="8000"/>
                </a:moveTo>
                <a:lnTo>
                  <a:pt x="488441" y="8000"/>
                </a:lnTo>
                <a:lnTo>
                  <a:pt x="488441" y="0"/>
                </a:lnTo>
                <a:lnTo>
                  <a:pt x="984503" y="16001"/>
                </a:lnTo>
                <a:lnTo>
                  <a:pt x="488441" y="32004"/>
                </a:lnTo>
                <a:lnTo>
                  <a:pt x="488441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698747" y="4050029"/>
            <a:ext cx="946785" cy="0"/>
          </a:xfrm>
          <a:custGeom>
            <a:avLst/>
            <a:gdLst/>
            <a:ahLst/>
            <a:cxnLst/>
            <a:rect l="l" t="t" r="r" b="b"/>
            <a:pathLst>
              <a:path w="946785" h="0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98747" y="4034028"/>
            <a:ext cx="946785" cy="32384"/>
          </a:xfrm>
          <a:custGeom>
            <a:avLst/>
            <a:gdLst/>
            <a:ahLst/>
            <a:cxnLst/>
            <a:rect l="l" t="t" r="r" b="b"/>
            <a:pathLst>
              <a:path w="946785" h="32385">
                <a:moveTo>
                  <a:pt x="0" y="8000"/>
                </a:moveTo>
                <a:lnTo>
                  <a:pt x="469518" y="8000"/>
                </a:lnTo>
                <a:lnTo>
                  <a:pt x="469518" y="0"/>
                </a:lnTo>
                <a:lnTo>
                  <a:pt x="946403" y="16001"/>
                </a:lnTo>
                <a:lnTo>
                  <a:pt x="469518" y="32004"/>
                </a:lnTo>
                <a:lnTo>
                  <a:pt x="469518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98747" y="4126229"/>
            <a:ext cx="946785" cy="0"/>
          </a:xfrm>
          <a:custGeom>
            <a:avLst/>
            <a:gdLst/>
            <a:ahLst/>
            <a:cxnLst/>
            <a:rect l="l" t="t" r="r" b="b"/>
            <a:pathLst>
              <a:path w="946785" h="0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98747" y="4110228"/>
            <a:ext cx="946785" cy="32384"/>
          </a:xfrm>
          <a:custGeom>
            <a:avLst/>
            <a:gdLst/>
            <a:ahLst/>
            <a:cxnLst/>
            <a:rect l="l" t="t" r="r" b="b"/>
            <a:pathLst>
              <a:path w="946785" h="32385">
                <a:moveTo>
                  <a:pt x="0" y="8000"/>
                </a:moveTo>
                <a:lnTo>
                  <a:pt x="469518" y="8000"/>
                </a:lnTo>
                <a:lnTo>
                  <a:pt x="469518" y="0"/>
                </a:lnTo>
                <a:lnTo>
                  <a:pt x="946403" y="16001"/>
                </a:lnTo>
                <a:lnTo>
                  <a:pt x="469518" y="32004"/>
                </a:lnTo>
                <a:lnTo>
                  <a:pt x="469518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98747" y="4202429"/>
            <a:ext cx="946785" cy="0"/>
          </a:xfrm>
          <a:custGeom>
            <a:avLst/>
            <a:gdLst/>
            <a:ahLst/>
            <a:cxnLst/>
            <a:rect l="l" t="t" r="r" b="b"/>
            <a:pathLst>
              <a:path w="946785" h="0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98747" y="4186428"/>
            <a:ext cx="946785" cy="32384"/>
          </a:xfrm>
          <a:custGeom>
            <a:avLst/>
            <a:gdLst/>
            <a:ahLst/>
            <a:cxnLst/>
            <a:rect l="l" t="t" r="r" b="b"/>
            <a:pathLst>
              <a:path w="946785" h="32385">
                <a:moveTo>
                  <a:pt x="0" y="8000"/>
                </a:moveTo>
                <a:lnTo>
                  <a:pt x="469518" y="8000"/>
                </a:lnTo>
                <a:lnTo>
                  <a:pt x="469518" y="0"/>
                </a:lnTo>
                <a:lnTo>
                  <a:pt x="946403" y="16001"/>
                </a:lnTo>
                <a:lnTo>
                  <a:pt x="469518" y="32004"/>
                </a:lnTo>
                <a:lnTo>
                  <a:pt x="469518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98747" y="3669029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 h="0">
                <a:moveTo>
                  <a:pt x="0" y="0"/>
                </a:moveTo>
                <a:lnTo>
                  <a:pt x="9845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698747" y="3653028"/>
            <a:ext cx="984885" cy="32384"/>
          </a:xfrm>
          <a:custGeom>
            <a:avLst/>
            <a:gdLst/>
            <a:ahLst/>
            <a:cxnLst/>
            <a:rect l="l" t="t" r="r" b="b"/>
            <a:pathLst>
              <a:path w="984885" h="32385">
                <a:moveTo>
                  <a:pt x="0" y="8000"/>
                </a:moveTo>
                <a:lnTo>
                  <a:pt x="488441" y="8000"/>
                </a:lnTo>
                <a:lnTo>
                  <a:pt x="488441" y="0"/>
                </a:lnTo>
                <a:lnTo>
                  <a:pt x="984503" y="16001"/>
                </a:lnTo>
                <a:lnTo>
                  <a:pt x="488441" y="32004"/>
                </a:lnTo>
                <a:lnTo>
                  <a:pt x="488441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698747" y="3821429"/>
            <a:ext cx="984885" cy="0"/>
          </a:xfrm>
          <a:custGeom>
            <a:avLst/>
            <a:gdLst/>
            <a:ahLst/>
            <a:cxnLst/>
            <a:rect l="l" t="t" r="r" b="b"/>
            <a:pathLst>
              <a:path w="984885" h="0">
                <a:moveTo>
                  <a:pt x="0" y="0"/>
                </a:moveTo>
                <a:lnTo>
                  <a:pt x="984503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98747" y="3805428"/>
            <a:ext cx="984885" cy="32384"/>
          </a:xfrm>
          <a:custGeom>
            <a:avLst/>
            <a:gdLst/>
            <a:ahLst/>
            <a:cxnLst/>
            <a:rect l="l" t="t" r="r" b="b"/>
            <a:pathLst>
              <a:path w="984885" h="32385">
                <a:moveTo>
                  <a:pt x="0" y="8000"/>
                </a:moveTo>
                <a:lnTo>
                  <a:pt x="488441" y="8000"/>
                </a:lnTo>
                <a:lnTo>
                  <a:pt x="488441" y="0"/>
                </a:lnTo>
                <a:lnTo>
                  <a:pt x="984503" y="16001"/>
                </a:lnTo>
                <a:lnTo>
                  <a:pt x="488441" y="32004"/>
                </a:lnTo>
                <a:lnTo>
                  <a:pt x="488441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98747" y="3973829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 h="0">
                <a:moveTo>
                  <a:pt x="0" y="0"/>
                </a:moveTo>
                <a:lnTo>
                  <a:pt x="982979" y="0"/>
                </a:lnTo>
              </a:path>
            </a:pathLst>
          </a:custGeom>
          <a:ln w="32004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98747" y="3957828"/>
            <a:ext cx="982980" cy="32384"/>
          </a:xfrm>
          <a:custGeom>
            <a:avLst/>
            <a:gdLst/>
            <a:ahLst/>
            <a:cxnLst/>
            <a:rect l="l" t="t" r="r" b="b"/>
            <a:pathLst>
              <a:path w="982979" h="32385">
                <a:moveTo>
                  <a:pt x="0" y="8000"/>
                </a:moveTo>
                <a:lnTo>
                  <a:pt x="486917" y="8000"/>
                </a:lnTo>
                <a:lnTo>
                  <a:pt x="486917" y="0"/>
                </a:lnTo>
                <a:lnTo>
                  <a:pt x="982979" y="16001"/>
                </a:lnTo>
                <a:lnTo>
                  <a:pt x="486917" y="32004"/>
                </a:lnTo>
                <a:lnTo>
                  <a:pt x="486917" y="24002"/>
                </a:lnTo>
                <a:lnTo>
                  <a:pt x="0" y="24002"/>
                </a:lnTo>
                <a:lnTo>
                  <a:pt x="0" y="800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89932" y="3901440"/>
            <a:ext cx="675132" cy="2575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22697" y="3755897"/>
            <a:ext cx="630936" cy="185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22697" y="3755897"/>
            <a:ext cx="631190" cy="186055"/>
          </a:xfrm>
          <a:custGeom>
            <a:avLst/>
            <a:gdLst/>
            <a:ahLst/>
            <a:cxnLst/>
            <a:rect l="l" t="t" r="r" b="b"/>
            <a:pathLst>
              <a:path w="631189" h="186054">
                <a:moveTo>
                  <a:pt x="0" y="185927"/>
                </a:moveTo>
                <a:lnTo>
                  <a:pt x="630936" y="185927"/>
                </a:lnTo>
                <a:lnTo>
                  <a:pt x="630936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4572">
            <a:solidFill>
              <a:srgbClr val="CAD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631948" y="3691128"/>
            <a:ext cx="756285" cy="70485"/>
          </a:xfrm>
          <a:custGeom>
            <a:avLst/>
            <a:gdLst/>
            <a:ahLst/>
            <a:cxnLst/>
            <a:rect l="l" t="t" r="r" b="b"/>
            <a:pathLst>
              <a:path w="756285" h="70485">
                <a:moveTo>
                  <a:pt x="376681" y="0"/>
                </a:moveTo>
                <a:lnTo>
                  <a:pt x="376681" y="17525"/>
                </a:lnTo>
                <a:lnTo>
                  <a:pt x="0" y="17525"/>
                </a:lnTo>
                <a:lnTo>
                  <a:pt x="0" y="52577"/>
                </a:lnTo>
                <a:lnTo>
                  <a:pt x="376681" y="52577"/>
                </a:lnTo>
                <a:lnTo>
                  <a:pt x="376681" y="70104"/>
                </a:lnTo>
                <a:lnTo>
                  <a:pt x="755903" y="35051"/>
                </a:lnTo>
                <a:lnTo>
                  <a:pt x="376681" y="0"/>
                </a:lnTo>
                <a:close/>
              </a:path>
            </a:pathLst>
          </a:custGeom>
          <a:solidFill>
            <a:srgbClr val="E363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631948" y="3691128"/>
            <a:ext cx="756285" cy="70485"/>
          </a:xfrm>
          <a:custGeom>
            <a:avLst/>
            <a:gdLst/>
            <a:ahLst/>
            <a:cxnLst/>
            <a:rect l="l" t="t" r="r" b="b"/>
            <a:pathLst>
              <a:path w="756285" h="70485">
                <a:moveTo>
                  <a:pt x="0" y="17525"/>
                </a:moveTo>
                <a:lnTo>
                  <a:pt x="376681" y="17525"/>
                </a:lnTo>
                <a:lnTo>
                  <a:pt x="376681" y="0"/>
                </a:lnTo>
                <a:lnTo>
                  <a:pt x="755903" y="35051"/>
                </a:lnTo>
                <a:lnTo>
                  <a:pt x="376681" y="70104"/>
                </a:lnTo>
                <a:lnTo>
                  <a:pt x="376681" y="52577"/>
                </a:lnTo>
                <a:lnTo>
                  <a:pt x="0" y="52577"/>
                </a:lnTo>
                <a:lnTo>
                  <a:pt x="0" y="17525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48789" y="3303270"/>
            <a:ext cx="524256" cy="185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48789" y="3303270"/>
            <a:ext cx="524510" cy="186055"/>
          </a:xfrm>
          <a:custGeom>
            <a:avLst/>
            <a:gdLst/>
            <a:ahLst/>
            <a:cxnLst/>
            <a:rect l="l" t="t" r="r" b="b"/>
            <a:pathLst>
              <a:path w="524510" h="186054">
                <a:moveTo>
                  <a:pt x="0" y="185927"/>
                </a:moveTo>
                <a:lnTo>
                  <a:pt x="524256" y="185927"/>
                </a:lnTo>
                <a:lnTo>
                  <a:pt x="524256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4572">
            <a:solidFill>
              <a:srgbClr val="DAABA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679954" y="3303270"/>
            <a:ext cx="525780" cy="1859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679954" y="3303270"/>
            <a:ext cx="525780" cy="186055"/>
          </a:xfrm>
          <a:custGeom>
            <a:avLst/>
            <a:gdLst/>
            <a:ahLst/>
            <a:cxnLst/>
            <a:rect l="l" t="t" r="r" b="b"/>
            <a:pathLst>
              <a:path w="525780" h="186054">
                <a:moveTo>
                  <a:pt x="0" y="185927"/>
                </a:moveTo>
                <a:lnTo>
                  <a:pt x="525780" y="185927"/>
                </a:lnTo>
                <a:lnTo>
                  <a:pt x="525780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4572">
            <a:solidFill>
              <a:srgbClr val="F3D2A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806190" y="3298697"/>
            <a:ext cx="478536" cy="185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806190" y="3298697"/>
            <a:ext cx="478790" cy="186055"/>
          </a:xfrm>
          <a:custGeom>
            <a:avLst/>
            <a:gdLst/>
            <a:ahLst/>
            <a:cxnLst/>
            <a:rect l="l" t="t" r="r" b="b"/>
            <a:pathLst>
              <a:path w="478789" h="186054">
                <a:moveTo>
                  <a:pt x="0" y="185927"/>
                </a:moveTo>
                <a:lnTo>
                  <a:pt x="478536" y="185927"/>
                </a:lnTo>
                <a:lnTo>
                  <a:pt x="478536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ln w="4572">
            <a:solidFill>
              <a:srgbClr val="CAD3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496567" y="2677667"/>
            <a:ext cx="421005" cy="200025"/>
          </a:xfrm>
          <a:custGeom>
            <a:avLst/>
            <a:gdLst/>
            <a:ahLst/>
            <a:cxnLst/>
            <a:rect l="l" t="t" r="r" b="b"/>
            <a:pathLst>
              <a:path w="421005" h="200025">
                <a:moveTo>
                  <a:pt x="0" y="199644"/>
                </a:moveTo>
                <a:lnTo>
                  <a:pt x="420624" y="199644"/>
                </a:lnTo>
                <a:lnTo>
                  <a:pt x="42062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CDD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496567" y="2677667"/>
            <a:ext cx="421005" cy="200025"/>
          </a:xfrm>
          <a:custGeom>
            <a:avLst/>
            <a:gdLst/>
            <a:ahLst/>
            <a:cxnLst/>
            <a:rect l="l" t="t" r="r" b="b"/>
            <a:pathLst>
              <a:path w="421005" h="200025">
                <a:moveTo>
                  <a:pt x="0" y="199644"/>
                </a:moveTo>
                <a:lnTo>
                  <a:pt x="420624" y="199644"/>
                </a:lnTo>
                <a:lnTo>
                  <a:pt x="42062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ln w="6095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738371" y="2671572"/>
            <a:ext cx="518159" cy="200025"/>
          </a:xfrm>
          <a:custGeom>
            <a:avLst/>
            <a:gdLst/>
            <a:ahLst/>
            <a:cxnLst/>
            <a:rect l="l" t="t" r="r" b="b"/>
            <a:pathLst>
              <a:path w="518160" h="200025">
                <a:moveTo>
                  <a:pt x="0" y="199644"/>
                </a:moveTo>
                <a:lnTo>
                  <a:pt x="518160" y="199644"/>
                </a:lnTo>
                <a:lnTo>
                  <a:pt x="518160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solidFill>
            <a:srgbClr val="CDD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38371" y="2671572"/>
            <a:ext cx="518159" cy="200025"/>
          </a:xfrm>
          <a:custGeom>
            <a:avLst/>
            <a:gdLst/>
            <a:ahLst/>
            <a:cxnLst/>
            <a:rect l="l" t="t" r="r" b="b"/>
            <a:pathLst>
              <a:path w="518160" h="200025">
                <a:moveTo>
                  <a:pt x="0" y="199644"/>
                </a:moveTo>
                <a:lnTo>
                  <a:pt x="518160" y="199644"/>
                </a:lnTo>
                <a:lnTo>
                  <a:pt x="518160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ln w="6096">
            <a:solidFill>
              <a:srgbClr val="E363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984248" y="2776727"/>
            <a:ext cx="337185" cy="32384"/>
          </a:xfrm>
          <a:custGeom>
            <a:avLst/>
            <a:gdLst/>
            <a:ahLst/>
            <a:cxnLst/>
            <a:rect l="l" t="t" r="r" b="b"/>
            <a:pathLst>
              <a:path w="337185" h="32385">
                <a:moveTo>
                  <a:pt x="193039" y="27812"/>
                </a:moveTo>
                <a:lnTo>
                  <a:pt x="143763" y="27812"/>
                </a:lnTo>
                <a:lnTo>
                  <a:pt x="168401" y="32004"/>
                </a:lnTo>
                <a:lnTo>
                  <a:pt x="193039" y="27812"/>
                </a:lnTo>
                <a:close/>
              </a:path>
              <a:path w="337185" h="32385">
                <a:moveTo>
                  <a:pt x="238632" y="26035"/>
                </a:moveTo>
                <a:lnTo>
                  <a:pt x="98170" y="26035"/>
                </a:lnTo>
                <a:lnTo>
                  <a:pt x="104012" y="30734"/>
                </a:lnTo>
                <a:lnTo>
                  <a:pt x="143763" y="27812"/>
                </a:lnTo>
                <a:lnTo>
                  <a:pt x="236422" y="27812"/>
                </a:lnTo>
                <a:lnTo>
                  <a:pt x="238632" y="26035"/>
                </a:lnTo>
                <a:close/>
              </a:path>
              <a:path w="337185" h="32385">
                <a:moveTo>
                  <a:pt x="236422" y="27812"/>
                </a:moveTo>
                <a:lnTo>
                  <a:pt x="193039" y="27812"/>
                </a:lnTo>
                <a:lnTo>
                  <a:pt x="232790" y="30734"/>
                </a:lnTo>
                <a:lnTo>
                  <a:pt x="236422" y="27812"/>
                </a:lnTo>
                <a:close/>
              </a:path>
              <a:path w="337185" h="32385">
                <a:moveTo>
                  <a:pt x="49275" y="4699"/>
                </a:moveTo>
                <a:lnTo>
                  <a:pt x="63372" y="9271"/>
                </a:lnTo>
                <a:lnTo>
                  <a:pt x="12826" y="9906"/>
                </a:lnTo>
                <a:lnTo>
                  <a:pt x="44576" y="13716"/>
                </a:lnTo>
                <a:lnTo>
                  <a:pt x="0" y="16001"/>
                </a:lnTo>
                <a:lnTo>
                  <a:pt x="44576" y="18287"/>
                </a:lnTo>
                <a:lnTo>
                  <a:pt x="12826" y="22098"/>
                </a:lnTo>
                <a:lnTo>
                  <a:pt x="63372" y="22606"/>
                </a:lnTo>
                <a:lnTo>
                  <a:pt x="49275" y="27305"/>
                </a:lnTo>
                <a:lnTo>
                  <a:pt x="98170" y="26035"/>
                </a:lnTo>
                <a:lnTo>
                  <a:pt x="283717" y="26035"/>
                </a:lnTo>
                <a:lnTo>
                  <a:pt x="273431" y="22606"/>
                </a:lnTo>
                <a:lnTo>
                  <a:pt x="323976" y="22098"/>
                </a:lnTo>
                <a:lnTo>
                  <a:pt x="292226" y="18287"/>
                </a:lnTo>
                <a:lnTo>
                  <a:pt x="336803" y="16001"/>
                </a:lnTo>
                <a:lnTo>
                  <a:pt x="292226" y="13716"/>
                </a:lnTo>
                <a:lnTo>
                  <a:pt x="323976" y="9906"/>
                </a:lnTo>
                <a:lnTo>
                  <a:pt x="273431" y="9271"/>
                </a:lnTo>
                <a:lnTo>
                  <a:pt x="283612" y="5969"/>
                </a:lnTo>
                <a:lnTo>
                  <a:pt x="98170" y="5969"/>
                </a:lnTo>
                <a:lnTo>
                  <a:pt x="49275" y="4699"/>
                </a:lnTo>
                <a:close/>
              </a:path>
              <a:path w="337185" h="32385">
                <a:moveTo>
                  <a:pt x="283717" y="26035"/>
                </a:moveTo>
                <a:lnTo>
                  <a:pt x="238632" y="26035"/>
                </a:lnTo>
                <a:lnTo>
                  <a:pt x="287527" y="27305"/>
                </a:lnTo>
                <a:lnTo>
                  <a:pt x="283717" y="26035"/>
                </a:lnTo>
                <a:close/>
              </a:path>
              <a:path w="337185" h="32385">
                <a:moveTo>
                  <a:pt x="104012" y="1270"/>
                </a:moveTo>
                <a:lnTo>
                  <a:pt x="98170" y="5969"/>
                </a:lnTo>
                <a:lnTo>
                  <a:pt x="238632" y="5969"/>
                </a:lnTo>
                <a:lnTo>
                  <a:pt x="236422" y="4191"/>
                </a:lnTo>
                <a:lnTo>
                  <a:pt x="143763" y="4191"/>
                </a:lnTo>
                <a:lnTo>
                  <a:pt x="104012" y="1270"/>
                </a:lnTo>
                <a:close/>
              </a:path>
              <a:path w="337185" h="32385">
                <a:moveTo>
                  <a:pt x="287527" y="4699"/>
                </a:moveTo>
                <a:lnTo>
                  <a:pt x="238632" y="5969"/>
                </a:lnTo>
                <a:lnTo>
                  <a:pt x="283612" y="5969"/>
                </a:lnTo>
                <a:lnTo>
                  <a:pt x="287527" y="4699"/>
                </a:lnTo>
                <a:close/>
              </a:path>
              <a:path w="337185" h="32385">
                <a:moveTo>
                  <a:pt x="168401" y="0"/>
                </a:moveTo>
                <a:lnTo>
                  <a:pt x="143763" y="4191"/>
                </a:lnTo>
                <a:lnTo>
                  <a:pt x="193039" y="4191"/>
                </a:lnTo>
                <a:lnTo>
                  <a:pt x="168401" y="0"/>
                </a:lnTo>
                <a:close/>
              </a:path>
              <a:path w="337185" h="32385">
                <a:moveTo>
                  <a:pt x="232790" y="1270"/>
                </a:moveTo>
                <a:lnTo>
                  <a:pt x="193039" y="4191"/>
                </a:lnTo>
                <a:lnTo>
                  <a:pt x="236422" y="4191"/>
                </a:lnTo>
                <a:lnTo>
                  <a:pt x="232790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84248" y="2776727"/>
            <a:ext cx="337185" cy="32384"/>
          </a:xfrm>
          <a:custGeom>
            <a:avLst/>
            <a:gdLst/>
            <a:ahLst/>
            <a:cxnLst/>
            <a:rect l="l" t="t" r="r" b="b"/>
            <a:pathLst>
              <a:path w="337185" h="32385">
                <a:moveTo>
                  <a:pt x="0" y="16001"/>
                </a:moveTo>
                <a:lnTo>
                  <a:pt x="44576" y="13716"/>
                </a:lnTo>
                <a:lnTo>
                  <a:pt x="12826" y="9906"/>
                </a:lnTo>
                <a:lnTo>
                  <a:pt x="63372" y="9271"/>
                </a:lnTo>
                <a:lnTo>
                  <a:pt x="49275" y="4699"/>
                </a:lnTo>
                <a:lnTo>
                  <a:pt x="98170" y="5969"/>
                </a:lnTo>
                <a:lnTo>
                  <a:pt x="104012" y="1270"/>
                </a:lnTo>
                <a:lnTo>
                  <a:pt x="143763" y="4191"/>
                </a:lnTo>
                <a:lnTo>
                  <a:pt x="168401" y="0"/>
                </a:lnTo>
                <a:lnTo>
                  <a:pt x="193039" y="4191"/>
                </a:lnTo>
                <a:lnTo>
                  <a:pt x="232790" y="1270"/>
                </a:lnTo>
                <a:lnTo>
                  <a:pt x="238632" y="5969"/>
                </a:lnTo>
                <a:lnTo>
                  <a:pt x="287527" y="4699"/>
                </a:lnTo>
                <a:lnTo>
                  <a:pt x="273431" y="9271"/>
                </a:lnTo>
                <a:lnTo>
                  <a:pt x="323976" y="9906"/>
                </a:lnTo>
                <a:lnTo>
                  <a:pt x="292226" y="13716"/>
                </a:lnTo>
                <a:lnTo>
                  <a:pt x="336803" y="16001"/>
                </a:lnTo>
                <a:lnTo>
                  <a:pt x="292226" y="18287"/>
                </a:lnTo>
                <a:lnTo>
                  <a:pt x="323976" y="22098"/>
                </a:lnTo>
                <a:lnTo>
                  <a:pt x="273431" y="22606"/>
                </a:lnTo>
                <a:lnTo>
                  <a:pt x="287527" y="27305"/>
                </a:lnTo>
                <a:lnTo>
                  <a:pt x="238632" y="26035"/>
                </a:lnTo>
                <a:lnTo>
                  <a:pt x="232790" y="30734"/>
                </a:lnTo>
                <a:lnTo>
                  <a:pt x="193039" y="27812"/>
                </a:lnTo>
                <a:lnTo>
                  <a:pt x="168401" y="32004"/>
                </a:lnTo>
                <a:lnTo>
                  <a:pt x="143763" y="27812"/>
                </a:lnTo>
                <a:lnTo>
                  <a:pt x="104012" y="30734"/>
                </a:lnTo>
                <a:lnTo>
                  <a:pt x="98170" y="26035"/>
                </a:lnTo>
                <a:lnTo>
                  <a:pt x="49275" y="27305"/>
                </a:lnTo>
                <a:lnTo>
                  <a:pt x="63372" y="22606"/>
                </a:lnTo>
                <a:lnTo>
                  <a:pt x="12826" y="22098"/>
                </a:lnTo>
                <a:lnTo>
                  <a:pt x="44576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327148" y="27767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236727" y="27812"/>
                </a:moveTo>
                <a:lnTo>
                  <a:pt x="176275" y="27812"/>
                </a:lnTo>
                <a:lnTo>
                  <a:pt x="206501" y="32004"/>
                </a:lnTo>
                <a:lnTo>
                  <a:pt x="236727" y="27812"/>
                </a:lnTo>
                <a:close/>
              </a:path>
              <a:path w="413385" h="32385">
                <a:moveTo>
                  <a:pt x="292607" y="26035"/>
                </a:moveTo>
                <a:lnTo>
                  <a:pt x="120395" y="26035"/>
                </a:lnTo>
                <a:lnTo>
                  <a:pt x="127507" y="30734"/>
                </a:lnTo>
                <a:lnTo>
                  <a:pt x="176275" y="27812"/>
                </a:lnTo>
                <a:lnTo>
                  <a:pt x="289916" y="27812"/>
                </a:lnTo>
                <a:lnTo>
                  <a:pt x="292607" y="26035"/>
                </a:lnTo>
                <a:close/>
              </a:path>
              <a:path w="413385" h="32385">
                <a:moveTo>
                  <a:pt x="289916" y="27812"/>
                </a:moveTo>
                <a:lnTo>
                  <a:pt x="236727" y="27812"/>
                </a:lnTo>
                <a:lnTo>
                  <a:pt x="285495" y="30734"/>
                </a:lnTo>
                <a:lnTo>
                  <a:pt x="289916" y="27812"/>
                </a:lnTo>
                <a:close/>
              </a:path>
              <a:path w="413385" h="32385">
                <a:moveTo>
                  <a:pt x="60451" y="4699"/>
                </a:moveTo>
                <a:lnTo>
                  <a:pt x="77724" y="9271"/>
                </a:lnTo>
                <a:lnTo>
                  <a:pt x="15747" y="9906"/>
                </a:lnTo>
                <a:lnTo>
                  <a:pt x="54609" y="13716"/>
                </a:lnTo>
                <a:lnTo>
                  <a:pt x="0" y="16001"/>
                </a:lnTo>
                <a:lnTo>
                  <a:pt x="54609" y="18287"/>
                </a:lnTo>
                <a:lnTo>
                  <a:pt x="15747" y="22098"/>
                </a:lnTo>
                <a:lnTo>
                  <a:pt x="77724" y="22606"/>
                </a:lnTo>
                <a:lnTo>
                  <a:pt x="60451" y="27305"/>
                </a:lnTo>
                <a:lnTo>
                  <a:pt x="120395" y="26035"/>
                </a:lnTo>
                <a:lnTo>
                  <a:pt x="347883" y="26035"/>
                </a:lnTo>
                <a:lnTo>
                  <a:pt x="335279" y="22606"/>
                </a:lnTo>
                <a:lnTo>
                  <a:pt x="397256" y="22098"/>
                </a:lnTo>
                <a:lnTo>
                  <a:pt x="358394" y="18287"/>
                </a:lnTo>
                <a:lnTo>
                  <a:pt x="413003" y="16001"/>
                </a:lnTo>
                <a:lnTo>
                  <a:pt x="358394" y="13716"/>
                </a:lnTo>
                <a:lnTo>
                  <a:pt x="397256" y="9906"/>
                </a:lnTo>
                <a:lnTo>
                  <a:pt x="335279" y="9271"/>
                </a:lnTo>
                <a:lnTo>
                  <a:pt x="347754" y="5969"/>
                </a:lnTo>
                <a:lnTo>
                  <a:pt x="120395" y="5969"/>
                </a:lnTo>
                <a:lnTo>
                  <a:pt x="60451" y="4699"/>
                </a:lnTo>
                <a:close/>
              </a:path>
              <a:path w="413385" h="32385">
                <a:moveTo>
                  <a:pt x="347883" y="26035"/>
                </a:moveTo>
                <a:lnTo>
                  <a:pt x="292607" y="26035"/>
                </a:lnTo>
                <a:lnTo>
                  <a:pt x="352551" y="27305"/>
                </a:lnTo>
                <a:lnTo>
                  <a:pt x="347883" y="26035"/>
                </a:lnTo>
                <a:close/>
              </a:path>
              <a:path w="413385" h="32385">
                <a:moveTo>
                  <a:pt x="127507" y="1270"/>
                </a:moveTo>
                <a:lnTo>
                  <a:pt x="120395" y="5969"/>
                </a:lnTo>
                <a:lnTo>
                  <a:pt x="292607" y="5969"/>
                </a:lnTo>
                <a:lnTo>
                  <a:pt x="289916" y="4191"/>
                </a:lnTo>
                <a:lnTo>
                  <a:pt x="176275" y="4191"/>
                </a:lnTo>
                <a:lnTo>
                  <a:pt x="127507" y="1270"/>
                </a:lnTo>
                <a:close/>
              </a:path>
              <a:path w="413385" h="32385">
                <a:moveTo>
                  <a:pt x="352551" y="4699"/>
                </a:moveTo>
                <a:lnTo>
                  <a:pt x="292607" y="5969"/>
                </a:lnTo>
                <a:lnTo>
                  <a:pt x="347754" y="5969"/>
                </a:lnTo>
                <a:lnTo>
                  <a:pt x="352551" y="4699"/>
                </a:lnTo>
                <a:close/>
              </a:path>
              <a:path w="413385" h="32385">
                <a:moveTo>
                  <a:pt x="206501" y="0"/>
                </a:moveTo>
                <a:lnTo>
                  <a:pt x="176275" y="4191"/>
                </a:lnTo>
                <a:lnTo>
                  <a:pt x="236727" y="4191"/>
                </a:lnTo>
                <a:lnTo>
                  <a:pt x="206501" y="0"/>
                </a:lnTo>
                <a:close/>
              </a:path>
              <a:path w="413385" h="32385">
                <a:moveTo>
                  <a:pt x="285495" y="1270"/>
                </a:moveTo>
                <a:lnTo>
                  <a:pt x="236727" y="4191"/>
                </a:lnTo>
                <a:lnTo>
                  <a:pt x="289916" y="4191"/>
                </a:lnTo>
                <a:lnTo>
                  <a:pt x="285495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327148" y="27767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0" y="16001"/>
                </a:moveTo>
                <a:lnTo>
                  <a:pt x="54609" y="13716"/>
                </a:lnTo>
                <a:lnTo>
                  <a:pt x="15747" y="9906"/>
                </a:lnTo>
                <a:lnTo>
                  <a:pt x="77724" y="9271"/>
                </a:lnTo>
                <a:lnTo>
                  <a:pt x="60451" y="4699"/>
                </a:lnTo>
                <a:lnTo>
                  <a:pt x="120395" y="5969"/>
                </a:lnTo>
                <a:lnTo>
                  <a:pt x="127507" y="1270"/>
                </a:lnTo>
                <a:lnTo>
                  <a:pt x="176275" y="4191"/>
                </a:lnTo>
                <a:lnTo>
                  <a:pt x="206501" y="0"/>
                </a:lnTo>
                <a:lnTo>
                  <a:pt x="236727" y="4191"/>
                </a:lnTo>
                <a:lnTo>
                  <a:pt x="285495" y="1270"/>
                </a:lnTo>
                <a:lnTo>
                  <a:pt x="292607" y="5969"/>
                </a:lnTo>
                <a:lnTo>
                  <a:pt x="352551" y="4699"/>
                </a:lnTo>
                <a:lnTo>
                  <a:pt x="335279" y="9271"/>
                </a:lnTo>
                <a:lnTo>
                  <a:pt x="397256" y="9906"/>
                </a:lnTo>
                <a:lnTo>
                  <a:pt x="358394" y="13716"/>
                </a:lnTo>
                <a:lnTo>
                  <a:pt x="413003" y="16001"/>
                </a:lnTo>
                <a:lnTo>
                  <a:pt x="358394" y="18287"/>
                </a:lnTo>
                <a:lnTo>
                  <a:pt x="397256" y="22098"/>
                </a:lnTo>
                <a:lnTo>
                  <a:pt x="335279" y="22606"/>
                </a:lnTo>
                <a:lnTo>
                  <a:pt x="352551" y="27305"/>
                </a:lnTo>
                <a:lnTo>
                  <a:pt x="292607" y="26035"/>
                </a:lnTo>
                <a:lnTo>
                  <a:pt x="285495" y="30734"/>
                </a:lnTo>
                <a:lnTo>
                  <a:pt x="236727" y="27812"/>
                </a:lnTo>
                <a:lnTo>
                  <a:pt x="206501" y="32004"/>
                </a:lnTo>
                <a:lnTo>
                  <a:pt x="176275" y="27812"/>
                </a:lnTo>
                <a:lnTo>
                  <a:pt x="127507" y="30734"/>
                </a:lnTo>
                <a:lnTo>
                  <a:pt x="120395" y="26035"/>
                </a:lnTo>
                <a:lnTo>
                  <a:pt x="60451" y="27305"/>
                </a:lnTo>
                <a:lnTo>
                  <a:pt x="77724" y="22606"/>
                </a:lnTo>
                <a:lnTo>
                  <a:pt x="15747" y="22098"/>
                </a:lnTo>
                <a:lnTo>
                  <a:pt x="54609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708148" y="2776727"/>
            <a:ext cx="375285" cy="32384"/>
          </a:xfrm>
          <a:custGeom>
            <a:avLst/>
            <a:gdLst/>
            <a:ahLst/>
            <a:cxnLst/>
            <a:rect l="l" t="t" r="r" b="b"/>
            <a:pathLst>
              <a:path w="375285" h="32385">
                <a:moveTo>
                  <a:pt x="214883" y="27812"/>
                </a:moveTo>
                <a:lnTo>
                  <a:pt x="160019" y="27812"/>
                </a:lnTo>
                <a:lnTo>
                  <a:pt x="187451" y="32004"/>
                </a:lnTo>
                <a:lnTo>
                  <a:pt x="214883" y="27812"/>
                </a:lnTo>
                <a:close/>
              </a:path>
              <a:path w="375285" h="32385">
                <a:moveTo>
                  <a:pt x="265556" y="26035"/>
                </a:moveTo>
                <a:lnTo>
                  <a:pt x="109346" y="26035"/>
                </a:lnTo>
                <a:lnTo>
                  <a:pt x="115696" y="30734"/>
                </a:lnTo>
                <a:lnTo>
                  <a:pt x="160019" y="27812"/>
                </a:lnTo>
                <a:lnTo>
                  <a:pt x="263154" y="27812"/>
                </a:lnTo>
                <a:lnTo>
                  <a:pt x="265556" y="26035"/>
                </a:lnTo>
                <a:close/>
              </a:path>
              <a:path w="375285" h="32385">
                <a:moveTo>
                  <a:pt x="263154" y="27812"/>
                </a:moveTo>
                <a:lnTo>
                  <a:pt x="214883" y="27812"/>
                </a:lnTo>
                <a:lnTo>
                  <a:pt x="259206" y="30734"/>
                </a:lnTo>
                <a:lnTo>
                  <a:pt x="263154" y="27812"/>
                </a:lnTo>
                <a:close/>
              </a:path>
              <a:path w="375285" h="32385">
                <a:moveTo>
                  <a:pt x="54863" y="4699"/>
                </a:moveTo>
                <a:lnTo>
                  <a:pt x="70612" y="9271"/>
                </a:lnTo>
                <a:lnTo>
                  <a:pt x="14224" y="9906"/>
                </a:lnTo>
                <a:lnTo>
                  <a:pt x="49529" y="13716"/>
                </a:lnTo>
                <a:lnTo>
                  <a:pt x="0" y="16001"/>
                </a:lnTo>
                <a:lnTo>
                  <a:pt x="49529" y="18287"/>
                </a:lnTo>
                <a:lnTo>
                  <a:pt x="14224" y="22098"/>
                </a:lnTo>
                <a:lnTo>
                  <a:pt x="70612" y="22606"/>
                </a:lnTo>
                <a:lnTo>
                  <a:pt x="54863" y="27305"/>
                </a:lnTo>
                <a:lnTo>
                  <a:pt x="109346" y="26035"/>
                </a:lnTo>
                <a:lnTo>
                  <a:pt x="315783" y="26035"/>
                </a:lnTo>
                <a:lnTo>
                  <a:pt x="304291" y="22606"/>
                </a:lnTo>
                <a:lnTo>
                  <a:pt x="360679" y="22098"/>
                </a:lnTo>
                <a:lnTo>
                  <a:pt x="325374" y="18287"/>
                </a:lnTo>
                <a:lnTo>
                  <a:pt x="374903" y="16001"/>
                </a:lnTo>
                <a:lnTo>
                  <a:pt x="325374" y="13716"/>
                </a:lnTo>
                <a:lnTo>
                  <a:pt x="360679" y="9906"/>
                </a:lnTo>
                <a:lnTo>
                  <a:pt x="304291" y="9271"/>
                </a:lnTo>
                <a:lnTo>
                  <a:pt x="315665" y="5969"/>
                </a:lnTo>
                <a:lnTo>
                  <a:pt x="109346" y="5969"/>
                </a:lnTo>
                <a:lnTo>
                  <a:pt x="54863" y="4699"/>
                </a:lnTo>
                <a:close/>
              </a:path>
              <a:path w="375285" h="32385">
                <a:moveTo>
                  <a:pt x="315783" y="26035"/>
                </a:moveTo>
                <a:lnTo>
                  <a:pt x="265556" y="26035"/>
                </a:lnTo>
                <a:lnTo>
                  <a:pt x="320039" y="27305"/>
                </a:lnTo>
                <a:lnTo>
                  <a:pt x="315783" y="26035"/>
                </a:lnTo>
                <a:close/>
              </a:path>
              <a:path w="375285" h="32385">
                <a:moveTo>
                  <a:pt x="115696" y="1270"/>
                </a:moveTo>
                <a:lnTo>
                  <a:pt x="109346" y="5969"/>
                </a:lnTo>
                <a:lnTo>
                  <a:pt x="265556" y="5969"/>
                </a:lnTo>
                <a:lnTo>
                  <a:pt x="263154" y="4191"/>
                </a:lnTo>
                <a:lnTo>
                  <a:pt x="160019" y="4191"/>
                </a:lnTo>
                <a:lnTo>
                  <a:pt x="115696" y="1270"/>
                </a:lnTo>
                <a:close/>
              </a:path>
              <a:path w="375285" h="32385">
                <a:moveTo>
                  <a:pt x="320039" y="4699"/>
                </a:moveTo>
                <a:lnTo>
                  <a:pt x="265556" y="5969"/>
                </a:lnTo>
                <a:lnTo>
                  <a:pt x="315665" y="5969"/>
                </a:lnTo>
                <a:lnTo>
                  <a:pt x="320039" y="4699"/>
                </a:lnTo>
                <a:close/>
              </a:path>
              <a:path w="375285" h="32385">
                <a:moveTo>
                  <a:pt x="187451" y="0"/>
                </a:moveTo>
                <a:lnTo>
                  <a:pt x="160019" y="4191"/>
                </a:lnTo>
                <a:lnTo>
                  <a:pt x="214883" y="4191"/>
                </a:lnTo>
                <a:lnTo>
                  <a:pt x="187451" y="0"/>
                </a:lnTo>
                <a:close/>
              </a:path>
              <a:path w="375285" h="32385">
                <a:moveTo>
                  <a:pt x="259206" y="1270"/>
                </a:moveTo>
                <a:lnTo>
                  <a:pt x="214883" y="4191"/>
                </a:lnTo>
                <a:lnTo>
                  <a:pt x="263154" y="4191"/>
                </a:lnTo>
                <a:lnTo>
                  <a:pt x="259206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708148" y="2776727"/>
            <a:ext cx="375285" cy="32384"/>
          </a:xfrm>
          <a:custGeom>
            <a:avLst/>
            <a:gdLst/>
            <a:ahLst/>
            <a:cxnLst/>
            <a:rect l="l" t="t" r="r" b="b"/>
            <a:pathLst>
              <a:path w="375285" h="32385">
                <a:moveTo>
                  <a:pt x="0" y="16001"/>
                </a:moveTo>
                <a:lnTo>
                  <a:pt x="49529" y="13716"/>
                </a:lnTo>
                <a:lnTo>
                  <a:pt x="14224" y="9906"/>
                </a:lnTo>
                <a:lnTo>
                  <a:pt x="70612" y="9271"/>
                </a:lnTo>
                <a:lnTo>
                  <a:pt x="54863" y="4699"/>
                </a:lnTo>
                <a:lnTo>
                  <a:pt x="109346" y="5969"/>
                </a:lnTo>
                <a:lnTo>
                  <a:pt x="115696" y="1270"/>
                </a:lnTo>
                <a:lnTo>
                  <a:pt x="160019" y="4191"/>
                </a:lnTo>
                <a:lnTo>
                  <a:pt x="187451" y="0"/>
                </a:lnTo>
                <a:lnTo>
                  <a:pt x="214883" y="4191"/>
                </a:lnTo>
                <a:lnTo>
                  <a:pt x="259206" y="1270"/>
                </a:lnTo>
                <a:lnTo>
                  <a:pt x="265556" y="5969"/>
                </a:lnTo>
                <a:lnTo>
                  <a:pt x="320039" y="4699"/>
                </a:lnTo>
                <a:lnTo>
                  <a:pt x="304291" y="9271"/>
                </a:lnTo>
                <a:lnTo>
                  <a:pt x="360679" y="9906"/>
                </a:lnTo>
                <a:lnTo>
                  <a:pt x="325374" y="13716"/>
                </a:lnTo>
                <a:lnTo>
                  <a:pt x="374903" y="16001"/>
                </a:lnTo>
                <a:lnTo>
                  <a:pt x="325374" y="18287"/>
                </a:lnTo>
                <a:lnTo>
                  <a:pt x="360679" y="22098"/>
                </a:lnTo>
                <a:lnTo>
                  <a:pt x="304291" y="22606"/>
                </a:lnTo>
                <a:lnTo>
                  <a:pt x="320039" y="27305"/>
                </a:lnTo>
                <a:lnTo>
                  <a:pt x="265556" y="26035"/>
                </a:lnTo>
                <a:lnTo>
                  <a:pt x="259206" y="30734"/>
                </a:lnTo>
                <a:lnTo>
                  <a:pt x="214883" y="27812"/>
                </a:lnTo>
                <a:lnTo>
                  <a:pt x="187451" y="32004"/>
                </a:lnTo>
                <a:lnTo>
                  <a:pt x="160019" y="27812"/>
                </a:lnTo>
                <a:lnTo>
                  <a:pt x="115696" y="30734"/>
                </a:lnTo>
                <a:lnTo>
                  <a:pt x="109346" y="26035"/>
                </a:lnTo>
                <a:lnTo>
                  <a:pt x="54863" y="27305"/>
                </a:lnTo>
                <a:lnTo>
                  <a:pt x="70612" y="22606"/>
                </a:lnTo>
                <a:lnTo>
                  <a:pt x="14224" y="22098"/>
                </a:lnTo>
                <a:lnTo>
                  <a:pt x="49529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689347" y="26243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236727" y="27812"/>
                </a:moveTo>
                <a:lnTo>
                  <a:pt x="176275" y="27812"/>
                </a:lnTo>
                <a:lnTo>
                  <a:pt x="206501" y="32004"/>
                </a:lnTo>
                <a:lnTo>
                  <a:pt x="236727" y="27812"/>
                </a:lnTo>
                <a:close/>
              </a:path>
              <a:path w="413385" h="32385">
                <a:moveTo>
                  <a:pt x="292607" y="26035"/>
                </a:moveTo>
                <a:lnTo>
                  <a:pt x="120396" y="26035"/>
                </a:lnTo>
                <a:lnTo>
                  <a:pt x="127507" y="30734"/>
                </a:lnTo>
                <a:lnTo>
                  <a:pt x="176275" y="27812"/>
                </a:lnTo>
                <a:lnTo>
                  <a:pt x="289916" y="27812"/>
                </a:lnTo>
                <a:lnTo>
                  <a:pt x="292607" y="26035"/>
                </a:lnTo>
                <a:close/>
              </a:path>
              <a:path w="413385" h="32385">
                <a:moveTo>
                  <a:pt x="289916" y="27812"/>
                </a:moveTo>
                <a:lnTo>
                  <a:pt x="236727" y="27812"/>
                </a:lnTo>
                <a:lnTo>
                  <a:pt x="285496" y="30734"/>
                </a:lnTo>
                <a:lnTo>
                  <a:pt x="289916" y="27812"/>
                </a:lnTo>
                <a:close/>
              </a:path>
              <a:path w="413385" h="32385">
                <a:moveTo>
                  <a:pt x="60451" y="4699"/>
                </a:moveTo>
                <a:lnTo>
                  <a:pt x="77724" y="9271"/>
                </a:lnTo>
                <a:lnTo>
                  <a:pt x="15748" y="9905"/>
                </a:lnTo>
                <a:lnTo>
                  <a:pt x="54610" y="13716"/>
                </a:lnTo>
                <a:lnTo>
                  <a:pt x="0" y="16001"/>
                </a:lnTo>
                <a:lnTo>
                  <a:pt x="54610" y="18287"/>
                </a:lnTo>
                <a:lnTo>
                  <a:pt x="15748" y="22098"/>
                </a:lnTo>
                <a:lnTo>
                  <a:pt x="77724" y="22606"/>
                </a:lnTo>
                <a:lnTo>
                  <a:pt x="60451" y="27305"/>
                </a:lnTo>
                <a:lnTo>
                  <a:pt x="120396" y="26035"/>
                </a:lnTo>
                <a:lnTo>
                  <a:pt x="347883" y="26035"/>
                </a:lnTo>
                <a:lnTo>
                  <a:pt x="335279" y="22606"/>
                </a:lnTo>
                <a:lnTo>
                  <a:pt x="397255" y="22098"/>
                </a:lnTo>
                <a:lnTo>
                  <a:pt x="358393" y="18287"/>
                </a:lnTo>
                <a:lnTo>
                  <a:pt x="413003" y="16001"/>
                </a:lnTo>
                <a:lnTo>
                  <a:pt x="358393" y="13716"/>
                </a:lnTo>
                <a:lnTo>
                  <a:pt x="397255" y="9905"/>
                </a:lnTo>
                <a:lnTo>
                  <a:pt x="335279" y="9271"/>
                </a:lnTo>
                <a:lnTo>
                  <a:pt x="347754" y="5969"/>
                </a:lnTo>
                <a:lnTo>
                  <a:pt x="120396" y="5969"/>
                </a:lnTo>
                <a:lnTo>
                  <a:pt x="60451" y="4699"/>
                </a:lnTo>
                <a:close/>
              </a:path>
              <a:path w="413385" h="32385">
                <a:moveTo>
                  <a:pt x="347883" y="26035"/>
                </a:moveTo>
                <a:lnTo>
                  <a:pt x="292607" y="26035"/>
                </a:lnTo>
                <a:lnTo>
                  <a:pt x="352551" y="27305"/>
                </a:lnTo>
                <a:lnTo>
                  <a:pt x="347883" y="26035"/>
                </a:lnTo>
                <a:close/>
              </a:path>
              <a:path w="413385" h="32385">
                <a:moveTo>
                  <a:pt x="127507" y="1270"/>
                </a:moveTo>
                <a:lnTo>
                  <a:pt x="120396" y="5969"/>
                </a:lnTo>
                <a:lnTo>
                  <a:pt x="292607" y="5969"/>
                </a:lnTo>
                <a:lnTo>
                  <a:pt x="289916" y="4191"/>
                </a:lnTo>
                <a:lnTo>
                  <a:pt x="176275" y="4191"/>
                </a:lnTo>
                <a:lnTo>
                  <a:pt x="127507" y="1270"/>
                </a:lnTo>
                <a:close/>
              </a:path>
              <a:path w="413385" h="32385">
                <a:moveTo>
                  <a:pt x="352551" y="4699"/>
                </a:moveTo>
                <a:lnTo>
                  <a:pt x="292607" y="5969"/>
                </a:lnTo>
                <a:lnTo>
                  <a:pt x="347754" y="5969"/>
                </a:lnTo>
                <a:lnTo>
                  <a:pt x="352551" y="4699"/>
                </a:lnTo>
                <a:close/>
              </a:path>
              <a:path w="413385" h="32385">
                <a:moveTo>
                  <a:pt x="206501" y="0"/>
                </a:moveTo>
                <a:lnTo>
                  <a:pt x="176275" y="4191"/>
                </a:lnTo>
                <a:lnTo>
                  <a:pt x="236727" y="4191"/>
                </a:lnTo>
                <a:lnTo>
                  <a:pt x="206501" y="0"/>
                </a:lnTo>
                <a:close/>
              </a:path>
              <a:path w="413385" h="32385">
                <a:moveTo>
                  <a:pt x="285496" y="1270"/>
                </a:moveTo>
                <a:lnTo>
                  <a:pt x="236727" y="4191"/>
                </a:lnTo>
                <a:lnTo>
                  <a:pt x="289916" y="4191"/>
                </a:lnTo>
                <a:lnTo>
                  <a:pt x="285496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689347" y="26243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0" y="16001"/>
                </a:moveTo>
                <a:lnTo>
                  <a:pt x="54610" y="13716"/>
                </a:lnTo>
                <a:lnTo>
                  <a:pt x="15748" y="9905"/>
                </a:lnTo>
                <a:lnTo>
                  <a:pt x="77724" y="9271"/>
                </a:lnTo>
                <a:lnTo>
                  <a:pt x="60451" y="4699"/>
                </a:lnTo>
                <a:lnTo>
                  <a:pt x="120396" y="5969"/>
                </a:lnTo>
                <a:lnTo>
                  <a:pt x="127507" y="1270"/>
                </a:lnTo>
                <a:lnTo>
                  <a:pt x="176275" y="4191"/>
                </a:lnTo>
                <a:lnTo>
                  <a:pt x="206501" y="0"/>
                </a:lnTo>
                <a:lnTo>
                  <a:pt x="236727" y="4191"/>
                </a:lnTo>
                <a:lnTo>
                  <a:pt x="285496" y="1270"/>
                </a:lnTo>
                <a:lnTo>
                  <a:pt x="292607" y="5969"/>
                </a:lnTo>
                <a:lnTo>
                  <a:pt x="352551" y="4699"/>
                </a:lnTo>
                <a:lnTo>
                  <a:pt x="335279" y="9271"/>
                </a:lnTo>
                <a:lnTo>
                  <a:pt x="397255" y="9905"/>
                </a:lnTo>
                <a:lnTo>
                  <a:pt x="358393" y="13716"/>
                </a:lnTo>
                <a:lnTo>
                  <a:pt x="413003" y="16001"/>
                </a:lnTo>
                <a:lnTo>
                  <a:pt x="358393" y="18287"/>
                </a:lnTo>
                <a:lnTo>
                  <a:pt x="397255" y="22098"/>
                </a:lnTo>
                <a:lnTo>
                  <a:pt x="335279" y="22606"/>
                </a:lnTo>
                <a:lnTo>
                  <a:pt x="352551" y="27305"/>
                </a:lnTo>
                <a:lnTo>
                  <a:pt x="292607" y="26035"/>
                </a:lnTo>
                <a:lnTo>
                  <a:pt x="285496" y="30734"/>
                </a:lnTo>
                <a:lnTo>
                  <a:pt x="236727" y="27812"/>
                </a:lnTo>
                <a:lnTo>
                  <a:pt x="206501" y="32004"/>
                </a:lnTo>
                <a:lnTo>
                  <a:pt x="176275" y="27812"/>
                </a:lnTo>
                <a:lnTo>
                  <a:pt x="127507" y="30734"/>
                </a:lnTo>
                <a:lnTo>
                  <a:pt x="120396" y="26035"/>
                </a:lnTo>
                <a:lnTo>
                  <a:pt x="60451" y="27305"/>
                </a:lnTo>
                <a:lnTo>
                  <a:pt x="77724" y="22606"/>
                </a:lnTo>
                <a:lnTo>
                  <a:pt x="15748" y="22098"/>
                </a:lnTo>
                <a:lnTo>
                  <a:pt x="54610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689347" y="29291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236727" y="27812"/>
                </a:moveTo>
                <a:lnTo>
                  <a:pt x="176275" y="27812"/>
                </a:lnTo>
                <a:lnTo>
                  <a:pt x="206501" y="32004"/>
                </a:lnTo>
                <a:lnTo>
                  <a:pt x="236727" y="27812"/>
                </a:lnTo>
                <a:close/>
              </a:path>
              <a:path w="413385" h="32385">
                <a:moveTo>
                  <a:pt x="292607" y="26035"/>
                </a:moveTo>
                <a:lnTo>
                  <a:pt x="120396" y="26035"/>
                </a:lnTo>
                <a:lnTo>
                  <a:pt x="127507" y="30734"/>
                </a:lnTo>
                <a:lnTo>
                  <a:pt x="176275" y="27812"/>
                </a:lnTo>
                <a:lnTo>
                  <a:pt x="289916" y="27812"/>
                </a:lnTo>
                <a:lnTo>
                  <a:pt x="292607" y="26035"/>
                </a:lnTo>
                <a:close/>
              </a:path>
              <a:path w="413385" h="32385">
                <a:moveTo>
                  <a:pt x="289916" y="27812"/>
                </a:moveTo>
                <a:lnTo>
                  <a:pt x="236727" y="27812"/>
                </a:lnTo>
                <a:lnTo>
                  <a:pt x="285496" y="30734"/>
                </a:lnTo>
                <a:lnTo>
                  <a:pt x="289916" y="27812"/>
                </a:lnTo>
                <a:close/>
              </a:path>
              <a:path w="413385" h="32385">
                <a:moveTo>
                  <a:pt x="60451" y="4699"/>
                </a:moveTo>
                <a:lnTo>
                  <a:pt x="77724" y="9271"/>
                </a:lnTo>
                <a:lnTo>
                  <a:pt x="15748" y="9906"/>
                </a:lnTo>
                <a:lnTo>
                  <a:pt x="54610" y="13716"/>
                </a:lnTo>
                <a:lnTo>
                  <a:pt x="0" y="16001"/>
                </a:lnTo>
                <a:lnTo>
                  <a:pt x="54610" y="18287"/>
                </a:lnTo>
                <a:lnTo>
                  <a:pt x="15748" y="22098"/>
                </a:lnTo>
                <a:lnTo>
                  <a:pt x="77724" y="22606"/>
                </a:lnTo>
                <a:lnTo>
                  <a:pt x="60451" y="27305"/>
                </a:lnTo>
                <a:lnTo>
                  <a:pt x="120396" y="26035"/>
                </a:lnTo>
                <a:lnTo>
                  <a:pt x="347883" y="26035"/>
                </a:lnTo>
                <a:lnTo>
                  <a:pt x="335279" y="22606"/>
                </a:lnTo>
                <a:lnTo>
                  <a:pt x="397255" y="22098"/>
                </a:lnTo>
                <a:lnTo>
                  <a:pt x="358393" y="18287"/>
                </a:lnTo>
                <a:lnTo>
                  <a:pt x="413003" y="16001"/>
                </a:lnTo>
                <a:lnTo>
                  <a:pt x="358393" y="13716"/>
                </a:lnTo>
                <a:lnTo>
                  <a:pt x="397255" y="9906"/>
                </a:lnTo>
                <a:lnTo>
                  <a:pt x="335279" y="9271"/>
                </a:lnTo>
                <a:lnTo>
                  <a:pt x="347754" y="5969"/>
                </a:lnTo>
                <a:lnTo>
                  <a:pt x="120396" y="5969"/>
                </a:lnTo>
                <a:lnTo>
                  <a:pt x="60451" y="4699"/>
                </a:lnTo>
                <a:close/>
              </a:path>
              <a:path w="413385" h="32385">
                <a:moveTo>
                  <a:pt x="347883" y="26035"/>
                </a:moveTo>
                <a:lnTo>
                  <a:pt x="292607" y="26035"/>
                </a:lnTo>
                <a:lnTo>
                  <a:pt x="352551" y="27305"/>
                </a:lnTo>
                <a:lnTo>
                  <a:pt x="347883" y="26035"/>
                </a:lnTo>
                <a:close/>
              </a:path>
              <a:path w="413385" h="32385">
                <a:moveTo>
                  <a:pt x="127507" y="1270"/>
                </a:moveTo>
                <a:lnTo>
                  <a:pt x="120396" y="5969"/>
                </a:lnTo>
                <a:lnTo>
                  <a:pt x="292607" y="5969"/>
                </a:lnTo>
                <a:lnTo>
                  <a:pt x="289916" y="4191"/>
                </a:lnTo>
                <a:lnTo>
                  <a:pt x="176275" y="4191"/>
                </a:lnTo>
                <a:lnTo>
                  <a:pt x="127507" y="1270"/>
                </a:lnTo>
                <a:close/>
              </a:path>
              <a:path w="413385" h="32385">
                <a:moveTo>
                  <a:pt x="352551" y="4699"/>
                </a:moveTo>
                <a:lnTo>
                  <a:pt x="292607" y="5969"/>
                </a:lnTo>
                <a:lnTo>
                  <a:pt x="347754" y="5969"/>
                </a:lnTo>
                <a:lnTo>
                  <a:pt x="352551" y="4699"/>
                </a:lnTo>
                <a:close/>
              </a:path>
              <a:path w="413385" h="32385">
                <a:moveTo>
                  <a:pt x="206501" y="0"/>
                </a:moveTo>
                <a:lnTo>
                  <a:pt x="176275" y="4191"/>
                </a:lnTo>
                <a:lnTo>
                  <a:pt x="236727" y="4191"/>
                </a:lnTo>
                <a:lnTo>
                  <a:pt x="206501" y="0"/>
                </a:lnTo>
                <a:close/>
              </a:path>
              <a:path w="413385" h="32385">
                <a:moveTo>
                  <a:pt x="285496" y="1270"/>
                </a:moveTo>
                <a:lnTo>
                  <a:pt x="236727" y="4191"/>
                </a:lnTo>
                <a:lnTo>
                  <a:pt x="289916" y="4191"/>
                </a:lnTo>
                <a:lnTo>
                  <a:pt x="285496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689347" y="29291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0" y="16001"/>
                </a:moveTo>
                <a:lnTo>
                  <a:pt x="54610" y="13716"/>
                </a:lnTo>
                <a:lnTo>
                  <a:pt x="15748" y="9906"/>
                </a:lnTo>
                <a:lnTo>
                  <a:pt x="77724" y="9271"/>
                </a:lnTo>
                <a:lnTo>
                  <a:pt x="60451" y="4699"/>
                </a:lnTo>
                <a:lnTo>
                  <a:pt x="120396" y="5969"/>
                </a:lnTo>
                <a:lnTo>
                  <a:pt x="127507" y="1270"/>
                </a:lnTo>
                <a:lnTo>
                  <a:pt x="176275" y="4191"/>
                </a:lnTo>
                <a:lnTo>
                  <a:pt x="206501" y="0"/>
                </a:lnTo>
                <a:lnTo>
                  <a:pt x="236727" y="4191"/>
                </a:lnTo>
                <a:lnTo>
                  <a:pt x="285496" y="1270"/>
                </a:lnTo>
                <a:lnTo>
                  <a:pt x="292607" y="5969"/>
                </a:lnTo>
                <a:lnTo>
                  <a:pt x="352551" y="4699"/>
                </a:lnTo>
                <a:lnTo>
                  <a:pt x="335279" y="9271"/>
                </a:lnTo>
                <a:lnTo>
                  <a:pt x="397255" y="9906"/>
                </a:lnTo>
                <a:lnTo>
                  <a:pt x="358393" y="13716"/>
                </a:lnTo>
                <a:lnTo>
                  <a:pt x="413003" y="16001"/>
                </a:lnTo>
                <a:lnTo>
                  <a:pt x="358393" y="18287"/>
                </a:lnTo>
                <a:lnTo>
                  <a:pt x="397255" y="22098"/>
                </a:lnTo>
                <a:lnTo>
                  <a:pt x="335279" y="22606"/>
                </a:lnTo>
                <a:lnTo>
                  <a:pt x="352551" y="27305"/>
                </a:lnTo>
                <a:lnTo>
                  <a:pt x="292607" y="26035"/>
                </a:lnTo>
                <a:lnTo>
                  <a:pt x="285496" y="30734"/>
                </a:lnTo>
                <a:lnTo>
                  <a:pt x="236727" y="27812"/>
                </a:lnTo>
                <a:lnTo>
                  <a:pt x="206501" y="32004"/>
                </a:lnTo>
                <a:lnTo>
                  <a:pt x="176275" y="27812"/>
                </a:lnTo>
                <a:lnTo>
                  <a:pt x="127507" y="30734"/>
                </a:lnTo>
                <a:lnTo>
                  <a:pt x="120396" y="26035"/>
                </a:lnTo>
                <a:lnTo>
                  <a:pt x="60451" y="27305"/>
                </a:lnTo>
                <a:lnTo>
                  <a:pt x="77724" y="22606"/>
                </a:lnTo>
                <a:lnTo>
                  <a:pt x="15748" y="22098"/>
                </a:lnTo>
                <a:lnTo>
                  <a:pt x="54610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689347" y="27767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236727" y="27812"/>
                </a:moveTo>
                <a:lnTo>
                  <a:pt x="176275" y="27812"/>
                </a:lnTo>
                <a:lnTo>
                  <a:pt x="206501" y="32004"/>
                </a:lnTo>
                <a:lnTo>
                  <a:pt x="236727" y="27812"/>
                </a:lnTo>
                <a:close/>
              </a:path>
              <a:path w="413385" h="32385">
                <a:moveTo>
                  <a:pt x="292607" y="26035"/>
                </a:moveTo>
                <a:lnTo>
                  <a:pt x="120396" y="26035"/>
                </a:lnTo>
                <a:lnTo>
                  <a:pt x="127507" y="30734"/>
                </a:lnTo>
                <a:lnTo>
                  <a:pt x="176275" y="27812"/>
                </a:lnTo>
                <a:lnTo>
                  <a:pt x="289916" y="27812"/>
                </a:lnTo>
                <a:lnTo>
                  <a:pt x="292607" y="26035"/>
                </a:lnTo>
                <a:close/>
              </a:path>
              <a:path w="413385" h="32385">
                <a:moveTo>
                  <a:pt x="289916" y="27812"/>
                </a:moveTo>
                <a:lnTo>
                  <a:pt x="236727" y="27812"/>
                </a:lnTo>
                <a:lnTo>
                  <a:pt x="285496" y="30734"/>
                </a:lnTo>
                <a:lnTo>
                  <a:pt x="289916" y="27812"/>
                </a:lnTo>
                <a:close/>
              </a:path>
              <a:path w="413385" h="32385">
                <a:moveTo>
                  <a:pt x="60451" y="4699"/>
                </a:moveTo>
                <a:lnTo>
                  <a:pt x="77724" y="9271"/>
                </a:lnTo>
                <a:lnTo>
                  <a:pt x="15748" y="9906"/>
                </a:lnTo>
                <a:lnTo>
                  <a:pt x="54610" y="13716"/>
                </a:lnTo>
                <a:lnTo>
                  <a:pt x="0" y="16001"/>
                </a:lnTo>
                <a:lnTo>
                  <a:pt x="54610" y="18287"/>
                </a:lnTo>
                <a:lnTo>
                  <a:pt x="15748" y="22098"/>
                </a:lnTo>
                <a:lnTo>
                  <a:pt x="77724" y="22606"/>
                </a:lnTo>
                <a:lnTo>
                  <a:pt x="60451" y="27305"/>
                </a:lnTo>
                <a:lnTo>
                  <a:pt x="120396" y="26035"/>
                </a:lnTo>
                <a:lnTo>
                  <a:pt x="347883" y="26035"/>
                </a:lnTo>
                <a:lnTo>
                  <a:pt x="335279" y="22606"/>
                </a:lnTo>
                <a:lnTo>
                  <a:pt x="397255" y="22098"/>
                </a:lnTo>
                <a:lnTo>
                  <a:pt x="358393" y="18287"/>
                </a:lnTo>
                <a:lnTo>
                  <a:pt x="413003" y="16001"/>
                </a:lnTo>
                <a:lnTo>
                  <a:pt x="358393" y="13716"/>
                </a:lnTo>
                <a:lnTo>
                  <a:pt x="397255" y="9906"/>
                </a:lnTo>
                <a:lnTo>
                  <a:pt x="335279" y="9271"/>
                </a:lnTo>
                <a:lnTo>
                  <a:pt x="347754" y="5969"/>
                </a:lnTo>
                <a:lnTo>
                  <a:pt x="120396" y="5969"/>
                </a:lnTo>
                <a:lnTo>
                  <a:pt x="60451" y="4699"/>
                </a:lnTo>
                <a:close/>
              </a:path>
              <a:path w="413385" h="32385">
                <a:moveTo>
                  <a:pt x="347883" y="26035"/>
                </a:moveTo>
                <a:lnTo>
                  <a:pt x="292607" y="26035"/>
                </a:lnTo>
                <a:lnTo>
                  <a:pt x="352551" y="27305"/>
                </a:lnTo>
                <a:lnTo>
                  <a:pt x="347883" y="26035"/>
                </a:lnTo>
                <a:close/>
              </a:path>
              <a:path w="413385" h="32385">
                <a:moveTo>
                  <a:pt x="127507" y="1270"/>
                </a:moveTo>
                <a:lnTo>
                  <a:pt x="120396" y="5969"/>
                </a:lnTo>
                <a:lnTo>
                  <a:pt x="292607" y="5969"/>
                </a:lnTo>
                <a:lnTo>
                  <a:pt x="289916" y="4191"/>
                </a:lnTo>
                <a:lnTo>
                  <a:pt x="176275" y="4191"/>
                </a:lnTo>
                <a:lnTo>
                  <a:pt x="127507" y="1270"/>
                </a:lnTo>
                <a:close/>
              </a:path>
              <a:path w="413385" h="32385">
                <a:moveTo>
                  <a:pt x="352551" y="4699"/>
                </a:moveTo>
                <a:lnTo>
                  <a:pt x="292607" y="5969"/>
                </a:lnTo>
                <a:lnTo>
                  <a:pt x="347754" y="5969"/>
                </a:lnTo>
                <a:lnTo>
                  <a:pt x="352551" y="4699"/>
                </a:lnTo>
                <a:close/>
              </a:path>
              <a:path w="413385" h="32385">
                <a:moveTo>
                  <a:pt x="206501" y="0"/>
                </a:moveTo>
                <a:lnTo>
                  <a:pt x="176275" y="4191"/>
                </a:lnTo>
                <a:lnTo>
                  <a:pt x="236727" y="4191"/>
                </a:lnTo>
                <a:lnTo>
                  <a:pt x="206501" y="0"/>
                </a:lnTo>
                <a:close/>
              </a:path>
              <a:path w="413385" h="32385">
                <a:moveTo>
                  <a:pt x="285496" y="1270"/>
                </a:moveTo>
                <a:lnTo>
                  <a:pt x="236727" y="4191"/>
                </a:lnTo>
                <a:lnTo>
                  <a:pt x="289916" y="4191"/>
                </a:lnTo>
                <a:lnTo>
                  <a:pt x="285496" y="127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689347" y="2776727"/>
            <a:ext cx="413384" cy="32384"/>
          </a:xfrm>
          <a:custGeom>
            <a:avLst/>
            <a:gdLst/>
            <a:ahLst/>
            <a:cxnLst/>
            <a:rect l="l" t="t" r="r" b="b"/>
            <a:pathLst>
              <a:path w="413385" h="32385">
                <a:moveTo>
                  <a:pt x="0" y="16001"/>
                </a:moveTo>
                <a:lnTo>
                  <a:pt x="54610" y="13716"/>
                </a:lnTo>
                <a:lnTo>
                  <a:pt x="15748" y="9906"/>
                </a:lnTo>
                <a:lnTo>
                  <a:pt x="77724" y="9271"/>
                </a:lnTo>
                <a:lnTo>
                  <a:pt x="60451" y="4699"/>
                </a:lnTo>
                <a:lnTo>
                  <a:pt x="120396" y="5969"/>
                </a:lnTo>
                <a:lnTo>
                  <a:pt x="127507" y="1270"/>
                </a:lnTo>
                <a:lnTo>
                  <a:pt x="176275" y="4191"/>
                </a:lnTo>
                <a:lnTo>
                  <a:pt x="206501" y="0"/>
                </a:lnTo>
                <a:lnTo>
                  <a:pt x="236727" y="4191"/>
                </a:lnTo>
                <a:lnTo>
                  <a:pt x="285496" y="1270"/>
                </a:lnTo>
                <a:lnTo>
                  <a:pt x="292607" y="5969"/>
                </a:lnTo>
                <a:lnTo>
                  <a:pt x="352551" y="4699"/>
                </a:lnTo>
                <a:lnTo>
                  <a:pt x="335279" y="9271"/>
                </a:lnTo>
                <a:lnTo>
                  <a:pt x="397255" y="9906"/>
                </a:lnTo>
                <a:lnTo>
                  <a:pt x="358393" y="13716"/>
                </a:lnTo>
                <a:lnTo>
                  <a:pt x="413003" y="16001"/>
                </a:lnTo>
                <a:lnTo>
                  <a:pt x="358393" y="18287"/>
                </a:lnTo>
                <a:lnTo>
                  <a:pt x="397255" y="22098"/>
                </a:lnTo>
                <a:lnTo>
                  <a:pt x="335279" y="22606"/>
                </a:lnTo>
                <a:lnTo>
                  <a:pt x="352551" y="27305"/>
                </a:lnTo>
                <a:lnTo>
                  <a:pt x="292607" y="26035"/>
                </a:lnTo>
                <a:lnTo>
                  <a:pt x="285496" y="30734"/>
                </a:lnTo>
                <a:lnTo>
                  <a:pt x="236727" y="27812"/>
                </a:lnTo>
                <a:lnTo>
                  <a:pt x="206501" y="32004"/>
                </a:lnTo>
                <a:lnTo>
                  <a:pt x="176275" y="27812"/>
                </a:lnTo>
                <a:lnTo>
                  <a:pt x="127507" y="30734"/>
                </a:lnTo>
                <a:lnTo>
                  <a:pt x="120396" y="26035"/>
                </a:lnTo>
                <a:lnTo>
                  <a:pt x="60451" y="27305"/>
                </a:lnTo>
                <a:lnTo>
                  <a:pt x="77724" y="22606"/>
                </a:lnTo>
                <a:lnTo>
                  <a:pt x="15748" y="22098"/>
                </a:lnTo>
                <a:lnTo>
                  <a:pt x="54610" y="18287"/>
                </a:lnTo>
                <a:lnTo>
                  <a:pt x="0" y="16001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686300" y="2659379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05400" y="2659379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306061" y="2812542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296661" y="281254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1131112" y="856741"/>
          <a:ext cx="4608195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0073"/>
                <a:gridCol w="586739"/>
                <a:gridCol w="2484551"/>
              </a:tblGrid>
              <a:tr h="32344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</a:pPr>
                      <a:r>
                        <a:rPr dirty="0" sz="1300" spc="4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Resistance</a:t>
                      </a:r>
                      <a:r>
                        <a:rPr dirty="0" sz="130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4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300" spc="-4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Flow</a:t>
                      </a:r>
                      <a:r>
                        <a:rPr dirty="0" sz="1300" spc="-2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5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300" spc="-2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114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300" spc="-3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9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300" spc="-1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65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System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6604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Basic</a:t>
                      </a:r>
                      <a:r>
                        <a:rPr dirty="0" sz="1200" spc="-4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Concepts</a:t>
                      </a:r>
                      <a:endParaRPr sz="1200">
                        <a:latin typeface="Arial Black"/>
                        <a:cs typeface="Arial Black"/>
                      </a:endParaRPr>
                    </a:p>
                    <a:p>
                      <a:pPr marL="51943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100" spc="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Rt </a:t>
                      </a:r>
                      <a:r>
                        <a:rPr dirty="0" sz="110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= </a:t>
                      </a:r>
                      <a:r>
                        <a:rPr dirty="0" sz="1100" spc="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R1 </a:t>
                      </a:r>
                      <a:r>
                        <a:rPr dirty="0" sz="110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+ </a:t>
                      </a:r>
                      <a:r>
                        <a:rPr dirty="0" sz="1100" spc="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R2 </a:t>
                      </a:r>
                      <a:r>
                        <a:rPr dirty="0" sz="110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+ </a:t>
                      </a:r>
                      <a:r>
                        <a:rPr dirty="0" sz="1100" spc="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R3 </a:t>
                      </a:r>
                      <a:r>
                        <a:rPr dirty="0" sz="110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….  </a:t>
                      </a:r>
                      <a:r>
                        <a:rPr dirty="0" sz="1100" spc="-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Series</a:t>
                      </a:r>
                      <a:r>
                        <a:rPr dirty="0" sz="1100" spc="-114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Resistance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398145">
                        <a:lnSpc>
                          <a:spcPct val="100000"/>
                        </a:lnSpc>
                      </a:pPr>
                      <a:r>
                        <a:rPr dirty="0" sz="110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1/Rt = 1/R1 + 1/R2 + 1/R3 …  </a:t>
                      </a:r>
                      <a:r>
                        <a:rPr dirty="0" sz="1100" spc="-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Parallel</a:t>
                      </a:r>
                      <a:r>
                        <a:rPr dirty="0" sz="1100" spc="-60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131516"/>
                          </a:solidFill>
                          <a:latin typeface="Arial Black"/>
                          <a:cs typeface="Arial Black"/>
                        </a:rPr>
                        <a:t>Resistance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419100">
                        <a:lnSpc>
                          <a:spcPts val="955"/>
                        </a:lnSpc>
                      </a:pPr>
                      <a:r>
                        <a:rPr dirty="0" sz="900" spc="-5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90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31750">
                        <a:lnSpc>
                          <a:spcPts val="975"/>
                        </a:lnSpc>
                        <a:tabLst>
                          <a:tab pos="2240915" algn="l"/>
                          <a:tab pos="3592195" algn="l"/>
                        </a:tabLst>
                      </a:pPr>
                      <a:r>
                        <a:rPr dirty="0" sz="1000" spc="-5" b="1">
                          <a:solidFill>
                            <a:srgbClr val="BB1C1C"/>
                          </a:solidFill>
                          <a:latin typeface="Times New Roman"/>
                          <a:cs typeface="Times New Roman"/>
                        </a:rPr>
                        <a:t>Series	</a:t>
                      </a:r>
                      <a:r>
                        <a:rPr dirty="0" baseline="2777" sz="1500" spc="-7" b="1">
                          <a:solidFill>
                            <a:srgbClr val="131516"/>
                          </a:solidFill>
                          <a:latin typeface="Times New Roman"/>
                          <a:cs typeface="Times New Roman"/>
                        </a:rPr>
                        <a:t>Parallel	</a:t>
                      </a:r>
                      <a:r>
                        <a:rPr dirty="0" baseline="-15432" sz="1350" spc="-7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R2</a:t>
                      </a:r>
                      <a:endParaRPr baseline="-15432" sz="1350">
                        <a:latin typeface="Times New Roman"/>
                        <a:cs typeface="Times New Roman"/>
                      </a:endParaRPr>
                    </a:p>
                    <a:p>
                      <a:pPr algn="r" marR="419100">
                        <a:lnSpc>
                          <a:spcPts val="980"/>
                        </a:lnSpc>
                        <a:tabLst>
                          <a:tab pos="342900" algn="l"/>
                          <a:tab pos="723900" algn="l"/>
                          <a:tab pos="3039745" algn="l"/>
                        </a:tabLst>
                      </a:pPr>
                      <a:r>
                        <a:rPr dirty="0" sz="900" spc="-5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900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z="900" spc="-5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900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dirty="0" sz="900" spc="-5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900">
                          <a:solidFill>
                            <a:srgbClr val="202020"/>
                          </a:solidFill>
                          <a:latin typeface="Times New Roman"/>
                          <a:cs typeface="Times New Roman"/>
                        </a:rPr>
                        <a:t>3	</a:t>
                      </a:r>
                      <a:r>
                        <a:rPr dirty="0" baseline="-33950" sz="1350" spc="-7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baseline="-33950" sz="1350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baseline="-33950" sz="1350">
                        <a:latin typeface="Times New Roman"/>
                        <a:cs typeface="Times New Roman"/>
                      </a:endParaRPr>
                    </a:p>
                    <a:p>
                      <a:pPr algn="ctr" marR="698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000" spc="-10" b="1">
                          <a:solidFill>
                            <a:srgbClr val="131516"/>
                          </a:solidFill>
                          <a:latin typeface="Calibri"/>
                          <a:cs typeface="Calibri"/>
                        </a:rPr>
                        <a:t>What </a:t>
                      </a:r>
                      <a:r>
                        <a:rPr dirty="0" sz="1000" spc="-5" b="1">
                          <a:solidFill>
                            <a:srgbClr val="131516"/>
                          </a:solidFill>
                          <a:latin typeface="Calibri"/>
                          <a:cs typeface="Calibri"/>
                        </a:rPr>
                        <a:t>Really Happens in the</a:t>
                      </a:r>
                      <a:r>
                        <a:rPr dirty="0" sz="1000" spc="-20" b="1">
                          <a:solidFill>
                            <a:srgbClr val="13151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131516"/>
                          </a:solidFill>
                          <a:latin typeface="Calibri"/>
                          <a:cs typeface="Calibri"/>
                        </a:rPr>
                        <a:t>CVS?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8810">
                        <a:lnSpc>
                          <a:spcPct val="100000"/>
                        </a:lnSpc>
                        <a:tabLst>
                          <a:tab pos="1569720" algn="l"/>
                          <a:tab pos="2696210" algn="l"/>
                        </a:tabLst>
                      </a:pPr>
                      <a:r>
                        <a:rPr dirty="0" sz="900" spc="-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Lower</a:t>
                      </a:r>
                      <a:r>
                        <a:rPr dirty="0" sz="900" spc="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900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R	</a:t>
                      </a:r>
                      <a:r>
                        <a:rPr dirty="0" sz="900" spc="-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Higher</a:t>
                      </a:r>
                      <a:r>
                        <a:rPr dirty="0" sz="900" spc="1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900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R	</a:t>
                      </a:r>
                      <a:r>
                        <a:rPr dirty="0" baseline="3086" sz="1350" spc="-7" b="1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Lower</a:t>
                      </a:r>
                      <a:r>
                        <a:rPr dirty="0" baseline="3086" sz="1350" spc="-157" b="1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3086" sz="1350" b="1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baseline="3086"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6802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713479" algn="l"/>
                        </a:tabLst>
                      </a:pPr>
                      <a:r>
                        <a:rPr dirty="0" baseline="-16666" sz="1500" spc="-7" b="1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Artery	</a:t>
                      </a:r>
                      <a:r>
                        <a:rPr dirty="0" sz="900" spc="-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Capillaries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500">
                          <a:latin typeface="Corbel"/>
                          <a:cs typeface="Corbel"/>
                        </a:rPr>
                        <a:t>Dr.</a:t>
                      </a:r>
                      <a:r>
                        <a:rPr dirty="0" sz="500" spc="-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Abeer</a:t>
                      </a:r>
                      <a:r>
                        <a:rPr dirty="0" sz="500" spc="-2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A.</a:t>
                      </a:r>
                      <a:r>
                        <a:rPr dirty="0" sz="500" spc="-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Al-Masri,</a:t>
                      </a:r>
                      <a:r>
                        <a:rPr dirty="0" sz="500" spc="-3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Faculty</a:t>
                      </a:r>
                      <a:r>
                        <a:rPr dirty="0" sz="500" spc="-2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 spc="-5">
                          <a:latin typeface="Corbel"/>
                          <a:cs typeface="Corbel"/>
                        </a:rPr>
                        <a:t>of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Medicine,</a:t>
                      </a:r>
                      <a:r>
                        <a:rPr dirty="0" sz="500" spc="-3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 spc="-5">
                          <a:latin typeface="Corbel"/>
                          <a:cs typeface="Corbel"/>
                        </a:rPr>
                        <a:t>KSU</a:t>
                      </a:r>
                      <a:endParaRPr sz="5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F3D2AD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900" spc="-5" b="1">
                          <a:solidFill>
                            <a:srgbClr val="0D0D0D"/>
                          </a:solidFill>
                          <a:latin typeface="Corbel"/>
                          <a:cs typeface="Corbel"/>
                        </a:rPr>
                        <a:t>Arterioles</a:t>
                      </a:r>
                      <a:endParaRPr sz="9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572">
                      <a:solidFill>
                        <a:srgbClr val="F3D2AD"/>
                      </a:solidFill>
                      <a:prstDash val="solid"/>
                    </a:lnL>
                    <a:lnR w="4572">
                      <a:solidFill>
                        <a:srgbClr val="F3D2AD"/>
                      </a:solidFill>
                      <a:prstDash val="solid"/>
                    </a:lnR>
                    <a:lnT w="4572">
                      <a:solidFill>
                        <a:srgbClr val="F3D2AD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r" marR="267970">
                        <a:lnSpc>
                          <a:spcPct val="100000"/>
                        </a:lnSpc>
                      </a:pPr>
                      <a:r>
                        <a:rPr dirty="0" sz="600" b="1">
                          <a:latin typeface="Arial"/>
                          <a:cs typeface="Arial"/>
                        </a:rPr>
                        <a:t>19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2">
                      <a:solidFill>
                        <a:srgbClr val="F3D2AD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52372" y="6036564"/>
            <a:ext cx="3813048" cy="19674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2166492" y="7324090"/>
            <a:ext cx="246379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15" b="1">
                <a:latin typeface="Times New Roman"/>
                <a:cs typeface="Times New Roman"/>
              </a:rPr>
              <a:t>R</a:t>
            </a:r>
            <a:r>
              <a:rPr dirty="0" baseline="-21367" sz="975" spc="-22" b="1">
                <a:latin typeface="Times New Roman"/>
                <a:cs typeface="Times New Roman"/>
              </a:rPr>
              <a:t>T</a:t>
            </a:r>
            <a:r>
              <a:rPr dirty="0" baseline="-21367" sz="975" spc="-44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=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361146" y="7324090"/>
            <a:ext cx="82613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= </a:t>
            </a:r>
            <a:r>
              <a:rPr dirty="0" sz="1000" b="1">
                <a:latin typeface="Times New Roman"/>
                <a:cs typeface="Times New Roman"/>
              </a:rPr>
              <a:t>1.94</a:t>
            </a:r>
            <a:r>
              <a:rPr dirty="0" sz="1000" spc="20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(PRU’s)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14827" y="7226554"/>
            <a:ext cx="6350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55798" y="7595107"/>
            <a:ext cx="45847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323850" algn="l"/>
              </a:tabLst>
            </a:pPr>
            <a:r>
              <a:rPr dirty="0" sz="1000" spc="-5" b="1">
                <a:latin typeface="Times New Roman"/>
                <a:cs typeface="Times New Roman"/>
              </a:rPr>
              <a:t>R</a:t>
            </a:r>
            <a:r>
              <a:rPr dirty="0" baseline="-21367" sz="975" spc="15" b="1">
                <a:latin typeface="Times New Roman"/>
                <a:cs typeface="Times New Roman"/>
              </a:rPr>
              <a:t>1</a:t>
            </a:r>
            <a:r>
              <a:rPr dirty="0" baseline="-21367" sz="975" spc="15" b="1">
                <a:latin typeface="Times New Roman"/>
                <a:cs typeface="Times New Roman"/>
              </a:rPr>
              <a:t>	</a:t>
            </a:r>
            <a:r>
              <a:rPr dirty="0" sz="1000" spc="-5" b="1">
                <a:latin typeface="Times New Roman"/>
                <a:cs typeface="Times New Roman"/>
              </a:rPr>
              <a:t>R</a:t>
            </a:r>
            <a:r>
              <a:rPr dirty="0" baseline="-21367" sz="975" spc="15" b="1">
                <a:latin typeface="Times New Roman"/>
                <a:cs typeface="Times New Roman"/>
              </a:rPr>
              <a:t>2</a:t>
            </a:r>
            <a:endParaRPr baseline="-21367" sz="975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459735" y="7442454"/>
            <a:ext cx="850900" cy="327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6034">
              <a:lnSpc>
                <a:spcPct val="100000"/>
              </a:lnSpc>
            </a:pPr>
            <a:r>
              <a:rPr dirty="0" sz="1000" b="1" u="sng">
                <a:latin typeface="Times New Roman"/>
                <a:cs typeface="Times New Roman"/>
              </a:rPr>
              <a:t> </a:t>
            </a:r>
            <a:r>
              <a:rPr dirty="0" sz="1000" spc="-5" b="1" u="sng">
                <a:latin typeface="Times New Roman"/>
                <a:cs typeface="Times New Roman"/>
              </a:rPr>
              <a:t>1  </a:t>
            </a:r>
            <a:r>
              <a:rPr dirty="0" baseline="-30555" sz="1500" spc="-7" b="1">
                <a:latin typeface="Times New Roman"/>
                <a:cs typeface="Times New Roman"/>
              </a:rPr>
              <a:t>+    </a:t>
            </a:r>
            <a:r>
              <a:rPr dirty="0" sz="1000" spc="-5" b="1" u="sng">
                <a:latin typeface="Times New Roman"/>
                <a:cs typeface="Times New Roman"/>
              </a:rPr>
              <a:t>1    </a:t>
            </a:r>
            <a:r>
              <a:rPr dirty="0" baseline="-30555" sz="1500" spc="-7" b="1">
                <a:latin typeface="Times New Roman"/>
                <a:cs typeface="Times New Roman"/>
              </a:rPr>
              <a:t>+    </a:t>
            </a:r>
            <a:r>
              <a:rPr dirty="0" sz="1000" spc="-5" b="1" u="sng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1000" spc="-5" b="1">
                <a:latin typeface="Times New Roman"/>
                <a:cs typeface="Times New Roman"/>
              </a:rPr>
              <a:t>R</a:t>
            </a:r>
            <a:r>
              <a:rPr dirty="0" baseline="-21367" sz="975" spc="15" b="1">
                <a:latin typeface="Times New Roman"/>
                <a:cs typeface="Times New Roman"/>
              </a:rPr>
              <a:t>3</a:t>
            </a:r>
            <a:endParaRPr baseline="-21367" sz="975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436114" y="7408926"/>
            <a:ext cx="893444" cy="1905"/>
          </a:xfrm>
          <a:custGeom>
            <a:avLst/>
            <a:gdLst/>
            <a:ahLst/>
            <a:cxnLst/>
            <a:rect l="l" t="t" r="r" b="b"/>
            <a:pathLst>
              <a:path w="893445" h="1904">
                <a:moveTo>
                  <a:pt x="0" y="0"/>
                </a:moveTo>
                <a:lnTo>
                  <a:pt x="893063" y="152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1530730" y="5711190"/>
            <a:ext cx="3992879" cy="149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145">
              <a:lnSpc>
                <a:spcPct val="100000"/>
              </a:lnSpc>
            </a:pP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If:  </a:t>
            </a:r>
            <a:r>
              <a:rPr dirty="0" sz="1000" spc="5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21367" sz="975" spc="7" b="1">
                <a:solidFill>
                  <a:srgbClr val="0D0D0D"/>
                </a:solidFill>
                <a:latin typeface="Arial Black"/>
                <a:cs typeface="Arial Black"/>
              </a:rPr>
              <a:t>1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= 2;  </a:t>
            </a:r>
            <a:r>
              <a:rPr dirty="0" sz="1000" spc="5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21367" sz="975" spc="7" b="1">
                <a:solidFill>
                  <a:srgbClr val="0D0D0D"/>
                </a:solidFill>
                <a:latin typeface="Arial Black"/>
                <a:cs typeface="Arial Black"/>
              </a:rPr>
              <a:t>2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= 4;  </a:t>
            </a:r>
            <a:r>
              <a:rPr dirty="0" sz="1000" spc="5" b="1">
                <a:solidFill>
                  <a:srgbClr val="0D0D0D"/>
                </a:solidFill>
                <a:latin typeface="Arial Black"/>
                <a:cs typeface="Arial Black"/>
              </a:rPr>
              <a:t>R</a:t>
            </a:r>
            <a:r>
              <a:rPr dirty="0" baseline="-21367" sz="975" spc="7" b="1">
                <a:solidFill>
                  <a:srgbClr val="0D0D0D"/>
                </a:solidFill>
                <a:latin typeface="Arial Black"/>
                <a:cs typeface="Arial Black"/>
              </a:rPr>
              <a:t>3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= 6 </a:t>
            </a:r>
            <a:r>
              <a:rPr dirty="0" sz="900" spc="-5" b="1">
                <a:solidFill>
                  <a:srgbClr val="0D0D0D"/>
                </a:solidFill>
                <a:latin typeface="Arial Black"/>
                <a:cs typeface="Arial Black"/>
              </a:rPr>
              <a:t>Peripheral Resistance Units </a:t>
            </a:r>
            <a:r>
              <a:rPr dirty="0" sz="900" spc="5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900" spc="-10" b="1">
                <a:solidFill>
                  <a:srgbClr val="0D0D0D"/>
                </a:solidFill>
                <a:latin typeface="Arial Black"/>
                <a:cs typeface="Arial Black"/>
              </a:rPr>
              <a:t>(PRU’s)</a:t>
            </a:r>
            <a:endParaRPr sz="9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309245" indent="-309245">
              <a:lnSpc>
                <a:spcPct val="100000"/>
              </a:lnSpc>
              <a:buClr>
                <a:srgbClr val="585858"/>
              </a:buClr>
              <a:buSzPct val="77272"/>
              <a:buFont typeface="Wingdings"/>
              <a:buChar char=""/>
              <a:tabLst>
                <a:tab pos="309245" algn="l"/>
                <a:tab pos="309880" algn="l"/>
              </a:tabLst>
            </a:pPr>
            <a:r>
              <a:rPr dirty="0" sz="1100" spc="45">
                <a:latin typeface="Arial"/>
                <a:cs typeface="Arial"/>
              </a:rPr>
              <a:t>Series </a:t>
            </a:r>
            <a:r>
              <a:rPr dirty="0" sz="1100" spc="90">
                <a:latin typeface="Arial"/>
                <a:cs typeface="Arial"/>
              </a:rPr>
              <a:t>arrangement</a:t>
            </a:r>
            <a:r>
              <a:rPr dirty="0" sz="1100" spc="-19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gives</a:t>
            </a:r>
            <a:r>
              <a:rPr dirty="0" sz="1100" spc="35" b="1">
                <a:latin typeface="Arial Black"/>
                <a:cs typeface="Arial Black"/>
              </a:rPr>
              <a:t>:</a:t>
            </a:r>
            <a:endParaRPr sz="1100">
              <a:latin typeface="Arial Black"/>
              <a:cs typeface="Arial Black"/>
            </a:endParaRPr>
          </a:p>
          <a:p>
            <a:pPr marL="711835" marR="2319020" indent="2540">
              <a:lnSpc>
                <a:spcPct val="180000"/>
              </a:lnSpc>
              <a:spcBef>
                <a:spcPts val="25"/>
              </a:spcBef>
            </a:pPr>
            <a:r>
              <a:rPr dirty="0" sz="1000" spc="-15" b="1">
                <a:latin typeface="Times New Roman"/>
                <a:cs typeface="Times New Roman"/>
              </a:rPr>
              <a:t>R</a:t>
            </a:r>
            <a:r>
              <a:rPr dirty="0" baseline="-21367" sz="975" spc="-22" b="1">
                <a:latin typeface="Times New Roman"/>
                <a:cs typeface="Times New Roman"/>
              </a:rPr>
              <a:t>T </a:t>
            </a:r>
            <a:r>
              <a:rPr dirty="0" sz="1000" spc="-5" b="1">
                <a:latin typeface="Times New Roman"/>
                <a:cs typeface="Times New Roman"/>
              </a:rPr>
              <a:t>= </a:t>
            </a:r>
            <a:r>
              <a:rPr dirty="0" sz="1000" b="1">
                <a:latin typeface="Times New Roman"/>
                <a:cs typeface="Times New Roman"/>
              </a:rPr>
              <a:t>R</a:t>
            </a:r>
            <a:r>
              <a:rPr dirty="0" baseline="-21367" sz="975" b="1">
                <a:latin typeface="Times New Roman"/>
                <a:cs typeface="Times New Roman"/>
              </a:rPr>
              <a:t>1 </a:t>
            </a:r>
            <a:r>
              <a:rPr dirty="0" sz="1000" spc="-5" b="1">
                <a:latin typeface="Times New Roman"/>
                <a:cs typeface="Times New Roman"/>
              </a:rPr>
              <a:t>+ </a:t>
            </a:r>
            <a:r>
              <a:rPr dirty="0" sz="1000" b="1">
                <a:latin typeface="Times New Roman"/>
                <a:cs typeface="Times New Roman"/>
              </a:rPr>
              <a:t>R</a:t>
            </a:r>
            <a:r>
              <a:rPr dirty="0" baseline="-21367" sz="975" b="1">
                <a:latin typeface="Times New Roman"/>
                <a:cs typeface="Times New Roman"/>
              </a:rPr>
              <a:t>2 </a:t>
            </a:r>
            <a:r>
              <a:rPr dirty="0" sz="1000" spc="-5" b="1">
                <a:latin typeface="Times New Roman"/>
                <a:cs typeface="Times New Roman"/>
              </a:rPr>
              <a:t>+ </a:t>
            </a:r>
            <a:r>
              <a:rPr dirty="0" sz="1000" b="1">
                <a:latin typeface="Times New Roman"/>
                <a:cs typeface="Times New Roman"/>
              </a:rPr>
              <a:t>R</a:t>
            </a:r>
            <a:r>
              <a:rPr dirty="0" baseline="-21367" sz="975" b="1">
                <a:latin typeface="Times New Roman"/>
                <a:cs typeface="Times New Roman"/>
              </a:rPr>
              <a:t>3  </a:t>
            </a:r>
            <a:r>
              <a:rPr dirty="0" sz="1000" spc="-15" b="1">
                <a:latin typeface="Times New Roman"/>
                <a:cs typeface="Times New Roman"/>
              </a:rPr>
              <a:t>R</a:t>
            </a:r>
            <a:r>
              <a:rPr dirty="0" baseline="-21367" sz="975" spc="-22" b="1">
                <a:latin typeface="Times New Roman"/>
                <a:cs typeface="Times New Roman"/>
              </a:rPr>
              <a:t>T </a:t>
            </a:r>
            <a:r>
              <a:rPr dirty="0" sz="1000" spc="-5" b="1">
                <a:latin typeface="Times New Roman"/>
                <a:cs typeface="Times New Roman"/>
              </a:rPr>
              <a:t>= </a:t>
            </a:r>
            <a:r>
              <a:rPr dirty="0" sz="1000" b="1">
                <a:latin typeface="Times New Roman"/>
                <a:cs typeface="Times New Roman"/>
              </a:rPr>
              <a:t>12 </a:t>
            </a:r>
            <a:r>
              <a:rPr dirty="0" sz="1000" spc="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(PRU’s)</a:t>
            </a:r>
            <a:endParaRPr sz="1000">
              <a:latin typeface="Times New Roman"/>
              <a:cs typeface="Times New Roman"/>
            </a:endParaRPr>
          </a:p>
          <a:p>
            <a:pPr marL="354965" indent="-354965">
              <a:lnSpc>
                <a:spcPct val="100000"/>
              </a:lnSpc>
              <a:spcBef>
                <a:spcPts val="955"/>
              </a:spcBef>
              <a:buClr>
                <a:srgbClr val="585858"/>
              </a:buClr>
              <a:buSzPct val="77272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dirty="0" sz="1100" spc="80">
                <a:latin typeface="Arial"/>
                <a:cs typeface="Arial"/>
              </a:rPr>
              <a:t>Parallel </a:t>
            </a:r>
            <a:r>
              <a:rPr dirty="0" sz="1100" spc="90">
                <a:latin typeface="Arial"/>
                <a:cs typeface="Arial"/>
              </a:rPr>
              <a:t>arrangement</a:t>
            </a:r>
            <a:r>
              <a:rPr dirty="0" sz="1100" spc="-220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gives: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5340984" y="815949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20</a:t>
            </a:r>
            <a:endParaRPr sz="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21308" y="5166359"/>
            <a:ext cx="4378960" cy="271780"/>
          </a:xfrm>
          <a:prstGeom prst="rect">
            <a:avLst/>
          </a:prstGeom>
          <a:solidFill>
            <a:srgbClr val="F1CD85"/>
          </a:solidFill>
        </p:spPr>
        <p:txBody>
          <a:bodyPr wrap="square" lIns="0" tIns="16510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130"/>
              </a:spcBef>
            </a:pPr>
            <a:r>
              <a:rPr dirty="0" sz="1300" spc="45">
                <a:solidFill>
                  <a:srgbClr val="0D0D0D"/>
                </a:solidFill>
                <a:latin typeface="Arial"/>
                <a:cs typeface="Arial"/>
              </a:rPr>
              <a:t>Resistance</a:t>
            </a:r>
            <a:r>
              <a:rPr dirty="0" sz="130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14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0D0D0D"/>
                </a:solidFill>
                <a:latin typeface="Arial"/>
                <a:cs typeface="Arial"/>
              </a:rPr>
              <a:t>Flow</a:t>
            </a:r>
            <a:r>
              <a:rPr dirty="0" sz="1300" spc="-2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15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300" spc="-2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114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90">
                <a:solidFill>
                  <a:srgbClr val="0D0D0D"/>
                </a:solidFill>
                <a:latin typeface="Arial"/>
                <a:cs typeface="Arial"/>
              </a:rPr>
              <a:t>Cardiovascular</a:t>
            </a:r>
            <a:r>
              <a:rPr dirty="0" sz="1300" spc="-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0D0D0D"/>
                </a:solidFill>
                <a:latin typeface="Arial"/>
                <a:cs typeface="Arial"/>
              </a:rPr>
              <a:t>System</a:t>
            </a:r>
            <a:endParaRPr sz="13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37485" y="8148422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81788" y="8927035"/>
            <a:ext cx="19621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5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2004060"/>
            <a:ext cx="4572000" cy="2293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54836" y="1533144"/>
            <a:ext cx="4201668" cy="67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 marL="146050">
              <a:lnSpc>
                <a:spcPct val="100000"/>
              </a:lnSpc>
            </a:pPr>
            <a:r>
              <a:rPr dirty="0" sz="1800" spc="85">
                <a:solidFill>
                  <a:srgbClr val="C00000"/>
                </a:solidFill>
                <a:latin typeface="Arial"/>
                <a:cs typeface="Arial"/>
              </a:rPr>
              <a:t>Cross-Sectional</a:t>
            </a:r>
            <a:r>
              <a:rPr dirty="0" sz="1800" spc="-10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55">
                <a:solidFill>
                  <a:srgbClr val="C00000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algn="ctr" marL="80645">
              <a:lnSpc>
                <a:spcPct val="100000"/>
              </a:lnSpc>
              <a:spcBef>
                <a:spcPts val="660"/>
              </a:spcBef>
            </a:pPr>
            <a:r>
              <a:rPr dirty="0" sz="1300" spc="-10" b="1">
                <a:latin typeface="Calibri"/>
                <a:cs typeface="Calibri"/>
              </a:rPr>
              <a:t>As </a:t>
            </a:r>
            <a:r>
              <a:rPr dirty="0" sz="1300" spc="-5" b="1">
                <a:latin typeface="Calibri"/>
                <a:cs typeface="Calibri"/>
              </a:rPr>
              <a:t>diameter of vessels ↓, the </a:t>
            </a:r>
            <a:r>
              <a:rPr dirty="0" sz="1300" spc="-10" b="1">
                <a:latin typeface="Calibri"/>
                <a:cs typeface="Calibri"/>
              </a:rPr>
              <a:t>total </a:t>
            </a:r>
            <a:r>
              <a:rPr dirty="0" sz="1300" spc="-5" b="1">
                <a:latin typeface="Calibri"/>
                <a:cs typeface="Calibri"/>
              </a:rPr>
              <a:t>cross-sectional</a:t>
            </a:r>
            <a:r>
              <a:rPr dirty="0" sz="1300" spc="14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area</a:t>
            </a:r>
            <a:endParaRPr sz="1300">
              <a:latin typeface="Calibri"/>
              <a:cs typeface="Calibri"/>
            </a:endParaRPr>
          </a:p>
          <a:p>
            <a:pPr algn="ctr" marL="78740">
              <a:lnSpc>
                <a:spcPct val="100000"/>
              </a:lnSpc>
            </a:pPr>
            <a:r>
              <a:rPr dirty="0" sz="1300" spc="-5" b="1">
                <a:latin typeface="Calibri"/>
                <a:cs typeface="Calibri"/>
              </a:rPr>
              <a:t>↑ &amp; velocity of blood flow</a:t>
            </a:r>
            <a:r>
              <a:rPr dirty="0" sz="1300" spc="15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↓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algn="r" marR="26797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21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49983" y="5301996"/>
            <a:ext cx="392557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Velocity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65">
                <a:solidFill>
                  <a:srgbClr val="C00000"/>
                </a:solidFill>
                <a:latin typeface="Arial"/>
                <a:cs typeface="Arial"/>
              </a:rPr>
              <a:t>Cross</a:t>
            </a:r>
            <a:r>
              <a:rPr dirty="0" sz="1800" spc="-7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20">
                <a:solidFill>
                  <a:srgbClr val="C00000"/>
                </a:solidFill>
                <a:latin typeface="Arial"/>
                <a:cs typeface="Arial"/>
              </a:rPr>
              <a:t>Sectional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6632" y="6701028"/>
            <a:ext cx="713740" cy="184785"/>
          </a:xfrm>
          <a:prstGeom prst="rect">
            <a:avLst/>
          </a:prstGeom>
          <a:solidFill>
            <a:srgbClr val="ED9240"/>
          </a:solidFill>
          <a:ln w="6096">
            <a:solidFill>
              <a:srgbClr val="E36316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0D0D0D"/>
                </a:solidFill>
                <a:latin typeface="Arial Black"/>
                <a:cs typeface="Arial Black"/>
              </a:rPr>
              <a:t>Q</a:t>
            </a:r>
            <a:r>
              <a:rPr dirty="0" sz="900" spc="-6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900" spc="-5" b="1">
                <a:solidFill>
                  <a:srgbClr val="0D0D0D"/>
                </a:solidFill>
                <a:latin typeface="Arial Black"/>
                <a:cs typeface="Arial Black"/>
              </a:rPr>
              <a:t>=10ml/s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8820" y="6018276"/>
            <a:ext cx="2376170" cy="200025"/>
          </a:xfrm>
          <a:prstGeom prst="rect">
            <a:avLst/>
          </a:prstGeom>
          <a:solidFill>
            <a:srgbClr val="CCFF99"/>
          </a:solidFill>
        </p:spPr>
        <p:txBody>
          <a:bodyPr wrap="square" lIns="0" tIns="1524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20"/>
              </a:spcBef>
              <a:tabLst>
                <a:tab pos="1095375" algn="l"/>
                <a:tab pos="1955164" algn="l"/>
              </a:tabLst>
            </a:pPr>
            <a:r>
              <a:rPr dirty="0" sz="1000" spc="-5" b="1">
                <a:solidFill>
                  <a:srgbClr val="330099"/>
                </a:solidFill>
                <a:latin typeface="Arial Black"/>
                <a:cs typeface="Arial Black"/>
              </a:rPr>
              <a:t>A</a:t>
            </a:r>
            <a:r>
              <a:rPr dirty="0" sz="1000" spc="-10" b="1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 sz="1000" spc="-5" b="1">
                <a:solidFill>
                  <a:srgbClr val="330099"/>
                </a:solidFill>
                <a:latin typeface="Arial Black"/>
                <a:cs typeface="Arial Black"/>
              </a:rPr>
              <a:t>=</a:t>
            </a:r>
            <a:r>
              <a:rPr dirty="0" sz="1000" spc="5" b="1">
                <a:solidFill>
                  <a:srgbClr val="330099"/>
                </a:solidFill>
                <a:latin typeface="Arial Black"/>
                <a:cs typeface="Arial Black"/>
              </a:rPr>
              <a:t> </a:t>
            </a:r>
            <a:r>
              <a:rPr dirty="0" sz="1000" spc="-5" b="1">
                <a:solidFill>
                  <a:srgbClr val="330099"/>
                </a:solidFill>
                <a:latin typeface="Arial Black"/>
                <a:cs typeface="Arial Black"/>
              </a:rPr>
              <a:t>2cm</a:t>
            </a:r>
            <a:r>
              <a:rPr dirty="0" baseline="25641" sz="975" spc="-7" b="1">
                <a:solidFill>
                  <a:srgbClr val="330099"/>
                </a:solidFill>
                <a:latin typeface="Arial Black"/>
                <a:cs typeface="Arial Black"/>
              </a:rPr>
              <a:t>2	</a:t>
            </a:r>
            <a:r>
              <a:rPr dirty="0" sz="1000" spc="-5" b="1">
                <a:solidFill>
                  <a:srgbClr val="330099"/>
                </a:solidFill>
                <a:latin typeface="Arial Black"/>
                <a:cs typeface="Arial Black"/>
              </a:rPr>
              <a:t>10cm</a:t>
            </a:r>
            <a:r>
              <a:rPr dirty="0" baseline="25641" sz="975" spc="-7" b="1">
                <a:solidFill>
                  <a:srgbClr val="330099"/>
                </a:solidFill>
                <a:latin typeface="Arial Black"/>
                <a:cs typeface="Arial Black"/>
              </a:rPr>
              <a:t>2	</a:t>
            </a:r>
            <a:r>
              <a:rPr dirty="0" sz="1000" spc="-5" b="1">
                <a:solidFill>
                  <a:srgbClr val="330099"/>
                </a:solidFill>
                <a:latin typeface="Arial Black"/>
                <a:cs typeface="Arial Black"/>
              </a:rPr>
              <a:t>1cm</a:t>
            </a:r>
            <a:r>
              <a:rPr dirty="0" baseline="25641" sz="975" spc="-7" b="1">
                <a:solidFill>
                  <a:srgbClr val="330099"/>
                </a:solidFill>
                <a:latin typeface="Arial Black"/>
                <a:cs typeface="Arial Black"/>
              </a:rPr>
              <a:t>2</a:t>
            </a:r>
            <a:endParaRPr baseline="25641" sz="975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96439" y="7502652"/>
            <a:ext cx="2462784" cy="284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36826" y="7352538"/>
            <a:ext cx="2410968" cy="199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036826" y="7352538"/>
            <a:ext cx="2411095" cy="200025"/>
          </a:xfrm>
          <a:prstGeom prst="rect">
            <a:avLst/>
          </a:prstGeom>
          <a:ln w="4572">
            <a:solidFill>
              <a:srgbClr val="B8D9D0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  <a:tabLst>
                <a:tab pos="1097915" algn="l"/>
                <a:tab pos="1802130" algn="l"/>
              </a:tabLst>
            </a:pP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V</a:t>
            </a:r>
            <a:r>
              <a:rPr dirty="0" sz="1000" spc="-1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=</a:t>
            </a:r>
            <a:r>
              <a:rPr dirty="0" sz="1000" spc="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5cm/s	1cm/s	10cm/s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93848" y="7894319"/>
            <a:ext cx="1357884" cy="379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95194" y="7675626"/>
            <a:ext cx="1167383" cy="3246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695194" y="7675626"/>
            <a:ext cx="1167765" cy="325120"/>
          </a:xfrm>
          <a:prstGeom prst="rect">
            <a:avLst/>
          </a:prstGeom>
          <a:ln w="4572">
            <a:solidFill>
              <a:srgbClr val="DAABAB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50"/>
              </a:spcBef>
            </a:pPr>
            <a:r>
              <a:rPr dirty="0" sz="1800" b="1">
                <a:solidFill>
                  <a:srgbClr val="CCFF99"/>
                </a:solidFill>
                <a:latin typeface="Arial Black"/>
                <a:cs typeface="Arial Black"/>
              </a:rPr>
              <a:t>V = Q /</a:t>
            </a:r>
            <a:r>
              <a:rPr dirty="0" sz="1800" spc="-114" b="1">
                <a:solidFill>
                  <a:srgbClr val="CCFF99"/>
                </a:solidFill>
                <a:latin typeface="Arial Black"/>
                <a:cs typeface="Arial Black"/>
              </a:rPr>
              <a:t> </a:t>
            </a:r>
            <a:r>
              <a:rPr dirty="0" sz="1800" b="1">
                <a:solidFill>
                  <a:srgbClr val="CCFF99"/>
                </a:solidFill>
                <a:latin typeface="Arial Black"/>
                <a:cs typeface="Arial Black"/>
              </a:rPr>
              <a:t>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62961" y="663625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43961" y="6369558"/>
            <a:ext cx="0" cy="266700"/>
          </a:xfrm>
          <a:custGeom>
            <a:avLst/>
            <a:gdLst/>
            <a:ahLst/>
            <a:cxnLst/>
            <a:rect l="l" t="t" r="r" b="b"/>
            <a:pathLst>
              <a:path w="0" h="266700">
                <a:moveTo>
                  <a:pt x="0" y="266700"/>
                </a:moveTo>
                <a:lnTo>
                  <a:pt x="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43961" y="6369558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 h="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34561" y="6369558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34561" y="671245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734561" y="694105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62961" y="6979157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743961" y="6979157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34561" y="6941057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743961" y="7283957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 h="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908">
            <a:solidFill>
              <a:srgbClr val="99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2455545" y="6701282"/>
            <a:ext cx="12763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 Black"/>
                <a:cs typeface="Arial Black"/>
              </a:rPr>
              <a:t>a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60522" y="6719061"/>
            <a:ext cx="12763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 Black"/>
                <a:cs typeface="Arial Black"/>
              </a:rPr>
              <a:t>b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74389" y="6719061"/>
            <a:ext cx="12763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 Black"/>
                <a:cs typeface="Arial Black"/>
              </a:rPr>
              <a:t>c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0532" y="6752843"/>
            <a:ext cx="451484" cy="108585"/>
          </a:xfrm>
          <a:custGeom>
            <a:avLst/>
            <a:gdLst/>
            <a:ahLst/>
            <a:cxnLst/>
            <a:rect l="l" t="t" r="r" b="b"/>
            <a:pathLst>
              <a:path w="451485" h="108584">
                <a:moveTo>
                  <a:pt x="225170" y="0"/>
                </a:moveTo>
                <a:lnTo>
                  <a:pt x="225170" y="27050"/>
                </a:lnTo>
                <a:lnTo>
                  <a:pt x="0" y="27050"/>
                </a:lnTo>
                <a:lnTo>
                  <a:pt x="0" y="81152"/>
                </a:lnTo>
                <a:lnTo>
                  <a:pt x="225170" y="81152"/>
                </a:lnTo>
                <a:lnTo>
                  <a:pt x="225170" y="108203"/>
                </a:lnTo>
                <a:lnTo>
                  <a:pt x="451104" y="54101"/>
                </a:lnTo>
                <a:lnTo>
                  <a:pt x="2251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70532" y="6752843"/>
            <a:ext cx="451484" cy="108585"/>
          </a:xfrm>
          <a:custGeom>
            <a:avLst/>
            <a:gdLst/>
            <a:ahLst/>
            <a:cxnLst/>
            <a:rect l="l" t="t" r="r" b="b"/>
            <a:pathLst>
              <a:path w="451485" h="108584">
                <a:moveTo>
                  <a:pt x="0" y="27050"/>
                </a:moveTo>
                <a:lnTo>
                  <a:pt x="225170" y="27050"/>
                </a:lnTo>
                <a:lnTo>
                  <a:pt x="225170" y="0"/>
                </a:lnTo>
                <a:lnTo>
                  <a:pt x="451104" y="54101"/>
                </a:lnTo>
                <a:lnTo>
                  <a:pt x="225170" y="108203"/>
                </a:lnTo>
                <a:lnTo>
                  <a:pt x="225170" y="81152"/>
                </a:lnTo>
                <a:lnTo>
                  <a:pt x="0" y="81152"/>
                </a:lnTo>
                <a:lnTo>
                  <a:pt x="0" y="27050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155947" y="6752843"/>
            <a:ext cx="337185" cy="108585"/>
          </a:xfrm>
          <a:custGeom>
            <a:avLst/>
            <a:gdLst/>
            <a:ahLst/>
            <a:cxnLst/>
            <a:rect l="l" t="t" r="r" b="b"/>
            <a:pathLst>
              <a:path w="337185" h="108584">
                <a:moveTo>
                  <a:pt x="168148" y="0"/>
                </a:moveTo>
                <a:lnTo>
                  <a:pt x="168148" y="27050"/>
                </a:lnTo>
                <a:lnTo>
                  <a:pt x="0" y="27050"/>
                </a:lnTo>
                <a:lnTo>
                  <a:pt x="0" y="81152"/>
                </a:lnTo>
                <a:lnTo>
                  <a:pt x="168148" y="81152"/>
                </a:lnTo>
                <a:lnTo>
                  <a:pt x="168148" y="108203"/>
                </a:lnTo>
                <a:lnTo>
                  <a:pt x="336803" y="54101"/>
                </a:lnTo>
                <a:lnTo>
                  <a:pt x="1681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55947" y="6752843"/>
            <a:ext cx="337185" cy="108585"/>
          </a:xfrm>
          <a:custGeom>
            <a:avLst/>
            <a:gdLst/>
            <a:ahLst/>
            <a:cxnLst/>
            <a:rect l="l" t="t" r="r" b="b"/>
            <a:pathLst>
              <a:path w="337185" h="108584">
                <a:moveTo>
                  <a:pt x="0" y="27050"/>
                </a:moveTo>
                <a:lnTo>
                  <a:pt x="168148" y="27050"/>
                </a:lnTo>
                <a:lnTo>
                  <a:pt x="168148" y="0"/>
                </a:lnTo>
                <a:lnTo>
                  <a:pt x="336803" y="54101"/>
                </a:lnTo>
                <a:lnTo>
                  <a:pt x="168148" y="108203"/>
                </a:lnTo>
                <a:lnTo>
                  <a:pt x="168148" y="81152"/>
                </a:lnTo>
                <a:lnTo>
                  <a:pt x="0" y="81152"/>
                </a:lnTo>
                <a:lnTo>
                  <a:pt x="0" y="27050"/>
                </a:lnTo>
                <a:close/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328284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22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24785" y="8148422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81788" y="8927035"/>
            <a:ext cx="1752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85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84145" y="4142740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0783" y="1682495"/>
            <a:ext cx="3546348" cy="212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903476" y="1265808"/>
            <a:ext cx="3262629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800" spc="145">
                <a:solidFill>
                  <a:srgbClr val="C00000"/>
                </a:solidFill>
                <a:latin typeface="Arial"/>
                <a:cs typeface="Arial"/>
              </a:rPr>
              <a:t>Effect</a:t>
            </a:r>
            <a:r>
              <a:rPr dirty="0" sz="1800" spc="-9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14">
                <a:solidFill>
                  <a:srgbClr val="C00000"/>
                </a:solidFill>
                <a:latin typeface="Arial"/>
                <a:cs typeface="Arial"/>
              </a:rPr>
              <a:t>Radius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4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40984" y="418274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23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61439" y="5251958"/>
            <a:ext cx="3253740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800" spc="120">
                <a:solidFill>
                  <a:srgbClr val="C00000"/>
                </a:solidFill>
                <a:latin typeface="Arial"/>
                <a:cs typeface="Arial"/>
              </a:rPr>
              <a:t>Compliance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7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800" spc="-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0">
                <a:solidFill>
                  <a:srgbClr val="C00000"/>
                </a:solidFill>
                <a:latin typeface="Arial"/>
                <a:cs typeface="Arial"/>
              </a:rPr>
              <a:t>Vessels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8520" y="5893307"/>
            <a:ext cx="3858260" cy="1739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0979" indent="-220979">
              <a:lnSpc>
                <a:spcPct val="100000"/>
              </a:lnSpc>
              <a:buClr>
                <a:srgbClr val="8D1515"/>
              </a:buClr>
              <a:buSzPct val="83333"/>
              <a:buFont typeface="Wingdings"/>
              <a:buChar char=""/>
              <a:tabLst>
                <a:tab pos="220979" algn="l"/>
              </a:tabLst>
            </a:pP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Compliance </a:t>
            </a: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dirty="0" sz="12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distensibility.</a:t>
            </a:r>
            <a:endParaRPr sz="1200">
              <a:latin typeface="Calibri"/>
              <a:cs typeface="Calibri"/>
            </a:endParaRPr>
          </a:p>
          <a:p>
            <a:pPr marL="220979" indent="-220979">
              <a:lnSpc>
                <a:spcPct val="100000"/>
              </a:lnSpc>
              <a:spcBef>
                <a:spcPts val="885"/>
              </a:spcBef>
              <a:buClr>
                <a:srgbClr val="8D1515"/>
              </a:buClr>
              <a:buSzPct val="83333"/>
              <a:buFont typeface="Wingdings"/>
              <a:buChar char=""/>
              <a:tabLst>
                <a:tab pos="220979" algn="l"/>
              </a:tabLst>
            </a:pPr>
            <a:r>
              <a:rPr dirty="0" sz="1200" spc="-5">
                <a:latin typeface="Calibri"/>
                <a:cs typeface="Calibri"/>
              </a:rPr>
              <a:t>Compliance </a:t>
            </a:r>
            <a:r>
              <a:rPr dirty="0" sz="1200">
                <a:latin typeface="Calibri"/>
                <a:cs typeface="Calibri"/>
              </a:rPr>
              <a:t>is the </a:t>
            </a:r>
            <a:r>
              <a:rPr dirty="0" sz="1200" spc="-5">
                <a:latin typeface="Calibri"/>
                <a:cs typeface="Calibri"/>
              </a:rPr>
              <a:t>volume of </a:t>
            </a:r>
            <a:r>
              <a:rPr dirty="0" sz="1200">
                <a:latin typeface="Calibri"/>
                <a:cs typeface="Calibri"/>
              </a:rPr>
              <a:t>blood </a:t>
            </a:r>
            <a:r>
              <a:rPr dirty="0" sz="1200" spc="-5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vessel </a:t>
            </a:r>
            <a:r>
              <a:rPr dirty="0" sz="1200" spc="-10">
                <a:latin typeface="Calibri"/>
                <a:cs typeface="Calibri"/>
              </a:rPr>
              <a:t>can </a:t>
            </a:r>
            <a:r>
              <a:rPr dirty="0" sz="1200" spc="-5">
                <a:latin typeface="Calibri"/>
                <a:cs typeface="Calibri"/>
              </a:rPr>
              <a:t>hold  </a:t>
            </a:r>
            <a:r>
              <a:rPr dirty="0" sz="1200" spc="-10">
                <a:latin typeface="Calibri"/>
                <a:cs typeface="Calibri"/>
              </a:rPr>
              <a:t>at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given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pressure.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D1515"/>
              </a:buClr>
              <a:buFont typeface="Wingdings"/>
              <a:buChar char=""/>
            </a:pPr>
            <a:endParaRPr sz="1200">
              <a:latin typeface="Times New Roman"/>
              <a:cs typeface="Times New Roman"/>
            </a:endParaRPr>
          </a:p>
          <a:p>
            <a:pPr marL="1234440">
              <a:lnSpc>
                <a:spcPct val="100000"/>
              </a:lnSpc>
            </a:pPr>
            <a:r>
              <a:rPr dirty="0" sz="1200" b="1">
                <a:solidFill>
                  <a:srgbClr val="009900"/>
                </a:solidFill>
                <a:latin typeface="Arial Black"/>
                <a:cs typeface="Arial Black"/>
              </a:rPr>
              <a:t>C =</a:t>
            </a:r>
            <a:r>
              <a:rPr dirty="0" sz="1200" spc="-114" b="1">
                <a:solidFill>
                  <a:srgbClr val="009900"/>
                </a:solidFill>
                <a:latin typeface="Arial Black"/>
                <a:cs typeface="Arial Black"/>
              </a:rPr>
              <a:t> </a:t>
            </a:r>
            <a:r>
              <a:rPr dirty="0" sz="1200" b="1" u="sng">
                <a:solidFill>
                  <a:srgbClr val="009900"/>
                </a:solidFill>
                <a:latin typeface="Arial Black"/>
                <a:cs typeface="Arial Black"/>
              </a:rPr>
              <a:t>V</a:t>
            </a:r>
            <a:endParaRPr sz="1200">
              <a:latin typeface="Arial Black"/>
              <a:cs typeface="Arial Black"/>
            </a:endParaRPr>
          </a:p>
          <a:p>
            <a:pPr algn="ctr" marR="660400">
              <a:lnSpc>
                <a:spcPct val="100000"/>
              </a:lnSpc>
            </a:pPr>
            <a:r>
              <a:rPr dirty="0" sz="1200" b="1">
                <a:solidFill>
                  <a:srgbClr val="009900"/>
                </a:solidFill>
                <a:latin typeface="Arial Black"/>
                <a:cs typeface="Arial Black"/>
              </a:rPr>
              <a:t>P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220979" marR="316230" indent="-220979">
              <a:lnSpc>
                <a:spcPct val="100000"/>
              </a:lnSpc>
              <a:buClr>
                <a:srgbClr val="8D1515"/>
              </a:buClr>
              <a:buSzPct val="83333"/>
              <a:buFont typeface="Wingdings"/>
              <a:buChar char=""/>
              <a:tabLst>
                <a:tab pos="220979" algn="l"/>
              </a:tabLst>
            </a:pP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Vascular </a:t>
            </a: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compliance</a:t>
            </a:r>
            <a:r>
              <a:rPr dirty="0" sz="1200" spc="-5">
                <a:latin typeface="Calibri"/>
                <a:cs typeface="Calibri"/>
              </a:rPr>
              <a:t>, </a:t>
            </a:r>
            <a:r>
              <a:rPr dirty="0" sz="1200">
                <a:latin typeface="Calibri"/>
                <a:cs typeface="Calibri"/>
              </a:rPr>
              <a:t>is the </a:t>
            </a:r>
            <a:r>
              <a:rPr dirty="0" sz="1200" spc="-5">
                <a:latin typeface="Calibri"/>
                <a:cs typeface="Calibri"/>
              </a:rPr>
              <a:t>tendency </a:t>
            </a:r>
            <a:r>
              <a:rPr dirty="0" sz="1200" spc="-10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blood </a:t>
            </a:r>
            <a:r>
              <a:rPr dirty="0" sz="1200" spc="-5">
                <a:latin typeface="Calibri"/>
                <a:cs typeface="Calibri"/>
              </a:rPr>
              <a:t>vessel  volume to increase </a:t>
            </a:r>
            <a:r>
              <a:rPr dirty="0" sz="1200">
                <a:latin typeface="Calibri"/>
                <a:cs typeface="Calibri"/>
              </a:rPr>
              <a:t>as </a:t>
            </a:r>
            <a:r>
              <a:rPr dirty="0" sz="1200" spc="-5">
                <a:latin typeface="Calibri"/>
                <a:cs typeface="Calibri"/>
              </a:rPr>
              <a:t>BP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increases.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340984" y="815949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24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7485" y="8148422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31029" y="1191005"/>
            <a:ext cx="943610" cy="600710"/>
          </a:xfrm>
          <a:custGeom>
            <a:avLst/>
            <a:gdLst/>
            <a:ahLst/>
            <a:cxnLst/>
            <a:rect l="l" t="t" r="r" b="b"/>
            <a:pathLst>
              <a:path w="943610" h="600710">
                <a:moveTo>
                  <a:pt x="0" y="600455"/>
                </a:moveTo>
                <a:lnTo>
                  <a:pt x="943355" y="600455"/>
                </a:lnTo>
                <a:lnTo>
                  <a:pt x="943355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31029" y="1191005"/>
            <a:ext cx="943610" cy="600710"/>
          </a:xfrm>
          <a:prstGeom prst="rect">
            <a:avLst/>
          </a:prstGeom>
          <a:solidFill>
            <a:srgbClr val="FFFFFF"/>
          </a:solidFill>
          <a:ln w="7620">
            <a:solidFill>
              <a:srgbClr val="BB1C1C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80"/>
              </a:spcBef>
            </a:pPr>
            <a:r>
              <a:rPr dirty="0" sz="900" b="1">
                <a:solidFill>
                  <a:srgbClr val="0D0D0D"/>
                </a:solidFill>
                <a:latin typeface="Arial Black"/>
                <a:cs typeface="Arial Black"/>
              </a:rPr>
              <a:t>C =</a:t>
            </a:r>
            <a:r>
              <a:rPr dirty="0" sz="900" spc="-10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600" spc="-5" b="1">
                <a:solidFill>
                  <a:srgbClr val="0D0D0D"/>
                </a:solidFill>
                <a:latin typeface="Arial Black"/>
                <a:cs typeface="Arial Black"/>
              </a:rPr>
              <a:t>Compliance</a:t>
            </a:r>
            <a:endParaRPr sz="60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  <a:spcBef>
                <a:spcPts val="540"/>
              </a:spcBef>
            </a:pPr>
            <a:r>
              <a:rPr dirty="0" sz="900" b="1">
                <a:solidFill>
                  <a:srgbClr val="0D0D0D"/>
                </a:solidFill>
                <a:latin typeface="Arial Black"/>
                <a:cs typeface="Arial Black"/>
              </a:rPr>
              <a:t>V =</a:t>
            </a:r>
            <a:r>
              <a:rPr dirty="0" sz="900" spc="-8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600" spc="-10" b="1">
                <a:solidFill>
                  <a:srgbClr val="0D0D0D"/>
                </a:solidFill>
                <a:latin typeface="Arial Black"/>
                <a:cs typeface="Arial Black"/>
              </a:rPr>
              <a:t>Volume</a:t>
            </a:r>
            <a:endParaRPr sz="60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  <a:spcBef>
                <a:spcPts val="540"/>
              </a:spcBef>
            </a:pPr>
            <a:r>
              <a:rPr dirty="0" sz="900" b="1">
                <a:solidFill>
                  <a:srgbClr val="0D0D0D"/>
                </a:solidFill>
                <a:latin typeface="Arial Black"/>
                <a:cs typeface="Arial Black"/>
              </a:rPr>
              <a:t>P =</a:t>
            </a:r>
            <a:r>
              <a:rPr dirty="0" sz="900" spc="-7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600" spc="-5" b="1">
                <a:solidFill>
                  <a:srgbClr val="0D0D0D"/>
                </a:solidFill>
                <a:latin typeface="Arial Black"/>
                <a:cs typeface="Arial Black"/>
              </a:rPr>
              <a:t>Pressure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3000" y="868680"/>
            <a:ext cx="3226307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77366" y="889254"/>
            <a:ext cx="2927350" cy="831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 indent="-439420">
              <a:lnSpc>
                <a:spcPct val="101000"/>
              </a:lnSpc>
            </a:pPr>
            <a:r>
              <a:rPr dirty="0" sz="1000" spc="-15" b="1">
                <a:latin typeface="Calibri"/>
                <a:cs typeface="Calibri"/>
              </a:rPr>
              <a:t>Venous system </a:t>
            </a:r>
            <a:r>
              <a:rPr dirty="0" sz="1000" spc="-5" b="1">
                <a:latin typeface="Calibri"/>
                <a:cs typeface="Calibri"/>
              </a:rPr>
              <a:t>has a </a:t>
            </a:r>
            <a:r>
              <a:rPr dirty="0" sz="1000" spc="-10" b="1">
                <a:latin typeface="Calibri"/>
                <a:cs typeface="Calibri"/>
              </a:rPr>
              <a:t>large </a:t>
            </a:r>
            <a:r>
              <a:rPr dirty="0" sz="1000" spc="-5" b="1">
                <a:latin typeface="Calibri"/>
                <a:cs typeface="Calibri"/>
              </a:rPr>
              <a:t>compliance &amp; acts as a blood  reservoir (high </a:t>
            </a:r>
            <a:r>
              <a:rPr dirty="0" sz="1000" spc="-10" b="1">
                <a:latin typeface="Calibri"/>
                <a:cs typeface="Calibri"/>
              </a:rPr>
              <a:t>volume </a:t>
            </a:r>
            <a:r>
              <a:rPr dirty="0" sz="1000" spc="-5" b="1">
                <a:latin typeface="Calibri"/>
                <a:cs typeface="Calibri"/>
              </a:rPr>
              <a:t>&amp; low</a:t>
            </a:r>
            <a:r>
              <a:rPr dirty="0" sz="1000" spc="3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pressure)</a:t>
            </a:r>
            <a:endParaRPr sz="1000">
              <a:latin typeface="Calibri"/>
              <a:cs typeface="Calibri"/>
            </a:endParaRPr>
          </a:p>
          <a:p>
            <a:pPr marL="613410">
              <a:lnSpc>
                <a:spcPct val="100000"/>
              </a:lnSpc>
              <a:spcBef>
                <a:spcPts val="725"/>
              </a:spcBef>
            </a:pPr>
            <a:r>
              <a:rPr dirty="0" sz="1400" b="1">
                <a:solidFill>
                  <a:srgbClr val="0D0D0D"/>
                </a:solidFill>
                <a:latin typeface="Arial Black"/>
                <a:cs typeface="Arial Black"/>
              </a:rPr>
              <a:t>C =</a:t>
            </a:r>
            <a:r>
              <a:rPr dirty="0" sz="1400" spc="-100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400" b="1" u="sng">
                <a:solidFill>
                  <a:srgbClr val="0D0D0D"/>
                </a:solidFill>
                <a:latin typeface="Arial Black"/>
                <a:cs typeface="Arial Black"/>
              </a:rPr>
              <a:t>V</a:t>
            </a:r>
            <a:endParaRPr sz="1400">
              <a:latin typeface="Arial Black"/>
              <a:cs typeface="Arial Black"/>
            </a:endParaRPr>
          </a:p>
          <a:p>
            <a:pPr marL="969644">
              <a:lnSpc>
                <a:spcPct val="100000"/>
              </a:lnSpc>
            </a:pPr>
            <a:r>
              <a:rPr dirty="0" sz="1400" b="1">
                <a:solidFill>
                  <a:srgbClr val="0D0D0D"/>
                </a:solidFill>
                <a:latin typeface="Arial Black"/>
                <a:cs typeface="Arial Black"/>
              </a:rPr>
              <a:t>P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40984" y="418274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25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0160" y="4171696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5631179"/>
            <a:ext cx="4572000" cy="2642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5010911"/>
            <a:ext cx="4556760" cy="731520"/>
          </a:xfrm>
          <a:custGeom>
            <a:avLst/>
            <a:gdLst/>
            <a:ahLst/>
            <a:cxnLst/>
            <a:rect l="l" t="t" r="r" b="b"/>
            <a:pathLst>
              <a:path w="4556760" h="731520">
                <a:moveTo>
                  <a:pt x="0" y="731520"/>
                </a:moveTo>
                <a:lnTo>
                  <a:pt x="4556760" y="731520"/>
                </a:lnTo>
                <a:lnTo>
                  <a:pt x="455676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523746" y="5029453"/>
            <a:ext cx="3937000" cy="348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11125">
              <a:lnSpc>
                <a:spcPct val="100000"/>
              </a:lnSpc>
            </a:pPr>
            <a:r>
              <a:rPr dirty="0" sz="1100" spc="70">
                <a:latin typeface="Arial"/>
                <a:cs typeface="Arial"/>
              </a:rPr>
              <a:t>Vascular </a:t>
            </a:r>
            <a:r>
              <a:rPr dirty="0" sz="1100" spc="60">
                <a:latin typeface="Arial"/>
                <a:cs typeface="Arial"/>
              </a:rPr>
              <a:t>system </a:t>
            </a:r>
            <a:r>
              <a:rPr dirty="0" sz="1100" spc="-5">
                <a:latin typeface="Arial"/>
                <a:cs typeface="Arial"/>
              </a:rPr>
              <a:t>possesses </a:t>
            </a:r>
            <a:r>
              <a:rPr dirty="0" sz="1100" spc="114">
                <a:latin typeface="Arial"/>
                <a:cs typeface="Arial"/>
              </a:rPr>
              <a:t>different </a:t>
            </a:r>
            <a:r>
              <a:rPr dirty="0" sz="1100" spc="65">
                <a:latin typeface="Arial"/>
                <a:cs typeface="Arial"/>
              </a:rPr>
              <a:t>mechanisms </a:t>
            </a:r>
            <a:r>
              <a:rPr dirty="0" sz="1100" spc="135">
                <a:latin typeface="Arial"/>
                <a:cs typeface="Arial"/>
              </a:rPr>
              <a:t>for  </a:t>
            </a:r>
            <a:r>
              <a:rPr dirty="0" sz="1100" spc="114">
                <a:latin typeface="Arial"/>
                <a:cs typeface="Arial"/>
              </a:rPr>
              <a:t>promoting</a:t>
            </a:r>
            <a:r>
              <a:rPr dirty="0" sz="1100" spc="215">
                <a:latin typeface="Arial"/>
                <a:cs typeface="Arial"/>
              </a:rPr>
              <a:t> </a:t>
            </a:r>
            <a:r>
              <a:rPr dirty="0" sz="1100" spc="95">
                <a:latin typeface="Arial"/>
                <a:cs typeface="Arial"/>
              </a:rPr>
              <a:t>continuous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165">
                <a:latin typeface="Arial"/>
                <a:cs typeface="Arial"/>
              </a:rPr>
              <a:t>flow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105">
                <a:latin typeface="Arial"/>
                <a:cs typeface="Arial"/>
              </a:rPr>
              <a:t>of</a:t>
            </a:r>
            <a:r>
              <a:rPr dirty="0" sz="1100" spc="245">
                <a:latin typeface="Arial"/>
                <a:cs typeface="Arial"/>
              </a:rPr>
              <a:t> </a:t>
            </a:r>
            <a:r>
              <a:rPr dirty="0" sz="1100" spc="85">
                <a:latin typeface="Arial"/>
                <a:cs typeface="Arial"/>
              </a:rPr>
              <a:t>blood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to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the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80">
                <a:latin typeface="Arial"/>
                <a:cs typeface="Arial"/>
              </a:rPr>
              <a:t>capillaries: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16558" y="5407914"/>
            <a:ext cx="715010" cy="228600"/>
          </a:xfrm>
          <a:prstGeom prst="rect">
            <a:avLst/>
          </a:prstGeom>
          <a:solidFill>
            <a:srgbClr val="F7DEAD"/>
          </a:solidFill>
          <a:ln w="38100">
            <a:solidFill>
              <a:srgbClr val="FF6699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10795">
              <a:lnSpc>
                <a:spcPct val="100000"/>
              </a:lnSpc>
              <a:spcBef>
                <a:spcPts val="55"/>
              </a:spcBef>
            </a:pPr>
            <a:r>
              <a:rPr dirty="0" sz="900" spc="-5" b="1">
                <a:latin typeface="Times New Roman"/>
                <a:cs typeface="Times New Roman"/>
              </a:rPr>
              <a:t>Elastic</a:t>
            </a:r>
            <a:r>
              <a:rPr dirty="0" sz="900" spc="-5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recoil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8850" y="5407914"/>
            <a:ext cx="1752600" cy="228600"/>
          </a:xfrm>
          <a:prstGeom prst="rect">
            <a:avLst/>
          </a:prstGeom>
          <a:solidFill>
            <a:srgbClr val="F7DEAD"/>
          </a:solidFill>
          <a:ln w="38100">
            <a:solidFill>
              <a:srgbClr val="FF6699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55"/>
              </a:spcBef>
            </a:pPr>
            <a:r>
              <a:rPr dirty="0" sz="900" spc="-10" b="1">
                <a:latin typeface="Times New Roman"/>
                <a:cs typeface="Times New Roman"/>
              </a:rPr>
              <a:t>Smooth </a:t>
            </a:r>
            <a:r>
              <a:rPr dirty="0" sz="900" spc="-15" b="1">
                <a:latin typeface="Times New Roman"/>
                <a:cs typeface="Times New Roman"/>
              </a:rPr>
              <a:t>m. </a:t>
            </a:r>
            <a:r>
              <a:rPr dirty="0" sz="900" spc="-5" b="1">
                <a:latin typeface="Times New Roman"/>
                <a:cs typeface="Times New Roman"/>
              </a:rPr>
              <a:t>regulation of</a:t>
            </a:r>
            <a:r>
              <a:rPr dirty="0" sz="900" spc="40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diameter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86605" y="5407914"/>
            <a:ext cx="617220" cy="228600"/>
          </a:xfrm>
          <a:prstGeom prst="rect">
            <a:avLst/>
          </a:prstGeom>
          <a:solidFill>
            <a:srgbClr val="F7DEAD"/>
          </a:solidFill>
          <a:ln w="38100">
            <a:solidFill>
              <a:srgbClr val="FF6699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55"/>
              </a:spcBef>
            </a:pPr>
            <a:r>
              <a:rPr dirty="0" sz="900" spc="-5" b="1">
                <a:latin typeface="Times New Roman"/>
                <a:cs typeface="Times New Roman"/>
              </a:rPr>
              <a:t>Sphincters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72050" y="5407914"/>
            <a:ext cx="466725" cy="228600"/>
          </a:xfrm>
          <a:prstGeom prst="rect">
            <a:avLst/>
          </a:prstGeom>
          <a:solidFill>
            <a:srgbClr val="F7DEAD"/>
          </a:solidFill>
          <a:ln w="38100">
            <a:solidFill>
              <a:srgbClr val="FF6699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55"/>
              </a:spcBef>
            </a:pPr>
            <a:r>
              <a:rPr dirty="0" sz="900" spc="-20" b="1">
                <a:latin typeface="Times New Roman"/>
                <a:cs typeface="Times New Roman"/>
              </a:rPr>
              <a:t>Valves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51808" y="5787644"/>
            <a:ext cx="702310" cy="11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b="1">
                <a:latin typeface="Times New Roman"/>
                <a:cs typeface="Times New Roman"/>
              </a:rPr>
              <a:t>Muscular</a:t>
            </a:r>
            <a:r>
              <a:rPr dirty="0" sz="700" spc="-30" b="1">
                <a:latin typeface="Times New Roman"/>
                <a:cs typeface="Times New Roman"/>
              </a:rPr>
              <a:t> </a:t>
            </a:r>
            <a:r>
              <a:rPr dirty="0" sz="700" spc="-5" b="1">
                <a:latin typeface="Times New Roman"/>
                <a:cs typeface="Times New Roman"/>
              </a:rPr>
              <a:t>arteries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45052" y="5875020"/>
            <a:ext cx="200025" cy="102235"/>
          </a:xfrm>
          <a:custGeom>
            <a:avLst/>
            <a:gdLst/>
            <a:ahLst/>
            <a:cxnLst/>
            <a:rect l="l" t="t" r="r" b="b"/>
            <a:pathLst>
              <a:path w="200025" h="102235">
                <a:moveTo>
                  <a:pt x="199644" y="0"/>
                </a:moveTo>
                <a:lnTo>
                  <a:pt x="0" y="10210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99303" y="4858511"/>
            <a:ext cx="600455" cy="224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328284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26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31493" y="8148422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25240" y="3014472"/>
            <a:ext cx="656843" cy="527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53128" y="2334767"/>
            <a:ext cx="1028700" cy="787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43044" y="3121151"/>
            <a:ext cx="931163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68963" y="923378"/>
            <a:ext cx="963886" cy="758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651510">
              <a:lnSpc>
                <a:spcPct val="100000"/>
              </a:lnSpc>
            </a:pPr>
            <a:r>
              <a:rPr dirty="0" sz="1800" spc="110">
                <a:solidFill>
                  <a:srgbClr val="C00000"/>
                </a:solidFill>
                <a:latin typeface="Arial"/>
                <a:cs typeface="Arial"/>
              </a:rPr>
              <a:t>Measurement </a:t>
            </a:r>
            <a:r>
              <a:rPr dirty="0" sz="1800" spc="17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800" spc="-2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225">
                <a:solidFill>
                  <a:srgbClr val="C00000"/>
                </a:solidFill>
                <a:latin typeface="Arial"/>
                <a:cs typeface="Arial"/>
              </a:rPr>
              <a:t>Arterial</a:t>
            </a:r>
            <a:endParaRPr sz="1800">
              <a:latin typeface="Arial"/>
              <a:cs typeface="Arial"/>
            </a:endParaRPr>
          </a:p>
          <a:p>
            <a:pPr algn="ctr" marL="652145">
              <a:lnSpc>
                <a:spcPct val="100000"/>
              </a:lnSpc>
            </a:pP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800" spc="-1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716280" indent="-271780">
              <a:lnSpc>
                <a:spcPct val="100000"/>
              </a:lnSpc>
              <a:buClr>
                <a:srgbClr val="993300"/>
              </a:buClr>
              <a:buSzPct val="145833"/>
              <a:buFont typeface="Wingdings"/>
              <a:buChar char=""/>
              <a:tabLst>
                <a:tab pos="716915" algn="l"/>
              </a:tabLst>
            </a:pPr>
            <a:r>
              <a:rPr dirty="0" sz="1200" spc="-15" b="1">
                <a:latin typeface="Calibri"/>
                <a:cs typeface="Calibri"/>
              </a:rPr>
              <a:t>Two </a:t>
            </a:r>
            <a:r>
              <a:rPr dirty="0" sz="1200" spc="-5" b="1">
                <a:latin typeface="Calibri"/>
                <a:cs typeface="Calibri"/>
              </a:rPr>
              <a:t>methods:  </a:t>
            </a:r>
            <a:r>
              <a:rPr dirty="0" sz="1200" spc="-5">
                <a:latin typeface="Calibri"/>
                <a:cs typeface="Calibri"/>
              </a:rPr>
              <a:t>Direct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indirect</a:t>
            </a:r>
            <a:endParaRPr sz="1200">
              <a:latin typeface="Calibri"/>
              <a:cs typeface="Calibri"/>
            </a:endParaRPr>
          </a:p>
          <a:p>
            <a:pPr marL="716280" indent="-271780">
              <a:lnSpc>
                <a:spcPct val="100000"/>
              </a:lnSpc>
              <a:spcBef>
                <a:spcPts val="555"/>
              </a:spcBef>
              <a:buClr>
                <a:srgbClr val="993300"/>
              </a:buClr>
              <a:buSzPct val="145454"/>
              <a:buFont typeface="Wingdings"/>
              <a:buChar char=""/>
              <a:tabLst>
                <a:tab pos="716915" algn="l"/>
              </a:tabLst>
            </a:pPr>
            <a:r>
              <a:rPr dirty="0" sz="1100" spc="80">
                <a:solidFill>
                  <a:srgbClr val="001F5F"/>
                </a:solidFill>
                <a:latin typeface="Arial"/>
                <a:cs typeface="Arial"/>
              </a:rPr>
              <a:t>Sphygmomanometer:</a:t>
            </a:r>
            <a:endParaRPr sz="1100">
              <a:latin typeface="Arial"/>
              <a:cs typeface="Arial"/>
            </a:endParaRPr>
          </a:p>
          <a:p>
            <a:pPr lvl="1" marL="981710" indent="-180340">
              <a:lnSpc>
                <a:spcPct val="100000"/>
              </a:lnSpc>
              <a:spcBef>
                <a:spcPts val="405"/>
              </a:spcBef>
              <a:buClr>
                <a:srgbClr val="993300"/>
              </a:buClr>
              <a:buSzPct val="145454"/>
              <a:buFont typeface="Wingdings"/>
              <a:buChar char=""/>
              <a:tabLst>
                <a:tab pos="982344" algn="l"/>
              </a:tabLst>
            </a:pPr>
            <a:r>
              <a:rPr dirty="0" sz="1100" spc="-5">
                <a:latin typeface="Calibri"/>
                <a:cs typeface="Calibri"/>
              </a:rPr>
              <a:t>Indirect method, "Estimate </a:t>
            </a:r>
            <a:r>
              <a:rPr dirty="0" sz="1100">
                <a:latin typeface="Calibri"/>
                <a:cs typeface="Calibri"/>
              </a:rPr>
              <a:t>of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pressure"</a:t>
            </a:r>
            <a:endParaRPr sz="1100">
              <a:latin typeface="Calibri"/>
              <a:cs typeface="Calibri"/>
            </a:endParaRPr>
          </a:p>
          <a:p>
            <a:pPr lvl="1" marL="981710" indent="-180340">
              <a:lnSpc>
                <a:spcPct val="100000"/>
              </a:lnSpc>
              <a:spcBef>
                <a:spcPts val="430"/>
              </a:spcBef>
              <a:buClr>
                <a:srgbClr val="993300"/>
              </a:buClr>
              <a:buSzPct val="145454"/>
              <a:buFont typeface="Wingdings"/>
              <a:buChar char=""/>
              <a:tabLst>
                <a:tab pos="982344" algn="l"/>
              </a:tabLst>
            </a:pPr>
            <a:r>
              <a:rPr dirty="0" sz="1100" spc="-10" b="1">
                <a:latin typeface="Calibri"/>
                <a:cs typeface="Calibri"/>
              </a:rPr>
              <a:t>Many</a:t>
            </a:r>
            <a:r>
              <a:rPr dirty="0" sz="1100" spc="-10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types:</a:t>
            </a:r>
            <a:endParaRPr sz="11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25"/>
              </a:spcBef>
              <a:buClr>
                <a:srgbClr val="9933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5">
                <a:latin typeface="Calibri"/>
                <a:cs typeface="Calibri"/>
              </a:rPr>
              <a:t>Mercury</a:t>
            </a:r>
            <a:r>
              <a:rPr dirty="0" sz="900" spc="-8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sphygmomanometer</a:t>
            </a:r>
            <a:endParaRPr sz="9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05"/>
              </a:spcBef>
              <a:buClr>
                <a:srgbClr val="9933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5">
                <a:latin typeface="Calibri"/>
                <a:cs typeface="Calibri"/>
              </a:rPr>
              <a:t>Aneroid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equipment</a:t>
            </a:r>
            <a:endParaRPr sz="9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05"/>
              </a:spcBef>
              <a:buClr>
                <a:srgbClr val="9933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5">
                <a:latin typeface="Calibri"/>
                <a:cs typeface="Calibri"/>
              </a:rPr>
              <a:t>Automatic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equipment</a:t>
            </a:r>
            <a:endParaRPr sz="900">
              <a:latin typeface="Calibri"/>
              <a:cs typeface="Calibri"/>
            </a:endParaRPr>
          </a:p>
          <a:p>
            <a:pPr lvl="1" marL="981710" indent="-180340">
              <a:lnSpc>
                <a:spcPct val="100000"/>
              </a:lnSpc>
              <a:spcBef>
                <a:spcPts val="409"/>
              </a:spcBef>
              <a:buClr>
                <a:srgbClr val="993300"/>
              </a:buClr>
              <a:buSzPct val="145454"/>
              <a:buFont typeface="Wingdings"/>
              <a:buChar char=""/>
              <a:tabLst>
                <a:tab pos="982344" algn="l"/>
              </a:tabLst>
            </a:pPr>
            <a:r>
              <a:rPr dirty="0" sz="1100" b="1">
                <a:latin typeface="Calibri"/>
                <a:cs typeface="Calibri"/>
              </a:rPr>
              <a:t>Blood </a:t>
            </a:r>
            <a:r>
              <a:rPr dirty="0" sz="1100" spc="-5" b="1">
                <a:latin typeface="Calibri"/>
                <a:cs typeface="Calibri"/>
              </a:rPr>
              <a:t>Pressure Cuff</a:t>
            </a:r>
            <a:r>
              <a:rPr dirty="0" sz="1100" spc="-70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Size:</a:t>
            </a:r>
            <a:endParaRPr sz="11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25"/>
              </a:spcBef>
              <a:buClr>
                <a:srgbClr val="C000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5">
                <a:latin typeface="Calibri"/>
                <a:cs typeface="Calibri"/>
              </a:rPr>
              <a:t>Small </a:t>
            </a:r>
            <a:r>
              <a:rPr dirty="0" sz="900">
                <a:latin typeface="Calibri"/>
                <a:cs typeface="Calibri"/>
              </a:rPr>
              <a:t>– </a:t>
            </a:r>
            <a:r>
              <a:rPr dirty="0" sz="900" spc="-5">
                <a:latin typeface="Calibri"/>
                <a:cs typeface="Calibri"/>
              </a:rPr>
              <a:t>children </a:t>
            </a:r>
            <a:r>
              <a:rPr dirty="0" sz="900">
                <a:latin typeface="Calibri"/>
                <a:cs typeface="Calibri"/>
              </a:rPr>
              <a:t>&amp; </a:t>
            </a:r>
            <a:r>
              <a:rPr dirty="0" sz="900" spc="-5">
                <a:latin typeface="Calibri"/>
                <a:cs typeface="Calibri"/>
              </a:rPr>
              <a:t>small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adults</a:t>
            </a:r>
            <a:endParaRPr sz="9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05"/>
              </a:spcBef>
              <a:buClr>
                <a:srgbClr val="C000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15">
                <a:latin typeface="Calibri"/>
                <a:cs typeface="Calibri"/>
              </a:rPr>
              <a:t>Average</a:t>
            </a:r>
            <a:endParaRPr sz="900">
              <a:latin typeface="Calibri"/>
              <a:cs typeface="Calibri"/>
            </a:endParaRPr>
          </a:p>
          <a:p>
            <a:pPr lvl="2" marL="1245235" indent="-167640">
              <a:lnSpc>
                <a:spcPct val="100000"/>
              </a:lnSpc>
              <a:spcBef>
                <a:spcPts val="405"/>
              </a:spcBef>
              <a:buClr>
                <a:srgbClr val="C00000"/>
              </a:buClr>
              <a:buSzPct val="144444"/>
              <a:buFont typeface="Wingdings"/>
              <a:buChar char=""/>
              <a:tabLst>
                <a:tab pos="1245870" algn="l"/>
              </a:tabLst>
            </a:pPr>
            <a:r>
              <a:rPr dirty="0" sz="900" spc="-10">
                <a:latin typeface="Calibri"/>
                <a:cs typeface="Calibri"/>
              </a:rPr>
              <a:t>Large </a:t>
            </a:r>
            <a:r>
              <a:rPr dirty="0" sz="900">
                <a:latin typeface="Calibri"/>
                <a:cs typeface="Calibri"/>
              </a:rPr>
              <a:t>– </a:t>
            </a:r>
            <a:r>
              <a:rPr dirty="0" sz="900" spc="-10">
                <a:latin typeface="Calibri"/>
                <a:cs typeface="Calibri"/>
              </a:rPr>
              <a:t>overweight </a:t>
            </a:r>
            <a:r>
              <a:rPr dirty="0" sz="900">
                <a:latin typeface="Calibri"/>
                <a:cs typeface="Calibri"/>
              </a:rPr>
              <a:t>&amp; </a:t>
            </a:r>
            <a:r>
              <a:rPr dirty="0" sz="900" spc="-10">
                <a:latin typeface="Calibri"/>
                <a:cs typeface="Calibri"/>
              </a:rPr>
              <a:t>large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adults</a:t>
            </a:r>
            <a:endParaRPr sz="900">
              <a:latin typeface="Calibri"/>
              <a:cs typeface="Calibri"/>
            </a:endParaRPr>
          </a:p>
          <a:p>
            <a:pPr marL="1081405">
              <a:lnSpc>
                <a:spcPct val="100000"/>
              </a:lnSpc>
              <a:spcBef>
                <a:spcPts val="720"/>
              </a:spcBef>
              <a:tabLst>
                <a:tab pos="4200525" algn="l"/>
              </a:tabLst>
            </a:pPr>
            <a:r>
              <a:rPr dirty="0" sz="500">
                <a:latin typeface="Corbel"/>
                <a:cs typeface="Corbel"/>
              </a:rPr>
              <a:t>Dr. Abeer A. Al-Masri, Faculty </a:t>
            </a:r>
            <a:r>
              <a:rPr dirty="0" sz="500" spc="-5">
                <a:latin typeface="Corbel"/>
                <a:cs typeface="Corbel"/>
              </a:rPr>
              <a:t>of</a:t>
            </a:r>
            <a:r>
              <a:rPr dirty="0" sz="500" spc="-50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r>
              <a:rPr dirty="0" baseline="4629" sz="900" spc="-7" b="1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baseline="4629" sz="900" b="1">
                <a:solidFill>
                  <a:srgbClr val="001F5F"/>
                </a:solidFill>
                <a:latin typeface="Arial"/>
                <a:cs typeface="Arial"/>
              </a:rPr>
              <a:t>27</a:t>
            </a:r>
            <a:endParaRPr baseline="4629"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5443728"/>
            <a:ext cx="2500883" cy="2830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5219700"/>
            <a:ext cx="4572000" cy="295910"/>
          </a:xfrm>
          <a:custGeom>
            <a:avLst/>
            <a:gdLst/>
            <a:ahLst/>
            <a:cxnLst/>
            <a:rect l="l" t="t" r="r" b="b"/>
            <a:pathLst>
              <a:path w="4572000" h="295910">
                <a:moveTo>
                  <a:pt x="0" y="295655"/>
                </a:moveTo>
                <a:lnTo>
                  <a:pt x="4572000" y="295655"/>
                </a:lnTo>
                <a:lnTo>
                  <a:pt x="4572000" y="0"/>
                </a:lnTo>
                <a:lnTo>
                  <a:pt x="0" y="0"/>
                </a:lnTo>
                <a:lnTo>
                  <a:pt x="0" y="29565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912747" y="5238750"/>
            <a:ext cx="3394075" cy="1244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45">
                <a:solidFill>
                  <a:srgbClr val="009900"/>
                </a:solidFill>
                <a:latin typeface="Arial"/>
                <a:cs typeface="Arial"/>
              </a:rPr>
              <a:t>Laminar</a:t>
            </a:r>
            <a:r>
              <a:rPr dirty="0" sz="1600" spc="-15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009900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600" spc="175">
                <a:solidFill>
                  <a:srgbClr val="009900"/>
                </a:solidFill>
                <a:latin typeface="Arial"/>
                <a:cs typeface="Arial"/>
              </a:rPr>
              <a:t>Turbulent</a:t>
            </a:r>
            <a:r>
              <a:rPr dirty="0" sz="1600" spc="-25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dirty="0" sz="1600" spc="190">
                <a:solidFill>
                  <a:srgbClr val="009900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939289" indent="-143510">
              <a:lnSpc>
                <a:spcPct val="100000"/>
              </a:lnSpc>
              <a:buClr>
                <a:srgbClr val="585858"/>
              </a:buClr>
              <a:buSzPct val="78947"/>
              <a:buFont typeface="Wingdings"/>
              <a:buChar char=""/>
              <a:tabLst>
                <a:tab pos="1939289" algn="l"/>
              </a:tabLst>
            </a:pPr>
            <a:r>
              <a:rPr dirty="0" sz="950" spc="85">
                <a:solidFill>
                  <a:srgbClr val="000099"/>
                </a:solidFill>
                <a:latin typeface="Arial"/>
                <a:cs typeface="Arial"/>
              </a:rPr>
              <a:t>Laminar</a:t>
            </a:r>
            <a:r>
              <a:rPr dirty="0" sz="950" spc="-9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950" spc="140">
                <a:solidFill>
                  <a:srgbClr val="000099"/>
                </a:solidFill>
                <a:latin typeface="Arial"/>
                <a:cs typeface="Arial"/>
              </a:rPr>
              <a:t>flow</a:t>
            </a:r>
            <a:endParaRPr sz="950">
              <a:latin typeface="Arial"/>
              <a:cs typeface="Arial"/>
            </a:endParaRPr>
          </a:p>
          <a:p>
            <a:pPr lvl="1" marL="2167890" indent="-143510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SzPct val="142105"/>
              <a:buFont typeface="Arial"/>
              <a:buChar char="•"/>
              <a:tabLst>
                <a:tab pos="2167890" algn="l"/>
              </a:tabLst>
            </a:pPr>
            <a:r>
              <a:rPr dirty="0" sz="950" spc="-5">
                <a:latin typeface="Calibri"/>
                <a:cs typeface="Calibri"/>
              </a:rPr>
              <a:t>Stream-lined</a:t>
            </a:r>
            <a:endParaRPr sz="950">
              <a:latin typeface="Calibri"/>
              <a:cs typeface="Calibri"/>
            </a:endParaRPr>
          </a:p>
          <a:p>
            <a:pPr algn="just" lvl="1" marL="2167890" marR="5080" indent="-143510">
              <a:lnSpc>
                <a:spcPct val="90000"/>
              </a:lnSpc>
              <a:spcBef>
                <a:spcPts val="535"/>
              </a:spcBef>
              <a:buClr>
                <a:srgbClr val="FF0000"/>
              </a:buClr>
              <a:buSzPct val="142105"/>
              <a:buFont typeface="Arial"/>
              <a:buChar char="•"/>
              <a:tabLst>
                <a:tab pos="2167890" algn="l"/>
              </a:tabLst>
            </a:pPr>
            <a:r>
              <a:rPr dirty="0" sz="950" spc="-5">
                <a:latin typeface="Calibri"/>
                <a:cs typeface="Calibri"/>
              </a:rPr>
              <a:t>Outermost layer </a:t>
            </a:r>
            <a:r>
              <a:rPr dirty="0" sz="950">
                <a:latin typeface="Calibri"/>
                <a:cs typeface="Calibri"/>
              </a:rPr>
              <a:t>moving  </a:t>
            </a:r>
            <a:r>
              <a:rPr dirty="0" sz="950" spc="-10">
                <a:latin typeface="Calibri"/>
                <a:cs typeface="Calibri"/>
              </a:rPr>
              <a:t>slowest </a:t>
            </a:r>
            <a:r>
              <a:rPr dirty="0" sz="950" spc="-5">
                <a:latin typeface="Calibri"/>
                <a:cs typeface="Calibri"/>
              </a:rPr>
              <a:t>&amp; </a:t>
            </a:r>
            <a:r>
              <a:rPr dirty="0" sz="950" spc="-10">
                <a:latin typeface="Calibri"/>
                <a:cs typeface="Calibri"/>
              </a:rPr>
              <a:t>center </a:t>
            </a:r>
            <a:r>
              <a:rPr dirty="0" sz="950">
                <a:latin typeface="Calibri"/>
                <a:cs typeface="Calibri"/>
              </a:rPr>
              <a:t>moving  </a:t>
            </a:r>
            <a:r>
              <a:rPr dirty="0" sz="950" spc="-15">
                <a:latin typeface="Calibri"/>
                <a:cs typeface="Calibri"/>
              </a:rPr>
              <a:t>fastest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96080" y="6913880"/>
            <a:ext cx="1756410" cy="1014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585858"/>
              </a:buClr>
              <a:buSzPct val="78947"/>
              <a:buFont typeface="Wingdings"/>
              <a:buChar char=""/>
              <a:tabLst>
                <a:tab pos="156210" algn="l"/>
              </a:tabLst>
            </a:pPr>
            <a:r>
              <a:rPr dirty="0" sz="950" spc="105">
                <a:solidFill>
                  <a:srgbClr val="000099"/>
                </a:solidFill>
                <a:latin typeface="Arial"/>
                <a:cs typeface="Arial"/>
              </a:rPr>
              <a:t>Turbulent</a:t>
            </a:r>
            <a:r>
              <a:rPr dirty="0" sz="950" spc="-105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950" spc="140">
                <a:solidFill>
                  <a:srgbClr val="000099"/>
                </a:solidFill>
                <a:latin typeface="Arial"/>
                <a:cs typeface="Arial"/>
              </a:rPr>
              <a:t>flow</a:t>
            </a:r>
            <a:endParaRPr sz="950">
              <a:latin typeface="Arial"/>
              <a:cs typeface="Arial"/>
            </a:endParaRPr>
          </a:p>
          <a:p>
            <a:pPr lvl="1" marL="384175" indent="-142875">
              <a:lnSpc>
                <a:spcPct val="100000"/>
              </a:lnSpc>
              <a:spcBef>
                <a:spcPts val="395"/>
              </a:spcBef>
              <a:buClr>
                <a:srgbClr val="FF0000"/>
              </a:buClr>
              <a:buSzPct val="142105"/>
              <a:buFont typeface="Arial"/>
              <a:buChar char="•"/>
              <a:tabLst>
                <a:tab pos="384810" algn="l"/>
              </a:tabLst>
            </a:pPr>
            <a:r>
              <a:rPr dirty="0" sz="950" spc="-5">
                <a:latin typeface="Calibri"/>
                <a:cs typeface="Calibri"/>
              </a:rPr>
              <a:t>Interrupted</a:t>
            </a:r>
            <a:endParaRPr sz="950">
              <a:latin typeface="Calibri"/>
              <a:cs typeface="Calibri"/>
            </a:endParaRPr>
          </a:p>
          <a:p>
            <a:pPr lvl="1" marL="384175" indent="-142875">
              <a:lnSpc>
                <a:spcPts val="1085"/>
              </a:lnSpc>
              <a:spcBef>
                <a:spcPts val="405"/>
              </a:spcBef>
              <a:buClr>
                <a:srgbClr val="FF0000"/>
              </a:buClr>
              <a:buSzPct val="142105"/>
              <a:buFont typeface="Arial"/>
              <a:buChar char="•"/>
              <a:tabLst>
                <a:tab pos="384810" algn="l"/>
              </a:tabLst>
            </a:pPr>
            <a:r>
              <a:rPr dirty="0" sz="950" spc="-5">
                <a:latin typeface="Calibri"/>
                <a:cs typeface="Calibri"/>
              </a:rPr>
              <a:t>Fluid passes a</a:t>
            </a:r>
            <a:r>
              <a:rPr dirty="0" sz="950" spc="-55">
                <a:latin typeface="Calibri"/>
                <a:cs typeface="Calibri"/>
              </a:rPr>
              <a:t> </a:t>
            </a:r>
            <a:r>
              <a:rPr dirty="0" sz="950" spc="-5">
                <a:latin typeface="Calibri"/>
                <a:cs typeface="Calibri"/>
              </a:rPr>
              <a:t>constriction,</a:t>
            </a:r>
            <a:endParaRPr sz="950">
              <a:latin typeface="Calibri"/>
              <a:cs typeface="Calibri"/>
            </a:endParaRPr>
          </a:p>
          <a:p>
            <a:pPr algn="ctr" marL="251460">
              <a:lnSpc>
                <a:spcPts val="1085"/>
              </a:lnSpc>
            </a:pPr>
            <a:r>
              <a:rPr dirty="0" sz="950">
                <a:latin typeface="Calibri"/>
                <a:cs typeface="Calibri"/>
              </a:rPr>
              <a:t>sharp turn, </a:t>
            </a:r>
            <a:r>
              <a:rPr dirty="0" sz="950" spc="-5">
                <a:latin typeface="Calibri"/>
                <a:cs typeface="Calibri"/>
              </a:rPr>
              <a:t>rough</a:t>
            </a:r>
            <a:r>
              <a:rPr dirty="0" sz="950" spc="-105">
                <a:latin typeface="Calibri"/>
                <a:cs typeface="Calibri"/>
              </a:rPr>
              <a:t> </a:t>
            </a:r>
            <a:r>
              <a:rPr dirty="0" sz="950" spc="-10">
                <a:latin typeface="Calibri"/>
                <a:cs typeface="Calibri"/>
              </a:rPr>
              <a:t>surface</a:t>
            </a:r>
            <a:endParaRPr sz="950">
              <a:latin typeface="Calibri"/>
              <a:cs typeface="Calibri"/>
            </a:endParaRPr>
          </a:p>
          <a:p>
            <a:pPr lvl="1" marL="384175" marR="5080" indent="-142875">
              <a:lnSpc>
                <a:spcPts val="1030"/>
              </a:lnSpc>
              <a:spcBef>
                <a:spcPts val="535"/>
              </a:spcBef>
              <a:buClr>
                <a:srgbClr val="FF0000"/>
              </a:buClr>
              <a:buSzPct val="142105"/>
              <a:buFont typeface="Arial"/>
              <a:buChar char="•"/>
              <a:tabLst>
                <a:tab pos="384810" algn="l"/>
              </a:tabLst>
            </a:pPr>
            <a:r>
              <a:rPr dirty="0" sz="950" spc="-10">
                <a:latin typeface="Calibri"/>
                <a:cs typeface="Calibri"/>
              </a:rPr>
              <a:t>Rate </a:t>
            </a:r>
            <a:r>
              <a:rPr dirty="0" sz="950">
                <a:latin typeface="Calibri"/>
                <a:cs typeface="Calibri"/>
              </a:rPr>
              <a:t>of </a:t>
            </a:r>
            <a:r>
              <a:rPr dirty="0" sz="950" spc="-5">
                <a:latin typeface="Calibri"/>
                <a:cs typeface="Calibri"/>
              </a:rPr>
              <a:t>flow </a:t>
            </a:r>
            <a:r>
              <a:rPr dirty="0" sz="950" spc="-10">
                <a:latin typeface="Calibri"/>
                <a:cs typeface="Calibri"/>
              </a:rPr>
              <a:t>exceeds </a:t>
            </a:r>
            <a:r>
              <a:rPr dirty="0" sz="950" spc="-5">
                <a:latin typeface="Calibri"/>
                <a:cs typeface="Calibri"/>
              </a:rPr>
              <a:t>critical  velocity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45048" y="814486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28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57270" y="8158174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0041" y="1042161"/>
            <a:ext cx="2414270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2745" indent="-373380">
              <a:lnSpc>
                <a:spcPct val="100000"/>
              </a:lnSpc>
            </a:pP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 </a:t>
            </a:r>
            <a:r>
              <a:rPr dirty="0" sz="1800" spc="8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800" spc="-2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(BP):  </a:t>
            </a:r>
            <a:r>
              <a:rPr dirty="0" sz="1800" spc="100">
                <a:solidFill>
                  <a:srgbClr val="C00000"/>
                </a:solidFill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8722" y="2194686"/>
            <a:ext cx="1576705" cy="1216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BP is </a:t>
            </a:r>
            <a:r>
              <a:rPr dirty="0" sz="1000" spc="-10">
                <a:latin typeface="Calibri"/>
                <a:cs typeface="Calibri"/>
              </a:rPr>
              <a:t>measured </a:t>
            </a:r>
            <a:r>
              <a:rPr dirty="0" sz="1000" spc="-5">
                <a:latin typeface="Calibri"/>
                <a:cs typeface="Calibri"/>
              </a:rPr>
              <a:t>by </a:t>
            </a:r>
            <a:r>
              <a:rPr dirty="0" sz="1000" spc="-10">
                <a:latin typeface="Calibri"/>
                <a:cs typeface="Calibri"/>
              </a:rPr>
              <a:t>listening </a:t>
            </a:r>
            <a:r>
              <a:rPr dirty="0" sz="1000" spc="-15">
                <a:latin typeface="Calibri"/>
                <a:cs typeface="Calibri"/>
              </a:rPr>
              <a:t>for  </a:t>
            </a:r>
            <a:r>
              <a:rPr dirty="0" sz="1000" spc="-10" b="1">
                <a:solidFill>
                  <a:srgbClr val="001F5F"/>
                </a:solidFill>
                <a:latin typeface="Calibri"/>
                <a:cs typeface="Calibri"/>
              </a:rPr>
              <a:t>Korotkoff </a:t>
            </a:r>
            <a:r>
              <a:rPr dirty="0" sz="1000" spc="-5" b="1">
                <a:solidFill>
                  <a:srgbClr val="001F5F"/>
                </a:solidFill>
                <a:latin typeface="Calibri"/>
                <a:cs typeface="Calibri"/>
              </a:rPr>
              <a:t>sounds </a:t>
            </a:r>
            <a:r>
              <a:rPr dirty="0" sz="1000" spc="-5">
                <a:latin typeface="Calibri"/>
                <a:cs typeface="Calibri"/>
              </a:rPr>
              <a:t>produced </a:t>
            </a:r>
            <a:r>
              <a:rPr dirty="0" sz="1000">
                <a:latin typeface="Calibri"/>
                <a:cs typeface="Calibri"/>
              </a:rPr>
              <a:t>by  </a:t>
            </a:r>
            <a:r>
              <a:rPr dirty="0" sz="1000" spc="-5">
                <a:latin typeface="Calibri"/>
                <a:cs typeface="Calibri"/>
              </a:rPr>
              <a:t>turbulent flow in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arteries: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403860" indent="-167640">
              <a:lnSpc>
                <a:spcPct val="100000"/>
              </a:lnSpc>
              <a:buClr>
                <a:srgbClr val="8D1515"/>
              </a:buClr>
              <a:buSzPct val="144444"/>
              <a:buFont typeface="Arial"/>
              <a:buChar char="•"/>
              <a:tabLst>
                <a:tab pos="403860" algn="l"/>
              </a:tabLst>
            </a:pPr>
            <a:r>
              <a:rPr dirty="0" sz="900" spc="-10" b="1">
                <a:latin typeface="Calibri"/>
                <a:cs typeface="Calibri"/>
              </a:rPr>
              <a:t>Systolic</a:t>
            </a:r>
            <a:r>
              <a:rPr dirty="0" sz="900" spc="-7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pressure</a:t>
            </a:r>
            <a:endParaRPr sz="9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195"/>
              </a:spcBef>
            </a:pPr>
            <a:r>
              <a:rPr dirty="0" sz="800">
                <a:latin typeface="Calibri"/>
                <a:cs typeface="Calibri"/>
              </a:rPr>
              <a:t>= </a:t>
            </a:r>
            <a:r>
              <a:rPr dirty="0" sz="800" spc="-5">
                <a:latin typeface="Calibri"/>
                <a:cs typeface="Calibri"/>
              </a:rPr>
              <a:t>when </a:t>
            </a:r>
            <a:r>
              <a:rPr dirty="0" sz="800">
                <a:latin typeface="Calibri"/>
                <a:cs typeface="Calibri"/>
              </a:rPr>
              <a:t>1</a:t>
            </a:r>
            <a:r>
              <a:rPr dirty="0" baseline="27777" sz="750">
                <a:latin typeface="Calibri"/>
                <a:cs typeface="Calibri"/>
              </a:rPr>
              <a:t>st  </a:t>
            </a:r>
            <a:r>
              <a:rPr dirty="0" sz="800" spc="-5">
                <a:latin typeface="Calibri"/>
                <a:cs typeface="Calibri"/>
              </a:rPr>
              <a:t>sound is</a:t>
            </a:r>
            <a:r>
              <a:rPr dirty="0" sz="800" spc="-8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heard</a:t>
            </a:r>
            <a:endParaRPr sz="800">
              <a:latin typeface="Calibri"/>
              <a:cs typeface="Calibri"/>
            </a:endParaRPr>
          </a:p>
          <a:p>
            <a:pPr marL="403860" indent="-167640">
              <a:lnSpc>
                <a:spcPct val="100000"/>
              </a:lnSpc>
              <a:spcBef>
                <a:spcPts val="560"/>
              </a:spcBef>
              <a:buClr>
                <a:srgbClr val="8D1515"/>
              </a:buClr>
              <a:buSzPct val="144444"/>
              <a:buFont typeface="Arial"/>
              <a:buChar char="•"/>
              <a:tabLst>
                <a:tab pos="403860" algn="l"/>
              </a:tabLst>
            </a:pPr>
            <a:r>
              <a:rPr dirty="0" sz="900" spc="-10" b="1">
                <a:latin typeface="Calibri"/>
                <a:cs typeface="Calibri"/>
              </a:rPr>
              <a:t>Diastolic</a:t>
            </a:r>
            <a:r>
              <a:rPr dirty="0" sz="900" spc="-35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pressure</a:t>
            </a:r>
            <a:endParaRPr sz="900">
              <a:latin typeface="Calibri"/>
              <a:cs typeface="Calibri"/>
            </a:endParaRPr>
          </a:p>
          <a:p>
            <a:pPr marL="350520">
              <a:lnSpc>
                <a:spcPct val="100000"/>
              </a:lnSpc>
              <a:spcBef>
                <a:spcPts val="195"/>
              </a:spcBef>
            </a:pPr>
            <a:r>
              <a:rPr dirty="0" sz="800">
                <a:latin typeface="Calibri"/>
                <a:cs typeface="Calibri"/>
              </a:rPr>
              <a:t>= </a:t>
            </a:r>
            <a:r>
              <a:rPr dirty="0" sz="800" spc="-5">
                <a:latin typeface="Calibri"/>
                <a:cs typeface="Calibri"/>
              </a:rPr>
              <a:t>when last sound is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heard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66288" y="1674876"/>
            <a:ext cx="2625852" cy="2456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356225" y="418274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29</a:t>
            </a:r>
            <a:endParaRPr sz="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37485" y="4171696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5454396"/>
            <a:ext cx="4572000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50619" y="5189220"/>
            <a:ext cx="4556760" cy="326390"/>
          </a:xfrm>
          <a:custGeom>
            <a:avLst/>
            <a:gdLst/>
            <a:ahLst/>
            <a:cxnLst/>
            <a:rect l="l" t="t" r="r" b="b"/>
            <a:pathLst>
              <a:path w="4556760" h="326389">
                <a:moveTo>
                  <a:pt x="0" y="326136"/>
                </a:moveTo>
                <a:lnTo>
                  <a:pt x="4556759" y="326136"/>
                </a:lnTo>
                <a:lnTo>
                  <a:pt x="4556759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346961" y="5206619"/>
            <a:ext cx="4163060" cy="28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8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8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8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(BP):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00">
                <a:solidFill>
                  <a:srgbClr val="C00000"/>
                </a:solidFill>
                <a:latin typeface="Arial"/>
                <a:cs typeface="Arial"/>
              </a:rPr>
              <a:t>Measurements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43525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30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1546860"/>
            <a:ext cx="4572000" cy="1964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22729" y="1051306"/>
            <a:ext cx="2795905" cy="500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1815" marR="5080" indent="-539750">
              <a:lnSpc>
                <a:spcPct val="100000"/>
              </a:lnSpc>
            </a:pPr>
            <a:r>
              <a:rPr dirty="0" sz="1600" spc="100">
                <a:solidFill>
                  <a:srgbClr val="C00000"/>
                </a:solidFill>
                <a:latin typeface="Arial"/>
                <a:cs typeface="Arial"/>
              </a:rPr>
              <a:t>Measuring </a:t>
            </a:r>
            <a:r>
              <a:rPr dirty="0" sz="1600" spc="114">
                <a:solidFill>
                  <a:srgbClr val="C00000"/>
                </a:solidFill>
                <a:latin typeface="Arial"/>
                <a:cs typeface="Arial"/>
              </a:rPr>
              <a:t>Blood </a:t>
            </a:r>
            <a:r>
              <a:rPr dirty="0" sz="1600" spc="75">
                <a:solidFill>
                  <a:srgbClr val="C00000"/>
                </a:solidFill>
                <a:latin typeface="Arial"/>
                <a:cs typeface="Arial"/>
              </a:rPr>
              <a:t>Pressure  </a:t>
            </a:r>
            <a:r>
              <a:rPr dirty="0" sz="1600" spc="175">
                <a:solidFill>
                  <a:srgbClr val="C00000"/>
                </a:solidFill>
                <a:latin typeface="Arial"/>
                <a:cs typeface="Arial"/>
              </a:rPr>
              <a:t>Turbulent</a:t>
            </a:r>
            <a:r>
              <a:rPr dirty="0" sz="1600" spc="3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90">
                <a:solidFill>
                  <a:srgbClr val="C00000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0" y="3328415"/>
            <a:ext cx="4572000" cy="969644"/>
          </a:xfrm>
          <a:custGeom>
            <a:avLst/>
            <a:gdLst/>
            <a:ahLst/>
            <a:cxnLst/>
            <a:rect l="l" t="t" r="r" b="b"/>
            <a:pathLst>
              <a:path w="4572000" h="969645">
                <a:moveTo>
                  <a:pt x="4572000" y="969263"/>
                </a:moveTo>
                <a:lnTo>
                  <a:pt x="4572000" y="0"/>
                </a:lnTo>
                <a:lnTo>
                  <a:pt x="0" y="0"/>
                </a:lnTo>
                <a:lnTo>
                  <a:pt x="0" y="969263"/>
                </a:lnTo>
                <a:lnTo>
                  <a:pt x="4572000" y="969263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76324" y="3340734"/>
            <a:ext cx="4183379" cy="871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629" indent="-201930">
              <a:lnSpc>
                <a:spcPct val="100000"/>
              </a:lnSpc>
              <a:buAutoNum type="arabicPeriod"/>
              <a:tabLst>
                <a:tab pos="215265" algn="l"/>
              </a:tabLst>
            </a:pPr>
            <a:r>
              <a:rPr dirty="0" sz="1300" spc="-5" b="1">
                <a:latin typeface="Calibri"/>
                <a:cs typeface="Calibri"/>
              </a:rPr>
              <a:t>Cuff </a:t>
            </a:r>
            <a:r>
              <a:rPr dirty="0" sz="1300" spc="-10" b="1">
                <a:latin typeface="Calibri"/>
                <a:cs typeface="Calibri"/>
              </a:rPr>
              <a:t>pressure </a:t>
            </a:r>
            <a:r>
              <a:rPr dirty="0" sz="1300" spc="-5" b="1">
                <a:latin typeface="Calibri"/>
                <a:cs typeface="Calibri"/>
              </a:rPr>
              <a:t>&gt; </a:t>
            </a:r>
            <a:r>
              <a:rPr dirty="0" sz="1300" spc="-15" b="1">
                <a:latin typeface="Calibri"/>
                <a:cs typeface="Calibri"/>
              </a:rPr>
              <a:t>systolic </a:t>
            </a:r>
            <a:r>
              <a:rPr dirty="0" sz="1300" spc="-5" b="1">
                <a:latin typeface="Calibri"/>
                <a:cs typeface="Calibri"/>
              </a:rPr>
              <a:t>blood </a:t>
            </a:r>
            <a:r>
              <a:rPr dirty="0" sz="1300" spc="-10" b="1">
                <a:latin typeface="Calibri"/>
                <a:cs typeface="Calibri"/>
              </a:rPr>
              <a:t>pressure.. </a:t>
            </a:r>
            <a:r>
              <a:rPr dirty="0" sz="1300" spc="-5" b="1">
                <a:solidFill>
                  <a:srgbClr val="C00000"/>
                </a:solidFill>
                <a:latin typeface="Calibri"/>
                <a:cs typeface="Calibri"/>
              </a:rPr>
              <a:t>No</a:t>
            </a:r>
            <a:r>
              <a:rPr dirty="0" sz="1300" spc="1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300" spc="-5" b="1">
                <a:solidFill>
                  <a:srgbClr val="C00000"/>
                </a:solidFill>
                <a:latin typeface="Calibri"/>
                <a:cs typeface="Calibri"/>
              </a:rPr>
              <a:t>sound</a:t>
            </a:r>
            <a:endParaRPr sz="1300">
              <a:latin typeface="Calibri"/>
              <a:cs typeface="Calibri"/>
            </a:endParaRPr>
          </a:p>
          <a:p>
            <a:pPr marL="214629" indent="-201930">
              <a:lnSpc>
                <a:spcPct val="100000"/>
              </a:lnSpc>
              <a:spcBef>
                <a:spcPts val="155"/>
              </a:spcBef>
              <a:buAutoNum type="arabicPeriod"/>
              <a:tabLst>
                <a:tab pos="215265" algn="l"/>
              </a:tabLst>
            </a:pPr>
            <a:r>
              <a:rPr dirty="0" sz="1300" spc="-10" b="1">
                <a:latin typeface="Calibri"/>
                <a:cs typeface="Calibri"/>
              </a:rPr>
              <a:t>The </a:t>
            </a:r>
            <a:r>
              <a:rPr dirty="0" sz="1300" spc="-10" b="1">
                <a:solidFill>
                  <a:srgbClr val="C00000"/>
                </a:solidFill>
                <a:latin typeface="Calibri"/>
                <a:cs typeface="Calibri"/>
              </a:rPr>
              <a:t>first </a:t>
            </a:r>
            <a:r>
              <a:rPr dirty="0" sz="1300" spc="-5" b="1">
                <a:solidFill>
                  <a:srgbClr val="C00000"/>
                </a:solidFill>
                <a:latin typeface="Calibri"/>
                <a:cs typeface="Calibri"/>
              </a:rPr>
              <a:t>sound </a:t>
            </a:r>
            <a:r>
              <a:rPr dirty="0" sz="1300" spc="-5" b="1">
                <a:latin typeface="Calibri"/>
                <a:cs typeface="Calibri"/>
              </a:rPr>
              <a:t>is </a:t>
            </a:r>
            <a:r>
              <a:rPr dirty="0" sz="1300" spc="-10" b="1">
                <a:latin typeface="Calibri"/>
                <a:cs typeface="Calibri"/>
              </a:rPr>
              <a:t>heard </a:t>
            </a:r>
            <a:r>
              <a:rPr dirty="0" sz="1300" spc="-15" b="1">
                <a:latin typeface="Calibri"/>
                <a:cs typeface="Calibri"/>
              </a:rPr>
              <a:t>at </a:t>
            </a:r>
            <a:r>
              <a:rPr dirty="0" sz="1300" spc="-5" b="1">
                <a:latin typeface="Calibri"/>
                <a:cs typeface="Calibri"/>
              </a:rPr>
              <a:t>peak </a:t>
            </a:r>
            <a:r>
              <a:rPr dirty="0" sz="1300" spc="-15" b="1">
                <a:latin typeface="Calibri"/>
                <a:cs typeface="Calibri"/>
              </a:rPr>
              <a:t>systolic</a:t>
            </a:r>
            <a:r>
              <a:rPr dirty="0" sz="1300" spc="160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pressure.</a:t>
            </a:r>
            <a:endParaRPr sz="1300">
              <a:latin typeface="Calibri"/>
              <a:cs typeface="Calibri"/>
            </a:endParaRPr>
          </a:p>
          <a:p>
            <a:pPr marL="215265" indent="-202565">
              <a:lnSpc>
                <a:spcPct val="100000"/>
              </a:lnSpc>
              <a:spcBef>
                <a:spcPts val="140"/>
              </a:spcBef>
              <a:buClr>
                <a:srgbClr val="000000"/>
              </a:buClr>
              <a:buAutoNum type="arabicPeriod"/>
              <a:tabLst>
                <a:tab pos="215900" algn="l"/>
              </a:tabLst>
            </a:pPr>
            <a:r>
              <a:rPr dirty="0" sz="1300" spc="-5" b="1">
                <a:solidFill>
                  <a:srgbClr val="C00000"/>
                </a:solidFill>
                <a:latin typeface="Calibri"/>
                <a:cs typeface="Calibri"/>
              </a:rPr>
              <a:t>Sounds </a:t>
            </a:r>
            <a:r>
              <a:rPr dirty="0" sz="1300" spc="-15" b="1">
                <a:latin typeface="Calibri"/>
                <a:cs typeface="Calibri"/>
              </a:rPr>
              <a:t>are </a:t>
            </a:r>
            <a:r>
              <a:rPr dirty="0" sz="1300" spc="-10" b="1">
                <a:latin typeface="Calibri"/>
                <a:cs typeface="Calibri"/>
              </a:rPr>
              <a:t>heard </a:t>
            </a:r>
            <a:r>
              <a:rPr dirty="0" sz="1300" spc="-5" b="1">
                <a:latin typeface="Calibri"/>
                <a:cs typeface="Calibri"/>
              </a:rPr>
              <a:t>while </a:t>
            </a:r>
            <a:r>
              <a:rPr dirty="0" sz="1300" spc="-10" b="1">
                <a:latin typeface="Calibri"/>
                <a:cs typeface="Calibri"/>
              </a:rPr>
              <a:t>cuff pressure </a:t>
            </a:r>
            <a:r>
              <a:rPr dirty="0" sz="1300" spc="-5" b="1">
                <a:latin typeface="Calibri"/>
                <a:cs typeface="Calibri"/>
              </a:rPr>
              <a:t>&lt; blood</a:t>
            </a:r>
            <a:r>
              <a:rPr dirty="0" sz="1300" spc="200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pressure.</a:t>
            </a:r>
            <a:endParaRPr sz="1300">
              <a:latin typeface="Calibri"/>
              <a:cs typeface="Calibri"/>
            </a:endParaRPr>
          </a:p>
          <a:p>
            <a:pPr marL="215265" indent="-202565">
              <a:lnSpc>
                <a:spcPct val="100000"/>
              </a:lnSpc>
              <a:spcBef>
                <a:spcPts val="155"/>
              </a:spcBef>
              <a:buClr>
                <a:srgbClr val="000000"/>
              </a:buClr>
              <a:buAutoNum type="arabicPeriod"/>
              <a:tabLst>
                <a:tab pos="215900" algn="l"/>
              </a:tabLst>
            </a:pPr>
            <a:r>
              <a:rPr dirty="0" sz="1300" spc="-5" b="1">
                <a:solidFill>
                  <a:srgbClr val="C00000"/>
                </a:solidFill>
                <a:latin typeface="Calibri"/>
                <a:cs typeface="Calibri"/>
              </a:rPr>
              <a:t>Sound </a:t>
            </a:r>
            <a:r>
              <a:rPr dirty="0" sz="1300" spc="-10" b="1">
                <a:solidFill>
                  <a:srgbClr val="C00000"/>
                </a:solidFill>
                <a:latin typeface="Calibri"/>
                <a:cs typeface="Calibri"/>
              </a:rPr>
              <a:t>disappears </a:t>
            </a:r>
            <a:r>
              <a:rPr dirty="0" sz="1300" spc="-5" b="1">
                <a:latin typeface="Calibri"/>
                <a:cs typeface="Calibri"/>
              </a:rPr>
              <a:t>when </a:t>
            </a:r>
            <a:r>
              <a:rPr dirty="0" sz="1300" spc="-10" b="1">
                <a:latin typeface="Calibri"/>
                <a:cs typeface="Calibri"/>
              </a:rPr>
              <a:t>cuff pressure </a:t>
            </a:r>
            <a:r>
              <a:rPr dirty="0" sz="1300" spc="-5" b="1">
                <a:latin typeface="Calibri"/>
                <a:cs typeface="Calibri"/>
              </a:rPr>
              <a:t>&lt; </a:t>
            </a:r>
            <a:r>
              <a:rPr dirty="0" sz="1300" spc="-10" b="1">
                <a:latin typeface="Calibri"/>
                <a:cs typeface="Calibri"/>
              </a:rPr>
              <a:t>diastolic</a:t>
            </a:r>
            <a:r>
              <a:rPr dirty="0" sz="1300" spc="21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pressure.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43525" y="418274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31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64152" y="7738871"/>
            <a:ext cx="1450848" cy="534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143304" y="4845684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Times New Roman"/>
              <a:cs typeface="Times New Roman"/>
            </a:endParaRPr>
          </a:p>
          <a:p>
            <a:pPr algn="r" marR="144780">
              <a:lnSpc>
                <a:spcPct val="100000"/>
              </a:lnSpc>
            </a:pPr>
            <a:r>
              <a:rPr dirty="0" sz="2400" spc="-315" b="1" i="1">
                <a:solidFill>
                  <a:srgbClr val="008000"/>
                </a:solidFill>
                <a:latin typeface="Times New Roman"/>
                <a:cs typeface="Times New Roman"/>
              </a:rPr>
              <a:t>Thank</a:t>
            </a:r>
            <a:r>
              <a:rPr dirty="0" sz="2400" spc="-50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2400" spc="-385" b="1" i="1">
                <a:solidFill>
                  <a:srgbClr val="008000"/>
                </a:solidFill>
                <a:latin typeface="Times New Roman"/>
                <a:cs typeface="Times New Roman"/>
              </a:rPr>
              <a:t>You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5"/>
              <a:t>1</a:t>
            </a:r>
            <a:r>
              <a:rPr dirty="0" spc="-5"/>
              <a:t>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12747" y="1251203"/>
            <a:ext cx="4300855" cy="28829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2222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75"/>
              </a:spcBef>
            </a:pPr>
            <a:r>
              <a:rPr dirty="0" sz="1500" spc="155">
                <a:solidFill>
                  <a:srgbClr val="C00000"/>
                </a:solidFill>
                <a:latin typeface="Arial"/>
                <a:cs typeface="Arial"/>
              </a:rPr>
              <a:t>What</a:t>
            </a:r>
            <a:r>
              <a:rPr dirty="0" sz="15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8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dirty="0" sz="15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20">
                <a:solidFill>
                  <a:srgbClr val="C00000"/>
                </a:solidFill>
                <a:latin typeface="Arial"/>
                <a:cs typeface="Arial"/>
              </a:rPr>
              <a:t>meant</a:t>
            </a:r>
            <a:r>
              <a:rPr dirty="0" sz="15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35">
                <a:solidFill>
                  <a:srgbClr val="C00000"/>
                </a:solidFill>
                <a:latin typeface="Arial"/>
                <a:cs typeface="Arial"/>
              </a:rPr>
              <a:t>by</a:t>
            </a:r>
            <a:r>
              <a:rPr dirty="0" sz="150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85">
                <a:solidFill>
                  <a:srgbClr val="C00000"/>
                </a:solidFill>
                <a:latin typeface="Arial"/>
                <a:cs typeface="Arial"/>
              </a:rPr>
              <a:t>Arterial</a:t>
            </a:r>
            <a:r>
              <a:rPr dirty="0" sz="1500" spc="-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11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5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55">
                <a:solidFill>
                  <a:srgbClr val="C00000"/>
                </a:solidFill>
                <a:latin typeface="Arial"/>
                <a:cs typeface="Arial"/>
              </a:rPr>
              <a:t>Pressure?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3522" y="2964560"/>
            <a:ext cx="1925320" cy="823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40" indent="-205740">
              <a:lnSpc>
                <a:spcPct val="100000"/>
              </a:lnSpc>
              <a:buClr>
                <a:srgbClr val="C00000"/>
              </a:buClr>
              <a:buSzPct val="85000"/>
              <a:buFont typeface="Wingdings"/>
              <a:buChar char=""/>
              <a:tabLst>
                <a:tab pos="205740" algn="l"/>
              </a:tabLst>
            </a:pPr>
            <a:r>
              <a:rPr dirty="0" sz="1000" spc="-35" b="1">
                <a:latin typeface="Calibri"/>
                <a:cs typeface="Calibri"/>
              </a:rPr>
              <a:t>Top </a:t>
            </a:r>
            <a:r>
              <a:rPr dirty="0" sz="1000" spc="-5" b="1">
                <a:latin typeface="Calibri"/>
                <a:cs typeface="Calibri"/>
              </a:rPr>
              <a:t>number</a:t>
            </a:r>
            <a:r>
              <a:rPr dirty="0" sz="1000" spc="-2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(Systolic):</a:t>
            </a:r>
            <a:endParaRPr sz="1000">
              <a:latin typeface="Calibri"/>
              <a:cs typeface="Calibri"/>
            </a:endParaRPr>
          </a:p>
          <a:p>
            <a:pPr marL="210185">
              <a:lnSpc>
                <a:spcPct val="100000"/>
              </a:lnSpc>
              <a:spcBef>
                <a:spcPts val="520"/>
              </a:spcBef>
            </a:pPr>
            <a:r>
              <a:rPr dirty="0" sz="900">
                <a:latin typeface="Calibri"/>
                <a:cs typeface="Calibri"/>
              </a:rPr>
              <a:t>= </a:t>
            </a:r>
            <a:r>
              <a:rPr dirty="0" sz="900" spc="-10">
                <a:latin typeface="Calibri"/>
                <a:cs typeface="Calibri"/>
              </a:rPr>
              <a:t>Pressure </a:t>
            </a:r>
            <a:r>
              <a:rPr dirty="0" sz="900" spc="-5">
                <a:latin typeface="Calibri"/>
                <a:cs typeface="Calibri"/>
              </a:rPr>
              <a:t>while the heart is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beating.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Times New Roman"/>
              <a:cs typeface="Times New Roman"/>
            </a:endParaRPr>
          </a:p>
          <a:p>
            <a:pPr marL="205740" indent="-205740">
              <a:lnSpc>
                <a:spcPct val="100000"/>
              </a:lnSpc>
              <a:buClr>
                <a:srgbClr val="C00000"/>
              </a:buClr>
              <a:buSzPct val="85000"/>
              <a:buFont typeface="Wingdings"/>
              <a:buChar char=""/>
              <a:tabLst>
                <a:tab pos="205740" algn="l"/>
              </a:tabLst>
            </a:pPr>
            <a:r>
              <a:rPr dirty="0" sz="1000" spc="-5" b="1">
                <a:latin typeface="Calibri"/>
                <a:cs typeface="Calibri"/>
              </a:rPr>
              <a:t>Bottom number</a:t>
            </a:r>
            <a:r>
              <a:rPr dirty="0" sz="1000" spc="-9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(Diastolic):</a:t>
            </a:r>
            <a:endParaRPr sz="100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  <a:spcBef>
                <a:spcPts val="520"/>
              </a:spcBef>
            </a:pPr>
            <a:r>
              <a:rPr dirty="0" sz="900">
                <a:latin typeface="Calibri"/>
                <a:cs typeface="Calibri"/>
              </a:rPr>
              <a:t>= </a:t>
            </a:r>
            <a:r>
              <a:rPr dirty="0" sz="900" spc="-10">
                <a:latin typeface="Calibri"/>
                <a:cs typeface="Calibri"/>
              </a:rPr>
              <a:t>Pressure </a:t>
            </a:r>
            <a:r>
              <a:rPr dirty="0" sz="900" spc="-5">
                <a:latin typeface="Calibri"/>
                <a:cs typeface="Calibri"/>
              </a:rPr>
              <a:t>while the heart is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relaxing.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0492" y="2298192"/>
            <a:ext cx="2488692" cy="348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08074" y="1815912"/>
            <a:ext cx="3721735" cy="701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705" indent="-180340">
              <a:lnSpc>
                <a:spcPct val="104200"/>
              </a:lnSpc>
            </a:pPr>
            <a:r>
              <a:rPr dirty="0" sz="1100" b="1">
                <a:solidFill>
                  <a:srgbClr val="ED9240"/>
                </a:solidFill>
                <a:latin typeface="Calibri"/>
                <a:cs typeface="Calibri"/>
              </a:rPr>
              <a:t>= </a:t>
            </a:r>
            <a:r>
              <a:rPr dirty="0" sz="1200" spc="-10" b="1">
                <a:solidFill>
                  <a:srgbClr val="252525"/>
                </a:solidFill>
                <a:latin typeface="Calibri"/>
                <a:cs typeface="Calibri"/>
              </a:rPr>
              <a:t>Lateral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pressure </a:t>
            </a:r>
            <a:r>
              <a:rPr dirty="0" sz="1200" spc="-10" b="1">
                <a:solidFill>
                  <a:srgbClr val="252525"/>
                </a:solidFill>
                <a:latin typeface="Calibri"/>
                <a:cs typeface="Calibri"/>
              </a:rPr>
              <a:t>created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by </a:t>
            </a:r>
            <a:r>
              <a:rPr dirty="0" sz="1200" b="1">
                <a:solidFill>
                  <a:srgbClr val="252525"/>
                </a:solidFill>
                <a:latin typeface="Calibri"/>
                <a:cs typeface="Calibri"/>
              </a:rPr>
              <a:t>the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heart as </a:t>
            </a:r>
            <a:r>
              <a:rPr dirty="0" sz="1200" b="1">
                <a:solidFill>
                  <a:srgbClr val="252525"/>
                </a:solidFill>
                <a:latin typeface="Calibri"/>
                <a:cs typeface="Calibri"/>
              </a:rPr>
              <a:t>it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pumps </a:t>
            </a:r>
            <a:r>
              <a:rPr dirty="0" sz="1200" b="1">
                <a:solidFill>
                  <a:srgbClr val="252525"/>
                </a:solidFill>
                <a:latin typeface="Calibri"/>
                <a:cs typeface="Calibri"/>
              </a:rPr>
              <a:t>blood,  </a:t>
            </a:r>
            <a:r>
              <a:rPr dirty="0" sz="1200" spc="-10" b="1">
                <a:solidFill>
                  <a:srgbClr val="252525"/>
                </a:solidFill>
                <a:latin typeface="Calibri"/>
                <a:cs typeface="Calibri"/>
              </a:rPr>
              <a:t>against any </a:t>
            </a:r>
            <a:r>
              <a:rPr dirty="0" sz="1200" b="1">
                <a:solidFill>
                  <a:srgbClr val="252525"/>
                </a:solidFill>
                <a:latin typeface="Calibri"/>
                <a:cs typeface="Calibri"/>
              </a:rPr>
              <a:t>unit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area </a:t>
            </a:r>
            <a:r>
              <a:rPr dirty="0" sz="1200" b="1">
                <a:solidFill>
                  <a:srgbClr val="252525"/>
                </a:solidFill>
                <a:latin typeface="Calibri"/>
                <a:cs typeface="Calibri"/>
              </a:rPr>
              <a:t>of the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vessel</a:t>
            </a:r>
            <a:r>
              <a:rPr dirty="0" sz="1200" spc="-6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252525"/>
                </a:solidFill>
                <a:latin typeface="Calibri"/>
                <a:cs typeface="Calibri"/>
              </a:rPr>
              <a:t>wall.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5"/>
              </a:spcBef>
            </a:pPr>
            <a:r>
              <a:rPr dirty="0" sz="1100" spc="14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normal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120">
                <a:latin typeface="Arial"/>
                <a:cs typeface="Arial"/>
              </a:rPr>
              <a:t>adult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Symbol"/>
                <a:cs typeface="Symbol"/>
              </a:rPr>
              <a:t></a:t>
            </a:r>
            <a:r>
              <a:rPr dirty="0" sz="1100" spc="-20">
                <a:latin typeface="Times New Roman"/>
                <a:cs typeface="Times New Roman"/>
              </a:rPr>
              <a:t> </a:t>
            </a:r>
            <a:r>
              <a:rPr dirty="0" sz="1100" spc="70">
                <a:latin typeface="Arial"/>
                <a:cs typeface="Arial"/>
              </a:rPr>
              <a:t>120/80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84903" y="2275332"/>
            <a:ext cx="1339596" cy="903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99278" y="4182745"/>
            <a:ext cx="4254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184145" y="4142740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5190744"/>
            <a:ext cx="4569460" cy="216535"/>
          </a:xfrm>
          <a:custGeom>
            <a:avLst/>
            <a:gdLst/>
            <a:ahLst/>
            <a:cxnLst/>
            <a:rect l="l" t="t" r="r" b="b"/>
            <a:pathLst>
              <a:path w="4569460" h="216535">
                <a:moveTo>
                  <a:pt x="0" y="216408"/>
                </a:moveTo>
                <a:lnTo>
                  <a:pt x="4568952" y="216408"/>
                </a:lnTo>
                <a:lnTo>
                  <a:pt x="456895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43380" y="5198364"/>
            <a:ext cx="437832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6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r>
              <a:rPr dirty="0" sz="125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45">
                <a:solidFill>
                  <a:srgbClr val="C00000"/>
                </a:solidFill>
                <a:latin typeface="Arial"/>
                <a:cs typeface="Arial"/>
              </a:rPr>
              <a:t>throughout</a:t>
            </a:r>
            <a:r>
              <a:rPr dirty="0" sz="125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14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25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70">
                <a:solidFill>
                  <a:srgbClr val="C00000"/>
                </a:solidFill>
                <a:latin typeface="Arial"/>
                <a:cs typeface="Arial"/>
              </a:rPr>
              <a:t>systemic</a:t>
            </a:r>
            <a:r>
              <a:rPr dirty="0" sz="125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25">
                <a:solidFill>
                  <a:srgbClr val="C00000"/>
                </a:solidFill>
                <a:latin typeface="Arial"/>
                <a:cs typeface="Arial"/>
              </a:rPr>
              <a:t>circulation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43000" y="5515355"/>
            <a:ext cx="4572000" cy="2592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386578" y="8159495"/>
            <a:ext cx="6794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210816" y="8155432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1431036"/>
            <a:ext cx="2537460" cy="2866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3000" y="1214627"/>
            <a:ext cx="4569460" cy="216535"/>
          </a:xfrm>
          <a:custGeom>
            <a:avLst/>
            <a:gdLst/>
            <a:ahLst/>
            <a:cxnLst/>
            <a:rect l="l" t="t" r="r" b="b"/>
            <a:pathLst>
              <a:path w="4569460" h="216534">
                <a:moveTo>
                  <a:pt x="0" y="216407"/>
                </a:moveTo>
                <a:lnTo>
                  <a:pt x="4568952" y="216407"/>
                </a:lnTo>
                <a:lnTo>
                  <a:pt x="4568952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43380" y="1221740"/>
            <a:ext cx="4378325" cy="2340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65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r>
              <a:rPr dirty="0" sz="125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40">
                <a:solidFill>
                  <a:srgbClr val="C00000"/>
                </a:solidFill>
                <a:latin typeface="Arial"/>
                <a:cs typeface="Arial"/>
              </a:rPr>
              <a:t>changes</a:t>
            </a:r>
            <a:r>
              <a:rPr dirty="0" sz="1250" spc="-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45">
                <a:solidFill>
                  <a:srgbClr val="C00000"/>
                </a:solidFill>
                <a:latin typeface="Arial"/>
                <a:cs typeface="Arial"/>
              </a:rPr>
              <a:t>throughout</a:t>
            </a:r>
            <a:r>
              <a:rPr dirty="0" sz="125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14">
                <a:solidFill>
                  <a:srgbClr val="C00000"/>
                </a:solidFill>
                <a:latin typeface="Arial"/>
                <a:cs typeface="Arial"/>
              </a:rPr>
              <a:t>the</a:t>
            </a:r>
            <a:r>
              <a:rPr dirty="0" sz="125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70">
                <a:solidFill>
                  <a:srgbClr val="C00000"/>
                </a:solidFill>
                <a:latin typeface="Arial"/>
                <a:cs typeface="Arial"/>
              </a:rPr>
              <a:t>systemic</a:t>
            </a:r>
            <a:r>
              <a:rPr dirty="0" sz="1250" spc="-2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50" spc="125">
                <a:solidFill>
                  <a:srgbClr val="C00000"/>
                </a:solidFill>
                <a:latin typeface="Arial"/>
                <a:cs typeface="Arial"/>
              </a:rPr>
              <a:t>circulation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2663190" marR="187325" indent="-143510">
              <a:lnSpc>
                <a:spcPct val="100000"/>
              </a:lnSpc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5" b="1">
                <a:latin typeface="Calibri"/>
                <a:cs typeface="Calibri"/>
              </a:rPr>
              <a:t>Blood </a:t>
            </a:r>
            <a:r>
              <a:rPr dirty="0" sz="1000" spc="-10" b="1">
                <a:latin typeface="Calibri"/>
                <a:cs typeface="Calibri"/>
              </a:rPr>
              <a:t>flows </a:t>
            </a:r>
            <a:r>
              <a:rPr dirty="0" sz="1000" spc="-5" b="1">
                <a:latin typeface="Calibri"/>
                <a:cs typeface="Calibri"/>
              </a:rPr>
              <a:t>down a pressure  </a:t>
            </a:r>
            <a:r>
              <a:rPr dirty="0" sz="1000" spc="-10" b="1">
                <a:latin typeface="Calibri"/>
                <a:cs typeface="Calibri"/>
              </a:rPr>
              <a:t>gradient.</a:t>
            </a:r>
            <a:endParaRPr sz="1000">
              <a:latin typeface="Calibri"/>
              <a:cs typeface="Calibri"/>
            </a:endParaRPr>
          </a:p>
          <a:p>
            <a:pPr marL="2663190" indent="-143510">
              <a:lnSpc>
                <a:spcPct val="100000"/>
              </a:lnSpc>
              <a:spcBef>
                <a:spcPts val="840"/>
              </a:spcBef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10" b="1">
                <a:latin typeface="Calibri"/>
                <a:cs typeface="Calibri"/>
              </a:rPr>
              <a:t>Highest at </a:t>
            </a:r>
            <a:r>
              <a:rPr dirty="0" sz="1000" spc="-5" b="1">
                <a:latin typeface="Calibri"/>
                <a:cs typeface="Calibri"/>
              </a:rPr>
              <a:t>the</a:t>
            </a:r>
            <a:r>
              <a:rPr dirty="0" sz="1000" spc="-1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heart.</a:t>
            </a:r>
            <a:endParaRPr sz="1000">
              <a:latin typeface="Calibri"/>
              <a:cs typeface="Calibri"/>
            </a:endParaRPr>
          </a:p>
          <a:p>
            <a:pPr marL="2663190" indent="-143510">
              <a:lnSpc>
                <a:spcPct val="100000"/>
              </a:lnSpc>
              <a:spcBef>
                <a:spcPts val="840"/>
              </a:spcBef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5" b="1">
                <a:latin typeface="Calibri"/>
                <a:cs typeface="Calibri"/>
              </a:rPr>
              <a:t>↓ over</a:t>
            </a:r>
            <a:r>
              <a:rPr dirty="0" sz="1000" spc="-9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distance.</a:t>
            </a:r>
            <a:endParaRPr sz="1000">
              <a:latin typeface="Calibri"/>
              <a:cs typeface="Calibri"/>
            </a:endParaRPr>
          </a:p>
          <a:p>
            <a:pPr marL="2663190" indent="-143510">
              <a:lnSpc>
                <a:spcPct val="100000"/>
              </a:lnSpc>
              <a:spcBef>
                <a:spcPts val="840"/>
              </a:spcBef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5" b="1">
                <a:latin typeface="Calibri"/>
                <a:cs typeface="Calibri"/>
              </a:rPr>
              <a:t>↓ </a:t>
            </a:r>
            <a:r>
              <a:rPr dirty="0" sz="1000" spc="-10" b="1">
                <a:latin typeface="Calibri"/>
                <a:cs typeface="Calibri"/>
              </a:rPr>
              <a:t>90% from </a:t>
            </a:r>
            <a:r>
              <a:rPr dirty="0" sz="1000" spc="-5" b="1">
                <a:latin typeface="Calibri"/>
                <a:cs typeface="Calibri"/>
              </a:rPr>
              <a:t>aorta </a:t>
            </a:r>
            <a:r>
              <a:rPr dirty="0" sz="1000" spc="-10" b="1">
                <a:latin typeface="Calibri"/>
                <a:cs typeface="Calibri"/>
              </a:rPr>
              <a:t>to vena</a:t>
            </a:r>
            <a:r>
              <a:rPr dirty="0" sz="1000" spc="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cava.</a:t>
            </a:r>
            <a:endParaRPr sz="1000">
              <a:latin typeface="Calibri"/>
              <a:cs typeface="Calibri"/>
            </a:endParaRPr>
          </a:p>
          <a:p>
            <a:pPr marL="2663190" marR="370205" indent="-143510">
              <a:lnSpc>
                <a:spcPct val="100000"/>
              </a:lnSpc>
              <a:spcBef>
                <a:spcPts val="840"/>
              </a:spcBef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10" b="1">
                <a:latin typeface="Calibri"/>
                <a:cs typeface="Calibri"/>
              </a:rPr>
              <a:t>Greatest </a:t>
            </a:r>
            <a:r>
              <a:rPr dirty="0" sz="1000" spc="-5" b="1">
                <a:latin typeface="Calibri"/>
                <a:cs typeface="Calibri"/>
              </a:rPr>
              <a:t>drop in</a:t>
            </a:r>
            <a:r>
              <a:rPr dirty="0" sz="1000" spc="-5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pressure  occurs in</a:t>
            </a:r>
            <a:r>
              <a:rPr dirty="0" sz="1000" spc="-8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arterioles.</a:t>
            </a:r>
            <a:endParaRPr sz="1000">
              <a:latin typeface="Calibri"/>
              <a:cs typeface="Calibri"/>
            </a:endParaRPr>
          </a:p>
          <a:p>
            <a:pPr marL="2663190" marR="483870" indent="-143510">
              <a:lnSpc>
                <a:spcPct val="100000"/>
              </a:lnSpc>
              <a:spcBef>
                <a:spcPts val="840"/>
              </a:spcBef>
              <a:buClr>
                <a:srgbClr val="8D1515"/>
              </a:buClr>
              <a:buSzPct val="85000"/>
              <a:buFont typeface="Wingdings"/>
              <a:buChar char=""/>
              <a:tabLst>
                <a:tab pos="2663825" algn="l"/>
              </a:tabLst>
            </a:pPr>
            <a:r>
              <a:rPr dirty="0" sz="1000" spc="-5" b="1">
                <a:latin typeface="Calibri"/>
                <a:cs typeface="Calibri"/>
              </a:rPr>
              <a:t>No </a:t>
            </a:r>
            <a:r>
              <a:rPr dirty="0" sz="1000" spc="-10" b="1">
                <a:latin typeface="Calibri"/>
                <a:cs typeface="Calibri"/>
              </a:rPr>
              <a:t>large </a:t>
            </a:r>
            <a:r>
              <a:rPr dirty="0" sz="1000" spc="-5" b="1">
                <a:latin typeface="Calibri"/>
                <a:cs typeface="Calibri"/>
              </a:rPr>
              <a:t>fluctuations</a:t>
            </a:r>
            <a:r>
              <a:rPr dirty="0" sz="1000" spc="-5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in  capillaries &amp;</a:t>
            </a:r>
            <a:r>
              <a:rPr dirty="0" sz="1000" spc="-7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veins.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0690" y="3650107"/>
            <a:ext cx="1762760" cy="636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6210" marR="5080" indent="-143510">
              <a:lnSpc>
                <a:spcPct val="100000"/>
              </a:lnSpc>
              <a:buClr>
                <a:srgbClr val="8D1515"/>
              </a:buClr>
              <a:buSzPct val="85000"/>
              <a:buFont typeface="Wingdings"/>
              <a:buChar char=""/>
              <a:tabLst>
                <a:tab pos="156210" algn="l"/>
              </a:tabLst>
            </a:pPr>
            <a:r>
              <a:rPr dirty="0" sz="1000" spc="-5" b="1">
                <a:latin typeface="Calibri"/>
                <a:cs typeface="Calibri"/>
              </a:rPr>
              <a:t>BP </a:t>
            </a:r>
            <a:r>
              <a:rPr dirty="0" sz="1000" spc="-15" b="1">
                <a:latin typeface="Calibri"/>
                <a:cs typeface="Calibri"/>
              </a:rPr>
              <a:t>averages </a:t>
            </a:r>
            <a:r>
              <a:rPr dirty="0" sz="1000" spc="-10" b="1">
                <a:solidFill>
                  <a:srgbClr val="FF0000"/>
                </a:solidFill>
                <a:latin typeface="Calibri"/>
                <a:cs typeface="Calibri"/>
              </a:rPr>
              <a:t>120 </a:t>
            </a:r>
            <a:r>
              <a:rPr dirty="0" sz="1000" spc="-5" b="1">
                <a:solidFill>
                  <a:srgbClr val="FF0000"/>
                </a:solidFill>
                <a:latin typeface="Calibri"/>
                <a:cs typeface="Calibri"/>
              </a:rPr>
              <a:t>mm Hg </a:t>
            </a:r>
            <a:r>
              <a:rPr dirty="0" sz="1000" spc="-5" b="1">
                <a:latin typeface="Calibri"/>
                <a:cs typeface="Calibri"/>
              </a:rPr>
              <a:t>in  aorta &amp; drops </a:t>
            </a:r>
            <a:r>
              <a:rPr dirty="0" sz="1000" spc="-10" b="1">
                <a:latin typeface="Calibri"/>
                <a:cs typeface="Calibri"/>
              </a:rPr>
              <a:t>to </a:t>
            </a:r>
            <a:r>
              <a:rPr dirty="0" sz="1000" spc="-5" b="1">
                <a:solidFill>
                  <a:srgbClr val="333399"/>
                </a:solidFill>
                <a:latin typeface="Calibri"/>
                <a:cs typeface="Calibri"/>
              </a:rPr>
              <a:t>0-2 mm Hg </a:t>
            </a:r>
            <a:r>
              <a:rPr dirty="0" sz="1000" spc="-5" b="1">
                <a:latin typeface="Calibri"/>
                <a:cs typeface="Calibri"/>
              </a:rPr>
              <a:t>in  RA</a:t>
            </a:r>
            <a:endParaRPr sz="1000">
              <a:latin typeface="Calibri"/>
              <a:cs typeface="Calibri"/>
            </a:endParaRPr>
          </a:p>
          <a:p>
            <a:pPr algn="r" marR="64769">
              <a:lnSpc>
                <a:spcPct val="100000"/>
              </a:lnSpc>
              <a:spcBef>
                <a:spcPts val="595"/>
              </a:spcBef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1877" y="4214621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59408" y="5370576"/>
            <a:ext cx="4356100" cy="292735"/>
          </a:xfrm>
          <a:custGeom>
            <a:avLst/>
            <a:gdLst/>
            <a:ahLst/>
            <a:cxnLst/>
            <a:rect l="l" t="t" r="r" b="b"/>
            <a:pathLst>
              <a:path w="4356100" h="292735">
                <a:moveTo>
                  <a:pt x="0" y="292608"/>
                </a:moveTo>
                <a:lnTo>
                  <a:pt x="4355592" y="292608"/>
                </a:lnTo>
                <a:lnTo>
                  <a:pt x="435559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616075" y="5386832"/>
            <a:ext cx="3840479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20"/>
              </a:lnSpc>
            </a:pPr>
            <a:r>
              <a:rPr dirty="0" sz="1600" spc="130">
                <a:solidFill>
                  <a:srgbClr val="C00000"/>
                </a:solidFill>
                <a:latin typeface="Arial"/>
                <a:cs typeface="Arial"/>
              </a:rPr>
              <a:t>Variations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9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dirty="0" sz="1600" spc="-5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0">
                <a:solidFill>
                  <a:srgbClr val="C00000"/>
                </a:solidFill>
                <a:latin typeface="Arial"/>
                <a:cs typeface="Arial"/>
              </a:rPr>
              <a:t>Arterial</a:t>
            </a:r>
            <a:r>
              <a:rPr dirty="0" sz="16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600" spc="-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8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76983" y="5937503"/>
            <a:ext cx="3523615" cy="150876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15240" rIns="0" bIns="0" rtlCol="0" vert="horz">
            <a:spAutoFit/>
          </a:bodyPr>
          <a:lstStyle/>
          <a:p>
            <a:pPr marL="390525" indent="-253365">
              <a:lnSpc>
                <a:spcPct val="100000"/>
              </a:lnSpc>
              <a:spcBef>
                <a:spcPts val="120"/>
              </a:spcBef>
              <a:buClr>
                <a:srgbClr val="C00000"/>
              </a:buClr>
              <a:buSzPct val="83333"/>
              <a:buFont typeface="Wingdings"/>
              <a:buChar char=""/>
              <a:tabLst>
                <a:tab pos="390525" algn="l"/>
                <a:tab pos="391160" algn="l"/>
              </a:tabLst>
            </a:pPr>
            <a:r>
              <a:rPr dirty="0" sz="1200" b="1">
                <a:latin typeface="Calibri"/>
                <a:cs typeface="Calibri"/>
              </a:rPr>
              <a:t>Aortic</a:t>
            </a:r>
            <a:r>
              <a:rPr dirty="0" sz="1200" spc="-1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pressure:</a:t>
            </a:r>
            <a:endParaRPr sz="1200">
              <a:latin typeface="Calibri"/>
              <a:cs typeface="Calibri"/>
            </a:endParaRPr>
          </a:p>
          <a:p>
            <a:pPr lvl="1" marL="625475" indent="-178435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SzPct val="81818"/>
              <a:buFont typeface="Symbol"/>
              <a:buChar char=""/>
              <a:tabLst>
                <a:tab pos="625475" algn="l"/>
              </a:tabLst>
            </a:pPr>
            <a:r>
              <a:rPr dirty="0" sz="1100">
                <a:latin typeface="Calibri"/>
                <a:cs typeface="Calibri"/>
              </a:rPr>
              <a:t>120 mmHg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systolic.</a:t>
            </a:r>
            <a:endParaRPr sz="1100">
              <a:latin typeface="Calibri"/>
              <a:cs typeface="Calibri"/>
            </a:endParaRPr>
          </a:p>
          <a:p>
            <a:pPr lvl="1" marL="688975" indent="-241935">
              <a:lnSpc>
                <a:spcPct val="100000"/>
              </a:lnSpc>
              <a:spcBef>
                <a:spcPts val="300"/>
              </a:spcBef>
              <a:buClr>
                <a:srgbClr val="006FC0"/>
              </a:buClr>
              <a:buSzPct val="81818"/>
              <a:buFont typeface="Symbol"/>
              <a:buChar char=""/>
              <a:tabLst>
                <a:tab pos="688975" algn="l"/>
                <a:tab pos="689610" algn="l"/>
              </a:tabLst>
            </a:pPr>
            <a:r>
              <a:rPr dirty="0" sz="1100">
                <a:latin typeface="Calibri"/>
                <a:cs typeface="Calibri"/>
              </a:rPr>
              <a:t>80 mmHg</a:t>
            </a:r>
            <a:r>
              <a:rPr dirty="0" sz="1100" spc="-9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diastolic.</a:t>
            </a:r>
            <a:endParaRPr sz="1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marL="390525" indent="-253365">
              <a:lnSpc>
                <a:spcPct val="100000"/>
              </a:lnSpc>
              <a:buClr>
                <a:srgbClr val="C00000"/>
              </a:buClr>
              <a:buSzPct val="83333"/>
              <a:buFont typeface="Wingdings"/>
              <a:buChar char=""/>
              <a:tabLst>
                <a:tab pos="390525" algn="l"/>
                <a:tab pos="391160" algn="l"/>
              </a:tabLst>
            </a:pPr>
            <a:r>
              <a:rPr dirty="0" sz="1200" spc="-5" b="1">
                <a:latin typeface="Calibri"/>
                <a:cs typeface="Calibri"/>
              </a:rPr>
              <a:t>Normal arterial</a:t>
            </a:r>
            <a:r>
              <a:rPr dirty="0" sz="1200" spc="-6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pressure:</a:t>
            </a:r>
            <a:endParaRPr sz="1200">
              <a:latin typeface="Calibri"/>
              <a:cs typeface="Calibri"/>
            </a:endParaRPr>
          </a:p>
          <a:p>
            <a:pPr lvl="1" marL="625475" indent="-178435">
              <a:lnSpc>
                <a:spcPct val="100000"/>
              </a:lnSpc>
              <a:spcBef>
                <a:spcPts val="605"/>
              </a:spcBef>
              <a:buClr>
                <a:srgbClr val="006FC0"/>
              </a:buClr>
              <a:buSzPct val="81818"/>
              <a:buFont typeface="Symbol"/>
              <a:buChar char=""/>
              <a:tabLst>
                <a:tab pos="625475" algn="l"/>
              </a:tabLst>
            </a:pPr>
            <a:r>
              <a:rPr dirty="0" sz="1100">
                <a:latin typeface="Calibri"/>
                <a:cs typeface="Calibri"/>
              </a:rPr>
              <a:t>110 – 130 mmHg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systolic.</a:t>
            </a:r>
            <a:endParaRPr sz="1100">
              <a:latin typeface="Calibri"/>
              <a:cs typeface="Calibri"/>
            </a:endParaRPr>
          </a:p>
          <a:p>
            <a:pPr lvl="1" marL="688975" indent="-241935">
              <a:lnSpc>
                <a:spcPct val="100000"/>
              </a:lnSpc>
              <a:spcBef>
                <a:spcPts val="300"/>
              </a:spcBef>
              <a:buClr>
                <a:srgbClr val="006FC0"/>
              </a:buClr>
              <a:buSzPct val="81818"/>
              <a:buFont typeface="Symbol"/>
              <a:buChar char=""/>
              <a:tabLst>
                <a:tab pos="688975" algn="l"/>
                <a:tab pos="689610" algn="l"/>
              </a:tabLst>
            </a:pPr>
            <a:r>
              <a:rPr dirty="0" sz="1100">
                <a:latin typeface="Calibri"/>
                <a:cs typeface="Calibri"/>
              </a:rPr>
              <a:t>70 –  85 mmHg</a:t>
            </a:r>
            <a:r>
              <a:rPr dirty="0" sz="1100" spc="-9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diastolic.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99278" y="8159495"/>
            <a:ext cx="4254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184145" y="8119465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16761" y="2223135"/>
            <a:ext cx="4000500" cy="1556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11966" y="2218563"/>
            <a:ext cx="4010088" cy="376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12188" y="2587370"/>
            <a:ext cx="4008120" cy="403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12188" y="2983610"/>
            <a:ext cx="4008120" cy="403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12188" y="3379851"/>
            <a:ext cx="4008120" cy="403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02283" y="2218340"/>
          <a:ext cx="4044315" cy="1564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876300"/>
                <a:gridCol w="495300"/>
                <a:gridCol w="838200"/>
                <a:gridCol w="952500"/>
              </a:tblGrid>
              <a:tr h="370839">
                <a:tc>
                  <a:txBody>
                    <a:bodyPr/>
                    <a:lstStyle/>
                    <a:p>
                      <a:pPr algn="ctr" marL="104139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b="1">
                          <a:latin typeface="Corbel"/>
                          <a:cs typeface="Corbel"/>
                        </a:rPr>
                        <a:t>BP</a:t>
                      </a:r>
                      <a:endParaRPr sz="1000">
                        <a:latin typeface="Corbel"/>
                        <a:cs typeface="Corb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orbel"/>
                          <a:cs typeface="Corbel"/>
                        </a:rPr>
                        <a:t>Category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 marR="201930" indent="88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5" b="1">
                          <a:latin typeface="Corbel"/>
                          <a:cs typeface="Corbel"/>
                        </a:rPr>
                        <a:t>S</a:t>
                      </a:r>
                      <a:r>
                        <a:rPr dirty="0" sz="1000" b="1">
                          <a:latin typeface="Corbel"/>
                          <a:cs typeface="Corbel"/>
                        </a:rPr>
                        <a:t>ys</a:t>
                      </a:r>
                      <a:r>
                        <a:rPr dirty="0" sz="1000" spc="-10" b="1">
                          <a:latin typeface="Corbel"/>
                          <a:cs typeface="Corbel"/>
                        </a:rPr>
                        <a:t>t</a:t>
                      </a:r>
                      <a:r>
                        <a:rPr dirty="0" sz="1000" b="1">
                          <a:latin typeface="Corbel"/>
                          <a:cs typeface="Corbel"/>
                        </a:rPr>
                        <a:t>olic  </a:t>
                      </a:r>
                      <a:r>
                        <a:rPr dirty="0" sz="1000" spc="-20" b="1">
                          <a:latin typeface="Corbel"/>
                          <a:cs typeface="Corbel"/>
                        </a:rPr>
                        <a:t>(</a:t>
                      </a:r>
                      <a:r>
                        <a:rPr dirty="0" sz="1000" b="1">
                          <a:latin typeface="Corbel"/>
                          <a:cs typeface="Corbel"/>
                        </a:rPr>
                        <a:t>mm</a:t>
                      </a:r>
                      <a:r>
                        <a:rPr dirty="0" sz="1000" spc="-5" b="1">
                          <a:latin typeface="Corbel"/>
                          <a:cs typeface="Corbel"/>
                        </a:rPr>
                        <a:t>H</a:t>
                      </a:r>
                      <a:r>
                        <a:rPr dirty="0" sz="1000" b="1">
                          <a:latin typeface="Corbel"/>
                          <a:cs typeface="Corbel"/>
                        </a:rPr>
                        <a:t>g)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770" marR="170815" indent="-127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b="1">
                          <a:latin typeface="Corbel"/>
                          <a:cs typeface="Corbel"/>
                        </a:rPr>
                        <a:t>Dias</a:t>
                      </a:r>
                      <a:r>
                        <a:rPr dirty="0" sz="1000" spc="-10" b="1">
                          <a:latin typeface="Corbel"/>
                          <a:cs typeface="Corbel"/>
                        </a:rPr>
                        <a:t>t</a:t>
                      </a:r>
                      <a:r>
                        <a:rPr dirty="0" sz="1000" b="1">
                          <a:latin typeface="Corbel"/>
                          <a:cs typeface="Corbel"/>
                        </a:rPr>
                        <a:t>olic  </a:t>
                      </a:r>
                      <a:r>
                        <a:rPr dirty="0" sz="1000" spc="-10" b="1">
                          <a:latin typeface="Corbel"/>
                          <a:cs typeface="Corbel"/>
                        </a:rPr>
                        <a:t>(mmHg)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000" spc="-5" b="1">
                          <a:latin typeface="Corbel"/>
                          <a:cs typeface="Corbel"/>
                        </a:rPr>
                        <a:t>Follow-up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Optimal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4762">
                      <a:solidFill>
                        <a:srgbClr val="B8D9D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&lt;</a:t>
                      </a:r>
                      <a:r>
                        <a:rPr dirty="0" sz="1000" spc="-9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20">
                          <a:latin typeface="Corbel"/>
                          <a:cs typeface="Corbel"/>
                        </a:rPr>
                        <a:t>120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4762">
                      <a:solidFill>
                        <a:srgbClr val="B8D9D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>
                          <a:latin typeface="Corbel"/>
                          <a:cs typeface="Corbel"/>
                        </a:rPr>
                        <a:t>&amp;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4762">
                      <a:solidFill>
                        <a:srgbClr val="B8D9D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&lt;</a:t>
                      </a:r>
                      <a:r>
                        <a:rPr dirty="0" sz="1000" spc="-10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80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4762">
                      <a:solidFill>
                        <a:srgbClr val="B8D9D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 indent="-3238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000" spc="-15">
                          <a:latin typeface="Corbel"/>
                          <a:cs typeface="Corbel"/>
                        </a:rPr>
                        <a:t>Recheck</a:t>
                      </a:r>
                      <a:endParaRPr sz="1000">
                        <a:latin typeface="Corbel"/>
                        <a:cs typeface="Corbel"/>
                      </a:endParaRPr>
                    </a:p>
                    <a:p>
                      <a:pPr marL="2895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2</a:t>
                      </a:r>
                      <a:r>
                        <a:rPr dirty="0" sz="1000" spc="-9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years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4762">
                      <a:solidFill>
                        <a:srgbClr val="B8D9D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algn="ctr" marR="4445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Normal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28956">
                      <a:solidFill>
                        <a:srgbClr val="FF000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&lt;</a:t>
                      </a:r>
                      <a:r>
                        <a:rPr dirty="0" sz="1000" spc="-9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15">
                          <a:latin typeface="Corbel"/>
                          <a:cs typeface="Corbel"/>
                        </a:rPr>
                        <a:t>130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000">
                          <a:latin typeface="Corbel"/>
                          <a:cs typeface="Corbel"/>
                        </a:rPr>
                        <a:t>&amp;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ts val="1160"/>
                        </a:lnSpc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&lt;</a:t>
                      </a:r>
                      <a:r>
                        <a:rPr dirty="0" sz="1000" spc="-10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85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1160"/>
                        </a:lnSpc>
                      </a:pPr>
                      <a:r>
                        <a:rPr dirty="0" sz="1000" spc="-15">
                          <a:latin typeface="Corbel"/>
                          <a:cs typeface="Corbel"/>
                        </a:rPr>
                        <a:t>Recheck   </a:t>
                      </a:r>
                      <a:r>
                        <a:rPr dirty="0" sz="1000" spc="1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2</a:t>
                      </a:r>
                      <a:endParaRPr sz="1000">
                        <a:latin typeface="Corbel"/>
                        <a:cs typeface="Corbel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years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28955">
                      <a:solidFill>
                        <a:srgbClr val="FF000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2895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High</a:t>
                      </a:r>
                      <a:r>
                        <a:rPr dirty="0" sz="1000" spc="-9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Normal</a:t>
                      </a:r>
                      <a:endParaRPr sz="1000">
                        <a:latin typeface="Corbel"/>
                        <a:cs typeface="Corbel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700" spc="-10">
                          <a:latin typeface="Corbel"/>
                          <a:cs typeface="Corbel"/>
                        </a:rPr>
                        <a:t>(Pre-hypertension)</a:t>
                      </a:r>
                      <a:endParaRPr sz="7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latin typeface="Corbel"/>
                          <a:cs typeface="Corbel"/>
                        </a:rPr>
                        <a:t>130-&lt;140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00" spc="-10">
                          <a:latin typeface="Corbel"/>
                          <a:cs typeface="Corbel"/>
                        </a:rPr>
                        <a:t>or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00" spc="-5">
                          <a:latin typeface="Corbel"/>
                          <a:cs typeface="Corbel"/>
                        </a:rPr>
                        <a:t>85-&lt;90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000" spc="-15">
                          <a:latin typeface="Corbel"/>
                          <a:cs typeface="Corbel"/>
                        </a:rPr>
                        <a:t>Recheck   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1</a:t>
                      </a:r>
                      <a:r>
                        <a:rPr dirty="0" sz="1000" spc="3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1000" spc="-5">
                          <a:latin typeface="Corbel"/>
                          <a:cs typeface="Corbel"/>
                        </a:rPr>
                        <a:t>year</a:t>
                      </a:r>
                      <a:endParaRPr sz="10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4762">
                      <a:solidFill>
                        <a:srgbClr val="B8D9D0"/>
                      </a:solidFill>
                      <a:prstDash val="solid"/>
                    </a:lnL>
                    <a:lnR w="4762">
                      <a:solidFill>
                        <a:srgbClr val="B8D9D0"/>
                      </a:solidFill>
                      <a:prstDash val="solid"/>
                    </a:lnR>
                    <a:lnT w="28955">
                      <a:solidFill>
                        <a:srgbClr val="FF0000"/>
                      </a:solidFill>
                      <a:prstDash val="solid"/>
                    </a:lnT>
                    <a:lnB w="4762">
                      <a:solidFill>
                        <a:srgbClr val="B8D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738883" y="1808988"/>
            <a:ext cx="3261360" cy="451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963673" y="1199133"/>
            <a:ext cx="2938145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635">
              <a:lnSpc>
                <a:spcPct val="100000"/>
              </a:lnSpc>
            </a:pPr>
            <a:r>
              <a:rPr dirty="0" sz="1600" spc="145">
                <a:solidFill>
                  <a:srgbClr val="C00000"/>
                </a:solidFill>
                <a:latin typeface="Arial"/>
                <a:cs typeface="Arial"/>
              </a:rPr>
              <a:t>American Heart</a:t>
            </a:r>
            <a:r>
              <a:rPr dirty="0" sz="1600" spc="-254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10">
                <a:solidFill>
                  <a:srgbClr val="C00000"/>
                </a:solidFill>
                <a:latin typeface="Arial"/>
                <a:cs typeface="Arial"/>
              </a:rPr>
              <a:t>Association</a:t>
            </a:r>
            <a:endParaRPr sz="160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20"/>
              </a:spcBef>
            </a:pPr>
            <a:r>
              <a:rPr dirty="0" sz="1100" spc="60">
                <a:solidFill>
                  <a:srgbClr val="006FC0"/>
                </a:solidFill>
                <a:latin typeface="Arial"/>
                <a:cs typeface="Arial"/>
              </a:rPr>
              <a:t>Recommended</a:t>
            </a:r>
            <a:r>
              <a:rPr dirty="0" sz="1100" spc="-9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80">
                <a:solidFill>
                  <a:srgbClr val="006FC0"/>
                </a:solidFill>
                <a:latin typeface="Arial"/>
                <a:cs typeface="Arial"/>
              </a:rPr>
              <a:t>Blood</a:t>
            </a:r>
            <a:r>
              <a:rPr dirty="0" sz="11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55">
                <a:solidFill>
                  <a:srgbClr val="006FC0"/>
                </a:solidFill>
                <a:latin typeface="Arial"/>
                <a:cs typeface="Arial"/>
              </a:rPr>
              <a:t>Pressure</a:t>
            </a:r>
            <a:r>
              <a:rPr dirty="0" sz="1100" spc="-7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1100" spc="40">
                <a:solidFill>
                  <a:srgbClr val="006FC0"/>
                </a:solidFill>
                <a:latin typeface="Arial"/>
                <a:cs typeface="Arial"/>
              </a:rPr>
              <a:t>Levels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algn="ctr" marL="22225">
              <a:lnSpc>
                <a:spcPct val="100000"/>
              </a:lnSpc>
              <a:spcBef>
                <a:spcPts val="5"/>
              </a:spcBef>
            </a:pPr>
            <a:r>
              <a:rPr dirty="0" sz="1100" spc="150">
                <a:latin typeface="Arial"/>
                <a:cs typeface="Arial"/>
              </a:rPr>
              <a:t>Adult</a:t>
            </a:r>
            <a:r>
              <a:rPr dirty="0" sz="1100" spc="-6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BP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65">
                <a:latin typeface="Arial"/>
                <a:cs typeface="Arial"/>
              </a:rPr>
              <a:t>range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25">
                <a:latin typeface="Arial"/>
                <a:cs typeface="Arial"/>
              </a:rPr>
              <a:t>110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54">
                <a:latin typeface="Trebuchet MS"/>
                <a:cs typeface="Trebuchet MS"/>
              </a:rPr>
              <a:t>–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40">
                <a:latin typeface="Arial"/>
                <a:cs typeface="Arial"/>
              </a:rPr>
              <a:t>130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215">
                <a:latin typeface="Arial"/>
                <a:cs typeface="Arial"/>
              </a:rPr>
              <a:t>/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45">
                <a:latin typeface="Arial"/>
                <a:cs typeface="Arial"/>
              </a:rPr>
              <a:t>70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254">
                <a:latin typeface="Trebuchet MS"/>
                <a:cs typeface="Trebuchet MS"/>
              </a:rPr>
              <a:t>–</a:t>
            </a:r>
            <a:r>
              <a:rPr dirty="0" sz="1100" spc="-65">
                <a:latin typeface="Trebuchet MS"/>
                <a:cs typeface="Trebuchet MS"/>
              </a:rPr>
              <a:t> </a:t>
            </a:r>
            <a:r>
              <a:rPr dirty="0" sz="1100" spc="45">
                <a:latin typeface="Arial"/>
                <a:cs typeface="Arial"/>
              </a:rPr>
              <a:t>85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100">
                <a:latin typeface="Arial"/>
                <a:cs typeface="Arial"/>
              </a:rPr>
              <a:t>mmHg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6578" y="4182745"/>
            <a:ext cx="6794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171445" y="4142740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13503" y="540105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 h="0">
                <a:moveTo>
                  <a:pt x="0" y="0"/>
                </a:moveTo>
                <a:lnTo>
                  <a:pt x="300227" y="0"/>
                </a:lnTo>
              </a:path>
            </a:pathLst>
          </a:custGeom>
          <a:ln w="4267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761" y="7898130"/>
            <a:ext cx="2249424" cy="1767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65654" y="5942838"/>
            <a:ext cx="3145536" cy="1767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131112" y="4833492"/>
          <a:ext cx="4608195" cy="34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349"/>
                <a:gridCol w="827532"/>
                <a:gridCol w="2321483"/>
              </a:tblGrid>
              <a:tr h="1097153">
                <a:tc gridSpan="3">
                  <a:txBody>
                    <a:bodyPr/>
                    <a:lstStyle/>
                    <a:p>
                      <a:pPr marL="3257550" marR="224790" indent="-6388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900" spc="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Aortic </a:t>
                      </a:r>
                      <a:r>
                        <a:rPr dirty="0" sz="900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pressure </a:t>
                      </a:r>
                      <a:r>
                        <a:rPr dirty="0" sz="900" spc="-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changes </a:t>
                      </a:r>
                      <a:r>
                        <a:rPr dirty="0" sz="900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…  </a:t>
                      </a:r>
                      <a:r>
                        <a:rPr dirty="0" sz="900" spc="-5" b="1">
                          <a:solidFill>
                            <a:srgbClr val="C00000"/>
                          </a:solidFill>
                          <a:latin typeface="Arial Black"/>
                          <a:cs typeface="Arial Black"/>
                        </a:rPr>
                        <a:t>120/80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24384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783">
                <a:tc>
                  <a:txBody>
                    <a:bodyPr/>
                    <a:lstStyle/>
                    <a:p>
                      <a:pPr/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2">
                      <a:solidFill>
                        <a:srgbClr val="F3D2AD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850" spc="-5" b="1">
                          <a:latin typeface="Arial"/>
                          <a:cs typeface="Arial"/>
                        </a:rPr>
                        <a:t>Mean Pressure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diastolic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P +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1/3 (systolic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P -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diastolic</a:t>
                      </a:r>
                      <a:r>
                        <a:rPr dirty="0" sz="8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P)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2">
                      <a:solidFill>
                        <a:srgbClr val="F3D2AD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  <a:lnT w="4572">
                      <a:solidFill>
                        <a:srgbClr val="F3D2AD"/>
                      </a:solidFill>
                      <a:prstDash val="solid"/>
                    </a:lnT>
                    <a:lnB w="4572">
                      <a:solidFill>
                        <a:srgbClr val="F3D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78507">
                <a:tc gridSpan="3"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78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850" spc="-5" b="1">
                          <a:latin typeface="Arial"/>
                          <a:cs typeface="Arial"/>
                        </a:rPr>
                        <a:t>Pulse pressure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Systolic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P – </a:t>
                      </a:r>
                      <a:r>
                        <a:rPr dirty="0" sz="850" spc="-5" b="1">
                          <a:latin typeface="Arial"/>
                          <a:cs typeface="Arial"/>
                        </a:rPr>
                        <a:t>Diastolic</a:t>
                      </a:r>
                      <a:r>
                        <a:rPr dirty="0" sz="85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50" b="1">
                          <a:latin typeface="Arial"/>
                          <a:cs typeface="Arial"/>
                        </a:rPr>
                        <a:t>P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R w="4571">
                      <a:solidFill>
                        <a:srgbClr val="CAD3B8"/>
                      </a:solidFill>
                      <a:prstDash val="solid"/>
                    </a:lnR>
                    <a:lnT w="4571">
                      <a:solidFill>
                        <a:srgbClr val="CAD3B8"/>
                      </a:solidFill>
                      <a:prstDash val="solid"/>
                    </a:lnT>
                    <a:lnB w="4571">
                      <a:solidFill>
                        <a:srgbClr val="CAD3B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4571">
                      <a:solidFill>
                        <a:srgbClr val="CAD3B8"/>
                      </a:solidFill>
                      <a:prstDash val="solid"/>
                    </a:lnL>
                    <a:lnR w="2438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88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500">
                          <a:latin typeface="Corbel"/>
                          <a:cs typeface="Corbel"/>
                        </a:rPr>
                        <a:t>Adapted</a:t>
                      </a:r>
                      <a:r>
                        <a:rPr dirty="0" sz="500" spc="-65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 spc="-5">
                          <a:latin typeface="Corbel"/>
                          <a:cs typeface="Corbel"/>
                        </a:rPr>
                        <a:t>from</a:t>
                      </a:r>
                      <a:r>
                        <a:rPr dirty="0" sz="500" spc="-50">
                          <a:latin typeface="Corbel"/>
                          <a:cs typeface="Corbel"/>
                        </a:rPr>
                        <a:t> </a:t>
                      </a:r>
                      <a:r>
                        <a:rPr dirty="0" sz="500">
                          <a:latin typeface="Corbel"/>
                          <a:cs typeface="Corbel"/>
                        </a:rPr>
                        <a:t>Guyton</a:t>
                      </a:r>
                      <a:endParaRPr sz="5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L w="24384">
                      <a:solidFill>
                        <a:srgbClr val="000000"/>
                      </a:solidFill>
                      <a:prstDash val="solid"/>
                    </a:lnL>
                    <a:lnT w="4571">
                      <a:solidFill>
                        <a:srgbClr val="CAD3B8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500">
                        <a:latin typeface="Corbel"/>
                        <a:cs typeface="Corbel"/>
                      </a:endParaRPr>
                    </a:p>
                  </a:txBody>
                  <a:tcPr marL="0" marR="0" marB="0" marT="0">
                    <a:lnT w="4571">
                      <a:solidFill>
                        <a:srgbClr val="CAD3B8"/>
                      </a:solidFill>
                      <a:prstDash val="solid"/>
                    </a:lnT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r" marR="252729">
                        <a:lnSpc>
                          <a:spcPct val="100000"/>
                        </a:lnSpc>
                      </a:pPr>
                      <a:r>
                        <a:rPr dirty="0" sz="600" b="1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24384">
                      <a:solidFill>
                        <a:srgbClr val="000000"/>
                      </a:solidFill>
                      <a:prstDash val="solid"/>
                    </a:lnR>
                    <a:lnB w="2438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1153667" y="4852415"/>
            <a:ext cx="600456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6652" y="1229867"/>
            <a:ext cx="4308475" cy="309880"/>
          </a:xfrm>
          <a:custGeom>
            <a:avLst/>
            <a:gdLst/>
            <a:ahLst/>
            <a:cxnLst/>
            <a:rect l="l" t="t" r="r" b="b"/>
            <a:pathLst>
              <a:path w="4308475" h="309880">
                <a:moveTo>
                  <a:pt x="0" y="309372"/>
                </a:moveTo>
                <a:lnTo>
                  <a:pt x="4308348" y="309372"/>
                </a:lnTo>
                <a:lnTo>
                  <a:pt x="4308348" y="0"/>
                </a:lnTo>
                <a:lnTo>
                  <a:pt x="0" y="0"/>
                </a:lnTo>
                <a:lnTo>
                  <a:pt x="0" y="30937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399278" y="4182745"/>
            <a:ext cx="4254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91283" y="1254379"/>
            <a:ext cx="3393440" cy="297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 sz="1600" spc="90">
                <a:solidFill>
                  <a:srgbClr val="C00000"/>
                </a:solidFill>
                <a:latin typeface="Arial"/>
                <a:cs typeface="Arial"/>
              </a:rPr>
              <a:t>Factors </a:t>
            </a:r>
            <a:r>
              <a:rPr dirty="0" sz="1600" spc="150">
                <a:solidFill>
                  <a:srgbClr val="C00000"/>
                </a:solidFill>
                <a:latin typeface="Arial"/>
                <a:cs typeface="Arial"/>
              </a:rPr>
              <a:t>Affecting</a:t>
            </a:r>
            <a:r>
              <a:rPr dirty="0" sz="1600" spc="-1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C00000"/>
                </a:solidFill>
                <a:latin typeface="Arial"/>
                <a:cs typeface="Arial"/>
              </a:rPr>
              <a:t>ABP</a:t>
            </a:r>
            <a:endParaRPr sz="1600">
              <a:latin typeface="Arial"/>
              <a:cs typeface="Arial"/>
            </a:endParaRPr>
          </a:p>
          <a:p>
            <a:pPr marL="160020" indent="-160020">
              <a:lnSpc>
                <a:spcPct val="100000"/>
              </a:lnSpc>
              <a:spcBef>
                <a:spcPts val="969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spc="-15" b="1">
                <a:solidFill>
                  <a:srgbClr val="404040"/>
                </a:solidFill>
                <a:latin typeface="Arial Black"/>
                <a:cs typeface="Arial Black"/>
              </a:rPr>
              <a:t>Sex </a:t>
            </a:r>
            <a:r>
              <a:rPr dirty="0" sz="1000" spc="-5">
                <a:latin typeface="Calibri"/>
                <a:cs typeface="Calibri"/>
              </a:rPr>
              <a:t>… M &gt; F … (equal @</a:t>
            </a:r>
            <a:r>
              <a:rPr dirty="0" sz="1000" spc="-7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menopause)</a:t>
            </a:r>
            <a:endParaRPr sz="10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840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Age </a:t>
            </a:r>
            <a:r>
              <a:rPr dirty="0" sz="1000" spc="-5">
                <a:latin typeface="Calibri"/>
                <a:cs typeface="Calibri"/>
              </a:rPr>
              <a:t>… Elderly &gt; children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…(atherosclerosis)</a:t>
            </a:r>
            <a:endParaRPr sz="10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840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Emotions </a:t>
            </a:r>
            <a:r>
              <a:rPr dirty="0" sz="1000" spc="-10">
                <a:latin typeface="Calibri"/>
                <a:cs typeface="Calibri"/>
              </a:rPr>
              <a:t>…</a:t>
            </a:r>
            <a:r>
              <a:rPr dirty="0" sz="1000" spc="-10">
                <a:latin typeface="Symbol"/>
                <a:cs typeface="Symbol"/>
              </a:rPr>
              <a:t>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… </a:t>
            </a:r>
            <a:r>
              <a:rPr dirty="0" sz="1000" spc="-10">
                <a:latin typeface="Calibri"/>
                <a:cs typeface="Calibri"/>
              </a:rPr>
              <a:t>(neural</a:t>
            </a:r>
            <a:r>
              <a:rPr dirty="0" sz="1000" spc="-8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factors)</a:t>
            </a:r>
            <a:endParaRPr sz="10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840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Exercise </a:t>
            </a:r>
            <a:r>
              <a:rPr dirty="0" sz="1000" spc="-10">
                <a:latin typeface="Calibri"/>
                <a:cs typeface="Calibri"/>
              </a:rPr>
              <a:t>…</a:t>
            </a:r>
            <a:r>
              <a:rPr dirty="0" sz="1000" spc="-10">
                <a:latin typeface="Symbol"/>
                <a:cs typeface="Symbol"/>
              </a:rPr>
              <a:t>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… (</a:t>
            </a:r>
            <a:r>
              <a:rPr dirty="0" sz="1000" spc="-5">
                <a:latin typeface="Symbol"/>
                <a:cs typeface="Symbol"/>
              </a:rPr>
              <a:t>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Calibri"/>
                <a:cs typeface="Calibri"/>
              </a:rPr>
              <a:t>venous</a:t>
            </a:r>
            <a:r>
              <a:rPr dirty="0" sz="1000" spc="-10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return)</a:t>
            </a:r>
            <a:endParaRPr sz="10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840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b="1">
                <a:solidFill>
                  <a:srgbClr val="404040"/>
                </a:solidFill>
                <a:latin typeface="Arial Black"/>
                <a:cs typeface="Arial Black"/>
              </a:rPr>
              <a:t>Hormones </a:t>
            </a:r>
            <a:r>
              <a:rPr dirty="0" sz="1000" spc="-10">
                <a:latin typeface="Calibri"/>
                <a:cs typeface="Calibri"/>
              </a:rPr>
              <a:t>…</a:t>
            </a:r>
            <a:r>
              <a:rPr dirty="0" sz="1000" spc="-10">
                <a:latin typeface="Symbol"/>
                <a:cs typeface="Symbol"/>
              </a:rPr>
              <a:t>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(e.g. Adrenaline, noradrenaline, </a:t>
            </a:r>
            <a:r>
              <a:rPr dirty="0" sz="1000" spc="-10">
                <a:latin typeface="Calibri"/>
                <a:cs typeface="Calibri"/>
              </a:rPr>
              <a:t>thyroid</a:t>
            </a:r>
            <a:r>
              <a:rPr dirty="0" sz="1000" spc="-6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H)</a:t>
            </a:r>
            <a:endParaRPr sz="1000">
              <a:latin typeface="Calibri"/>
              <a:cs typeface="Calibri"/>
            </a:endParaRPr>
          </a:p>
          <a:p>
            <a:pPr marL="160020" indent="-160020">
              <a:lnSpc>
                <a:spcPct val="100000"/>
              </a:lnSpc>
              <a:spcBef>
                <a:spcPts val="840"/>
              </a:spcBef>
              <a:buClr>
                <a:srgbClr val="ED9240"/>
              </a:buClr>
              <a:buFont typeface="Arial"/>
              <a:buChar char="■"/>
              <a:tabLst>
                <a:tab pos="16002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Gravity </a:t>
            </a:r>
            <a:r>
              <a:rPr dirty="0" sz="1000" spc="-5">
                <a:latin typeface="Calibri"/>
                <a:cs typeface="Calibri"/>
              </a:rPr>
              <a:t>… </a:t>
            </a:r>
            <a:r>
              <a:rPr dirty="0" sz="1000" spc="-5">
                <a:latin typeface="Symbol"/>
                <a:cs typeface="Symbol"/>
              </a:rPr>
              <a:t>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Calibri"/>
                <a:cs typeface="Calibri"/>
              </a:rPr>
              <a:t>Lower </a:t>
            </a:r>
            <a:r>
              <a:rPr dirty="0" sz="1000" spc="-5">
                <a:latin typeface="Calibri"/>
                <a:cs typeface="Calibri"/>
              </a:rPr>
              <a:t>limbs &gt; upper</a:t>
            </a:r>
            <a:r>
              <a:rPr dirty="0" sz="1000" spc="-1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limbs</a:t>
            </a:r>
            <a:endParaRPr sz="1000">
              <a:latin typeface="Calibri"/>
              <a:cs typeface="Calibri"/>
            </a:endParaRPr>
          </a:p>
          <a:p>
            <a:pPr marL="150495" indent="-150495">
              <a:lnSpc>
                <a:spcPct val="100000"/>
              </a:lnSpc>
              <a:spcBef>
                <a:spcPts val="650"/>
              </a:spcBef>
              <a:buClr>
                <a:srgbClr val="ED9240"/>
              </a:buClr>
              <a:buFont typeface="Arial"/>
              <a:buChar char="■"/>
              <a:tabLst>
                <a:tab pos="15113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Race </a:t>
            </a:r>
            <a:r>
              <a:rPr dirty="0" sz="1000" spc="-5">
                <a:latin typeface="Calibri"/>
                <a:cs typeface="Calibri"/>
              </a:rPr>
              <a:t>… (? dietary </a:t>
            </a:r>
            <a:r>
              <a:rPr dirty="0" sz="1000" spc="-10">
                <a:latin typeface="Calibri"/>
                <a:cs typeface="Calibri"/>
              </a:rPr>
              <a:t>factors, </a:t>
            </a:r>
            <a:r>
              <a:rPr dirty="0" sz="1000" spc="-5">
                <a:latin typeface="Calibri"/>
                <a:cs typeface="Calibri"/>
              </a:rPr>
              <a:t>or</a:t>
            </a:r>
            <a:r>
              <a:rPr dirty="0" sz="1000" spc="-1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stress)</a:t>
            </a:r>
            <a:endParaRPr sz="1000">
              <a:latin typeface="Calibri"/>
              <a:cs typeface="Calibri"/>
            </a:endParaRPr>
          </a:p>
          <a:p>
            <a:pPr marL="150495" indent="-150495">
              <a:lnSpc>
                <a:spcPct val="100000"/>
              </a:lnSpc>
              <a:spcBef>
                <a:spcPts val="610"/>
              </a:spcBef>
              <a:buClr>
                <a:srgbClr val="ED9240"/>
              </a:buClr>
              <a:buFont typeface="Arial"/>
              <a:buChar char="■"/>
              <a:tabLst>
                <a:tab pos="151130" algn="l"/>
              </a:tabLst>
            </a:pPr>
            <a:r>
              <a:rPr dirty="0" sz="900" spc="-5" b="1">
                <a:solidFill>
                  <a:srgbClr val="404040"/>
                </a:solidFill>
                <a:latin typeface="Arial Black"/>
                <a:cs typeface="Arial Black"/>
              </a:rPr>
              <a:t>Sleep</a:t>
            </a:r>
            <a:r>
              <a:rPr dirty="0" sz="900" spc="-190" b="1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dirty="0" sz="1000" spc="-5">
                <a:latin typeface="Calibri"/>
                <a:cs typeface="Calibri"/>
              </a:rPr>
              <a:t>… </a:t>
            </a:r>
            <a:r>
              <a:rPr dirty="0" sz="1000" spc="-5">
                <a:latin typeface="Symbol"/>
                <a:cs typeface="Symbol"/>
              </a:rPr>
              <a:t>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… (</a:t>
            </a:r>
            <a:r>
              <a:rPr dirty="0" sz="1000" spc="-5">
                <a:latin typeface="Symbol"/>
                <a:cs typeface="Symbol"/>
              </a:rPr>
              <a:t>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10">
                <a:latin typeface="Calibri"/>
                <a:cs typeface="Calibri"/>
              </a:rPr>
              <a:t>venous </a:t>
            </a:r>
            <a:r>
              <a:rPr dirty="0" sz="1000" spc="-5">
                <a:latin typeface="Calibri"/>
                <a:cs typeface="Calibri"/>
              </a:rPr>
              <a:t>return)</a:t>
            </a:r>
            <a:endParaRPr sz="1000">
              <a:latin typeface="Calibri"/>
              <a:cs typeface="Calibri"/>
            </a:endParaRPr>
          </a:p>
          <a:p>
            <a:pPr marL="150495" indent="-150495">
              <a:lnSpc>
                <a:spcPct val="100000"/>
              </a:lnSpc>
              <a:spcBef>
                <a:spcPts val="600"/>
              </a:spcBef>
              <a:buClr>
                <a:srgbClr val="ED9240"/>
              </a:buClr>
              <a:buFont typeface="Arial"/>
              <a:buChar char="■"/>
              <a:tabLst>
                <a:tab pos="151130" algn="l"/>
              </a:tabLst>
            </a:pPr>
            <a:r>
              <a:rPr dirty="0" sz="900" b="1">
                <a:solidFill>
                  <a:srgbClr val="404040"/>
                </a:solidFill>
                <a:latin typeface="Arial Black"/>
                <a:cs typeface="Arial Black"/>
              </a:rPr>
              <a:t>Pregnancy</a:t>
            </a:r>
            <a:r>
              <a:rPr dirty="0" sz="900" spc="-215" b="1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dirty="0" sz="1000" spc="-10">
                <a:latin typeface="Calibri"/>
                <a:cs typeface="Calibri"/>
              </a:rPr>
              <a:t>…</a:t>
            </a:r>
            <a:r>
              <a:rPr dirty="0" sz="1000" spc="-10">
                <a:latin typeface="Symbol"/>
                <a:cs typeface="Symbol"/>
              </a:rPr>
              <a:t></a:t>
            </a:r>
            <a:r>
              <a:rPr dirty="0" sz="1000" spc="-10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… (</a:t>
            </a:r>
            <a:r>
              <a:rPr dirty="0" sz="1000" spc="-5">
                <a:latin typeface="Symbol"/>
                <a:cs typeface="Symbol"/>
              </a:rPr>
              <a:t></a:t>
            </a:r>
            <a:r>
              <a:rPr dirty="0" sz="1000" spc="-5">
                <a:latin typeface="Times New Roman"/>
                <a:cs typeface="Times New Roman"/>
              </a:rPr>
              <a:t> </a:t>
            </a:r>
            <a:r>
              <a:rPr dirty="0" sz="1000" spc="-5">
                <a:latin typeface="Calibri"/>
                <a:cs typeface="Calibri"/>
              </a:rPr>
              <a:t>metabolism)</a:t>
            </a:r>
            <a:endParaRPr sz="1000">
              <a:latin typeface="Calibri"/>
              <a:cs typeface="Calibri"/>
            </a:endParaRPr>
          </a:p>
          <a:p>
            <a:pPr marL="138430" indent="-138430">
              <a:lnSpc>
                <a:spcPct val="100000"/>
              </a:lnSpc>
              <a:spcBef>
                <a:spcPts val="585"/>
              </a:spcBef>
              <a:buClr>
                <a:srgbClr val="ED9240"/>
              </a:buClr>
              <a:buFont typeface="Arial"/>
              <a:buChar char="■"/>
              <a:tabLst>
                <a:tab pos="139065" algn="l"/>
              </a:tabLst>
            </a:pPr>
            <a:r>
              <a:rPr dirty="0" sz="900" spc="-10" b="1">
                <a:solidFill>
                  <a:srgbClr val="404040"/>
                </a:solidFill>
                <a:latin typeface="Arial Black"/>
                <a:cs typeface="Arial Black"/>
              </a:rPr>
              <a:t>Temperature </a:t>
            </a:r>
            <a:r>
              <a:rPr dirty="0" sz="1000" spc="-5">
                <a:latin typeface="Calibri"/>
                <a:cs typeface="Calibri"/>
              </a:rPr>
              <a:t>… Heat (vasodilatation); Cold</a:t>
            </a:r>
            <a:r>
              <a:rPr dirty="0" sz="1000" spc="-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(vasoconstriction)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292735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379219" y="5259323"/>
            <a:ext cx="4335780" cy="25654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 rtlCol="0" vert="horz">
            <a:spAutoFit/>
          </a:bodyPr>
          <a:lstStyle/>
          <a:p>
            <a:pPr marL="856615">
              <a:lnSpc>
                <a:spcPts val="1910"/>
              </a:lnSpc>
            </a:pPr>
            <a:r>
              <a:rPr dirty="0" sz="1600" spc="90">
                <a:solidFill>
                  <a:srgbClr val="C00000"/>
                </a:solidFill>
                <a:latin typeface="Arial"/>
                <a:cs typeface="Arial"/>
              </a:rPr>
              <a:t>Factors </a:t>
            </a:r>
            <a:r>
              <a:rPr dirty="0" sz="1600" spc="145">
                <a:solidFill>
                  <a:srgbClr val="C00000"/>
                </a:solidFill>
                <a:latin typeface="Arial"/>
                <a:cs typeface="Arial"/>
              </a:rPr>
              <a:t>Determining</a:t>
            </a:r>
            <a:r>
              <a:rPr dirty="0" sz="1600" spc="-15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14">
                <a:solidFill>
                  <a:srgbClr val="C00000"/>
                </a:solidFill>
                <a:latin typeface="Arial"/>
                <a:cs typeface="Arial"/>
              </a:rPr>
              <a:t>ABP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79854" y="7531481"/>
            <a:ext cx="577215" cy="215900"/>
          </a:xfrm>
          <a:custGeom>
            <a:avLst/>
            <a:gdLst/>
            <a:ahLst/>
            <a:cxnLst/>
            <a:rect l="l" t="t" r="r" b="b"/>
            <a:pathLst>
              <a:path w="577214" h="215900">
                <a:moveTo>
                  <a:pt x="0" y="215900"/>
                </a:moveTo>
                <a:lnTo>
                  <a:pt x="577049" y="215900"/>
                </a:lnTo>
                <a:lnTo>
                  <a:pt x="577049" y="0"/>
                </a:lnTo>
                <a:lnTo>
                  <a:pt x="0" y="0"/>
                </a:lnTo>
                <a:lnTo>
                  <a:pt x="0" y="2159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456942" y="7525131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879854" y="7525131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73504" y="7525131"/>
            <a:ext cx="586740" cy="12700"/>
          </a:xfrm>
          <a:custGeom>
            <a:avLst/>
            <a:gdLst/>
            <a:ahLst/>
            <a:cxnLst/>
            <a:rect l="l" t="t" r="r" b="b"/>
            <a:pathLst>
              <a:path w="586739" h="12700">
                <a:moveTo>
                  <a:pt x="0" y="12700"/>
                </a:moveTo>
                <a:lnTo>
                  <a:pt x="586613" y="12700"/>
                </a:lnTo>
                <a:lnTo>
                  <a:pt x="58661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73504" y="7747381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 h="0">
                <a:moveTo>
                  <a:pt x="0" y="0"/>
                </a:moveTo>
                <a:lnTo>
                  <a:pt x="5866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879854" y="7549133"/>
            <a:ext cx="577215" cy="198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z="1000" spc="-10" b="1">
                <a:solidFill>
                  <a:srgbClr val="003366"/>
                </a:solidFill>
                <a:latin typeface="Comic Sans MS"/>
                <a:cs typeface="Comic Sans MS"/>
              </a:rPr>
              <a:t>(MABP)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2073" y="7531354"/>
            <a:ext cx="693420" cy="335280"/>
          </a:xfrm>
          <a:custGeom>
            <a:avLst/>
            <a:gdLst/>
            <a:ahLst/>
            <a:cxnLst/>
            <a:rect l="l" t="t" r="r" b="b"/>
            <a:pathLst>
              <a:path w="693420" h="335279">
                <a:moveTo>
                  <a:pt x="0" y="335280"/>
                </a:moveTo>
                <a:lnTo>
                  <a:pt x="692950" y="335280"/>
                </a:lnTo>
                <a:lnTo>
                  <a:pt x="692950" y="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24985" y="7525004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32073" y="7525004"/>
            <a:ext cx="0" cy="347980"/>
          </a:xfrm>
          <a:custGeom>
            <a:avLst/>
            <a:gdLst/>
            <a:ahLst/>
            <a:cxnLst/>
            <a:rect l="l" t="t" r="r" b="b"/>
            <a:pathLst>
              <a:path w="0"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28898" y="7525004"/>
            <a:ext cx="699770" cy="12700"/>
          </a:xfrm>
          <a:custGeom>
            <a:avLst/>
            <a:gdLst/>
            <a:ahLst/>
            <a:cxnLst/>
            <a:rect l="l" t="t" r="r" b="b"/>
            <a:pathLst>
              <a:path w="699770" h="12700">
                <a:moveTo>
                  <a:pt x="0" y="12700"/>
                </a:moveTo>
                <a:lnTo>
                  <a:pt x="699262" y="12700"/>
                </a:lnTo>
                <a:lnTo>
                  <a:pt x="69926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28898" y="7866633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 h="0">
                <a:moveTo>
                  <a:pt x="0" y="0"/>
                </a:moveTo>
                <a:lnTo>
                  <a:pt x="6992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132073" y="7549133"/>
            <a:ext cx="69342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10" b="1">
                <a:solidFill>
                  <a:srgbClr val="003366"/>
                </a:solidFill>
                <a:latin typeface="Comic Sans MS"/>
                <a:cs typeface="Comic Sans MS"/>
              </a:rPr>
              <a:t>(CO)</a:t>
            </a:r>
            <a:endParaRPr sz="1000">
              <a:latin typeface="Comic Sans MS"/>
              <a:cs typeface="Comic Sans MS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Blood</a:t>
            </a:r>
            <a:r>
              <a:rPr dirty="0" sz="900" spc="-90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Flow</a:t>
            </a:r>
            <a:endParaRPr sz="9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37303" y="7527010"/>
            <a:ext cx="1036319" cy="472440"/>
          </a:xfrm>
          <a:custGeom>
            <a:avLst/>
            <a:gdLst/>
            <a:ahLst/>
            <a:cxnLst/>
            <a:rect l="l" t="t" r="r" b="b"/>
            <a:pathLst>
              <a:path w="1036320" h="472440">
                <a:moveTo>
                  <a:pt x="0" y="472440"/>
                </a:moveTo>
                <a:lnTo>
                  <a:pt x="1035862" y="472440"/>
                </a:lnTo>
                <a:lnTo>
                  <a:pt x="1035862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73242" y="7520685"/>
            <a:ext cx="0" cy="485140"/>
          </a:xfrm>
          <a:custGeom>
            <a:avLst/>
            <a:gdLst/>
            <a:ahLst/>
            <a:cxnLst/>
            <a:rect l="l" t="t" r="r" b="b"/>
            <a:pathLst>
              <a:path w="0" h="485140">
                <a:moveTo>
                  <a:pt x="0" y="0"/>
                </a:moveTo>
                <a:lnTo>
                  <a:pt x="0" y="48511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37303" y="7520685"/>
            <a:ext cx="0" cy="485140"/>
          </a:xfrm>
          <a:custGeom>
            <a:avLst/>
            <a:gdLst/>
            <a:ahLst/>
            <a:cxnLst/>
            <a:rect l="l" t="t" r="r" b="b"/>
            <a:pathLst>
              <a:path w="0" h="485140">
                <a:moveTo>
                  <a:pt x="0" y="0"/>
                </a:moveTo>
                <a:lnTo>
                  <a:pt x="0" y="48511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34128" y="7520685"/>
            <a:ext cx="1045844" cy="12700"/>
          </a:xfrm>
          <a:custGeom>
            <a:avLst/>
            <a:gdLst/>
            <a:ahLst/>
            <a:cxnLst/>
            <a:rect l="l" t="t" r="r" b="b"/>
            <a:pathLst>
              <a:path w="1045845" h="12700">
                <a:moveTo>
                  <a:pt x="0" y="12699"/>
                </a:moveTo>
                <a:lnTo>
                  <a:pt x="1045463" y="12699"/>
                </a:lnTo>
                <a:lnTo>
                  <a:pt x="104546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34128" y="7999450"/>
            <a:ext cx="1045844" cy="0"/>
          </a:xfrm>
          <a:custGeom>
            <a:avLst/>
            <a:gdLst/>
            <a:ahLst/>
            <a:cxnLst/>
            <a:rect l="l" t="t" r="r" b="b"/>
            <a:pathLst>
              <a:path w="1045845" h="0">
                <a:moveTo>
                  <a:pt x="0" y="0"/>
                </a:moveTo>
                <a:lnTo>
                  <a:pt x="10454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337303" y="7544561"/>
            <a:ext cx="1036319" cy="455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1000" spc="-10" b="1">
                <a:solidFill>
                  <a:srgbClr val="003366"/>
                </a:solidFill>
                <a:latin typeface="Comic Sans MS"/>
                <a:cs typeface="Comic Sans MS"/>
              </a:rPr>
              <a:t>(PR)</a:t>
            </a:r>
            <a:endParaRPr sz="1000">
              <a:latin typeface="Comic Sans MS"/>
              <a:cs typeface="Comic Sans MS"/>
            </a:endParaRPr>
          </a:p>
          <a:p>
            <a:pPr algn="ctr" marL="235585" marR="228600" indent="1270">
              <a:lnSpc>
                <a:spcPct val="100000"/>
              </a:lnSpc>
              <a:spcBef>
                <a:spcPts val="5"/>
              </a:spcBef>
            </a:pPr>
            <a:r>
              <a:rPr dirty="0" sz="900" b="1">
                <a:solidFill>
                  <a:srgbClr val="003366"/>
                </a:solidFill>
                <a:latin typeface="Comic Sans MS"/>
                <a:cs typeface="Comic Sans MS"/>
              </a:rPr>
              <a:t>Perip</a:t>
            </a:r>
            <a:r>
              <a:rPr dirty="0" sz="900" spc="-10" b="1">
                <a:solidFill>
                  <a:srgbClr val="003366"/>
                </a:solidFill>
                <a:latin typeface="Comic Sans MS"/>
                <a:cs typeface="Comic Sans MS"/>
              </a:rPr>
              <a:t>h</a:t>
            </a:r>
            <a:r>
              <a:rPr dirty="0" sz="900" b="1">
                <a:solidFill>
                  <a:srgbClr val="003366"/>
                </a:solidFill>
                <a:latin typeface="Comic Sans MS"/>
                <a:cs typeface="Comic Sans MS"/>
              </a:rPr>
              <a:t>eral  </a:t>
            </a: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re</a:t>
            </a:r>
            <a:r>
              <a:rPr dirty="0" sz="900" spc="5" b="1">
                <a:solidFill>
                  <a:srgbClr val="003366"/>
                </a:solidFill>
                <a:latin typeface="Comic Sans MS"/>
                <a:cs typeface="Comic Sans MS"/>
              </a:rPr>
              <a:t>s</a:t>
            </a: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i</a:t>
            </a:r>
            <a:r>
              <a:rPr dirty="0" sz="900" b="1">
                <a:solidFill>
                  <a:srgbClr val="003366"/>
                </a:solidFill>
                <a:latin typeface="Comic Sans MS"/>
                <a:cs typeface="Comic Sans MS"/>
              </a:rPr>
              <a:t>s</a:t>
            </a: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t</a:t>
            </a:r>
            <a:r>
              <a:rPr dirty="0" sz="900" b="1">
                <a:solidFill>
                  <a:srgbClr val="003366"/>
                </a:solidFill>
                <a:latin typeface="Comic Sans MS"/>
                <a:cs typeface="Comic Sans MS"/>
              </a:rPr>
              <a:t>a</a:t>
            </a:r>
            <a:r>
              <a:rPr dirty="0" sz="900" spc="-5" b="1">
                <a:solidFill>
                  <a:srgbClr val="003366"/>
                </a:solidFill>
                <a:latin typeface="Comic Sans MS"/>
                <a:cs typeface="Comic Sans MS"/>
              </a:rPr>
              <a:t>n</a:t>
            </a:r>
            <a:r>
              <a:rPr dirty="0" sz="900" b="1">
                <a:solidFill>
                  <a:srgbClr val="003366"/>
                </a:solidFill>
                <a:latin typeface="Comic Sans MS"/>
                <a:cs typeface="Comic Sans MS"/>
              </a:rPr>
              <a:t>ce</a:t>
            </a:r>
            <a:endParaRPr sz="900"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770882" y="7172706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90">
                <a:moveTo>
                  <a:pt x="170687" y="216027"/>
                </a:moveTo>
                <a:lnTo>
                  <a:pt x="0" y="216027"/>
                </a:lnTo>
                <a:lnTo>
                  <a:pt x="85343" y="288036"/>
                </a:lnTo>
                <a:lnTo>
                  <a:pt x="170687" y="216027"/>
                </a:lnTo>
                <a:close/>
              </a:path>
              <a:path w="170814" h="288290">
                <a:moveTo>
                  <a:pt x="128015" y="0"/>
                </a:moveTo>
                <a:lnTo>
                  <a:pt x="42671" y="0"/>
                </a:lnTo>
                <a:lnTo>
                  <a:pt x="42671" y="216027"/>
                </a:lnTo>
                <a:lnTo>
                  <a:pt x="128015" y="216027"/>
                </a:lnTo>
                <a:lnTo>
                  <a:pt x="128015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70882" y="7172706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90">
                <a:moveTo>
                  <a:pt x="0" y="216027"/>
                </a:moveTo>
                <a:lnTo>
                  <a:pt x="42671" y="216027"/>
                </a:lnTo>
                <a:lnTo>
                  <a:pt x="42671" y="0"/>
                </a:lnTo>
                <a:lnTo>
                  <a:pt x="128015" y="0"/>
                </a:lnTo>
                <a:lnTo>
                  <a:pt x="128015" y="216027"/>
                </a:lnTo>
                <a:lnTo>
                  <a:pt x="170687" y="216027"/>
                </a:lnTo>
                <a:lnTo>
                  <a:pt x="85343" y="288036"/>
                </a:lnTo>
                <a:lnTo>
                  <a:pt x="0" y="216027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03853" y="7172706"/>
            <a:ext cx="169545" cy="288290"/>
          </a:xfrm>
          <a:custGeom>
            <a:avLst/>
            <a:gdLst/>
            <a:ahLst/>
            <a:cxnLst/>
            <a:rect l="l" t="t" r="r" b="b"/>
            <a:pathLst>
              <a:path w="169545" h="288290">
                <a:moveTo>
                  <a:pt x="169163" y="216662"/>
                </a:moveTo>
                <a:lnTo>
                  <a:pt x="0" y="216662"/>
                </a:lnTo>
                <a:lnTo>
                  <a:pt x="84582" y="288036"/>
                </a:lnTo>
                <a:lnTo>
                  <a:pt x="169163" y="216662"/>
                </a:lnTo>
                <a:close/>
              </a:path>
              <a:path w="169545" h="288290">
                <a:moveTo>
                  <a:pt x="126873" y="0"/>
                </a:moveTo>
                <a:lnTo>
                  <a:pt x="42291" y="0"/>
                </a:lnTo>
                <a:lnTo>
                  <a:pt x="42291" y="216662"/>
                </a:lnTo>
                <a:lnTo>
                  <a:pt x="126873" y="216662"/>
                </a:lnTo>
                <a:lnTo>
                  <a:pt x="126873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403853" y="7172706"/>
            <a:ext cx="169545" cy="288290"/>
          </a:xfrm>
          <a:custGeom>
            <a:avLst/>
            <a:gdLst/>
            <a:ahLst/>
            <a:cxnLst/>
            <a:rect l="l" t="t" r="r" b="b"/>
            <a:pathLst>
              <a:path w="169545" h="288290">
                <a:moveTo>
                  <a:pt x="0" y="216662"/>
                </a:moveTo>
                <a:lnTo>
                  <a:pt x="42291" y="216662"/>
                </a:lnTo>
                <a:lnTo>
                  <a:pt x="42291" y="0"/>
                </a:lnTo>
                <a:lnTo>
                  <a:pt x="126873" y="0"/>
                </a:lnTo>
                <a:lnTo>
                  <a:pt x="126873" y="216662"/>
                </a:lnTo>
                <a:lnTo>
                  <a:pt x="169163" y="216662"/>
                </a:lnTo>
                <a:lnTo>
                  <a:pt x="84582" y="288036"/>
                </a:lnTo>
                <a:lnTo>
                  <a:pt x="0" y="216662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70354" y="7172706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90">
                <a:moveTo>
                  <a:pt x="170687" y="216027"/>
                </a:moveTo>
                <a:lnTo>
                  <a:pt x="0" y="216027"/>
                </a:lnTo>
                <a:lnTo>
                  <a:pt x="85343" y="288036"/>
                </a:lnTo>
                <a:lnTo>
                  <a:pt x="170687" y="216027"/>
                </a:lnTo>
                <a:close/>
              </a:path>
              <a:path w="170814" h="288290">
                <a:moveTo>
                  <a:pt x="128015" y="0"/>
                </a:moveTo>
                <a:lnTo>
                  <a:pt x="42671" y="0"/>
                </a:lnTo>
                <a:lnTo>
                  <a:pt x="42671" y="216027"/>
                </a:lnTo>
                <a:lnTo>
                  <a:pt x="128015" y="216027"/>
                </a:lnTo>
                <a:lnTo>
                  <a:pt x="128015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70354" y="7172706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90">
                <a:moveTo>
                  <a:pt x="0" y="216027"/>
                </a:moveTo>
                <a:lnTo>
                  <a:pt x="42671" y="216027"/>
                </a:lnTo>
                <a:lnTo>
                  <a:pt x="42671" y="0"/>
                </a:lnTo>
                <a:lnTo>
                  <a:pt x="128015" y="0"/>
                </a:lnTo>
                <a:lnTo>
                  <a:pt x="128015" y="216027"/>
                </a:lnTo>
                <a:lnTo>
                  <a:pt x="170687" y="216027"/>
                </a:lnTo>
                <a:lnTo>
                  <a:pt x="85343" y="288036"/>
                </a:lnTo>
                <a:lnTo>
                  <a:pt x="0" y="216027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446022" y="5743702"/>
            <a:ext cx="3975735" cy="1363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2315" indent="-234950">
              <a:lnSpc>
                <a:spcPct val="100000"/>
              </a:lnSpc>
              <a:buClr>
                <a:srgbClr val="C00000"/>
              </a:buClr>
              <a:buSzPct val="84615"/>
              <a:buFont typeface="Wingdings"/>
              <a:buChar char=""/>
              <a:tabLst>
                <a:tab pos="742315" algn="l"/>
                <a:tab pos="742950" algn="l"/>
              </a:tabLst>
            </a:pPr>
            <a:r>
              <a:rPr dirty="0" sz="1300" spc="-5" b="1">
                <a:latin typeface="Calibri"/>
                <a:cs typeface="Calibri"/>
              </a:rPr>
              <a:t>Cardiac output</a:t>
            </a:r>
            <a:r>
              <a:rPr dirty="0" sz="1300" spc="-30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(Flow.)</a:t>
            </a:r>
            <a:endParaRPr sz="1300">
              <a:latin typeface="Calibri"/>
              <a:cs typeface="Calibri"/>
            </a:endParaRPr>
          </a:p>
          <a:p>
            <a:pPr marL="742315" indent="-234950">
              <a:lnSpc>
                <a:spcPct val="100000"/>
              </a:lnSpc>
              <a:spcBef>
                <a:spcPts val="780"/>
              </a:spcBef>
              <a:buClr>
                <a:srgbClr val="C00000"/>
              </a:buClr>
              <a:buSzPct val="84615"/>
              <a:buFont typeface="Wingdings"/>
              <a:buChar char=""/>
              <a:tabLst>
                <a:tab pos="742315" algn="l"/>
                <a:tab pos="742950" algn="l"/>
              </a:tabLst>
            </a:pPr>
            <a:r>
              <a:rPr dirty="0" sz="1300" spc="-10" b="1">
                <a:latin typeface="Calibri"/>
                <a:cs typeface="Calibri"/>
              </a:rPr>
              <a:t>Peripheral</a:t>
            </a:r>
            <a:r>
              <a:rPr dirty="0" sz="1300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Resistance.</a:t>
            </a:r>
            <a:endParaRPr sz="1300">
              <a:latin typeface="Calibri"/>
              <a:cs typeface="Calibri"/>
            </a:endParaRPr>
          </a:p>
          <a:p>
            <a:pPr marL="742315" indent="-234950">
              <a:lnSpc>
                <a:spcPct val="100000"/>
              </a:lnSpc>
              <a:spcBef>
                <a:spcPts val="780"/>
              </a:spcBef>
              <a:buClr>
                <a:srgbClr val="C00000"/>
              </a:buClr>
              <a:buSzPct val="84615"/>
              <a:buFont typeface="Wingdings"/>
              <a:buChar char=""/>
              <a:tabLst>
                <a:tab pos="742315" algn="l"/>
                <a:tab pos="742950" algn="l"/>
              </a:tabLst>
            </a:pPr>
            <a:r>
              <a:rPr dirty="0" sz="1300" spc="-5" b="1">
                <a:latin typeface="Calibri"/>
                <a:cs typeface="Calibri"/>
              </a:rPr>
              <a:t>Blood</a:t>
            </a:r>
            <a:r>
              <a:rPr dirty="0" sz="1300" spc="-85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volume.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47625">
              <a:lnSpc>
                <a:spcPct val="100000"/>
              </a:lnSpc>
            </a:pPr>
            <a:r>
              <a:rPr dirty="0" sz="1200" b="1">
                <a:solidFill>
                  <a:srgbClr val="252525"/>
                </a:solidFill>
                <a:latin typeface="Arial Black"/>
                <a:cs typeface="Arial Black"/>
              </a:rPr>
              <a:t>Blood Pressure = Cardiac </a:t>
            </a:r>
            <a:r>
              <a:rPr dirty="0" sz="1200" spc="-5" b="1">
                <a:solidFill>
                  <a:srgbClr val="252525"/>
                </a:solidFill>
                <a:latin typeface="Arial Black"/>
                <a:cs typeface="Arial Black"/>
              </a:rPr>
              <a:t>Output  </a:t>
            </a:r>
            <a:r>
              <a:rPr dirty="0" sz="1200" b="1">
                <a:solidFill>
                  <a:srgbClr val="252525"/>
                </a:solidFill>
                <a:latin typeface="Arial Black"/>
                <a:cs typeface="Arial Black"/>
              </a:rPr>
              <a:t>X</a:t>
            </a:r>
            <a:r>
              <a:rPr dirty="0" sz="1200" spc="380" b="1">
                <a:solidFill>
                  <a:srgbClr val="252525"/>
                </a:solidFill>
                <a:latin typeface="Arial Black"/>
                <a:cs typeface="Arial Black"/>
              </a:rPr>
              <a:t> </a:t>
            </a:r>
            <a:r>
              <a:rPr dirty="0" sz="1200" spc="-5" b="1">
                <a:solidFill>
                  <a:srgbClr val="252525"/>
                </a:solidFill>
                <a:latin typeface="Arial Black"/>
                <a:cs typeface="Arial Black"/>
              </a:rPr>
              <a:t>Peripheral</a:t>
            </a:r>
            <a:endParaRPr sz="1200">
              <a:latin typeface="Arial Black"/>
              <a:cs typeface="Arial Black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35" b="1">
                <a:solidFill>
                  <a:srgbClr val="252525"/>
                </a:solidFill>
                <a:latin typeface="Arial Black"/>
                <a:cs typeface="Arial Black"/>
              </a:rPr>
              <a:t>R</a:t>
            </a:r>
            <a:r>
              <a:rPr dirty="0" sz="1200" b="1">
                <a:solidFill>
                  <a:srgbClr val="252525"/>
                </a:solidFill>
                <a:latin typeface="Arial Black"/>
                <a:cs typeface="Arial Black"/>
              </a:rPr>
              <a:t>es</a:t>
            </a:r>
            <a:r>
              <a:rPr dirty="0" sz="1200" spc="-5" b="1">
                <a:solidFill>
                  <a:srgbClr val="252525"/>
                </a:solidFill>
                <a:latin typeface="Arial Black"/>
                <a:cs typeface="Arial Black"/>
              </a:rPr>
              <a:t>i</a:t>
            </a:r>
            <a:r>
              <a:rPr dirty="0" sz="1200" b="1">
                <a:solidFill>
                  <a:srgbClr val="252525"/>
                </a:solidFill>
                <a:latin typeface="Arial Black"/>
                <a:cs typeface="Arial Black"/>
              </a:rPr>
              <a:t>s</a:t>
            </a:r>
            <a:r>
              <a:rPr dirty="0" sz="1200" spc="-10" b="1">
                <a:solidFill>
                  <a:srgbClr val="252525"/>
                </a:solidFill>
                <a:latin typeface="Arial Black"/>
                <a:cs typeface="Arial Black"/>
              </a:rPr>
              <a:t>t</a:t>
            </a:r>
            <a:r>
              <a:rPr dirty="0" sz="1200" b="1">
                <a:solidFill>
                  <a:srgbClr val="252525"/>
                </a:solidFill>
                <a:latin typeface="Arial Black"/>
                <a:cs typeface="Arial Black"/>
              </a:rPr>
              <a:t>ance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43525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171445" y="8129219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65528" y="1179321"/>
            <a:ext cx="3862070" cy="1678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114">
                <a:solidFill>
                  <a:srgbClr val="C00000"/>
                </a:solidFill>
                <a:latin typeface="Arial"/>
                <a:cs typeface="Arial"/>
              </a:rPr>
              <a:t>Cardiac </a:t>
            </a:r>
            <a:r>
              <a:rPr dirty="0" sz="1800" spc="210">
                <a:solidFill>
                  <a:srgbClr val="C00000"/>
                </a:solidFill>
                <a:latin typeface="Arial"/>
                <a:cs typeface="Arial"/>
              </a:rPr>
              <a:t>Output</a:t>
            </a:r>
            <a:r>
              <a:rPr dirty="0" sz="1800" spc="-2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45">
                <a:solidFill>
                  <a:srgbClr val="C00000"/>
                </a:solidFill>
                <a:latin typeface="Arial"/>
                <a:cs typeface="Arial"/>
              </a:rPr>
              <a:t>(CO)</a:t>
            </a:r>
            <a:endParaRPr sz="1800">
              <a:latin typeface="Arial"/>
              <a:cs typeface="Arial"/>
            </a:endParaRPr>
          </a:p>
          <a:p>
            <a:pPr marL="189230" marR="474980" indent="-176530">
              <a:lnSpc>
                <a:spcPct val="110000"/>
              </a:lnSpc>
              <a:spcBef>
                <a:spcPts val="725"/>
              </a:spcBef>
              <a:buClr>
                <a:srgbClr val="ED9240"/>
              </a:buClr>
              <a:buFont typeface="Arial"/>
              <a:buChar char="■"/>
              <a:tabLst>
                <a:tab pos="193040" algn="l"/>
              </a:tabLst>
            </a:pPr>
            <a:r>
              <a:rPr dirty="0" sz="1100" b="1">
                <a:latin typeface="Calibri"/>
                <a:cs typeface="Calibri"/>
              </a:rPr>
              <a:t>Cardiac output </a:t>
            </a:r>
            <a:r>
              <a:rPr dirty="0" sz="1100" spc="-5" b="1">
                <a:latin typeface="Calibri"/>
                <a:cs typeface="Calibri"/>
              </a:rPr>
              <a:t>(CO) </a:t>
            </a:r>
            <a:r>
              <a:rPr dirty="0" sz="1100" b="1">
                <a:latin typeface="Calibri"/>
                <a:cs typeface="Calibri"/>
              </a:rPr>
              <a:t>is the </a:t>
            </a:r>
            <a:r>
              <a:rPr dirty="0" sz="1100" spc="-5" b="1">
                <a:latin typeface="Calibri"/>
                <a:cs typeface="Calibri"/>
              </a:rPr>
              <a:t>amount of </a:t>
            </a:r>
            <a:r>
              <a:rPr dirty="0" sz="1100" b="1">
                <a:latin typeface="Calibri"/>
                <a:cs typeface="Calibri"/>
              </a:rPr>
              <a:t>blood pumped </a:t>
            </a:r>
            <a:r>
              <a:rPr dirty="0" sz="1100" spc="-10" b="1">
                <a:latin typeface="Calibri"/>
                <a:cs typeface="Calibri"/>
              </a:rPr>
              <a:t>by  </a:t>
            </a:r>
            <a:r>
              <a:rPr dirty="0" sz="1100" spc="-5" b="1">
                <a:latin typeface="Calibri"/>
                <a:cs typeface="Calibri"/>
              </a:rPr>
              <a:t>ventricles </a:t>
            </a:r>
            <a:r>
              <a:rPr dirty="0" sz="1100" b="1">
                <a:latin typeface="Calibri"/>
                <a:cs typeface="Calibri"/>
              </a:rPr>
              <a:t>per</a:t>
            </a:r>
            <a:r>
              <a:rPr dirty="0" sz="1100" spc="-5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minute.</a:t>
            </a:r>
            <a:endParaRPr sz="1100">
              <a:latin typeface="Calibri"/>
              <a:cs typeface="Calibri"/>
            </a:endParaRPr>
          </a:p>
          <a:p>
            <a:pPr marL="192405" indent="-179705">
              <a:lnSpc>
                <a:spcPct val="100000"/>
              </a:lnSpc>
              <a:spcBef>
                <a:spcPts val="695"/>
              </a:spcBef>
              <a:buClr>
                <a:srgbClr val="ED9240"/>
              </a:buClr>
              <a:buFont typeface="Arial"/>
              <a:buChar char="■"/>
              <a:tabLst>
                <a:tab pos="193040" algn="l"/>
              </a:tabLst>
            </a:pPr>
            <a:r>
              <a:rPr dirty="0" sz="1100" spc="-10" b="1">
                <a:latin typeface="Calibri"/>
                <a:cs typeface="Calibri"/>
              </a:rPr>
              <a:t>Factors </a:t>
            </a:r>
            <a:r>
              <a:rPr dirty="0" sz="1100" spc="-5" b="1">
                <a:latin typeface="Calibri"/>
                <a:cs typeface="Calibri"/>
              </a:rPr>
              <a:t>determining</a:t>
            </a:r>
            <a:r>
              <a:rPr dirty="0" sz="1100" spc="-6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CO:</a:t>
            </a:r>
            <a:endParaRPr sz="1100">
              <a:latin typeface="Calibri"/>
              <a:cs typeface="Calibri"/>
            </a:endParaRPr>
          </a:p>
          <a:p>
            <a:pPr lvl="1" marL="520065" indent="-153670">
              <a:lnSpc>
                <a:spcPct val="100000"/>
              </a:lnSpc>
              <a:spcBef>
                <a:spcPts val="375"/>
              </a:spcBef>
              <a:buAutoNum type="arabicPeriod"/>
              <a:tabLst>
                <a:tab pos="520700" algn="l"/>
              </a:tabLst>
            </a:pPr>
            <a:r>
              <a:rPr dirty="0" sz="1000" spc="-15">
                <a:latin typeface="Calibri"/>
                <a:cs typeface="Calibri"/>
              </a:rPr>
              <a:t>Stroke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volume</a:t>
            </a:r>
            <a:endParaRPr sz="1000">
              <a:latin typeface="Calibri"/>
              <a:cs typeface="Calibri"/>
            </a:endParaRPr>
          </a:p>
          <a:p>
            <a:pPr lvl="1" marL="509270" indent="-15367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09905" algn="l"/>
              </a:tabLst>
            </a:pPr>
            <a:r>
              <a:rPr dirty="0" sz="1000" spc="-5">
                <a:latin typeface="Calibri"/>
                <a:cs typeface="Calibri"/>
              </a:rPr>
              <a:t>Heart</a:t>
            </a:r>
            <a:r>
              <a:rPr dirty="0" sz="1000" spc="-80">
                <a:latin typeface="Calibri"/>
                <a:cs typeface="Calibri"/>
              </a:rPr>
              <a:t> </a:t>
            </a:r>
            <a:r>
              <a:rPr dirty="0" sz="1000" spc="-15">
                <a:latin typeface="Calibri"/>
                <a:cs typeface="Calibri"/>
              </a:rPr>
              <a:t>rate</a:t>
            </a:r>
            <a:endParaRPr sz="100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700"/>
              </a:spcBef>
            </a:pPr>
            <a:r>
              <a:rPr dirty="0" sz="1200" b="1">
                <a:latin typeface="Arial Black"/>
                <a:cs typeface="Arial Black"/>
              </a:rPr>
              <a:t>Cardiac </a:t>
            </a:r>
            <a:r>
              <a:rPr dirty="0" sz="1200" spc="-5" b="1">
                <a:latin typeface="Arial Black"/>
                <a:cs typeface="Arial Black"/>
              </a:rPr>
              <a:t>Output </a:t>
            </a:r>
            <a:r>
              <a:rPr dirty="0" sz="1200" b="1">
                <a:latin typeface="Arial Black"/>
                <a:cs typeface="Arial Black"/>
              </a:rPr>
              <a:t>= </a:t>
            </a:r>
            <a:r>
              <a:rPr dirty="0" sz="1200" spc="-10" b="1">
                <a:latin typeface="Arial Black"/>
                <a:cs typeface="Arial Black"/>
              </a:rPr>
              <a:t>Stroke </a:t>
            </a:r>
            <a:r>
              <a:rPr dirty="0" sz="1200" spc="-15" b="1">
                <a:latin typeface="Arial Black"/>
                <a:cs typeface="Arial Black"/>
              </a:rPr>
              <a:t>Volume </a:t>
            </a:r>
            <a:r>
              <a:rPr dirty="0" sz="1200" b="1">
                <a:latin typeface="Arial Black"/>
                <a:cs typeface="Arial Black"/>
              </a:rPr>
              <a:t>X </a:t>
            </a:r>
            <a:r>
              <a:rPr dirty="0" sz="1200" spc="5" b="1">
                <a:latin typeface="Arial Black"/>
                <a:cs typeface="Arial Black"/>
              </a:rPr>
              <a:t>Heart</a:t>
            </a:r>
            <a:r>
              <a:rPr dirty="0" sz="1200" spc="35" b="1">
                <a:latin typeface="Arial Black"/>
                <a:cs typeface="Arial Black"/>
              </a:rPr>
              <a:t> </a:t>
            </a:r>
            <a:r>
              <a:rPr dirty="0" sz="1200" spc="-10" b="1">
                <a:latin typeface="Arial Black"/>
                <a:cs typeface="Arial Black"/>
              </a:rPr>
              <a:t>Rate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8648" y="3123247"/>
            <a:ext cx="1044575" cy="338455"/>
          </a:xfrm>
          <a:custGeom>
            <a:avLst/>
            <a:gdLst/>
            <a:ahLst/>
            <a:cxnLst/>
            <a:rect l="l" t="t" r="r" b="b"/>
            <a:pathLst>
              <a:path w="1044575" h="338454">
                <a:moveTo>
                  <a:pt x="0" y="338137"/>
                </a:moveTo>
                <a:lnTo>
                  <a:pt x="1044321" y="338137"/>
                </a:lnTo>
                <a:lnTo>
                  <a:pt x="1044321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8648" y="3461346"/>
            <a:ext cx="1044575" cy="334645"/>
          </a:xfrm>
          <a:custGeom>
            <a:avLst/>
            <a:gdLst/>
            <a:ahLst/>
            <a:cxnLst/>
            <a:rect l="l" t="t" r="r" b="b"/>
            <a:pathLst>
              <a:path w="1044575" h="334645">
                <a:moveTo>
                  <a:pt x="0" y="334175"/>
                </a:moveTo>
                <a:lnTo>
                  <a:pt x="1044321" y="334175"/>
                </a:lnTo>
                <a:lnTo>
                  <a:pt x="1044321" y="0"/>
                </a:lnTo>
                <a:lnTo>
                  <a:pt x="0" y="0"/>
                </a:lnTo>
                <a:lnTo>
                  <a:pt x="0" y="334175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8648" y="3795560"/>
            <a:ext cx="1044575" cy="335915"/>
          </a:xfrm>
          <a:custGeom>
            <a:avLst/>
            <a:gdLst/>
            <a:ahLst/>
            <a:cxnLst/>
            <a:rect l="l" t="t" r="r" b="b"/>
            <a:pathLst>
              <a:path w="1044575" h="335914">
                <a:moveTo>
                  <a:pt x="0" y="335749"/>
                </a:moveTo>
                <a:lnTo>
                  <a:pt x="1044321" y="335749"/>
                </a:lnTo>
                <a:lnTo>
                  <a:pt x="1044321" y="0"/>
                </a:lnTo>
                <a:lnTo>
                  <a:pt x="0" y="0"/>
                </a:lnTo>
                <a:lnTo>
                  <a:pt x="0" y="33574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22297" y="3461384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 h="0">
                <a:moveTo>
                  <a:pt x="0" y="0"/>
                </a:moveTo>
                <a:lnTo>
                  <a:pt x="105384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22297" y="3795521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 h="0">
                <a:moveTo>
                  <a:pt x="0" y="0"/>
                </a:moveTo>
                <a:lnTo>
                  <a:pt x="105384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72969" y="3116833"/>
            <a:ext cx="0" cy="1021080"/>
          </a:xfrm>
          <a:custGeom>
            <a:avLst/>
            <a:gdLst/>
            <a:ahLst/>
            <a:cxnLst/>
            <a:rect l="l" t="t" r="r" b="b"/>
            <a:pathLst>
              <a:path w="0" h="1021079">
                <a:moveTo>
                  <a:pt x="0" y="0"/>
                </a:moveTo>
                <a:lnTo>
                  <a:pt x="0" y="102082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28648" y="3116833"/>
            <a:ext cx="0" cy="1021080"/>
          </a:xfrm>
          <a:custGeom>
            <a:avLst/>
            <a:gdLst/>
            <a:ahLst/>
            <a:cxnLst/>
            <a:rect l="l" t="t" r="r" b="b"/>
            <a:pathLst>
              <a:path w="0" h="1021079">
                <a:moveTo>
                  <a:pt x="0" y="0"/>
                </a:moveTo>
                <a:lnTo>
                  <a:pt x="0" y="10208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22297" y="3123183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 h="0">
                <a:moveTo>
                  <a:pt x="0" y="0"/>
                </a:moveTo>
                <a:lnTo>
                  <a:pt x="105384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22297" y="4131309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 h="0">
                <a:moveTo>
                  <a:pt x="0" y="0"/>
                </a:moveTo>
                <a:lnTo>
                  <a:pt x="105384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88083" y="3141217"/>
            <a:ext cx="925830" cy="930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800" spc="-5" b="1">
                <a:solidFill>
                  <a:srgbClr val="003366"/>
                </a:solidFill>
                <a:latin typeface="Comic Sans MS"/>
                <a:cs typeface="Comic Sans MS"/>
              </a:rPr>
              <a:t>Cardiac</a:t>
            </a:r>
            <a:r>
              <a:rPr dirty="0" sz="800" spc="-75" b="1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800" b="1">
                <a:solidFill>
                  <a:srgbClr val="003366"/>
                </a:solidFill>
                <a:latin typeface="Comic Sans MS"/>
                <a:cs typeface="Comic Sans MS"/>
              </a:rPr>
              <a:t>Output</a:t>
            </a:r>
            <a:endParaRPr sz="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800" spc="-5">
                <a:solidFill>
                  <a:srgbClr val="003366"/>
                </a:solidFill>
                <a:latin typeface="Comic Sans MS"/>
                <a:cs typeface="Comic Sans MS"/>
              </a:rPr>
              <a:t>(CO)</a:t>
            </a:r>
            <a:endParaRPr sz="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= output</a:t>
            </a:r>
            <a:r>
              <a:rPr dirty="0" sz="800" spc="-12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800" spc="-5">
                <a:solidFill>
                  <a:srgbClr val="003366"/>
                </a:solidFill>
                <a:latin typeface="Comic Sans MS"/>
                <a:cs typeface="Comic Sans MS"/>
              </a:rPr>
              <a:t>of</a:t>
            </a:r>
            <a:endParaRPr sz="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ventricles /</a:t>
            </a:r>
            <a:r>
              <a:rPr dirty="0" sz="800" spc="-12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minute</a:t>
            </a:r>
            <a:endParaRPr sz="800">
              <a:latin typeface="Comic Sans MS"/>
              <a:cs typeface="Comic Sans MS"/>
            </a:endParaRPr>
          </a:p>
          <a:p>
            <a:pPr algn="ctr">
              <a:lnSpc>
                <a:spcPts val="955"/>
              </a:lnSpc>
              <a:spcBef>
                <a:spcPts val="710"/>
              </a:spcBef>
            </a:pPr>
            <a:r>
              <a:rPr dirty="0" sz="800">
                <a:solidFill>
                  <a:srgbClr val="003366"/>
                </a:solidFill>
                <a:latin typeface="Symbol"/>
                <a:cs typeface="Symbol"/>
              </a:rPr>
              <a:t></a:t>
            </a:r>
            <a:r>
              <a:rPr dirty="0" sz="80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5</a:t>
            </a:r>
            <a:r>
              <a:rPr dirty="0" sz="800" spc="-50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L/min</a:t>
            </a:r>
            <a:endParaRPr sz="800">
              <a:latin typeface="Comic Sans MS"/>
              <a:cs typeface="Comic Sans MS"/>
            </a:endParaRPr>
          </a:p>
          <a:p>
            <a:pPr algn="ctr">
              <a:lnSpc>
                <a:spcPts val="955"/>
              </a:lnSpc>
            </a:pP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(av. </a:t>
            </a:r>
            <a:r>
              <a:rPr dirty="0" sz="800" spc="-5">
                <a:solidFill>
                  <a:srgbClr val="003366"/>
                </a:solidFill>
                <a:latin typeface="Comic Sans MS"/>
                <a:cs typeface="Comic Sans MS"/>
              </a:rPr>
              <a:t>5-6</a:t>
            </a:r>
            <a:r>
              <a:rPr dirty="0" sz="800" spc="-95">
                <a:solidFill>
                  <a:srgbClr val="003366"/>
                </a:solidFill>
                <a:latin typeface="Comic Sans MS"/>
                <a:cs typeface="Comic Sans MS"/>
              </a:rPr>
              <a:t> </a:t>
            </a:r>
            <a:r>
              <a:rPr dirty="0" sz="800">
                <a:solidFill>
                  <a:srgbClr val="003366"/>
                </a:solidFill>
                <a:latin typeface="Comic Sans MS"/>
                <a:cs typeface="Comic Sans MS"/>
              </a:rPr>
              <a:t>L/min)</a:t>
            </a:r>
            <a:endParaRPr sz="800">
              <a:latin typeface="Comic Sans MS"/>
              <a:cs typeface="Comic Sans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065272" y="3134360"/>
          <a:ext cx="946150" cy="100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625"/>
              </a:tblGrid>
              <a:tr h="341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00" spc="-5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Stroke</a:t>
                      </a:r>
                      <a:r>
                        <a:rPr dirty="0" sz="800" spc="-60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Volume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(SV)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66040" marR="59055" indent="135255">
                        <a:lnSpc>
                          <a:spcPct val="101299"/>
                        </a:lnSpc>
                        <a:spcBef>
                          <a:spcPts val="100"/>
                        </a:spcBef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= output </a:t>
                      </a:r>
                      <a:r>
                        <a:rPr dirty="0" sz="800" spc="-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of  ventricles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/</a:t>
                      </a:r>
                      <a:r>
                        <a:rPr dirty="0" sz="800" spc="-9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beat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99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70</a:t>
                      </a:r>
                      <a:r>
                        <a:rPr dirty="0" sz="800" spc="-10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ml/beat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(av. </a:t>
                      </a:r>
                      <a:r>
                        <a:rPr dirty="0" sz="800" spc="-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70-80</a:t>
                      </a:r>
                      <a:r>
                        <a:rPr dirty="0" sz="800" spc="-8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ml/bt)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252086" y="3133217"/>
          <a:ext cx="1170305" cy="968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3922"/>
              </a:tblGrid>
              <a:tr h="347725"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800" spc="-5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Heart</a:t>
                      </a:r>
                      <a:r>
                        <a:rPr dirty="0" sz="800" spc="-65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 spc="-5" b="1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Rate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(HR)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= beats/</a:t>
                      </a:r>
                      <a:r>
                        <a:rPr dirty="0" sz="800" spc="-114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minute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25374">
                <a:tc>
                  <a:txBody>
                    <a:bodyPr/>
                    <a:lstStyle/>
                    <a:p>
                      <a:pPr algn="ctr" marL="3810">
                        <a:lnSpc>
                          <a:spcPts val="955"/>
                        </a:lnSpc>
                        <a:spcBef>
                          <a:spcPts val="130"/>
                        </a:spcBef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Symbol"/>
                          <a:cs typeface="Symbol"/>
                        </a:rPr>
                        <a:t>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800" spc="-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70-75</a:t>
                      </a:r>
                      <a:r>
                        <a:rPr dirty="0" sz="800" spc="-4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beats/min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  <a:p>
                      <a:pPr algn="ctr" marL="1905">
                        <a:lnSpc>
                          <a:spcPts val="955"/>
                        </a:lnSpc>
                      </a:pP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(N. </a:t>
                      </a:r>
                      <a:r>
                        <a:rPr dirty="0" sz="800" spc="-5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60-100</a:t>
                      </a:r>
                      <a:r>
                        <a:rPr dirty="0" sz="800" spc="-9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800">
                          <a:solidFill>
                            <a:srgbClr val="003366"/>
                          </a:solidFill>
                          <a:latin typeface="Comic Sans MS"/>
                          <a:cs typeface="Comic Sans MS"/>
                        </a:rPr>
                        <a:t>beats/min)</a:t>
                      </a:r>
                      <a:endParaRPr sz="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4699253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170687" y="216026"/>
                </a:moveTo>
                <a:lnTo>
                  <a:pt x="0" y="216026"/>
                </a:lnTo>
                <a:lnTo>
                  <a:pt x="85344" y="288036"/>
                </a:lnTo>
                <a:lnTo>
                  <a:pt x="170687" y="216026"/>
                </a:lnTo>
                <a:close/>
              </a:path>
              <a:path w="170814" h="288289">
                <a:moveTo>
                  <a:pt x="128016" y="0"/>
                </a:moveTo>
                <a:lnTo>
                  <a:pt x="42672" y="0"/>
                </a:lnTo>
                <a:lnTo>
                  <a:pt x="42672" y="216026"/>
                </a:lnTo>
                <a:lnTo>
                  <a:pt x="128016" y="216026"/>
                </a:lnTo>
                <a:lnTo>
                  <a:pt x="128016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99253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0" y="216026"/>
                </a:moveTo>
                <a:lnTo>
                  <a:pt x="42672" y="216026"/>
                </a:lnTo>
                <a:lnTo>
                  <a:pt x="42672" y="0"/>
                </a:lnTo>
                <a:lnTo>
                  <a:pt x="128016" y="0"/>
                </a:lnTo>
                <a:lnTo>
                  <a:pt x="128016" y="216026"/>
                </a:lnTo>
                <a:lnTo>
                  <a:pt x="170687" y="216026"/>
                </a:lnTo>
                <a:lnTo>
                  <a:pt x="85344" y="288036"/>
                </a:lnTo>
                <a:lnTo>
                  <a:pt x="0" y="216026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38905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170688" y="216026"/>
                </a:moveTo>
                <a:lnTo>
                  <a:pt x="0" y="216026"/>
                </a:lnTo>
                <a:lnTo>
                  <a:pt x="85344" y="288036"/>
                </a:lnTo>
                <a:lnTo>
                  <a:pt x="170688" y="216026"/>
                </a:lnTo>
                <a:close/>
              </a:path>
              <a:path w="170814" h="288289">
                <a:moveTo>
                  <a:pt x="128016" y="0"/>
                </a:moveTo>
                <a:lnTo>
                  <a:pt x="42672" y="0"/>
                </a:lnTo>
                <a:lnTo>
                  <a:pt x="42672" y="216026"/>
                </a:lnTo>
                <a:lnTo>
                  <a:pt x="128016" y="216026"/>
                </a:lnTo>
                <a:lnTo>
                  <a:pt x="128016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38905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0" y="216026"/>
                </a:moveTo>
                <a:lnTo>
                  <a:pt x="42672" y="216026"/>
                </a:lnTo>
                <a:lnTo>
                  <a:pt x="42672" y="0"/>
                </a:lnTo>
                <a:lnTo>
                  <a:pt x="128016" y="0"/>
                </a:lnTo>
                <a:lnTo>
                  <a:pt x="128016" y="216026"/>
                </a:lnTo>
                <a:lnTo>
                  <a:pt x="170688" y="216026"/>
                </a:lnTo>
                <a:lnTo>
                  <a:pt x="85344" y="288036"/>
                </a:lnTo>
                <a:lnTo>
                  <a:pt x="0" y="216026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70354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170687" y="216026"/>
                </a:moveTo>
                <a:lnTo>
                  <a:pt x="0" y="216026"/>
                </a:lnTo>
                <a:lnTo>
                  <a:pt x="85343" y="288036"/>
                </a:lnTo>
                <a:lnTo>
                  <a:pt x="170687" y="216026"/>
                </a:lnTo>
                <a:close/>
              </a:path>
              <a:path w="170814" h="288289">
                <a:moveTo>
                  <a:pt x="128015" y="0"/>
                </a:moveTo>
                <a:lnTo>
                  <a:pt x="42671" y="0"/>
                </a:lnTo>
                <a:lnTo>
                  <a:pt x="42671" y="216026"/>
                </a:lnTo>
                <a:lnTo>
                  <a:pt x="128015" y="216026"/>
                </a:lnTo>
                <a:lnTo>
                  <a:pt x="128015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70354" y="2871977"/>
            <a:ext cx="170815" cy="288290"/>
          </a:xfrm>
          <a:custGeom>
            <a:avLst/>
            <a:gdLst/>
            <a:ahLst/>
            <a:cxnLst/>
            <a:rect l="l" t="t" r="r" b="b"/>
            <a:pathLst>
              <a:path w="170814" h="288289">
                <a:moveTo>
                  <a:pt x="0" y="216026"/>
                </a:moveTo>
                <a:lnTo>
                  <a:pt x="42671" y="216026"/>
                </a:lnTo>
                <a:lnTo>
                  <a:pt x="42671" y="0"/>
                </a:lnTo>
                <a:lnTo>
                  <a:pt x="128015" y="0"/>
                </a:lnTo>
                <a:lnTo>
                  <a:pt x="128015" y="216026"/>
                </a:lnTo>
                <a:lnTo>
                  <a:pt x="170687" y="216026"/>
                </a:lnTo>
                <a:lnTo>
                  <a:pt x="85343" y="288036"/>
                </a:lnTo>
                <a:lnTo>
                  <a:pt x="0" y="216026"/>
                </a:lnTo>
                <a:close/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348096" y="4182745"/>
            <a:ext cx="101600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35" b="1"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2171445" y="4178680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215639" y="4939284"/>
            <a:ext cx="2144395" cy="353695"/>
          </a:xfrm>
          <a:prstGeom prst="rect">
            <a:avLst/>
          </a:prstGeom>
          <a:solidFill>
            <a:srgbClr val="E86464"/>
          </a:solidFill>
        </p:spPr>
        <p:txBody>
          <a:bodyPr wrap="square" lIns="0" tIns="7620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60"/>
              </a:spcBef>
            </a:pPr>
            <a:r>
              <a:rPr dirty="0" sz="2000" b="1">
                <a:solidFill>
                  <a:srgbClr val="585858"/>
                </a:solidFill>
                <a:latin typeface="Arial Black"/>
                <a:cs typeface="Arial Black"/>
              </a:rPr>
              <a:t>CO = </a:t>
            </a:r>
            <a:r>
              <a:rPr dirty="0" sz="2000" spc="5" b="1">
                <a:solidFill>
                  <a:srgbClr val="585858"/>
                </a:solidFill>
                <a:latin typeface="Arial Black"/>
                <a:cs typeface="Arial Black"/>
              </a:rPr>
              <a:t>SV </a:t>
            </a:r>
            <a:r>
              <a:rPr dirty="0" sz="2000" b="1">
                <a:solidFill>
                  <a:srgbClr val="585858"/>
                </a:solidFill>
                <a:latin typeface="Arial Black"/>
                <a:cs typeface="Arial Black"/>
              </a:rPr>
              <a:t>X</a:t>
            </a:r>
            <a:r>
              <a:rPr dirty="0" sz="2000" spc="-90" b="1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 Black"/>
                <a:cs typeface="Arial Black"/>
              </a:rPr>
              <a:t>HR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69591" y="7641208"/>
            <a:ext cx="1527175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0D0D0D"/>
                </a:solidFill>
                <a:latin typeface="Calibri"/>
                <a:cs typeface="Calibri"/>
              </a:rPr>
              <a:t>Resistance depends</a:t>
            </a:r>
            <a:r>
              <a:rPr dirty="0" sz="1100" spc="-7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100" spc="-5" b="1">
                <a:solidFill>
                  <a:srgbClr val="0D0D0D"/>
                </a:solidFill>
                <a:latin typeface="Calibri"/>
                <a:cs typeface="Calibri"/>
              </a:rPr>
              <a:t>on:</a:t>
            </a:r>
            <a:endParaRPr sz="11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5"/>
              </a:spcBef>
              <a:buClr>
                <a:srgbClr val="CDD0D1"/>
              </a:buClr>
              <a:buFont typeface="Arial"/>
              <a:buChar char="•"/>
              <a:tabLst>
                <a:tab pos="106045" algn="l"/>
              </a:tabLst>
            </a:pP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Size </a:t>
            </a:r>
            <a:r>
              <a:rPr dirty="0" sz="900" b="1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length </a:t>
            </a:r>
            <a:r>
              <a:rPr dirty="0" sz="900" b="1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blood</a:t>
            </a:r>
            <a:r>
              <a:rPr dirty="0" sz="900" spc="-6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vessel.</a:t>
            </a:r>
            <a:endParaRPr sz="9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buClr>
                <a:srgbClr val="CDD0D1"/>
              </a:buClr>
              <a:buFont typeface="Arial"/>
              <a:buChar char="•"/>
              <a:tabLst>
                <a:tab pos="106045" algn="l"/>
              </a:tabLst>
            </a:pP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Thickness (viscosity) of</a:t>
            </a:r>
            <a:r>
              <a:rPr dirty="0" sz="900" spc="-3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blood.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83588" y="4868417"/>
            <a:ext cx="1445260" cy="493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solidFill>
                  <a:srgbClr val="0D0D0D"/>
                </a:solidFill>
                <a:latin typeface="Calibri"/>
                <a:cs typeface="Calibri"/>
              </a:rPr>
              <a:t>Blood </a:t>
            </a:r>
            <a:r>
              <a:rPr dirty="0" sz="1000" spc="-15" b="1">
                <a:solidFill>
                  <a:srgbClr val="0D0D0D"/>
                </a:solidFill>
                <a:latin typeface="Calibri"/>
                <a:cs typeface="Calibri"/>
              </a:rPr>
              <a:t>Volume </a:t>
            </a:r>
            <a:r>
              <a:rPr dirty="0" sz="1000" spc="-5" b="1">
                <a:solidFill>
                  <a:srgbClr val="0D0D0D"/>
                </a:solidFill>
                <a:latin typeface="Calibri"/>
                <a:cs typeface="Calibri"/>
              </a:rPr>
              <a:t>depends</a:t>
            </a:r>
            <a:r>
              <a:rPr dirty="0" sz="1000" spc="-2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000" spc="-5" b="1">
                <a:solidFill>
                  <a:srgbClr val="0D0D0D"/>
                </a:solidFill>
                <a:latin typeface="Calibri"/>
                <a:cs typeface="Calibri"/>
              </a:rPr>
              <a:t>on:</a:t>
            </a:r>
            <a:endParaRPr sz="10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5"/>
              </a:spcBef>
              <a:buClr>
                <a:srgbClr val="CDD0D1"/>
              </a:buClr>
              <a:buFont typeface="Arial"/>
              <a:buChar char="•"/>
              <a:tabLst>
                <a:tab pos="106045" algn="l"/>
              </a:tabLst>
            </a:pP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Fluid</a:t>
            </a:r>
            <a:r>
              <a:rPr dirty="0" sz="900" spc="-8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0D0D0D"/>
                </a:solidFill>
                <a:latin typeface="Calibri"/>
                <a:cs typeface="Calibri"/>
              </a:rPr>
              <a:t>intake.</a:t>
            </a:r>
            <a:endParaRPr sz="900">
              <a:latin typeface="Calibri"/>
              <a:cs typeface="Calibri"/>
            </a:endParaRPr>
          </a:p>
          <a:p>
            <a:pPr marL="105410" indent="-92710">
              <a:lnSpc>
                <a:spcPct val="100000"/>
              </a:lnSpc>
              <a:spcBef>
                <a:spcPts val="370"/>
              </a:spcBef>
              <a:buClr>
                <a:srgbClr val="CDD0D1"/>
              </a:buClr>
              <a:buFont typeface="Arial"/>
              <a:buChar char="•"/>
              <a:tabLst>
                <a:tab pos="106045" algn="l"/>
              </a:tabLst>
            </a:pPr>
            <a:r>
              <a:rPr dirty="0" sz="900" spc="-10" b="1">
                <a:solidFill>
                  <a:srgbClr val="0D0D0D"/>
                </a:solidFill>
                <a:latin typeface="Calibri"/>
                <a:cs typeface="Calibri"/>
              </a:rPr>
              <a:t>Fluid</a:t>
            </a:r>
            <a:r>
              <a:rPr dirty="0" sz="900" spc="-6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0D0D0D"/>
                </a:solidFill>
                <a:latin typeface="Calibri"/>
                <a:cs typeface="Calibri"/>
              </a:rPr>
              <a:t>loss.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43525" y="815949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12</a:t>
            </a:r>
            <a:endParaRPr sz="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43761" y="6235446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 h="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43761" y="6596633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 h="0">
                <a:moveTo>
                  <a:pt x="457200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267460" y="8160004"/>
            <a:ext cx="60134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Adapted</a:t>
            </a:r>
            <a:r>
              <a:rPr dirty="0" sz="500" spc="-6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from</a:t>
            </a:r>
            <a:r>
              <a:rPr dirty="0" sz="500" spc="-50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Guyton</a:t>
            </a:r>
            <a:endParaRPr sz="500">
              <a:latin typeface="Corbel"/>
              <a:cs typeface="Corbe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113020" y="7748016"/>
            <a:ext cx="601979" cy="268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76172" y="1251203"/>
            <a:ext cx="4335780" cy="273050"/>
          </a:xfrm>
          <a:prstGeom prst="rect">
            <a:avLst/>
          </a:prstGeom>
          <a:solidFill>
            <a:srgbClr val="F7DEAD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2085"/>
              </a:lnSpc>
            </a:pP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800" spc="-13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215">
                <a:solidFill>
                  <a:srgbClr val="C00000"/>
                </a:solidFill>
                <a:latin typeface="Arial"/>
                <a:cs typeface="Arial"/>
              </a:rPr>
              <a:t>Flow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6757" y="1643253"/>
            <a:ext cx="3787140" cy="2040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indent="-228600">
              <a:lnSpc>
                <a:spcPct val="100000"/>
              </a:lnSpc>
              <a:buClr>
                <a:srgbClr val="C00000"/>
              </a:buClr>
              <a:buSzPct val="84615"/>
              <a:buFont typeface="Wingdings"/>
              <a:buChar char=""/>
              <a:tabLst>
                <a:tab pos="228600" algn="l"/>
              </a:tabLst>
            </a:pPr>
            <a:r>
              <a:rPr dirty="0" sz="1300" spc="-10" b="1">
                <a:latin typeface="Calibri"/>
                <a:cs typeface="Calibri"/>
              </a:rPr>
              <a:t>Amount </a:t>
            </a:r>
            <a:r>
              <a:rPr dirty="0" sz="1300" spc="-5" b="1">
                <a:latin typeface="Calibri"/>
                <a:cs typeface="Calibri"/>
              </a:rPr>
              <a:t>of blood moving </a:t>
            </a:r>
            <a:r>
              <a:rPr dirty="0" sz="1300" spc="-10" b="1">
                <a:latin typeface="Calibri"/>
                <a:cs typeface="Calibri"/>
              </a:rPr>
              <a:t>through </a:t>
            </a:r>
            <a:r>
              <a:rPr dirty="0" sz="1300" spc="-5" b="1">
                <a:latin typeface="Calibri"/>
                <a:cs typeface="Calibri"/>
              </a:rPr>
              <a:t>a </a:t>
            </a:r>
            <a:r>
              <a:rPr dirty="0" sz="1300" spc="-10" b="1">
                <a:latin typeface="Calibri"/>
                <a:cs typeface="Calibri"/>
              </a:rPr>
              <a:t>vessel </a:t>
            </a:r>
            <a:r>
              <a:rPr dirty="0" sz="1300" spc="-5" b="1">
                <a:latin typeface="Calibri"/>
                <a:cs typeface="Calibri"/>
              </a:rPr>
              <a:t>in a </a:t>
            </a:r>
            <a:r>
              <a:rPr dirty="0" sz="1300" spc="-10" b="1">
                <a:latin typeface="Calibri"/>
                <a:cs typeface="Calibri"/>
              </a:rPr>
              <a:t>given  </a:t>
            </a:r>
            <a:r>
              <a:rPr dirty="0" sz="1300" spc="-5" b="1">
                <a:latin typeface="Calibri"/>
                <a:cs typeface="Calibri"/>
              </a:rPr>
              <a:t>time</a:t>
            </a:r>
            <a:r>
              <a:rPr dirty="0" sz="1300" spc="-85" b="1">
                <a:latin typeface="Calibri"/>
                <a:cs typeface="Calibri"/>
              </a:rPr>
              <a:t> </a:t>
            </a:r>
            <a:r>
              <a:rPr dirty="0" sz="1300" spc="-5" b="1">
                <a:latin typeface="Calibri"/>
                <a:cs typeface="Calibri"/>
              </a:rPr>
              <a:t>period.</a:t>
            </a:r>
            <a:endParaRPr sz="13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SzPct val="84615"/>
              <a:buFont typeface="Wingdings"/>
              <a:buChar char=""/>
              <a:tabLst>
                <a:tab pos="228600" algn="l"/>
              </a:tabLst>
            </a:pPr>
            <a:r>
              <a:rPr dirty="0" sz="1300" spc="-10" b="1">
                <a:latin typeface="Calibri"/>
                <a:cs typeface="Calibri"/>
              </a:rPr>
              <a:t>Generally </a:t>
            </a:r>
            <a:r>
              <a:rPr dirty="0" sz="1300" spc="-5" b="1">
                <a:latin typeface="Calibri"/>
                <a:cs typeface="Calibri"/>
              </a:rPr>
              <a:t>is equal </a:t>
            </a:r>
            <a:r>
              <a:rPr dirty="0" sz="1300" spc="-15" b="1">
                <a:latin typeface="Calibri"/>
                <a:cs typeface="Calibri"/>
              </a:rPr>
              <a:t>to </a:t>
            </a:r>
            <a:r>
              <a:rPr dirty="0" sz="1300" spc="-10" b="1">
                <a:latin typeface="Calibri"/>
                <a:cs typeface="Calibri"/>
              </a:rPr>
              <a:t>Cardiac </a:t>
            </a:r>
            <a:r>
              <a:rPr dirty="0" sz="1300" spc="-5" b="1">
                <a:latin typeface="Calibri"/>
                <a:cs typeface="Calibri"/>
              </a:rPr>
              <a:t>output</a:t>
            </a:r>
            <a:r>
              <a:rPr dirty="0" sz="1300" spc="130" b="1">
                <a:latin typeface="Calibri"/>
                <a:cs typeface="Calibri"/>
              </a:rPr>
              <a:t> </a:t>
            </a:r>
            <a:r>
              <a:rPr dirty="0" sz="1300" spc="-15" b="1">
                <a:latin typeface="Calibri"/>
                <a:cs typeface="Calibri"/>
              </a:rPr>
              <a:t>(CO.)</a:t>
            </a:r>
            <a:endParaRPr sz="13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15"/>
              </a:spcBef>
              <a:buClr>
                <a:srgbClr val="C00000"/>
              </a:buClr>
              <a:buSzPct val="84615"/>
              <a:buFont typeface="Wingdings"/>
              <a:buChar char=""/>
              <a:tabLst>
                <a:tab pos="228600" algn="l"/>
              </a:tabLst>
            </a:pPr>
            <a:r>
              <a:rPr dirty="0" sz="1300" spc="-15" b="1">
                <a:latin typeface="Calibri"/>
                <a:cs typeface="Calibri"/>
              </a:rPr>
              <a:t>Affected </a:t>
            </a:r>
            <a:r>
              <a:rPr dirty="0" sz="1300" spc="-10" b="1">
                <a:latin typeface="Calibri"/>
                <a:cs typeface="Calibri"/>
              </a:rPr>
              <a:t>by: pressure </a:t>
            </a:r>
            <a:r>
              <a:rPr dirty="0" sz="1300" spc="-5" b="1">
                <a:latin typeface="Calibri"/>
                <a:cs typeface="Calibri"/>
              </a:rPr>
              <a:t>&amp;</a:t>
            </a:r>
            <a:r>
              <a:rPr dirty="0" sz="1300" spc="85" b="1">
                <a:latin typeface="Calibri"/>
                <a:cs typeface="Calibri"/>
              </a:rPr>
              <a:t> </a:t>
            </a:r>
            <a:r>
              <a:rPr dirty="0" sz="1300" spc="-10" b="1">
                <a:latin typeface="Calibri"/>
                <a:cs typeface="Calibri"/>
              </a:rPr>
              <a:t>resistance.</a:t>
            </a:r>
            <a:endParaRPr sz="1300">
              <a:latin typeface="Calibri"/>
              <a:cs typeface="Calibri"/>
            </a:endParaRPr>
          </a:p>
          <a:p>
            <a:pPr marL="1118870">
              <a:lnSpc>
                <a:spcPct val="100000"/>
              </a:lnSpc>
              <a:spcBef>
                <a:spcPts val="635"/>
              </a:spcBef>
            </a:pPr>
            <a:r>
              <a:rPr dirty="0" baseline="-18518" sz="1800" b="1">
                <a:latin typeface="Arial"/>
                <a:cs typeface="Arial"/>
              </a:rPr>
              <a:t>Q  </a:t>
            </a:r>
            <a:r>
              <a:rPr dirty="0" baseline="-18518" sz="1800" spc="22" b="1">
                <a:latin typeface="Arial"/>
                <a:cs typeface="Arial"/>
              </a:rPr>
              <a:t>=</a:t>
            </a:r>
            <a:r>
              <a:rPr dirty="0" baseline="-18518" sz="1800" spc="135" b="1">
                <a:latin typeface="Arial"/>
                <a:cs typeface="Arial"/>
              </a:rPr>
              <a:t> </a:t>
            </a:r>
            <a:r>
              <a:rPr dirty="0" sz="1200" spc="120" u="heavy">
                <a:latin typeface="Trebuchet MS"/>
                <a:cs typeface="Trebuchet MS"/>
              </a:rPr>
              <a:t>∆P</a:t>
            </a:r>
            <a:endParaRPr sz="1200">
              <a:latin typeface="Trebuchet MS"/>
              <a:cs typeface="Trebuchet MS"/>
            </a:endParaRPr>
          </a:p>
          <a:p>
            <a:pPr algn="ctr" marR="575945">
              <a:lnSpc>
                <a:spcPct val="100000"/>
              </a:lnSpc>
            </a:pPr>
            <a:r>
              <a:rPr dirty="0" sz="1200" spc="65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C00000"/>
              </a:buClr>
              <a:buSzPct val="84615"/>
              <a:buFont typeface="Wingdings"/>
              <a:buChar char=""/>
              <a:tabLst>
                <a:tab pos="228600" algn="l"/>
              </a:tabLst>
            </a:pPr>
            <a:r>
              <a:rPr dirty="0" sz="1300" spc="-10" b="1" u="heavy">
                <a:latin typeface="Calibri"/>
                <a:cs typeface="Calibri"/>
              </a:rPr>
              <a:t>Directly </a:t>
            </a:r>
            <a:r>
              <a:rPr dirty="0" sz="1300" spc="-5" b="1" u="heavy">
                <a:latin typeface="Calibri"/>
                <a:cs typeface="Calibri"/>
              </a:rPr>
              <a:t>proportional </a:t>
            </a:r>
            <a:r>
              <a:rPr dirty="0" sz="1300" spc="-15" b="1">
                <a:latin typeface="Calibri"/>
                <a:cs typeface="Calibri"/>
              </a:rPr>
              <a:t>to </a:t>
            </a:r>
            <a:r>
              <a:rPr dirty="0" sz="1300" spc="-10">
                <a:solidFill>
                  <a:srgbClr val="131516"/>
                </a:solidFill>
                <a:latin typeface="Calibri"/>
                <a:cs typeface="Calibri"/>
              </a:rPr>
              <a:t>pressure</a:t>
            </a:r>
            <a:r>
              <a:rPr dirty="0" sz="1300" spc="80">
                <a:solidFill>
                  <a:srgbClr val="131516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131516"/>
                </a:solidFill>
                <a:latin typeface="Calibri"/>
                <a:cs typeface="Calibri"/>
              </a:rPr>
              <a:t>differences.</a:t>
            </a:r>
            <a:endParaRPr sz="1300">
              <a:latin typeface="Calibri"/>
              <a:cs typeface="Calibri"/>
            </a:endParaRPr>
          </a:p>
          <a:p>
            <a:pPr marL="228600" indent="-228600">
              <a:lnSpc>
                <a:spcPct val="100000"/>
              </a:lnSpc>
              <a:spcBef>
                <a:spcPts val="610"/>
              </a:spcBef>
              <a:buClr>
                <a:srgbClr val="C00000"/>
              </a:buClr>
              <a:buSzPct val="84615"/>
              <a:buFont typeface="Wingdings"/>
              <a:buChar char=""/>
              <a:tabLst>
                <a:tab pos="228600" algn="l"/>
              </a:tabLst>
            </a:pPr>
            <a:r>
              <a:rPr dirty="0" sz="1300" spc="-10" b="1" u="heavy">
                <a:latin typeface="Calibri"/>
                <a:cs typeface="Calibri"/>
              </a:rPr>
              <a:t>Inversely </a:t>
            </a:r>
            <a:r>
              <a:rPr dirty="0" sz="1300" spc="-5" b="1" u="heavy">
                <a:latin typeface="Calibri"/>
                <a:cs typeface="Calibri"/>
              </a:rPr>
              <a:t>proportional </a:t>
            </a:r>
            <a:r>
              <a:rPr dirty="0" sz="1300" spc="-15" b="1">
                <a:latin typeface="Calibri"/>
                <a:cs typeface="Calibri"/>
              </a:rPr>
              <a:t>to</a:t>
            </a:r>
            <a:r>
              <a:rPr dirty="0" sz="1300" b="1">
                <a:latin typeface="Calibri"/>
                <a:cs typeface="Calibri"/>
              </a:rPr>
              <a:t> </a:t>
            </a:r>
            <a:r>
              <a:rPr dirty="0" sz="1300" spc="-5">
                <a:solidFill>
                  <a:srgbClr val="C00000"/>
                </a:solidFill>
                <a:latin typeface="Calibri"/>
                <a:cs typeface="Calibri"/>
              </a:rPr>
              <a:t>resistance.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84145" y="4145153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6225" y="418274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51125" y="6030595"/>
            <a:ext cx="569595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0"/>
              </a:lnSpc>
            </a:pPr>
            <a:r>
              <a:rPr dirty="0" sz="1300" spc="150">
                <a:solidFill>
                  <a:srgbClr val="0D0D0D"/>
                </a:solidFill>
                <a:latin typeface="Arial"/>
                <a:cs typeface="Arial"/>
              </a:rPr>
              <a:t>Flow</a:t>
            </a:r>
            <a:r>
              <a:rPr dirty="0" sz="1300" spc="-11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300" spc="15">
                <a:solidFill>
                  <a:srgbClr val="0D0D0D"/>
                </a:solidFill>
                <a:latin typeface="Arial"/>
                <a:cs typeface="Arial"/>
              </a:rPr>
              <a:t>=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54252" y="6306311"/>
            <a:ext cx="4425696" cy="708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403350" y="6394069"/>
            <a:ext cx="4135754" cy="1240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Influenced</a:t>
            </a:r>
            <a:r>
              <a:rPr dirty="0" sz="1200" spc="-85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by: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Length 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of the </a:t>
            </a: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tube (</a:t>
            </a:r>
            <a:r>
              <a:rPr dirty="0" sz="1200" spc="-5" b="1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), radius 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of the </a:t>
            </a: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tube (</a:t>
            </a:r>
            <a:r>
              <a:rPr dirty="0" sz="1200" spc="-5" b="1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), 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&amp; </a:t>
            </a:r>
            <a:r>
              <a:rPr dirty="0" sz="1100" spc="-5">
                <a:solidFill>
                  <a:srgbClr val="0D0D0D"/>
                </a:solidFill>
                <a:latin typeface="Calibri"/>
                <a:cs typeface="Calibri"/>
              </a:rPr>
              <a:t>viscosity 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of the blood</a:t>
            </a:r>
            <a:r>
              <a:rPr dirty="0" sz="1100" spc="-3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dirty="0" sz="1200" b="1" i="1">
                <a:solidFill>
                  <a:srgbClr val="C00000"/>
                </a:solidFill>
                <a:latin typeface="Symbol"/>
                <a:cs typeface="Symbol"/>
              </a:rPr>
              <a:t></a:t>
            </a:r>
            <a:r>
              <a:rPr dirty="0" sz="1100">
                <a:solidFill>
                  <a:srgbClr val="0D0D0D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266700" marR="64769" indent="-266700">
              <a:lnSpc>
                <a:spcPct val="100000"/>
              </a:lnSpc>
              <a:buFont typeface="Wingdings"/>
              <a:buChar char=""/>
              <a:tabLst>
                <a:tab pos="266065" algn="l"/>
                <a:tab pos="266700" algn="l"/>
              </a:tabLst>
            </a:pPr>
            <a:r>
              <a:rPr dirty="0" sz="1200">
                <a:latin typeface="Calibri"/>
                <a:cs typeface="Calibri"/>
              </a:rPr>
              <a:t>In a </a:t>
            </a:r>
            <a:r>
              <a:rPr dirty="0" sz="1200" spc="-5">
                <a:latin typeface="Calibri"/>
                <a:cs typeface="Calibri"/>
              </a:rPr>
              <a:t>normal </a:t>
            </a:r>
            <a:r>
              <a:rPr dirty="0" sz="1200">
                <a:latin typeface="Calibri"/>
                <a:cs typeface="Calibri"/>
              </a:rPr>
              <a:t>human, </a:t>
            </a:r>
            <a:r>
              <a:rPr dirty="0" sz="1200" spc="-5">
                <a:latin typeface="Calibri"/>
                <a:cs typeface="Calibri"/>
              </a:rPr>
              <a:t>length of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15">
                <a:latin typeface="Calibri"/>
                <a:cs typeface="Calibri"/>
              </a:rPr>
              <a:t>system </a:t>
            </a:r>
            <a:r>
              <a:rPr dirty="0" sz="1200">
                <a:latin typeface="Calibri"/>
                <a:cs typeface="Calibri"/>
              </a:rPr>
              <a:t>is </a:t>
            </a:r>
            <a:r>
              <a:rPr dirty="0" sz="1200" spc="-10">
                <a:latin typeface="Calibri"/>
                <a:cs typeface="Calibri"/>
              </a:rPr>
              <a:t>fixed, </a:t>
            </a:r>
            <a:r>
              <a:rPr dirty="0" sz="1200" spc="-5">
                <a:latin typeface="Calibri"/>
                <a:cs typeface="Calibri"/>
              </a:rPr>
              <a:t>so </a:t>
            </a:r>
            <a:r>
              <a:rPr dirty="0" sz="1200">
                <a:latin typeface="Calibri"/>
                <a:cs typeface="Calibri"/>
              </a:rPr>
              <a:t>blood  </a:t>
            </a:r>
            <a:r>
              <a:rPr dirty="0" sz="1200" spc="-5">
                <a:latin typeface="Calibri"/>
                <a:cs typeface="Calibri"/>
              </a:rPr>
              <a:t>viscosity </a:t>
            </a:r>
            <a:r>
              <a:rPr dirty="0" sz="1200">
                <a:latin typeface="Calibri"/>
                <a:cs typeface="Calibri"/>
              </a:rPr>
              <a:t>&amp; </a:t>
            </a:r>
            <a:r>
              <a:rPr dirty="0" sz="1200" spc="-5">
                <a:latin typeface="Calibri"/>
                <a:cs typeface="Calibri"/>
              </a:rPr>
              <a:t>radius of </a:t>
            </a:r>
            <a:r>
              <a:rPr dirty="0" sz="1200">
                <a:latin typeface="Calibri"/>
                <a:cs typeface="Calibri"/>
              </a:rPr>
              <a:t>the blood </a:t>
            </a:r>
            <a:r>
              <a:rPr dirty="0" sz="1200" spc="-5">
                <a:latin typeface="Calibri"/>
                <a:cs typeface="Calibri"/>
              </a:rPr>
              <a:t>vessels </a:t>
            </a:r>
            <a:r>
              <a:rPr dirty="0" sz="1200" spc="-10">
                <a:latin typeface="Calibri"/>
                <a:cs typeface="Calibri"/>
              </a:rPr>
              <a:t>have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10">
                <a:latin typeface="Calibri"/>
                <a:cs typeface="Calibri"/>
              </a:rPr>
              <a:t>largest effects  </a:t>
            </a:r>
            <a:r>
              <a:rPr dirty="0" sz="1200" spc="-5">
                <a:latin typeface="Calibri"/>
                <a:cs typeface="Calibri"/>
              </a:rPr>
              <a:t>on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resistance..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34207" y="6144514"/>
            <a:ext cx="12827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0"/>
              </a:lnSpc>
            </a:pPr>
            <a:r>
              <a:rPr dirty="0" sz="1300" spc="65">
                <a:solidFill>
                  <a:srgbClr val="0D0D0D"/>
                </a:solidFill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41119" y="5298947"/>
            <a:ext cx="4373880" cy="289560"/>
          </a:xfrm>
          <a:custGeom>
            <a:avLst/>
            <a:gdLst/>
            <a:ahLst/>
            <a:cxnLst/>
            <a:rect l="l" t="t" r="r" b="b"/>
            <a:pathLst>
              <a:path w="4373880" h="289560">
                <a:moveTo>
                  <a:pt x="0" y="289560"/>
                </a:moveTo>
                <a:lnTo>
                  <a:pt x="4373880" y="289560"/>
                </a:lnTo>
                <a:lnTo>
                  <a:pt x="4373880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solidFill>
            <a:srgbClr val="F7DE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577975" y="5313934"/>
            <a:ext cx="2871470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31875">
              <a:lnSpc>
                <a:spcPct val="100000"/>
              </a:lnSpc>
            </a:pPr>
            <a:r>
              <a:rPr dirty="0" sz="1800" spc="70">
                <a:solidFill>
                  <a:srgbClr val="C00000"/>
                </a:solidFill>
                <a:latin typeface="Arial"/>
                <a:cs typeface="Arial"/>
              </a:rPr>
              <a:t>Resistance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229">
                <a:solidFill>
                  <a:srgbClr val="C00000"/>
                </a:solidFill>
                <a:latin typeface="Arial"/>
                <a:cs typeface="Arial"/>
              </a:rPr>
              <a:t>(R)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r>
              <a:rPr dirty="0" sz="1200" b="1">
                <a:solidFill>
                  <a:srgbClr val="0D0D0D"/>
                </a:solidFill>
                <a:latin typeface="Calibri"/>
                <a:cs typeface="Calibri"/>
              </a:rPr>
              <a:t>= </a:t>
            </a: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tendency </a:t>
            </a:r>
            <a:r>
              <a:rPr dirty="0" sz="1200" b="1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vascular </a:t>
            </a:r>
            <a:r>
              <a:rPr dirty="0" sz="1200" spc="-15" b="1">
                <a:solidFill>
                  <a:srgbClr val="0D0D0D"/>
                </a:solidFill>
                <a:latin typeface="Calibri"/>
                <a:cs typeface="Calibri"/>
              </a:rPr>
              <a:t>system </a:t>
            </a: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to </a:t>
            </a:r>
            <a:r>
              <a:rPr dirty="0" sz="1200" b="1">
                <a:solidFill>
                  <a:srgbClr val="0D0D0D"/>
                </a:solidFill>
                <a:latin typeface="Calibri"/>
                <a:cs typeface="Calibri"/>
              </a:rPr>
              <a:t>oppose</a:t>
            </a:r>
            <a:r>
              <a:rPr dirty="0" sz="1200" spc="-6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D0D0D"/>
                </a:solidFill>
                <a:latin typeface="Calibri"/>
                <a:cs typeface="Calibri"/>
              </a:rPr>
              <a:t>flow</a:t>
            </a:r>
            <a:endParaRPr sz="1200">
              <a:latin typeface="Calibri"/>
              <a:cs typeface="Calibri"/>
            </a:endParaRPr>
          </a:p>
          <a:p>
            <a:pPr algn="ctr" marL="950594">
              <a:lnSpc>
                <a:spcPts val="1560"/>
              </a:lnSpc>
              <a:spcBef>
                <a:spcPts val="220"/>
              </a:spcBef>
            </a:pPr>
            <a:r>
              <a:rPr dirty="0" sz="1300" spc="50" u="heavy">
                <a:solidFill>
                  <a:srgbClr val="0D0D0D"/>
                </a:solidFill>
                <a:latin typeface="Arial"/>
                <a:cs typeface="Arial"/>
              </a:rPr>
              <a:t>1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59864" y="7791602"/>
            <a:ext cx="133921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200" spc="-10" b="1">
                <a:latin typeface="Arial Black"/>
                <a:cs typeface="Arial Black"/>
              </a:rPr>
              <a:t>Poiseuille’s</a:t>
            </a:r>
            <a:r>
              <a:rPr dirty="0" sz="1200" spc="-60" b="1">
                <a:latin typeface="Arial Black"/>
                <a:cs typeface="Arial Black"/>
              </a:rPr>
              <a:t> </a:t>
            </a:r>
            <a:r>
              <a:rPr dirty="0" sz="1200" b="1">
                <a:latin typeface="Arial Black"/>
                <a:cs typeface="Arial Black"/>
              </a:rPr>
              <a:t>Law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08373" y="7766202"/>
            <a:ext cx="953769" cy="212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75"/>
              </a:lnSpc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R = 8</a:t>
            </a:r>
            <a:r>
              <a:rPr dirty="0" sz="1400" b="1" i="1">
                <a:solidFill>
                  <a:srgbClr val="C00000"/>
                </a:solidFill>
                <a:latin typeface="Symbol"/>
                <a:cs typeface="Symbol"/>
              </a:rPr>
              <a:t>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L</a:t>
            </a:r>
            <a:r>
              <a:rPr dirty="0" sz="1400" b="1" i="1">
                <a:solidFill>
                  <a:srgbClr val="C00000"/>
                </a:solidFill>
                <a:latin typeface="Symbol"/>
                <a:cs typeface="Symbol"/>
              </a:rPr>
              <a:t></a:t>
            </a:r>
            <a:r>
              <a:rPr dirty="0" sz="1400" spc="-114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 i="1">
                <a:solidFill>
                  <a:srgbClr val="C00000"/>
                </a:solidFill>
                <a:latin typeface="Symbol"/>
                <a:cs typeface="Symbol"/>
              </a:rPr>
              <a:t>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dirty="0" baseline="55555" sz="1200" spc="-7" b="1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endParaRPr baseline="55555"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356225" y="815949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84145" y="8148422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26870" y="1336675"/>
            <a:ext cx="3568700" cy="1294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72185">
              <a:lnSpc>
                <a:spcPct val="100000"/>
              </a:lnSpc>
            </a:pPr>
            <a:r>
              <a:rPr dirty="0" sz="1600" spc="80">
                <a:solidFill>
                  <a:srgbClr val="C00000"/>
                </a:solidFill>
                <a:latin typeface="Trebuchet MS"/>
                <a:cs typeface="Trebuchet MS"/>
              </a:rPr>
              <a:t>Poiseuille’s</a:t>
            </a:r>
            <a:r>
              <a:rPr dirty="0" sz="1600" spc="-145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600" spc="170">
                <a:solidFill>
                  <a:srgbClr val="C00000"/>
                </a:solidFill>
                <a:latin typeface="Arial"/>
                <a:cs typeface="Arial"/>
              </a:rPr>
              <a:t>Law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30504" indent="-217804">
              <a:lnSpc>
                <a:spcPct val="100000"/>
              </a:lnSpc>
              <a:buClr>
                <a:srgbClr val="C00000"/>
              </a:buClr>
              <a:buSzPct val="75000"/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200" b="1">
                <a:latin typeface="Calibri"/>
                <a:cs typeface="Calibri"/>
              </a:rPr>
              <a:t>Fluid </a:t>
            </a:r>
            <a:r>
              <a:rPr dirty="0" sz="1200" b="1">
                <a:solidFill>
                  <a:srgbClr val="0D0D0D"/>
                </a:solidFill>
                <a:latin typeface="Calibri"/>
                <a:cs typeface="Calibri"/>
              </a:rPr>
              <a:t>Flow (Q) </a:t>
            </a:r>
            <a:r>
              <a:rPr dirty="0" sz="1200" spc="-5" b="1">
                <a:solidFill>
                  <a:srgbClr val="0D0D0D"/>
                </a:solidFill>
                <a:latin typeface="Calibri"/>
                <a:cs typeface="Calibri"/>
              </a:rPr>
              <a:t>through Cylindrical</a:t>
            </a:r>
            <a:r>
              <a:rPr dirty="0" sz="1200" spc="-70" b="1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sz="1200" spc="-15" b="1">
                <a:solidFill>
                  <a:srgbClr val="0D0D0D"/>
                </a:solidFill>
                <a:latin typeface="Calibri"/>
                <a:cs typeface="Calibri"/>
              </a:rPr>
              <a:t>Tubes.</a:t>
            </a:r>
            <a:endParaRPr sz="1200">
              <a:latin typeface="Calibri"/>
              <a:cs typeface="Calibri"/>
            </a:endParaRPr>
          </a:p>
          <a:p>
            <a:pPr marL="230504" indent="-217804">
              <a:lnSpc>
                <a:spcPct val="100000"/>
              </a:lnSpc>
              <a:spcBef>
                <a:spcPts val="290"/>
              </a:spcBef>
              <a:buClr>
                <a:srgbClr val="C00000"/>
              </a:buClr>
              <a:buSzPct val="75000"/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200" b="1">
                <a:latin typeface="Calibri"/>
                <a:cs typeface="Calibri"/>
              </a:rPr>
              <a:t>Flow </a:t>
            </a:r>
            <a:r>
              <a:rPr dirty="0" sz="1200" spc="-5" b="1">
                <a:latin typeface="Calibri"/>
                <a:cs typeface="Calibri"/>
              </a:rPr>
              <a:t>decreases </a:t>
            </a:r>
            <a:r>
              <a:rPr dirty="0" sz="1200" b="1">
                <a:latin typeface="Calibri"/>
                <a:cs typeface="Calibri"/>
              </a:rPr>
              <a:t>(↓) when </a:t>
            </a:r>
            <a:r>
              <a:rPr dirty="0" sz="1200" spc="-5" b="1">
                <a:latin typeface="Calibri"/>
                <a:cs typeface="Calibri"/>
              </a:rPr>
              <a:t>resistance</a:t>
            </a:r>
            <a:r>
              <a:rPr dirty="0" sz="1200" spc="1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increases.</a:t>
            </a:r>
            <a:endParaRPr sz="1200">
              <a:latin typeface="Calibri"/>
              <a:cs typeface="Calibri"/>
            </a:endParaRPr>
          </a:p>
          <a:p>
            <a:pPr marL="230504" marR="5080" indent="-217804">
              <a:lnSpc>
                <a:spcPct val="100000"/>
              </a:lnSpc>
              <a:spcBef>
                <a:spcPts val="285"/>
              </a:spcBef>
              <a:buClr>
                <a:srgbClr val="C00000"/>
              </a:buClr>
              <a:buSzPct val="75000"/>
              <a:buFont typeface="Wingdings"/>
              <a:buChar char=""/>
              <a:tabLst>
                <a:tab pos="230504" algn="l"/>
                <a:tab pos="231140" algn="l"/>
              </a:tabLst>
            </a:pPr>
            <a:r>
              <a:rPr dirty="0" sz="1200" b="1">
                <a:latin typeface="Calibri"/>
                <a:cs typeface="Calibri"/>
              </a:rPr>
              <a:t>Flow </a:t>
            </a:r>
            <a:r>
              <a:rPr dirty="0" sz="1200" spc="-5" b="1">
                <a:latin typeface="Calibri"/>
                <a:cs typeface="Calibri"/>
              </a:rPr>
              <a:t>resistance decreases </a:t>
            </a:r>
            <a:r>
              <a:rPr dirty="0" sz="1200" b="1">
                <a:latin typeface="Calibri"/>
                <a:cs typeface="Calibri"/>
              </a:rPr>
              <a:t>(↓) when </a:t>
            </a:r>
            <a:r>
              <a:rPr dirty="0" sz="1200" spc="-5" b="1">
                <a:latin typeface="Calibri"/>
                <a:cs typeface="Calibri"/>
              </a:rPr>
              <a:t>vessel diameter  increases.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60270" y="2728721"/>
            <a:ext cx="35052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Times New Roman"/>
                <a:cs typeface="Times New Roman"/>
              </a:rPr>
              <a:t>Q</a:t>
            </a:r>
            <a:r>
              <a:rPr dirty="0" sz="1600" spc="-1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=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3769" y="2593085"/>
            <a:ext cx="107251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Times New Roman"/>
                <a:cs typeface="Times New Roman"/>
              </a:rPr>
              <a:t>(Pi - Po) </a:t>
            </a:r>
            <a:r>
              <a:rPr dirty="0" sz="1600" spc="-5" b="1" i="1">
                <a:latin typeface="Symbol"/>
                <a:cs typeface="Symbol"/>
              </a:rPr>
              <a:t></a:t>
            </a:r>
            <a:r>
              <a:rPr dirty="0" sz="1600" spc="-60" b="1" i="1">
                <a:latin typeface="Times New Roman"/>
                <a:cs typeface="Times New Roman"/>
              </a:rPr>
              <a:t> </a:t>
            </a:r>
            <a:r>
              <a:rPr dirty="0" sz="1600" spc="-100" b="1">
                <a:latin typeface="Times New Roman"/>
                <a:cs typeface="Times New Roman"/>
              </a:rPr>
              <a:t>r</a:t>
            </a:r>
            <a:r>
              <a:rPr dirty="0" baseline="49382" sz="1350" spc="-150" b="1">
                <a:latin typeface="Times New Roman"/>
                <a:cs typeface="Times New Roman"/>
              </a:rPr>
              <a:t>4</a:t>
            </a:r>
            <a:endParaRPr baseline="49382"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6410" y="2892933"/>
            <a:ext cx="38671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latin typeface="Times New Roman"/>
                <a:cs typeface="Times New Roman"/>
              </a:rPr>
              <a:t>8</a:t>
            </a:r>
            <a:r>
              <a:rPr dirty="0" sz="1600" b="1" i="1">
                <a:latin typeface="Symbol"/>
                <a:cs typeface="Symbol"/>
              </a:rPr>
              <a:t></a:t>
            </a:r>
            <a:r>
              <a:rPr dirty="0" sz="1600" spc="-5" b="1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2616" y="2869692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180082" y="2802763"/>
            <a:ext cx="737235" cy="639445"/>
          </a:xfrm>
          <a:custGeom>
            <a:avLst/>
            <a:gdLst/>
            <a:ahLst/>
            <a:cxnLst/>
            <a:rect l="l" t="t" r="r" b="b"/>
            <a:pathLst>
              <a:path w="737235" h="639445">
                <a:moveTo>
                  <a:pt x="72643" y="525145"/>
                </a:moveTo>
                <a:lnTo>
                  <a:pt x="0" y="639190"/>
                </a:lnTo>
                <a:lnTo>
                  <a:pt x="91660" y="598170"/>
                </a:lnTo>
                <a:lnTo>
                  <a:pt x="67310" y="598170"/>
                </a:lnTo>
                <a:lnTo>
                  <a:pt x="50292" y="578612"/>
                </a:lnTo>
                <a:lnTo>
                  <a:pt x="63425" y="567264"/>
                </a:lnTo>
                <a:lnTo>
                  <a:pt x="72643" y="525145"/>
                </a:lnTo>
                <a:close/>
              </a:path>
              <a:path w="737235" h="639445">
                <a:moveTo>
                  <a:pt x="80342" y="586909"/>
                </a:moveTo>
                <a:lnTo>
                  <a:pt x="58800" y="588390"/>
                </a:lnTo>
                <a:lnTo>
                  <a:pt x="67310" y="598170"/>
                </a:lnTo>
                <a:lnTo>
                  <a:pt x="80342" y="586909"/>
                </a:lnTo>
                <a:close/>
              </a:path>
              <a:path w="737235" h="639445">
                <a:moveTo>
                  <a:pt x="123443" y="583946"/>
                </a:moveTo>
                <a:lnTo>
                  <a:pt x="80342" y="586909"/>
                </a:lnTo>
                <a:lnTo>
                  <a:pt x="67310" y="598170"/>
                </a:lnTo>
                <a:lnTo>
                  <a:pt x="91660" y="598170"/>
                </a:lnTo>
                <a:lnTo>
                  <a:pt x="123443" y="583946"/>
                </a:lnTo>
                <a:close/>
              </a:path>
              <a:path w="737235" h="639445">
                <a:moveTo>
                  <a:pt x="63425" y="567264"/>
                </a:moveTo>
                <a:lnTo>
                  <a:pt x="50292" y="578612"/>
                </a:lnTo>
                <a:lnTo>
                  <a:pt x="58800" y="588390"/>
                </a:lnTo>
                <a:lnTo>
                  <a:pt x="63425" y="567264"/>
                </a:lnTo>
                <a:close/>
              </a:path>
              <a:path w="737235" h="639445">
                <a:moveTo>
                  <a:pt x="719963" y="0"/>
                </a:moveTo>
                <a:lnTo>
                  <a:pt x="63425" y="567264"/>
                </a:lnTo>
                <a:lnTo>
                  <a:pt x="58800" y="588390"/>
                </a:lnTo>
                <a:lnTo>
                  <a:pt x="80342" y="586909"/>
                </a:lnTo>
                <a:lnTo>
                  <a:pt x="736981" y="19558"/>
                </a:lnTo>
                <a:lnTo>
                  <a:pt x="719963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648967" y="3438144"/>
            <a:ext cx="807720" cy="323215"/>
          </a:xfrm>
          <a:prstGeom prst="rect">
            <a:avLst/>
          </a:prstGeom>
          <a:solidFill>
            <a:srgbClr val="FFCCFF"/>
          </a:solidFill>
        </p:spPr>
        <p:txBody>
          <a:bodyPr wrap="square" lIns="0" tIns="15875" rIns="0" bIns="0" rtlCol="0" vert="horz">
            <a:spAutoFit/>
          </a:bodyPr>
          <a:lstStyle/>
          <a:p>
            <a:pPr marL="50800" marR="41910" indent="28575">
              <a:lnSpc>
                <a:spcPct val="100000"/>
              </a:lnSpc>
              <a:spcBef>
                <a:spcPts val="125"/>
              </a:spcBef>
            </a:pPr>
            <a:r>
              <a:rPr dirty="0" sz="900" b="1">
                <a:solidFill>
                  <a:srgbClr val="000066"/>
                </a:solidFill>
                <a:latin typeface="Arial Black"/>
                <a:cs typeface="Arial Black"/>
              </a:rPr>
              <a:t>Difference  in</a:t>
            </a:r>
            <a:r>
              <a:rPr dirty="0" sz="900" spc="-100" b="1">
                <a:solidFill>
                  <a:srgbClr val="000066"/>
                </a:solidFill>
                <a:latin typeface="Arial Black"/>
                <a:cs typeface="Arial Black"/>
              </a:rPr>
              <a:t> </a:t>
            </a:r>
            <a:r>
              <a:rPr dirty="0" sz="900" b="1">
                <a:solidFill>
                  <a:srgbClr val="000066"/>
                </a:solidFill>
                <a:latin typeface="Arial Black"/>
                <a:cs typeface="Arial Black"/>
              </a:rPr>
              <a:t>Pressure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06240" y="2799714"/>
            <a:ext cx="857885" cy="742950"/>
          </a:xfrm>
          <a:custGeom>
            <a:avLst/>
            <a:gdLst/>
            <a:ahLst/>
            <a:cxnLst/>
            <a:rect l="l" t="t" r="r" b="b"/>
            <a:pathLst>
              <a:path w="857885" h="742950">
                <a:moveTo>
                  <a:pt x="733933" y="687577"/>
                </a:moveTo>
                <a:lnTo>
                  <a:pt x="857376" y="742823"/>
                </a:lnTo>
                <a:lnTo>
                  <a:pt x="831247" y="701801"/>
                </a:lnTo>
                <a:lnTo>
                  <a:pt x="790067" y="701801"/>
                </a:lnTo>
                <a:lnTo>
                  <a:pt x="777026" y="690541"/>
                </a:lnTo>
                <a:lnTo>
                  <a:pt x="733933" y="687577"/>
                </a:lnTo>
                <a:close/>
              </a:path>
              <a:path w="857885" h="742950">
                <a:moveTo>
                  <a:pt x="777026" y="690541"/>
                </a:moveTo>
                <a:lnTo>
                  <a:pt x="790067" y="701801"/>
                </a:lnTo>
                <a:lnTo>
                  <a:pt x="798516" y="692018"/>
                </a:lnTo>
                <a:lnTo>
                  <a:pt x="777026" y="690541"/>
                </a:lnTo>
                <a:close/>
              </a:path>
              <a:path w="857885" h="742950">
                <a:moveTo>
                  <a:pt x="784733" y="628776"/>
                </a:moveTo>
                <a:lnTo>
                  <a:pt x="793982" y="671037"/>
                </a:lnTo>
                <a:lnTo>
                  <a:pt x="806958" y="682244"/>
                </a:lnTo>
                <a:lnTo>
                  <a:pt x="798563" y="691964"/>
                </a:lnTo>
                <a:lnTo>
                  <a:pt x="790067" y="701801"/>
                </a:lnTo>
                <a:lnTo>
                  <a:pt x="831247" y="701801"/>
                </a:lnTo>
                <a:lnTo>
                  <a:pt x="784733" y="628776"/>
                </a:lnTo>
                <a:close/>
              </a:path>
              <a:path w="857885" h="742950">
                <a:moveTo>
                  <a:pt x="798516" y="692018"/>
                </a:moveTo>
                <a:close/>
              </a:path>
              <a:path w="857885" h="742950">
                <a:moveTo>
                  <a:pt x="17018" y="0"/>
                </a:moveTo>
                <a:lnTo>
                  <a:pt x="0" y="19558"/>
                </a:lnTo>
                <a:lnTo>
                  <a:pt x="777026" y="690541"/>
                </a:lnTo>
                <a:lnTo>
                  <a:pt x="798516" y="692018"/>
                </a:lnTo>
                <a:lnTo>
                  <a:pt x="793982" y="671037"/>
                </a:lnTo>
                <a:lnTo>
                  <a:pt x="17018" y="0"/>
                </a:lnTo>
                <a:close/>
              </a:path>
              <a:path w="857885" h="742950">
                <a:moveTo>
                  <a:pt x="793982" y="671037"/>
                </a:moveTo>
                <a:lnTo>
                  <a:pt x="798563" y="691964"/>
                </a:lnTo>
                <a:lnTo>
                  <a:pt x="806958" y="682244"/>
                </a:lnTo>
                <a:lnTo>
                  <a:pt x="793982" y="671037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62855" y="3541776"/>
            <a:ext cx="523240" cy="18478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1524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20"/>
              </a:spcBef>
            </a:pPr>
            <a:r>
              <a:rPr dirty="0" sz="900" spc="-5" b="1">
                <a:solidFill>
                  <a:srgbClr val="252525"/>
                </a:solidFill>
                <a:latin typeface="Arial Black"/>
                <a:cs typeface="Arial Black"/>
              </a:rPr>
              <a:t>Radius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47465" y="3113023"/>
            <a:ext cx="332740" cy="471170"/>
          </a:xfrm>
          <a:custGeom>
            <a:avLst/>
            <a:gdLst/>
            <a:ahLst/>
            <a:cxnLst/>
            <a:rect l="l" t="t" r="r" b="b"/>
            <a:pathLst>
              <a:path w="332739" h="471170">
                <a:moveTo>
                  <a:pt x="226441" y="386461"/>
                </a:moveTo>
                <a:lnTo>
                  <a:pt x="332232" y="470662"/>
                </a:lnTo>
                <a:lnTo>
                  <a:pt x="313803" y="414147"/>
                </a:lnTo>
                <a:lnTo>
                  <a:pt x="277241" y="414147"/>
                </a:lnTo>
                <a:lnTo>
                  <a:pt x="267428" y="400010"/>
                </a:lnTo>
                <a:lnTo>
                  <a:pt x="226441" y="386461"/>
                </a:lnTo>
                <a:close/>
              </a:path>
              <a:path w="332739" h="471170">
                <a:moveTo>
                  <a:pt x="267428" y="400010"/>
                </a:moveTo>
                <a:lnTo>
                  <a:pt x="277241" y="414147"/>
                </a:lnTo>
                <a:lnTo>
                  <a:pt x="287909" y="406781"/>
                </a:lnTo>
                <a:lnTo>
                  <a:pt x="267428" y="400010"/>
                </a:lnTo>
                <a:close/>
              </a:path>
              <a:path w="332739" h="471170">
                <a:moveTo>
                  <a:pt x="290322" y="342138"/>
                </a:moveTo>
                <a:lnTo>
                  <a:pt x="288714" y="385206"/>
                </a:lnTo>
                <a:lnTo>
                  <a:pt x="298576" y="399414"/>
                </a:lnTo>
                <a:lnTo>
                  <a:pt x="277241" y="414147"/>
                </a:lnTo>
                <a:lnTo>
                  <a:pt x="313803" y="414147"/>
                </a:lnTo>
                <a:lnTo>
                  <a:pt x="290322" y="342138"/>
                </a:lnTo>
                <a:close/>
              </a:path>
              <a:path w="332739" h="471170">
                <a:moveTo>
                  <a:pt x="21336" y="0"/>
                </a:moveTo>
                <a:lnTo>
                  <a:pt x="0" y="14731"/>
                </a:lnTo>
                <a:lnTo>
                  <a:pt x="267428" y="400010"/>
                </a:lnTo>
                <a:lnTo>
                  <a:pt x="287909" y="406780"/>
                </a:lnTo>
                <a:lnTo>
                  <a:pt x="288714" y="385206"/>
                </a:lnTo>
                <a:lnTo>
                  <a:pt x="21336" y="0"/>
                </a:lnTo>
                <a:close/>
              </a:path>
              <a:path w="332739" h="471170">
                <a:moveTo>
                  <a:pt x="288714" y="385206"/>
                </a:moveTo>
                <a:lnTo>
                  <a:pt x="287909" y="406780"/>
                </a:lnTo>
                <a:lnTo>
                  <a:pt x="298576" y="399414"/>
                </a:lnTo>
                <a:lnTo>
                  <a:pt x="288714" y="385206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92652" y="3576828"/>
            <a:ext cx="528955" cy="184785"/>
          </a:xfrm>
          <a:prstGeom prst="rect">
            <a:avLst/>
          </a:prstGeom>
          <a:solidFill>
            <a:srgbClr val="F67534"/>
          </a:solidFill>
        </p:spPr>
        <p:txBody>
          <a:bodyPr wrap="square" lIns="0" tIns="15875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25"/>
              </a:spcBef>
            </a:pPr>
            <a:r>
              <a:rPr dirty="0" sz="900" spc="-5" b="1">
                <a:solidFill>
                  <a:srgbClr val="313536"/>
                </a:solidFill>
                <a:latin typeface="Arial Black"/>
                <a:cs typeface="Arial Black"/>
              </a:rPr>
              <a:t>Length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0098" y="3116198"/>
            <a:ext cx="157480" cy="426720"/>
          </a:xfrm>
          <a:custGeom>
            <a:avLst/>
            <a:gdLst/>
            <a:ahLst/>
            <a:cxnLst/>
            <a:rect l="l" t="t" r="r" b="b"/>
            <a:pathLst>
              <a:path w="157480" h="426720">
                <a:moveTo>
                  <a:pt x="5206" y="291211"/>
                </a:moveTo>
                <a:lnTo>
                  <a:pt x="0" y="426338"/>
                </a:lnTo>
                <a:lnTo>
                  <a:pt x="49644" y="356997"/>
                </a:lnTo>
                <a:lnTo>
                  <a:pt x="37464" y="356997"/>
                </a:lnTo>
                <a:lnTo>
                  <a:pt x="12953" y="348614"/>
                </a:lnTo>
                <a:lnTo>
                  <a:pt x="18573" y="332240"/>
                </a:lnTo>
                <a:lnTo>
                  <a:pt x="5206" y="291211"/>
                </a:lnTo>
                <a:close/>
              </a:path>
              <a:path w="157480" h="426720">
                <a:moveTo>
                  <a:pt x="43057" y="340681"/>
                </a:moveTo>
                <a:lnTo>
                  <a:pt x="25272" y="352805"/>
                </a:lnTo>
                <a:lnTo>
                  <a:pt x="37464" y="356997"/>
                </a:lnTo>
                <a:lnTo>
                  <a:pt x="43057" y="340681"/>
                </a:lnTo>
                <a:close/>
              </a:path>
              <a:path w="157480" h="426720">
                <a:moveTo>
                  <a:pt x="78739" y="316356"/>
                </a:moveTo>
                <a:lnTo>
                  <a:pt x="43057" y="340681"/>
                </a:lnTo>
                <a:lnTo>
                  <a:pt x="37464" y="356997"/>
                </a:lnTo>
                <a:lnTo>
                  <a:pt x="49644" y="356997"/>
                </a:lnTo>
                <a:lnTo>
                  <a:pt x="78739" y="316356"/>
                </a:lnTo>
                <a:close/>
              </a:path>
              <a:path w="157480" h="426720">
                <a:moveTo>
                  <a:pt x="18573" y="332240"/>
                </a:moveTo>
                <a:lnTo>
                  <a:pt x="12953" y="348614"/>
                </a:lnTo>
                <a:lnTo>
                  <a:pt x="25209" y="352805"/>
                </a:lnTo>
                <a:lnTo>
                  <a:pt x="18573" y="332240"/>
                </a:lnTo>
                <a:close/>
              </a:path>
              <a:path w="157480" h="426720">
                <a:moveTo>
                  <a:pt x="132587" y="0"/>
                </a:moveTo>
                <a:lnTo>
                  <a:pt x="18573" y="332240"/>
                </a:lnTo>
                <a:lnTo>
                  <a:pt x="25272" y="352805"/>
                </a:lnTo>
                <a:lnTo>
                  <a:pt x="43057" y="340681"/>
                </a:lnTo>
                <a:lnTo>
                  <a:pt x="156971" y="8381"/>
                </a:lnTo>
                <a:lnTo>
                  <a:pt x="132587" y="0"/>
                </a:lnTo>
                <a:close/>
              </a:path>
            </a:pathLst>
          </a:custGeom>
          <a:solidFill>
            <a:srgbClr val="99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606039" y="3541776"/>
            <a:ext cx="680085" cy="184785"/>
          </a:xfrm>
          <a:prstGeom prst="rect">
            <a:avLst/>
          </a:prstGeom>
          <a:solidFill>
            <a:srgbClr val="E36316"/>
          </a:solidFill>
        </p:spPr>
        <p:txBody>
          <a:bodyPr wrap="square" lIns="0" tIns="15240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120"/>
              </a:spcBef>
            </a:pPr>
            <a:r>
              <a:rPr dirty="0" sz="900" b="1">
                <a:solidFill>
                  <a:srgbClr val="CCFF99"/>
                </a:solidFill>
                <a:latin typeface="Arial Black"/>
                <a:cs typeface="Arial Black"/>
              </a:rPr>
              <a:t>Viscosity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343525" y="4182745"/>
            <a:ext cx="111125" cy="10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b="1"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71445" y="4171696"/>
            <a:ext cx="1269365" cy="92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3304" y="868933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0"/>
                </a:moveTo>
                <a:lnTo>
                  <a:pt x="4571365" y="3428110"/>
                </a:lnTo>
                <a:lnTo>
                  <a:pt x="4571365" y="0"/>
                </a:lnTo>
                <a:lnTo>
                  <a:pt x="0" y="0"/>
                </a:lnTo>
                <a:lnTo>
                  <a:pt x="0" y="342811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376172" y="5244084"/>
            <a:ext cx="4335780" cy="307975"/>
          </a:xfrm>
          <a:prstGeom prst="rect">
            <a:avLst/>
          </a:prstGeom>
          <a:solidFill>
            <a:srgbClr val="F7DEAD"/>
          </a:solidFill>
        </p:spPr>
        <p:txBody>
          <a:bodyPr wrap="square" lIns="0" tIns="7620" rIns="0" bIns="0" rtlCol="0" vert="horz">
            <a:spAutoFit/>
          </a:bodyPr>
          <a:lstStyle/>
          <a:p>
            <a:pPr marL="578485">
              <a:lnSpc>
                <a:spcPct val="100000"/>
              </a:lnSpc>
              <a:spcBef>
                <a:spcPts val="60"/>
              </a:spcBef>
            </a:pPr>
            <a:r>
              <a:rPr dirty="0" sz="1800" spc="140">
                <a:solidFill>
                  <a:srgbClr val="C00000"/>
                </a:solidFill>
                <a:latin typeface="Arial"/>
                <a:cs typeface="Arial"/>
              </a:rPr>
              <a:t>Total </a:t>
            </a:r>
            <a:r>
              <a:rPr dirty="0" sz="1800" spc="150">
                <a:solidFill>
                  <a:srgbClr val="C00000"/>
                </a:solidFill>
                <a:latin typeface="Arial"/>
                <a:cs typeface="Arial"/>
              </a:rPr>
              <a:t>Peripheral</a:t>
            </a:r>
            <a:r>
              <a:rPr dirty="0" sz="1800" spc="-2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70">
                <a:solidFill>
                  <a:srgbClr val="C00000"/>
                </a:solidFill>
                <a:latin typeface="Arial"/>
                <a:cs typeface="Arial"/>
              </a:rPr>
              <a:t>Resistance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02561" y="7226554"/>
            <a:ext cx="15913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603250" algn="l"/>
                <a:tab pos="1590675" algn="l"/>
              </a:tabLst>
            </a:pPr>
            <a:r>
              <a:rPr dirty="0" baseline="-25000" sz="1500" spc="-7" b="1">
                <a:latin typeface="Times New Roman"/>
                <a:cs typeface="Times New Roman"/>
              </a:rPr>
              <a:t>TPR</a:t>
            </a:r>
            <a:r>
              <a:rPr dirty="0" baseline="-25000" sz="1500" spc="15" b="1">
                <a:latin typeface="Times New Roman"/>
                <a:cs typeface="Times New Roman"/>
              </a:rPr>
              <a:t> </a:t>
            </a:r>
            <a:r>
              <a:rPr dirty="0" baseline="-25000" sz="1500" spc="-7" b="1">
                <a:latin typeface="Times New Roman"/>
                <a:cs typeface="Times New Roman"/>
              </a:rPr>
              <a:t>=</a:t>
            </a:r>
            <a:r>
              <a:rPr dirty="0" sz="1000" spc="-5" b="1" u="sng">
                <a:latin typeface="Times New Roman"/>
                <a:cs typeface="Times New Roman"/>
              </a:rPr>
              <a:t> 	</a:t>
            </a:r>
            <a:r>
              <a:rPr dirty="0" sz="1000" b="1" u="sng">
                <a:latin typeface="Times New Roman"/>
                <a:cs typeface="Times New Roman"/>
              </a:rPr>
              <a:t>100 </a:t>
            </a:r>
            <a:r>
              <a:rPr dirty="0" sz="1000" spc="-5" b="1" u="sng">
                <a:latin typeface="Times New Roman"/>
                <a:cs typeface="Times New Roman"/>
              </a:rPr>
              <a:t>- 0</a:t>
            </a:r>
            <a:r>
              <a:rPr dirty="0" sz="1000" spc="-90" b="1" u="sng">
                <a:latin typeface="Times New Roman"/>
                <a:cs typeface="Times New Roman"/>
              </a:rPr>
              <a:t> </a:t>
            </a:r>
            <a:r>
              <a:rPr dirty="0" sz="1000" spc="-20" b="1" u="sng">
                <a:latin typeface="Times New Roman"/>
                <a:cs typeface="Times New Roman"/>
              </a:rPr>
              <a:t>mmHg	</a:t>
            </a:r>
            <a:endParaRPr sz="1000">
              <a:latin typeface="Times New Roman"/>
              <a:cs typeface="Times New Roman"/>
            </a:endParaRPr>
          </a:p>
          <a:p>
            <a:pPr marL="454025">
              <a:lnSpc>
                <a:spcPts val="1195"/>
              </a:lnSpc>
            </a:pPr>
            <a:r>
              <a:rPr dirty="0" sz="1000" b="1">
                <a:latin typeface="Times New Roman"/>
                <a:cs typeface="Times New Roman"/>
              </a:rPr>
              <a:t>83.3 </a:t>
            </a:r>
            <a:r>
              <a:rPr dirty="0" sz="1000" spc="-10" b="1">
                <a:latin typeface="Times New Roman"/>
                <a:cs typeface="Times New Roman"/>
              </a:rPr>
              <a:t>ml/sec </a:t>
            </a:r>
            <a:r>
              <a:rPr dirty="0" sz="1000" spc="-5" b="1">
                <a:solidFill>
                  <a:srgbClr val="C00000"/>
                </a:solidFill>
                <a:latin typeface="Times New Roman"/>
                <a:cs typeface="Times New Roman"/>
              </a:rPr>
              <a:t>(5</a:t>
            </a:r>
            <a:r>
              <a:rPr dirty="0" sz="1000" spc="-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C00000"/>
                </a:solidFill>
                <a:latin typeface="Times New Roman"/>
                <a:cs typeface="Times New Roman"/>
              </a:rPr>
              <a:t>L/min)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66492" y="7716392"/>
            <a:ext cx="65532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b="1">
                <a:latin typeface="Times New Roman"/>
                <a:cs typeface="Times New Roman"/>
              </a:rPr>
              <a:t>1.2</a:t>
            </a:r>
            <a:r>
              <a:rPr dirty="0" sz="1000" spc="170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(PRU’s)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347216" y="6435852"/>
            <a:ext cx="1848612" cy="423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600200" y="6467347"/>
            <a:ext cx="1741170" cy="67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Systemic</a:t>
            </a:r>
            <a:r>
              <a:rPr dirty="0" sz="1000" spc="265" b="1">
                <a:solidFill>
                  <a:srgbClr val="0D0D0D"/>
                </a:solidFill>
                <a:latin typeface="Arial Black"/>
                <a:cs typeface="Arial Black"/>
              </a:rPr>
              <a:t>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Circulation:</a:t>
            </a:r>
            <a:endParaRPr sz="1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 baseline="-19444" sz="1500" spc="-7" b="1">
                <a:latin typeface="Times New Roman"/>
                <a:cs typeface="Times New Roman"/>
              </a:rPr>
              <a:t>TPR =   </a:t>
            </a:r>
            <a:r>
              <a:rPr dirty="0" sz="1000" spc="-5" b="1" u="sng">
                <a:latin typeface="Times New Roman"/>
                <a:cs typeface="Times New Roman"/>
              </a:rPr>
              <a:t>Aortic </a:t>
            </a:r>
            <a:r>
              <a:rPr dirty="0" sz="1000" spc="-10" b="1" u="sng">
                <a:latin typeface="Times New Roman"/>
                <a:cs typeface="Times New Roman"/>
              </a:rPr>
              <a:t>Pressure </a:t>
            </a:r>
            <a:r>
              <a:rPr dirty="0" sz="1000" spc="-5" b="1" u="sng">
                <a:latin typeface="Times New Roman"/>
                <a:cs typeface="Times New Roman"/>
              </a:rPr>
              <a:t>-</a:t>
            </a:r>
            <a:r>
              <a:rPr dirty="0" sz="1000" spc="-85" b="1" u="sng">
                <a:latin typeface="Times New Roman"/>
                <a:cs typeface="Times New Roman"/>
              </a:rPr>
              <a:t> </a:t>
            </a:r>
            <a:r>
              <a:rPr dirty="0" sz="1000" spc="-10" b="1" u="sng">
                <a:latin typeface="Times New Roman"/>
                <a:cs typeface="Times New Roman"/>
              </a:rPr>
              <a:t>RAP</a:t>
            </a:r>
            <a:endParaRPr sz="1000">
              <a:latin typeface="Times New Roman"/>
              <a:cs typeface="Times New Roman"/>
            </a:endParaRPr>
          </a:p>
          <a:p>
            <a:pPr marL="1000125"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Flow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91382" y="6866382"/>
            <a:ext cx="47434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Pul. R.</a:t>
            </a:r>
            <a:r>
              <a:rPr dirty="0" sz="1000" spc="-80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=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91382" y="7298563"/>
            <a:ext cx="47434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Pul. R.</a:t>
            </a:r>
            <a:r>
              <a:rPr dirty="0" sz="1000" spc="-80" b="1">
                <a:latin typeface="Times New Roman"/>
                <a:cs typeface="Times New Roman"/>
              </a:rPr>
              <a:t> </a:t>
            </a:r>
            <a:r>
              <a:rPr dirty="0" sz="1000" spc="-5" b="1">
                <a:latin typeface="Times New Roman"/>
                <a:cs typeface="Times New Roman"/>
              </a:rPr>
              <a:t>=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83709" y="6830314"/>
            <a:ext cx="951230" cy="715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5" b="1" u="sng">
                <a:latin typeface="Times New Roman"/>
                <a:cs typeface="Times New Roman"/>
              </a:rPr>
              <a:t>Pul. Art. </a:t>
            </a:r>
            <a:r>
              <a:rPr dirty="0" sz="1000" spc="-50" b="1" u="sng">
                <a:latin typeface="Times New Roman"/>
                <a:cs typeface="Times New Roman"/>
              </a:rPr>
              <a:t>P. </a:t>
            </a:r>
            <a:r>
              <a:rPr dirty="0" sz="1000" spc="-5" b="1" u="sng">
                <a:latin typeface="Times New Roman"/>
                <a:cs typeface="Times New Roman"/>
              </a:rPr>
              <a:t>-</a:t>
            </a:r>
            <a:r>
              <a:rPr dirty="0" sz="1000" spc="-55" b="1" u="sng">
                <a:latin typeface="Times New Roman"/>
                <a:cs typeface="Times New Roman"/>
              </a:rPr>
              <a:t> </a:t>
            </a:r>
            <a:r>
              <a:rPr dirty="0" sz="1000" spc="-5" b="1" u="sng">
                <a:latin typeface="Times New Roman"/>
                <a:cs typeface="Times New Roman"/>
              </a:rPr>
              <a:t>LAP</a:t>
            </a:r>
            <a:endParaRPr sz="1000">
              <a:latin typeface="Times New Roman"/>
              <a:cs typeface="Times New Roman"/>
            </a:endParaRPr>
          </a:p>
          <a:p>
            <a:pPr marL="340995">
              <a:lnSpc>
                <a:spcPct val="100000"/>
              </a:lnSpc>
            </a:pPr>
            <a:r>
              <a:rPr dirty="0" sz="1000" spc="-5" b="1">
                <a:latin typeface="Times New Roman"/>
                <a:cs typeface="Times New Roman"/>
              </a:rPr>
              <a:t>Flow</a:t>
            </a:r>
            <a:endParaRPr sz="1000"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830"/>
              </a:spcBef>
            </a:pPr>
            <a:r>
              <a:rPr dirty="0" sz="1000" b="1" u="sng">
                <a:latin typeface="Times New Roman"/>
                <a:cs typeface="Times New Roman"/>
              </a:rPr>
              <a:t>15 </a:t>
            </a:r>
            <a:r>
              <a:rPr dirty="0" sz="1000" spc="-5" b="1" u="sng">
                <a:latin typeface="Times New Roman"/>
                <a:cs typeface="Times New Roman"/>
              </a:rPr>
              <a:t>- 5</a:t>
            </a:r>
            <a:r>
              <a:rPr dirty="0" sz="1000" spc="-85" b="1" u="sng">
                <a:latin typeface="Times New Roman"/>
                <a:cs typeface="Times New Roman"/>
              </a:rPr>
              <a:t> </a:t>
            </a:r>
            <a:r>
              <a:rPr dirty="0" sz="1000" spc="-20" b="1" u="sng">
                <a:latin typeface="Times New Roman"/>
                <a:cs typeface="Times New Roman"/>
              </a:rPr>
              <a:t>mmHg</a:t>
            </a:r>
            <a:endParaRPr sz="1000">
              <a:latin typeface="Times New Roman"/>
              <a:cs typeface="Times New Roman"/>
            </a:endParaRPr>
          </a:p>
          <a:p>
            <a:pPr marL="73025">
              <a:lnSpc>
                <a:spcPts val="1195"/>
              </a:lnSpc>
            </a:pPr>
            <a:r>
              <a:rPr dirty="0" sz="1000" spc="-5" b="1">
                <a:latin typeface="Times New Roman"/>
                <a:cs typeface="Times New Roman"/>
              </a:rPr>
              <a:t>83.3</a:t>
            </a:r>
            <a:r>
              <a:rPr dirty="0" sz="1000" spc="-7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ml/sec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51859" y="5747639"/>
            <a:ext cx="291465" cy="54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" indent="-93345">
              <a:lnSpc>
                <a:spcPct val="100000"/>
              </a:lnSpc>
            </a:pPr>
            <a:r>
              <a:rPr dirty="0" sz="1800" spc="-5" b="1" u="heavy">
                <a:latin typeface="Arial"/>
                <a:cs typeface="Arial"/>
              </a:rPr>
              <a:t>∆P 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35" b="1">
                <a:latin typeface="Arial"/>
                <a:cs typeface="Arial"/>
              </a:rPr>
              <a:t>Q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662934" y="6451853"/>
            <a:ext cx="1696212" cy="199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662934" y="6451853"/>
            <a:ext cx="1696720" cy="200025"/>
          </a:xfrm>
          <a:prstGeom prst="rect">
            <a:avLst/>
          </a:prstGeom>
          <a:ln w="4572">
            <a:solidFill>
              <a:srgbClr val="B8D9D0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dirty="0" sz="1000" b="1">
                <a:solidFill>
                  <a:srgbClr val="0D0D0D"/>
                </a:solidFill>
                <a:latin typeface="Arial Black"/>
                <a:cs typeface="Arial Black"/>
              </a:rPr>
              <a:t>Pulmonary </a:t>
            </a:r>
            <a:r>
              <a:rPr dirty="0" sz="1000" spc="-5" b="1">
                <a:solidFill>
                  <a:srgbClr val="0D0D0D"/>
                </a:solidFill>
                <a:latin typeface="Arial Black"/>
                <a:cs typeface="Arial Black"/>
              </a:rPr>
              <a:t>Circulation: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91382" y="7724902"/>
            <a:ext cx="128270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95"/>
              </a:lnSpc>
            </a:pPr>
            <a:r>
              <a:rPr dirty="0" baseline="5555" sz="1500" spc="-7" b="1">
                <a:latin typeface="Times New Roman"/>
                <a:cs typeface="Times New Roman"/>
              </a:rPr>
              <a:t>Pul. R. </a:t>
            </a:r>
            <a:r>
              <a:rPr dirty="0" sz="1000" spc="-5" b="1">
                <a:latin typeface="Times New Roman"/>
                <a:cs typeface="Times New Roman"/>
              </a:rPr>
              <a:t>=   </a:t>
            </a:r>
            <a:r>
              <a:rPr dirty="0" sz="1000" b="1">
                <a:latin typeface="Times New Roman"/>
                <a:cs typeface="Times New Roman"/>
              </a:rPr>
              <a:t>0.12</a:t>
            </a:r>
            <a:r>
              <a:rPr dirty="0" sz="1000" spc="175" b="1">
                <a:latin typeface="Times New Roman"/>
                <a:cs typeface="Times New Roman"/>
              </a:rPr>
              <a:t> </a:t>
            </a:r>
            <a:r>
              <a:rPr dirty="0" sz="1000" spc="-10" b="1">
                <a:latin typeface="Times New Roman"/>
                <a:cs typeface="Times New Roman"/>
              </a:rPr>
              <a:t>(PRU’s)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10563" y="7694421"/>
            <a:ext cx="360680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5" b="1">
                <a:latin typeface="Times New Roman"/>
                <a:cs typeface="Times New Roman"/>
              </a:rPr>
              <a:t>TPR</a:t>
            </a:r>
            <a:r>
              <a:rPr dirty="0" sz="1000" spc="-75" b="1">
                <a:latin typeface="Times New Roman"/>
                <a:cs typeface="Times New Roman"/>
              </a:rPr>
              <a:t> </a:t>
            </a:r>
            <a:r>
              <a:rPr dirty="0" baseline="-8333" sz="1500" spc="-7" b="1">
                <a:latin typeface="Times New Roman"/>
                <a:cs typeface="Times New Roman"/>
              </a:rPr>
              <a:t>=</a:t>
            </a:r>
            <a:endParaRPr baseline="-8333" sz="15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32226" y="5855461"/>
            <a:ext cx="394335" cy="274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1800" spc="100" b="1">
                <a:latin typeface="Arial"/>
                <a:cs typeface="Arial"/>
              </a:rPr>
              <a:t>R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25" b="1"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356225" y="815949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16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84145" y="8148422"/>
            <a:ext cx="1243965" cy="80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500">
                <a:latin typeface="Corbel"/>
                <a:cs typeface="Corbel"/>
              </a:rPr>
              <a:t>Dr.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Abeer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A.</a:t>
            </a:r>
            <a:r>
              <a:rPr dirty="0" sz="500" spc="-1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Al-Masri,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>
                <a:latin typeface="Corbel"/>
                <a:cs typeface="Corbel"/>
              </a:rPr>
              <a:t>Faculty</a:t>
            </a:r>
            <a:r>
              <a:rPr dirty="0" sz="500" spc="-2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of </a:t>
            </a:r>
            <a:r>
              <a:rPr dirty="0" sz="500">
                <a:latin typeface="Corbel"/>
                <a:cs typeface="Corbel"/>
              </a:rPr>
              <a:t>Medicine,</a:t>
            </a:r>
            <a:r>
              <a:rPr dirty="0" sz="500" spc="-35">
                <a:latin typeface="Corbel"/>
                <a:cs typeface="Corbel"/>
              </a:rPr>
              <a:t> </a:t>
            </a:r>
            <a:r>
              <a:rPr dirty="0" sz="500" spc="-5">
                <a:latin typeface="Corbel"/>
                <a:cs typeface="Corbel"/>
              </a:rPr>
              <a:t>KSU</a:t>
            </a:r>
            <a:endParaRPr sz="500">
              <a:latin typeface="Corbel"/>
              <a:cs typeface="Corbe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3401" y="41147"/>
            <a:ext cx="1671320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Times New Roman"/>
                <a:cs typeface="Times New Roman"/>
              </a:rPr>
              <a:t>Cardiovascular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5">
                <a:latin typeface="Times New Roman"/>
                <a:cs typeface="Times New Roman"/>
              </a:rPr>
              <a:t>Physiology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88" y="41147"/>
            <a:ext cx="569595" cy="19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3/6/2016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868680"/>
            <a:ext cx="457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868680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43000" y="868680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5">
                <a:moveTo>
                  <a:pt x="379475" y="0"/>
                </a:moveTo>
                <a:lnTo>
                  <a:pt x="252475" y="0"/>
                </a:lnTo>
                <a:lnTo>
                  <a:pt x="0" y="1538097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43000" y="3700271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5">
                <a:moveTo>
                  <a:pt x="0" y="0"/>
                </a:moveTo>
                <a:lnTo>
                  <a:pt x="0" y="9525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43000" y="3517391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4">
                <a:moveTo>
                  <a:pt x="0" y="0"/>
                </a:moveTo>
                <a:lnTo>
                  <a:pt x="0" y="2412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3497579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50"/>
                </a:lnTo>
                <a:lnTo>
                  <a:pt x="743204" y="800100"/>
                </a:lnTo>
                <a:lnTo>
                  <a:pt x="1065276" y="800100"/>
                </a:lnTo>
                <a:lnTo>
                  <a:pt x="99949" y="166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3547871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5">
                <a:moveTo>
                  <a:pt x="0" y="0"/>
                </a:moveTo>
                <a:lnTo>
                  <a:pt x="0" y="152400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3000" y="2289048"/>
            <a:ext cx="4572000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2436" y="1699260"/>
            <a:ext cx="4419600" cy="7680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63723" y="1484375"/>
            <a:ext cx="2107692" cy="355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38983" y="3823715"/>
            <a:ext cx="2932175" cy="3870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9303" y="882396"/>
            <a:ext cx="600455" cy="269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8178" y="3312921"/>
            <a:ext cx="1431709" cy="984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09700" y="3320669"/>
            <a:ext cx="1411579" cy="9759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46402" y="3469004"/>
            <a:ext cx="948633" cy="74396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43304" y="868933"/>
            <a:ext cx="4571365" cy="3428365"/>
          </a:xfrm>
          <a:prstGeom prst="rect">
            <a:avLst/>
          </a:prstGeom>
          <a:ln w="24384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 marL="36195">
              <a:lnSpc>
                <a:spcPct val="100000"/>
              </a:lnSpc>
              <a:spcBef>
                <a:spcPts val="5"/>
              </a:spcBef>
            </a:pP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Blood</a:t>
            </a:r>
            <a:r>
              <a:rPr dirty="0" sz="1800" spc="-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215">
                <a:solidFill>
                  <a:srgbClr val="C00000"/>
                </a:solidFill>
                <a:latin typeface="Arial"/>
                <a:cs typeface="Arial"/>
              </a:rPr>
              <a:t>Flow</a:t>
            </a:r>
            <a:r>
              <a:rPr dirty="0" sz="18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3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dirty="0" sz="1800" spc="-8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90">
                <a:solidFill>
                  <a:srgbClr val="C00000"/>
                </a:solidFill>
                <a:latin typeface="Arial"/>
                <a:cs typeface="Arial"/>
              </a:rPr>
              <a:t>Pressure</a:t>
            </a:r>
            <a:endParaRPr sz="1800">
              <a:latin typeface="Arial"/>
              <a:cs typeface="Arial"/>
            </a:endParaRPr>
          </a:p>
          <a:p>
            <a:pPr algn="ctr" marR="15875">
              <a:lnSpc>
                <a:spcPct val="100000"/>
              </a:lnSpc>
              <a:spcBef>
                <a:spcPts val="1035"/>
              </a:spcBef>
            </a:pPr>
            <a:r>
              <a:rPr dirty="0" sz="900" b="1">
                <a:latin typeface="Arial Black"/>
                <a:cs typeface="Arial Black"/>
              </a:rPr>
              <a:t>P directly proportional </a:t>
            </a:r>
            <a:r>
              <a:rPr dirty="0" sz="900" spc="-5" b="1">
                <a:latin typeface="Arial Black"/>
                <a:cs typeface="Arial Black"/>
              </a:rPr>
              <a:t>to</a:t>
            </a:r>
            <a:r>
              <a:rPr dirty="0" sz="900" spc="-40" b="1">
                <a:latin typeface="Arial Black"/>
                <a:cs typeface="Arial Black"/>
              </a:rPr>
              <a:t> </a:t>
            </a:r>
            <a:r>
              <a:rPr dirty="0" sz="900" b="1">
                <a:latin typeface="Arial Black"/>
                <a:cs typeface="Arial Black"/>
              </a:rPr>
              <a:t>F</a:t>
            </a:r>
            <a:endParaRPr sz="900">
              <a:latin typeface="Arial Black"/>
              <a:cs typeface="Arial Black"/>
            </a:endParaRPr>
          </a:p>
          <a:p>
            <a:pPr marL="247650" indent="-88900">
              <a:lnSpc>
                <a:spcPct val="100000"/>
              </a:lnSpc>
              <a:spcBef>
                <a:spcPts val="385"/>
              </a:spcBef>
              <a:buFont typeface="Calibri"/>
              <a:buChar char="•"/>
              <a:tabLst>
                <a:tab pos="248285" algn="l"/>
              </a:tabLst>
            </a:pPr>
            <a:r>
              <a:rPr dirty="0" sz="1100" b="1">
                <a:latin typeface="Calibri"/>
                <a:cs typeface="Calibri"/>
              </a:rPr>
              <a:t>Blood </a:t>
            </a:r>
            <a:r>
              <a:rPr dirty="0" sz="1100" spc="-5" b="1">
                <a:latin typeface="Calibri"/>
                <a:cs typeface="Calibri"/>
              </a:rPr>
              <a:t>flows down </a:t>
            </a:r>
            <a:r>
              <a:rPr dirty="0" sz="1100" b="1">
                <a:latin typeface="Calibri"/>
                <a:cs typeface="Calibri"/>
              </a:rPr>
              <a:t>a </a:t>
            </a:r>
            <a:r>
              <a:rPr dirty="0" sz="1100" spc="-5" b="1">
                <a:latin typeface="Calibri"/>
                <a:cs typeface="Calibri"/>
              </a:rPr>
              <a:t>pressure</a:t>
            </a:r>
            <a:r>
              <a:rPr dirty="0" sz="1100" spc="-35" b="1">
                <a:latin typeface="Calibri"/>
                <a:cs typeface="Calibri"/>
              </a:rPr>
              <a:t> </a:t>
            </a:r>
            <a:r>
              <a:rPr dirty="0" sz="1100" spc="-10" b="1">
                <a:latin typeface="Calibri"/>
                <a:cs typeface="Calibri"/>
              </a:rPr>
              <a:t>gradient.</a:t>
            </a:r>
            <a:endParaRPr sz="1100">
              <a:latin typeface="Calibri"/>
              <a:cs typeface="Calibri"/>
            </a:endParaRPr>
          </a:p>
          <a:p>
            <a:pPr algn="ctr" marL="247650" marR="77470" indent="-88900">
              <a:lnSpc>
                <a:spcPct val="100000"/>
              </a:lnSpc>
              <a:spcBef>
                <a:spcPts val="660"/>
              </a:spcBef>
              <a:buFont typeface="Calibri"/>
              <a:buChar char="•"/>
              <a:tabLst>
                <a:tab pos="248285" algn="l"/>
              </a:tabLst>
            </a:pPr>
            <a:r>
              <a:rPr dirty="0" sz="1100" spc="-5" b="1">
                <a:latin typeface="Calibri"/>
                <a:cs typeface="Calibri"/>
              </a:rPr>
              <a:t>Absolute value of pressure </a:t>
            </a:r>
            <a:r>
              <a:rPr dirty="0" sz="1100" b="1">
                <a:latin typeface="Calibri"/>
                <a:cs typeface="Calibri"/>
              </a:rPr>
              <a:t>is </a:t>
            </a:r>
            <a:r>
              <a:rPr dirty="0" sz="1100" spc="-5" b="1">
                <a:latin typeface="Calibri"/>
                <a:cs typeface="Calibri"/>
              </a:rPr>
              <a:t>not important to </a:t>
            </a:r>
            <a:r>
              <a:rPr dirty="0" sz="1100" spc="-20" b="1">
                <a:latin typeface="Calibri"/>
                <a:cs typeface="Calibri"/>
              </a:rPr>
              <a:t>flow, </a:t>
            </a:r>
            <a:r>
              <a:rPr dirty="0" sz="1100" spc="-5" b="1">
                <a:latin typeface="Calibri"/>
                <a:cs typeface="Calibri"/>
              </a:rPr>
              <a:t>but </a:t>
            </a:r>
            <a:r>
              <a:rPr dirty="0" sz="1100" b="1">
                <a:latin typeface="Calibri"/>
                <a:cs typeface="Calibri"/>
              </a:rPr>
              <a:t>the</a:t>
            </a:r>
            <a:r>
              <a:rPr dirty="0" sz="1100" spc="-3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difference</a:t>
            </a:r>
            <a:endParaRPr sz="1100">
              <a:latin typeface="Calibri"/>
              <a:cs typeface="Calibri"/>
            </a:endParaRPr>
          </a:p>
          <a:p>
            <a:pPr marL="24765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in </a:t>
            </a:r>
            <a:r>
              <a:rPr dirty="0" sz="1100" spc="-5" b="1">
                <a:latin typeface="Calibri"/>
                <a:cs typeface="Calibri"/>
              </a:rPr>
              <a:t>pressure </a:t>
            </a:r>
            <a:r>
              <a:rPr dirty="0" sz="1100" b="1">
                <a:latin typeface="Calibri"/>
                <a:cs typeface="Calibri"/>
              </a:rPr>
              <a:t>(DP </a:t>
            </a:r>
            <a:r>
              <a:rPr dirty="0" sz="1100" spc="-5" b="1">
                <a:latin typeface="Calibri"/>
                <a:cs typeface="Calibri"/>
              </a:rPr>
              <a:t>or </a:t>
            </a:r>
            <a:r>
              <a:rPr dirty="0" sz="1100" spc="-10" b="1">
                <a:latin typeface="Calibri"/>
                <a:cs typeface="Calibri"/>
              </a:rPr>
              <a:t>gradient) </a:t>
            </a:r>
            <a:r>
              <a:rPr dirty="0" sz="1100" b="1">
                <a:latin typeface="Calibri"/>
                <a:cs typeface="Calibri"/>
              </a:rPr>
              <a:t>is </a:t>
            </a:r>
            <a:r>
              <a:rPr dirty="0" sz="1100" spc="-10" b="1">
                <a:latin typeface="Calibri"/>
                <a:cs typeface="Calibri"/>
              </a:rPr>
              <a:t>important to </a:t>
            </a:r>
            <a:r>
              <a:rPr dirty="0" sz="1100" spc="-5" b="1">
                <a:latin typeface="Calibri"/>
                <a:cs typeface="Calibri"/>
              </a:rPr>
              <a:t>determining</a:t>
            </a:r>
            <a:r>
              <a:rPr dirty="0" sz="1100" spc="40" b="1">
                <a:latin typeface="Calibri"/>
                <a:cs typeface="Calibri"/>
              </a:rPr>
              <a:t> </a:t>
            </a:r>
            <a:r>
              <a:rPr dirty="0" sz="1100" spc="-15" b="1">
                <a:latin typeface="Calibri"/>
                <a:cs typeface="Calibri"/>
              </a:rPr>
              <a:t>flow.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2326005" marR="339090" indent="-826769">
              <a:lnSpc>
                <a:spcPct val="100000"/>
              </a:lnSpc>
              <a:spcBef>
                <a:spcPts val="5"/>
              </a:spcBef>
            </a:pPr>
            <a:r>
              <a:rPr dirty="0" sz="800" spc="-5" b="1">
                <a:latin typeface="Arial Black"/>
                <a:cs typeface="Arial Black"/>
              </a:rPr>
              <a:t>Resulting </a:t>
            </a:r>
            <a:r>
              <a:rPr dirty="0" sz="800" b="1">
                <a:latin typeface="Arial Black"/>
                <a:cs typeface="Arial Black"/>
              </a:rPr>
              <a:t>pressure </a:t>
            </a:r>
            <a:r>
              <a:rPr dirty="0" sz="800" spc="-5" b="1">
                <a:latin typeface="Arial Black"/>
                <a:cs typeface="Arial Black"/>
              </a:rPr>
              <a:t>is </a:t>
            </a:r>
            <a:r>
              <a:rPr dirty="0" sz="800" b="1">
                <a:latin typeface="Arial Black"/>
                <a:cs typeface="Arial Black"/>
              </a:rPr>
              <a:t>called the </a:t>
            </a:r>
            <a:r>
              <a:rPr dirty="0" sz="800" b="1">
                <a:solidFill>
                  <a:srgbClr val="C00000"/>
                </a:solidFill>
                <a:latin typeface="Arial Black"/>
                <a:cs typeface="Arial Black"/>
              </a:rPr>
              <a:t>driving pressure  </a:t>
            </a:r>
            <a:r>
              <a:rPr dirty="0" sz="800" spc="-5" b="1">
                <a:latin typeface="Arial Black"/>
                <a:cs typeface="Arial Black"/>
              </a:rPr>
              <a:t>in </a:t>
            </a:r>
            <a:r>
              <a:rPr dirty="0" sz="800" b="1">
                <a:latin typeface="Arial Black"/>
                <a:cs typeface="Arial Black"/>
              </a:rPr>
              <a:t>vascular</a:t>
            </a:r>
            <a:r>
              <a:rPr dirty="0" sz="800" spc="-75" b="1">
                <a:latin typeface="Arial Black"/>
                <a:cs typeface="Arial Black"/>
              </a:rPr>
              <a:t> </a:t>
            </a:r>
            <a:r>
              <a:rPr dirty="0" sz="800" b="1">
                <a:latin typeface="Arial Black"/>
                <a:cs typeface="Arial Black"/>
              </a:rPr>
              <a:t>system</a:t>
            </a:r>
            <a:endParaRPr sz="800">
              <a:latin typeface="Arial Black"/>
              <a:cs typeface="Arial Black"/>
            </a:endParaRPr>
          </a:p>
          <a:p>
            <a:pPr marL="1081405">
              <a:lnSpc>
                <a:spcPct val="100000"/>
              </a:lnSpc>
              <a:spcBef>
                <a:spcPts val="620"/>
              </a:spcBef>
              <a:tabLst>
                <a:tab pos="4200525" algn="l"/>
              </a:tabLst>
            </a:pPr>
            <a:r>
              <a:rPr dirty="0" baseline="5555" sz="750">
                <a:latin typeface="Corbel"/>
                <a:cs typeface="Corbel"/>
              </a:rPr>
              <a:t>Dr. Abeer A. Al-Masri, Faculty </a:t>
            </a:r>
            <a:r>
              <a:rPr dirty="0" baseline="5555" sz="750" spc="-7">
                <a:latin typeface="Corbel"/>
                <a:cs typeface="Corbel"/>
              </a:rPr>
              <a:t>of</a:t>
            </a:r>
            <a:r>
              <a:rPr dirty="0" baseline="5555" sz="750" spc="-82">
                <a:latin typeface="Corbel"/>
                <a:cs typeface="Corbel"/>
              </a:rPr>
              <a:t> </a:t>
            </a:r>
            <a:r>
              <a:rPr dirty="0" baseline="5555" sz="750">
                <a:latin typeface="Corbel"/>
                <a:cs typeface="Corbel"/>
              </a:rPr>
              <a:t>Medicine,</a:t>
            </a:r>
            <a:r>
              <a:rPr dirty="0" baseline="5555" sz="750" spc="-37">
                <a:latin typeface="Corbel"/>
                <a:cs typeface="Corbel"/>
              </a:rPr>
              <a:t> </a:t>
            </a:r>
            <a:r>
              <a:rPr dirty="0" baseline="5555" sz="750" spc="-7">
                <a:latin typeface="Corbel"/>
                <a:cs typeface="Corbel"/>
              </a:rPr>
              <a:t>KSU</a:t>
            </a:r>
            <a:r>
              <a:rPr dirty="0" sz="600" spc="-5" b="1">
                <a:latin typeface="Arial"/>
                <a:cs typeface="Arial"/>
              </a:rPr>
              <a:t>	</a:t>
            </a:r>
            <a:r>
              <a:rPr dirty="0" sz="600" b="1">
                <a:latin typeface="Arial"/>
                <a:cs typeface="Arial"/>
              </a:rPr>
              <a:t>17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43000" y="4844796"/>
            <a:ext cx="4572000" cy="342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3000" y="4844796"/>
            <a:ext cx="536575" cy="2646045"/>
          </a:xfrm>
          <a:custGeom>
            <a:avLst/>
            <a:gdLst/>
            <a:ahLst/>
            <a:cxnLst/>
            <a:rect l="l" t="t" r="r" b="b"/>
            <a:pathLst>
              <a:path w="536575" h="2646045">
                <a:moveTo>
                  <a:pt x="536448" y="0"/>
                </a:moveTo>
                <a:lnTo>
                  <a:pt x="407924" y="0"/>
                </a:lnTo>
                <a:lnTo>
                  <a:pt x="0" y="2486152"/>
                </a:lnTo>
                <a:lnTo>
                  <a:pt x="0" y="2629027"/>
                </a:lnTo>
                <a:lnTo>
                  <a:pt x="99987" y="2645664"/>
                </a:lnTo>
                <a:lnTo>
                  <a:pt x="536448" y="0"/>
                </a:lnTo>
                <a:close/>
              </a:path>
            </a:pathLst>
          </a:custGeom>
          <a:solidFill>
            <a:srgbClr val="BB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3000" y="4844796"/>
            <a:ext cx="379730" cy="2312035"/>
          </a:xfrm>
          <a:custGeom>
            <a:avLst/>
            <a:gdLst/>
            <a:ahLst/>
            <a:cxnLst/>
            <a:rect l="l" t="t" r="r" b="b"/>
            <a:pathLst>
              <a:path w="379730" h="2312034">
                <a:moveTo>
                  <a:pt x="379475" y="0"/>
                </a:moveTo>
                <a:lnTo>
                  <a:pt x="252475" y="0"/>
                </a:lnTo>
                <a:lnTo>
                  <a:pt x="0" y="1538096"/>
                </a:lnTo>
                <a:lnTo>
                  <a:pt x="0" y="2311908"/>
                </a:lnTo>
                <a:lnTo>
                  <a:pt x="37947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3000" y="7676388"/>
            <a:ext cx="452755" cy="597535"/>
          </a:xfrm>
          <a:custGeom>
            <a:avLst/>
            <a:gdLst/>
            <a:ahLst/>
            <a:cxnLst/>
            <a:rect l="l" t="t" r="r" b="b"/>
            <a:pathLst>
              <a:path w="452755" h="597534">
                <a:moveTo>
                  <a:pt x="0" y="0"/>
                </a:moveTo>
                <a:lnTo>
                  <a:pt x="0" y="9524"/>
                </a:lnTo>
                <a:lnTo>
                  <a:pt x="426466" y="597407"/>
                </a:lnTo>
                <a:lnTo>
                  <a:pt x="452628" y="597407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43000" y="7493507"/>
            <a:ext cx="744220" cy="780415"/>
          </a:xfrm>
          <a:custGeom>
            <a:avLst/>
            <a:gdLst/>
            <a:ahLst/>
            <a:cxnLst/>
            <a:rect l="l" t="t" r="r" b="b"/>
            <a:pathLst>
              <a:path w="744219" h="780415">
                <a:moveTo>
                  <a:pt x="0" y="0"/>
                </a:moveTo>
                <a:lnTo>
                  <a:pt x="0" y="2413"/>
                </a:lnTo>
                <a:lnTo>
                  <a:pt x="715137" y="780288"/>
                </a:lnTo>
                <a:lnTo>
                  <a:pt x="743712" y="780288"/>
                </a:lnTo>
                <a:lnTo>
                  <a:pt x="0" y="0"/>
                </a:lnTo>
                <a:close/>
              </a:path>
            </a:pathLst>
          </a:custGeom>
          <a:solidFill>
            <a:srgbClr val="5E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43000" y="7473695"/>
            <a:ext cx="1065530" cy="800100"/>
          </a:xfrm>
          <a:custGeom>
            <a:avLst/>
            <a:gdLst/>
            <a:ahLst/>
            <a:cxnLst/>
            <a:rect l="l" t="t" r="r" b="b"/>
            <a:pathLst>
              <a:path w="1065530" h="800100">
                <a:moveTo>
                  <a:pt x="0" y="0"/>
                </a:moveTo>
                <a:lnTo>
                  <a:pt x="0" y="19049"/>
                </a:lnTo>
                <a:lnTo>
                  <a:pt x="743204" y="800099"/>
                </a:lnTo>
                <a:lnTo>
                  <a:pt x="1065276" y="800099"/>
                </a:lnTo>
                <a:lnTo>
                  <a:pt x="99949" y="16636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0" y="7523988"/>
            <a:ext cx="688975" cy="749935"/>
          </a:xfrm>
          <a:custGeom>
            <a:avLst/>
            <a:gdLst/>
            <a:ahLst/>
            <a:cxnLst/>
            <a:rect l="l" t="t" r="r" b="b"/>
            <a:pathLst>
              <a:path w="688975" h="749934">
                <a:moveTo>
                  <a:pt x="0" y="0"/>
                </a:moveTo>
                <a:lnTo>
                  <a:pt x="0" y="152399"/>
                </a:lnTo>
                <a:lnTo>
                  <a:pt x="453136" y="749807"/>
                </a:lnTo>
                <a:lnTo>
                  <a:pt x="688848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43000" y="5451381"/>
            <a:ext cx="4566310" cy="28210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43000" y="5106923"/>
            <a:ext cx="4572000" cy="4892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60042" y="5205857"/>
            <a:ext cx="4138929" cy="213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400" spc="175">
                <a:solidFill>
                  <a:srgbClr val="0D0D0D"/>
                </a:solidFill>
                <a:latin typeface="Arial"/>
                <a:cs typeface="Arial"/>
              </a:rPr>
              <a:t>How</a:t>
            </a:r>
            <a:r>
              <a:rPr dirty="0" sz="14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0D0D0D"/>
                </a:solidFill>
                <a:latin typeface="Arial"/>
                <a:cs typeface="Arial"/>
              </a:rPr>
              <a:t>does</a:t>
            </a:r>
            <a:r>
              <a:rPr dirty="0" sz="1400" spc="-3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130">
                <a:solidFill>
                  <a:srgbClr val="0D0D0D"/>
                </a:solidFill>
                <a:latin typeface="Arial"/>
                <a:cs typeface="Arial"/>
              </a:rPr>
              <a:t>the</a:t>
            </a:r>
            <a:r>
              <a:rPr dirty="0" sz="1400" spc="-4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204">
                <a:solidFill>
                  <a:srgbClr val="0D0D0D"/>
                </a:solidFill>
                <a:latin typeface="Arial"/>
                <a:cs typeface="Arial"/>
              </a:rPr>
              <a:t>flow</a:t>
            </a:r>
            <a:r>
              <a:rPr dirty="0" sz="1400" spc="-5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160">
                <a:solidFill>
                  <a:srgbClr val="0D0D0D"/>
                </a:solidFill>
                <a:latin typeface="Arial"/>
                <a:cs typeface="Arial"/>
              </a:rPr>
              <a:t>differ</a:t>
            </a:r>
            <a:r>
              <a:rPr dirty="0" sz="1400" spc="-7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17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dirty="0" sz="14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60">
                <a:solidFill>
                  <a:srgbClr val="0D0D0D"/>
                </a:solidFill>
                <a:latin typeface="Arial"/>
                <a:cs typeface="Arial"/>
              </a:rPr>
              <a:t>these</a:t>
            </a:r>
            <a:r>
              <a:rPr dirty="0" sz="1400" spc="-45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215">
                <a:solidFill>
                  <a:srgbClr val="0D0D0D"/>
                </a:solidFill>
                <a:latin typeface="Arial"/>
                <a:cs typeface="Arial"/>
              </a:rPr>
              <a:t>two</a:t>
            </a:r>
            <a:r>
              <a:rPr dirty="0" sz="1400" spc="-5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0D0D0D"/>
                </a:solidFill>
                <a:latin typeface="Arial"/>
                <a:cs typeface="Arial"/>
              </a:rPr>
              <a:t>vessels?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9303" y="4858511"/>
            <a:ext cx="600455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340984" y="8159495"/>
            <a:ext cx="85725" cy="90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b="1">
                <a:latin typeface="Arial"/>
                <a:cs typeface="Arial"/>
              </a:rPr>
              <a:t>18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8227" y="8167572"/>
            <a:ext cx="1119505" cy="72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450">
                <a:latin typeface="Corbel"/>
                <a:cs typeface="Corbel"/>
              </a:rPr>
              <a:t>Dr.</a:t>
            </a:r>
            <a:r>
              <a:rPr dirty="0" sz="450" spc="-30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Abeer</a:t>
            </a:r>
            <a:r>
              <a:rPr dirty="0" sz="450" spc="-30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A.</a:t>
            </a:r>
            <a:r>
              <a:rPr dirty="0" sz="450" spc="-20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Al-Masri,</a:t>
            </a:r>
            <a:r>
              <a:rPr dirty="0" sz="450" spc="-45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Faculty</a:t>
            </a:r>
            <a:r>
              <a:rPr dirty="0" sz="450" spc="-35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of</a:t>
            </a:r>
            <a:r>
              <a:rPr dirty="0" sz="450" spc="-20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Medicine,</a:t>
            </a:r>
            <a:r>
              <a:rPr dirty="0" sz="450" spc="-30">
                <a:latin typeface="Corbel"/>
                <a:cs typeface="Corbel"/>
              </a:rPr>
              <a:t> </a:t>
            </a:r>
            <a:r>
              <a:rPr dirty="0" sz="450">
                <a:latin typeface="Corbel"/>
                <a:cs typeface="Corbel"/>
              </a:rPr>
              <a:t>KSU</a:t>
            </a:r>
            <a:endParaRPr sz="450">
              <a:latin typeface="Corbel"/>
              <a:cs typeface="Corbe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3304" y="4845684"/>
            <a:ext cx="4571365" cy="3428365"/>
          </a:xfrm>
          <a:custGeom>
            <a:avLst/>
            <a:gdLst/>
            <a:ahLst/>
            <a:cxnLst/>
            <a:rect l="l" t="t" r="r" b="b"/>
            <a:pathLst>
              <a:path w="4571365" h="3428365">
                <a:moveTo>
                  <a:pt x="0" y="3428111"/>
                </a:moveTo>
                <a:lnTo>
                  <a:pt x="4571365" y="3428111"/>
                </a:lnTo>
                <a:lnTo>
                  <a:pt x="4571365" y="0"/>
                </a:lnTo>
                <a:lnTo>
                  <a:pt x="0" y="0"/>
                </a:lnTo>
                <a:lnTo>
                  <a:pt x="0" y="3428111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ts val="1305"/>
              </a:lnSpc>
            </a:pPr>
            <a:r>
              <a:rPr dirty="0" spc="-25"/>
              <a:t>Dr. </a:t>
            </a:r>
            <a:r>
              <a:rPr dirty="0" spc="-5"/>
              <a:t>Abeer A. Al-Masri, Faculty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5"/>
              <a:t>Medicine,</a:t>
            </a:r>
          </a:p>
          <a:p>
            <a:pPr algn="r" marR="5080">
              <a:lnSpc>
                <a:spcPct val="100000"/>
              </a:lnSpc>
            </a:pPr>
            <a:r>
              <a:rPr dirty="0" spc="-5"/>
              <a:t>KSU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fld id="{81D60167-4931-47E6-BA6A-407CBD079E47}" type="slidenum">
              <a:rPr dirty="0" spc="-5"/>
              <a:t>1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Abeer</dc:creator>
  <dc:title>Slide 1</dc:title>
  <dcterms:created xsi:type="dcterms:W3CDTF">2016-03-06T11:18:19Z</dcterms:created>
  <dcterms:modified xsi:type="dcterms:W3CDTF">2016-03-06T11:18:19Z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2016-03-06T00:00:00Z</vt:filetime>
  </property>
</Properties>
</file>