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x="6858000" cy="9144000"/>
  <p:notesSz cx="6858000" cy="914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14350" y="2834640"/>
            <a:ext cx="5829300" cy="19202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028700" y="5120640"/>
            <a:ext cx="4800600" cy="2286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algn="r" marR="5715">
              <a:lnSpc>
                <a:spcPts val="1305"/>
              </a:lnSpc>
            </a:pPr>
            <a:r>
              <a:rPr dirty="0" spc="-25"/>
              <a:t>Dr. </a:t>
            </a:r>
            <a:r>
              <a:rPr dirty="0" spc="-5"/>
              <a:t>Abeer A. Al-Masri, Faculty </a:t>
            </a:r>
            <a:r>
              <a:rPr dirty="0"/>
              <a:t>of</a:t>
            </a:r>
            <a:r>
              <a:rPr dirty="0" spc="-120"/>
              <a:t> </a:t>
            </a:r>
            <a:r>
              <a:rPr dirty="0" spc="-5"/>
              <a:t>Medicine,</a:t>
            </a:r>
          </a:p>
          <a:p>
            <a:pPr algn="r" marR="5080">
              <a:lnSpc>
                <a:spcPct val="100000"/>
              </a:lnSpc>
            </a:pPr>
            <a:r>
              <a:rPr dirty="0" spc="-5"/>
              <a:t>KSU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310"/>
              </a:lnSpc>
            </a:pPr>
            <a:fld id="{81D60167-4931-47E6-BA6A-407CBD079E47}" type="slidenum">
              <a:rPr dirty="0" spc="-5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algn="r" marR="5715">
              <a:lnSpc>
                <a:spcPts val="1305"/>
              </a:lnSpc>
            </a:pPr>
            <a:r>
              <a:rPr dirty="0" spc="-25"/>
              <a:t>Dr. </a:t>
            </a:r>
            <a:r>
              <a:rPr dirty="0" spc="-5"/>
              <a:t>Abeer A. Al-Masri, Faculty </a:t>
            </a:r>
            <a:r>
              <a:rPr dirty="0"/>
              <a:t>of</a:t>
            </a:r>
            <a:r>
              <a:rPr dirty="0" spc="-120"/>
              <a:t> </a:t>
            </a:r>
            <a:r>
              <a:rPr dirty="0" spc="-5"/>
              <a:t>Medicine,</a:t>
            </a:r>
          </a:p>
          <a:p>
            <a:pPr algn="r" marR="5080">
              <a:lnSpc>
                <a:spcPct val="100000"/>
              </a:lnSpc>
            </a:pPr>
            <a:r>
              <a:rPr dirty="0" spc="-5"/>
              <a:t>KSU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310"/>
              </a:lnSpc>
            </a:pPr>
            <a:fld id="{81D60167-4931-47E6-BA6A-407CBD079E47}" type="slidenum">
              <a:rPr dirty="0" spc="-5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42900" y="2103120"/>
            <a:ext cx="2983230" cy="6035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531870" y="2103120"/>
            <a:ext cx="2983230" cy="6035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algn="r" marR="5715">
              <a:lnSpc>
                <a:spcPts val="1305"/>
              </a:lnSpc>
            </a:pPr>
            <a:r>
              <a:rPr dirty="0" spc="-25"/>
              <a:t>Dr. </a:t>
            </a:r>
            <a:r>
              <a:rPr dirty="0" spc="-5"/>
              <a:t>Abeer A. Al-Masri, Faculty </a:t>
            </a:r>
            <a:r>
              <a:rPr dirty="0"/>
              <a:t>of</a:t>
            </a:r>
            <a:r>
              <a:rPr dirty="0" spc="-120"/>
              <a:t> </a:t>
            </a:r>
            <a:r>
              <a:rPr dirty="0" spc="-5"/>
              <a:t>Medicine,</a:t>
            </a:r>
          </a:p>
          <a:p>
            <a:pPr algn="r" marR="5080">
              <a:lnSpc>
                <a:spcPct val="100000"/>
              </a:lnSpc>
            </a:pPr>
            <a:r>
              <a:rPr dirty="0" spc="-5"/>
              <a:t>KSU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310"/>
              </a:lnSpc>
            </a:pPr>
            <a:fld id="{81D60167-4931-47E6-BA6A-407CBD079E47}" type="slidenum">
              <a:rPr dirty="0" spc="-5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algn="r" marR="5715">
              <a:lnSpc>
                <a:spcPts val="1305"/>
              </a:lnSpc>
            </a:pPr>
            <a:r>
              <a:rPr dirty="0" spc="-25"/>
              <a:t>Dr. </a:t>
            </a:r>
            <a:r>
              <a:rPr dirty="0" spc="-5"/>
              <a:t>Abeer A. Al-Masri, Faculty </a:t>
            </a:r>
            <a:r>
              <a:rPr dirty="0"/>
              <a:t>of</a:t>
            </a:r>
            <a:r>
              <a:rPr dirty="0" spc="-120"/>
              <a:t> </a:t>
            </a:r>
            <a:r>
              <a:rPr dirty="0" spc="-5"/>
              <a:t>Medicine,</a:t>
            </a:r>
          </a:p>
          <a:p>
            <a:pPr algn="r" marR="5080">
              <a:lnSpc>
                <a:spcPct val="100000"/>
              </a:lnSpc>
            </a:pPr>
            <a:r>
              <a:rPr dirty="0" spc="-5"/>
              <a:t>KSU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310"/>
              </a:lnSpc>
            </a:pPr>
            <a:fld id="{81D60167-4931-47E6-BA6A-407CBD079E47}" type="slidenum">
              <a:rPr dirty="0" spc="-5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algn="r" marR="5715">
              <a:lnSpc>
                <a:spcPts val="1305"/>
              </a:lnSpc>
            </a:pPr>
            <a:r>
              <a:rPr dirty="0" spc="-25"/>
              <a:t>Dr. </a:t>
            </a:r>
            <a:r>
              <a:rPr dirty="0" spc="-5"/>
              <a:t>Abeer A. Al-Masri, Faculty </a:t>
            </a:r>
            <a:r>
              <a:rPr dirty="0"/>
              <a:t>of</a:t>
            </a:r>
            <a:r>
              <a:rPr dirty="0" spc="-120"/>
              <a:t> </a:t>
            </a:r>
            <a:r>
              <a:rPr dirty="0" spc="-5"/>
              <a:t>Medicine,</a:t>
            </a:r>
          </a:p>
          <a:p>
            <a:pPr algn="r" marR="5080">
              <a:lnSpc>
                <a:spcPct val="100000"/>
              </a:lnSpc>
            </a:pPr>
            <a:r>
              <a:rPr dirty="0" spc="-5"/>
              <a:t>KSU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310"/>
              </a:lnSpc>
            </a:pPr>
            <a:fld id="{81D60167-4931-47E6-BA6A-407CBD079E47}" type="slidenum">
              <a:rPr dirty="0" spc="-5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42900" y="365760"/>
            <a:ext cx="6172200" cy="1463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42900" y="2103120"/>
            <a:ext cx="6172200" cy="6035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045077" y="8745015"/>
            <a:ext cx="2735579" cy="3606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algn="r" marR="5715">
              <a:lnSpc>
                <a:spcPts val="1305"/>
              </a:lnSpc>
            </a:pPr>
            <a:r>
              <a:rPr dirty="0" spc="-25"/>
              <a:t>Dr. </a:t>
            </a:r>
            <a:r>
              <a:rPr dirty="0" spc="-5"/>
              <a:t>Abeer A. Al-Masri, Faculty </a:t>
            </a:r>
            <a:r>
              <a:rPr dirty="0"/>
              <a:t>of</a:t>
            </a:r>
            <a:r>
              <a:rPr dirty="0" spc="-120"/>
              <a:t> </a:t>
            </a:r>
            <a:r>
              <a:rPr dirty="0" spc="-5"/>
              <a:t>Medicine,</a:t>
            </a:r>
          </a:p>
          <a:p>
            <a:pPr algn="r" marR="5080">
              <a:lnSpc>
                <a:spcPct val="100000"/>
              </a:lnSpc>
            </a:pPr>
            <a:r>
              <a:rPr dirty="0" spc="-5"/>
              <a:t>KSU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42900" y="8503920"/>
            <a:ext cx="1577340" cy="457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1788" y="8927035"/>
            <a:ext cx="208915" cy="177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310"/>
              </a:lnSpc>
            </a:pPr>
            <a:fld id="{81D60167-4931-47E6-BA6A-407CBD079E47}" type="slidenum">
              <a:rPr dirty="0" spc="-5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jpg"/><Relationship Id="rId7" Type="http://schemas.openxmlformats.org/officeDocument/2006/relationships/image" Target="../media/image6.jp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Relationship Id="rId23" Type="http://schemas.openxmlformats.org/officeDocument/2006/relationships/image" Target="../media/image22.png"/><Relationship Id="rId24" Type="http://schemas.openxmlformats.org/officeDocument/2006/relationships/image" Target="../media/image23.png"/><Relationship Id="rId25" Type="http://schemas.openxmlformats.org/officeDocument/2006/relationships/image" Target="../media/image24.png"/><Relationship Id="rId26" Type="http://schemas.openxmlformats.org/officeDocument/2006/relationships/image" Target="../media/image25.jp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4.jpg"/><Relationship Id="rId3" Type="http://schemas.openxmlformats.org/officeDocument/2006/relationships/image" Target="../media/image85.png"/><Relationship Id="rId4" Type="http://schemas.openxmlformats.org/officeDocument/2006/relationships/image" Target="../media/image86.png"/><Relationship Id="rId5" Type="http://schemas.openxmlformats.org/officeDocument/2006/relationships/image" Target="../media/image87.png"/><Relationship Id="rId6" Type="http://schemas.openxmlformats.org/officeDocument/2006/relationships/image" Target="../media/image88.png"/><Relationship Id="rId7" Type="http://schemas.openxmlformats.org/officeDocument/2006/relationships/image" Target="../media/image89.png"/><Relationship Id="rId8" Type="http://schemas.openxmlformats.org/officeDocument/2006/relationships/image" Target="../media/image90.png"/><Relationship Id="rId9" Type="http://schemas.openxmlformats.org/officeDocument/2006/relationships/image" Target="../media/image91.png"/><Relationship Id="rId10" Type="http://schemas.openxmlformats.org/officeDocument/2006/relationships/image" Target="../media/image92.png"/><Relationship Id="rId11" Type="http://schemas.openxmlformats.org/officeDocument/2006/relationships/image" Target="../media/image93.png"/><Relationship Id="rId12" Type="http://schemas.openxmlformats.org/officeDocument/2006/relationships/image" Target="../media/image94.png"/><Relationship Id="rId13" Type="http://schemas.openxmlformats.org/officeDocument/2006/relationships/image" Target="../media/image95.png"/><Relationship Id="rId14" Type="http://schemas.openxmlformats.org/officeDocument/2006/relationships/image" Target="../media/image96.jpg"/><Relationship Id="rId15" Type="http://schemas.openxmlformats.org/officeDocument/2006/relationships/image" Target="../media/image97.png"/><Relationship Id="rId16" Type="http://schemas.openxmlformats.org/officeDocument/2006/relationships/image" Target="../media/image98.pn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9.jpg"/><Relationship Id="rId3" Type="http://schemas.openxmlformats.org/officeDocument/2006/relationships/image" Target="../media/image100.jpg"/><Relationship Id="rId4" Type="http://schemas.openxmlformats.org/officeDocument/2006/relationships/image" Target="../media/image101.png"/><Relationship Id="rId5" Type="http://schemas.openxmlformats.org/officeDocument/2006/relationships/image" Target="../media/image102.png"/><Relationship Id="rId6" Type="http://schemas.openxmlformats.org/officeDocument/2006/relationships/image" Target="../media/image103.jpg"/><Relationship Id="rId7" Type="http://schemas.openxmlformats.org/officeDocument/2006/relationships/image" Target="../media/image104.png"/><Relationship Id="rId8" Type="http://schemas.openxmlformats.org/officeDocument/2006/relationships/image" Target="../media/image105.png"/><Relationship Id="rId9" Type="http://schemas.openxmlformats.org/officeDocument/2006/relationships/image" Target="../media/image106.png"/><Relationship Id="rId10" Type="http://schemas.openxmlformats.org/officeDocument/2006/relationships/image" Target="../media/image107.png"/><Relationship Id="rId11" Type="http://schemas.openxmlformats.org/officeDocument/2006/relationships/image" Target="../media/image108.pn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9.jpg"/><Relationship Id="rId3" Type="http://schemas.openxmlformats.org/officeDocument/2006/relationships/image" Target="../media/image110.jpg"/><Relationship Id="rId4" Type="http://schemas.openxmlformats.org/officeDocument/2006/relationships/image" Target="../media/image111.png"/><Relationship Id="rId5" Type="http://schemas.openxmlformats.org/officeDocument/2006/relationships/image" Target="../media/image112.jpg"/><Relationship Id="rId6" Type="http://schemas.openxmlformats.org/officeDocument/2006/relationships/image" Target="../media/image113.pn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4.jpg"/><Relationship Id="rId3" Type="http://schemas.openxmlformats.org/officeDocument/2006/relationships/image" Target="../media/image115.jpg"/><Relationship Id="rId4" Type="http://schemas.openxmlformats.org/officeDocument/2006/relationships/image" Target="../media/image116.png"/><Relationship Id="rId5" Type="http://schemas.openxmlformats.org/officeDocument/2006/relationships/image" Target="../media/image117.png"/><Relationship Id="rId6" Type="http://schemas.openxmlformats.org/officeDocument/2006/relationships/image" Target="../media/image118.jpg"/><Relationship Id="rId7" Type="http://schemas.openxmlformats.org/officeDocument/2006/relationships/image" Target="../media/image119.png"/><Relationship Id="rId8" Type="http://schemas.openxmlformats.org/officeDocument/2006/relationships/image" Target="../media/image120.pn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1.jpg"/><Relationship Id="rId3" Type="http://schemas.openxmlformats.org/officeDocument/2006/relationships/image" Target="../media/image122.jpg"/><Relationship Id="rId4" Type="http://schemas.openxmlformats.org/officeDocument/2006/relationships/image" Target="../media/image123.jpg"/><Relationship Id="rId5" Type="http://schemas.openxmlformats.org/officeDocument/2006/relationships/image" Target="../media/image124.png"/><Relationship Id="rId6" Type="http://schemas.openxmlformats.org/officeDocument/2006/relationships/image" Target="../media/image125.png"/><Relationship Id="rId7" Type="http://schemas.openxmlformats.org/officeDocument/2006/relationships/image" Target="../media/image126.png"/><Relationship Id="rId8" Type="http://schemas.openxmlformats.org/officeDocument/2006/relationships/image" Target="../media/image127.jpg"/><Relationship Id="rId9" Type="http://schemas.openxmlformats.org/officeDocument/2006/relationships/image" Target="../media/image128.jpg"/><Relationship Id="rId10" Type="http://schemas.openxmlformats.org/officeDocument/2006/relationships/image" Target="../media/image129.pn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0.jpg"/><Relationship Id="rId3" Type="http://schemas.openxmlformats.org/officeDocument/2006/relationships/image" Target="../media/image131.jpg"/><Relationship Id="rId4" Type="http://schemas.openxmlformats.org/officeDocument/2006/relationships/image" Target="../media/image132.png"/><Relationship Id="rId5" Type="http://schemas.openxmlformats.org/officeDocument/2006/relationships/image" Target="../media/image133.jpg"/><Relationship Id="rId6" Type="http://schemas.openxmlformats.org/officeDocument/2006/relationships/image" Target="../media/image134.jpg"/><Relationship Id="rId7" Type="http://schemas.openxmlformats.org/officeDocument/2006/relationships/image" Target="../media/image135.pn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6.jpg"/><Relationship Id="rId3" Type="http://schemas.openxmlformats.org/officeDocument/2006/relationships/image" Target="../media/image137.png"/><Relationship Id="rId4" Type="http://schemas.openxmlformats.org/officeDocument/2006/relationships/image" Target="../media/image138.png"/><Relationship Id="rId5" Type="http://schemas.openxmlformats.org/officeDocument/2006/relationships/image" Target="../media/image139.jpg"/><Relationship Id="rId6" Type="http://schemas.openxmlformats.org/officeDocument/2006/relationships/image" Target="../media/image140.jpg"/><Relationship Id="rId7" Type="http://schemas.openxmlformats.org/officeDocument/2006/relationships/image" Target="../media/image141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6.jpg"/><Relationship Id="rId3" Type="http://schemas.openxmlformats.org/officeDocument/2006/relationships/image" Target="../media/image27.png"/><Relationship Id="rId4" Type="http://schemas.openxmlformats.org/officeDocument/2006/relationships/image" Target="../media/image28.jpg"/><Relationship Id="rId5" Type="http://schemas.openxmlformats.org/officeDocument/2006/relationships/image" Target="../media/image29.png"/><Relationship Id="rId6" Type="http://schemas.openxmlformats.org/officeDocument/2006/relationships/image" Target="../media/image30.jpg"/><Relationship Id="rId7" Type="http://schemas.openxmlformats.org/officeDocument/2006/relationships/image" Target="../media/image31.jpg"/><Relationship Id="rId8" Type="http://schemas.openxmlformats.org/officeDocument/2006/relationships/image" Target="../media/image32.pn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3.jpg"/><Relationship Id="rId3" Type="http://schemas.openxmlformats.org/officeDocument/2006/relationships/image" Target="../media/image34.jpg"/><Relationship Id="rId4" Type="http://schemas.openxmlformats.org/officeDocument/2006/relationships/image" Target="../media/image35.png"/><Relationship Id="rId5" Type="http://schemas.openxmlformats.org/officeDocument/2006/relationships/image" Target="../media/image36.jpg"/><Relationship Id="rId6" Type="http://schemas.openxmlformats.org/officeDocument/2006/relationships/image" Target="../media/image37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8.jpg"/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41.png"/><Relationship Id="rId6" Type="http://schemas.openxmlformats.org/officeDocument/2006/relationships/image" Target="../media/image42.png"/><Relationship Id="rId7" Type="http://schemas.openxmlformats.org/officeDocument/2006/relationships/image" Target="../media/image43.png"/><Relationship Id="rId8" Type="http://schemas.openxmlformats.org/officeDocument/2006/relationships/image" Target="../media/image44.png"/><Relationship Id="rId9" Type="http://schemas.openxmlformats.org/officeDocument/2006/relationships/image" Target="../media/image45.png"/><Relationship Id="rId10" Type="http://schemas.openxmlformats.org/officeDocument/2006/relationships/image" Target="../media/image46.jpg"/><Relationship Id="rId11" Type="http://schemas.openxmlformats.org/officeDocument/2006/relationships/image" Target="../media/image47.png"/><Relationship Id="rId12" Type="http://schemas.openxmlformats.org/officeDocument/2006/relationships/image" Target="../media/image48.png"/><Relationship Id="rId13" Type="http://schemas.openxmlformats.org/officeDocument/2006/relationships/image" Target="../media/image49.png"/><Relationship Id="rId14" Type="http://schemas.openxmlformats.org/officeDocument/2006/relationships/image" Target="../media/image50.pn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1.jpg"/><Relationship Id="rId3" Type="http://schemas.openxmlformats.org/officeDocument/2006/relationships/image" Target="../media/image52.png"/><Relationship Id="rId4" Type="http://schemas.openxmlformats.org/officeDocument/2006/relationships/image" Target="../media/image53.jpg"/><Relationship Id="rId5" Type="http://schemas.openxmlformats.org/officeDocument/2006/relationships/image" Target="../media/image54.pn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5.jpg"/><Relationship Id="rId3" Type="http://schemas.openxmlformats.org/officeDocument/2006/relationships/image" Target="../media/image56.png"/><Relationship Id="rId4" Type="http://schemas.openxmlformats.org/officeDocument/2006/relationships/image" Target="../media/image57.jpg"/><Relationship Id="rId5" Type="http://schemas.openxmlformats.org/officeDocument/2006/relationships/image" Target="../media/image58.jpg"/><Relationship Id="rId6" Type="http://schemas.openxmlformats.org/officeDocument/2006/relationships/image" Target="../media/image59.pn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0.jpg"/><Relationship Id="rId3" Type="http://schemas.openxmlformats.org/officeDocument/2006/relationships/image" Target="../media/image61.png"/><Relationship Id="rId4" Type="http://schemas.openxmlformats.org/officeDocument/2006/relationships/image" Target="../media/image62.jpg"/><Relationship Id="rId5" Type="http://schemas.openxmlformats.org/officeDocument/2006/relationships/image" Target="../media/image63.png"/><Relationship Id="rId6" Type="http://schemas.openxmlformats.org/officeDocument/2006/relationships/image" Target="../media/image64.pn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5.jpg"/><Relationship Id="rId3" Type="http://schemas.openxmlformats.org/officeDocument/2006/relationships/image" Target="../media/image66.png"/><Relationship Id="rId4" Type="http://schemas.openxmlformats.org/officeDocument/2006/relationships/image" Target="../media/image67.jpg"/><Relationship Id="rId5" Type="http://schemas.openxmlformats.org/officeDocument/2006/relationships/image" Target="../media/image68.png"/><Relationship Id="rId6" Type="http://schemas.openxmlformats.org/officeDocument/2006/relationships/image" Target="../media/image69.png"/><Relationship Id="rId7" Type="http://schemas.openxmlformats.org/officeDocument/2006/relationships/image" Target="../media/image70.pn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1.jpg"/><Relationship Id="rId3" Type="http://schemas.openxmlformats.org/officeDocument/2006/relationships/image" Target="../media/image72.png"/><Relationship Id="rId4" Type="http://schemas.openxmlformats.org/officeDocument/2006/relationships/image" Target="../media/image73.png"/><Relationship Id="rId5" Type="http://schemas.openxmlformats.org/officeDocument/2006/relationships/image" Target="../media/image74.png"/><Relationship Id="rId6" Type="http://schemas.openxmlformats.org/officeDocument/2006/relationships/image" Target="../media/image75.png"/><Relationship Id="rId7" Type="http://schemas.openxmlformats.org/officeDocument/2006/relationships/image" Target="../media/image76.png"/><Relationship Id="rId8" Type="http://schemas.openxmlformats.org/officeDocument/2006/relationships/image" Target="../media/image77.png"/><Relationship Id="rId9" Type="http://schemas.openxmlformats.org/officeDocument/2006/relationships/image" Target="../media/image78.png"/><Relationship Id="rId10" Type="http://schemas.openxmlformats.org/officeDocument/2006/relationships/image" Target="../media/image79.png"/><Relationship Id="rId11" Type="http://schemas.openxmlformats.org/officeDocument/2006/relationships/image" Target="../media/image80.jpg"/><Relationship Id="rId12" Type="http://schemas.openxmlformats.org/officeDocument/2006/relationships/image" Target="../media/image81.png"/><Relationship Id="rId13" Type="http://schemas.openxmlformats.org/officeDocument/2006/relationships/image" Target="../media/image82.png"/><Relationship Id="rId14" Type="http://schemas.openxmlformats.org/officeDocument/2006/relationships/image" Target="../media/image83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13401" y="41147"/>
            <a:ext cx="1671320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5">
                <a:latin typeface="Times New Roman"/>
                <a:cs typeface="Times New Roman"/>
              </a:rPr>
              <a:t>Cardiovascular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Physiology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788" y="41147"/>
            <a:ext cx="569595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>
                <a:latin typeface="Times New Roman"/>
                <a:cs typeface="Times New Roman"/>
              </a:rPr>
              <a:t>3/6/2016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143000" y="868680"/>
            <a:ext cx="4572000" cy="3429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463039" y="868680"/>
            <a:ext cx="683260" cy="1986280"/>
          </a:xfrm>
          <a:custGeom>
            <a:avLst/>
            <a:gdLst/>
            <a:ahLst/>
            <a:cxnLst/>
            <a:rect l="l" t="t" r="r" b="b"/>
            <a:pathLst>
              <a:path w="683260" h="1986280">
                <a:moveTo>
                  <a:pt x="682752" y="0"/>
                </a:moveTo>
                <a:lnTo>
                  <a:pt x="492252" y="0"/>
                </a:lnTo>
                <a:lnTo>
                  <a:pt x="0" y="1940560"/>
                </a:lnTo>
                <a:lnTo>
                  <a:pt x="180974" y="1985772"/>
                </a:lnTo>
                <a:lnTo>
                  <a:pt x="682752" y="0"/>
                </a:lnTo>
                <a:close/>
              </a:path>
            </a:pathLst>
          </a:custGeom>
          <a:solidFill>
            <a:srgbClr val="BB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245108" y="868680"/>
            <a:ext cx="668020" cy="1931035"/>
          </a:xfrm>
          <a:custGeom>
            <a:avLst/>
            <a:gdLst/>
            <a:ahLst/>
            <a:cxnLst/>
            <a:rect l="l" t="t" r="r" b="b"/>
            <a:pathLst>
              <a:path w="668019" h="1931035">
                <a:moveTo>
                  <a:pt x="667511" y="0"/>
                </a:moveTo>
                <a:lnTo>
                  <a:pt x="477266" y="0"/>
                </a:lnTo>
                <a:lnTo>
                  <a:pt x="0" y="1885696"/>
                </a:lnTo>
                <a:lnTo>
                  <a:pt x="180720" y="1930908"/>
                </a:lnTo>
                <a:lnTo>
                  <a:pt x="667511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246632" y="2756916"/>
            <a:ext cx="969644" cy="1541145"/>
          </a:xfrm>
          <a:custGeom>
            <a:avLst/>
            <a:gdLst/>
            <a:ahLst/>
            <a:cxnLst/>
            <a:rect l="l" t="t" r="r" b="b"/>
            <a:pathLst>
              <a:path w="969644" h="1541145">
                <a:moveTo>
                  <a:pt x="0" y="0"/>
                </a:moveTo>
                <a:lnTo>
                  <a:pt x="926338" y="1540764"/>
                </a:lnTo>
                <a:lnTo>
                  <a:pt x="969263" y="1540764"/>
                </a:lnTo>
                <a:lnTo>
                  <a:pt x="0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466088" y="2811779"/>
            <a:ext cx="1187450" cy="1485900"/>
          </a:xfrm>
          <a:custGeom>
            <a:avLst/>
            <a:gdLst/>
            <a:ahLst/>
            <a:cxnLst/>
            <a:rect l="l" t="t" r="r" b="b"/>
            <a:pathLst>
              <a:path w="1187450" h="1485900">
                <a:moveTo>
                  <a:pt x="0" y="0"/>
                </a:moveTo>
                <a:lnTo>
                  <a:pt x="1145159" y="1485900"/>
                </a:lnTo>
                <a:lnTo>
                  <a:pt x="1187195" y="1485900"/>
                </a:lnTo>
                <a:lnTo>
                  <a:pt x="0" y="0"/>
                </a:lnTo>
                <a:close/>
              </a:path>
            </a:pathLst>
          </a:custGeom>
          <a:solidFill>
            <a:srgbClr val="5E0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463039" y="2808732"/>
            <a:ext cx="1670685" cy="1489075"/>
          </a:xfrm>
          <a:custGeom>
            <a:avLst/>
            <a:gdLst/>
            <a:ahLst/>
            <a:cxnLst/>
            <a:rect l="l" t="t" r="r" b="b"/>
            <a:pathLst>
              <a:path w="1670685" h="1489075">
                <a:moveTo>
                  <a:pt x="0" y="0"/>
                </a:moveTo>
                <a:lnTo>
                  <a:pt x="2412" y="2412"/>
                </a:lnTo>
                <a:lnTo>
                  <a:pt x="1189228" y="1488947"/>
                </a:lnTo>
                <a:lnTo>
                  <a:pt x="1670303" y="1488947"/>
                </a:lnTo>
                <a:lnTo>
                  <a:pt x="180974" y="45212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245108" y="2755392"/>
            <a:ext cx="1330960" cy="1542415"/>
          </a:xfrm>
          <a:custGeom>
            <a:avLst/>
            <a:gdLst/>
            <a:ahLst/>
            <a:cxnLst/>
            <a:rect l="l" t="t" r="r" b="b"/>
            <a:pathLst>
              <a:path w="1330960" h="1542414">
                <a:moveTo>
                  <a:pt x="0" y="0"/>
                </a:moveTo>
                <a:lnTo>
                  <a:pt x="2387" y="2412"/>
                </a:lnTo>
                <a:lnTo>
                  <a:pt x="970787" y="1542288"/>
                </a:lnTo>
                <a:lnTo>
                  <a:pt x="1330452" y="1542288"/>
                </a:lnTo>
                <a:lnTo>
                  <a:pt x="178561" y="47625"/>
                </a:lnTo>
                <a:lnTo>
                  <a:pt x="182197" y="47625"/>
                </a:lnTo>
                <a:lnTo>
                  <a:pt x="180975" y="45212"/>
                </a:lnTo>
                <a:lnTo>
                  <a:pt x="176275" y="42799"/>
                </a:lnTo>
                <a:lnTo>
                  <a:pt x="0" y="0"/>
                </a:lnTo>
                <a:close/>
              </a:path>
              <a:path w="1330960" h="1542414">
                <a:moveTo>
                  <a:pt x="185281" y="53711"/>
                </a:moveTo>
                <a:lnTo>
                  <a:pt x="185800" y="54737"/>
                </a:lnTo>
                <a:lnTo>
                  <a:pt x="209550" y="88011"/>
                </a:lnTo>
                <a:lnTo>
                  <a:pt x="185281" y="53711"/>
                </a:lnTo>
                <a:close/>
              </a:path>
              <a:path w="1330960" h="1542414">
                <a:moveTo>
                  <a:pt x="182197" y="47625"/>
                </a:moveTo>
                <a:lnTo>
                  <a:pt x="180975" y="47625"/>
                </a:lnTo>
                <a:lnTo>
                  <a:pt x="185281" y="53711"/>
                </a:lnTo>
                <a:lnTo>
                  <a:pt x="182197" y="47625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245108" y="2755392"/>
            <a:ext cx="180340" cy="44450"/>
          </a:xfrm>
          <a:custGeom>
            <a:avLst/>
            <a:gdLst/>
            <a:ahLst/>
            <a:cxnLst/>
            <a:rect l="l" t="t" r="r" b="b"/>
            <a:pathLst>
              <a:path w="180340" h="44450">
                <a:moveTo>
                  <a:pt x="0" y="0"/>
                </a:moveTo>
                <a:lnTo>
                  <a:pt x="179831" y="44196"/>
                </a:lnTo>
                <a:lnTo>
                  <a:pt x="175132" y="41910"/>
                </a:lnTo>
                <a:lnTo>
                  <a:pt x="0" y="0"/>
                </a:lnTo>
                <a:close/>
              </a:path>
            </a:pathLst>
          </a:custGeom>
          <a:solidFill>
            <a:srgbClr val="29ABE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1423416" y="2802635"/>
            <a:ext cx="30480" cy="40005"/>
          </a:xfrm>
          <a:custGeom>
            <a:avLst/>
            <a:gdLst/>
            <a:ahLst/>
            <a:cxnLst/>
            <a:rect l="l" t="t" r="r" b="b"/>
            <a:pathLst>
              <a:path w="30480" h="40005">
                <a:moveTo>
                  <a:pt x="2286" y="0"/>
                </a:moveTo>
                <a:lnTo>
                  <a:pt x="0" y="0"/>
                </a:lnTo>
                <a:lnTo>
                  <a:pt x="30480" y="39624"/>
                </a:lnTo>
                <a:lnTo>
                  <a:pt x="2286" y="0"/>
                </a:lnTo>
                <a:close/>
              </a:path>
            </a:pathLst>
          </a:custGeom>
          <a:solidFill>
            <a:srgbClr val="29ABE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1836420" y="1924811"/>
            <a:ext cx="1866900" cy="2697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1633727" y="2389632"/>
            <a:ext cx="4041648" cy="64312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1143304" y="868933"/>
            <a:ext cx="4571365" cy="3428365"/>
          </a:xfrm>
          <a:prstGeom prst="rect">
            <a:avLst/>
          </a:prstGeom>
          <a:ln w="24384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350">
              <a:latin typeface="Times New Roman"/>
              <a:cs typeface="Times New Roman"/>
            </a:endParaRPr>
          </a:p>
          <a:p>
            <a:pPr marL="759460">
              <a:lnSpc>
                <a:spcPct val="100000"/>
              </a:lnSpc>
            </a:pPr>
            <a:r>
              <a:rPr dirty="0" sz="1000" spc="70">
                <a:solidFill>
                  <a:srgbClr val="001F5F"/>
                </a:solidFill>
                <a:latin typeface="Arial"/>
                <a:cs typeface="Arial"/>
              </a:rPr>
              <a:t>Cardiovascular</a:t>
            </a:r>
            <a:r>
              <a:rPr dirty="0" sz="1000" spc="-8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 sz="1000" spc="65">
                <a:solidFill>
                  <a:srgbClr val="001F5F"/>
                </a:solidFill>
                <a:latin typeface="Arial"/>
                <a:cs typeface="Arial"/>
              </a:rPr>
              <a:t>Physiology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450">
              <a:latin typeface="Times New Roman"/>
              <a:cs typeface="Times New Roman"/>
            </a:endParaRPr>
          </a:p>
          <a:p>
            <a:pPr marL="662940">
              <a:lnSpc>
                <a:spcPct val="100000"/>
              </a:lnSpc>
              <a:spcBef>
                <a:spcPts val="5"/>
              </a:spcBef>
            </a:pPr>
            <a:r>
              <a:rPr dirty="0" sz="2400" spc="305">
                <a:solidFill>
                  <a:srgbClr val="C00000"/>
                </a:solidFill>
                <a:latin typeface="Arial"/>
                <a:cs typeface="Arial"/>
              </a:rPr>
              <a:t>Arterial</a:t>
            </a:r>
            <a:r>
              <a:rPr dirty="0" sz="2400" spc="-365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2400" spc="175">
                <a:solidFill>
                  <a:srgbClr val="C00000"/>
                </a:solidFill>
                <a:latin typeface="Arial"/>
                <a:cs typeface="Arial"/>
              </a:rPr>
              <a:t>Blood </a:t>
            </a:r>
            <a:r>
              <a:rPr dirty="0" sz="2400" spc="120">
                <a:solidFill>
                  <a:srgbClr val="C00000"/>
                </a:solidFill>
                <a:latin typeface="Arial"/>
                <a:cs typeface="Arial"/>
              </a:rPr>
              <a:t>Pressure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950">
              <a:latin typeface="Times New Roman"/>
              <a:cs typeface="Times New Roman"/>
            </a:endParaRPr>
          </a:p>
          <a:p>
            <a:pPr marL="2571750">
              <a:lnSpc>
                <a:spcPct val="100000"/>
              </a:lnSpc>
            </a:pPr>
            <a:r>
              <a:rPr dirty="0" sz="800" spc="60">
                <a:solidFill>
                  <a:srgbClr val="131516"/>
                </a:solidFill>
                <a:latin typeface="Arial"/>
                <a:cs typeface="Arial"/>
              </a:rPr>
              <a:t>Dr.</a:t>
            </a:r>
            <a:r>
              <a:rPr dirty="0" sz="800" spc="-45">
                <a:solidFill>
                  <a:srgbClr val="131516"/>
                </a:solidFill>
                <a:latin typeface="Arial"/>
                <a:cs typeface="Arial"/>
              </a:rPr>
              <a:t> </a:t>
            </a:r>
            <a:r>
              <a:rPr dirty="0" sz="800" spc="60">
                <a:solidFill>
                  <a:srgbClr val="131516"/>
                </a:solidFill>
                <a:latin typeface="Arial"/>
                <a:cs typeface="Arial"/>
              </a:rPr>
              <a:t>Abeer</a:t>
            </a:r>
            <a:r>
              <a:rPr dirty="0" sz="800" spc="-55">
                <a:solidFill>
                  <a:srgbClr val="131516"/>
                </a:solidFill>
                <a:latin typeface="Arial"/>
                <a:cs typeface="Arial"/>
              </a:rPr>
              <a:t> </a:t>
            </a:r>
            <a:r>
              <a:rPr dirty="0" sz="800" spc="75">
                <a:solidFill>
                  <a:srgbClr val="131516"/>
                </a:solidFill>
                <a:latin typeface="Arial"/>
                <a:cs typeface="Arial"/>
              </a:rPr>
              <a:t>A.</a:t>
            </a:r>
            <a:r>
              <a:rPr dirty="0" sz="800" spc="-35">
                <a:solidFill>
                  <a:srgbClr val="131516"/>
                </a:solidFill>
                <a:latin typeface="Arial"/>
                <a:cs typeface="Arial"/>
              </a:rPr>
              <a:t> </a:t>
            </a:r>
            <a:r>
              <a:rPr dirty="0" sz="800" spc="55">
                <a:solidFill>
                  <a:srgbClr val="131516"/>
                </a:solidFill>
                <a:latin typeface="Arial"/>
                <a:cs typeface="Arial"/>
              </a:rPr>
              <a:t>Al-Masri,</a:t>
            </a:r>
            <a:r>
              <a:rPr dirty="0" sz="800" spc="-45">
                <a:solidFill>
                  <a:srgbClr val="131516"/>
                </a:solidFill>
                <a:latin typeface="Arial"/>
                <a:cs typeface="Arial"/>
              </a:rPr>
              <a:t> </a:t>
            </a:r>
            <a:r>
              <a:rPr dirty="0" sz="800" spc="55">
                <a:solidFill>
                  <a:srgbClr val="131516"/>
                </a:solidFill>
                <a:latin typeface="Arial"/>
                <a:cs typeface="Arial"/>
              </a:rPr>
              <a:t>PhD</a:t>
            </a:r>
            <a:endParaRPr sz="800">
              <a:latin typeface="Arial"/>
              <a:cs typeface="Arial"/>
            </a:endParaRPr>
          </a:p>
          <a:p>
            <a:pPr marL="2571750">
              <a:lnSpc>
                <a:spcPct val="100000"/>
              </a:lnSpc>
              <a:spcBef>
                <a:spcPts val="575"/>
              </a:spcBef>
            </a:pPr>
            <a:r>
              <a:rPr dirty="0" sz="800" i="1">
                <a:solidFill>
                  <a:srgbClr val="131516"/>
                </a:solidFill>
                <a:latin typeface="Calibri"/>
                <a:cs typeface="Calibri"/>
              </a:rPr>
              <a:t>A.</a:t>
            </a:r>
            <a:r>
              <a:rPr dirty="0" sz="800" spc="-80" i="1">
                <a:solidFill>
                  <a:srgbClr val="131516"/>
                </a:solidFill>
                <a:latin typeface="Calibri"/>
                <a:cs typeface="Calibri"/>
              </a:rPr>
              <a:t> </a:t>
            </a:r>
            <a:r>
              <a:rPr dirty="0" sz="800" spc="-10" i="1">
                <a:solidFill>
                  <a:srgbClr val="131516"/>
                </a:solidFill>
                <a:latin typeface="Calibri"/>
                <a:cs typeface="Calibri"/>
              </a:rPr>
              <a:t>Professor,</a:t>
            </a:r>
            <a:endParaRPr sz="800">
              <a:latin typeface="Calibri"/>
              <a:cs typeface="Calibri"/>
            </a:endParaRPr>
          </a:p>
          <a:p>
            <a:pPr marL="2571750" marR="357505">
              <a:lnSpc>
                <a:spcPct val="131200"/>
              </a:lnSpc>
            </a:pPr>
            <a:r>
              <a:rPr dirty="0" sz="800" spc="-10" i="1">
                <a:solidFill>
                  <a:srgbClr val="131516"/>
                </a:solidFill>
                <a:latin typeface="Calibri"/>
                <a:cs typeface="Calibri"/>
              </a:rPr>
              <a:t>Consultant </a:t>
            </a:r>
            <a:r>
              <a:rPr dirty="0" sz="800" spc="-5" i="1">
                <a:solidFill>
                  <a:srgbClr val="131516"/>
                </a:solidFill>
                <a:latin typeface="Calibri"/>
                <a:cs typeface="Calibri"/>
              </a:rPr>
              <a:t>Cardiovascular </a:t>
            </a:r>
            <a:r>
              <a:rPr dirty="0" sz="800" spc="-10" i="1">
                <a:solidFill>
                  <a:srgbClr val="131516"/>
                </a:solidFill>
                <a:latin typeface="Calibri"/>
                <a:cs typeface="Calibri"/>
              </a:rPr>
              <a:t>Physiologist,  </a:t>
            </a:r>
            <a:r>
              <a:rPr dirty="0" sz="800" spc="-5" i="1">
                <a:solidFill>
                  <a:srgbClr val="131516"/>
                </a:solidFill>
                <a:latin typeface="Calibri"/>
                <a:cs typeface="Calibri"/>
              </a:rPr>
              <a:t>Faculty of Medicine,</a:t>
            </a:r>
            <a:r>
              <a:rPr dirty="0" sz="800" spc="-40" i="1">
                <a:solidFill>
                  <a:srgbClr val="131516"/>
                </a:solidFill>
                <a:latin typeface="Calibri"/>
                <a:cs typeface="Calibri"/>
              </a:rPr>
              <a:t> </a:t>
            </a:r>
            <a:r>
              <a:rPr dirty="0" sz="800" spc="-10" i="1">
                <a:solidFill>
                  <a:srgbClr val="131516"/>
                </a:solidFill>
                <a:latin typeface="Calibri"/>
                <a:cs typeface="Calibri"/>
              </a:rPr>
              <a:t>KSU.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4742688" y="926591"/>
            <a:ext cx="918972" cy="36118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4148328" y="1476755"/>
            <a:ext cx="1225296" cy="106984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1143000" y="4844796"/>
            <a:ext cx="4572000" cy="34290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1143000" y="4844796"/>
            <a:ext cx="536575" cy="2646045"/>
          </a:xfrm>
          <a:custGeom>
            <a:avLst/>
            <a:gdLst/>
            <a:ahLst/>
            <a:cxnLst/>
            <a:rect l="l" t="t" r="r" b="b"/>
            <a:pathLst>
              <a:path w="536575" h="2646045">
                <a:moveTo>
                  <a:pt x="536448" y="0"/>
                </a:moveTo>
                <a:lnTo>
                  <a:pt x="407924" y="0"/>
                </a:lnTo>
                <a:lnTo>
                  <a:pt x="0" y="2486152"/>
                </a:lnTo>
                <a:lnTo>
                  <a:pt x="0" y="2629027"/>
                </a:lnTo>
                <a:lnTo>
                  <a:pt x="99987" y="2645664"/>
                </a:lnTo>
                <a:lnTo>
                  <a:pt x="536448" y="0"/>
                </a:lnTo>
                <a:close/>
              </a:path>
            </a:pathLst>
          </a:custGeom>
          <a:solidFill>
            <a:srgbClr val="BB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1143000" y="4844796"/>
            <a:ext cx="379730" cy="2312035"/>
          </a:xfrm>
          <a:custGeom>
            <a:avLst/>
            <a:gdLst/>
            <a:ahLst/>
            <a:cxnLst/>
            <a:rect l="l" t="t" r="r" b="b"/>
            <a:pathLst>
              <a:path w="379730" h="2312034">
                <a:moveTo>
                  <a:pt x="379475" y="0"/>
                </a:moveTo>
                <a:lnTo>
                  <a:pt x="252475" y="0"/>
                </a:lnTo>
                <a:lnTo>
                  <a:pt x="0" y="1538096"/>
                </a:lnTo>
                <a:lnTo>
                  <a:pt x="0" y="2311908"/>
                </a:lnTo>
                <a:lnTo>
                  <a:pt x="379475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1143000" y="7676388"/>
            <a:ext cx="452755" cy="597535"/>
          </a:xfrm>
          <a:custGeom>
            <a:avLst/>
            <a:gdLst/>
            <a:ahLst/>
            <a:cxnLst/>
            <a:rect l="l" t="t" r="r" b="b"/>
            <a:pathLst>
              <a:path w="452755" h="597534">
                <a:moveTo>
                  <a:pt x="0" y="0"/>
                </a:moveTo>
                <a:lnTo>
                  <a:pt x="0" y="9524"/>
                </a:lnTo>
                <a:lnTo>
                  <a:pt x="426466" y="597407"/>
                </a:lnTo>
                <a:lnTo>
                  <a:pt x="452628" y="597407"/>
                </a:lnTo>
                <a:lnTo>
                  <a:pt x="0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1143000" y="7493507"/>
            <a:ext cx="744220" cy="780415"/>
          </a:xfrm>
          <a:custGeom>
            <a:avLst/>
            <a:gdLst/>
            <a:ahLst/>
            <a:cxnLst/>
            <a:rect l="l" t="t" r="r" b="b"/>
            <a:pathLst>
              <a:path w="744219" h="780415">
                <a:moveTo>
                  <a:pt x="0" y="0"/>
                </a:moveTo>
                <a:lnTo>
                  <a:pt x="0" y="2413"/>
                </a:lnTo>
                <a:lnTo>
                  <a:pt x="715137" y="780288"/>
                </a:lnTo>
                <a:lnTo>
                  <a:pt x="743712" y="780288"/>
                </a:lnTo>
                <a:lnTo>
                  <a:pt x="0" y="0"/>
                </a:lnTo>
                <a:close/>
              </a:path>
            </a:pathLst>
          </a:custGeom>
          <a:solidFill>
            <a:srgbClr val="5E0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1143000" y="7473695"/>
            <a:ext cx="1065530" cy="800100"/>
          </a:xfrm>
          <a:custGeom>
            <a:avLst/>
            <a:gdLst/>
            <a:ahLst/>
            <a:cxnLst/>
            <a:rect l="l" t="t" r="r" b="b"/>
            <a:pathLst>
              <a:path w="1065530" h="800100">
                <a:moveTo>
                  <a:pt x="0" y="0"/>
                </a:moveTo>
                <a:lnTo>
                  <a:pt x="0" y="19049"/>
                </a:lnTo>
                <a:lnTo>
                  <a:pt x="743204" y="800099"/>
                </a:lnTo>
                <a:lnTo>
                  <a:pt x="1065276" y="800099"/>
                </a:lnTo>
                <a:lnTo>
                  <a:pt x="99949" y="16636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1143000" y="7523988"/>
            <a:ext cx="688975" cy="749935"/>
          </a:xfrm>
          <a:custGeom>
            <a:avLst/>
            <a:gdLst/>
            <a:ahLst/>
            <a:cxnLst/>
            <a:rect l="l" t="t" r="r" b="b"/>
            <a:pathLst>
              <a:path w="688975" h="749934">
                <a:moveTo>
                  <a:pt x="0" y="0"/>
                </a:moveTo>
                <a:lnTo>
                  <a:pt x="0" y="152399"/>
                </a:lnTo>
                <a:lnTo>
                  <a:pt x="453136" y="749807"/>
                </a:lnTo>
                <a:lnTo>
                  <a:pt x="688848" y="749807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1629791" y="5679821"/>
            <a:ext cx="1261364" cy="143954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1622171" y="5670803"/>
            <a:ext cx="1222629" cy="1407033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1817116" y="5883909"/>
            <a:ext cx="941704" cy="997331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2796667" y="5759577"/>
            <a:ext cx="1419986" cy="1117346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2754502" y="5709030"/>
            <a:ext cx="1457325" cy="116903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2942844" y="6005448"/>
            <a:ext cx="1109345" cy="539242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3491357" y="6724142"/>
            <a:ext cx="1451355" cy="1186827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3474973" y="6727570"/>
            <a:ext cx="1425193" cy="1144524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3607434" y="7000367"/>
            <a:ext cx="1142174" cy="726694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2306066" y="6726301"/>
            <a:ext cx="1195323" cy="117631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2294635" y="6723380"/>
            <a:ext cx="1168146" cy="1145794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2414651" y="7024243"/>
            <a:ext cx="848868" cy="547878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2503932" y="5466588"/>
            <a:ext cx="1228344" cy="29717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3448811" y="5466588"/>
            <a:ext cx="1431036" cy="297179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 txBox="1"/>
          <p:nvPr/>
        </p:nvSpPr>
        <p:spPr>
          <a:xfrm>
            <a:off x="2646552" y="5243829"/>
            <a:ext cx="2093595" cy="2743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r>
              <a:rPr dirty="0" sz="1800" spc="135">
                <a:solidFill>
                  <a:srgbClr val="C00000"/>
                </a:solidFill>
                <a:latin typeface="Arial"/>
                <a:cs typeface="Arial"/>
              </a:rPr>
              <a:t>Lecture</a:t>
            </a:r>
            <a:r>
              <a:rPr dirty="0" sz="1800" spc="-114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800" spc="100">
                <a:solidFill>
                  <a:srgbClr val="C00000"/>
                </a:solidFill>
                <a:latin typeface="Arial"/>
                <a:cs typeface="Arial"/>
              </a:rPr>
              <a:t>Outcomes</a:t>
            </a:r>
            <a:endParaRPr sz="1800">
              <a:latin typeface="Arial"/>
              <a:cs typeface="Arial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5099303" y="4858511"/>
            <a:ext cx="600455" cy="269748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 txBox="1"/>
          <p:nvPr/>
        </p:nvSpPr>
        <p:spPr>
          <a:xfrm>
            <a:off x="2184145" y="8119465"/>
            <a:ext cx="1243330" cy="800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r>
              <a:rPr dirty="0" sz="500">
                <a:latin typeface="Corbel"/>
                <a:cs typeface="Corbel"/>
              </a:rPr>
              <a:t>Dr.</a:t>
            </a:r>
            <a:r>
              <a:rPr dirty="0" sz="500" spc="-1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Abeer</a:t>
            </a:r>
            <a:r>
              <a:rPr dirty="0" sz="500" spc="-2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A.</a:t>
            </a:r>
            <a:r>
              <a:rPr dirty="0" sz="500" spc="-1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Al-Masri,</a:t>
            </a:r>
            <a:r>
              <a:rPr dirty="0" sz="500" spc="-3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Faculty</a:t>
            </a:r>
            <a:r>
              <a:rPr dirty="0" sz="500" spc="-25">
                <a:latin typeface="Corbel"/>
                <a:cs typeface="Corbel"/>
              </a:rPr>
              <a:t> </a:t>
            </a:r>
            <a:r>
              <a:rPr dirty="0" sz="500" spc="-5">
                <a:latin typeface="Corbel"/>
                <a:cs typeface="Corbel"/>
              </a:rPr>
              <a:t>of </a:t>
            </a:r>
            <a:r>
              <a:rPr dirty="0" sz="500">
                <a:latin typeface="Corbel"/>
                <a:cs typeface="Corbel"/>
              </a:rPr>
              <a:t>Medicine,</a:t>
            </a:r>
            <a:r>
              <a:rPr dirty="0" sz="500" spc="-35">
                <a:latin typeface="Corbel"/>
                <a:cs typeface="Corbel"/>
              </a:rPr>
              <a:t> </a:t>
            </a:r>
            <a:r>
              <a:rPr dirty="0" sz="500" spc="-5">
                <a:latin typeface="Corbel"/>
                <a:cs typeface="Corbel"/>
              </a:rPr>
              <a:t>KSU</a:t>
            </a:r>
            <a:endParaRPr sz="500">
              <a:latin typeface="Corbel"/>
              <a:cs typeface="Corbe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5399278" y="8159495"/>
            <a:ext cx="42545" cy="908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715"/>
              </a:lnSpc>
            </a:pPr>
            <a:r>
              <a:rPr dirty="0" sz="600" b="1">
                <a:solidFill>
                  <a:srgbClr val="001F5F"/>
                </a:solidFill>
                <a:latin typeface="Arial"/>
                <a:cs typeface="Arial"/>
              </a:rPr>
              <a:t>2</a:t>
            </a:r>
            <a:endParaRPr sz="600">
              <a:latin typeface="Arial"/>
              <a:cs typeface="Arial"/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4157217" y="5665978"/>
            <a:ext cx="1325880" cy="1231773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4143628" y="5664961"/>
            <a:ext cx="1298067" cy="1196339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/>
          <p:nvPr/>
        </p:nvSpPr>
        <p:spPr>
          <a:xfrm>
            <a:off x="4330827" y="6056376"/>
            <a:ext cx="969390" cy="525272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/>
          <p:nvPr/>
        </p:nvSpPr>
        <p:spPr>
          <a:xfrm>
            <a:off x="1687067" y="4960620"/>
            <a:ext cx="798576" cy="699515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/>
          <p:nvPr/>
        </p:nvSpPr>
        <p:spPr>
          <a:xfrm>
            <a:off x="1143304" y="4845684"/>
            <a:ext cx="4571365" cy="3428365"/>
          </a:xfrm>
          <a:custGeom>
            <a:avLst/>
            <a:gdLst/>
            <a:ahLst/>
            <a:cxnLst/>
            <a:rect l="l" t="t" r="r" b="b"/>
            <a:pathLst>
              <a:path w="4571365" h="3428365">
                <a:moveTo>
                  <a:pt x="0" y="3428111"/>
                </a:moveTo>
                <a:lnTo>
                  <a:pt x="4571365" y="3428111"/>
                </a:lnTo>
                <a:lnTo>
                  <a:pt x="4571365" y="0"/>
                </a:lnTo>
                <a:lnTo>
                  <a:pt x="0" y="0"/>
                </a:lnTo>
                <a:lnTo>
                  <a:pt x="0" y="3428111"/>
                </a:lnTo>
                <a:close/>
              </a:path>
            </a:pathLst>
          </a:custGeom>
          <a:ln w="243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algn="r" marR="5715">
              <a:lnSpc>
                <a:spcPts val="1305"/>
              </a:lnSpc>
            </a:pPr>
            <a:r>
              <a:rPr dirty="0" spc="-25"/>
              <a:t>Dr. </a:t>
            </a:r>
            <a:r>
              <a:rPr dirty="0" spc="-5"/>
              <a:t>Abeer A. Al-Masri, Faculty </a:t>
            </a:r>
            <a:r>
              <a:rPr dirty="0"/>
              <a:t>of</a:t>
            </a:r>
            <a:r>
              <a:rPr dirty="0" spc="-120"/>
              <a:t> </a:t>
            </a:r>
            <a:r>
              <a:rPr dirty="0" spc="-5"/>
              <a:t>Medicine,</a:t>
            </a:r>
          </a:p>
          <a:p>
            <a:pPr algn="r" marR="5080">
              <a:lnSpc>
                <a:spcPct val="100000"/>
              </a:lnSpc>
            </a:pPr>
            <a:r>
              <a:rPr dirty="0" spc="-5"/>
              <a:t>KSU</a:t>
            </a:r>
          </a:p>
        </p:txBody>
      </p:sp>
      <p:sp>
        <p:nvSpPr>
          <p:cNvPr id="49" name="object 49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fld id="{81D60167-4931-47E6-BA6A-407CBD079E47}" type="slidenum">
              <a:rPr dirty="0" spc="-5"/>
              <a:t>1</a:t>
            </a:fld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13401" y="41147"/>
            <a:ext cx="1671320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5">
                <a:latin typeface="Times New Roman"/>
                <a:cs typeface="Times New Roman"/>
              </a:rPr>
              <a:t>Cardiovascular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Physiology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788" y="41147"/>
            <a:ext cx="569595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>
                <a:latin typeface="Times New Roman"/>
                <a:cs typeface="Times New Roman"/>
              </a:rPr>
              <a:t>3/6/2016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143000" y="868680"/>
            <a:ext cx="4572000" cy="3429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143000" y="868680"/>
            <a:ext cx="536575" cy="2646045"/>
          </a:xfrm>
          <a:custGeom>
            <a:avLst/>
            <a:gdLst/>
            <a:ahLst/>
            <a:cxnLst/>
            <a:rect l="l" t="t" r="r" b="b"/>
            <a:pathLst>
              <a:path w="536575" h="2646045">
                <a:moveTo>
                  <a:pt x="536448" y="0"/>
                </a:moveTo>
                <a:lnTo>
                  <a:pt x="407924" y="0"/>
                </a:lnTo>
                <a:lnTo>
                  <a:pt x="0" y="2486152"/>
                </a:lnTo>
                <a:lnTo>
                  <a:pt x="0" y="2629027"/>
                </a:lnTo>
                <a:lnTo>
                  <a:pt x="99987" y="2645664"/>
                </a:lnTo>
                <a:lnTo>
                  <a:pt x="536448" y="0"/>
                </a:lnTo>
                <a:close/>
              </a:path>
            </a:pathLst>
          </a:custGeom>
          <a:solidFill>
            <a:srgbClr val="BB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143000" y="868680"/>
            <a:ext cx="379730" cy="2312035"/>
          </a:xfrm>
          <a:custGeom>
            <a:avLst/>
            <a:gdLst/>
            <a:ahLst/>
            <a:cxnLst/>
            <a:rect l="l" t="t" r="r" b="b"/>
            <a:pathLst>
              <a:path w="379730" h="2312035">
                <a:moveTo>
                  <a:pt x="379475" y="0"/>
                </a:moveTo>
                <a:lnTo>
                  <a:pt x="252475" y="0"/>
                </a:lnTo>
                <a:lnTo>
                  <a:pt x="0" y="1538097"/>
                </a:lnTo>
                <a:lnTo>
                  <a:pt x="0" y="2311908"/>
                </a:lnTo>
                <a:lnTo>
                  <a:pt x="379475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143000" y="3700271"/>
            <a:ext cx="452755" cy="597535"/>
          </a:xfrm>
          <a:custGeom>
            <a:avLst/>
            <a:gdLst/>
            <a:ahLst/>
            <a:cxnLst/>
            <a:rect l="l" t="t" r="r" b="b"/>
            <a:pathLst>
              <a:path w="452755" h="597535">
                <a:moveTo>
                  <a:pt x="0" y="0"/>
                </a:moveTo>
                <a:lnTo>
                  <a:pt x="0" y="9525"/>
                </a:lnTo>
                <a:lnTo>
                  <a:pt x="426466" y="597407"/>
                </a:lnTo>
                <a:lnTo>
                  <a:pt x="452628" y="597407"/>
                </a:lnTo>
                <a:lnTo>
                  <a:pt x="0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143000" y="3517391"/>
            <a:ext cx="744220" cy="780415"/>
          </a:xfrm>
          <a:custGeom>
            <a:avLst/>
            <a:gdLst/>
            <a:ahLst/>
            <a:cxnLst/>
            <a:rect l="l" t="t" r="r" b="b"/>
            <a:pathLst>
              <a:path w="744219" h="780414">
                <a:moveTo>
                  <a:pt x="0" y="0"/>
                </a:moveTo>
                <a:lnTo>
                  <a:pt x="0" y="2412"/>
                </a:lnTo>
                <a:lnTo>
                  <a:pt x="715137" y="780288"/>
                </a:lnTo>
                <a:lnTo>
                  <a:pt x="743712" y="780288"/>
                </a:lnTo>
                <a:lnTo>
                  <a:pt x="0" y="0"/>
                </a:lnTo>
                <a:close/>
              </a:path>
            </a:pathLst>
          </a:custGeom>
          <a:solidFill>
            <a:srgbClr val="5E0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143000" y="3497579"/>
            <a:ext cx="1065530" cy="800100"/>
          </a:xfrm>
          <a:custGeom>
            <a:avLst/>
            <a:gdLst/>
            <a:ahLst/>
            <a:cxnLst/>
            <a:rect l="l" t="t" r="r" b="b"/>
            <a:pathLst>
              <a:path w="1065530" h="800100">
                <a:moveTo>
                  <a:pt x="0" y="0"/>
                </a:moveTo>
                <a:lnTo>
                  <a:pt x="0" y="19050"/>
                </a:lnTo>
                <a:lnTo>
                  <a:pt x="743204" y="800100"/>
                </a:lnTo>
                <a:lnTo>
                  <a:pt x="1065276" y="800100"/>
                </a:lnTo>
                <a:lnTo>
                  <a:pt x="99949" y="16637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143000" y="3547871"/>
            <a:ext cx="688975" cy="749935"/>
          </a:xfrm>
          <a:custGeom>
            <a:avLst/>
            <a:gdLst/>
            <a:ahLst/>
            <a:cxnLst/>
            <a:rect l="l" t="t" r="r" b="b"/>
            <a:pathLst>
              <a:path w="688975" h="749935">
                <a:moveTo>
                  <a:pt x="0" y="0"/>
                </a:moveTo>
                <a:lnTo>
                  <a:pt x="0" y="152400"/>
                </a:lnTo>
                <a:lnTo>
                  <a:pt x="453136" y="749807"/>
                </a:lnTo>
                <a:lnTo>
                  <a:pt x="688848" y="749807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321308" y="1190244"/>
            <a:ext cx="4378960" cy="271780"/>
          </a:xfrm>
          <a:custGeom>
            <a:avLst/>
            <a:gdLst/>
            <a:ahLst/>
            <a:cxnLst/>
            <a:rect l="l" t="t" r="r" b="b"/>
            <a:pathLst>
              <a:path w="4378960" h="271780">
                <a:moveTo>
                  <a:pt x="0" y="271272"/>
                </a:moveTo>
                <a:lnTo>
                  <a:pt x="4378452" y="271272"/>
                </a:lnTo>
                <a:lnTo>
                  <a:pt x="4378452" y="0"/>
                </a:lnTo>
                <a:lnTo>
                  <a:pt x="0" y="0"/>
                </a:lnTo>
                <a:lnTo>
                  <a:pt x="0" y="271272"/>
                </a:lnTo>
                <a:close/>
              </a:path>
            </a:pathLst>
          </a:custGeom>
          <a:solidFill>
            <a:srgbClr val="F1CD8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2689098" y="1596389"/>
            <a:ext cx="1408176" cy="2316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2689098" y="1596389"/>
            <a:ext cx="1408430" cy="231775"/>
          </a:xfrm>
          <a:custGeom>
            <a:avLst/>
            <a:gdLst/>
            <a:ahLst/>
            <a:cxnLst/>
            <a:rect l="l" t="t" r="r" b="b"/>
            <a:pathLst>
              <a:path w="1408429" h="231775">
                <a:moveTo>
                  <a:pt x="0" y="231648"/>
                </a:moveTo>
                <a:lnTo>
                  <a:pt x="1408176" y="231648"/>
                </a:lnTo>
                <a:lnTo>
                  <a:pt x="1408176" y="0"/>
                </a:lnTo>
                <a:lnTo>
                  <a:pt x="0" y="0"/>
                </a:lnTo>
                <a:lnTo>
                  <a:pt x="0" y="231648"/>
                </a:lnTo>
                <a:close/>
              </a:path>
            </a:pathLst>
          </a:custGeom>
          <a:ln w="4572">
            <a:solidFill>
              <a:srgbClr val="F3D2AD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1414272" y="1880616"/>
            <a:ext cx="3998976" cy="78638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2461260" y="3020567"/>
            <a:ext cx="1859280" cy="200025"/>
          </a:xfrm>
          <a:custGeom>
            <a:avLst/>
            <a:gdLst/>
            <a:ahLst/>
            <a:cxnLst/>
            <a:rect l="l" t="t" r="r" b="b"/>
            <a:pathLst>
              <a:path w="1859279" h="200025">
                <a:moveTo>
                  <a:pt x="0" y="199644"/>
                </a:moveTo>
                <a:lnTo>
                  <a:pt x="1859280" y="199644"/>
                </a:lnTo>
                <a:lnTo>
                  <a:pt x="1859280" y="0"/>
                </a:lnTo>
                <a:lnTo>
                  <a:pt x="0" y="0"/>
                </a:lnTo>
                <a:lnTo>
                  <a:pt x="0" y="199644"/>
                </a:lnTo>
                <a:close/>
              </a:path>
            </a:pathLst>
          </a:custGeom>
          <a:solidFill>
            <a:srgbClr val="FFFF9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2461260" y="3020567"/>
            <a:ext cx="1859280" cy="200025"/>
          </a:xfrm>
          <a:custGeom>
            <a:avLst/>
            <a:gdLst/>
            <a:ahLst/>
            <a:cxnLst/>
            <a:rect l="l" t="t" r="r" b="b"/>
            <a:pathLst>
              <a:path w="1859279" h="200025">
                <a:moveTo>
                  <a:pt x="0" y="199644"/>
                </a:moveTo>
                <a:lnTo>
                  <a:pt x="1859280" y="199644"/>
                </a:lnTo>
                <a:lnTo>
                  <a:pt x="1859280" y="0"/>
                </a:lnTo>
                <a:lnTo>
                  <a:pt x="0" y="0"/>
                </a:lnTo>
                <a:lnTo>
                  <a:pt x="0" y="199644"/>
                </a:lnTo>
                <a:close/>
              </a:path>
            </a:pathLst>
          </a:custGeom>
          <a:ln w="6096">
            <a:solidFill>
              <a:srgbClr val="E3631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1680210" y="3577590"/>
            <a:ext cx="908303" cy="60350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1680210" y="3577590"/>
            <a:ext cx="908685" cy="603885"/>
          </a:xfrm>
          <a:custGeom>
            <a:avLst/>
            <a:gdLst/>
            <a:ahLst/>
            <a:cxnLst/>
            <a:rect l="l" t="t" r="r" b="b"/>
            <a:pathLst>
              <a:path w="908685" h="603885">
                <a:moveTo>
                  <a:pt x="0" y="75437"/>
                </a:moveTo>
                <a:lnTo>
                  <a:pt x="454025" y="75437"/>
                </a:lnTo>
                <a:lnTo>
                  <a:pt x="454025" y="0"/>
                </a:lnTo>
                <a:lnTo>
                  <a:pt x="908303" y="301751"/>
                </a:lnTo>
                <a:lnTo>
                  <a:pt x="454025" y="603504"/>
                </a:lnTo>
                <a:lnTo>
                  <a:pt x="454025" y="528065"/>
                </a:lnTo>
                <a:lnTo>
                  <a:pt x="0" y="528065"/>
                </a:lnTo>
                <a:lnTo>
                  <a:pt x="0" y="75437"/>
                </a:lnTo>
                <a:close/>
              </a:path>
            </a:pathLst>
          </a:custGeom>
          <a:ln w="4572">
            <a:solidFill>
              <a:srgbClr val="DAABA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2631948" y="3843528"/>
            <a:ext cx="794385" cy="70485"/>
          </a:xfrm>
          <a:custGeom>
            <a:avLst/>
            <a:gdLst/>
            <a:ahLst/>
            <a:cxnLst/>
            <a:rect l="l" t="t" r="r" b="b"/>
            <a:pathLst>
              <a:path w="794385" h="70485">
                <a:moveTo>
                  <a:pt x="395604" y="0"/>
                </a:moveTo>
                <a:lnTo>
                  <a:pt x="395604" y="17525"/>
                </a:lnTo>
                <a:lnTo>
                  <a:pt x="0" y="17525"/>
                </a:lnTo>
                <a:lnTo>
                  <a:pt x="0" y="52577"/>
                </a:lnTo>
                <a:lnTo>
                  <a:pt x="395604" y="52577"/>
                </a:lnTo>
                <a:lnTo>
                  <a:pt x="395604" y="70104"/>
                </a:lnTo>
                <a:lnTo>
                  <a:pt x="794003" y="35051"/>
                </a:lnTo>
                <a:lnTo>
                  <a:pt x="395604" y="0"/>
                </a:lnTo>
                <a:close/>
              </a:path>
            </a:pathLst>
          </a:custGeom>
          <a:solidFill>
            <a:srgbClr val="E363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2631948" y="3843528"/>
            <a:ext cx="794385" cy="70485"/>
          </a:xfrm>
          <a:custGeom>
            <a:avLst/>
            <a:gdLst/>
            <a:ahLst/>
            <a:cxnLst/>
            <a:rect l="l" t="t" r="r" b="b"/>
            <a:pathLst>
              <a:path w="794385" h="70485">
                <a:moveTo>
                  <a:pt x="0" y="17525"/>
                </a:moveTo>
                <a:lnTo>
                  <a:pt x="395604" y="17525"/>
                </a:lnTo>
                <a:lnTo>
                  <a:pt x="395604" y="0"/>
                </a:lnTo>
                <a:lnTo>
                  <a:pt x="794003" y="35051"/>
                </a:lnTo>
                <a:lnTo>
                  <a:pt x="395604" y="70104"/>
                </a:lnTo>
                <a:lnTo>
                  <a:pt x="395604" y="52577"/>
                </a:lnTo>
                <a:lnTo>
                  <a:pt x="0" y="52577"/>
                </a:lnTo>
                <a:lnTo>
                  <a:pt x="0" y="17525"/>
                </a:lnTo>
                <a:close/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2631948" y="3995928"/>
            <a:ext cx="756285" cy="70485"/>
          </a:xfrm>
          <a:custGeom>
            <a:avLst/>
            <a:gdLst/>
            <a:ahLst/>
            <a:cxnLst/>
            <a:rect l="l" t="t" r="r" b="b"/>
            <a:pathLst>
              <a:path w="756285" h="70485">
                <a:moveTo>
                  <a:pt x="376681" y="0"/>
                </a:moveTo>
                <a:lnTo>
                  <a:pt x="376681" y="17525"/>
                </a:lnTo>
                <a:lnTo>
                  <a:pt x="0" y="17525"/>
                </a:lnTo>
                <a:lnTo>
                  <a:pt x="0" y="52577"/>
                </a:lnTo>
                <a:lnTo>
                  <a:pt x="376681" y="52577"/>
                </a:lnTo>
                <a:lnTo>
                  <a:pt x="376681" y="70104"/>
                </a:lnTo>
                <a:lnTo>
                  <a:pt x="755903" y="35051"/>
                </a:lnTo>
                <a:lnTo>
                  <a:pt x="376681" y="0"/>
                </a:lnTo>
                <a:close/>
              </a:path>
            </a:pathLst>
          </a:custGeom>
          <a:solidFill>
            <a:srgbClr val="E363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2631948" y="3995928"/>
            <a:ext cx="756285" cy="70485"/>
          </a:xfrm>
          <a:custGeom>
            <a:avLst/>
            <a:gdLst/>
            <a:ahLst/>
            <a:cxnLst/>
            <a:rect l="l" t="t" r="r" b="b"/>
            <a:pathLst>
              <a:path w="756285" h="70485">
                <a:moveTo>
                  <a:pt x="0" y="17525"/>
                </a:moveTo>
                <a:lnTo>
                  <a:pt x="376681" y="17525"/>
                </a:lnTo>
                <a:lnTo>
                  <a:pt x="376681" y="0"/>
                </a:lnTo>
                <a:lnTo>
                  <a:pt x="755903" y="35051"/>
                </a:lnTo>
                <a:lnTo>
                  <a:pt x="376681" y="70104"/>
                </a:lnTo>
                <a:lnTo>
                  <a:pt x="376681" y="52577"/>
                </a:lnTo>
                <a:lnTo>
                  <a:pt x="0" y="52577"/>
                </a:lnTo>
                <a:lnTo>
                  <a:pt x="0" y="17525"/>
                </a:lnTo>
                <a:close/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1668779" y="4181855"/>
            <a:ext cx="1581912" cy="11582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2643377" y="4103370"/>
            <a:ext cx="586739" cy="18592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3698747" y="3592829"/>
            <a:ext cx="1022985" cy="0"/>
          </a:xfrm>
          <a:custGeom>
            <a:avLst/>
            <a:gdLst/>
            <a:ahLst/>
            <a:cxnLst/>
            <a:rect l="l" t="t" r="r" b="b"/>
            <a:pathLst>
              <a:path w="1022985" h="0">
                <a:moveTo>
                  <a:pt x="0" y="0"/>
                </a:moveTo>
                <a:lnTo>
                  <a:pt x="1022603" y="0"/>
                </a:lnTo>
              </a:path>
            </a:pathLst>
          </a:custGeom>
          <a:ln w="32004">
            <a:solidFill>
              <a:srgbClr val="E3631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3698747" y="3576828"/>
            <a:ext cx="1022985" cy="32384"/>
          </a:xfrm>
          <a:custGeom>
            <a:avLst/>
            <a:gdLst/>
            <a:ahLst/>
            <a:cxnLst/>
            <a:rect l="l" t="t" r="r" b="b"/>
            <a:pathLst>
              <a:path w="1022985" h="32385">
                <a:moveTo>
                  <a:pt x="0" y="8000"/>
                </a:moveTo>
                <a:lnTo>
                  <a:pt x="507364" y="8000"/>
                </a:lnTo>
                <a:lnTo>
                  <a:pt x="507364" y="0"/>
                </a:lnTo>
                <a:lnTo>
                  <a:pt x="1022603" y="16001"/>
                </a:lnTo>
                <a:lnTo>
                  <a:pt x="507364" y="32004"/>
                </a:lnTo>
                <a:lnTo>
                  <a:pt x="507364" y="24002"/>
                </a:lnTo>
                <a:lnTo>
                  <a:pt x="0" y="24002"/>
                </a:lnTo>
                <a:lnTo>
                  <a:pt x="0" y="8000"/>
                </a:lnTo>
                <a:close/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3698747" y="3745229"/>
            <a:ext cx="1022985" cy="0"/>
          </a:xfrm>
          <a:custGeom>
            <a:avLst/>
            <a:gdLst/>
            <a:ahLst/>
            <a:cxnLst/>
            <a:rect l="l" t="t" r="r" b="b"/>
            <a:pathLst>
              <a:path w="1022985" h="0">
                <a:moveTo>
                  <a:pt x="0" y="0"/>
                </a:moveTo>
                <a:lnTo>
                  <a:pt x="1022603" y="0"/>
                </a:lnTo>
              </a:path>
            </a:pathLst>
          </a:custGeom>
          <a:ln w="32004">
            <a:solidFill>
              <a:srgbClr val="E3631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3698747" y="3729228"/>
            <a:ext cx="1022985" cy="32384"/>
          </a:xfrm>
          <a:custGeom>
            <a:avLst/>
            <a:gdLst/>
            <a:ahLst/>
            <a:cxnLst/>
            <a:rect l="l" t="t" r="r" b="b"/>
            <a:pathLst>
              <a:path w="1022985" h="32385">
                <a:moveTo>
                  <a:pt x="0" y="8000"/>
                </a:moveTo>
                <a:lnTo>
                  <a:pt x="507364" y="8000"/>
                </a:lnTo>
                <a:lnTo>
                  <a:pt x="507364" y="0"/>
                </a:lnTo>
                <a:lnTo>
                  <a:pt x="1022603" y="16001"/>
                </a:lnTo>
                <a:lnTo>
                  <a:pt x="507364" y="32004"/>
                </a:lnTo>
                <a:lnTo>
                  <a:pt x="507364" y="24002"/>
                </a:lnTo>
                <a:lnTo>
                  <a:pt x="0" y="24002"/>
                </a:lnTo>
                <a:lnTo>
                  <a:pt x="0" y="8000"/>
                </a:lnTo>
                <a:close/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3698747" y="3897629"/>
            <a:ext cx="984885" cy="0"/>
          </a:xfrm>
          <a:custGeom>
            <a:avLst/>
            <a:gdLst/>
            <a:ahLst/>
            <a:cxnLst/>
            <a:rect l="l" t="t" r="r" b="b"/>
            <a:pathLst>
              <a:path w="984885" h="0">
                <a:moveTo>
                  <a:pt x="0" y="0"/>
                </a:moveTo>
                <a:lnTo>
                  <a:pt x="984503" y="0"/>
                </a:lnTo>
              </a:path>
            </a:pathLst>
          </a:custGeom>
          <a:ln w="32004">
            <a:solidFill>
              <a:srgbClr val="E3631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3698747" y="3881628"/>
            <a:ext cx="984885" cy="32384"/>
          </a:xfrm>
          <a:custGeom>
            <a:avLst/>
            <a:gdLst/>
            <a:ahLst/>
            <a:cxnLst/>
            <a:rect l="l" t="t" r="r" b="b"/>
            <a:pathLst>
              <a:path w="984885" h="32385">
                <a:moveTo>
                  <a:pt x="0" y="8000"/>
                </a:moveTo>
                <a:lnTo>
                  <a:pt x="488441" y="8000"/>
                </a:lnTo>
                <a:lnTo>
                  <a:pt x="488441" y="0"/>
                </a:lnTo>
                <a:lnTo>
                  <a:pt x="984503" y="16001"/>
                </a:lnTo>
                <a:lnTo>
                  <a:pt x="488441" y="32004"/>
                </a:lnTo>
                <a:lnTo>
                  <a:pt x="488441" y="24002"/>
                </a:lnTo>
                <a:lnTo>
                  <a:pt x="0" y="24002"/>
                </a:lnTo>
                <a:lnTo>
                  <a:pt x="0" y="8000"/>
                </a:lnTo>
                <a:close/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3698747" y="4050029"/>
            <a:ext cx="946785" cy="0"/>
          </a:xfrm>
          <a:custGeom>
            <a:avLst/>
            <a:gdLst/>
            <a:ahLst/>
            <a:cxnLst/>
            <a:rect l="l" t="t" r="r" b="b"/>
            <a:pathLst>
              <a:path w="946785" h="0">
                <a:moveTo>
                  <a:pt x="0" y="0"/>
                </a:moveTo>
                <a:lnTo>
                  <a:pt x="946403" y="0"/>
                </a:lnTo>
              </a:path>
            </a:pathLst>
          </a:custGeom>
          <a:ln w="32004">
            <a:solidFill>
              <a:srgbClr val="E3631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3698747" y="4034028"/>
            <a:ext cx="946785" cy="32384"/>
          </a:xfrm>
          <a:custGeom>
            <a:avLst/>
            <a:gdLst/>
            <a:ahLst/>
            <a:cxnLst/>
            <a:rect l="l" t="t" r="r" b="b"/>
            <a:pathLst>
              <a:path w="946785" h="32385">
                <a:moveTo>
                  <a:pt x="0" y="8000"/>
                </a:moveTo>
                <a:lnTo>
                  <a:pt x="469518" y="8000"/>
                </a:lnTo>
                <a:lnTo>
                  <a:pt x="469518" y="0"/>
                </a:lnTo>
                <a:lnTo>
                  <a:pt x="946403" y="16001"/>
                </a:lnTo>
                <a:lnTo>
                  <a:pt x="469518" y="32004"/>
                </a:lnTo>
                <a:lnTo>
                  <a:pt x="469518" y="24002"/>
                </a:lnTo>
                <a:lnTo>
                  <a:pt x="0" y="24002"/>
                </a:lnTo>
                <a:lnTo>
                  <a:pt x="0" y="8000"/>
                </a:lnTo>
                <a:close/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3698747" y="4126229"/>
            <a:ext cx="946785" cy="0"/>
          </a:xfrm>
          <a:custGeom>
            <a:avLst/>
            <a:gdLst/>
            <a:ahLst/>
            <a:cxnLst/>
            <a:rect l="l" t="t" r="r" b="b"/>
            <a:pathLst>
              <a:path w="946785" h="0">
                <a:moveTo>
                  <a:pt x="0" y="0"/>
                </a:moveTo>
                <a:lnTo>
                  <a:pt x="946403" y="0"/>
                </a:lnTo>
              </a:path>
            </a:pathLst>
          </a:custGeom>
          <a:ln w="32004">
            <a:solidFill>
              <a:srgbClr val="E3631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3698747" y="4110228"/>
            <a:ext cx="946785" cy="32384"/>
          </a:xfrm>
          <a:custGeom>
            <a:avLst/>
            <a:gdLst/>
            <a:ahLst/>
            <a:cxnLst/>
            <a:rect l="l" t="t" r="r" b="b"/>
            <a:pathLst>
              <a:path w="946785" h="32385">
                <a:moveTo>
                  <a:pt x="0" y="8000"/>
                </a:moveTo>
                <a:lnTo>
                  <a:pt x="469518" y="8000"/>
                </a:lnTo>
                <a:lnTo>
                  <a:pt x="469518" y="0"/>
                </a:lnTo>
                <a:lnTo>
                  <a:pt x="946403" y="16001"/>
                </a:lnTo>
                <a:lnTo>
                  <a:pt x="469518" y="32004"/>
                </a:lnTo>
                <a:lnTo>
                  <a:pt x="469518" y="24002"/>
                </a:lnTo>
                <a:lnTo>
                  <a:pt x="0" y="24002"/>
                </a:lnTo>
                <a:lnTo>
                  <a:pt x="0" y="8000"/>
                </a:lnTo>
                <a:close/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3698747" y="4202429"/>
            <a:ext cx="946785" cy="0"/>
          </a:xfrm>
          <a:custGeom>
            <a:avLst/>
            <a:gdLst/>
            <a:ahLst/>
            <a:cxnLst/>
            <a:rect l="l" t="t" r="r" b="b"/>
            <a:pathLst>
              <a:path w="946785" h="0">
                <a:moveTo>
                  <a:pt x="0" y="0"/>
                </a:moveTo>
                <a:lnTo>
                  <a:pt x="946403" y="0"/>
                </a:lnTo>
              </a:path>
            </a:pathLst>
          </a:custGeom>
          <a:ln w="32004">
            <a:solidFill>
              <a:srgbClr val="E3631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3698747" y="4186428"/>
            <a:ext cx="946785" cy="32384"/>
          </a:xfrm>
          <a:custGeom>
            <a:avLst/>
            <a:gdLst/>
            <a:ahLst/>
            <a:cxnLst/>
            <a:rect l="l" t="t" r="r" b="b"/>
            <a:pathLst>
              <a:path w="946785" h="32385">
                <a:moveTo>
                  <a:pt x="0" y="8000"/>
                </a:moveTo>
                <a:lnTo>
                  <a:pt x="469518" y="8000"/>
                </a:lnTo>
                <a:lnTo>
                  <a:pt x="469518" y="0"/>
                </a:lnTo>
                <a:lnTo>
                  <a:pt x="946403" y="16001"/>
                </a:lnTo>
                <a:lnTo>
                  <a:pt x="469518" y="32004"/>
                </a:lnTo>
                <a:lnTo>
                  <a:pt x="469518" y="24002"/>
                </a:lnTo>
                <a:lnTo>
                  <a:pt x="0" y="24002"/>
                </a:lnTo>
                <a:lnTo>
                  <a:pt x="0" y="8000"/>
                </a:lnTo>
                <a:close/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3698747" y="3669029"/>
            <a:ext cx="984885" cy="0"/>
          </a:xfrm>
          <a:custGeom>
            <a:avLst/>
            <a:gdLst/>
            <a:ahLst/>
            <a:cxnLst/>
            <a:rect l="l" t="t" r="r" b="b"/>
            <a:pathLst>
              <a:path w="984885" h="0">
                <a:moveTo>
                  <a:pt x="0" y="0"/>
                </a:moveTo>
                <a:lnTo>
                  <a:pt x="984503" y="0"/>
                </a:lnTo>
              </a:path>
            </a:pathLst>
          </a:custGeom>
          <a:ln w="32004">
            <a:solidFill>
              <a:srgbClr val="E3631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3698747" y="3653028"/>
            <a:ext cx="984885" cy="32384"/>
          </a:xfrm>
          <a:custGeom>
            <a:avLst/>
            <a:gdLst/>
            <a:ahLst/>
            <a:cxnLst/>
            <a:rect l="l" t="t" r="r" b="b"/>
            <a:pathLst>
              <a:path w="984885" h="32385">
                <a:moveTo>
                  <a:pt x="0" y="8000"/>
                </a:moveTo>
                <a:lnTo>
                  <a:pt x="488441" y="8000"/>
                </a:lnTo>
                <a:lnTo>
                  <a:pt x="488441" y="0"/>
                </a:lnTo>
                <a:lnTo>
                  <a:pt x="984503" y="16001"/>
                </a:lnTo>
                <a:lnTo>
                  <a:pt x="488441" y="32004"/>
                </a:lnTo>
                <a:lnTo>
                  <a:pt x="488441" y="24002"/>
                </a:lnTo>
                <a:lnTo>
                  <a:pt x="0" y="24002"/>
                </a:lnTo>
                <a:lnTo>
                  <a:pt x="0" y="8000"/>
                </a:lnTo>
                <a:close/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3698747" y="3821429"/>
            <a:ext cx="984885" cy="0"/>
          </a:xfrm>
          <a:custGeom>
            <a:avLst/>
            <a:gdLst/>
            <a:ahLst/>
            <a:cxnLst/>
            <a:rect l="l" t="t" r="r" b="b"/>
            <a:pathLst>
              <a:path w="984885" h="0">
                <a:moveTo>
                  <a:pt x="0" y="0"/>
                </a:moveTo>
                <a:lnTo>
                  <a:pt x="984503" y="0"/>
                </a:lnTo>
              </a:path>
            </a:pathLst>
          </a:custGeom>
          <a:ln w="32004">
            <a:solidFill>
              <a:srgbClr val="E3631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3698747" y="3805428"/>
            <a:ext cx="984885" cy="32384"/>
          </a:xfrm>
          <a:custGeom>
            <a:avLst/>
            <a:gdLst/>
            <a:ahLst/>
            <a:cxnLst/>
            <a:rect l="l" t="t" r="r" b="b"/>
            <a:pathLst>
              <a:path w="984885" h="32385">
                <a:moveTo>
                  <a:pt x="0" y="8000"/>
                </a:moveTo>
                <a:lnTo>
                  <a:pt x="488441" y="8000"/>
                </a:lnTo>
                <a:lnTo>
                  <a:pt x="488441" y="0"/>
                </a:lnTo>
                <a:lnTo>
                  <a:pt x="984503" y="16001"/>
                </a:lnTo>
                <a:lnTo>
                  <a:pt x="488441" y="32004"/>
                </a:lnTo>
                <a:lnTo>
                  <a:pt x="488441" y="24002"/>
                </a:lnTo>
                <a:lnTo>
                  <a:pt x="0" y="24002"/>
                </a:lnTo>
                <a:lnTo>
                  <a:pt x="0" y="8000"/>
                </a:lnTo>
                <a:close/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3698747" y="3973829"/>
            <a:ext cx="982980" cy="0"/>
          </a:xfrm>
          <a:custGeom>
            <a:avLst/>
            <a:gdLst/>
            <a:ahLst/>
            <a:cxnLst/>
            <a:rect l="l" t="t" r="r" b="b"/>
            <a:pathLst>
              <a:path w="982979" h="0">
                <a:moveTo>
                  <a:pt x="0" y="0"/>
                </a:moveTo>
                <a:lnTo>
                  <a:pt x="982979" y="0"/>
                </a:lnTo>
              </a:path>
            </a:pathLst>
          </a:custGeom>
          <a:ln w="32004">
            <a:solidFill>
              <a:srgbClr val="E3631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3698747" y="3957828"/>
            <a:ext cx="982980" cy="32384"/>
          </a:xfrm>
          <a:custGeom>
            <a:avLst/>
            <a:gdLst/>
            <a:ahLst/>
            <a:cxnLst/>
            <a:rect l="l" t="t" r="r" b="b"/>
            <a:pathLst>
              <a:path w="982979" h="32385">
                <a:moveTo>
                  <a:pt x="0" y="8000"/>
                </a:moveTo>
                <a:lnTo>
                  <a:pt x="486917" y="8000"/>
                </a:lnTo>
                <a:lnTo>
                  <a:pt x="486917" y="0"/>
                </a:lnTo>
                <a:lnTo>
                  <a:pt x="982979" y="16001"/>
                </a:lnTo>
                <a:lnTo>
                  <a:pt x="486917" y="32004"/>
                </a:lnTo>
                <a:lnTo>
                  <a:pt x="486917" y="24002"/>
                </a:lnTo>
                <a:lnTo>
                  <a:pt x="0" y="24002"/>
                </a:lnTo>
                <a:lnTo>
                  <a:pt x="0" y="8000"/>
                </a:lnTo>
                <a:close/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4789932" y="3901440"/>
            <a:ext cx="675132" cy="25755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4822697" y="3755897"/>
            <a:ext cx="630936" cy="185927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/>
          <p:nvPr/>
        </p:nvSpPr>
        <p:spPr>
          <a:xfrm>
            <a:off x="4822697" y="3755897"/>
            <a:ext cx="631190" cy="186055"/>
          </a:xfrm>
          <a:custGeom>
            <a:avLst/>
            <a:gdLst/>
            <a:ahLst/>
            <a:cxnLst/>
            <a:rect l="l" t="t" r="r" b="b"/>
            <a:pathLst>
              <a:path w="631189" h="186054">
                <a:moveTo>
                  <a:pt x="0" y="185927"/>
                </a:moveTo>
                <a:lnTo>
                  <a:pt x="630936" y="185927"/>
                </a:lnTo>
                <a:lnTo>
                  <a:pt x="630936" y="0"/>
                </a:lnTo>
                <a:lnTo>
                  <a:pt x="0" y="0"/>
                </a:lnTo>
                <a:lnTo>
                  <a:pt x="0" y="185927"/>
                </a:lnTo>
                <a:close/>
              </a:path>
            </a:pathLst>
          </a:custGeom>
          <a:ln w="4572">
            <a:solidFill>
              <a:srgbClr val="CAD3B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/>
          <p:nvPr/>
        </p:nvSpPr>
        <p:spPr>
          <a:xfrm>
            <a:off x="2631948" y="3691128"/>
            <a:ext cx="756285" cy="70485"/>
          </a:xfrm>
          <a:custGeom>
            <a:avLst/>
            <a:gdLst/>
            <a:ahLst/>
            <a:cxnLst/>
            <a:rect l="l" t="t" r="r" b="b"/>
            <a:pathLst>
              <a:path w="756285" h="70485">
                <a:moveTo>
                  <a:pt x="376681" y="0"/>
                </a:moveTo>
                <a:lnTo>
                  <a:pt x="376681" y="17525"/>
                </a:lnTo>
                <a:lnTo>
                  <a:pt x="0" y="17525"/>
                </a:lnTo>
                <a:lnTo>
                  <a:pt x="0" y="52577"/>
                </a:lnTo>
                <a:lnTo>
                  <a:pt x="376681" y="52577"/>
                </a:lnTo>
                <a:lnTo>
                  <a:pt x="376681" y="70104"/>
                </a:lnTo>
                <a:lnTo>
                  <a:pt x="755903" y="35051"/>
                </a:lnTo>
                <a:lnTo>
                  <a:pt x="376681" y="0"/>
                </a:lnTo>
                <a:close/>
              </a:path>
            </a:pathLst>
          </a:custGeom>
          <a:solidFill>
            <a:srgbClr val="E363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/>
          <p:nvPr/>
        </p:nvSpPr>
        <p:spPr>
          <a:xfrm>
            <a:off x="2631948" y="3691128"/>
            <a:ext cx="756285" cy="70485"/>
          </a:xfrm>
          <a:custGeom>
            <a:avLst/>
            <a:gdLst/>
            <a:ahLst/>
            <a:cxnLst/>
            <a:rect l="l" t="t" r="r" b="b"/>
            <a:pathLst>
              <a:path w="756285" h="70485">
                <a:moveTo>
                  <a:pt x="0" y="17525"/>
                </a:moveTo>
                <a:lnTo>
                  <a:pt x="376681" y="17525"/>
                </a:lnTo>
                <a:lnTo>
                  <a:pt x="376681" y="0"/>
                </a:lnTo>
                <a:lnTo>
                  <a:pt x="755903" y="35051"/>
                </a:lnTo>
                <a:lnTo>
                  <a:pt x="376681" y="70104"/>
                </a:lnTo>
                <a:lnTo>
                  <a:pt x="376681" y="52577"/>
                </a:lnTo>
                <a:lnTo>
                  <a:pt x="0" y="52577"/>
                </a:lnTo>
                <a:lnTo>
                  <a:pt x="0" y="17525"/>
                </a:lnTo>
                <a:close/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/>
          <p:nvPr/>
        </p:nvSpPr>
        <p:spPr>
          <a:xfrm>
            <a:off x="1748789" y="3303270"/>
            <a:ext cx="524256" cy="18592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9" name="object 49"/>
          <p:cNvSpPr/>
          <p:nvPr/>
        </p:nvSpPr>
        <p:spPr>
          <a:xfrm>
            <a:off x="1748789" y="3303270"/>
            <a:ext cx="524510" cy="186055"/>
          </a:xfrm>
          <a:custGeom>
            <a:avLst/>
            <a:gdLst/>
            <a:ahLst/>
            <a:cxnLst/>
            <a:rect l="l" t="t" r="r" b="b"/>
            <a:pathLst>
              <a:path w="524510" h="186054">
                <a:moveTo>
                  <a:pt x="0" y="185927"/>
                </a:moveTo>
                <a:lnTo>
                  <a:pt x="524256" y="185927"/>
                </a:lnTo>
                <a:lnTo>
                  <a:pt x="524256" y="0"/>
                </a:lnTo>
                <a:lnTo>
                  <a:pt x="0" y="0"/>
                </a:lnTo>
                <a:lnTo>
                  <a:pt x="0" y="185927"/>
                </a:lnTo>
                <a:close/>
              </a:path>
            </a:pathLst>
          </a:custGeom>
          <a:ln w="4572">
            <a:solidFill>
              <a:srgbClr val="DAABA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0" name="object 50"/>
          <p:cNvSpPr/>
          <p:nvPr/>
        </p:nvSpPr>
        <p:spPr>
          <a:xfrm>
            <a:off x="2679954" y="3303270"/>
            <a:ext cx="525780" cy="18592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1" name="object 51"/>
          <p:cNvSpPr/>
          <p:nvPr/>
        </p:nvSpPr>
        <p:spPr>
          <a:xfrm>
            <a:off x="2679954" y="3303270"/>
            <a:ext cx="525780" cy="186055"/>
          </a:xfrm>
          <a:custGeom>
            <a:avLst/>
            <a:gdLst/>
            <a:ahLst/>
            <a:cxnLst/>
            <a:rect l="l" t="t" r="r" b="b"/>
            <a:pathLst>
              <a:path w="525780" h="186054">
                <a:moveTo>
                  <a:pt x="0" y="185927"/>
                </a:moveTo>
                <a:lnTo>
                  <a:pt x="525780" y="185927"/>
                </a:lnTo>
                <a:lnTo>
                  <a:pt x="525780" y="0"/>
                </a:lnTo>
                <a:lnTo>
                  <a:pt x="0" y="0"/>
                </a:lnTo>
                <a:lnTo>
                  <a:pt x="0" y="185927"/>
                </a:lnTo>
                <a:close/>
              </a:path>
            </a:pathLst>
          </a:custGeom>
          <a:ln w="4572">
            <a:solidFill>
              <a:srgbClr val="F3D2AD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2" name="object 52"/>
          <p:cNvSpPr/>
          <p:nvPr/>
        </p:nvSpPr>
        <p:spPr>
          <a:xfrm>
            <a:off x="3806190" y="3298697"/>
            <a:ext cx="478536" cy="185927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/>
          <p:nvPr/>
        </p:nvSpPr>
        <p:spPr>
          <a:xfrm>
            <a:off x="3806190" y="3298697"/>
            <a:ext cx="478790" cy="186055"/>
          </a:xfrm>
          <a:custGeom>
            <a:avLst/>
            <a:gdLst/>
            <a:ahLst/>
            <a:cxnLst/>
            <a:rect l="l" t="t" r="r" b="b"/>
            <a:pathLst>
              <a:path w="478789" h="186054">
                <a:moveTo>
                  <a:pt x="0" y="185927"/>
                </a:moveTo>
                <a:lnTo>
                  <a:pt x="478536" y="185927"/>
                </a:lnTo>
                <a:lnTo>
                  <a:pt x="478536" y="0"/>
                </a:lnTo>
                <a:lnTo>
                  <a:pt x="0" y="0"/>
                </a:lnTo>
                <a:lnTo>
                  <a:pt x="0" y="185927"/>
                </a:lnTo>
                <a:close/>
              </a:path>
            </a:pathLst>
          </a:custGeom>
          <a:ln w="4572">
            <a:solidFill>
              <a:srgbClr val="CAD3B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4" name="object 54"/>
          <p:cNvSpPr/>
          <p:nvPr/>
        </p:nvSpPr>
        <p:spPr>
          <a:xfrm>
            <a:off x="1496567" y="2677667"/>
            <a:ext cx="421005" cy="200025"/>
          </a:xfrm>
          <a:custGeom>
            <a:avLst/>
            <a:gdLst/>
            <a:ahLst/>
            <a:cxnLst/>
            <a:rect l="l" t="t" r="r" b="b"/>
            <a:pathLst>
              <a:path w="421005" h="200025">
                <a:moveTo>
                  <a:pt x="0" y="199644"/>
                </a:moveTo>
                <a:lnTo>
                  <a:pt x="420624" y="199644"/>
                </a:lnTo>
                <a:lnTo>
                  <a:pt x="420624" y="0"/>
                </a:lnTo>
                <a:lnTo>
                  <a:pt x="0" y="0"/>
                </a:lnTo>
                <a:lnTo>
                  <a:pt x="0" y="199644"/>
                </a:lnTo>
                <a:close/>
              </a:path>
            </a:pathLst>
          </a:custGeom>
          <a:solidFill>
            <a:srgbClr val="CDD0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" name="object 55"/>
          <p:cNvSpPr/>
          <p:nvPr/>
        </p:nvSpPr>
        <p:spPr>
          <a:xfrm>
            <a:off x="1496567" y="2677667"/>
            <a:ext cx="421005" cy="200025"/>
          </a:xfrm>
          <a:custGeom>
            <a:avLst/>
            <a:gdLst/>
            <a:ahLst/>
            <a:cxnLst/>
            <a:rect l="l" t="t" r="r" b="b"/>
            <a:pathLst>
              <a:path w="421005" h="200025">
                <a:moveTo>
                  <a:pt x="0" y="199644"/>
                </a:moveTo>
                <a:lnTo>
                  <a:pt x="420624" y="199644"/>
                </a:lnTo>
                <a:lnTo>
                  <a:pt x="420624" y="0"/>
                </a:lnTo>
                <a:lnTo>
                  <a:pt x="0" y="0"/>
                </a:lnTo>
                <a:lnTo>
                  <a:pt x="0" y="199644"/>
                </a:lnTo>
                <a:close/>
              </a:path>
            </a:pathLst>
          </a:custGeom>
          <a:ln w="6095">
            <a:solidFill>
              <a:srgbClr val="FF33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6" name="object 56"/>
          <p:cNvSpPr/>
          <p:nvPr/>
        </p:nvSpPr>
        <p:spPr>
          <a:xfrm>
            <a:off x="3738371" y="2671572"/>
            <a:ext cx="518159" cy="200025"/>
          </a:xfrm>
          <a:custGeom>
            <a:avLst/>
            <a:gdLst/>
            <a:ahLst/>
            <a:cxnLst/>
            <a:rect l="l" t="t" r="r" b="b"/>
            <a:pathLst>
              <a:path w="518160" h="200025">
                <a:moveTo>
                  <a:pt x="0" y="199644"/>
                </a:moveTo>
                <a:lnTo>
                  <a:pt x="518160" y="199644"/>
                </a:lnTo>
                <a:lnTo>
                  <a:pt x="518160" y="0"/>
                </a:lnTo>
                <a:lnTo>
                  <a:pt x="0" y="0"/>
                </a:lnTo>
                <a:lnTo>
                  <a:pt x="0" y="199644"/>
                </a:lnTo>
                <a:close/>
              </a:path>
            </a:pathLst>
          </a:custGeom>
          <a:solidFill>
            <a:srgbClr val="CDD0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" name="object 57"/>
          <p:cNvSpPr/>
          <p:nvPr/>
        </p:nvSpPr>
        <p:spPr>
          <a:xfrm>
            <a:off x="3738371" y="2671572"/>
            <a:ext cx="518159" cy="200025"/>
          </a:xfrm>
          <a:custGeom>
            <a:avLst/>
            <a:gdLst/>
            <a:ahLst/>
            <a:cxnLst/>
            <a:rect l="l" t="t" r="r" b="b"/>
            <a:pathLst>
              <a:path w="518160" h="200025">
                <a:moveTo>
                  <a:pt x="0" y="199644"/>
                </a:moveTo>
                <a:lnTo>
                  <a:pt x="518160" y="199644"/>
                </a:lnTo>
                <a:lnTo>
                  <a:pt x="518160" y="0"/>
                </a:lnTo>
                <a:lnTo>
                  <a:pt x="0" y="0"/>
                </a:lnTo>
                <a:lnTo>
                  <a:pt x="0" y="199644"/>
                </a:lnTo>
                <a:close/>
              </a:path>
            </a:pathLst>
          </a:custGeom>
          <a:ln w="6096">
            <a:solidFill>
              <a:srgbClr val="E3631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" name="object 58"/>
          <p:cNvSpPr/>
          <p:nvPr/>
        </p:nvSpPr>
        <p:spPr>
          <a:xfrm>
            <a:off x="1984248" y="2776727"/>
            <a:ext cx="337185" cy="32384"/>
          </a:xfrm>
          <a:custGeom>
            <a:avLst/>
            <a:gdLst/>
            <a:ahLst/>
            <a:cxnLst/>
            <a:rect l="l" t="t" r="r" b="b"/>
            <a:pathLst>
              <a:path w="337185" h="32385">
                <a:moveTo>
                  <a:pt x="193039" y="27812"/>
                </a:moveTo>
                <a:lnTo>
                  <a:pt x="143763" y="27812"/>
                </a:lnTo>
                <a:lnTo>
                  <a:pt x="168401" y="32004"/>
                </a:lnTo>
                <a:lnTo>
                  <a:pt x="193039" y="27812"/>
                </a:lnTo>
                <a:close/>
              </a:path>
              <a:path w="337185" h="32385">
                <a:moveTo>
                  <a:pt x="238632" y="26035"/>
                </a:moveTo>
                <a:lnTo>
                  <a:pt x="98170" y="26035"/>
                </a:lnTo>
                <a:lnTo>
                  <a:pt x="104012" y="30734"/>
                </a:lnTo>
                <a:lnTo>
                  <a:pt x="143763" y="27812"/>
                </a:lnTo>
                <a:lnTo>
                  <a:pt x="236422" y="27812"/>
                </a:lnTo>
                <a:lnTo>
                  <a:pt x="238632" y="26035"/>
                </a:lnTo>
                <a:close/>
              </a:path>
              <a:path w="337185" h="32385">
                <a:moveTo>
                  <a:pt x="236422" y="27812"/>
                </a:moveTo>
                <a:lnTo>
                  <a:pt x="193039" y="27812"/>
                </a:lnTo>
                <a:lnTo>
                  <a:pt x="232790" y="30734"/>
                </a:lnTo>
                <a:lnTo>
                  <a:pt x="236422" y="27812"/>
                </a:lnTo>
                <a:close/>
              </a:path>
              <a:path w="337185" h="32385">
                <a:moveTo>
                  <a:pt x="49275" y="4699"/>
                </a:moveTo>
                <a:lnTo>
                  <a:pt x="63372" y="9271"/>
                </a:lnTo>
                <a:lnTo>
                  <a:pt x="12826" y="9906"/>
                </a:lnTo>
                <a:lnTo>
                  <a:pt x="44576" y="13716"/>
                </a:lnTo>
                <a:lnTo>
                  <a:pt x="0" y="16001"/>
                </a:lnTo>
                <a:lnTo>
                  <a:pt x="44576" y="18287"/>
                </a:lnTo>
                <a:lnTo>
                  <a:pt x="12826" y="22098"/>
                </a:lnTo>
                <a:lnTo>
                  <a:pt x="63372" y="22606"/>
                </a:lnTo>
                <a:lnTo>
                  <a:pt x="49275" y="27305"/>
                </a:lnTo>
                <a:lnTo>
                  <a:pt x="98170" y="26035"/>
                </a:lnTo>
                <a:lnTo>
                  <a:pt x="283717" y="26035"/>
                </a:lnTo>
                <a:lnTo>
                  <a:pt x="273431" y="22606"/>
                </a:lnTo>
                <a:lnTo>
                  <a:pt x="323976" y="22098"/>
                </a:lnTo>
                <a:lnTo>
                  <a:pt x="292226" y="18287"/>
                </a:lnTo>
                <a:lnTo>
                  <a:pt x="336803" y="16001"/>
                </a:lnTo>
                <a:lnTo>
                  <a:pt x="292226" y="13716"/>
                </a:lnTo>
                <a:lnTo>
                  <a:pt x="323976" y="9906"/>
                </a:lnTo>
                <a:lnTo>
                  <a:pt x="273431" y="9271"/>
                </a:lnTo>
                <a:lnTo>
                  <a:pt x="283612" y="5969"/>
                </a:lnTo>
                <a:lnTo>
                  <a:pt x="98170" y="5969"/>
                </a:lnTo>
                <a:lnTo>
                  <a:pt x="49275" y="4699"/>
                </a:lnTo>
                <a:close/>
              </a:path>
              <a:path w="337185" h="32385">
                <a:moveTo>
                  <a:pt x="283717" y="26035"/>
                </a:moveTo>
                <a:lnTo>
                  <a:pt x="238632" y="26035"/>
                </a:lnTo>
                <a:lnTo>
                  <a:pt x="287527" y="27305"/>
                </a:lnTo>
                <a:lnTo>
                  <a:pt x="283717" y="26035"/>
                </a:lnTo>
                <a:close/>
              </a:path>
              <a:path w="337185" h="32385">
                <a:moveTo>
                  <a:pt x="104012" y="1270"/>
                </a:moveTo>
                <a:lnTo>
                  <a:pt x="98170" y="5969"/>
                </a:lnTo>
                <a:lnTo>
                  <a:pt x="238632" y="5969"/>
                </a:lnTo>
                <a:lnTo>
                  <a:pt x="236422" y="4191"/>
                </a:lnTo>
                <a:lnTo>
                  <a:pt x="143763" y="4191"/>
                </a:lnTo>
                <a:lnTo>
                  <a:pt x="104012" y="1270"/>
                </a:lnTo>
                <a:close/>
              </a:path>
              <a:path w="337185" h="32385">
                <a:moveTo>
                  <a:pt x="287527" y="4699"/>
                </a:moveTo>
                <a:lnTo>
                  <a:pt x="238632" y="5969"/>
                </a:lnTo>
                <a:lnTo>
                  <a:pt x="283612" y="5969"/>
                </a:lnTo>
                <a:lnTo>
                  <a:pt x="287527" y="4699"/>
                </a:lnTo>
                <a:close/>
              </a:path>
              <a:path w="337185" h="32385">
                <a:moveTo>
                  <a:pt x="168401" y="0"/>
                </a:moveTo>
                <a:lnTo>
                  <a:pt x="143763" y="4191"/>
                </a:lnTo>
                <a:lnTo>
                  <a:pt x="193039" y="4191"/>
                </a:lnTo>
                <a:lnTo>
                  <a:pt x="168401" y="0"/>
                </a:lnTo>
                <a:close/>
              </a:path>
              <a:path w="337185" h="32385">
                <a:moveTo>
                  <a:pt x="232790" y="1270"/>
                </a:moveTo>
                <a:lnTo>
                  <a:pt x="193039" y="4191"/>
                </a:lnTo>
                <a:lnTo>
                  <a:pt x="236422" y="4191"/>
                </a:lnTo>
                <a:lnTo>
                  <a:pt x="232790" y="1270"/>
                </a:lnTo>
                <a:close/>
              </a:path>
            </a:pathLst>
          </a:custGeom>
          <a:solidFill>
            <a:srgbClr val="FF505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9" name="object 59"/>
          <p:cNvSpPr/>
          <p:nvPr/>
        </p:nvSpPr>
        <p:spPr>
          <a:xfrm>
            <a:off x="1984248" y="2776727"/>
            <a:ext cx="337185" cy="32384"/>
          </a:xfrm>
          <a:custGeom>
            <a:avLst/>
            <a:gdLst/>
            <a:ahLst/>
            <a:cxnLst/>
            <a:rect l="l" t="t" r="r" b="b"/>
            <a:pathLst>
              <a:path w="337185" h="32385">
                <a:moveTo>
                  <a:pt x="0" y="16001"/>
                </a:moveTo>
                <a:lnTo>
                  <a:pt x="44576" y="13716"/>
                </a:lnTo>
                <a:lnTo>
                  <a:pt x="12826" y="9906"/>
                </a:lnTo>
                <a:lnTo>
                  <a:pt x="63372" y="9271"/>
                </a:lnTo>
                <a:lnTo>
                  <a:pt x="49275" y="4699"/>
                </a:lnTo>
                <a:lnTo>
                  <a:pt x="98170" y="5969"/>
                </a:lnTo>
                <a:lnTo>
                  <a:pt x="104012" y="1270"/>
                </a:lnTo>
                <a:lnTo>
                  <a:pt x="143763" y="4191"/>
                </a:lnTo>
                <a:lnTo>
                  <a:pt x="168401" y="0"/>
                </a:lnTo>
                <a:lnTo>
                  <a:pt x="193039" y="4191"/>
                </a:lnTo>
                <a:lnTo>
                  <a:pt x="232790" y="1270"/>
                </a:lnTo>
                <a:lnTo>
                  <a:pt x="238632" y="5969"/>
                </a:lnTo>
                <a:lnTo>
                  <a:pt x="287527" y="4699"/>
                </a:lnTo>
                <a:lnTo>
                  <a:pt x="273431" y="9271"/>
                </a:lnTo>
                <a:lnTo>
                  <a:pt x="323976" y="9906"/>
                </a:lnTo>
                <a:lnTo>
                  <a:pt x="292226" y="13716"/>
                </a:lnTo>
                <a:lnTo>
                  <a:pt x="336803" y="16001"/>
                </a:lnTo>
                <a:lnTo>
                  <a:pt x="292226" y="18287"/>
                </a:lnTo>
                <a:lnTo>
                  <a:pt x="323976" y="22098"/>
                </a:lnTo>
                <a:lnTo>
                  <a:pt x="273431" y="22606"/>
                </a:lnTo>
                <a:lnTo>
                  <a:pt x="287527" y="27305"/>
                </a:lnTo>
                <a:lnTo>
                  <a:pt x="238632" y="26035"/>
                </a:lnTo>
                <a:lnTo>
                  <a:pt x="232790" y="30734"/>
                </a:lnTo>
                <a:lnTo>
                  <a:pt x="193039" y="27812"/>
                </a:lnTo>
                <a:lnTo>
                  <a:pt x="168401" y="32004"/>
                </a:lnTo>
                <a:lnTo>
                  <a:pt x="143763" y="27812"/>
                </a:lnTo>
                <a:lnTo>
                  <a:pt x="104012" y="30734"/>
                </a:lnTo>
                <a:lnTo>
                  <a:pt x="98170" y="26035"/>
                </a:lnTo>
                <a:lnTo>
                  <a:pt x="49275" y="27305"/>
                </a:lnTo>
                <a:lnTo>
                  <a:pt x="63372" y="22606"/>
                </a:lnTo>
                <a:lnTo>
                  <a:pt x="12826" y="22098"/>
                </a:lnTo>
                <a:lnTo>
                  <a:pt x="44576" y="18287"/>
                </a:lnTo>
                <a:lnTo>
                  <a:pt x="0" y="16001"/>
                </a:lnTo>
                <a:close/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0" name="object 60"/>
          <p:cNvSpPr/>
          <p:nvPr/>
        </p:nvSpPr>
        <p:spPr>
          <a:xfrm>
            <a:off x="2327148" y="2776727"/>
            <a:ext cx="413384" cy="32384"/>
          </a:xfrm>
          <a:custGeom>
            <a:avLst/>
            <a:gdLst/>
            <a:ahLst/>
            <a:cxnLst/>
            <a:rect l="l" t="t" r="r" b="b"/>
            <a:pathLst>
              <a:path w="413385" h="32385">
                <a:moveTo>
                  <a:pt x="236727" y="27812"/>
                </a:moveTo>
                <a:lnTo>
                  <a:pt x="176275" y="27812"/>
                </a:lnTo>
                <a:lnTo>
                  <a:pt x="206501" y="32004"/>
                </a:lnTo>
                <a:lnTo>
                  <a:pt x="236727" y="27812"/>
                </a:lnTo>
                <a:close/>
              </a:path>
              <a:path w="413385" h="32385">
                <a:moveTo>
                  <a:pt x="292607" y="26035"/>
                </a:moveTo>
                <a:lnTo>
                  <a:pt x="120395" y="26035"/>
                </a:lnTo>
                <a:lnTo>
                  <a:pt x="127507" y="30734"/>
                </a:lnTo>
                <a:lnTo>
                  <a:pt x="176275" y="27812"/>
                </a:lnTo>
                <a:lnTo>
                  <a:pt x="289916" y="27812"/>
                </a:lnTo>
                <a:lnTo>
                  <a:pt x="292607" y="26035"/>
                </a:lnTo>
                <a:close/>
              </a:path>
              <a:path w="413385" h="32385">
                <a:moveTo>
                  <a:pt x="289916" y="27812"/>
                </a:moveTo>
                <a:lnTo>
                  <a:pt x="236727" y="27812"/>
                </a:lnTo>
                <a:lnTo>
                  <a:pt x="285495" y="30734"/>
                </a:lnTo>
                <a:lnTo>
                  <a:pt x="289916" y="27812"/>
                </a:lnTo>
                <a:close/>
              </a:path>
              <a:path w="413385" h="32385">
                <a:moveTo>
                  <a:pt x="60451" y="4699"/>
                </a:moveTo>
                <a:lnTo>
                  <a:pt x="77724" y="9271"/>
                </a:lnTo>
                <a:lnTo>
                  <a:pt x="15747" y="9906"/>
                </a:lnTo>
                <a:lnTo>
                  <a:pt x="54609" y="13716"/>
                </a:lnTo>
                <a:lnTo>
                  <a:pt x="0" y="16001"/>
                </a:lnTo>
                <a:lnTo>
                  <a:pt x="54609" y="18287"/>
                </a:lnTo>
                <a:lnTo>
                  <a:pt x="15747" y="22098"/>
                </a:lnTo>
                <a:lnTo>
                  <a:pt x="77724" y="22606"/>
                </a:lnTo>
                <a:lnTo>
                  <a:pt x="60451" y="27305"/>
                </a:lnTo>
                <a:lnTo>
                  <a:pt x="120395" y="26035"/>
                </a:lnTo>
                <a:lnTo>
                  <a:pt x="347883" y="26035"/>
                </a:lnTo>
                <a:lnTo>
                  <a:pt x="335279" y="22606"/>
                </a:lnTo>
                <a:lnTo>
                  <a:pt x="397256" y="22098"/>
                </a:lnTo>
                <a:lnTo>
                  <a:pt x="358394" y="18287"/>
                </a:lnTo>
                <a:lnTo>
                  <a:pt x="413003" y="16001"/>
                </a:lnTo>
                <a:lnTo>
                  <a:pt x="358394" y="13716"/>
                </a:lnTo>
                <a:lnTo>
                  <a:pt x="397256" y="9906"/>
                </a:lnTo>
                <a:lnTo>
                  <a:pt x="335279" y="9271"/>
                </a:lnTo>
                <a:lnTo>
                  <a:pt x="347754" y="5969"/>
                </a:lnTo>
                <a:lnTo>
                  <a:pt x="120395" y="5969"/>
                </a:lnTo>
                <a:lnTo>
                  <a:pt x="60451" y="4699"/>
                </a:lnTo>
                <a:close/>
              </a:path>
              <a:path w="413385" h="32385">
                <a:moveTo>
                  <a:pt x="347883" y="26035"/>
                </a:moveTo>
                <a:lnTo>
                  <a:pt x="292607" y="26035"/>
                </a:lnTo>
                <a:lnTo>
                  <a:pt x="352551" y="27305"/>
                </a:lnTo>
                <a:lnTo>
                  <a:pt x="347883" y="26035"/>
                </a:lnTo>
                <a:close/>
              </a:path>
              <a:path w="413385" h="32385">
                <a:moveTo>
                  <a:pt x="127507" y="1270"/>
                </a:moveTo>
                <a:lnTo>
                  <a:pt x="120395" y="5969"/>
                </a:lnTo>
                <a:lnTo>
                  <a:pt x="292607" y="5969"/>
                </a:lnTo>
                <a:lnTo>
                  <a:pt x="289916" y="4191"/>
                </a:lnTo>
                <a:lnTo>
                  <a:pt x="176275" y="4191"/>
                </a:lnTo>
                <a:lnTo>
                  <a:pt x="127507" y="1270"/>
                </a:lnTo>
                <a:close/>
              </a:path>
              <a:path w="413385" h="32385">
                <a:moveTo>
                  <a:pt x="352551" y="4699"/>
                </a:moveTo>
                <a:lnTo>
                  <a:pt x="292607" y="5969"/>
                </a:lnTo>
                <a:lnTo>
                  <a:pt x="347754" y="5969"/>
                </a:lnTo>
                <a:lnTo>
                  <a:pt x="352551" y="4699"/>
                </a:lnTo>
                <a:close/>
              </a:path>
              <a:path w="413385" h="32385">
                <a:moveTo>
                  <a:pt x="206501" y="0"/>
                </a:moveTo>
                <a:lnTo>
                  <a:pt x="176275" y="4191"/>
                </a:lnTo>
                <a:lnTo>
                  <a:pt x="236727" y="4191"/>
                </a:lnTo>
                <a:lnTo>
                  <a:pt x="206501" y="0"/>
                </a:lnTo>
                <a:close/>
              </a:path>
              <a:path w="413385" h="32385">
                <a:moveTo>
                  <a:pt x="285495" y="1270"/>
                </a:moveTo>
                <a:lnTo>
                  <a:pt x="236727" y="4191"/>
                </a:lnTo>
                <a:lnTo>
                  <a:pt x="289916" y="4191"/>
                </a:lnTo>
                <a:lnTo>
                  <a:pt x="285495" y="1270"/>
                </a:lnTo>
                <a:close/>
              </a:path>
            </a:pathLst>
          </a:custGeom>
          <a:solidFill>
            <a:srgbClr val="FF505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1" name="object 61"/>
          <p:cNvSpPr/>
          <p:nvPr/>
        </p:nvSpPr>
        <p:spPr>
          <a:xfrm>
            <a:off x="2327148" y="2776727"/>
            <a:ext cx="413384" cy="32384"/>
          </a:xfrm>
          <a:custGeom>
            <a:avLst/>
            <a:gdLst/>
            <a:ahLst/>
            <a:cxnLst/>
            <a:rect l="l" t="t" r="r" b="b"/>
            <a:pathLst>
              <a:path w="413385" h="32385">
                <a:moveTo>
                  <a:pt x="0" y="16001"/>
                </a:moveTo>
                <a:lnTo>
                  <a:pt x="54609" y="13716"/>
                </a:lnTo>
                <a:lnTo>
                  <a:pt x="15747" y="9906"/>
                </a:lnTo>
                <a:lnTo>
                  <a:pt x="77724" y="9271"/>
                </a:lnTo>
                <a:lnTo>
                  <a:pt x="60451" y="4699"/>
                </a:lnTo>
                <a:lnTo>
                  <a:pt x="120395" y="5969"/>
                </a:lnTo>
                <a:lnTo>
                  <a:pt x="127507" y="1270"/>
                </a:lnTo>
                <a:lnTo>
                  <a:pt x="176275" y="4191"/>
                </a:lnTo>
                <a:lnTo>
                  <a:pt x="206501" y="0"/>
                </a:lnTo>
                <a:lnTo>
                  <a:pt x="236727" y="4191"/>
                </a:lnTo>
                <a:lnTo>
                  <a:pt x="285495" y="1270"/>
                </a:lnTo>
                <a:lnTo>
                  <a:pt x="292607" y="5969"/>
                </a:lnTo>
                <a:lnTo>
                  <a:pt x="352551" y="4699"/>
                </a:lnTo>
                <a:lnTo>
                  <a:pt x="335279" y="9271"/>
                </a:lnTo>
                <a:lnTo>
                  <a:pt x="397256" y="9906"/>
                </a:lnTo>
                <a:lnTo>
                  <a:pt x="358394" y="13716"/>
                </a:lnTo>
                <a:lnTo>
                  <a:pt x="413003" y="16001"/>
                </a:lnTo>
                <a:lnTo>
                  <a:pt x="358394" y="18287"/>
                </a:lnTo>
                <a:lnTo>
                  <a:pt x="397256" y="22098"/>
                </a:lnTo>
                <a:lnTo>
                  <a:pt x="335279" y="22606"/>
                </a:lnTo>
                <a:lnTo>
                  <a:pt x="352551" y="27305"/>
                </a:lnTo>
                <a:lnTo>
                  <a:pt x="292607" y="26035"/>
                </a:lnTo>
                <a:lnTo>
                  <a:pt x="285495" y="30734"/>
                </a:lnTo>
                <a:lnTo>
                  <a:pt x="236727" y="27812"/>
                </a:lnTo>
                <a:lnTo>
                  <a:pt x="206501" y="32004"/>
                </a:lnTo>
                <a:lnTo>
                  <a:pt x="176275" y="27812"/>
                </a:lnTo>
                <a:lnTo>
                  <a:pt x="127507" y="30734"/>
                </a:lnTo>
                <a:lnTo>
                  <a:pt x="120395" y="26035"/>
                </a:lnTo>
                <a:lnTo>
                  <a:pt x="60451" y="27305"/>
                </a:lnTo>
                <a:lnTo>
                  <a:pt x="77724" y="22606"/>
                </a:lnTo>
                <a:lnTo>
                  <a:pt x="15747" y="22098"/>
                </a:lnTo>
                <a:lnTo>
                  <a:pt x="54609" y="18287"/>
                </a:lnTo>
                <a:lnTo>
                  <a:pt x="0" y="16001"/>
                </a:lnTo>
                <a:close/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2" name="object 62"/>
          <p:cNvSpPr/>
          <p:nvPr/>
        </p:nvSpPr>
        <p:spPr>
          <a:xfrm>
            <a:off x="2708148" y="2776727"/>
            <a:ext cx="375285" cy="32384"/>
          </a:xfrm>
          <a:custGeom>
            <a:avLst/>
            <a:gdLst/>
            <a:ahLst/>
            <a:cxnLst/>
            <a:rect l="l" t="t" r="r" b="b"/>
            <a:pathLst>
              <a:path w="375285" h="32385">
                <a:moveTo>
                  <a:pt x="214883" y="27812"/>
                </a:moveTo>
                <a:lnTo>
                  <a:pt x="160019" y="27812"/>
                </a:lnTo>
                <a:lnTo>
                  <a:pt x="187451" y="32004"/>
                </a:lnTo>
                <a:lnTo>
                  <a:pt x="214883" y="27812"/>
                </a:lnTo>
                <a:close/>
              </a:path>
              <a:path w="375285" h="32385">
                <a:moveTo>
                  <a:pt x="265556" y="26035"/>
                </a:moveTo>
                <a:lnTo>
                  <a:pt x="109346" y="26035"/>
                </a:lnTo>
                <a:lnTo>
                  <a:pt x="115696" y="30734"/>
                </a:lnTo>
                <a:lnTo>
                  <a:pt x="160019" y="27812"/>
                </a:lnTo>
                <a:lnTo>
                  <a:pt x="263154" y="27812"/>
                </a:lnTo>
                <a:lnTo>
                  <a:pt x="265556" y="26035"/>
                </a:lnTo>
                <a:close/>
              </a:path>
              <a:path w="375285" h="32385">
                <a:moveTo>
                  <a:pt x="263154" y="27812"/>
                </a:moveTo>
                <a:lnTo>
                  <a:pt x="214883" y="27812"/>
                </a:lnTo>
                <a:lnTo>
                  <a:pt x="259206" y="30734"/>
                </a:lnTo>
                <a:lnTo>
                  <a:pt x="263154" y="27812"/>
                </a:lnTo>
                <a:close/>
              </a:path>
              <a:path w="375285" h="32385">
                <a:moveTo>
                  <a:pt x="54863" y="4699"/>
                </a:moveTo>
                <a:lnTo>
                  <a:pt x="70612" y="9271"/>
                </a:lnTo>
                <a:lnTo>
                  <a:pt x="14224" y="9906"/>
                </a:lnTo>
                <a:lnTo>
                  <a:pt x="49529" y="13716"/>
                </a:lnTo>
                <a:lnTo>
                  <a:pt x="0" y="16001"/>
                </a:lnTo>
                <a:lnTo>
                  <a:pt x="49529" y="18287"/>
                </a:lnTo>
                <a:lnTo>
                  <a:pt x="14224" y="22098"/>
                </a:lnTo>
                <a:lnTo>
                  <a:pt x="70612" y="22606"/>
                </a:lnTo>
                <a:lnTo>
                  <a:pt x="54863" y="27305"/>
                </a:lnTo>
                <a:lnTo>
                  <a:pt x="109346" y="26035"/>
                </a:lnTo>
                <a:lnTo>
                  <a:pt x="315783" y="26035"/>
                </a:lnTo>
                <a:lnTo>
                  <a:pt x="304291" y="22606"/>
                </a:lnTo>
                <a:lnTo>
                  <a:pt x="360679" y="22098"/>
                </a:lnTo>
                <a:lnTo>
                  <a:pt x="325374" y="18287"/>
                </a:lnTo>
                <a:lnTo>
                  <a:pt x="374903" y="16001"/>
                </a:lnTo>
                <a:lnTo>
                  <a:pt x="325374" y="13716"/>
                </a:lnTo>
                <a:lnTo>
                  <a:pt x="360679" y="9906"/>
                </a:lnTo>
                <a:lnTo>
                  <a:pt x="304291" y="9271"/>
                </a:lnTo>
                <a:lnTo>
                  <a:pt x="315665" y="5969"/>
                </a:lnTo>
                <a:lnTo>
                  <a:pt x="109346" y="5969"/>
                </a:lnTo>
                <a:lnTo>
                  <a:pt x="54863" y="4699"/>
                </a:lnTo>
                <a:close/>
              </a:path>
              <a:path w="375285" h="32385">
                <a:moveTo>
                  <a:pt x="315783" y="26035"/>
                </a:moveTo>
                <a:lnTo>
                  <a:pt x="265556" y="26035"/>
                </a:lnTo>
                <a:lnTo>
                  <a:pt x="320039" y="27305"/>
                </a:lnTo>
                <a:lnTo>
                  <a:pt x="315783" y="26035"/>
                </a:lnTo>
                <a:close/>
              </a:path>
              <a:path w="375285" h="32385">
                <a:moveTo>
                  <a:pt x="115696" y="1270"/>
                </a:moveTo>
                <a:lnTo>
                  <a:pt x="109346" y="5969"/>
                </a:lnTo>
                <a:lnTo>
                  <a:pt x="265556" y="5969"/>
                </a:lnTo>
                <a:lnTo>
                  <a:pt x="263154" y="4191"/>
                </a:lnTo>
                <a:lnTo>
                  <a:pt x="160019" y="4191"/>
                </a:lnTo>
                <a:lnTo>
                  <a:pt x="115696" y="1270"/>
                </a:lnTo>
                <a:close/>
              </a:path>
              <a:path w="375285" h="32385">
                <a:moveTo>
                  <a:pt x="320039" y="4699"/>
                </a:moveTo>
                <a:lnTo>
                  <a:pt x="265556" y="5969"/>
                </a:lnTo>
                <a:lnTo>
                  <a:pt x="315665" y="5969"/>
                </a:lnTo>
                <a:lnTo>
                  <a:pt x="320039" y="4699"/>
                </a:lnTo>
                <a:close/>
              </a:path>
              <a:path w="375285" h="32385">
                <a:moveTo>
                  <a:pt x="187451" y="0"/>
                </a:moveTo>
                <a:lnTo>
                  <a:pt x="160019" y="4191"/>
                </a:lnTo>
                <a:lnTo>
                  <a:pt x="214883" y="4191"/>
                </a:lnTo>
                <a:lnTo>
                  <a:pt x="187451" y="0"/>
                </a:lnTo>
                <a:close/>
              </a:path>
              <a:path w="375285" h="32385">
                <a:moveTo>
                  <a:pt x="259206" y="1270"/>
                </a:moveTo>
                <a:lnTo>
                  <a:pt x="214883" y="4191"/>
                </a:lnTo>
                <a:lnTo>
                  <a:pt x="263154" y="4191"/>
                </a:lnTo>
                <a:lnTo>
                  <a:pt x="259206" y="1270"/>
                </a:lnTo>
                <a:close/>
              </a:path>
            </a:pathLst>
          </a:custGeom>
          <a:solidFill>
            <a:srgbClr val="FF505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3" name="object 63"/>
          <p:cNvSpPr/>
          <p:nvPr/>
        </p:nvSpPr>
        <p:spPr>
          <a:xfrm>
            <a:off x="2708148" y="2776727"/>
            <a:ext cx="375285" cy="32384"/>
          </a:xfrm>
          <a:custGeom>
            <a:avLst/>
            <a:gdLst/>
            <a:ahLst/>
            <a:cxnLst/>
            <a:rect l="l" t="t" r="r" b="b"/>
            <a:pathLst>
              <a:path w="375285" h="32385">
                <a:moveTo>
                  <a:pt x="0" y="16001"/>
                </a:moveTo>
                <a:lnTo>
                  <a:pt x="49529" y="13716"/>
                </a:lnTo>
                <a:lnTo>
                  <a:pt x="14224" y="9906"/>
                </a:lnTo>
                <a:lnTo>
                  <a:pt x="70612" y="9271"/>
                </a:lnTo>
                <a:lnTo>
                  <a:pt x="54863" y="4699"/>
                </a:lnTo>
                <a:lnTo>
                  <a:pt x="109346" y="5969"/>
                </a:lnTo>
                <a:lnTo>
                  <a:pt x="115696" y="1270"/>
                </a:lnTo>
                <a:lnTo>
                  <a:pt x="160019" y="4191"/>
                </a:lnTo>
                <a:lnTo>
                  <a:pt x="187451" y="0"/>
                </a:lnTo>
                <a:lnTo>
                  <a:pt x="214883" y="4191"/>
                </a:lnTo>
                <a:lnTo>
                  <a:pt x="259206" y="1270"/>
                </a:lnTo>
                <a:lnTo>
                  <a:pt x="265556" y="5969"/>
                </a:lnTo>
                <a:lnTo>
                  <a:pt x="320039" y="4699"/>
                </a:lnTo>
                <a:lnTo>
                  <a:pt x="304291" y="9271"/>
                </a:lnTo>
                <a:lnTo>
                  <a:pt x="360679" y="9906"/>
                </a:lnTo>
                <a:lnTo>
                  <a:pt x="325374" y="13716"/>
                </a:lnTo>
                <a:lnTo>
                  <a:pt x="374903" y="16001"/>
                </a:lnTo>
                <a:lnTo>
                  <a:pt x="325374" y="18287"/>
                </a:lnTo>
                <a:lnTo>
                  <a:pt x="360679" y="22098"/>
                </a:lnTo>
                <a:lnTo>
                  <a:pt x="304291" y="22606"/>
                </a:lnTo>
                <a:lnTo>
                  <a:pt x="320039" y="27305"/>
                </a:lnTo>
                <a:lnTo>
                  <a:pt x="265556" y="26035"/>
                </a:lnTo>
                <a:lnTo>
                  <a:pt x="259206" y="30734"/>
                </a:lnTo>
                <a:lnTo>
                  <a:pt x="214883" y="27812"/>
                </a:lnTo>
                <a:lnTo>
                  <a:pt x="187451" y="32004"/>
                </a:lnTo>
                <a:lnTo>
                  <a:pt x="160019" y="27812"/>
                </a:lnTo>
                <a:lnTo>
                  <a:pt x="115696" y="30734"/>
                </a:lnTo>
                <a:lnTo>
                  <a:pt x="109346" y="26035"/>
                </a:lnTo>
                <a:lnTo>
                  <a:pt x="54863" y="27305"/>
                </a:lnTo>
                <a:lnTo>
                  <a:pt x="70612" y="22606"/>
                </a:lnTo>
                <a:lnTo>
                  <a:pt x="14224" y="22098"/>
                </a:lnTo>
                <a:lnTo>
                  <a:pt x="49529" y="18287"/>
                </a:lnTo>
                <a:lnTo>
                  <a:pt x="0" y="16001"/>
                </a:lnTo>
                <a:close/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4" name="object 64"/>
          <p:cNvSpPr/>
          <p:nvPr/>
        </p:nvSpPr>
        <p:spPr>
          <a:xfrm>
            <a:off x="4689347" y="2624327"/>
            <a:ext cx="413384" cy="32384"/>
          </a:xfrm>
          <a:custGeom>
            <a:avLst/>
            <a:gdLst/>
            <a:ahLst/>
            <a:cxnLst/>
            <a:rect l="l" t="t" r="r" b="b"/>
            <a:pathLst>
              <a:path w="413385" h="32385">
                <a:moveTo>
                  <a:pt x="236727" y="27812"/>
                </a:moveTo>
                <a:lnTo>
                  <a:pt x="176275" y="27812"/>
                </a:lnTo>
                <a:lnTo>
                  <a:pt x="206501" y="32004"/>
                </a:lnTo>
                <a:lnTo>
                  <a:pt x="236727" y="27812"/>
                </a:lnTo>
                <a:close/>
              </a:path>
              <a:path w="413385" h="32385">
                <a:moveTo>
                  <a:pt x="292607" y="26035"/>
                </a:moveTo>
                <a:lnTo>
                  <a:pt x="120396" y="26035"/>
                </a:lnTo>
                <a:lnTo>
                  <a:pt x="127507" y="30734"/>
                </a:lnTo>
                <a:lnTo>
                  <a:pt x="176275" y="27812"/>
                </a:lnTo>
                <a:lnTo>
                  <a:pt x="289916" y="27812"/>
                </a:lnTo>
                <a:lnTo>
                  <a:pt x="292607" y="26035"/>
                </a:lnTo>
                <a:close/>
              </a:path>
              <a:path w="413385" h="32385">
                <a:moveTo>
                  <a:pt x="289916" y="27812"/>
                </a:moveTo>
                <a:lnTo>
                  <a:pt x="236727" y="27812"/>
                </a:lnTo>
                <a:lnTo>
                  <a:pt x="285496" y="30734"/>
                </a:lnTo>
                <a:lnTo>
                  <a:pt x="289916" y="27812"/>
                </a:lnTo>
                <a:close/>
              </a:path>
              <a:path w="413385" h="32385">
                <a:moveTo>
                  <a:pt x="60451" y="4699"/>
                </a:moveTo>
                <a:lnTo>
                  <a:pt x="77724" y="9271"/>
                </a:lnTo>
                <a:lnTo>
                  <a:pt x="15748" y="9905"/>
                </a:lnTo>
                <a:lnTo>
                  <a:pt x="54610" y="13716"/>
                </a:lnTo>
                <a:lnTo>
                  <a:pt x="0" y="16001"/>
                </a:lnTo>
                <a:lnTo>
                  <a:pt x="54610" y="18287"/>
                </a:lnTo>
                <a:lnTo>
                  <a:pt x="15748" y="22098"/>
                </a:lnTo>
                <a:lnTo>
                  <a:pt x="77724" y="22606"/>
                </a:lnTo>
                <a:lnTo>
                  <a:pt x="60451" y="27305"/>
                </a:lnTo>
                <a:lnTo>
                  <a:pt x="120396" y="26035"/>
                </a:lnTo>
                <a:lnTo>
                  <a:pt x="347883" y="26035"/>
                </a:lnTo>
                <a:lnTo>
                  <a:pt x="335279" y="22606"/>
                </a:lnTo>
                <a:lnTo>
                  <a:pt x="397255" y="22098"/>
                </a:lnTo>
                <a:lnTo>
                  <a:pt x="358393" y="18287"/>
                </a:lnTo>
                <a:lnTo>
                  <a:pt x="413003" y="16001"/>
                </a:lnTo>
                <a:lnTo>
                  <a:pt x="358393" y="13716"/>
                </a:lnTo>
                <a:lnTo>
                  <a:pt x="397255" y="9905"/>
                </a:lnTo>
                <a:lnTo>
                  <a:pt x="335279" y="9271"/>
                </a:lnTo>
                <a:lnTo>
                  <a:pt x="347754" y="5969"/>
                </a:lnTo>
                <a:lnTo>
                  <a:pt x="120396" y="5969"/>
                </a:lnTo>
                <a:lnTo>
                  <a:pt x="60451" y="4699"/>
                </a:lnTo>
                <a:close/>
              </a:path>
              <a:path w="413385" h="32385">
                <a:moveTo>
                  <a:pt x="347883" y="26035"/>
                </a:moveTo>
                <a:lnTo>
                  <a:pt x="292607" y="26035"/>
                </a:lnTo>
                <a:lnTo>
                  <a:pt x="352551" y="27305"/>
                </a:lnTo>
                <a:lnTo>
                  <a:pt x="347883" y="26035"/>
                </a:lnTo>
                <a:close/>
              </a:path>
              <a:path w="413385" h="32385">
                <a:moveTo>
                  <a:pt x="127507" y="1270"/>
                </a:moveTo>
                <a:lnTo>
                  <a:pt x="120396" y="5969"/>
                </a:lnTo>
                <a:lnTo>
                  <a:pt x="292607" y="5969"/>
                </a:lnTo>
                <a:lnTo>
                  <a:pt x="289916" y="4191"/>
                </a:lnTo>
                <a:lnTo>
                  <a:pt x="176275" y="4191"/>
                </a:lnTo>
                <a:lnTo>
                  <a:pt x="127507" y="1270"/>
                </a:lnTo>
                <a:close/>
              </a:path>
              <a:path w="413385" h="32385">
                <a:moveTo>
                  <a:pt x="352551" y="4699"/>
                </a:moveTo>
                <a:lnTo>
                  <a:pt x="292607" y="5969"/>
                </a:lnTo>
                <a:lnTo>
                  <a:pt x="347754" y="5969"/>
                </a:lnTo>
                <a:lnTo>
                  <a:pt x="352551" y="4699"/>
                </a:lnTo>
                <a:close/>
              </a:path>
              <a:path w="413385" h="32385">
                <a:moveTo>
                  <a:pt x="206501" y="0"/>
                </a:moveTo>
                <a:lnTo>
                  <a:pt x="176275" y="4191"/>
                </a:lnTo>
                <a:lnTo>
                  <a:pt x="236727" y="4191"/>
                </a:lnTo>
                <a:lnTo>
                  <a:pt x="206501" y="0"/>
                </a:lnTo>
                <a:close/>
              </a:path>
              <a:path w="413385" h="32385">
                <a:moveTo>
                  <a:pt x="285496" y="1270"/>
                </a:moveTo>
                <a:lnTo>
                  <a:pt x="236727" y="4191"/>
                </a:lnTo>
                <a:lnTo>
                  <a:pt x="289916" y="4191"/>
                </a:lnTo>
                <a:lnTo>
                  <a:pt x="285496" y="1270"/>
                </a:lnTo>
                <a:close/>
              </a:path>
            </a:pathLst>
          </a:custGeom>
          <a:solidFill>
            <a:srgbClr val="FF505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5" name="object 65"/>
          <p:cNvSpPr/>
          <p:nvPr/>
        </p:nvSpPr>
        <p:spPr>
          <a:xfrm>
            <a:off x="4689347" y="2624327"/>
            <a:ext cx="413384" cy="32384"/>
          </a:xfrm>
          <a:custGeom>
            <a:avLst/>
            <a:gdLst/>
            <a:ahLst/>
            <a:cxnLst/>
            <a:rect l="l" t="t" r="r" b="b"/>
            <a:pathLst>
              <a:path w="413385" h="32385">
                <a:moveTo>
                  <a:pt x="0" y="16001"/>
                </a:moveTo>
                <a:lnTo>
                  <a:pt x="54610" y="13716"/>
                </a:lnTo>
                <a:lnTo>
                  <a:pt x="15748" y="9905"/>
                </a:lnTo>
                <a:lnTo>
                  <a:pt x="77724" y="9271"/>
                </a:lnTo>
                <a:lnTo>
                  <a:pt x="60451" y="4699"/>
                </a:lnTo>
                <a:lnTo>
                  <a:pt x="120396" y="5969"/>
                </a:lnTo>
                <a:lnTo>
                  <a:pt x="127507" y="1270"/>
                </a:lnTo>
                <a:lnTo>
                  <a:pt x="176275" y="4191"/>
                </a:lnTo>
                <a:lnTo>
                  <a:pt x="206501" y="0"/>
                </a:lnTo>
                <a:lnTo>
                  <a:pt x="236727" y="4191"/>
                </a:lnTo>
                <a:lnTo>
                  <a:pt x="285496" y="1270"/>
                </a:lnTo>
                <a:lnTo>
                  <a:pt x="292607" y="5969"/>
                </a:lnTo>
                <a:lnTo>
                  <a:pt x="352551" y="4699"/>
                </a:lnTo>
                <a:lnTo>
                  <a:pt x="335279" y="9271"/>
                </a:lnTo>
                <a:lnTo>
                  <a:pt x="397255" y="9905"/>
                </a:lnTo>
                <a:lnTo>
                  <a:pt x="358393" y="13716"/>
                </a:lnTo>
                <a:lnTo>
                  <a:pt x="413003" y="16001"/>
                </a:lnTo>
                <a:lnTo>
                  <a:pt x="358393" y="18287"/>
                </a:lnTo>
                <a:lnTo>
                  <a:pt x="397255" y="22098"/>
                </a:lnTo>
                <a:lnTo>
                  <a:pt x="335279" y="22606"/>
                </a:lnTo>
                <a:lnTo>
                  <a:pt x="352551" y="27305"/>
                </a:lnTo>
                <a:lnTo>
                  <a:pt x="292607" y="26035"/>
                </a:lnTo>
                <a:lnTo>
                  <a:pt x="285496" y="30734"/>
                </a:lnTo>
                <a:lnTo>
                  <a:pt x="236727" y="27812"/>
                </a:lnTo>
                <a:lnTo>
                  <a:pt x="206501" y="32004"/>
                </a:lnTo>
                <a:lnTo>
                  <a:pt x="176275" y="27812"/>
                </a:lnTo>
                <a:lnTo>
                  <a:pt x="127507" y="30734"/>
                </a:lnTo>
                <a:lnTo>
                  <a:pt x="120396" y="26035"/>
                </a:lnTo>
                <a:lnTo>
                  <a:pt x="60451" y="27305"/>
                </a:lnTo>
                <a:lnTo>
                  <a:pt x="77724" y="22606"/>
                </a:lnTo>
                <a:lnTo>
                  <a:pt x="15748" y="22098"/>
                </a:lnTo>
                <a:lnTo>
                  <a:pt x="54610" y="18287"/>
                </a:lnTo>
                <a:lnTo>
                  <a:pt x="0" y="16001"/>
                </a:lnTo>
                <a:close/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6" name="object 66"/>
          <p:cNvSpPr/>
          <p:nvPr/>
        </p:nvSpPr>
        <p:spPr>
          <a:xfrm>
            <a:off x="4689347" y="2929127"/>
            <a:ext cx="413384" cy="32384"/>
          </a:xfrm>
          <a:custGeom>
            <a:avLst/>
            <a:gdLst/>
            <a:ahLst/>
            <a:cxnLst/>
            <a:rect l="l" t="t" r="r" b="b"/>
            <a:pathLst>
              <a:path w="413385" h="32385">
                <a:moveTo>
                  <a:pt x="236727" y="27812"/>
                </a:moveTo>
                <a:lnTo>
                  <a:pt x="176275" y="27812"/>
                </a:lnTo>
                <a:lnTo>
                  <a:pt x="206501" y="32004"/>
                </a:lnTo>
                <a:lnTo>
                  <a:pt x="236727" y="27812"/>
                </a:lnTo>
                <a:close/>
              </a:path>
              <a:path w="413385" h="32385">
                <a:moveTo>
                  <a:pt x="292607" y="26035"/>
                </a:moveTo>
                <a:lnTo>
                  <a:pt x="120396" y="26035"/>
                </a:lnTo>
                <a:lnTo>
                  <a:pt x="127507" y="30734"/>
                </a:lnTo>
                <a:lnTo>
                  <a:pt x="176275" y="27812"/>
                </a:lnTo>
                <a:lnTo>
                  <a:pt x="289916" y="27812"/>
                </a:lnTo>
                <a:lnTo>
                  <a:pt x="292607" y="26035"/>
                </a:lnTo>
                <a:close/>
              </a:path>
              <a:path w="413385" h="32385">
                <a:moveTo>
                  <a:pt x="289916" y="27812"/>
                </a:moveTo>
                <a:lnTo>
                  <a:pt x="236727" y="27812"/>
                </a:lnTo>
                <a:lnTo>
                  <a:pt x="285496" y="30734"/>
                </a:lnTo>
                <a:lnTo>
                  <a:pt x="289916" y="27812"/>
                </a:lnTo>
                <a:close/>
              </a:path>
              <a:path w="413385" h="32385">
                <a:moveTo>
                  <a:pt x="60451" y="4699"/>
                </a:moveTo>
                <a:lnTo>
                  <a:pt x="77724" y="9271"/>
                </a:lnTo>
                <a:lnTo>
                  <a:pt x="15748" y="9906"/>
                </a:lnTo>
                <a:lnTo>
                  <a:pt x="54610" y="13716"/>
                </a:lnTo>
                <a:lnTo>
                  <a:pt x="0" y="16001"/>
                </a:lnTo>
                <a:lnTo>
                  <a:pt x="54610" y="18287"/>
                </a:lnTo>
                <a:lnTo>
                  <a:pt x="15748" y="22098"/>
                </a:lnTo>
                <a:lnTo>
                  <a:pt x="77724" y="22606"/>
                </a:lnTo>
                <a:lnTo>
                  <a:pt x="60451" y="27305"/>
                </a:lnTo>
                <a:lnTo>
                  <a:pt x="120396" y="26035"/>
                </a:lnTo>
                <a:lnTo>
                  <a:pt x="347883" y="26035"/>
                </a:lnTo>
                <a:lnTo>
                  <a:pt x="335279" y="22606"/>
                </a:lnTo>
                <a:lnTo>
                  <a:pt x="397255" y="22098"/>
                </a:lnTo>
                <a:lnTo>
                  <a:pt x="358393" y="18287"/>
                </a:lnTo>
                <a:lnTo>
                  <a:pt x="413003" y="16001"/>
                </a:lnTo>
                <a:lnTo>
                  <a:pt x="358393" y="13716"/>
                </a:lnTo>
                <a:lnTo>
                  <a:pt x="397255" y="9906"/>
                </a:lnTo>
                <a:lnTo>
                  <a:pt x="335279" y="9271"/>
                </a:lnTo>
                <a:lnTo>
                  <a:pt x="347754" y="5969"/>
                </a:lnTo>
                <a:lnTo>
                  <a:pt x="120396" y="5969"/>
                </a:lnTo>
                <a:lnTo>
                  <a:pt x="60451" y="4699"/>
                </a:lnTo>
                <a:close/>
              </a:path>
              <a:path w="413385" h="32385">
                <a:moveTo>
                  <a:pt x="347883" y="26035"/>
                </a:moveTo>
                <a:lnTo>
                  <a:pt x="292607" y="26035"/>
                </a:lnTo>
                <a:lnTo>
                  <a:pt x="352551" y="27305"/>
                </a:lnTo>
                <a:lnTo>
                  <a:pt x="347883" y="26035"/>
                </a:lnTo>
                <a:close/>
              </a:path>
              <a:path w="413385" h="32385">
                <a:moveTo>
                  <a:pt x="127507" y="1270"/>
                </a:moveTo>
                <a:lnTo>
                  <a:pt x="120396" y="5969"/>
                </a:lnTo>
                <a:lnTo>
                  <a:pt x="292607" y="5969"/>
                </a:lnTo>
                <a:lnTo>
                  <a:pt x="289916" y="4191"/>
                </a:lnTo>
                <a:lnTo>
                  <a:pt x="176275" y="4191"/>
                </a:lnTo>
                <a:lnTo>
                  <a:pt x="127507" y="1270"/>
                </a:lnTo>
                <a:close/>
              </a:path>
              <a:path w="413385" h="32385">
                <a:moveTo>
                  <a:pt x="352551" y="4699"/>
                </a:moveTo>
                <a:lnTo>
                  <a:pt x="292607" y="5969"/>
                </a:lnTo>
                <a:lnTo>
                  <a:pt x="347754" y="5969"/>
                </a:lnTo>
                <a:lnTo>
                  <a:pt x="352551" y="4699"/>
                </a:lnTo>
                <a:close/>
              </a:path>
              <a:path w="413385" h="32385">
                <a:moveTo>
                  <a:pt x="206501" y="0"/>
                </a:moveTo>
                <a:lnTo>
                  <a:pt x="176275" y="4191"/>
                </a:lnTo>
                <a:lnTo>
                  <a:pt x="236727" y="4191"/>
                </a:lnTo>
                <a:lnTo>
                  <a:pt x="206501" y="0"/>
                </a:lnTo>
                <a:close/>
              </a:path>
              <a:path w="413385" h="32385">
                <a:moveTo>
                  <a:pt x="285496" y="1270"/>
                </a:moveTo>
                <a:lnTo>
                  <a:pt x="236727" y="4191"/>
                </a:lnTo>
                <a:lnTo>
                  <a:pt x="289916" y="4191"/>
                </a:lnTo>
                <a:lnTo>
                  <a:pt x="285496" y="1270"/>
                </a:lnTo>
                <a:close/>
              </a:path>
            </a:pathLst>
          </a:custGeom>
          <a:solidFill>
            <a:srgbClr val="FF505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7" name="object 67"/>
          <p:cNvSpPr/>
          <p:nvPr/>
        </p:nvSpPr>
        <p:spPr>
          <a:xfrm>
            <a:off x="4689347" y="2929127"/>
            <a:ext cx="413384" cy="32384"/>
          </a:xfrm>
          <a:custGeom>
            <a:avLst/>
            <a:gdLst/>
            <a:ahLst/>
            <a:cxnLst/>
            <a:rect l="l" t="t" r="r" b="b"/>
            <a:pathLst>
              <a:path w="413385" h="32385">
                <a:moveTo>
                  <a:pt x="0" y="16001"/>
                </a:moveTo>
                <a:lnTo>
                  <a:pt x="54610" y="13716"/>
                </a:lnTo>
                <a:lnTo>
                  <a:pt x="15748" y="9906"/>
                </a:lnTo>
                <a:lnTo>
                  <a:pt x="77724" y="9271"/>
                </a:lnTo>
                <a:lnTo>
                  <a:pt x="60451" y="4699"/>
                </a:lnTo>
                <a:lnTo>
                  <a:pt x="120396" y="5969"/>
                </a:lnTo>
                <a:lnTo>
                  <a:pt x="127507" y="1270"/>
                </a:lnTo>
                <a:lnTo>
                  <a:pt x="176275" y="4191"/>
                </a:lnTo>
                <a:lnTo>
                  <a:pt x="206501" y="0"/>
                </a:lnTo>
                <a:lnTo>
                  <a:pt x="236727" y="4191"/>
                </a:lnTo>
                <a:lnTo>
                  <a:pt x="285496" y="1270"/>
                </a:lnTo>
                <a:lnTo>
                  <a:pt x="292607" y="5969"/>
                </a:lnTo>
                <a:lnTo>
                  <a:pt x="352551" y="4699"/>
                </a:lnTo>
                <a:lnTo>
                  <a:pt x="335279" y="9271"/>
                </a:lnTo>
                <a:lnTo>
                  <a:pt x="397255" y="9906"/>
                </a:lnTo>
                <a:lnTo>
                  <a:pt x="358393" y="13716"/>
                </a:lnTo>
                <a:lnTo>
                  <a:pt x="413003" y="16001"/>
                </a:lnTo>
                <a:lnTo>
                  <a:pt x="358393" y="18287"/>
                </a:lnTo>
                <a:lnTo>
                  <a:pt x="397255" y="22098"/>
                </a:lnTo>
                <a:lnTo>
                  <a:pt x="335279" y="22606"/>
                </a:lnTo>
                <a:lnTo>
                  <a:pt x="352551" y="27305"/>
                </a:lnTo>
                <a:lnTo>
                  <a:pt x="292607" y="26035"/>
                </a:lnTo>
                <a:lnTo>
                  <a:pt x="285496" y="30734"/>
                </a:lnTo>
                <a:lnTo>
                  <a:pt x="236727" y="27812"/>
                </a:lnTo>
                <a:lnTo>
                  <a:pt x="206501" y="32004"/>
                </a:lnTo>
                <a:lnTo>
                  <a:pt x="176275" y="27812"/>
                </a:lnTo>
                <a:lnTo>
                  <a:pt x="127507" y="30734"/>
                </a:lnTo>
                <a:lnTo>
                  <a:pt x="120396" y="26035"/>
                </a:lnTo>
                <a:lnTo>
                  <a:pt x="60451" y="27305"/>
                </a:lnTo>
                <a:lnTo>
                  <a:pt x="77724" y="22606"/>
                </a:lnTo>
                <a:lnTo>
                  <a:pt x="15748" y="22098"/>
                </a:lnTo>
                <a:lnTo>
                  <a:pt x="54610" y="18287"/>
                </a:lnTo>
                <a:lnTo>
                  <a:pt x="0" y="16001"/>
                </a:lnTo>
                <a:close/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8" name="object 68"/>
          <p:cNvSpPr/>
          <p:nvPr/>
        </p:nvSpPr>
        <p:spPr>
          <a:xfrm>
            <a:off x="4689347" y="2776727"/>
            <a:ext cx="413384" cy="32384"/>
          </a:xfrm>
          <a:custGeom>
            <a:avLst/>
            <a:gdLst/>
            <a:ahLst/>
            <a:cxnLst/>
            <a:rect l="l" t="t" r="r" b="b"/>
            <a:pathLst>
              <a:path w="413385" h="32385">
                <a:moveTo>
                  <a:pt x="236727" y="27812"/>
                </a:moveTo>
                <a:lnTo>
                  <a:pt x="176275" y="27812"/>
                </a:lnTo>
                <a:lnTo>
                  <a:pt x="206501" y="32004"/>
                </a:lnTo>
                <a:lnTo>
                  <a:pt x="236727" y="27812"/>
                </a:lnTo>
                <a:close/>
              </a:path>
              <a:path w="413385" h="32385">
                <a:moveTo>
                  <a:pt x="292607" y="26035"/>
                </a:moveTo>
                <a:lnTo>
                  <a:pt x="120396" y="26035"/>
                </a:lnTo>
                <a:lnTo>
                  <a:pt x="127507" y="30734"/>
                </a:lnTo>
                <a:lnTo>
                  <a:pt x="176275" y="27812"/>
                </a:lnTo>
                <a:lnTo>
                  <a:pt x="289916" y="27812"/>
                </a:lnTo>
                <a:lnTo>
                  <a:pt x="292607" y="26035"/>
                </a:lnTo>
                <a:close/>
              </a:path>
              <a:path w="413385" h="32385">
                <a:moveTo>
                  <a:pt x="289916" y="27812"/>
                </a:moveTo>
                <a:lnTo>
                  <a:pt x="236727" y="27812"/>
                </a:lnTo>
                <a:lnTo>
                  <a:pt x="285496" y="30734"/>
                </a:lnTo>
                <a:lnTo>
                  <a:pt x="289916" y="27812"/>
                </a:lnTo>
                <a:close/>
              </a:path>
              <a:path w="413385" h="32385">
                <a:moveTo>
                  <a:pt x="60451" y="4699"/>
                </a:moveTo>
                <a:lnTo>
                  <a:pt x="77724" y="9271"/>
                </a:lnTo>
                <a:lnTo>
                  <a:pt x="15748" y="9906"/>
                </a:lnTo>
                <a:lnTo>
                  <a:pt x="54610" y="13716"/>
                </a:lnTo>
                <a:lnTo>
                  <a:pt x="0" y="16001"/>
                </a:lnTo>
                <a:lnTo>
                  <a:pt x="54610" y="18287"/>
                </a:lnTo>
                <a:lnTo>
                  <a:pt x="15748" y="22098"/>
                </a:lnTo>
                <a:lnTo>
                  <a:pt x="77724" y="22606"/>
                </a:lnTo>
                <a:lnTo>
                  <a:pt x="60451" y="27305"/>
                </a:lnTo>
                <a:lnTo>
                  <a:pt x="120396" y="26035"/>
                </a:lnTo>
                <a:lnTo>
                  <a:pt x="347883" y="26035"/>
                </a:lnTo>
                <a:lnTo>
                  <a:pt x="335279" y="22606"/>
                </a:lnTo>
                <a:lnTo>
                  <a:pt x="397255" y="22098"/>
                </a:lnTo>
                <a:lnTo>
                  <a:pt x="358393" y="18287"/>
                </a:lnTo>
                <a:lnTo>
                  <a:pt x="413003" y="16001"/>
                </a:lnTo>
                <a:lnTo>
                  <a:pt x="358393" y="13716"/>
                </a:lnTo>
                <a:lnTo>
                  <a:pt x="397255" y="9906"/>
                </a:lnTo>
                <a:lnTo>
                  <a:pt x="335279" y="9271"/>
                </a:lnTo>
                <a:lnTo>
                  <a:pt x="347754" y="5969"/>
                </a:lnTo>
                <a:lnTo>
                  <a:pt x="120396" y="5969"/>
                </a:lnTo>
                <a:lnTo>
                  <a:pt x="60451" y="4699"/>
                </a:lnTo>
                <a:close/>
              </a:path>
              <a:path w="413385" h="32385">
                <a:moveTo>
                  <a:pt x="347883" y="26035"/>
                </a:moveTo>
                <a:lnTo>
                  <a:pt x="292607" y="26035"/>
                </a:lnTo>
                <a:lnTo>
                  <a:pt x="352551" y="27305"/>
                </a:lnTo>
                <a:lnTo>
                  <a:pt x="347883" y="26035"/>
                </a:lnTo>
                <a:close/>
              </a:path>
              <a:path w="413385" h="32385">
                <a:moveTo>
                  <a:pt x="127507" y="1270"/>
                </a:moveTo>
                <a:lnTo>
                  <a:pt x="120396" y="5969"/>
                </a:lnTo>
                <a:lnTo>
                  <a:pt x="292607" y="5969"/>
                </a:lnTo>
                <a:lnTo>
                  <a:pt x="289916" y="4191"/>
                </a:lnTo>
                <a:lnTo>
                  <a:pt x="176275" y="4191"/>
                </a:lnTo>
                <a:lnTo>
                  <a:pt x="127507" y="1270"/>
                </a:lnTo>
                <a:close/>
              </a:path>
              <a:path w="413385" h="32385">
                <a:moveTo>
                  <a:pt x="352551" y="4699"/>
                </a:moveTo>
                <a:lnTo>
                  <a:pt x="292607" y="5969"/>
                </a:lnTo>
                <a:lnTo>
                  <a:pt x="347754" y="5969"/>
                </a:lnTo>
                <a:lnTo>
                  <a:pt x="352551" y="4699"/>
                </a:lnTo>
                <a:close/>
              </a:path>
              <a:path w="413385" h="32385">
                <a:moveTo>
                  <a:pt x="206501" y="0"/>
                </a:moveTo>
                <a:lnTo>
                  <a:pt x="176275" y="4191"/>
                </a:lnTo>
                <a:lnTo>
                  <a:pt x="236727" y="4191"/>
                </a:lnTo>
                <a:lnTo>
                  <a:pt x="206501" y="0"/>
                </a:lnTo>
                <a:close/>
              </a:path>
              <a:path w="413385" h="32385">
                <a:moveTo>
                  <a:pt x="285496" y="1270"/>
                </a:moveTo>
                <a:lnTo>
                  <a:pt x="236727" y="4191"/>
                </a:lnTo>
                <a:lnTo>
                  <a:pt x="289916" y="4191"/>
                </a:lnTo>
                <a:lnTo>
                  <a:pt x="285496" y="1270"/>
                </a:lnTo>
                <a:close/>
              </a:path>
            </a:pathLst>
          </a:custGeom>
          <a:solidFill>
            <a:srgbClr val="FF505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9" name="object 69"/>
          <p:cNvSpPr/>
          <p:nvPr/>
        </p:nvSpPr>
        <p:spPr>
          <a:xfrm>
            <a:off x="4689347" y="2776727"/>
            <a:ext cx="413384" cy="32384"/>
          </a:xfrm>
          <a:custGeom>
            <a:avLst/>
            <a:gdLst/>
            <a:ahLst/>
            <a:cxnLst/>
            <a:rect l="l" t="t" r="r" b="b"/>
            <a:pathLst>
              <a:path w="413385" h="32385">
                <a:moveTo>
                  <a:pt x="0" y="16001"/>
                </a:moveTo>
                <a:lnTo>
                  <a:pt x="54610" y="13716"/>
                </a:lnTo>
                <a:lnTo>
                  <a:pt x="15748" y="9906"/>
                </a:lnTo>
                <a:lnTo>
                  <a:pt x="77724" y="9271"/>
                </a:lnTo>
                <a:lnTo>
                  <a:pt x="60451" y="4699"/>
                </a:lnTo>
                <a:lnTo>
                  <a:pt x="120396" y="5969"/>
                </a:lnTo>
                <a:lnTo>
                  <a:pt x="127507" y="1270"/>
                </a:lnTo>
                <a:lnTo>
                  <a:pt x="176275" y="4191"/>
                </a:lnTo>
                <a:lnTo>
                  <a:pt x="206501" y="0"/>
                </a:lnTo>
                <a:lnTo>
                  <a:pt x="236727" y="4191"/>
                </a:lnTo>
                <a:lnTo>
                  <a:pt x="285496" y="1270"/>
                </a:lnTo>
                <a:lnTo>
                  <a:pt x="292607" y="5969"/>
                </a:lnTo>
                <a:lnTo>
                  <a:pt x="352551" y="4699"/>
                </a:lnTo>
                <a:lnTo>
                  <a:pt x="335279" y="9271"/>
                </a:lnTo>
                <a:lnTo>
                  <a:pt x="397255" y="9906"/>
                </a:lnTo>
                <a:lnTo>
                  <a:pt x="358393" y="13716"/>
                </a:lnTo>
                <a:lnTo>
                  <a:pt x="413003" y="16001"/>
                </a:lnTo>
                <a:lnTo>
                  <a:pt x="358393" y="18287"/>
                </a:lnTo>
                <a:lnTo>
                  <a:pt x="397255" y="22098"/>
                </a:lnTo>
                <a:lnTo>
                  <a:pt x="335279" y="22606"/>
                </a:lnTo>
                <a:lnTo>
                  <a:pt x="352551" y="27305"/>
                </a:lnTo>
                <a:lnTo>
                  <a:pt x="292607" y="26035"/>
                </a:lnTo>
                <a:lnTo>
                  <a:pt x="285496" y="30734"/>
                </a:lnTo>
                <a:lnTo>
                  <a:pt x="236727" y="27812"/>
                </a:lnTo>
                <a:lnTo>
                  <a:pt x="206501" y="32004"/>
                </a:lnTo>
                <a:lnTo>
                  <a:pt x="176275" y="27812"/>
                </a:lnTo>
                <a:lnTo>
                  <a:pt x="127507" y="30734"/>
                </a:lnTo>
                <a:lnTo>
                  <a:pt x="120396" y="26035"/>
                </a:lnTo>
                <a:lnTo>
                  <a:pt x="60451" y="27305"/>
                </a:lnTo>
                <a:lnTo>
                  <a:pt x="77724" y="22606"/>
                </a:lnTo>
                <a:lnTo>
                  <a:pt x="15748" y="22098"/>
                </a:lnTo>
                <a:lnTo>
                  <a:pt x="54610" y="18287"/>
                </a:lnTo>
                <a:lnTo>
                  <a:pt x="0" y="16001"/>
                </a:lnTo>
                <a:close/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0" name="object 70"/>
          <p:cNvSpPr/>
          <p:nvPr/>
        </p:nvSpPr>
        <p:spPr>
          <a:xfrm>
            <a:off x="4686300" y="2659379"/>
            <a:ext cx="0" cy="266700"/>
          </a:xfrm>
          <a:custGeom>
            <a:avLst/>
            <a:gdLst/>
            <a:ahLst/>
            <a:cxnLst/>
            <a:rect l="l" t="t" r="r" b="b"/>
            <a:pathLst>
              <a:path w="0" h="266700">
                <a:moveTo>
                  <a:pt x="0" y="0"/>
                </a:moveTo>
                <a:lnTo>
                  <a:pt x="0" y="26670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1" name="object 71"/>
          <p:cNvSpPr/>
          <p:nvPr/>
        </p:nvSpPr>
        <p:spPr>
          <a:xfrm>
            <a:off x="5105400" y="2659379"/>
            <a:ext cx="0" cy="266700"/>
          </a:xfrm>
          <a:custGeom>
            <a:avLst/>
            <a:gdLst/>
            <a:ahLst/>
            <a:cxnLst/>
            <a:rect l="l" t="t" r="r" b="b"/>
            <a:pathLst>
              <a:path w="0" h="266700">
                <a:moveTo>
                  <a:pt x="0" y="0"/>
                </a:moveTo>
                <a:lnTo>
                  <a:pt x="0" y="26670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2" name="object 72"/>
          <p:cNvSpPr/>
          <p:nvPr/>
        </p:nvSpPr>
        <p:spPr>
          <a:xfrm>
            <a:off x="4306061" y="2812542"/>
            <a:ext cx="381000" cy="0"/>
          </a:xfrm>
          <a:custGeom>
            <a:avLst/>
            <a:gdLst/>
            <a:ahLst/>
            <a:cxnLst/>
            <a:rect l="l" t="t" r="r" b="b"/>
            <a:pathLst>
              <a:path w="381000" h="0">
                <a:moveTo>
                  <a:pt x="0" y="0"/>
                </a:moveTo>
                <a:lnTo>
                  <a:pt x="381000" y="0"/>
                </a:lnTo>
              </a:path>
            </a:pathLst>
          </a:custGeom>
          <a:ln w="259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3" name="object 73"/>
          <p:cNvSpPr/>
          <p:nvPr/>
        </p:nvSpPr>
        <p:spPr>
          <a:xfrm>
            <a:off x="5296661" y="2812542"/>
            <a:ext cx="342900" cy="0"/>
          </a:xfrm>
          <a:custGeom>
            <a:avLst/>
            <a:gdLst/>
            <a:ahLst/>
            <a:cxnLst/>
            <a:rect l="l" t="t" r="r" b="b"/>
            <a:pathLst>
              <a:path w="342900" h="0">
                <a:moveTo>
                  <a:pt x="0" y="0"/>
                </a:moveTo>
                <a:lnTo>
                  <a:pt x="342900" y="0"/>
                </a:lnTo>
              </a:path>
            </a:pathLst>
          </a:custGeom>
          <a:ln w="259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graphicFrame>
        <p:nvGraphicFramePr>
          <p:cNvPr id="74" name="object 74"/>
          <p:cNvGraphicFramePr>
            <a:graphicFrameLocks noGrp="1"/>
          </p:cNvGraphicFramePr>
          <p:nvPr/>
        </p:nvGraphicFramePr>
        <p:xfrm>
          <a:off x="1131112" y="856741"/>
          <a:ext cx="4608195" cy="34524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00073"/>
                <a:gridCol w="586739"/>
                <a:gridCol w="2484551"/>
              </a:tblGrid>
              <a:tr h="3234435"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324485">
                        <a:lnSpc>
                          <a:spcPct val="100000"/>
                        </a:lnSpc>
                      </a:pPr>
                      <a:r>
                        <a:rPr dirty="0" sz="1300" spc="45">
                          <a:solidFill>
                            <a:srgbClr val="0D0D0D"/>
                          </a:solidFill>
                          <a:latin typeface="Arial"/>
                          <a:cs typeface="Arial"/>
                        </a:rPr>
                        <a:t>Resistance</a:t>
                      </a:r>
                      <a:r>
                        <a:rPr dirty="0" sz="1300">
                          <a:solidFill>
                            <a:srgbClr val="0D0D0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300" spc="140">
                          <a:solidFill>
                            <a:srgbClr val="0D0D0D"/>
                          </a:solidFill>
                          <a:latin typeface="Arial"/>
                          <a:cs typeface="Arial"/>
                        </a:rPr>
                        <a:t>to</a:t>
                      </a:r>
                      <a:r>
                        <a:rPr dirty="0" sz="1300" spc="-45">
                          <a:solidFill>
                            <a:srgbClr val="0D0D0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300" spc="150">
                          <a:solidFill>
                            <a:srgbClr val="0D0D0D"/>
                          </a:solidFill>
                          <a:latin typeface="Arial"/>
                          <a:cs typeface="Arial"/>
                        </a:rPr>
                        <a:t>Flow</a:t>
                      </a:r>
                      <a:r>
                        <a:rPr dirty="0" sz="1300" spc="-20">
                          <a:solidFill>
                            <a:srgbClr val="0D0D0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300" spc="150">
                          <a:solidFill>
                            <a:srgbClr val="0D0D0D"/>
                          </a:solidFill>
                          <a:latin typeface="Arial"/>
                          <a:cs typeface="Arial"/>
                        </a:rPr>
                        <a:t>in</a:t>
                      </a:r>
                      <a:r>
                        <a:rPr dirty="0" sz="1300" spc="-25">
                          <a:solidFill>
                            <a:srgbClr val="0D0D0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300" spc="114">
                          <a:solidFill>
                            <a:srgbClr val="0D0D0D"/>
                          </a:solidFill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1300" spc="-35">
                          <a:solidFill>
                            <a:srgbClr val="0D0D0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300" spc="90">
                          <a:solidFill>
                            <a:srgbClr val="0D0D0D"/>
                          </a:solidFill>
                          <a:latin typeface="Arial"/>
                          <a:cs typeface="Arial"/>
                        </a:rPr>
                        <a:t>Cardiovascular</a:t>
                      </a:r>
                      <a:r>
                        <a:rPr dirty="0" sz="1300" spc="-10">
                          <a:solidFill>
                            <a:srgbClr val="0D0D0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300" spc="65">
                          <a:solidFill>
                            <a:srgbClr val="0D0D0D"/>
                          </a:solidFill>
                          <a:latin typeface="Arial"/>
                          <a:cs typeface="Arial"/>
                        </a:rPr>
                        <a:t>System</a:t>
                      </a:r>
                      <a:endParaRPr sz="1300">
                        <a:latin typeface="Arial"/>
                        <a:cs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algn="ctr" marR="66040">
                        <a:lnSpc>
                          <a:spcPct val="100000"/>
                        </a:lnSpc>
                      </a:pPr>
                      <a:r>
                        <a:rPr dirty="0" sz="1200" spc="-5" b="1">
                          <a:solidFill>
                            <a:srgbClr val="C00000"/>
                          </a:solidFill>
                          <a:latin typeface="Arial Black"/>
                          <a:cs typeface="Arial Black"/>
                        </a:rPr>
                        <a:t>Basic</a:t>
                      </a:r>
                      <a:r>
                        <a:rPr dirty="0" sz="1200" spc="-45" b="1">
                          <a:solidFill>
                            <a:srgbClr val="C00000"/>
                          </a:solidFill>
                          <a:latin typeface="Arial Black"/>
                          <a:cs typeface="Arial Black"/>
                        </a:rPr>
                        <a:t> </a:t>
                      </a:r>
                      <a:r>
                        <a:rPr dirty="0" sz="1200" spc="-5" b="1">
                          <a:solidFill>
                            <a:srgbClr val="C00000"/>
                          </a:solidFill>
                          <a:latin typeface="Arial Black"/>
                          <a:cs typeface="Arial Black"/>
                        </a:rPr>
                        <a:t>Concepts</a:t>
                      </a:r>
                      <a:endParaRPr sz="1200">
                        <a:latin typeface="Arial Black"/>
                        <a:cs typeface="Arial Black"/>
                      </a:endParaRPr>
                    </a:p>
                    <a:p>
                      <a:pPr marL="519430">
                        <a:lnSpc>
                          <a:spcPct val="100000"/>
                        </a:lnSpc>
                        <a:spcBef>
                          <a:spcPts val="950"/>
                        </a:spcBef>
                      </a:pPr>
                      <a:r>
                        <a:rPr dirty="0" sz="1100" spc="5" b="1">
                          <a:solidFill>
                            <a:srgbClr val="131516"/>
                          </a:solidFill>
                          <a:latin typeface="Arial Black"/>
                          <a:cs typeface="Arial Black"/>
                        </a:rPr>
                        <a:t>Rt </a:t>
                      </a:r>
                      <a:r>
                        <a:rPr dirty="0" sz="1100" b="1">
                          <a:solidFill>
                            <a:srgbClr val="131516"/>
                          </a:solidFill>
                          <a:latin typeface="Arial Black"/>
                          <a:cs typeface="Arial Black"/>
                        </a:rPr>
                        <a:t>= </a:t>
                      </a:r>
                      <a:r>
                        <a:rPr dirty="0" sz="1100" spc="5" b="1">
                          <a:solidFill>
                            <a:srgbClr val="131516"/>
                          </a:solidFill>
                          <a:latin typeface="Arial Black"/>
                          <a:cs typeface="Arial Black"/>
                        </a:rPr>
                        <a:t>R1 </a:t>
                      </a:r>
                      <a:r>
                        <a:rPr dirty="0" sz="1100" b="1">
                          <a:solidFill>
                            <a:srgbClr val="131516"/>
                          </a:solidFill>
                          <a:latin typeface="Arial Black"/>
                          <a:cs typeface="Arial Black"/>
                        </a:rPr>
                        <a:t>+ </a:t>
                      </a:r>
                      <a:r>
                        <a:rPr dirty="0" sz="1100" spc="5" b="1">
                          <a:solidFill>
                            <a:srgbClr val="131516"/>
                          </a:solidFill>
                          <a:latin typeface="Arial Black"/>
                          <a:cs typeface="Arial Black"/>
                        </a:rPr>
                        <a:t>R2 </a:t>
                      </a:r>
                      <a:r>
                        <a:rPr dirty="0" sz="1100" b="1">
                          <a:solidFill>
                            <a:srgbClr val="131516"/>
                          </a:solidFill>
                          <a:latin typeface="Arial Black"/>
                          <a:cs typeface="Arial Black"/>
                        </a:rPr>
                        <a:t>+ </a:t>
                      </a:r>
                      <a:r>
                        <a:rPr dirty="0" sz="1100" spc="5" b="1">
                          <a:solidFill>
                            <a:srgbClr val="131516"/>
                          </a:solidFill>
                          <a:latin typeface="Arial Black"/>
                          <a:cs typeface="Arial Black"/>
                        </a:rPr>
                        <a:t>R3 </a:t>
                      </a:r>
                      <a:r>
                        <a:rPr dirty="0" sz="1100" b="1">
                          <a:solidFill>
                            <a:srgbClr val="131516"/>
                          </a:solidFill>
                          <a:latin typeface="Arial Black"/>
                          <a:cs typeface="Arial Black"/>
                        </a:rPr>
                        <a:t>….  </a:t>
                      </a:r>
                      <a:r>
                        <a:rPr dirty="0" sz="1100" spc="-5" b="1">
                          <a:solidFill>
                            <a:srgbClr val="131516"/>
                          </a:solidFill>
                          <a:latin typeface="Arial Black"/>
                          <a:cs typeface="Arial Black"/>
                        </a:rPr>
                        <a:t>Series</a:t>
                      </a:r>
                      <a:r>
                        <a:rPr dirty="0" sz="1100" spc="-114" b="1">
                          <a:solidFill>
                            <a:srgbClr val="131516"/>
                          </a:solidFill>
                          <a:latin typeface="Arial Black"/>
                          <a:cs typeface="Arial Black"/>
                        </a:rPr>
                        <a:t> </a:t>
                      </a:r>
                      <a:r>
                        <a:rPr dirty="0" sz="1100" spc="-5" b="1">
                          <a:solidFill>
                            <a:srgbClr val="131516"/>
                          </a:solidFill>
                          <a:latin typeface="Arial Black"/>
                          <a:cs typeface="Arial Black"/>
                        </a:rPr>
                        <a:t>Resistance</a:t>
                      </a:r>
                      <a:endParaRPr sz="1100">
                        <a:latin typeface="Arial Black"/>
                        <a:cs typeface="Arial Black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algn="r" marR="398145">
                        <a:lnSpc>
                          <a:spcPct val="100000"/>
                        </a:lnSpc>
                      </a:pPr>
                      <a:r>
                        <a:rPr dirty="0" sz="1100" b="1">
                          <a:solidFill>
                            <a:srgbClr val="131516"/>
                          </a:solidFill>
                          <a:latin typeface="Arial Black"/>
                          <a:cs typeface="Arial Black"/>
                        </a:rPr>
                        <a:t>1/Rt = 1/R1 + 1/R2 + 1/R3 …  </a:t>
                      </a:r>
                      <a:r>
                        <a:rPr dirty="0" sz="1100" spc="-5" b="1">
                          <a:solidFill>
                            <a:srgbClr val="131516"/>
                          </a:solidFill>
                          <a:latin typeface="Arial Black"/>
                          <a:cs typeface="Arial Black"/>
                        </a:rPr>
                        <a:t>Parallel</a:t>
                      </a:r>
                      <a:r>
                        <a:rPr dirty="0" sz="1100" spc="-60" b="1">
                          <a:solidFill>
                            <a:srgbClr val="131516"/>
                          </a:solidFill>
                          <a:latin typeface="Arial Black"/>
                          <a:cs typeface="Arial Black"/>
                        </a:rPr>
                        <a:t> </a:t>
                      </a:r>
                      <a:r>
                        <a:rPr dirty="0" sz="1100" spc="-5" b="1">
                          <a:solidFill>
                            <a:srgbClr val="131516"/>
                          </a:solidFill>
                          <a:latin typeface="Arial Black"/>
                          <a:cs typeface="Arial Black"/>
                        </a:rPr>
                        <a:t>Resistance</a:t>
                      </a:r>
                      <a:endParaRPr sz="1100">
                        <a:latin typeface="Arial Black"/>
                        <a:cs typeface="Arial Black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algn="r" marR="419100">
                        <a:lnSpc>
                          <a:spcPts val="955"/>
                        </a:lnSpc>
                      </a:pPr>
                      <a:r>
                        <a:rPr dirty="0" sz="900" spc="-5" b="1">
                          <a:solidFill>
                            <a:srgbClr val="0D0D0D"/>
                          </a:solidFill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z="900" b="1">
                          <a:solidFill>
                            <a:srgbClr val="0D0D0D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ctr" marR="31750">
                        <a:lnSpc>
                          <a:spcPts val="975"/>
                        </a:lnSpc>
                        <a:tabLst>
                          <a:tab pos="2240915" algn="l"/>
                          <a:tab pos="3592195" algn="l"/>
                        </a:tabLst>
                      </a:pPr>
                      <a:r>
                        <a:rPr dirty="0" sz="1000" spc="-5" b="1">
                          <a:solidFill>
                            <a:srgbClr val="BB1C1C"/>
                          </a:solidFill>
                          <a:latin typeface="Times New Roman"/>
                          <a:cs typeface="Times New Roman"/>
                        </a:rPr>
                        <a:t>Series	</a:t>
                      </a:r>
                      <a:r>
                        <a:rPr dirty="0" baseline="2777" sz="1500" spc="-7" b="1">
                          <a:solidFill>
                            <a:srgbClr val="131516"/>
                          </a:solidFill>
                          <a:latin typeface="Times New Roman"/>
                          <a:cs typeface="Times New Roman"/>
                        </a:rPr>
                        <a:t>Parallel	</a:t>
                      </a:r>
                      <a:r>
                        <a:rPr dirty="0" baseline="-15432" sz="1350" spc="-7" b="1">
                          <a:solidFill>
                            <a:srgbClr val="0D0D0D"/>
                          </a:solidFill>
                          <a:latin typeface="Times New Roman"/>
                          <a:cs typeface="Times New Roman"/>
                        </a:rPr>
                        <a:t>R2</a:t>
                      </a:r>
                      <a:endParaRPr baseline="-15432" sz="1350">
                        <a:latin typeface="Times New Roman"/>
                        <a:cs typeface="Times New Roman"/>
                      </a:endParaRPr>
                    </a:p>
                    <a:p>
                      <a:pPr algn="r" marR="419100">
                        <a:lnSpc>
                          <a:spcPts val="980"/>
                        </a:lnSpc>
                        <a:tabLst>
                          <a:tab pos="342900" algn="l"/>
                          <a:tab pos="723900" algn="l"/>
                          <a:tab pos="3039745" algn="l"/>
                        </a:tabLst>
                      </a:pPr>
                      <a:r>
                        <a:rPr dirty="0" sz="900" spc="-5">
                          <a:solidFill>
                            <a:srgbClr val="202020"/>
                          </a:solidFill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z="900">
                          <a:solidFill>
                            <a:srgbClr val="202020"/>
                          </a:solidFill>
                          <a:latin typeface="Times New Roman"/>
                          <a:cs typeface="Times New Roman"/>
                        </a:rPr>
                        <a:t>1	</a:t>
                      </a:r>
                      <a:r>
                        <a:rPr dirty="0" sz="900" spc="-5">
                          <a:solidFill>
                            <a:srgbClr val="202020"/>
                          </a:solidFill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z="900">
                          <a:solidFill>
                            <a:srgbClr val="202020"/>
                          </a:solidFill>
                          <a:latin typeface="Times New Roman"/>
                          <a:cs typeface="Times New Roman"/>
                        </a:rPr>
                        <a:t>2	</a:t>
                      </a:r>
                      <a:r>
                        <a:rPr dirty="0" sz="900" spc="-5">
                          <a:solidFill>
                            <a:srgbClr val="202020"/>
                          </a:solidFill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z="900">
                          <a:solidFill>
                            <a:srgbClr val="202020"/>
                          </a:solidFill>
                          <a:latin typeface="Times New Roman"/>
                          <a:cs typeface="Times New Roman"/>
                        </a:rPr>
                        <a:t>3	</a:t>
                      </a:r>
                      <a:r>
                        <a:rPr dirty="0" baseline="-33950" sz="1350" spc="-7" b="1">
                          <a:solidFill>
                            <a:srgbClr val="0D0D0D"/>
                          </a:solidFill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baseline="-33950" sz="1350" b="1">
                          <a:solidFill>
                            <a:srgbClr val="0D0D0D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endParaRPr baseline="-33950" sz="1350">
                        <a:latin typeface="Times New Roman"/>
                        <a:cs typeface="Times New Roman"/>
                      </a:endParaRPr>
                    </a:p>
                    <a:p>
                      <a:pPr algn="ctr" marR="69850">
                        <a:lnSpc>
                          <a:spcPct val="100000"/>
                        </a:lnSpc>
                        <a:spcBef>
                          <a:spcPts val="595"/>
                        </a:spcBef>
                      </a:pPr>
                      <a:r>
                        <a:rPr dirty="0" sz="1000" spc="-10" b="1">
                          <a:solidFill>
                            <a:srgbClr val="131516"/>
                          </a:solidFill>
                          <a:latin typeface="Calibri"/>
                          <a:cs typeface="Calibri"/>
                        </a:rPr>
                        <a:t>What </a:t>
                      </a:r>
                      <a:r>
                        <a:rPr dirty="0" sz="1000" spc="-5" b="1">
                          <a:solidFill>
                            <a:srgbClr val="131516"/>
                          </a:solidFill>
                          <a:latin typeface="Calibri"/>
                          <a:cs typeface="Calibri"/>
                        </a:rPr>
                        <a:t>Really Happens in the</a:t>
                      </a:r>
                      <a:r>
                        <a:rPr dirty="0" sz="1000" spc="-20" b="1">
                          <a:solidFill>
                            <a:srgbClr val="13151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 spc="-10" b="1">
                          <a:solidFill>
                            <a:srgbClr val="131516"/>
                          </a:solidFill>
                          <a:latin typeface="Calibri"/>
                          <a:cs typeface="Calibri"/>
                        </a:rPr>
                        <a:t>CVS?</a:t>
                      </a:r>
                      <a:endParaRPr sz="1000">
                        <a:latin typeface="Calibri"/>
                        <a:cs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638810">
                        <a:lnSpc>
                          <a:spcPct val="100000"/>
                        </a:lnSpc>
                        <a:tabLst>
                          <a:tab pos="1569720" algn="l"/>
                          <a:tab pos="2696210" algn="l"/>
                        </a:tabLst>
                      </a:pPr>
                      <a:r>
                        <a:rPr dirty="0" sz="900" spc="-5" b="1">
                          <a:solidFill>
                            <a:srgbClr val="0D0D0D"/>
                          </a:solidFill>
                          <a:latin typeface="Corbel"/>
                          <a:cs typeface="Corbel"/>
                        </a:rPr>
                        <a:t>Lower</a:t>
                      </a:r>
                      <a:r>
                        <a:rPr dirty="0" sz="900" spc="5" b="1">
                          <a:solidFill>
                            <a:srgbClr val="0D0D0D"/>
                          </a:solidFill>
                          <a:latin typeface="Corbel"/>
                          <a:cs typeface="Corbel"/>
                        </a:rPr>
                        <a:t> </a:t>
                      </a:r>
                      <a:r>
                        <a:rPr dirty="0" sz="900" b="1">
                          <a:solidFill>
                            <a:srgbClr val="0D0D0D"/>
                          </a:solidFill>
                          <a:latin typeface="Corbel"/>
                          <a:cs typeface="Corbel"/>
                        </a:rPr>
                        <a:t>R	</a:t>
                      </a:r>
                      <a:r>
                        <a:rPr dirty="0" sz="900" spc="-5" b="1">
                          <a:solidFill>
                            <a:srgbClr val="0D0D0D"/>
                          </a:solidFill>
                          <a:latin typeface="Corbel"/>
                          <a:cs typeface="Corbel"/>
                        </a:rPr>
                        <a:t>Higher</a:t>
                      </a:r>
                      <a:r>
                        <a:rPr dirty="0" sz="900" spc="15" b="1">
                          <a:solidFill>
                            <a:srgbClr val="0D0D0D"/>
                          </a:solidFill>
                          <a:latin typeface="Corbel"/>
                          <a:cs typeface="Corbel"/>
                        </a:rPr>
                        <a:t> </a:t>
                      </a:r>
                      <a:r>
                        <a:rPr dirty="0" sz="900" b="1">
                          <a:solidFill>
                            <a:srgbClr val="0D0D0D"/>
                          </a:solidFill>
                          <a:latin typeface="Corbel"/>
                          <a:cs typeface="Corbel"/>
                        </a:rPr>
                        <a:t>R	</a:t>
                      </a:r>
                      <a:r>
                        <a:rPr dirty="0" baseline="3086" sz="1350" spc="-7" b="1">
                          <a:solidFill>
                            <a:srgbClr val="0D0D0D"/>
                          </a:solidFill>
                          <a:latin typeface="Calibri"/>
                          <a:cs typeface="Calibri"/>
                        </a:rPr>
                        <a:t>Lower</a:t>
                      </a:r>
                      <a:r>
                        <a:rPr dirty="0" baseline="3086" sz="1350" spc="-157" b="1">
                          <a:solidFill>
                            <a:srgbClr val="0D0D0D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3086" sz="1350" b="1">
                          <a:solidFill>
                            <a:srgbClr val="0D0D0D"/>
                          </a:solidFill>
                          <a:latin typeface="Calibri"/>
                          <a:cs typeface="Calibri"/>
                        </a:rPr>
                        <a:t>R</a:t>
                      </a:r>
                      <a:endParaRPr baseline="3086" sz="1350">
                        <a:latin typeface="Calibri"/>
                        <a:cs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668020">
                        <a:lnSpc>
                          <a:spcPct val="100000"/>
                        </a:lnSpc>
                        <a:spcBef>
                          <a:spcPts val="5"/>
                        </a:spcBef>
                        <a:tabLst>
                          <a:tab pos="3713479" algn="l"/>
                        </a:tabLst>
                      </a:pPr>
                      <a:r>
                        <a:rPr dirty="0" baseline="-16666" sz="1500" spc="-7" b="1">
                          <a:solidFill>
                            <a:srgbClr val="0D0D0D"/>
                          </a:solidFill>
                          <a:latin typeface="Times New Roman"/>
                          <a:cs typeface="Times New Roman"/>
                        </a:rPr>
                        <a:t>Artery	</a:t>
                      </a:r>
                      <a:r>
                        <a:rPr dirty="0" sz="900" spc="-5" b="1">
                          <a:solidFill>
                            <a:srgbClr val="0D0D0D"/>
                          </a:solidFill>
                          <a:latin typeface="Corbel"/>
                          <a:cs typeface="Corbel"/>
                        </a:rPr>
                        <a:t>Capillaries</a:t>
                      </a:r>
                      <a:endParaRPr sz="900">
                        <a:latin typeface="Corbel"/>
                        <a:cs typeface="Corbel"/>
                      </a:endParaRPr>
                    </a:p>
                  </a:txBody>
                  <a:tcPr marL="0" marR="0" marB="0" marT="0">
                    <a:lnL w="24384">
                      <a:solidFill>
                        <a:srgbClr val="000000"/>
                      </a:solidFill>
                      <a:prstDash val="solid"/>
                    </a:lnL>
                    <a:lnR w="24384">
                      <a:solidFill>
                        <a:srgbClr val="000000"/>
                      </a:solidFill>
                      <a:prstDash val="solid"/>
                    </a:lnR>
                    <a:lnT w="24384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936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550">
                        <a:latin typeface="Times New Roman"/>
                        <a:cs typeface="Times New Roman"/>
                      </a:endParaRPr>
                    </a:p>
                    <a:p>
                      <a:pPr marL="52705">
                        <a:lnSpc>
                          <a:spcPct val="100000"/>
                        </a:lnSpc>
                      </a:pPr>
                      <a:r>
                        <a:rPr dirty="0" sz="500">
                          <a:latin typeface="Corbel"/>
                          <a:cs typeface="Corbel"/>
                        </a:rPr>
                        <a:t>Dr.</a:t>
                      </a:r>
                      <a:r>
                        <a:rPr dirty="0" sz="500" spc="-15">
                          <a:latin typeface="Corbel"/>
                          <a:cs typeface="Corbel"/>
                        </a:rPr>
                        <a:t> </a:t>
                      </a:r>
                      <a:r>
                        <a:rPr dirty="0" sz="500">
                          <a:latin typeface="Corbel"/>
                          <a:cs typeface="Corbel"/>
                        </a:rPr>
                        <a:t>Abeer</a:t>
                      </a:r>
                      <a:r>
                        <a:rPr dirty="0" sz="500" spc="-25">
                          <a:latin typeface="Corbel"/>
                          <a:cs typeface="Corbel"/>
                        </a:rPr>
                        <a:t> </a:t>
                      </a:r>
                      <a:r>
                        <a:rPr dirty="0" sz="500">
                          <a:latin typeface="Corbel"/>
                          <a:cs typeface="Corbel"/>
                        </a:rPr>
                        <a:t>A.</a:t>
                      </a:r>
                      <a:r>
                        <a:rPr dirty="0" sz="500" spc="-15">
                          <a:latin typeface="Corbel"/>
                          <a:cs typeface="Corbel"/>
                        </a:rPr>
                        <a:t> </a:t>
                      </a:r>
                      <a:r>
                        <a:rPr dirty="0" sz="500">
                          <a:latin typeface="Corbel"/>
                          <a:cs typeface="Corbel"/>
                        </a:rPr>
                        <a:t>Al-Masri,</a:t>
                      </a:r>
                      <a:r>
                        <a:rPr dirty="0" sz="500" spc="-35">
                          <a:latin typeface="Corbel"/>
                          <a:cs typeface="Corbel"/>
                        </a:rPr>
                        <a:t> </a:t>
                      </a:r>
                      <a:r>
                        <a:rPr dirty="0" sz="500">
                          <a:latin typeface="Corbel"/>
                          <a:cs typeface="Corbel"/>
                        </a:rPr>
                        <a:t>Faculty</a:t>
                      </a:r>
                      <a:r>
                        <a:rPr dirty="0" sz="500" spc="-25">
                          <a:latin typeface="Corbel"/>
                          <a:cs typeface="Corbel"/>
                        </a:rPr>
                        <a:t> </a:t>
                      </a:r>
                      <a:r>
                        <a:rPr dirty="0" sz="500" spc="-5">
                          <a:latin typeface="Corbel"/>
                          <a:cs typeface="Corbel"/>
                        </a:rPr>
                        <a:t>of </a:t>
                      </a:r>
                      <a:r>
                        <a:rPr dirty="0" sz="500">
                          <a:latin typeface="Corbel"/>
                          <a:cs typeface="Corbel"/>
                        </a:rPr>
                        <a:t>Medicine,</a:t>
                      </a:r>
                      <a:r>
                        <a:rPr dirty="0" sz="500" spc="-35">
                          <a:latin typeface="Corbel"/>
                          <a:cs typeface="Corbel"/>
                        </a:rPr>
                        <a:t> </a:t>
                      </a:r>
                      <a:r>
                        <a:rPr dirty="0" sz="500" spc="-5">
                          <a:latin typeface="Corbel"/>
                          <a:cs typeface="Corbel"/>
                        </a:rPr>
                        <a:t>KSU</a:t>
                      </a:r>
                      <a:endParaRPr sz="500">
                        <a:latin typeface="Corbel"/>
                        <a:cs typeface="Corbel"/>
                      </a:endParaRPr>
                    </a:p>
                  </a:txBody>
                  <a:tcPr marL="0" marR="0" marB="0" marT="0">
                    <a:lnL w="24384">
                      <a:solidFill>
                        <a:srgbClr val="000000"/>
                      </a:solidFill>
                      <a:prstDash val="solid"/>
                    </a:lnL>
                    <a:lnR w="4572">
                      <a:solidFill>
                        <a:srgbClr val="F3D2AD"/>
                      </a:solidFill>
                      <a:prstDash val="solid"/>
                    </a:lnR>
                    <a:lnB w="2438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815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dirty="0" sz="900" spc="-5" b="1">
                          <a:solidFill>
                            <a:srgbClr val="0D0D0D"/>
                          </a:solidFill>
                          <a:latin typeface="Corbel"/>
                          <a:cs typeface="Corbel"/>
                        </a:rPr>
                        <a:t>Arterioles</a:t>
                      </a:r>
                      <a:endParaRPr sz="900">
                        <a:latin typeface="Corbel"/>
                        <a:cs typeface="Corbel"/>
                      </a:endParaRPr>
                    </a:p>
                  </a:txBody>
                  <a:tcPr marL="0" marR="0" marB="0" marT="0">
                    <a:lnL w="4572">
                      <a:solidFill>
                        <a:srgbClr val="F3D2AD"/>
                      </a:solidFill>
                      <a:prstDash val="solid"/>
                    </a:lnL>
                    <a:lnR w="4572">
                      <a:solidFill>
                        <a:srgbClr val="F3D2AD"/>
                      </a:solidFill>
                      <a:prstDash val="solid"/>
                    </a:lnR>
                    <a:lnT w="4572">
                      <a:solidFill>
                        <a:srgbClr val="F3D2AD"/>
                      </a:solidFill>
                      <a:prstDash val="solid"/>
                    </a:lnT>
                    <a:lnB w="2438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  <a:p>
                      <a:pPr algn="r" marR="267970">
                        <a:lnSpc>
                          <a:spcPct val="100000"/>
                        </a:lnSpc>
                      </a:pPr>
                      <a:r>
                        <a:rPr dirty="0" sz="600" b="1">
                          <a:latin typeface="Arial"/>
                          <a:cs typeface="Arial"/>
                        </a:rPr>
                        <a:t>19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4572">
                      <a:solidFill>
                        <a:srgbClr val="F3D2AD"/>
                      </a:solidFill>
                      <a:prstDash val="solid"/>
                    </a:lnL>
                    <a:lnR w="24384">
                      <a:solidFill>
                        <a:srgbClr val="000000"/>
                      </a:solidFill>
                      <a:prstDash val="solid"/>
                    </a:lnR>
                    <a:lnB w="2438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75" name="object 75"/>
          <p:cNvSpPr/>
          <p:nvPr/>
        </p:nvSpPr>
        <p:spPr>
          <a:xfrm>
            <a:off x="5099303" y="882396"/>
            <a:ext cx="600455" cy="269748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6" name="object 76"/>
          <p:cNvSpPr/>
          <p:nvPr/>
        </p:nvSpPr>
        <p:spPr>
          <a:xfrm>
            <a:off x="1143000" y="4844796"/>
            <a:ext cx="4572000" cy="342900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7" name="object 77"/>
          <p:cNvSpPr/>
          <p:nvPr/>
        </p:nvSpPr>
        <p:spPr>
          <a:xfrm>
            <a:off x="1143000" y="4844796"/>
            <a:ext cx="536575" cy="2646045"/>
          </a:xfrm>
          <a:custGeom>
            <a:avLst/>
            <a:gdLst/>
            <a:ahLst/>
            <a:cxnLst/>
            <a:rect l="l" t="t" r="r" b="b"/>
            <a:pathLst>
              <a:path w="536575" h="2646045">
                <a:moveTo>
                  <a:pt x="536448" y="0"/>
                </a:moveTo>
                <a:lnTo>
                  <a:pt x="407924" y="0"/>
                </a:lnTo>
                <a:lnTo>
                  <a:pt x="0" y="2486152"/>
                </a:lnTo>
                <a:lnTo>
                  <a:pt x="0" y="2629027"/>
                </a:lnTo>
                <a:lnTo>
                  <a:pt x="99987" y="2645664"/>
                </a:lnTo>
                <a:lnTo>
                  <a:pt x="536448" y="0"/>
                </a:lnTo>
                <a:close/>
              </a:path>
            </a:pathLst>
          </a:custGeom>
          <a:solidFill>
            <a:srgbClr val="BB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8" name="object 78"/>
          <p:cNvSpPr/>
          <p:nvPr/>
        </p:nvSpPr>
        <p:spPr>
          <a:xfrm>
            <a:off x="1143000" y="4844796"/>
            <a:ext cx="379730" cy="2312035"/>
          </a:xfrm>
          <a:custGeom>
            <a:avLst/>
            <a:gdLst/>
            <a:ahLst/>
            <a:cxnLst/>
            <a:rect l="l" t="t" r="r" b="b"/>
            <a:pathLst>
              <a:path w="379730" h="2312034">
                <a:moveTo>
                  <a:pt x="379475" y="0"/>
                </a:moveTo>
                <a:lnTo>
                  <a:pt x="252475" y="0"/>
                </a:lnTo>
                <a:lnTo>
                  <a:pt x="0" y="1538096"/>
                </a:lnTo>
                <a:lnTo>
                  <a:pt x="0" y="2311908"/>
                </a:lnTo>
                <a:lnTo>
                  <a:pt x="379475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9" name="object 79"/>
          <p:cNvSpPr/>
          <p:nvPr/>
        </p:nvSpPr>
        <p:spPr>
          <a:xfrm>
            <a:off x="1143000" y="7676388"/>
            <a:ext cx="452755" cy="597535"/>
          </a:xfrm>
          <a:custGeom>
            <a:avLst/>
            <a:gdLst/>
            <a:ahLst/>
            <a:cxnLst/>
            <a:rect l="l" t="t" r="r" b="b"/>
            <a:pathLst>
              <a:path w="452755" h="597534">
                <a:moveTo>
                  <a:pt x="0" y="0"/>
                </a:moveTo>
                <a:lnTo>
                  <a:pt x="0" y="9524"/>
                </a:lnTo>
                <a:lnTo>
                  <a:pt x="426466" y="597407"/>
                </a:lnTo>
                <a:lnTo>
                  <a:pt x="452628" y="597407"/>
                </a:lnTo>
                <a:lnTo>
                  <a:pt x="0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0" name="object 80"/>
          <p:cNvSpPr/>
          <p:nvPr/>
        </p:nvSpPr>
        <p:spPr>
          <a:xfrm>
            <a:off x="1143000" y="7493507"/>
            <a:ext cx="744220" cy="780415"/>
          </a:xfrm>
          <a:custGeom>
            <a:avLst/>
            <a:gdLst/>
            <a:ahLst/>
            <a:cxnLst/>
            <a:rect l="l" t="t" r="r" b="b"/>
            <a:pathLst>
              <a:path w="744219" h="780415">
                <a:moveTo>
                  <a:pt x="0" y="0"/>
                </a:moveTo>
                <a:lnTo>
                  <a:pt x="0" y="2413"/>
                </a:lnTo>
                <a:lnTo>
                  <a:pt x="715137" y="780288"/>
                </a:lnTo>
                <a:lnTo>
                  <a:pt x="743712" y="780288"/>
                </a:lnTo>
                <a:lnTo>
                  <a:pt x="0" y="0"/>
                </a:lnTo>
                <a:close/>
              </a:path>
            </a:pathLst>
          </a:custGeom>
          <a:solidFill>
            <a:srgbClr val="5E0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1" name="object 81"/>
          <p:cNvSpPr/>
          <p:nvPr/>
        </p:nvSpPr>
        <p:spPr>
          <a:xfrm>
            <a:off x="1143000" y="7473695"/>
            <a:ext cx="1065530" cy="800100"/>
          </a:xfrm>
          <a:custGeom>
            <a:avLst/>
            <a:gdLst/>
            <a:ahLst/>
            <a:cxnLst/>
            <a:rect l="l" t="t" r="r" b="b"/>
            <a:pathLst>
              <a:path w="1065530" h="800100">
                <a:moveTo>
                  <a:pt x="0" y="0"/>
                </a:moveTo>
                <a:lnTo>
                  <a:pt x="0" y="19049"/>
                </a:lnTo>
                <a:lnTo>
                  <a:pt x="743204" y="800099"/>
                </a:lnTo>
                <a:lnTo>
                  <a:pt x="1065276" y="800099"/>
                </a:lnTo>
                <a:lnTo>
                  <a:pt x="99949" y="16636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2" name="object 82"/>
          <p:cNvSpPr/>
          <p:nvPr/>
        </p:nvSpPr>
        <p:spPr>
          <a:xfrm>
            <a:off x="1143000" y="7523988"/>
            <a:ext cx="688975" cy="749935"/>
          </a:xfrm>
          <a:custGeom>
            <a:avLst/>
            <a:gdLst/>
            <a:ahLst/>
            <a:cxnLst/>
            <a:rect l="l" t="t" r="r" b="b"/>
            <a:pathLst>
              <a:path w="688975" h="749934">
                <a:moveTo>
                  <a:pt x="0" y="0"/>
                </a:moveTo>
                <a:lnTo>
                  <a:pt x="0" y="152399"/>
                </a:lnTo>
                <a:lnTo>
                  <a:pt x="453136" y="749807"/>
                </a:lnTo>
                <a:lnTo>
                  <a:pt x="688848" y="749807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3" name="object 83"/>
          <p:cNvSpPr/>
          <p:nvPr/>
        </p:nvSpPr>
        <p:spPr>
          <a:xfrm>
            <a:off x="1452372" y="6036564"/>
            <a:ext cx="3813048" cy="1967484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4" name="object 84"/>
          <p:cNvSpPr txBox="1"/>
          <p:nvPr/>
        </p:nvSpPr>
        <p:spPr>
          <a:xfrm>
            <a:off x="2166492" y="7324090"/>
            <a:ext cx="246379" cy="1746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r>
              <a:rPr dirty="0" sz="1000" spc="-15" b="1">
                <a:latin typeface="Times New Roman"/>
                <a:cs typeface="Times New Roman"/>
              </a:rPr>
              <a:t>R</a:t>
            </a:r>
            <a:r>
              <a:rPr dirty="0" baseline="-21367" sz="975" spc="-22" b="1">
                <a:latin typeface="Times New Roman"/>
                <a:cs typeface="Times New Roman"/>
              </a:rPr>
              <a:t>T</a:t>
            </a:r>
            <a:r>
              <a:rPr dirty="0" baseline="-21367" sz="975" spc="-44" b="1">
                <a:latin typeface="Times New Roman"/>
                <a:cs typeface="Times New Roman"/>
              </a:rPr>
              <a:t> </a:t>
            </a:r>
            <a:r>
              <a:rPr dirty="0" sz="1000" spc="-5" b="1">
                <a:latin typeface="Times New Roman"/>
                <a:cs typeface="Times New Roman"/>
              </a:rPr>
              <a:t>=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5" name="object 85"/>
          <p:cNvSpPr txBox="1"/>
          <p:nvPr/>
        </p:nvSpPr>
        <p:spPr>
          <a:xfrm>
            <a:off x="3361146" y="7324090"/>
            <a:ext cx="826135" cy="1517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195"/>
              </a:lnSpc>
            </a:pPr>
            <a:r>
              <a:rPr dirty="0" sz="1000" spc="-5" b="1">
                <a:latin typeface="Times New Roman"/>
                <a:cs typeface="Times New Roman"/>
              </a:rPr>
              <a:t>= </a:t>
            </a:r>
            <a:r>
              <a:rPr dirty="0" sz="1000" b="1">
                <a:latin typeface="Times New Roman"/>
                <a:cs typeface="Times New Roman"/>
              </a:rPr>
              <a:t>1.94</a:t>
            </a:r>
            <a:r>
              <a:rPr dirty="0" sz="1000" spc="200" b="1">
                <a:latin typeface="Times New Roman"/>
                <a:cs typeface="Times New Roman"/>
              </a:rPr>
              <a:t> </a:t>
            </a:r>
            <a:r>
              <a:rPr dirty="0" sz="1000" spc="-10" b="1">
                <a:latin typeface="Times New Roman"/>
                <a:cs typeface="Times New Roman"/>
              </a:rPr>
              <a:t>(PRU’s)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6" name="object 86"/>
          <p:cNvSpPr txBox="1"/>
          <p:nvPr/>
        </p:nvSpPr>
        <p:spPr>
          <a:xfrm>
            <a:off x="2814827" y="7226554"/>
            <a:ext cx="63500" cy="1517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195"/>
              </a:lnSpc>
            </a:pPr>
            <a:r>
              <a:rPr dirty="0" sz="1000" spc="-5" b="1">
                <a:latin typeface="Times New Roman"/>
                <a:cs typeface="Times New Roman"/>
              </a:rPr>
              <a:t>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7" name="object 87"/>
          <p:cNvSpPr txBox="1"/>
          <p:nvPr/>
        </p:nvSpPr>
        <p:spPr>
          <a:xfrm>
            <a:off x="2455798" y="7595107"/>
            <a:ext cx="458470" cy="1746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  <a:tabLst>
                <a:tab pos="323850" algn="l"/>
              </a:tabLst>
            </a:pPr>
            <a:r>
              <a:rPr dirty="0" sz="1000" spc="-5" b="1">
                <a:latin typeface="Times New Roman"/>
                <a:cs typeface="Times New Roman"/>
              </a:rPr>
              <a:t>R</a:t>
            </a:r>
            <a:r>
              <a:rPr dirty="0" baseline="-21367" sz="975" spc="15" b="1">
                <a:latin typeface="Times New Roman"/>
                <a:cs typeface="Times New Roman"/>
              </a:rPr>
              <a:t>1</a:t>
            </a:r>
            <a:r>
              <a:rPr dirty="0" baseline="-21367" sz="975" spc="15" b="1">
                <a:latin typeface="Times New Roman"/>
                <a:cs typeface="Times New Roman"/>
              </a:rPr>
              <a:t>	</a:t>
            </a:r>
            <a:r>
              <a:rPr dirty="0" sz="1000" spc="-5" b="1">
                <a:latin typeface="Times New Roman"/>
                <a:cs typeface="Times New Roman"/>
              </a:rPr>
              <a:t>R</a:t>
            </a:r>
            <a:r>
              <a:rPr dirty="0" baseline="-21367" sz="975" spc="15" b="1">
                <a:latin typeface="Times New Roman"/>
                <a:cs typeface="Times New Roman"/>
              </a:rPr>
              <a:t>2</a:t>
            </a:r>
            <a:endParaRPr baseline="-21367" sz="975">
              <a:latin typeface="Times New Roman"/>
              <a:cs typeface="Times New Roman"/>
            </a:endParaRPr>
          </a:p>
        </p:txBody>
      </p:sp>
      <p:sp>
        <p:nvSpPr>
          <p:cNvPr id="88" name="object 88"/>
          <p:cNvSpPr txBox="1"/>
          <p:nvPr/>
        </p:nvSpPr>
        <p:spPr>
          <a:xfrm>
            <a:off x="2459735" y="7442454"/>
            <a:ext cx="850900" cy="3270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r" marR="26034">
              <a:lnSpc>
                <a:spcPct val="100000"/>
              </a:lnSpc>
            </a:pPr>
            <a:r>
              <a:rPr dirty="0" sz="1000" b="1" u="sng">
                <a:latin typeface="Times New Roman"/>
                <a:cs typeface="Times New Roman"/>
              </a:rPr>
              <a:t> </a:t>
            </a:r>
            <a:r>
              <a:rPr dirty="0" sz="1000" spc="-5" b="1" u="sng">
                <a:latin typeface="Times New Roman"/>
                <a:cs typeface="Times New Roman"/>
              </a:rPr>
              <a:t>1  </a:t>
            </a:r>
            <a:r>
              <a:rPr dirty="0" baseline="-30555" sz="1500" spc="-7" b="1">
                <a:latin typeface="Times New Roman"/>
                <a:cs typeface="Times New Roman"/>
              </a:rPr>
              <a:t>+    </a:t>
            </a:r>
            <a:r>
              <a:rPr dirty="0" sz="1000" spc="-5" b="1" u="sng">
                <a:latin typeface="Times New Roman"/>
                <a:cs typeface="Times New Roman"/>
              </a:rPr>
              <a:t>1    </a:t>
            </a:r>
            <a:r>
              <a:rPr dirty="0" baseline="-30555" sz="1500" spc="-7" b="1">
                <a:latin typeface="Times New Roman"/>
                <a:cs typeface="Times New Roman"/>
              </a:rPr>
              <a:t>+    </a:t>
            </a:r>
            <a:r>
              <a:rPr dirty="0" sz="1000" spc="-5" b="1" u="sng">
                <a:latin typeface="Times New Roman"/>
                <a:cs typeface="Times New Roman"/>
              </a:rPr>
              <a:t>1</a:t>
            </a:r>
            <a:endParaRPr sz="1000">
              <a:latin typeface="Times New Roman"/>
              <a:cs typeface="Times New Roman"/>
            </a:endParaRPr>
          </a:p>
          <a:p>
            <a:pPr algn="r">
              <a:lnSpc>
                <a:spcPct val="100000"/>
              </a:lnSpc>
            </a:pPr>
            <a:r>
              <a:rPr dirty="0" sz="1000" spc="-5" b="1">
                <a:latin typeface="Times New Roman"/>
                <a:cs typeface="Times New Roman"/>
              </a:rPr>
              <a:t>R</a:t>
            </a:r>
            <a:r>
              <a:rPr dirty="0" baseline="-21367" sz="975" spc="15" b="1">
                <a:latin typeface="Times New Roman"/>
                <a:cs typeface="Times New Roman"/>
              </a:rPr>
              <a:t>3</a:t>
            </a:r>
            <a:endParaRPr baseline="-21367" sz="975">
              <a:latin typeface="Times New Roman"/>
              <a:cs typeface="Times New Roman"/>
            </a:endParaRPr>
          </a:p>
        </p:txBody>
      </p:sp>
      <p:sp>
        <p:nvSpPr>
          <p:cNvPr id="89" name="object 89"/>
          <p:cNvSpPr/>
          <p:nvPr/>
        </p:nvSpPr>
        <p:spPr>
          <a:xfrm>
            <a:off x="2436114" y="7408926"/>
            <a:ext cx="893444" cy="1905"/>
          </a:xfrm>
          <a:custGeom>
            <a:avLst/>
            <a:gdLst/>
            <a:ahLst/>
            <a:cxnLst/>
            <a:rect l="l" t="t" r="r" b="b"/>
            <a:pathLst>
              <a:path w="893445" h="1904">
                <a:moveTo>
                  <a:pt x="0" y="0"/>
                </a:moveTo>
                <a:lnTo>
                  <a:pt x="893063" y="1524"/>
                </a:lnTo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0" name="object 90"/>
          <p:cNvSpPr txBox="1"/>
          <p:nvPr/>
        </p:nvSpPr>
        <p:spPr>
          <a:xfrm>
            <a:off x="1530730" y="5711190"/>
            <a:ext cx="3992879" cy="14909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7145">
              <a:lnSpc>
                <a:spcPct val="100000"/>
              </a:lnSpc>
            </a:pPr>
            <a:r>
              <a:rPr dirty="0" sz="1000" spc="-5" b="1">
                <a:solidFill>
                  <a:srgbClr val="0D0D0D"/>
                </a:solidFill>
                <a:latin typeface="Arial Black"/>
                <a:cs typeface="Arial Black"/>
              </a:rPr>
              <a:t>If:  </a:t>
            </a:r>
            <a:r>
              <a:rPr dirty="0" sz="1000" spc="5" b="1">
                <a:solidFill>
                  <a:srgbClr val="0D0D0D"/>
                </a:solidFill>
                <a:latin typeface="Arial Black"/>
                <a:cs typeface="Arial Black"/>
              </a:rPr>
              <a:t>R</a:t>
            </a:r>
            <a:r>
              <a:rPr dirty="0" baseline="-21367" sz="975" spc="7" b="1">
                <a:solidFill>
                  <a:srgbClr val="0D0D0D"/>
                </a:solidFill>
                <a:latin typeface="Arial Black"/>
                <a:cs typeface="Arial Black"/>
              </a:rPr>
              <a:t>1 </a:t>
            </a:r>
            <a:r>
              <a:rPr dirty="0" sz="1000" spc="-5" b="1">
                <a:solidFill>
                  <a:srgbClr val="0D0D0D"/>
                </a:solidFill>
                <a:latin typeface="Arial Black"/>
                <a:cs typeface="Arial Black"/>
              </a:rPr>
              <a:t>= 2;  </a:t>
            </a:r>
            <a:r>
              <a:rPr dirty="0" sz="1000" spc="5" b="1">
                <a:solidFill>
                  <a:srgbClr val="0D0D0D"/>
                </a:solidFill>
                <a:latin typeface="Arial Black"/>
                <a:cs typeface="Arial Black"/>
              </a:rPr>
              <a:t>R</a:t>
            </a:r>
            <a:r>
              <a:rPr dirty="0" baseline="-21367" sz="975" spc="7" b="1">
                <a:solidFill>
                  <a:srgbClr val="0D0D0D"/>
                </a:solidFill>
                <a:latin typeface="Arial Black"/>
                <a:cs typeface="Arial Black"/>
              </a:rPr>
              <a:t>2 </a:t>
            </a:r>
            <a:r>
              <a:rPr dirty="0" sz="1000" spc="-5" b="1">
                <a:solidFill>
                  <a:srgbClr val="0D0D0D"/>
                </a:solidFill>
                <a:latin typeface="Arial Black"/>
                <a:cs typeface="Arial Black"/>
              </a:rPr>
              <a:t>= 4;  </a:t>
            </a:r>
            <a:r>
              <a:rPr dirty="0" sz="1000" spc="5" b="1">
                <a:solidFill>
                  <a:srgbClr val="0D0D0D"/>
                </a:solidFill>
                <a:latin typeface="Arial Black"/>
                <a:cs typeface="Arial Black"/>
              </a:rPr>
              <a:t>R</a:t>
            </a:r>
            <a:r>
              <a:rPr dirty="0" baseline="-21367" sz="975" spc="7" b="1">
                <a:solidFill>
                  <a:srgbClr val="0D0D0D"/>
                </a:solidFill>
                <a:latin typeface="Arial Black"/>
                <a:cs typeface="Arial Black"/>
              </a:rPr>
              <a:t>3 </a:t>
            </a:r>
            <a:r>
              <a:rPr dirty="0" sz="1000" spc="-5" b="1">
                <a:solidFill>
                  <a:srgbClr val="0D0D0D"/>
                </a:solidFill>
                <a:latin typeface="Arial Black"/>
                <a:cs typeface="Arial Black"/>
              </a:rPr>
              <a:t>= 6 </a:t>
            </a:r>
            <a:r>
              <a:rPr dirty="0" sz="900" spc="-5" b="1">
                <a:solidFill>
                  <a:srgbClr val="0D0D0D"/>
                </a:solidFill>
                <a:latin typeface="Arial Black"/>
                <a:cs typeface="Arial Black"/>
              </a:rPr>
              <a:t>Peripheral Resistance Units </a:t>
            </a:r>
            <a:r>
              <a:rPr dirty="0" sz="900" spc="55" b="1">
                <a:solidFill>
                  <a:srgbClr val="0D0D0D"/>
                </a:solidFill>
                <a:latin typeface="Arial Black"/>
                <a:cs typeface="Arial Black"/>
              </a:rPr>
              <a:t> </a:t>
            </a:r>
            <a:r>
              <a:rPr dirty="0" sz="900" spc="-10" b="1">
                <a:solidFill>
                  <a:srgbClr val="0D0D0D"/>
                </a:solidFill>
                <a:latin typeface="Arial Black"/>
                <a:cs typeface="Arial Black"/>
              </a:rPr>
              <a:t>(PRU’s)</a:t>
            </a:r>
            <a:endParaRPr sz="900">
              <a:latin typeface="Arial Black"/>
              <a:cs typeface="Arial Black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50">
              <a:latin typeface="Times New Roman"/>
              <a:cs typeface="Times New Roman"/>
            </a:endParaRPr>
          </a:p>
          <a:p>
            <a:pPr marL="309245" indent="-309245">
              <a:lnSpc>
                <a:spcPct val="100000"/>
              </a:lnSpc>
              <a:buClr>
                <a:srgbClr val="585858"/>
              </a:buClr>
              <a:buSzPct val="77272"/>
              <a:buFont typeface="Wingdings"/>
              <a:buChar char=""/>
              <a:tabLst>
                <a:tab pos="309245" algn="l"/>
                <a:tab pos="309880" algn="l"/>
              </a:tabLst>
            </a:pPr>
            <a:r>
              <a:rPr dirty="0" sz="1100" spc="45">
                <a:latin typeface="Arial"/>
                <a:cs typeface="Arial"/>
              </a:rPr>
              <a:t>Series </a:t>
            </a:r>
            <a:r>
              <a:rPr dirty="0" sz="1100" spc="90">
                <a:latin typeface="Arial"/>
                <a:cs typeface="Arial"/>
              </a:rPr>
              <a:t>arrangement</a:t>
            </a:r>
            <a:r>
              <a:rPr dirty="0" sz="1100" spc="-195">
                <a:latin typeface="Arial"/>
                <a:cs typeface="Arial"/>
              </a:rPr>
              <a:t> </a:t>
            </a:r>
            <a:r>
              <a:rPr dirty="0" sz="1100" spc="35">
                <a:latin typeface="Arial"/>
                <a:cs typeface="Arial"/>
              </a:rPr>
              <a:t>gives</a:t>
            </a:r>
            <a:r>
              <a:rPr dirty="0" sz="1100" spc="35" b="1">
                <a:latin typeface="Arial Black"/>
                <a:cs typeface="Arial Black"/>
              </a:rPr>
              <a:t>:</a:t>
            </a:r>
            <a:endParaRPr sz="1100">
              <a:latin typeface="Arial Black"/>
              <a:cs typeface="Arial Black"/>
            </a:endParaRPr>
          </a:p>
          <a:p>
            <a:pPr marL="711835" marR="2319020" indent="2540">
              <a:lnSpc>
                <a:spcPct val="180000"/>
              </a:lnSpc>
              <a:spcBef>
                <a:spcPts val="25"/>
              </a:spcBef>
            </a:pPr>
            <a:r>
              <a:rPr dirty="0" sz="1000" spc="-15" b="1">
                <a:latin typeface="Times New Roman"/>
                <a:cs typeface="Times New Roman"/>
              </a:rPr>
              <a:t>R</a:t>
            </a:r>
            <a:r>
              <a:rPr dirty="0" baseline="-21367" sz="975" spc="-22" b="1">
                <a:latin typeface="Times New Roman"/>
                <a:cs typeface="Times New Roman"/>
              </a:rPr>
              <a:t>T </a:t>
            </a:r>
            <a:r>
              <a:rPr dirty="0" sz="1000" spc="-5" b="1">
                <a:latin typeface="Times New Roman"/>
                <a:cs typeface="Times New Roman"/>
              </a:rPr>
              <a:t>= </a:t>
            </a:r>
            <a:r>
              <a:rPr dirty="0" sz="1000" b="1">
                <a:latin typeface="Times New Roman"/>
                <a:cs typeface="Times New Roman"/>
              </a:rPr>
              <a:t>R</a:t>
            </a:r>
            <a:r>
              <a:rPr dirty="0" baseline="-21367" sz="975" b="1">
                <a:latin typeface="Times New Roman"/>
                <a:cs typeface="Times New Roman"/>
              </a:rPr>
              <a:t>1 </a:t>
            </a:r>
            <a:r>
              <a:rPr dirty="0" sz="1000" spc="-5" b="1">
                <a:latin typeface="Times New Roman"/>
                <a:cs typeface="Times New Roman"/>
              </a:rPr>
              <a:t>+ </a:t>
            </a:r>
            <a:r>
              <a:rPr dirty="0" sz="1000" b="1">
                <a:latin typeface="Times New Roman"/>
                <a:cs typeface="Times New Roman"/>
              </a:rPr>
              <a:t>R</a:t>
            </a:r>
            <a:r>
              <a:rPr dirty="0" baseline="-21367" sz="975" b="1">
                <a:latin typeface="Times New Roman"/>
                <a:cs typeface="Times New Roman"/>
              </a:rPr>
              <a:t>2 </a:t>
            </a:r>
            <a:r>
              <a:rPr dirty="0" sz="1000" spc="-5" b="1">
                <a:latin typeface="Times New Roman"/>
                <a:cs typeface="Times New Roman"/>
              </a:rPr>
              <a:t>+ </a:t>
            </a:r>
            <a:r>
              <a:rPr dirty="0" sz="1000" b="1">
                <a:latin typeface="Times New Roman"/>
                <a:cs typeface="Times New Roman"/>
              </a:rPr>
              <a:t>R</a:t>
            </a:r>
            <a:r>
              <a:rPr dirty="0" baseline="-21367" sz="975" b="1">
                <a:latin typeface="Times New Roman"/>
                <a:cs typeface="Times New Roman"/>
              </a:rPr>
              <a:t>3  </a:t>
            </a:r>
            <a:r>
              <a:rPr dirty="0" sz="1000" spc="-15" b="1">
                <a:latin typeface="Times New Roman"/>
                <a:cs typeface="Times New Roman"/>
              </a:rPr>
              <a:t>R</a:t>
            </a:r>
            <a:r>
              <a:rPr dirty="0" baseline="-21367" sz="975" spc="-22" b="1">
                <a:latin typeface="Times New Roman"/>
                <a:cs typeface="Times New Roman"/>
              </a:rPr>
              <a:t>T </a:t>
            </a:r>
            <a:r>
              <a:rPr dirty="0" sz="1000" spc="-5" b="1">
                <a:latin typeface="Times New Roman"/>
                <a:cs typeface="Times New Roman"/>
              </a:rPr>
              <a:t>= </a:t>
            </a:r>
            <a:r>
              <a:rPr dirty="0" sz="1000" b="1">
                <a:latin typeface="Times New Roman"/>
                <a:cs typeface="Times New Roman"/>
              </a:rPr>
              <a:t>12 </a:t>
            </a:r>
            <a:r>
              <a:rPr dirty="0" sz="1000" spc="5" b="1">
                <a:latin typeface="Times New Roman"/>
                <a:cs typeface="Times New Roman"/>
              </a:rPr>
              <a:t> </a:t>
            </a:r>
            <a:r>
              <a:rPr dirty="0" sz="1000" spc="-10" b="1">
                <a:latin typeface="Times New Roman"/>
                <a:cs typeface="Times New Roman"/>
              </a:rPr>
              <a:t>(PRU’s)</a:t>
            </a:r>
            <a:endParaRPr sz="1000">
              <a:latin typeface="Times New Roman"/>
              <a:cs typeface="Times New Roman"/>
            </a:endParaRPr>
          </a:p>
          <a:p>
            <a:pPr marL="354965" indent="-354965">
              <a:lnSpc>
                <a:spcPct val="100000"/>
              </a:lnSpc>
              <a:spcBef>
                <a:spcPts val="955"/>
              </a:spcBef>
              <a:buClr>
                <a:srgbClr val="585858"/>
              </a:buClr>
              <a:buSzPct val="77272"/>
              <a:buFont typeface="Wingdings"/>
              <a:buChar char=""/>
              <a:tabLst>
                <a:tab pos="354965" algn="l"/>
                <a:tab pos="355600" algn="l"/>
              </a:tabLst>
            </a:pPr>
            <a:r>
              <a:rPr dirty="0" sz="1100" spc="80">
                <a:latin typeface="Arial"/>
                <a:cs typeface="Arial"/>
              </a:rPr>
              <a:t>Parallel </a:t>
            </a:r>
            <a:r>
              <a:rPr dirty="0" sz="1100" spc="90">
                <a:latin typeface="Arial"/>
                <a:cs typeface="Arial"/>
              </a:rPr>
              <a:t>arrangement</a:t>
            </a:r>
            <a:r>
              <a:rPr dirty="0" sz="1100" spc="-220">
                <a:latin typeface="Arial"/>
                <a:cs typeface="Arial"/>
              </a:rPr>
              <a:t> </a:t>
            </a:r>
            <a:r>
              <a:rPr dirty="0" sz="1100" spc="40">
                <a:latin typeface="Arial"/>
                <a:cs typeface="Arial"/>
              </a:rPr>
              <a:t>gives:</a:t>
            </a:r>
            <a:endParaRPr sz="1100">
              <a:latin typeface="Arial"/>
              <a:cs typeface="Arial"/>
            </a:endParaRPr>
          </a:p>
        </p:txBody>
      </p:sp>
      <p:sp>
        <p:nvSpPr>
          <p:cNvPr id="91" name="object 91"/>
          <p:cNvSpPr/>
          <p:nvPr/>
        </p:nvSpPr>
        <p:spPr>
          <a:xfrm>
            <a:off x="5099303" y="4858511"/>
            <a:ext cx="600455" cy="269748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2" name="object 92"/>
          <p:cNvSpPr txBox="1"/>
          <p:nvPr/>
        </p:nvSpPr>
        <p:spPr>
          <a:xfrm>
            <a:off x="5340984" y="8159495"/>
            <a:ext cx="85725" cy="908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715"/>
              </a:lnSpc>
            </a:pPr>
            <a:r>
              <a:rPr dirty="0" sz="600" b="1">
                <a:latin typeface="Arial"/>
                <a:cs typeface="Arial"/>
              </a:rPr>
              <a:t>20</a:t>
            </a:r>
            <a:endParaRPr sz="600">
              <a:latin typeface="Arial"/>
              <a:cs typeface="Arial"/>
            </a:endParaRPr>
          </a:p>
        </p:txBody>
      </p:sp>
      <p:sp>
        <p:nvSpPr>
          <p:cNvPr id="93" name="object 93"/>
          <p:cNvSpPr txBox="1"/>
          <p:nvPr/>
        </p:nvSpPr>
        <p:spPr>
          <a:xfrm>
            <a:off x="1321308" y="5166359"/>
            <a:ext cx="4378960" cy="271780"/>
          </a:xfrm>
          <a:prstGeom prst="rect">
            <a:avLst/>
          </a:prstGeom>
          <a:solidFill>
            <a:srgbClr val="F1CD85"/>
          </a:solidFill>
        </p:spPr>
        <p:txBody>
          <a:bodyPr wrap="square" lIns="0" tIns="16510" rIns="0" bIns="0" rtlCol="0" vert="horz">
            <a:spAutoFit/>
          </a:bodyPr>
          <a:lstStyle/>
          <a:p>
            <a:pPr marL="158750">
              <a:lnSpc>
                <a:spcPct val="100000"/>
              </a:lnSpc>
              <a:spcBef>
                <a:spcPts val="130"/>
              </a:spcBef>
            </a:pPr>
            <a:r>
              <a:rPr dirty="0" sz="1300" spc="45">
                <a:solidFill>
                  <a:srgbClr val="0D0D0D"/>
                </a:solidFill>
                <a:latin typeface="Arial"/>
                <a:cs typeface="Arial"/>
              </a:rPr>
              <a:t>Resistance</a:t>
            </a:r>
            <a:r>
              <a:rPr dirty="0" sz="1300">
                <a:solidFill>
                  <a:srgbClr val="0D0D0D"/>
                </a:solidFill>
                <a:latin typeface="Arial"/>
                <a:cs typeface="Arial"/>
              </a:rPr>
              <a:t> </a:t>
            </a:r>
            <a:r>
              <a:rPr dirty="0" sz="1300" spc="140">
                <a:solidFill>
                  <a:srgbClr val="0D0D0D"/>
                </a:solidFill>
                <a:latin typeface="Arial"/>
                <a:cs typeface="Arial"/>
              </a:rPr>
              <a:t>to</a:t>
            </a:r>
            <a:r>
              <a:rPr dirty="0" sz="1300" spc="-45">
                <a:solidFill>
                  <a:srgbClr val="0D0D0D"/>
                </a:solidFill>
                <a:latin typeface="Arial"/>
                <a:cs typeface="Arial"/>
              </a:rPr>
              <a:t> </a:t>
            </a:r>
            <a:r>
              <a:rPr dirty="0" sz="1300" spc="150">
                <a:solidFill>
                  <a:srgbClr val="0D0D0D"/>
                </a:solidFill>
                <a:latin typeface="Arial"/>
                <a:cs typeface="Arial"/>
              </a:rPr>
              <a:t>Flow</a:t>
            </a:r>
            <a:r>
              <a:rPr dirty="0" sz="1300" spc="-20">
                <a:solidFill>
                  <a:srgbClr val="0D0D0D"/>
                </a:solidFill>
                <a:latin typeface="Arial"/>
                <a:cs typeface="Arial"/>
              </a:rPr>
              <a:t> </a:t>
            </a:r>
            <a:r>
              <a:rPr dirty="0" sz="1300" spc="150">
                <a:solidFill>
                  <a:srgbClr val="0D0D0D"/>
                </a:solidFill>
                <a:latin typeface="Arial"/>
                <a:cs typeface="Arial"/>
              </a:rPr>
              <a:t>in</a:t>
            </a:r>
            <a:r>
              <a:rPr dirty="0" sz="1300" spc="-25">
                <a:solidFill>
                  <a:srgbClr val="0D0D0D"/>
                </a:solidFill>
                <a:latin typeface="Arial"/>
                <a:cs typeface="Arial"/>
              </a:rPr>
              <a:t> </a:t>
            </a:r>
            <a:r>
              <a:rPr dirty="0" sz="1300" spc="114">
                <a:solidFill>
                  <a:srgbClr val="0D0D0D"/>
                </a:solidFill>
                <a:latin typeface="Arial"/>
                <a:cs typeface="Arial"/>
              </a:rPr>
              <a:t>the</a:t>
            </a:r>
            <a:r>
              <a:rPr dirty="0" sz="1300" spc="-35">
                <a:solidFill>
                  <a:srgbClr val="0D0D0D"/>
                </a:solidFill>
                <a:latin typeface="Arial"/>
                <a:cs typeface="Arial"/>
              </a:rPr>
              <a:t> </a:t>
            </a:r>
            <a:r>
              <a:rPr dirty="0" sz="1300" spc="90">
                <a:solidFill>
                  <a:srgbClr val="0D0D0D"/>
                </a:solidFill>
                <a:latin typeface="Arial"/>
                <a:cs typeface="Arial"/>
              </a:rPr>
              <a:t>Cardiovascular</a:t>
            </a:r>
            <a:r>
              <a:rPr dirty="0" sz="1300" spc="-10">
                <a:solidFill>
                  <a:srgbClr val="0D0D0D"/>
                </a:solidFill>
                <a:latin typeface="Arial"/>
                <a:cs typeface="Arial"/>
              </a:rPr>
              <a:t> </a:t>
            </a:r>
            <a:r>
              <a:rPr dirty="0" sz="1300" spc="65">
                <a:solidFill>
                  <a:srgbClr val="0D0D0D"/>
                </a:solidFill>
                <a:latin typeface="Arial"/>
                <a:cs typeface="Arial"/>
              </a:rPr>
              <a:t>System</a:t>
            </a:r>
            <a:endParaRPr sz="1300">
              <a:latin typeface="Arial"/>
              <a:cs typeface="Arial"/>
            </a:endParaRPr>
          </a:p>
        </p:txBody>
      </p:sp>
      <p:sp>
        <p:nvSpPr>
          <p:cNvPr id="94" name="object 94"/>
          <p:cNvSpPr txBox="1"/>
          <p:nvPr/>
        </p:nvSpPr>
        <p:spPr>
          <a:xfrm>
            <a:off x="2237485" y="8148422"/>
            <a:ext cx="1243965" cy="800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r>
              <a:rPr dirty="0" sz="500">
                <a:latin typeface="Corbel"/>
                <a:cs typeface="Corbel"/>
              </a:rPr>
              <a:t>Dr.</a:t>
            </a:r>
            <a:r>
              <a:rPr dirty="0" sz="500" spc="-1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Abeer</a:t>
            </a:r>
            <a:r>
              <a:rPr dirty="0" sz="500" spc="-2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A.</a:t>
            </a:r>
            <a:r>
              <a:rPr dirty="0" sz="500" spc="-1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Al-Masri,</a:t>
            </a:r>
            <a:r>
              <a:rPr dirty="0" sz="500" spc="-3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Faculty</a:t>
            </a:r>
            <a:r>
              <a:rPr dirty="0" sz="500" spc="-25">
                <a:latin typeface="Corbel"/>
                <a:cs typeface="Corbel"/>
              </a:rPr>
              <a:t> </a:t>
            </a:r>
            <a:r>
              <a:rPr dirty="0" sz="500" spc="-5">
                <a:latin typeface="Corbel"/>
                <a:cs typeface="Corbel"/>
              </a:rPr>
              <a:t>of </a:t>
            </a:r>
            <a:r>
              <a:rPr dirty="0" sz="500">
                <a:latin typeface="Corbel"/>
                <a:cs typeface="Corbel"/>
              </a:rPr>
              <a:t>Medicine,</a:t>
            </a:r>
            <a:r>
              <a:rPr dirty="0" sz="500" spc="-35">
                <a:latin typeface="Corbel"/>
                <a:cs typeface="Corbel"/>
              </a:rPr>
              <a:t> </a:t>
            </a:r>
            <a:r>
              <a:rPr dirty="0" sz="500" spc="-5">
                <a:latin typeface="Corbel"/>
                <a:cs typeface="Corbel"/>
              </a:rPr>
              <a:t>KSU</a:t>
            </a:r>
            <a:endParaRPr sz="500">
              <a:latin typeface="Corbel"/>
              <a:cs typeface="Corbel"/>
            </a:endParaRPr>
          </a:p>
        </p:txBody>
      </p:sp>
      <p:sp>
        <p:nvSpPr>
          <p:cNvPr id="95" name="object 95"/>
          <p:cNvSpPr/>
          <p:nvPr/>
        </p:nvSpPr>
        <p:spPr>
          <a:xfrm>
            <a:off x="1143304" y="4845684"/>
            <a:ext cx="4571365" cy="3428365"/>
          </a:xfrm>
          <a:custGeom>
            <a:avLst/>
            <a:gdLst/>
            <a:ahLst/>
            <a:cxnLst/>
            <a:rect l="l" t="t" r="r" b="b"/>
            <a:pathLst>
              <a:path w="4571365" h="3428365">
                <a:moveTo>
                  <a:pt x="0" y="3428111"/>
                </a:moveTo>
                <a:lnTo>
                  <a:pt x="4571365" y="3428111"/>
                </a:lnTo>
                <a:lnTo>
                  <a:pt x="4571365" y="0"/>
                </a:lnTo>
                <a:lnTo>
                  <a:pt x="0" y="0"/>
                </a:lnTo>
                <a:lnTo>
                  <a:pt x="0" y="3428111"/>
                </a:lnTo>
                <a:close/>
              </a:path>
            </a:pathLst>
          </a:custGeom>
          <a:ln w="243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6" name="object 96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algn="r" marR="5715">
              <a:lnSpc>
                <a:spcPts val="1305"/>
              </a:lnSpc>
            </a:pPr>
            <a:r>
              <a:rPr dirty="0" spc="-25"/>
              <a:t>Dr. </a:t>
            </a:r>
            <a:r>
              <a:rPr dirty="0" spc="-5"/>
              <a:t>Abeer A. Al-Masri, Faculty </a:t>
            </a:r>
            <a:r>
              <a:rPr dirty="0"/>
              <a:t>of</a:t>
            </a:r>
            <a:r>
              <a:rPr dirty="0" spc="-120"/>
              <a:t> </a:t>
            </a:r>
            <a:r>
              <a:rPr dirty="0" spc="-5"/>
              <a:t>Medicine,</a:t>
            </a:r>
          </a:p>
          <a:p>
            <a:pPr algn="r" marR="5080">
              <a:lnSpc>
                <a:spcPct val="100000"/>
              </a:lnSpc>
            </a:pPr>
            <a:r>
              <a:rPr dirty="0" spc="-5"/>
              <a:t>KSU</a:t>
            </a:r>
          </a:p>
        </p:txBody>
      </p:sp>
      <p:sp>
        <p:nvSpPr>
          <p:cNvPr id="97" name="object 97"/>
          <p:cNvSpPr txBox="1"/>
          <p:nvPr/>
        </p:nvSpPr>
        <p:spPr>
          <a:xfrm>
            <a:off x="81788" y="8927035"/>
            <a:ext cx="196215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r>
              <a:rPr dirty="0" sz="1200" spc="-5">
                <a:latin typeface="Arial"/>
                <a:cs typeface="Arial"/>
              </a:rPr>
              <a:t>10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13401" y="41147"/>
            <a:ext cx="1671320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5">
                <a:latin typeface="Times New Roman"/>
                <a:cs typeface="Times New Roman"/>
              </a:rPr>
              <a:t>Cardiovascular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Physiology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788" y="41147"/>
            <a:ext cx="569595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>
                <a:latin typeface="Times New Roman"/>
                <a:cs typeface="Times New Roman"/>
              </a:rPr>
              <a:t>3/6/2016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143000" y="868680"/>
            <a:ext cx="4572000" cy="3429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143000" y="868680"/>
            <a:ext cx="536575" cy="2646045"/>
          </a:xfrm>
          <a:custGeom>
            <a:avLst/>
            <a:gdLst/>
            <a:ahLst/>
            <a:cxnLst/>
            <a:rect l="l" t="t" r="r" b="b"/>
            <a:pathLst>
              <a:path w="536575" h="2646045">
                <a:moveTo>
                  <a:pt x="536448" y="0"/>
                </a:moveTo>
                <a:lnTo>
                  <a:pt x="407924" y="0"/>
                </a:lnTo>
                <a:lnTo>
                  <a:pt x="0" y="2486152"/>
                </a:lnTo>
                <a:lnTo>
                  <a:pt x="0" y="2629027"/>
                </a:lnTo>
                <a:lnTo>
                  <a:pt x="99987" y="2645664"/>
                </a:lnTo>
                <a:lnTo>
                  <a:pt x="536448" y="0"/>
                </a:lnTo>
                <a:close/>
              </a:path>
            </a:pathLst>
          </a:custGeom>
          <a:solidFill>
            <a:srgbClr val="BB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143000" y="868680"/>
            <a:ext cx="379730" cy="2312035"/>
          </a:xfrm>
          <a:custGeom>
            <a:avLst/>
            <a:gdLst/>
            <a:ahLst/>
            <a:cxnLst/>
            <a:rect l="l" t="t" r="r" b="b"/>
            <a:pathLst>
              <a:path w="379730" h="2312035">
                <a:moveTo>
                  <a:pt x="379475" y="0"/>
                </a:moveTo>
                <a:lnTo>
                  <a:pt x="252475" y="0"/>
                </a:lnTo>
                <a:lnTo>
                  <a:pt x="0" y="1538097"/>
                </a:lnTo>
                <a:lnTo>
                  <a:pt x="0" y="2311908"/>
                </a:lnTo>
                <a:lnTo>
                  <a:pt x="379475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143000" y="3700271"/>
            <a:ext cx="452755" cy="597535"/>
          </a:xfrm>
          <a:custGeom>
            <a:avLst/>
            <a:gdLst/>
            <a:ahLst/>
            <a:cxnLst/>
            <a:rect l="l" t="t" r="r" b="b"/>
            <a:pathLst>
              <a:path w="452755" h="597535">
                <a:moveTo>
                  <a:pt x="0" y="0"/>
                </a:moveTo>
                <a:lnTo>
                  <a:pt x="0" y="9525"/>
                </a:lnTo>
                <a:lnTo>
                  <a:pt x="426466" y="597407"/>
                </a:lnTo>
                <a:lnTo>
                  <a:pt x="452628" y="597407"/>
                </a:lnTo>
                <a:lnTo>
                  <a:pt x="0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143000" y="3517391"/>
            <a:ext cx="744220" cy="780415"/>
          </a:xfrm>
          <a:custGeom>
            <a:avLst/>
            <a:gdLst/>
            <a:ahLst/>
            <a:cxnLst/>
            <a:rect l="l" t="t" r="r" b="b"/>
            <a:pathLst>
              <a:path w="744219" h="780414">
                <a:moveTo>
                  <a:pt x="0" y="0"/>
                </a:moveTo>
                <a:lnTo>
                  <a:pt x="0" y="2412"/>
                </a:lnTo>
                <a:lnTo>
                  <a:pt x="715137" y="780288"/>
                </a:lnTo>
                <a:lnTo>
                  <a:pt x="743712" y="780288"/>
                </a:lnTo>
                <a:lnTo>
                  <a:pt x="0" y="0"/>
                </a:lnTo>
                <a:close/>
              </a:path>
            </a:pathLst>
          </a:custGeom>
          <a:solidFill>
            <a:srgbClr val="5E0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143000" y="3497579"/>
            <a:ext cx="1065530" cy="800100"/>
          </a:xfrm>
          <a:custGeom>
            <a:avLst/>
            <a:gdLst/>
            <a:ahLst/>
            <a:cxnLst/>
            <a:rect l="l" t="t" r="r" b="b"/>
            <a:pathLst>
              <a:path w="1065530" h="800100">
                <a:moveTo>
                  <a:pt x="0" y="0"/>
                </a:moveTo>
                <a:lnTo>
                  <a:pt x="0" y="19050"/>
                </a:lnTo>
                <a:lnTo>
                  <a:pt x="743204" y="800100"/>
                </a:lnTo>
                <a:lnTo>
                  <a:pt x="1065276" y="800100"/>
                </a:lnTo>
                <a:lnTo>
                  <a:pt x="99949" y="16637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143000" y="3547871"/>
            <a:ext cx="688975" cy="749935"/>
          </a:xfrm>
          <a:custGeom>
            <a:avLst/>
            <a:gdLst/>
            <a:ahLst/>
            <a:cxnLst/>
            <a:rect l="l" t="t" r="r" b="b"/>
            <a:pathLst>
              <a:path w="688975" h="749935">
                <a:moveTo>
                  <a:pt x="0" y="0"/>
                </a:moveTo>
                <a:lnTo>
                  <a:pt x="0" y="152400"/>
                </a:lnTo>
                <a:lnTo>
                  <a:pt x="453136" y="749807"/>
                </a:lnTo>
                <a:lnTo>
                  <a:pt x="688848" y="749807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143000" y="2004060"/>
            <a:ext cx="4572000" cy="22936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1354836" y="1533144"/>
            <a:ext cx="4201668" cy="67055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5099303" y="882396"/>
            <a:ext cx="600455" cy="26974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1143304" y="868933"/>
            <a:ext cx="4571365" cy="3428365"/>
          </a:xfrm>
          <a:prstGeom prst="rect">
            <a:avLst/>
          </a:prstGeom>
          <a:ln w="24384">
            <a:solidFill>
              <a:srgbClr val="000000"/>
            </a:solidFill>
          </a:ln>
        </p:spPr>
        <p:txBody>
          <a:bodyPr wrap="square" lIns="0" tIns="381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endParaRPr sz="2600">
              <a:latin typeface="Times New Roman"/>
              <a:cs typeface="Times New Roman"/>
            </a:endParaRPr>
          </a:p>
          <a:p>
            <a:pPr algn="ctr" marL="146050">
              <a:lnSpc>
                <a:spcPct val="100000"/>
              </a:lnSpc>
            </a:pPr>
            <a:r>
              <a:rPr dirty="0" sz="1800" spc="85">
                <a:solidFill>
                  <a:srgbClr val="C00000"/>
                </a:solidFill>
                <a:latin typeface="Arial"/>
                <a:cs typeface="Arial"/>
              </a:rPr>
              <a:t>Cross-Sectional</a:t>
            </a:r>
            <a:r>
              <a:rPr dirty="0" sz="1800" spc="-105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800" spc="155">
                <a:solidFill>
                  <a:srgbClr val="C00000"/>
                </a:solidFill>
                <a:latin typeface="Arial"/>
                <a:cs typeface="Arial"/>
              </a:rPr>
              <a:t>Area</a:t>
            </a:r>
            <a:endParaRPr sz="1800">
              <a:latin typeface="Arial"/>
              <a:cs typeface="Arial"/>
            </a:endParaRPr>
          </a:p>
          <a:p>
            <a:pPr algn="ctr" marL="80645">
              <a:lnSpc>
                <a:spcPct val="100000"/>
              </a:lnSpc>
              <a:spcBef>
                <a:spcPts val="660"/>
              </a:spcBef>
            </a:pPr>
            <a:r>
              <a:rPr dirty="0" sz="1300" spc="-10" b="1">
                <a:latin typeface="Calibri"/>
                <a:cs typeface="Calibri"/>
              </a:rPr>
              <a:t>As </a:t>
            </a:r>
            <a:r>
              <a:rPr dirty="0" sz="1300" spc="-5" b="1">
                <a:latin typeface="Calibri"/>
                <a:cs typeface="Calibri"/>
              </a:rPr>
              <a:t>diameter of vessels ↓, the </a:t>
            </a:r>
            <a:r>
              <a:rPr dirty="0" sz="1300" spc="-10" b="1">
                <a:latin typeface="Calibri"/>
                <a:cs typeface="Calibri"/>
              </a:rPr>
              <a:t>total </a:t>
            </a:r>
            <a:r>
              <a:rPr dirty="0" sz="1300" spc="-5" b="1">
                <a:latin typeface="Calibri"/>
                <a:cs typeface="Calibri"/>
              </a:rPr>
              <a:t>cross-sectional</a:t>
            </a:r>
            <a:r>
              <a:rPr dirty="0" sz="1300" spc="145" b="1">
                <a:latin typeface="Calibri"/>
                <a:cs typeface="Calibri"/>
              </a:rPr>
              <a:t> </a:t>
            </a:r>
            <a:r>
              <a:rPr dirty="0" sz="1300" spc="-10" b="1">
                <a:latin typeface="Calibri"/>
                <a:cs typeface="Calibri"/>
              </a:rPr>
              <a:t>area</a:t>
            </a:r>
            <a:endParaRPr sz="1300">
              <a:latin typeface="Calibri"/>
              <a:cs typeface="Calibri"/>
            </a:endParaRPr>
          </a:p>
          <a:p>
            <a:pPr algn="ctr" marL="78740">
              <a:lnSpc>
                <a:spcPct val="100000"/>
              </a:lnSpc>
            </a:pPr>
            <a:r>
              <a:rPr dirty="0" sz="1300" spc="-5" b="1">
                <a:latin typeface="Calibri"/>
                <a:cs typeface="Calibri"/>
              </a:rPr>
              <a:t>↑ &amp; velocity of blood flow</a:t>
            </a:r>
            <a:r>
              <a:rPr dirty="0" sz="1300" spc="15" b="1">
                <a:latin typeface="Calibri"/>
                <a:cs typeface="Calibri"/>
              </a:rPr>
              <a:t> </a:t>
            </a:r>
            <a:r>
              <a:rPr dirty="0" sz="1300" spc="-5" b="1">
                <a:latin typeface="Calibri"/>
                <a:cs typeface="Calibri"/>
              </a:rPr>
              <a:t>↓</a:t>
            </a:r>
            <a:endParaRPr sz="13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800">
              <a:latin typeface="Times New Roman"/>
              <a:cs typeface="Times New Roman"/>
            </a:endParaRPr>
          </a:p>
          <a:p>
            <a:pPr algn="r" marR="267970">
              <a:lnSpc>
                <a:spcPct val="100000"/>
              </a:lnSpc>
            </a:pPr>
            <a:r>
              <a:rPr dirty="0" sz="600" b="1">
                <a:latin typeface="Arial"/>
                <a:cs typeface="Arial"/>
              </a:rPr>
              <a:t>21</a:t>
            </a:r>
            <a:endParaRPr sz="600">
              <a:latin typeface="Arial"/>
              <a:cs typeface="Arial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143000" y="4844796"/>
            <a:ext cx="4572000" cy="34290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1143000" y="4844796"/>
            <a:ext cx="536575" cy="2646045"/>
          </a:xfrm>
          <a:custGeom>
            <a:avLst/>
            <a:gdLst/>
            <a:ahLst/>
            <a:cxnLst/>
            <a:rect l="l" t="t" r="r" b="b"/>
            <a:pathLst>
              <a:path w="536575" h="2646045">
                <a:moveTo>
                  <a:pt x="536448" y="0"/>
                </a:moveTo>
                <a:lnTo>
                  <a:pt x="407924" y="0"/>
                </a:lnTo>
                <a:lnTo>
                  <a:pt x="0" y="2486152"/>
                </a:lnTo>
                <a:lnTo>
                  <a:pt x="0" y="2629027"/>
                </a:lnTo>
                <a:lnTo>
                  <a:pt x="99987" y="2645664"/>
                </a:lnTo>
                <a:lnTo>
                  <a:pt x="536448" y="0"/>
                </a:lnTo>
                <a:close/>
              </a:path>
            </a:pathLst>
          </a:custGeom>
          <a:solidFill>
            <a:srgbClr val="BB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1143000" y="4844796"/>
            <a:ext cx="379730" cy="2312035"/>
          </a:xfrm>
          <a:custGeom>
            <a:avLst/>
            <a:gdLst/>
            <a:ahLst/>
            <a:cxnLst/>
            <a:rect l="l" t="t" r="r" b="b"/>
            <a:pathLst>
              <a:path w="379730" h="2312034">
                <a:moveTo>
                  <a:pt x="379475" y="0"/>
                </a:moveTo>
                <a:lnTo>
                  <a:pt x="252475" y="0"/>
                </a:lnTo>
                <a:lnTo>
                  <a:pt x="0" y="1538096"/>
                </a:lnTo>
                <a:lnTo>
                  <a:pt x="0" y="2311908"/>
                </a:lnTo>
                <a:lnTo>
                  <a:pt x="379475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1143000" y="7676388"/>
            <a:ext cx="452755" cy="597535"/>
          </a:xfrm>
          <a:custGeom>
            <a:avLst/>
            <a:gdLst/>
            <a:ahLst/>
            <a:cxnLst/>
            <a:rect l="l" t="t" r="r" b="b"/>
            <a:pathLst>
              <a:path w="452755" h="597534">
                <a:moveTo>
                  <a:pt x="0" y="0"/>
                </a:moveTo>
                <a:lnTo>
                  <a:pt x="0" y="9524"/>
                </a:lnTo>
                <a:lnTo>
                  <a:pt x="426466" y="597407"/>
                </a:lnTo>
                <a:lnTo>
                  <a:pt x="452628" y="597407"/>
                </a:lnTo>
                <a:lnTo>
                  <a:pt x="0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1143000" y="7493507"/>
            <a:ext cx="744220" cy="780415"/>
          </a:xfrm>
          <a:custGeom>
            <a:avLst/>
            <a:gdLst/>
            <a:ahLst/>
            <a:cxnLst/>
            <a:rect l="l" t="t" r="r" b="b"/>
            <a:pathLst>
              <a:path w="744219" h="780415">
                <a:moveTo>
                  <a:pt x="0" y="0"/>
                </a:moveTo>
                <a:lnTo>
                  <a:pt x="0" y="2413"/>
                </a:lnTo>
                <a:lnTo>
                  <a:pt x="715137" y="780288"/>
                </a:lnTo>
                <a:lnTo>
                  <a:pt x="743712" y="780288"/>
                </a:lnTo>
                <a:lnTo>
                  <a:pt x="0" y="0"/>
                </a:lnTo>
                <a:close/>
              </a:path>
            </a:pathLst>
          </a:custGeom>
          <a:solidFill>
            <a:srgbClr val="5E0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1143000" y="7473695"/>
            <a:ext cx="1065530" cy="800100"/>
          </a:xfrm>
          <a:custGeom>
            <a:avLst/>
            <a:gdLst/>
            <a:ahLst/>
            <a:cxnLst/>
            <a:rect l="l" t="t" r="r" b="b"/>
            <a:pathLst>
              <a:path w="1065530" h="800100">
                <a:moveTo>
                  <a:pt x="0" y="0"/>
                </a:moveTo>
                <a:lnTo>
                  <a:pt x="0" y="19049"/>
                </a:lnTo>
                <a:lnTo>
                  <a:pt x="743204" y="800099"/>
                </a:lnTo>
                <a:lnTo>
                  <a:pt x="1065276" y="800099"/>
                </a:lnTo>
                <a:lnTo>
                  <a:pt x="99949" y="16636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1143000" y="7523988"/>
            <a:ext cx="688975" cy="749935"/>
          </a:xfrm>
          <a:custGeom>
            <a:avLst/>
            <a:gdLst/>
            <a:ahLst/>
            <a:cxnLst/>
            <a:rect l="l" t="t" r="r" b="b"/>
            <a:pathLst>
              <a:path w="688975" h="749934">
                <a:moveTo>
                  <a:pt x="0" y="0"/>
                </a:moveTo>
                <a:lnTo>
                  <a:pt x="0" y="152399"/>
                </a:lnTo>
                <a:lnTo>
                  <a:pt x="453136" y="749807"/>
                </a:lnTo>
                <a:lnTo>
                  <a:pt x="688848" y="749807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 txBox="1"/>
          <p:nvPr/>
        </p:nvSpPr>
        <p:spPr>
          <a:xfrm>
            <a:off x="1649983" y="5301996"/>
            <a:ext cx="3925570" cy="2870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 spc="150">
                <a:solidFill>
                  <a:srgbClr val="C00000"/>
                </a:solidFill>
                <a:latin typeface="Arial"/>
                <a:cs typeface="Arial"/>
              </a:rPr>
              <a:t>Velocity</a:t>
            </a:r>
            <a:r>
              <a:rPr dirty="0" sz="1800" spc="-6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800" spc="130">
                <a:solidFill>
                  <a:srgbClr val="C00000"/>
                </a:solidFill>
                <a:latin typeface="Arial"/>
                <a:cs typeface="Arial"/>
              </a:rPr>
              <a:t>and</a:t>
            </a:r>
            <a:r>
              <a:rPr dirty="0" sz="1800" spc="-8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800" spc="65">
                <a:solidFill>
                  <a:srgbClr val="C00000"/>
                </a:solidFill>
                <a:latin typeface="Arial"/>
                <a:cs typeface="Arial"/>
              </a:rPr>
              <a:t>Cross</a:t>
            </a:r>
            <a:r>
              <a:rPr dirty="0" sz="1800" spc="-7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800" spc="120">
                <a:solidFill>
                  <a:srgbClr val="C00000"/>
                </a:solidFill>
                <a:latin typeface="Arial"/>
                <a:cs typeface="Arial"/>
              </a:rPr>
              <a:t>Sectional</a:t>
            </a:r>
            <a:r>
              <a:rPr dirty="0" sz="1800" spc="-6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800" spc="150">
                <a:solidFill>
                  <a:srgbClr val="C00000"/>
                </a:solidFill>
                <a:latin typeface="Arial"/>
                <a:cs typeface="Arial"/>
              </a:rPr>
              <a:t>Area</a:t>
            </a:r>
            <a:endParaRPr sz="18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246632" y="6701028"/>
            <a:ext cx="713740" cy="184785"/>
          </a:xfrm>
          <a:prstGeom prst="rect">
            <a:avLst/>
          </a:prstGeom>
          <a:solidFill>
            <a:srgbClr val="ED9240"/>
          </a:solidFill>
          <a:ln w="6096">
            <a:solidFill>
              <a:srgbClr val="E36316"/>
            </a:solidFill>
          </a:ln>
        </p:spPr>
        <p:txBody>
          <a:bodyPr wrap="square" lIns="0" tIns="12700" rIns="0" bIns="0" rtlCol="0" vert="horz">
            <a:spAutoFit/>
          </a:bodyPr>
          <a:lstStyle/>
          <a:p>
            <a:pPr marL="42545">
              <a:lnSpc>
                <a:spcPct val="100000"/>
              </a:lnSpc>
              <a:spcBef>
                <a:spcPts val="100"/>
              </a:spcBef>
            </a:pPr>
            <a:r>
              <a:rPr dirty="0" sz="900" b="1">
                <a:solidFill>
                  <a:srgbClr val="0D0D0D"/>
                </a:solidFill>
                <a:latin typeface="Arial Black"/>
                <a:cs typeface="Arial Black"/>
              </a:rPr>
              <a:t>Q</a:t>
            </a:r>
            <a:r>
              <a:rPr dirty="0" sz="900" spc="-65" b="1">
                <a:solidFill>
                  <a:srgbClr val="0D0D0D"/>
                </a:solidFill>
                <a:latin typeface="Arial Black"/>
                <a:cs typeface="Arial Black"/>
              </a:rPr>
              <a:t> </a:t>
            </a:r>
            <a:r>
              <a:rPr dirty="0" sz="900" spc="-5" b="1">
                <a:solidFill>
                  <a:srgbClr val="0D0D0D"/>
                </a:solidFill>
                <a:latin typeface="Arial Black"/>
                <a:cs typeface="Arial Black"/>
              </a:rPr>
              <a:t>=10ml/s</a:t>
            </a:r>
            <a:endParaRPr sz="900">
              <a:latin typeface="Arial Black"/>
              <a:cs typeface="Arial Black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988820" y="6018276"/>
            <a:ext cx="2376170" cy="200025"/>
          </a:xfrm>
          <a:prstGeom prst="rect">
            <a:avLst/>
          </a:prstGeom>
          <a:solidFill>
            <a:srgbClr val="CCFF99"/>
          </a:solidFill>
        </p:spPr>
        <p:txBody>
          <a:bodyPr wrap="square" lIns="0" tIns="15240" rIns="0" bIns="0" rtlCol="0" vert="horz">
            <a:spAutoFit/>
          </a:bodyPr>
          <a:lstStyle/>
          <a:p>
            <a:pPr marL="46355">
              <a:lnSpc>
                <a:spcPct val="100000"/>
              </a:lnSpc>
              <a:spcBef>
                <a:spcPts val="120"/>
              </a:spcBef>
              <a:tabLst>
                <a:tab pos="1095375" algn="l"/>
                <a:tab pos="1955164" algn="l"/>
              </a:tabLst>
            </a:pPr>
            <a:r>
              <a:rPr dirty="0" sz="1000" spc="-5" b="1">
                <a:solidFill>
                  <a:srgbClr val="330099"/>
                </a:solidFill>
                <a:latin typeface="Arial Black"/>
                <a:cs typeface="Arial Black"/>
              </a:rPr>
              <a:t>A</a:t>
            </a:r>
            <a:r>
              <a:rPr dirty="0" sz="1000" spc="-10" b="1">
                <a:solidFill>
                  <a:srgbClr val="330099"/>
                </a:solidFill>
                <a:latin typeface="Arial Black"/>
                <a:cs typeface="Arial Black"/>
              </a:rPr>
              <a:t> </a:t>
            </a:r>
            <a:r>
              <a:rPr dirty="0" sz="1000" spc="-5" b="1">
                <a:solidFill>
                  <a:srgbClr val="330099"/>
                </a:solidFill>
                <a:latin typeface="Arial Black"/>
                <a:cs typeface="Arial Black"/>
              </a:rPr>
              <a:t>=</a:t>
            </a:r>
            <a:r>
              <a:rPr dirty="0" sz="1000" spc="5" b="1">
                <a:solidFill>
                  <a:srgbClr val="330099"/>
                </a:solidFill>
                <a:latin typeface="Arial Black"/>
                <a:cs typeface="Arial Black"/>
              </a:rPr>
              <a:t> </a:t>
            </a:r>
            <a:r>
              <a:rPr dirty="0" sz="1000" spc="-5" b="1">
                <a:solidFill>
                  <a:srgbClr val="330099"/>
                </a:solidFill>
                <a:latin typeface="Arial Black"/>
                <a:cs typeface="Arial Black"/>
              </a:rPr>
              <a:t>2cm</a:t>
            </a:r>
            <a:r>
              <a:rPr dirty="0" baseline="25641" sz="975" spc="-7" b="1">
                <a:solidFill>
                  <a:srgbClr val="330099"/>
                </a:solidFill>
                <a:latin typeface="Arial Black"/>
                <a:cs typeface="Arial Black"/>
              </a:rPr>
              <a:t>2	</a:t>
            </a:r>
            <a:r>
              <a:rPr dirty="0" sz="1000" spc="-5" b="1">
                <a:solidFill>
                  <a:srgbClr val="330099"/>
                </a:solidFill>
                <a:latin typeface="Arial Black"/>
                <a:cs typeface="Arial Black"/>
              </a:rPr>
              <a:t>10cm</a:t>
            </a:r>
            <a:r>
              <a:rPr dirty="0" baseline="25641" sz="975" spc="-7" b="1">
                <a:solidFill>
                  <a:srgbClr val="330099"/>
                </a:solidFill>
                <a:latin typeface="Arial Black"/>
                <a:cs typeface="Arial Black"/>
              </a:rPr>
              <a:t>2	</a:t>
            </a:r>
            <a:r>
              <a:rPr dirty="0" sz="1000" spc="-5" b="1">
                <a:solidFill>
                  <a:srgbClr val="330099"/>
                </a:solidFill>
                <a:latin typeface="Arial Black"/>
                <a:cs typeface="Arial Black"/>
              </a:rPr>
              <a:t>1cm</a:t>
            </a:r>
            <a:r>
              <a:rPr dirty="0" baseline="25641" sz="975" spc="-7" b="1">
                <a:solidFill>
                  <a:srgbClr val="330099"/>
                </a:solidFill>
                <a:latin typeface="Arial Black"/>
                <a:cs typeface="Arial Black"/>
              </a:rPr>
              <a:t>2</a:t>
            </a:r>
            <a:endParaRPr baseline="25641" sz="975">
              <a:latin typeface="Arial Black"/>
              <a:cs typeface="Arial Black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1996439" y="7502652"/>
            <a:ext cx="2462784" cy="28498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2036826" y="7352538"/>
            <a:ext cx="2410968" cy="19964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 txBox="1"/>
          <p:nvPr/>
        </p:nvSpPr>
        <p:spPr>
          <a:xfrm>
            <a:off x="2036826" y="7352538"/>
            <a:ext cx="2411095" cy="200025"/>
          </a:xfrm>
          <a:prstGeom prst="rect">
            <a:avLst/>
          </a:prstGeom>
          <a:ln w="4572">
            <a:solidFill>
              <a:srgbClr val="B8D9D0"/>
            </a:solidFill>
          </a:ln>
        </p:spPr>
        <p:txBody>
          <a:bodyPr wrap="square" lIns="0" tIns="12700" rIns="0" bIns="0" rtlCol="0" vert="horz">
            <a:spAutoFit/>
          </a:bodyPr>
          <a:lstStyle/>
          <a:p>
            <a:pPr marL="43180">
              <a:lnSpc>
                <a:spcPct val="100000"/>
              </a:lnSpc>
              <a:spcBef>
                <a:spcPts val="100"/>
              </a:spcBef>
              <a:tabLst>
                <a:tab pos="1097915" algn="l"/>
                <a:tab pos="1802130" algn="l"/>
              </a:tabLst>
            </a:pPr>
            <a:r>
              <a:rPr dirty="0" sz="1000" spc="-5" b="1">
                <a:solidFill>
                  <a:srgbClr val="0D0D0D"/>
                </a:solidFill>
                <a:latin typeface="Arial Black"/>
                <a:cs typeface="Arial Black"/>
              </a:rPr>
              <a:t>V</a:t>
            </a:r>
            <a:r>
              <a:rPr dirty="0" sz="1000" spc="-10" b="1">
                <a:solidFill>
                  <a:srgbClr val="0D0D0D"/>
                </a:solidFill>
                <a:latin typeface="Arial Black"/>
                <a:cs typeface="Arial Black"/>
              </a:rPr>
              <a:t> </a:t>
            </a:r>
            <a:r>
              <a:rPr dirty="0" sz="1000" spc="-5" b="1">
                <a:solidFill>
                  <a:srgbClr val="0D0D0D"/>
                </a:solidFill>
                <a:latin typeface="Arial Black"/>
                <a:cs typeface="Arial Black"/>
              </a:rPr>
              <a:t>=</a:t>
            </a:r>
            <a:r>
              <a:rPr dirty="0" sz="1000" spc="5" b="1">
                <a:solidFill>
                  <a:srgbClr val="0D0D0D"/>
                </a:solidFill>
                <a:latin typeface="Arial Black"/>
                <a:cs typeface="Arial Black"/>
              </a:rPr>
              <a:t> </a:t>
            </a:r>
            <a:r>
              <a:rPr dirty="0" sz="1000" spc="-5" b="1">
                <a:solidFill>
                  <a:srgbClr val="0D0D0D"/>
                </a:solidFill>
                <a:latin typeface="Arial Black"/>
                <a:cs typeface="Arial Black"/>
              </a:rPr>
              <a:t>5cm/s	1cm/s	10cm/s</a:t>
            </a:r>
            <a:endParaRPr sz="1000">
              <a:latin typeface="Arial Black"/>
              <a:cs typeface="Arial Black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2593848" y="7894319"/>
            <a:ext cx="1357884" cy="37947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2695194" y="7675626"/>
            <a:ext cx="1167383" cy="324612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 txBox="1"/>
          <p:nvPr/>
        </p:nvSpPr>
        <p:spPr>
          <a:xfrm>
            <a:off x="2695194" y="7675626"/>
            <a:ext cx="1167765" cy="325120"/>
          </a:xfrm>
          <a:prstGeom prst="rect">
            <a:avLst/>
          </a:prstGeom>
          <a:ln w="4572">
            <a:solidFill>
              <a:srgbClr val="DAABAB"/>
            </a:solidFill>
          </a:ln>
        </p:spPr>
        <p:txBody>
          <a:bodyPr wrap="square" lIns="0" tIns="6350" rIns="0" bIns="0" rtlCol="0" vert="horz">
            <a:spAutoFit/>
          </a:bodyPr>
          <a:lstStyle/>
          <a:p>
            <a:pPr marL="42545">
              <a:lnSpc>
                <a:spcPct val="100000"/>
              </a:lnSpc>
              <a:spcBef>
                <a:spcPts val="50"/>
              </a:spcBef>
            </a:pPr>
            <a:r>
              <a:rPr dirty="0" sz="1800" b="1">
                <a:solidFill>
                  <a:srgbClr val="CCFF99"/>
                </a:solidFill>
                <a:latin typeface="Arial Black"/>
                <a:cs typeface="Arial Black"/>
              </a:rPr>
              <a:t>V = Q /</a:t>
            </a:r>
            <a:r>
              <a:rPr dirty="0" sz="1800" spc="-114" b="1">
                <a:solidFill>
                  <a:srgbClr val="CCFF99"/>
                </a:solidFill>
                <a:latin typeface="Arial Black"/>
                <a:cs typeface="Arial Black"/>
              </a:rPr>
              <a:t> </a:t>
            </a:r>
            <a:r>
              <a:rPr dirty="0" sz="1800" b="1">
                <a:solidFill>
                  <a:srgbClr val="CCFF99"/>
                </a:solidFill>
                <a:latin typeface="Arial Black"/>
                <a:cs typeface="Arial Black"/>
              </a:rPr>
              <a:t>A</a:t>
            </a:r>
            <a:endParaRPr sz="1800">
              <a:latin typeface="Arial Black"/>
              <a:cs typeface="Arial Black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2362961" y="6636257"/>
            <a:ext cx="381000" cy="0"/>
          </a:xfrm>
          <a:custGeom>
            <a:avLst/>
            <a:gdLst/>
            <a:ahLst/>
            <a:cxnLst/>
            <a:rect l="l" t="t" r="r" b="b"/>
            <a:pathLst>
              <a:path w="381000" h="0">
                <a:moveTo>
                  <a:pt x="0" y="0"/>
                </a:moveTo>
                <a:lnTo>
                  <a:pt x="381000" y="0"/>
                </a:lnTo>
              </a:path>
            </a:pathLst>
          </a:custGeom>
          <a:ln w="25908">
            <a:solidFill>
              <a:srgbClr val="9933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2743961" y="6369558"/>
            <a:ext cx="0" cy="266700"/>
          </a:xfrm>
          <a:custGeom>
            <a:avLst/>
            <a:gdLst/>
            <a:ahLst/>
            <a:cxnLst/>
            <a:rect l="l" t="t" r="r" b="b"/>
            <a:pathLst>
              <a:path w="0" h="266700">
                <a:moveTo>
                  <a:pt x="0" y="266700"/>
                </a:moveTo>
                <a:lnTo>
                  <a:pt x="0" y="0"/>
                </a:lnTo>
              </a:path>
            </a:pathLst>
          </a:custGeom>
          <a:ln w="25908">
            <a:solidFill>
              <a:srgbClr val="9933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2743961" y="6369558"/>
            <a:ext cx="990600" cy="0"/>
          </a:xfrm>
          <a:custGeom>
            <a:avLst/>
            <a:gdLst/>
            <a:ahLst/>
            <a:cxnLst/>
            <a:rect l="l" t="t" r="r" b="b"/>
            <a:pathLst>
              <a:path w="990600" h="0">
                <a:moveTo>
                  <a:pt x="0" y="0"/>
                </a:moveTo>
                <a:lnTo>
                  <a:pt x="990600" y="0"/>
                </a:lnTo>
              </a:path>
            </a:pathLst>
          </a:custGeom>
          <a:ln w="25908">
            <a:solidFill>
              <a:srgbClr val="9933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3734561" y="6369558"/>
            <a:ext cx="0" cy="342900"/>
          </a:xfrm>
          <a:custGeom>
            <a:avLst/>
            <a:gdLst/>
            <a:ahLst/>
            <a:cxnLst/>
            <a:rect l="l" t="t" r="r" b="b"/>
            <a:pathLst>
              <a:path w="0" h="342900">
                <a:moveTo>
                  <a:pt x="0" y="342900"/>
                </a:moveTo>
                <a:lnTo>
                  <a:pt x="0" y="0"/>
                </a:lnTo>
              </a:path>
            </a:pathLst>
          </a:custGeom>
          <a:ln w="25908">
            <a:solidFill>
              <a:srgbClr val="9933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3734561" y="6712457"/>
            <a:ext cx="381000" cy="0"/>
          </a:xfrm>
          <a:custGeom>
            <a:avLst/>
            <a:gdLst/>
            <a:ahLst/>
            <a:cxnLst/>
            <a:rect l="l" t="t" r="r" b="b"/>
            <a:pathLst>
              <a:path w="381000" h="0">
                <a:moveTo>
                  <a:pt x="0" y="0"/>
                </a:moveTo>
                <a:lnTo>
                  <a:pt x="381000" y="0"/>
                </a:lnTo>
              </a:path>
            </a:pathLst>
          </a:custGeom>
          <a:ln w="25908">
            <a:solidFill>
              <a:srgbClr val="9933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3734561" y="6941057"/>
            <a:ext cx="381000" cy="0"/>
          </a:xfrm>
          <a:custGeom>
            <a:avLst/>
            <a:gdLst/>
            <a:ahLst/>
            <a:cxnLst/>
            <a:rect l="l" t="t" r="r" b="b"/>
            <a:pathLst>
              <a:path w="381000" h="0">
                <a:moveTo>
                  <a:pt x="0" y="0"/>
                </a:moveTo>
                <a:lnTo>
                  <a:pt x="381000" y="0"/>
                </a:lnTo>
              </a:path>
            </a:pathLst>
          </a:custGeom>
          <a:ln w="25908">
            <a:solidFill>
              <a:srgbClr val="9933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2362961" y="6979157"/>
            <a:ext cx="381000" cy="0"/>
          </a:xfrm>
          <a:custGeom>
            <a:avLst/>
            <a:gdLst/>
            <a:ahLst/>
            <a:cxnLst/>
            <a:rect l="l" t="t" r="r" b="b"/>
            <a:pathLst>
              <a:path w="381000" h="0">
                <a:moveTo>
                  <a:pt x="0" y="0"/>
                </a:moveTo>
                <a:lnTo>
                  <a:pt x="381000" y="0"/>
                </a:lnTo>
              </a:path>
            </a:pathLst>
          </a:custGeom>
          <a:ln w="25908">
            <a:solidFill>
              <a:srgbClr val="9933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2743961" y="6979157"/>
            <a:ext cx="0" cy="304800"/>
          </a:xfrm>
          <a:custGeom>
            <a:avLst/>
            <a:gdLst/>
            <a:ahLst/>
            <a:cxnLst/>
            <a:rect l="l" t="t" r="r" b="b"/>
            <a:pathLst>
              <a:path w="0" h="304800">
                <a:moveTo>
                  <a:pt x="0" y="304800"/>
                </a:moveTo>
                <a:lnTo>
                  <a:pt x="0" y="0"/>
                </a:lnTo>
              </a:path>
            </a:pathLst>
          </a:custGeom>
          <a:ln w="25908">
            <a:solidFill>
              <a:srgbClr val="9933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3734561" y="6941057"/>
            <a:ext cx="0" cy="342900"/>
          </a:xfrm>
          <a:custGeom>
            <a:avLst/>
            <a:gdLst/>
            <a:ahLst/>
            <a:cxnLst/>
            <a:rect l="l" t="t" r="r" b="b"/>
            <a:pathLst>
              <a:path w="0" h="342900">
                <a:moveTo>
                  <a:pt x="0" y="342900"/>
                </a:moveTo>
                <a:lnTo>
                  <a:pt x="0" y="0"/>
                </a:lnTo>
              </a:path>
            </a:pathLst>
          </a:custGeom>
          <a:ln w="25908">
            <a:solidFill>
              <a:srgbClr val="9933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2743961" y="7283957"/>
            <a:ext cx="990600" cy="0"/>
          </a:xfrm>
          <a:custGeom>
            <a:avLst/>
            <a:gdLst/>
            <a:ahLst/>
            <a:cxnLst/>
            <a:rect l="l" t="t" r="r" b="b"/>
            <a:pathLst>
              <a:path w="990600" h="0">
                <a:moveTo>
                  <a:pt x="0" y="0"/>
                </a:moveTo>
                <a:lnTo>
                  <a:pt x="990600" y="0"/>
                </a:lnTo>
              </a:path>
            </a:pathLst>
          </a:custGeom>
          <a:ln w="25908">
            <a:solidFill>
              <a:srgbClr val="9933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 txBox="1"/>
          <p:nvPr/>
        </p:nvSpPr>
        <p:spPr>
          <a:xfrm>
            <a:off x="2455545" y="6701282"/>
            <a:ext cx="127635" cy="1987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b="1">
                <a:latin typeface="Arial Black"/>
                <a:cs typeface="Arial Black"/>
              </a:rPr>
              <a:t>a</a:t>
            </a:r>
            <a:endParaRPr sz="1200">
              <a:latin typeface="Arial Black"/>
              <a:cs typeface="Arial Black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3160522" y="6719061"/>
            <a:ext cx="127635" cy="1987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b="1">
                <a:latin typeface="Arial Black"/>
                <a:cs typeface="Arial Black"/>
              </a:rPr>
              <a:t>b</a:t>
            </a:r>
            <a:endParaRPr sz="1200">
              <a:latin typeface="Arial Black"/>
              <a:cs typeface="Arial Black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3874389" y="6719061"/>
            <a:ext cx="127635" cy="1987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b="1">
                <a:latin typeface="Arial Black"/>
                <a:cs typeface="Arial Black"/>
              </a:rPr>
              <a:t>c</a:t>
            </a:r>
            <a:endParaRPr sz="1200">
              <a:latin typeface="Arial Black"/>
              <a:cs typeface="Arial Black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1970532" y="6752843"/>
            <a:ext cx="451484" cy="108585"/>
          </a:xfrm>
          <a:custGeom>
            <a:avLst/>
            <a:gdLst/>
            <a:ahLst/>
            <a:cxnLst/>
            <a:rect l="l" t="t" r="r" b="b"/>
            <a:pathLst>
              <a:path w="451485" h="108584">
                <a:moveTo>
                  <a:pt x="225170" y="0"/>
                </a:moveTo>
                <a:lnTo>
                  <a:pt x="225170" y="27050"/>
                </a:lnTo>
                <a:lnTo>
                  <a:pt x="0" y="27050"/>
                </a:lnTo>
                <a:lnTo>
                  <a:pt x="0" y="81152"/>
                </a:lnTo>
                <a:lnTo>
                  <a:pt x="225170" y="81152"/>
                </a:lnTo>
                <a:lnTo>
                  <a:pt x="225170" y="108203"/>
                </a:lnTo>
                <a:lnTo>
                  <a:pt x="451104" y="54101"/>
                </a:lnTo>
                <a:lnTo>
                  <a:pt x="225170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/>
          <p:nvPr/>
        </p:nvSpPr>
        <p:spPr>
          <a:xfrm>
            <a:off x="1970532" y="6752843"/>
            <a:ext cx="451484" cy="108585"/>
          </a:xfrm>
          <a:custGeom>
            <a:avLst/>
            <a:gdLst/>
            <a:ahLst/>
            <a:cxnLst/>
            <a:rect l="l" t="t" r="r" b="b"/>
            <a:pathLst>
              <a:path w="451485" h="108584">
                <a:moveTo>
                  <a:pt x="0" y="27050"/>
                </a:moveTo>
                <a:lnTo>
                  <a:pt x="225170" y="27050"/>
                </a:lnTo>
                <a:lnTo>
                  <a:pt x="225170" y="0"/>
                </a:lnTo>
                <a:lnTo>
                  <a:pt x="451104" y="54101"/>
                </a:lnTo>
                <a:lnTo>
                  <a:pt x="225170" y="108203"/>
                </a:lnTo>
                <a:lnTo>
                  <a:pt x="225170" y="81152"/>
                </a:lnTo>
                <a:lnTo>
                  <a:pt x="0" y="81152"/>
                </a:lnTo>
                <a:lnTo>
                  <a:pt x="0" y="27050"/>
                </a:lnTo>
                <a:close/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/>
          <p:nvPr/>
        </p:nvSpPr>
        <p:spPr>
          <a:xfrm>
            <a:off x="4155947" y="6752843"/>
            <a:ext cx="337185" cy="108585"/>
          </a:xfrm>
          <a:custGeom>
            <a:avLst/>
            <a:gdLst/>
            <a:ahLst/>
            <a:cxnLst/>
            <a:rect l="l" t="t" r="r" b="b"/>
            <a:pathLst>
              <a:path w="337185" h="108584">
                <a:moveTo>
                  <a:pt x="168148" y="0"/>
                </a:moveTo>
                <a:lnTo>
                  <a:pt x="168148" y="27050"/>
                </a:lnTo>
                <a:lnTo>
                  <a:pt x="0" y="27050"/>
                </a:lnTo>
                <a:lnTo>
                  <a:pt x="0" y="81152"/>
                </a:lnTo>
                <a:lnTo>
                  <a:pt x="168148" y="81152"/>
                </a:lnTo>
                <a:lnTo>
                  <a:pt x="168148" y="108203"/>
                </a:lnTo>
                <a:lnTo>
                  <a:pt x="336803" y="54101"/>
                </a:lnTo>
                <a:lnTo>
                  <a:pt x="168148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/>
          <p:nvPr/>
        </p:nvSpPr>
        <p:spPr>
          <a:xfrm>
            <a:off x="4155947" y="6752843"/>
            <a:ext cx="337185" cy="108585"/>
          </a:xfrm>
          <a:custGeom>
            <a:avLst/>
            <a:gdLst/>
            <a:ahLst/>
            <a:cxnLst/>
            <a:rect l="l" t="t" r="r" b="b"/>
            <a:pathLst>
              <a:path w="337185" h="108584">
                <a:moveTo>
                  <a:pt x="0" y="27050"/>
                </a:moveTo>
                <a:lnTo>
                  <a:pt x="168148" y="27050"/>
                </a:lnTo>
                <a:lnTo>
                  <a:pt x="168148" y="0"/>
                </a:lnTo>
                <a:lnTo>
                  <a:pt x="336803" y="54101"/>
                </a:lnTo>
                <a:lnTo>
                  <a:pt x="168148" y="108203"/>
                </a:lnTo>
                <a:lnTo>
                  <a:pt x="168148" y="81152"/>
                </a:lnTo>
                <a:lnTo>
                  <a:pt x="0" y="81152"/>
                </a:lnTo>
                <a:lnTo>
                  <a:pt x="0" y="27050"/>
                </a:lnTo>
                <a:close/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/>
          <p:nvPr/>
        </p:nvSpPr>
        <p:spPr>
          <a:xfrm>
            <a:off x="5099303" y="4858511"/>
            <a:ext cx="600455" cy="269748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9" name="object 49"/>
          <p:cNvSpPr txBox="1"/>
          <p:nvPr/>
        </p:nvSpPr>
        <p:spPr>
          <a:xfrm>
            <a:off x="5328284" y="8159495"/>
            <a:ext cx="111125" cy="1035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600" b="1">
                <a:latin typeface="Arial"/>
                <a:cs typeface="Arial"/>
              </a:rPr>
              <a:t>22</a:t>
            </a:r>
            <a:endParaRPr sz="600">
              <a:latin typeface="Arial"/>
              <a:cs typeface="Arial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2224785" y="8148422"/>
            <a:ext cx="1269365" cy="927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500">
                <a:latin typeface="Corbel"/>
                <a:cs typeface="Corbel"/>
              </a:rPr>
              <a:t>Dr.</a:t>
            </a:r>
            <a:r>
              <a:rPr dirty="0" sz="500" spc="-1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Abeer</a:t>
            </a:r>
            <a:r>
              <a:rPr dirty="0" sz="500" spc="-2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A.</a:t>
            </a:r>
            <a:r>
              <a:rPr dirty="0" sz="500" spc="-1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Al-Masri,</a:t>
            </a:r>
            <a:r>
              <a:rPr dirty="0" sz="500" spc="-3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Faculty</a:t>
            </a:r>
            <a:r>
              <a:rPr dirty="0" sz="500" spc="-25">
                <a:latin typeface="Corbel"/>
                <a:cs typeface="Corbel"/>
              </a:rPr>
              <a:t> </a:t>
            </a:r>
            <a:r>
              <a:rPr dirty="0" sz="500" spc="-5">
                <a:latin typeface="Corbel"/>
                <a:cs typeface="Corbel"/>
              </a:rPr>
              <a:t>of </a:t>
            </a:r>
            <a:r>
              <a:rPr dirty="0" sz="500">
                <a:latin typeface="Corbel"/>
                <a:cs typeface="Corbel"/>
              </a:rPr>
              <a:t>Medicine,</a:t>
            </a:r>
            <a:r>
              <a:rPr dirty="0" sz="500" spc="-35">
                <a:latin typeface="Corbel"/>
                <a:cs typeface="Corbel"/>
              </a:rPr>
              <a:t> </a:t>
            </a:r>
            <a:r>
              <a:rPr dirty="0" sz="500" spc="-5">
                <a:latin typeface="Corbel"/>
                <a:cs typeface="Corbel"/>
              </a:rPr>
              <a:t>KSU</a:t>
            </a:r>
            <a:endParaRPr sz="500">
              <a:latin typeface="Corbel"/>
              <a:cs typeface="Corbel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1143304" y="4845684"/>
            <a:ext cx="4571365" cy="3428365"/>
          </a:xfrm>
          <a:custGeom>
            <a:avLst/>
            <a:gdLst/>
            <a:ahLst/>
            <a:cxnLst/>
            <a:rect l="l" t="t" r="r" b="b"/>
            <a:pathLst>
              <a:path w="4571365" h="3428365">
                <a:moveTo>
                  <a:pt x="0" y="3428111"/>
                </a:moveTo>
                <a:lnTo>
                  <a:pt x="4571365" y="3428111"/>
                </a:lnTo>
                <a:lnTo>
                  <a:pt x="4571365" y="0"/>
                </a:lnTo>
                <a:lnTo>
                  <a:pt x="0" y="0"/>
                </a:lnTo>
                <a:lnTo>
                  <a:pt x="0" y="3428111"/>
                </a:lnTo>
                <a:close/>
              </a:path>
            </a:pathLst>
          </a:custGeom>
          <a:ln w="243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2" name="object 52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algn="r" marR="5715">
              <a:lnSpc>
                <a:spcPts val="1305"/>
              </a:lnSpc>
            </a:pPr>
            <a:r>
              <a:rPr dirty="0" spc="-25"/>
              <a:t>Dr. </a:t>
            </a:r>
            <a:r>
              <a:rPr dirty="0" spc="-5"/>
              <a:t>Abeer A. Al-Masri, Faculty </a:t>
            </a:r>
            <a:r>
              <a:rPr dirty="0"/>
              <a:t>of</a:t>
            </a:r>
            <a:r>
              <a:rPr dirty="0" spc="-120"/>
              <a:t> </a:t>
            </a:r>
            <a:r>
              <a:rPr dirty="0" spc="-5"/>
              <a:t>Medicine,</a:t>
            </a:r>
          </a:p>
          <a:p>
            <a:pPr algn="r" marR="5080">
              <a:lnSpc>
                <a:spcPct val="100000"/>
              </a:lnSpc>
            </a:pPr>
            <a:r>
              <a:rPr dirty="0" spc="-5"/>
              <a:t>KSU</a:t>
            </a:r>
          </a:p>
        </p:txBody>
      </p:sp>
      <p:sp>
        <p:nvSpPr>
          <p:cNvPr id="53" name="object 53"/>
          <p:cNvSpPr txBox="1"/>
          <p:nvPr/>
        </p:nvSpPr>
        <p:spPr>
          <a:xfrm>
            <a:off x="81788" y="8927035"/>
            <a:ext cx="175260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r>
              <a:rPr dirty="0" sz="1200" spc="-85">
                <a:latin typeface="Arial"/>
                <a:cs typeface="Arial"/>
              </a:rPr>
              <a:t>11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13401" y="41147"/>
            <a:ext cx="1671320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5">
                <a:latin typeface="Times New Roman"/>
                <a:cs typeface="Times New Roman"/>
              </a:rPr>
              <a:t>Cardiovascular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Physiology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788" y="41147"/>
            <a:ext cx="569595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>
                <a:latin typeface="Times New Roman"/>
                <a:cs typeface="Times New Roman"/>
              </a:rPr>
              <a:t>3/6/2016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143000" y="868680"/>
            <a:ext cx="4572000" cy="3429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143000" y="868680"/>
            <a:ext cx="536575" cy="2646045"/>
          </a:xfrm>
          <a:custGeom>
            <a:avLst/>
            <a:gdLst/>
            <a:ahLst/>
            <a:cxnLst/>
            <a:rect l="l" t="t" r="r" b="b"/>
            <a:pathLst>
              <a:path w="536575" h="2646045">
                <a:moveTo>
                  <a:pt x="536448" y="0"/>
                </a:moveTo>
                <a:lnTo>
                  <a:pt x="407924" y="0"/>
                </a:lnTo>
                <a:lnTo>
                  <a:pt x="0" y="2486152"/>
                </a:lnTo>
                <a:lnTo>
                  <a:pt x="0" y="2629027"/>
                </a:lnTo>
                <a:lnTo>
                  <a:pt x="99987" y="2645664"/>
                </a:lnTo>
                <a:lnTo>
                  <a:pt x="536448" y="0"/>
                </a:lnTo>
                <a:close/>
              </a:path>
            </a:pathLst>
          </a:custGeom>
          <a:solidFill>
            <a:srgbClr val="BB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143000" y="868680"/>
            <a:ext cx="379730" cy="2312035"/>
          </a:xfrm>
          <a:custGeom>
            <a:avLst/>
            <a:gdLst/>
            <a:ahLst/>
            <a:cxnLst/>
            <a:rect l="l" t="t" r="r" b="b"/>
            <a:pathLst>
              <a:path w="379730" h="2312035">
                <a:moveTo>
                  <a:pt x="379475" y="0"/>
                </a:moveTo>
                <a:lnTo>
                  <a:pt x="252475" y="0"/>
                </a:lnTo>
                <a:lnTo>
                  <a:pt x="0" y="1538097"/>
                </a:lnTo>
                <a:lnTo>
                  <a:pt x="0" y="2311908"/>
                </a:lnTo>
                <a:lnTo>
                  <a:pt x="379475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143000" y="3700271"/>
            <a:ext cx="452755" cy="597535"/>
          </a:xfrm>
          <a:custGeom>
            <a:avLst/>
            <a:gdLst/>
            <a:ahLst/>
            <a:cxnLst/>
            <a:rect l="l" t="t" r="r" b="b"/>
            <a:pathLst>
              <a:path w="452755" h="597535">
                <a:moveTo>
                  <a:pt x="0" y="0"/>
                </a:moveTo>
                <a:lnTo>
                  <a:pt x="0" y="9525"/>
                </a:lnTo>
                <a:lnTo>
                  <a:pt x="426466" y="597407"/>
                </a:lnTo>
                <a:lnTo>
                  <a:pt x="452628" y="597407"/>
                </a:lnTo>
                <a:lnTo>
                  <a:pt x="0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143000" y="3517391"/>
            <a:ext cx="744220" cy="780415"/>
          </a:xfrm>
          <a:custGeom>
            <a:avLst/>
            <a:gdLst/>
            <a:ahLst/>
            <a:cxnLst/>
            <a:rect l="l" t="t" r="r" b="b"/>
            <a:pathLst>
              <a:path w="744219" h="780414">
                <a:moveTo>
                  <a:pt x="0" y="0"/>
                </a:moveTo>
                <a:lnTo>
                  <a:pt x="0" y="2412"/>
                </a:lnTo>
                <a:lnTo>
                  <a:pt x="715137" y="780288"/>
                </a:lnTo>
                <a:lnTo>
                  <a:pt x="743712" y="780288"/>
                </a:lnTo>
                <a:lnTo>
                  <a:pt x="0" y="0"/>
                </a:lnTo>
                <a:close/>
              </a:path>
            </a:pathLst>
          </a:custGeom>
          <a:solidFill>
            <a:srgbClr val="5E0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143000" y="3497579"/>
            <a:ext cx="1065530" cy="800100"/>
          </a:xfrm>
          <a:custGeom>
            <a:avLst/>
            <a:gdLst/>
            <a:ahLst/>
            <a:cxnLst/>
            <a:rect l="l" t="t" r="r" b="b"/>
            <a:pathLst>
              <a:path w="1065530" h="800100">
                <a:moveTo>
                  <a:pt x="0" y="0"/>
                </a:moveTo>
                <a:lnTo>
                  <a:pt x="0" y="19050"/>
                </a:lnTo>
                <a:lnTo>
                  <a:pt x="743204" y="800100"/>
                </a:lnTo>
                <a:lnTo>
                  <a:pt x="1065276" y="800100"/>
                </a:lnTo>
                <a:lnTo>
                  <a:pt x="99949" y="16637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143000" y="3547871"/>
            <a:ext cx="688975" cy="749935"/>
          </a:xfrm>
          <a:custGeom>
            <a:avLst/>
            <a:gdLst/>
            <a:ahLst/>
            <a:cxnLst/>
            <a:rect l="l" t="t" r="r" b="b"/>
            <a:pathLst>
              <a:path w="688975" h="749935">
                <a:moveTo>
                  <a:pt x="0" y="0"/>
                </a:moveTo>
                <a:lnTo>
                  <a:pt x="0" y="152400"/>
                </a:lnTo>
                <a:lnTo>
                  <a:pt x="453136" y="749807"/>
                </a:lnTo>
                <a:lnTo>
                  <a:pt x="688848" y="749807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2184145" y="4142740"/>
            <a:ext cx="1243965" cy="800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r>
              <a:rPr dirty="0" sz="500">
                <a:latin typeface="Corbel"/>
                <a:cs typeface="Corbel"/>
              </a:rPr>
              <a:t>Dr.</a:t>
            </a:r>
            <a:r>
              <a:rPr dirty="0" sz="500" spc="-1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Abeer</a:t>
            </a:r>
            <a:r>
              <a:rPr dirty="0" sz="500" spc="-2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A.</a:t>
            </a:r>
            <a:r>
              <a:rPr dirty="0" sz="500" spc="-1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Al-Masri,</a:t>
            </a:r>
            <a:r>
              <a:rPr dirty="0" sz="500" spc="-3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Faculty</a:t>
            </a:r>
            <a:r>
              <a:rPr dirty="0" sz="500" spc="-25">
                <a:latin typeface="Corbel"/>
                <a:cs typeface="Corbel"/>
              </a:rPr>
              <a:t> </a:t>
            </a:r>
            <a:r>
              <a:rPr dirty="0" sz="500" spc="-5">
                <a:latin typeface="Corbel"/>
                <a:cs typeface="Corbel"/>
              </a:rPr>
              <a:t>of </a:t>
            </a:r>
            <a:r>
              <a:rPr dirty="0" sz="500">
                <a:latin typeface="Corbel"/>
                <a:cs typeface="Corbel"/>
              </a:rPr>
              <a:t>Medicine,</a:t>
            </a:r>
            <a:r>
              <a:rPr dirty="0" sz="500" spc="-35">
                <a:latin typeface="Corbel"/>
                <a:cs typeface="Corbel"/>
              </a:rPr>
              <a:t> </a:t>
            </a:r>
            <a:r>
              <a:rPr dirty="0" sz="500" spc="-5">
                <a:latin typeface="Corbel"/>
                <a:cs typeface="Corbel"/>
              </a:rPr>
              <a:t>KSU</a:t>
            </a:r>
            <a:endParaRPr sz="500">
              <a:latin typeface="Corbel"/>
              <a:cs typeface="Corbe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700783" y="1682495"/>
            <a:ext cx="3546348" cy="212445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1903476" y="1265808"/>
            <a:ext cx="3262629" cy="2743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r>
              <a:rPr dirty="0" sz="1800" spc="145">
                <a:solidFill>
                  <a:srgbClr val="C00000"/>
                </a:solidFill>
                <a:latin typeface="Arial"/>
                <a:cs typeface="Arial"/>
              </a:rPr>
              <a:t>Effect</a:t>
            </a:r>
            <a:r>
              <a:rPr dirty="0" sz="1800" spc="-95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800" spc="170">
                <a:solidFill>
                  <a:srgbClr val="C00000"/>
                </a:solidFill>
                <a:latin typeface="Arial"/>
                <a:cs typeface="Arial"/>
              </a:rPr>
              <a:t>of</a:t>
            </a:r>
            <a:r>
              <a:rPr dirty="0" sz="1800" spc="-75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800" spc="114">
                <a:solidFill>
                  <a:srgbClr val="C00000"/>
                </a:solidFill>
                <a:latin typeface="Arial"/>
                <a:cs typeface="Arial"/>
              </a:rPr>
              <a:t>Radius</a:t>
            </a:r>
            <a:r>
              <a:rPr dirty="0" sz="1800" spc="-65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800" spc="140">
                <a:solidFill>
                  <a:srgbClr val="C00000"/>
                </a:solidFill>
                <a:latin typeface="Arial"/>
                <a:cs typeface="Arial"/>
              </a:rPr>
              <a:t>on</a:t>
            </a:r>
            <a:r>
              <a:rPr dirty="0" sz="1800" spc="-8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800" spc="90">
                <a:solidFill>
                  <a:srgbClr val="C00000"/>
                </a:solidFill>
                <a:latin typeface="Arial"/>
                <a:cs typeface="Arial"/>
              </a:rPr>
              <a:t>Pressure</a:t>
            </a:r>
            <a:endParaRPr sz="1800"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5099303" y="882396"/>
            <a:ext cx="600455" cy="26974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5340984" y="4182745"/>
            <a:ext cx="85725" cy="908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715"/>
              </a:lnSpc>
            </a:pPr>
            <a:r>
              <a:rPr dirty="0" sz="600" b="1">
                <a:latin typeface="Arial"/>
                <a:cs typeface="Arial"/>
              </a:rPr>
              <a:t>23</a:t>
            </a:r>
            <a:endParaRPr sz="600">
              <a:latin typeface="Arial"/>
              <a:cs typeface="Arial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143304" y="868933"/>
            <a:ext cx="4571365" cy="3428365"/>
          </a:xfrm>
          <a:custGeom>
            <a:avLst/>
            <a:gdLst/>
            <a:ahLst/>
            <a:cxnLst/>
            <a:rect l="l" t="t" r="r" b="b"/>
            <a:pathLst>
              <a:path w="4571365" h="3428365">
                <a:moveTo>
                  <a:pt x="0" y="3428110"/>
                </a:moveTo>
                <a:lnTo>
                  <a:pt x="4571365" y="3428110"/>
                </a:lnTo>
                <a:lnTo>
                  <a:pt x="4571365" y="0"/>
                </a:lnTo>
                <a:lnTo>
                  <a:pt x="0" y="0"/>
                </a:lnTo>
                <a:lnTo>
                  <a:pt x="0" y="3428110"/>
                </a:lnTo>
                <a:close/>
              </a:path>
            </a:pathLst>
          </a:custGeom>
          <a:ln w="243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1143000" y="4844796"/>
            <a:ext cx="4572000" cy="34290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1143000" y="4844796"/>
            <a:ext cx="536575" cy="2646045"/>
          </a:xfrm>
          <a:custGeom>
            <a:avLst/>
            <a:gdLst/>
            <a:ahLst/>
            <a:cxnLst/>
            <a:rect l="l" t="t" r="r" b="b"/>
            <a:pathLst>
              <a:path w="536575" h="2646045">
                <a:moveTo>
                  <a:pt x="536448" y="0"/>
                </a:moveTo>
                <a:lnTo>
                  <a:pt x="407924" y="0"/>
                </a:lnTo>
                <a:lnTo>
                  <a:pt x="0" y="2486152"/>
                </a:lnTo>
                <a:lnTo>
                  <a:pt x="0" y="2629027"/>
                </a:lnTo>
                <a:lnTo>
                  <a:pt x="99987" y="2645664"/>
                </a:lnTo>
                <a:lnTo>
                  <a:pt x="536448" y="0"/>
                </a:lnTo>
                <a:close/>
              </a:path>
            </a:pathLst>
          </a:custGeom>
          <a:solidFill>
            <a:srgbClr val="BB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1143000" y="4844796"/>
            <a:ext cx="379730" cy="2312035"/>
          </a:xfrm>
          <a:custGeom>
            <a:avLst/>
            <a:gdLst/>
            <a:ahLst/>
            <a:cxnLst/>
            <a:rect l="l" t="t" r="r" b="b"/>
            <a:pathLst>
              <a:path w="379730" h="2312034">
                <a:moveTo>
                  <a:pt x="379475" y="0"/>
                </a:moveTo>
                <a:lnTo>
                  <a:pt x="252475" y="0"/>
                </a:lnTo>
                <a:lnTo>
                  <a:pt x="0" y="1538096"/>
                </a:lnTo>
                <a:lnTo>
                  <a:pt x="0" y="2311908"/>
                </a:lnTo>
                <a:lnTo>
                  <a:pt x="379475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1143000" y="7676388"/>
            <a:ext cx="452755" cy="597535"/>
          </a:xfrm>
          <a:custGeom>
            <a:avLst/>
            <a:gdLst/>
            <a:ahLst/>
            <a:cxnLst/>
            <a:rect l="l" t="t" r="r" b="b"/>
            <a:pathLst>
              <a:path w="452755" h="597534">
                <a:moveTo>
                  <a:pt x="0" y="0"/>
                </a:moveTo>
                <a:lnTo>
                  <a:pt x="0" y="9524"/>
                </a:lnTo>
                <a:lnTo>
                  <a:pt x="426466" y="597407"/>
                </a:lnTo>
                <a:lnTo>
                  <a:pt x="452628" y="597407"/>
                </a:lnTo>
                <a:lnTo>
                  <a:pt x="0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1143000" y="7493507"/>
            <a:ext cx="744220" cy="780415"/>
          </a:xfrm>
          <a:custGeom>
            <a:avLst/>
            <a:gdLst/>
            <a:ahLst/>
            <a:cxnLst/>
            <a:rect l="l" t="t" r="r" b="b"/>
            <a:pathLst>
              <a:path w="744219" h="780415">
                <a:moveTo>
                  <a:pt x="0" y="0"/>
                </a:moveTo>
                <a:lnTo>
                  <a:pt x="0" y="2413"/>
                </a:lnTo>
                <a:lnTo>
                  <a:pt x="715137" y="780288"/>
                </a:lnTo>
                <a:lnTo>
                  <a:pt x="743712" y="780288"/>
                </a:lnTo>
                <a:lnTo>
                  <a:pt x="0" y="0"/>
                </a:lnTo>
                <a:close/>
              </a:path>
            </a:pathLst>
          </a:custGeom>
          <a:solidFill>
            <a:srgbClr val="5E0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1143000" y="7473695"/>
            <a:ext cx="1065530" cy="800100"/>
          </a:xfrm>
          <a:custGeom>
            <a:avLst/>
            <a:gdLst/>
            <a:ahLst/>
            <a:cxnLst/>
            <a:rect l="l" t="t" r="r" b="b"/>
            <a:pathLst>
              <a:path w="1065530" h="800100">
                <a:moveTo>
                  <a:pt x="0" y="0"/>
                </a:moveTo>
                <a:lnTo>
                  <a:pt x="0" y="19049"/>
                </a:lnTo>
                <a:lnTo>
                  <a:pt x="743204" y="800099"/>
                </a:lnTo>
                <a:lnTo>
                  <a:pt x="1065276" y="800099"/>
                </a:lnTo>
                <a:lnTo>
                  <a:pt x="99949" y="16636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1143000" y="7523988"/>
            <a:ext cx="688975" cy="749935"/>
          </a:xfrm>
          <a:custGeom>
            <a:avLst/>
            <a:gdLst/>
            <a:ahLst/>
            <a:cxnLst/>
            <a:rect l="l" t="t" r="r" b="b"/>
            <a:pathLst>
              <a:path w="688975" h="749934">
                <a:moveTo>
                  <a:pt x="0" y="0"/>
                </a:moveTo>
                <a:lnTo>
                  <a:pt x="0" y="152399"/>
                </a:lnTo>
                <a:lnTo>
                  <a:pt x="453136" y="749807"/>
                </a:lnTo>
                <a:lnTo>
                  <a:pt x="688848" y="749807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 txBox="1"/>
          <p:nvPr/>
        </p:nvSpPr>
        <p:spPr>
          <a:xfrm>
            <a:off x="1861439" y="5251958"/>
            <a:ext cx="3253740" cy="2743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r>
              <a:rPr dirty="0" sz="1800" spc="120">
                <a:solidFill>
                  <a:srgbClr val="C00000"/>
                </a:solidFill>
                <a:latin typeface="Arial"/>
                <a:cs typeface="Arial"/>
              </a:rPr>
              <a:t>Compliance</a:t>
            </a:r>
            <a:r>
              <a:rPr dirty="0" sz="1800" spc="-8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800" spc="170">
                <a:solidFill>
                  <a:srgbClr val="C00000"/>
                </a:solidFill>
                <a:latin typeface="Arial"/>
                <a:cs typeface="Arial"/>
              </a:rPr>
              <a:t>of</a:t>
            </a:r>
            <a:r>
              <a:rPr dirty="0" sz="1800" spc="-65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800" spc="130">
                <a:solidFill>
                  <a:srgbClr val="C00000"/>
                </a:solidFill>
                <a:latin typeface="Arial"/>
                <a:cs typeface="Arial"/>
              </a:rPr>
              <a:t>Blood</a:t>
            </a:r>
            <a:r>
              <a:rPr dirty="0" sz="1800" spc="-8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800" spc="10">
                <a:solidFill>
                  <a:srgbClr val="C00000"/>
                </a:solidFill>
                <a:latin typeface="Arial"/>
                <a:cs typeface="Arial"/>
              </a:rPr>
              <a:t>Vessels</a:t>
            </a:r>
            <a:endParaRPr sz="18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628520" y="5893307"/>
            <a:ext cx="3858260" cy="173926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20979" indent="-220979">
              <a:lnSpc>
                <a:spcPct val="100000"/>
              </a:lnSpc>
              <a:buClr>
                <a:srgbClr val="8D1515"/>
              </a:buClr>
              <a:buSzPct val="83333"/>
              <a:buFont typeface="Wingdings"/>
              <a:buChar char=""/>
              <a:tabLst>
                <a:tab pos="220979" algn="l"/>
              </a:tabLst>
            </a:pPr>
            <a:r>
              <a:rPr dirty="0" sz="1200" spc="-5" b="1">
                <a:solidFill>
                  <a:srgbClr val="001F5F"/>
                </a:solidFill>
                <a:latin typeface="Calibri"/>
                <a:cs typeface="Calibri"/>
              </a:rPr>
              <a:t>Compliance </a:t>
            </a:r>
            <a:r>
              <a:rPr dirty="0" sz="1200" b="1">
                <a:solidFill>
                  <a:srgbClr val="001F5F"/>
                </a:solidFill>
                <a:latin typeface="Calibri"/>
                <a:cs typeface="Calibri"/>
              </a:rPr>
              <a:t>=</a:t>
            </a:r>
            <a:r>
              <a:rPr dirty="0" sz="1200" spc="-25" b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200" spc="-10" b="1">
                <a:solidFill>
                  <a:srgbClr val="001F5F"/>
                </a:solidFill>
                <a:latin typeface="Calibri"/>
                <a:cs typeface="Calibri"/>
              </a:rPr>
              <a:t>distensibility.</a:t>
            </a:r>
            <a:endParaRPr sz="1200">
              <a:latin typeface="Calibri"/>
              <a:cs typeface="Calibri"/>
            </a:endParaRPr>
          </a:p>
          <a:p>
            <a:pPr marL="220979" indent="-220979">
              <a:lnSpc>
                <a:spcPct val="100000"/>
              </a:lnSpc>
              <a:spcBef>
                <a:spcPts val="885"/>
              </a:spcBef>
              <a:buClr>
                <a:srgbClr val="8D1515"/>
              </a:buClr>
              <a:buSzPct val="83333"/>
              <a:buFont typeface="Wingdings"/>
              <a:buChar char=""/>
              <a:tabLst>
                <a:tab pos="220979" algn="l"/>
              </a:tabLst>
            </a:pPr>
            <a:r>
              <a:rPr dirty="0" sz="1200" spc="-5">
                <a:latin typeface="Calibri"/>
                <a:cs typeface="Calibri"/>
              </a:rPr>
              <a:t>Compliance </a:t>
            </a:r>
            <a:r>
              <a:rPr dirty="0" sz="1200">
                <a:latin typeface="Calibri"/>
                <a:cs typeface="Calibri"/>
              </a:rPr>
              <a:t>is the </a:t>
            </a:r>
            <a:r>
              <a:rPr dirty="0" sz="1200" spc="-5">
                <a:latin typeface="Calibri"/>
                <a:cs typeface="Calibri"/>
              </a:rPr>
              <a:t>volume of </a:t>
            </a:r>
            <a:r>
              <a:rPr dirty="0" sz="1200">
                <a:latin typeface="Calibri"/>
                <a:cs typeface="Calibri"/>
              </a:rPr>
              <a:t>blood </a:t>
            </a:r>
            <a:r>
              <a:rPr dirty="0" sz="1200" spc="-5">
                <a:latin typeface="Calibri"/>
                <a:cs typeface="Calibri"/>
              </a:rPr>
              <a:t>that </a:t>
            </a:r>
            <a:r>
              <a:rPr dirty="0" sz="1200">
                <a:latin typeface="Calibri"/>
                <a:cs typeface="Calibri"/>
              </a:rPr>
              <a:t>the </a:t>
            </a:r>
            <a:r>
              <a:rPr dirty="0" sz="1200" spc="-5">
                <a:latin typeface="Calibri"/>
                <a:cs typeface="Calibri"/>
              </a:rPr>
              <a:t>vessel </a:t>
            </a:r>
            <a:r>
              <a:rPr dirty="0" sz="1200" spc="-10">
                <a:latin typeface="Calibri"/>
                <a:cs typeface="Calibri"/>
              </a:rPr>
              <a:t>can </a:t>
            </a:r>
            <a:r>
              <a:rPr dirty="0" sz="1200" spc="-5">
                <a:latin typeface="Calibri"/>
                <a:cs typeface="Calibri"/>
              </a:rPr>
              <a:t>hold  </a:t>
            </a:r>
            <a:r>
              <a:rPr dirty="0" sz="1200" spc="-10">
                <a:latin typeface="Calibri"/>
                <a:cs typeface="Calibri"/>
              </a:rPr>
              <a:t>at </a:t>
            </a:r>
            <a:r>
              <a:rPr dirty="0" sz="1200">
                <a:latin typeface="Calibri"/>
                <a:cs typeface="Calibri"/>
              </a:rPr>
              <a:t>a </a:t>
            </a:r>
            <a:r>
              <a:rPr dirty="0" sz="1200" spc="-5">
                <a:latin typeface="Calibri"/>
                <a:cs typeface="Calibri"/>
              </a:rPr>
              <a:t>given</a:t>
            </a:r>
            <a:r>
              <a:rPr dirty="0" sz="1200" spc="-75">
                <a:latin typeface="Calibri"/>
                <a:cs typeface="Calibri"/>
              </a:rPr>
              <a:t> </a:t>
            </a:r>
            <a:r>
              <a:rPr dirty="0" sz="1200" spc="-5">
                <a:latin typeface="Calibri"/>
                <a:cs typeface="Calibri"/>
              </a:rPr>
              <a:t>pressure.</a:t>
            </a:r>
            <a:endParaRPr sz="12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Clr>
                <a:srgbClr val="8D1515"/>
              </a:buClr>
              <a:buFont typeface="Wingdings"/>
              <a:buChar char=""/>
            </a:pPr>
            <a:endParaRPr sz="1200">
              <a:latin typeface="Times New Roman"/>
              <a:cs typeface="Times New Roman"/>
            </a:endParaRPr>
          </a:p>
          <a:p>
            <a:pPr marL="1234440">
              <a:lnSpc>
                <a:spcPct val="100000"/>
              </a:lnSpc>
            </a:pPr>
            <a:r>
              <a:rPr dirty="0" sz="1200" b="1">
                <a:solidFill>
                  <a:srgbClr val="009900"/>
                </a:solidFill>
                <a:latin typeface="Arial Black"/>
                <a:cs typeface="Arial Black"/>
              </a:rPr>
              <a:t>C =</a:t>
            </a:r>
            <a:r>
              <a:rPr dirty="0" sz="1200" spc="-114" b="1">
                <a:solidFill>
                  <a:srgbClr val="009900"/>
                </a:solidFill>
                <a:latin typeface="Arial Black"/>
                <a:cs typeface="Arial Black"/>
              </a:rPr>
              <a:t> </a:t>
            </a:r>
            <a:r>
              <a:rPr dirty="0" sz="1200" b="1" u="sng">
                <a:solidFill>
                  <a:srgbClr val="009900"/>
                </a:solidFill>
                <a:latin typeface="Arial Black"/>
                <a:cs typeface="Arial Black"/>
              </a:rPr>
              <a:t>V</a:t>
            </a:r>
            <a:endParaRPr sz="1200">
              <a:latin typeface="Arial Black"/>
              <a:cs typeface="Arial Black"/>
            </a:endParaRPr>
          </a:p>
          <a:p>
            <a:pPr algn="ctr" marR="660400">
              <a:lnSpc>
                <a:spcPct val="100000"/>
              </a:lnSpc>
            </a:pPr>
            <a:r>
              <a:rPr dirty="0" sz="1200" b="1">
                <a:solidFill>
                  <a:srgbClr val="009900"/>
                </a:solidFill>
                <a:latin typeface="Arial Black"/>
                <a:cs typeface="Arial Black"/>
              </a:rPr>
              <a:t>P</a:t>
            </a:r>
            <a:endParaRPr sz="1200">
              <a:latin typeface="Arial Black"/>
              <a:cs typeface="Arial Black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050">
              <a:latin typeface="Times New Roman"/>
              <a:cs typeface="Times New Roman"/>
            </a:endParaRPr>
          </a:p>
          <a:p>
            <a:pPr marL="220979" marR="316230" indent="-220979">
              <a:lnSpc>
                <a:spcPct val="100000"/>
              </a:lnSpc>
              <a:buClr>
                <a:srgbClr val="8D1515"/>
              </a:buClr>
              <a:buSzPct val="83333"/>
              <a:buFont typeface="Wingdings"/>
              <a:buChar char=""/>
              <a:tabLst>
                <a:tab pos="220979" algn="l"/>
              </a:tabLst>
            </a:pPr>
            <a:r>
              <a:rPr dirty="0" sz="1200" spc="-10" b="1">
                <a:solidFill>
                  <a:srgbClr val="001F5F"/>
                </a:solidFill>
                <a:latin typeface="Calibri"/>
                <a:cs typeface="Calibri"/>
              </a:rPr>
              <a:t>Vascular </a:t>
            </a:r>
            <a:r>
              <a:rPr dirty="0" sz="1200" spc="-5" b="1">
                <a:solidFill>
                  <a:srgbClr val="001F5F"/>
                </a:solidFill>
                <a:latin typeface="Calibri"/>
                <a:cs typeface="Calibri"/>
              </a:rPr>
              <a:t>compliance</a:t>
            </a:r>
            <a:r>
              <a:rPr dirty="0" sz="1200" spc="-5">
                <a:latin typeface="Calibri"/>
                <a:cs typeface="Calibri"/>
              </a:rPr>
              <a:t>, </a:t>
            </a:r>
            <a:r>
              <a:rPr dirty="0" sz="1200">
                <a:latin typeface="Calibri"/>
                <a:cs typeface="Calibri"/>
              </a:rPr>
              <a:t>is the </a:t>
            </a:r>
            <a:r>
              <a:rPr dirty="0" sz="1200" spc="-5">
                <a:latin typeface="Calibri"/>
                <a:cs typeface="Calibri"/>
              </a:rPr>
              <a:t>tendency </a:t>
            </a:r>
            <a:r>
              <a:rPr dirty="0" sz="1200" spc="-10">
                <a:latin typeface="Calibri"/>
                <a:cs typeface="Calibri"/>
              </a:rPr>
              <a:t>for </a:t>
            </a:r>
            <a:r>
              <a:rPr dirty="0" sz="1200">
                <a:latin typeface="Calibri"/>
                <a:cs typeface="Calibri"/>
              </a:rPr>
              <a:t>blood </a:t>
            </a:r>
            <a:r>
              <a:rPr dirty="0" sz="1200" spc="-5">
                <a:latin typeface="Calibri"/>
                <a:cs typeface="Calibri"/>
              </a:rPr>
              <a:t>vessel  volume to increase </a:t>
            </a:r>
            <a:r>
              <a:rPr dirty="0" sz="1200">
                <a:latin typeface="Calibri"/>
                <a:cs typeface="Calibri"/>
              </a:rPr>
              <a:t>as </a:t>
            </a:r>
            <a:r>
              <a:rPr dirty="0" sz="1200" spc="-5">
                <a:latin typeface="Calibri"/>
                <a:cs typeface="Calibri"/>
              </a:rPr>
              <a:t>BP</a:t>
            </a:r>
            <a:r>
              <a:rPr dirty="0" sz="1200" spc="-80">
                <a:latin typeface="Calibri"/>
                <a:cs typeface="Calibri"/>
              </a:rPr>
              <a:t> </a:t>
            </a:r>
            <a:r>
              <a:rPr dirty="0" sz="1200" spc="-5">
                <a:latin typeface="Calibri"/>
                <a:cs typeface="Calibri"/>
              </a:rPr>
              <a:t>increases.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5099303" y="4858511"/>
            <a:ext cx="600455" cy="26974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 txBox="1"/>
          <p:nvPr/>
        </p:nvSpPr>
        <p:spPr>
          <a:xfrm>
            <a:off x="5340984" y="8159495"/>
            <a:ext cx="85725" cy="908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715"/>
              </a:lnSpc>
            </a:pPr>
            <a:r>
              <a:rPr dirty="0" sz="600" b="1">
                <a:latin typeface="Arial"/>
                <a:cs typeface="Arial"/>
              </a:rPr>
              <a:t>24</a:t>
            </a:r>
            <a:endParaRPr sz="60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2237485" y="8148422"/>
            <a:ext cx="1243965" cy="800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r>
              <a:rPr dirty="0" sz="500">
                <a:latin typeface="Corbel"/>
                <a:cs typeface="Corbel"/>
              </a:rPr>
              <a:t>Dr.</a:t>
            </a:r>
            <a:r>
              <a:rPr dirty="0" sz="500" spc="-1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Abeer</a:t>
            </a:r>
            <a:r>
              <a:rPr dirty="0" sz="500" spc="-2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A.</a:t>
            </a:r>
            <a:r>
              <a:rPr dirty="0" sz="500" spc="-1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Al-Masri,</a:t>
            </a:r>
            <a:r>
              <a:rPr dirty="0" sz="500" spc="-3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Faculty</a:t>
            </a:r>
            <a:r>
              <a:rPr dirty="0" sz="500" spc="-25">
                <a:latin typeface="Corbel"/>
                <a:cs typeface="Corbel"/>
              </a:rPr>
              <a:t> </a:t>
            </a:r>
            <a:r>
              <a:rPr dirty="0" sz="500" spc="-5">
                <a:latin typeface="Corbel"/>
                <a:cs typeface="Corbel"/>
              </a:rPr>
              <a:t>of </a:t>
            </a:r>
            <a:r>
              <a:rPr dirty="0" sz="500">
                <a:latin typeface="Corbel"/>
                <a:cs typeface="Corbel"/>
              </a:rPr>
              <a:t>Medicine,</a:t>
            </a:r>
            <a:r>
              <a:rPr dirty="0" sz="500" spc="-35">
                <a:latin typeface="Corbel"/>
                <a:cs typeface="Corbel"/>
              </a:rPr>
              <a:t> </a:t>
            </a:r>
            <a:r>
              <a:rPr dirty="0" sz="500" spc="-5">
                <a:latin typeface="Corbel"/>
                <a:cs typeface="Corbel"/>
              </a:rPr>
              <a:t>KSU</a:t>
            </a:r>
            <a:endParaRPr sz="500">
              <a:latin typeface="Corbel"/>
              <a:cs typeface="Corbel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1143304" y="4845684"/>
            <a:ext cx="4571365" cy="3428365"/>
          </a:xfrm>
          <a:custGeom>
            <a:avLst/>
            <a:gdLst/>
            <a:ahLst/>
            <a:cxnLst/>
            <a:rect l="l" t="t" r="r" b="b"/>
            <a:pathLst>
              <a:path w="4571365" h="3428365">
                <a:moveTo>
                  <a:pt x="0" y="3428111"/>
                </a:moveTo>
                <a:lnTo>
                  <a:pt x="4571365" y="3428111"/>
                </a:lnTo>
                <a:lnTo>
                  <a:pt x="4571365" y="0"/>
                </a:lnTo>
                <a:lnTo>
                  <a:pt x="0" y="0"/>
                </a:lnTo>
                <a:lnTo>
                  <a:pt x="0" y="3428111"/>
                </a:lnTo>
                <a:close/>
              </a:path>
            </a:pathLst>
          </a:custGeom>
          <a:ln w="243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algn="r" marR="5715">
              <a:lnSpc>
                <a:spcPts val="1305"/>
              </a:lnSpc>
            </a:pPr>
            <a:r>
              <a:rPr dirty="0" spc="-25"/>
              <a:t>Dr. </a:t>
            </a:r>
            <a:r>
              <a:rPr dirty="0" spc="-5"/>
              <a:t>Abeer A. Al-Masri, Faculty </a:t>
            </a:r>
            <a:r>
              <a:rPr dirty="0"/>
              <a:t>of</a:t>
            </a:r>
            <a:r>
              <a:rPr dirty="0" spc="-120"/>
              <a:t> </a:t>
            </a:r>
            <a:r>
              <a:rPr dirty="0" spc="-5"/>
              <a:t>Medicine,</a:t>
            </a:r>
          </a:p>
          <a:p>
            <a:pPr algn="r" marR="5080">
              <a:lnSpc>
                <a:spcPct val="100000"/>
              </a:lnSpc>
            </a:pPr>
            <a:r>
              <a:rPr dirty="0" spc="-5"/>
              <a:t>KSU</a:t>
            </a:r>
          </a:p>
        </p:txBody>
      </p:sp>
      <p:sp>
        <p:nvSpPr>
          <p:cNvPr id="31" name="object 31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r>
              <a:rPr dirty="0" spc="-5"/>
              <a:t>1</a:t>
            </a:r>
            <a:r>
              <a:rPr dirty="0" spc="-5"/>
              <a:t>2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13401" y="41147"/>
            <a:ext cx="1671320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5">
                <a:latin typeface="Times New Roman"/>
                <a:cs typeface="Times New Roman"/>
              </a:rPr>
              <a:t>Cardiovascular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Physiology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788" y="41147"/>
            <a:ext cx="569595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>
                <a:latin typeface="Times New Roman"/>
                <a:cs typeface="Times New Roman"/>
              </a:rPr>
              <a:t>3/6/2016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143000" y="868680"/>
            <a:ext cx="4572000" cy="3429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143000" y="868680"/>
            <a:ext cx="536575" cy="2646045"/>
          </a:xfrm>
          <a:custGeom>
            <a:avLst/>
            <a:gdLst/>
            <a:ahLst/>
            <a:cxnLst/>
            <a:rect l="l" t="t" r="r" b="b"/>
            <a:pathLst>
              <a:path w="536575" h="2646045">
                <a:moveTo>
                  <a:pt x="536448" y="0"/>
                </a:moveTo>
                <a:lnTo>
                  <a:pt x="407924" y="0"/>
                </a:lnTo>
                <a:lnTo>
                  <a:pt x="0" y="2486152"/>
                </a:lnTo>
                <a:lnTo>
                  <a:pt x="0" y="2629027"/>
                </a:lnTo>
                <a:lnTo>
                  <a:pt x="99987" y="2645664"/>
                </a:lnTo>
                <a:lnTo>
                  <a:pt x="536448" y="0"/>
                </a:lnTo>
                <a:close/>
              </a:path>
            </a:pathLst>
          </a:custGeom>
          <a:solidFill>
            <a:srgbClr val="BB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143000" y="868680"/>
            <a:ext cx="379730" cy="2312035"/>
          </a:xfrm>
          <a:custGeom>
            <a:avLst/>
            <a:gdLst/>
            <a:ahLst/>
            <a:cxnLst/>
            <a:rect l="l" t="t" r="r" b="b"/>
            <a:pathLst>
              <a:path w="379730" h="2312035">
                <a:moveTo>
                  <a:pt x="379475" y="0"/>
                </a:moveTo>
                <a:lnTo>
                  <a:pt x="252475" y="0"/>
                </a:lnTo>
                <a:lnTo>
                  <a:pt x="0" y="1538097"/>
                </a:lnTo>
                <a:lnTo>
                  <a:pt x="0" y="2311908"/>
                </a:lnTo>
                <a:lnTo>
                  <a:pt x="379475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143000" y="3700271"/>
            <a:ext cx="452755" cy="597535"/>
          </a:xfrm>
          <a:custGeom>
            <a:avLst/>
            <a:gdLst/>
            <a:ahLst/>
            <a:cxnLst/>
            <a:rect l="l" t="t" r="r" b="b"/>
            <a:pathLst>
              <a:path w="452755" h="597535">
                <a:moveTo>
                  <a:pt x="0" y="0"/>
                </a:moveTo>
                <a:lnTo>
                  <a:pt x="0" y="9525"/>
                </a:lnTo>
                <a:lnTo>
                  <a:pt x="426466" y="597407"/>
                </a:lnTo>
                <a:lnTo>
                  <a:pt x="452628" y="597407"/>
                </a:lnTo>
                <a:lnTo>
                  <a:pt x="0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143000" y="3517391"/>
            <a:ext cx="744220" cy="780415"/>
          </a:xfrm>
          <a:custGeom>
            <a:avLst/>
            <a:gdLst/>
            <a:ahLst/>
            <a:cxnLst/>
            <a:rect l="l" t="t" r="r" b="b"/>
            <a:pathLst>
              <a:path w="744219" h="780414">
                <a:moveTo>
                  <a:pt x="0" y="0"/>
                </a:moveTo>
                <a:lnTo>
                  <a:pt x="0" y="2412"/>
                </a:lnTo>
                <a:lnTo>
                  <a:pt x="715137" y="780288"/>
                </a:lnTo>
                <a:lnTo>
                  <a:pt x="743712" y="780288"/>
                </a:lnTo>
                <a:lnTo>
                  <a:pt x="0" y="0"/>
                </a:lnTo>
                <a:close/>
              </a:path>
            </a:pathLst>
          </a:custGeom>
          <a:solidFill>
            <a:srgbClr val="5E0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143000" y="3497579"/>
            <a:ext cx="1065530" cy="800100"/>
          </a:xfrm>
          <a:custGeom>
            <a:avLst/>
            <a:gdLst/>
            <a:ahLst/>
            <a:cxnLst/>
            <a:rect l="l" t="t" r="r" b="b"/>
            <a:pathLst>
              <a:path w="1065530" h="800100">
                <a:moveTo>
                  <a:pt x="0" y="0"/>
                </a:moveTo>
                <a:lnTo>
                  <a:pt x="0" y="19050"/>
                </a:lnTo>
                <a:lnTo>
                  <a:pt x="743204" y="800100"/>
                </a:lnTo>
                <a:lnTo>
                  <a:pt x="1065276" y="800100"/>
                </a:lnTo>
                <a:lnTo>
                  <a:pt x="99949" y="16637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143000" y="3547871"/>
            <a:ext cx="688975" cy="749935"/>
          </a:xfrm>
          <a:custGeom>
            <a:avLst/>
            <a:gdLst/>
            <a:ahLst/>
            <a:cxnLst/>
            <a:rect l="l" t="t" r="r" b="b"/>
            <a:pathLst>
              <a:path w="688975" h="749935">
                <a:moveTo>
                  <a:pt x="0" y="0"/>
                </a:moveTo>
                <a:lnTo>
                  <a:pt x="0" y="152400"/>
                </a:lnTo>
                <a:lnTo>
                  <a:pt x="453136" y="749807"/>
                </a:lnTo>
                <a:lnTo>
                  <a:pt x="688848" y="749807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143000" y="868680"/>
            <a:ext cx="4572000" cy="3429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4431029" y="1191005"/>
            <a:ext cx="943610" cy="600710"/>
          </a:xfrm>
          <a:custGeom>
            <a:avLst/>
            <a:gdLst/>
            <a:ahLst/>
            <a:cxnLst/>
            <a:rect l="l" t="t" r="r" b="b"/>
            <a:pathLst>
              <a:path w="943610" h="600710">
                <a:moveTo>
                  <a:pt x="0" y="600455"/>
                </a:moveTo>
                <a:lnTo>
                  <a:pt x="943355" y="600455"/>
                </a:lnTo>
                <a:lnTo>
                  <a:pt x="943355" y="0"/>
                </a:lnTo>
                <a:lnTo>
                  <a:pt x="0" y="0"/>
                </a:lnTo>
                <a:lnTo>
                  <a:pt x="0" y="60045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4431029" y="1191005"/>
            <a:ext cx="943610" cy="600710"/>
          </a:xfrm>
          <a:prstGeom prst="rect">
            <a:avLst/>
          </a:prstGeom>
          <a:solidFill>
            <a:srgbClr val="FFFFFF"/>
          </a:solidFill>
          <a:ln w="7620">
            <a:solidFill>
              <a:srgbClr val="BB1C1C"/>
            </a:solidFill>
          </a:ln>
        </p:spPr>
        <p:txBody>
          <a:bodyPr wrap="square" lIns="0" tIns="10160" rIns="0" bIns="0" rtlCol="0" vert="horz">
            <a:spAutoFit/>
          </a:bodyPr>
          <a:lstStyle/>
          <a:p>
            <a:pPr marL="41275">
              <a:lnSpc>
                <a:spcPct val="100000"/>
              </a:lnSpc>
              <a:spcBef>
                <a:spcPts val="80"/>
              </a:spcBef>
            </a:pPr>
            <a:r>
              <a:rPr dirty="0" sz="900" b="1">
                <a:solidFill>
                  <a:srgbClr val="0D0D0D"/>
                </a:solidFill>
                <a:latin typeface="Arial Black"/>
                <a:cs typeface="Arial Black"/>
              </a:rPr>
              <a:t>C =</a:t>
            </a:r>
            <a:r>
              <a:rPr dirty="0" sz="900" spc="-100" b="1">
                <a:solidFill>
                  <a:srgbClr val="0D0D0D"/>
                </a:solidFill>
                <a:latin typeface="Arial Black"/>
                <a:cs typeface="Arial Black"/>
              </a:rPr>
              <a:t> </a:t>
            </a:r>
            <a:r>
              <a:rPr dirty="0" sz="600" spc="-5" b="1">
                <a:solidFill>
                  <a:srgbClr val="0D0D0D"/>
                </a:solidFill>
                <a:latin typeface="Arial Black"/>
                <a:cs typeface="Arial Black"/>
              </a:rPr>
              <a:t>Compliance</a:t>
            </a:r>
            <a:endParaRPr sz="600">
              <a:latin typeface="Arial Black"/>
              <a:cs typeface="Arial Black"/>
            </a:endParaRPr>
          </a:p>
          <a:p>
            <a:pPr marL="41275">
              <a:lnSpc>
                <a:spcPct val="100000"/>
              </a:lnSpc>
              <a:spcBef>
                <a:spcPts val="540"/>
              </a:spcBef>
            </a:pPr>
            <a:r>
              <a:rPr dirty="0" sz="900" b="1">
                <a:solidFill>
                  <a:srgbClr val="0D0D0D"/>
                </a:solidFill>
                <a:latin typeface="Arial Black"/>
                <a:cs typeface="Arial Black"/>
              </a:rPr>
              <a:t>V =</a:t>
            </a:r>
            <a:r>
              <a:rPr dirty="0" sz="900" spc="-85" b="1">
                <a:solidFill>
                  <a:srgbClr val="0D0D0D"/>
                </a:solidFill>
                <a:latin typeface="Arial Black"/>
                <a:cs typeface="Arial Black"/>
              </a:rPr>
              <a:t> </a:t>
            </a:r>
            <a:r>
              <a:rPr dirty="0" sz="600" spc="-10" b="1">
                <a:solidFill>
                  <a:srgbClr val="0D0D0D"/>
                </a:solidFill>
                <a:latin typeface="Arial Black"/>
                <a:cs typeface="Arial Black"/>
              </a:rPr>
              <a:t>Volume</a:t>
            </a:r>
            <a:endParaRPr sz="600">
              <a:latin typeface="Arial Black"/>
              <a:cs typeface="Arial Black"/>
            </a:endParaRPr>
          </a:p>
          <a:p>
            <a:pPr marL="41275">
              <a:lnSpc>
                <a:spcPct val="100000"/>
              </a:lnSpc>
              <a:spcBef>
                <a:spcPts val="540"/>
              </a:spcBef>
            </a:pPr>
            <a:r>
              <a:rPr dirty="0" sz="900" b="1">
                <a:solidFill>
                  <a:srgbClr val="0D0D0D"/>
                </a:solidFill>
                <a:latin typeface="Arial Black"/>
                <a:cs typeface="Arial Black"/>
              </a:rPr>
              <a:t>P =</a:t>
            </a:r>
            <a:r>
              <a:rPr dirty="0" sz="900" spc="-70" b="1">
                <a:solidFill>
                  <a:srgbClr val="0D0D0D"/>
                </a:solidFill>
                <a:latin typeface="Arial Black"/>
                <a:cs typeface="Arial Black"/>
              </a:rPr>
              <a:t> </a:t>
            </a:r>
            <a:r>
              <a:rPr dirty="0" sz="600" spc="-5" b="1">
                <a:solidFill>
                  <a:srgbClr val="0D0D0D"/>
                </a:solidFill>
                <a:latin typeface="Arial Black"/>
                <a:cs typeface="Arial Black"/>
              </a:rPr>
              <a:t>Pressure</a:t>
            </a:r>
            <a:endParaRPr sz="600">
              <a:latin typeface="Arial Black"/>
              <a:cs typeface="Arial Black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143000" y="868680"/>
            <a:ext cx="3226307" cy="45262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1277366" y="889254"/>
            <a:ext cx="2927350" cy="8312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38784" indent="-439420">
              <a:lnSpc>
                <a:spcPct val="101000"/>
              </a:lnSpc>
            </a:pPr>
            <a:r>
              <a:rPr dirty="0" sz="1000" spc="-15" b="1">
                <a:latin typeface="Calibri"/>
                <a:cs typeface="Calibri"/>
              </a:rPr>
              <a:t>Venous system </a:t>
            </a:r>
            <a:r>
              <a:rPr dirty="0" sz="1000" spc="-5" b="1">
                <a:latin typeface="Calibri"/>
                <a:cs typeface="Calibri"/>
              </a:rPr>
              <a:t>has a </a:t>
            </a:r>
            <a:r>
              <a:rPr dirty="0" sz="1000" spc="-10" b="1">
                <a:latin typeface="Calibri"/>
                <a:cs typeface="Calibri"/>
              </a:rPr>
              <a:t>large </a:t>
            </a:r>
            <a:r>
              <a:rPr dirty="0" sz="1000" spc="-5" b="1">
                <a:latin typeface="Calibri"/>
                <a:cs typeface="Calibri"/>
              </a:rPr>
              <a:t>compliance &amp; acts as a blood  reservoir (high </a:t>
            </a:r>
            <a:r>
              <a:rPr dirty="0" sz="1000" spc="-10" b="1">
                <a:latin typeface="Calibri"/>
                <a:cs typeface="Calibri"/>
              </a:rPr>
              <a:t>volume </a:t>
            </a:r>
            <a:r>
              <a:rPr dirty="0" sz="1000" spc="-5" b="1">
                <a:latin typeface="Calibri"/>
                <a:cs typeface="Calibri"/>
              </a:rPr>
              <a:t>&amp; low</a:t>
            </a:r>
            <a:r>
              <a:rPr dirty="0" sz="1000" spc="30" b="1">
                <a:latin typeface="Calibri"/>
                <a:cs typeface="Calibri"/>
              </a:rPr>
              <a:t> </a:t>
            </a:r>
            <a:r>
              <a:rPr dirty="0" sz="1000" spc="-5" b="1">
                <a:latin typeface="Calibri"/>
                <a:cs typeface="Calibri"/>
              </a:rPr>
              <a:t>pressure)</a:t>
            </a:r>
            <a:endParaRPr sz="1000">
              <a:latin typeface="Calibri"/>
              <a:cs typeface="Calibri"/>
            </a:endParaRPr>
          </a:p>
          <a:p>
            <a:pPr marL="613410">
              <a:lnSpc>
                <a:spcPct val="100000"/>
              </a:lnSpc>
              <a:spcBef>
                <a:spcPts val="725"/>
              </a:spcBef>
            </a:pPr>
            <a:r>
              <a:rPr dirty="0" sz="1400" b="1">
                <a:solidFill>
                  <a:srgbClr val="0D0D0D"/>
                </a:solidFill>
                <a:latin typeface="Arial Black"/>
                <a:cs typeface="Arial Black"/>
              </a:rPr>
              <a:t>C =</a:t>
            </a:r>
            <a:r>
              <a:rPr dirty="0" sz="1400" spc="-100" b="1">
                <a:solidFill>
                  <a:srgbClr val="0D0D0D"/>
                </a:solidFill>
                <a:latin typeface="Arial Black"/>
                <a:cs typeface="Arial Black"/>
              </a:rPr>
              <a:t> </a:t>
            </a:r>
            <a:r>
              <a:rPr dirty="0" sz="1400" b="1" u="sng">
                <a:solidFill>
                  <a:srgbClr val="0D0D0D"/>
                </a:solidFill>
                <a:latin typeface="Arial Black"/>
                <a:cs typeface="Arial Black"/>
              </a:rPr>
              <a:t>V</a:t>
            </a:r>
            <a:endParaRPr sz="1400">
              <a:latin typeface="Arial Black"/>
              <a:cs typeface="Arial Black"/>
            </a:endParaRPr>
          </a:p>
          <a:p>
            <a:pPr marL="969644">
              <a:lnSpc>
                <a:spcPct val="100000"/>
              </a:lnSpc>
            </a:pPr>
            <a:r>
              <a:rPr dirty="0" sz="1400" b="1">
                <a:solidFill>
                  <a:srgbClr val="0D0D0D"/>
                </a:solidFill>
                <a:latin typeface="Arial Black"/>
                <a:cs typeface="Arial Black"/>
              </a:rPr>
              <a:t>P</a:t>
            </a:r>
            <a:endParaRPr sz="1400">
              <a:latin typeface="Arial Black"/>
              <a:cs typeface="Arial Black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5099303" y="882396"/>
            <a:ext cx="600455" cy="26974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5340984" y="4182745"/>
            <a:ext cx="85725" cy="908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715"/>
              </a:lnSpc>
            </a:pPr>
            <a:r>
              <a:rPr dirty="0" sz="600" b="1">
                <a:latin typeface="Arial"/>
                <a:cs typeface="Arial"/>
              </a:rPr>
              <a:t>25</a:t>
            </a:r>
            <a:endParaRPr sz="6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280160" y="4171696"/>
            <a:ext cx="1243965" cy="800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r>
              <a:rPr dirty="0" sz="500">
                <a:latin typeface="Corbel"/>
                <a:cs typeface="Corbel"/>
              </a:rPr>
              <a:t>Dr.</a:t>
            </a:r>
            <a:r>
              <a:rPr dirty="0" sz="500" spc="-1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Abeer</a:t>
            </a:r>
            <a:r>
              <a:rPr dirty="0" sz="500" spc="-2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A.</a:t>
            </a:r>
            <a:r>
              <a:rPr dirty="0" sz="500" spc="-1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Al-Masri,</a:t>
            </a:r>
            <a:r>
              <a:rPr dirty="0" sz="500" spc="-3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Faculty</a:t>
            </a:r>
            <a:r>
              <a:rPr dirty="0" sz="500" spc="-25">
                <a:latin typeface="Corbel"/>
                <a:cs typeface="Corbel"/>
              </a:rPr>
              <a:t> </a:t>
            </a:r>
            <a:r>
              <a:rPr dirty="0" sz="500" spc="-5">
                <a:latin typeface="Corbel"/>
                <a:cs typeface="Corbel"/>
              </a:rPr>
              <a:t>of </a:t>
            </a:r>
            <a:r>
              <a:rPr dirty="0" sz="500">
                <a:latin typeface="Corbel"/>
                <a:cs typeface="Corbel"/>
              </a:rPr>
              <a:t>Medicine,</a:t>
            </a:r>
            <a:r>
              <a:rPr dirty="0" sz="500" spc="-35">
                <a:latin typeface="Corbel"/>
                <a:cs typeface="Corbel"/>
              </a:rPr>
              <a:t> </a:t>
            </a:r>
            <a:r>
              <a:rPr dirty="0" sz="500" spc="-5">
                <a:latin typeface="Corbel"/>
                <a:cs typeface="Corbel"/>
              </a:rPr>
              <a:t>KSU</a:t>
            </a:r>
            <a:endParaRPr sz="500">
              <a:latin typeface="Corbel"/>
              <a:cs typeface="Corbel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1143304" y="868933"/>
            <a:ext cx="4571365" cy="3428365"/>
          </a:xfrm>
          <a:custGeom>
            <a:avLst/>
            <a:gdLst/>
            <a:ahLst/>
            <a:cxnLst/>
            <a:rect l="l" t="t" r="r" b="b"/>
            <a:pathLst>
              <a:path w="4571365" h="3428365">
                <a:moveTo>
                  <a:pt x="0" y="3428110"/>
                </a:moveTo>
                <a:lnTo>
                  <a:pt x="4571365" y="3428110"/>
                </a:lnTo>
                <a:lnTo>
                  <a:pt x="4571365" y="0"/>
                </a:lnTo>
                <a:lnTo>
                  <a:pt x="0" y="0"/>
                </a:lnTo>
                <a:lnTo>
                  <a:pt x="0" y="3428110"/>
                </a:lnTo>
                <a:close/>
              </a:path>
            </a:pathLst>
          </a:custGeom>
          <a:ln w="243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1143000" y="4844796"/>
            <a:ext cx="4572000" cy="34290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1143000" y="4844796"/>
            <a:ext cx="536575" cy="2646045"/>
          </a:xfrm>
          <a:custGeom>
            <a:avLst/>
            <a:gdLst/>
            <a:ahLst/>
            <a:cxnLst/>
            <a:rect l="l" t="t" r="r" b="b"/>
            <a:pathLst>
              <a:path w="536575" h="2646045">
                <a:moveTo>
                  <a:pt x="536448" y="0"/>
                </a:moveTo>
                <a:lnTo>
                  <a:pt x="407924" y="0"/>
                </a:lnTo>
                <a:lnTo>
                  <a:pt x="0" y="2486152"/>
                </a:lnTo>
                <a:lnTo>
                  <a:pt x="0" y="2629027"/>
                </a:lnTo>
                <a:lnTo>
                  <a:pt x="99987" y="2645664"/>
                </a:lnTo>
                <a:lnTo>
                  <a:pt x="536448" y="0"/>
                </a:lnTo>
                <a:close/>
              </a:path>
            </a:pathLst>
          </a:custGeom>
          <a:solidFill>
            <a:srgbClr val="BB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1143000" y="4844796"/>
            <a:ext cx="379730" cy="2312035"/>
          </a:xfrm>
          <a:custGeom>
            <a:avLst/>
            <a:gdLst/>
            <a:ahLst/>
            <a:cxnLst/>
            <a:rect l="l" t="t" r="r" b="b"/>
            <a:pathLst>
              <a:path w="379730" h="2312034">
                <a:moveTo>
                  <a:pt x="379475" y="0"/>
                </a:moveTo>
                <a:lnTo>
                  <a:pt x="252475" y="0"/>
                </a:lnTo>
                <a:lnTo>
                  <a:pt x="0" y="1538096"/>
                </a:lnTo>
                <a:lnTo>
                  <a:pt x="0" y="2311908"/>
                </a:lnTo>
                <a:lnTo>
                  <a:pt x="379475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1143000" y="7676388"/>
            <a:ext cx="452755" cy="597535"/>
          </a:xfrm>
          <a:custGeom>
            <a:avLst/>
            <a:gdLst/>
            <a:ahLst/>
            <a:cxnLst/>
            <a:rect l="l" t="t" r="r" b="b"/>
            <a:pathLst>
              <a:path w="452755" h="597534">
                <a:moveTo>
                  <a:pt x="0" y="0"/>
                </a:moveTo>
                <a:lnTo>
                  <a:pt x="0" y="9524"/>
                </a:lnTo>
                <a:lnTo>
                  <a:pt x="426466" y="597407"/>
                </a:lnTo>
                <a:lnTo>
                  <a:pt x="452628" y="597407"/>
                </a:lnTo>
                <a:lnTo>
                  <a:pt x="0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1143000" y="7493507"/>
            <a:ext cx="744220" cy="780415"/>
          </a:xfrm>
          <a:custGeom>
            <a:avLst/>
            <a:gdLst/>
            <a:ahLst/>
            <a:cxnLst/>
            <a:rect l="l" t="t" r="r" b="b"/>
            <a:pathLst>
              <a:path w="744219" h="780415">
                <a:moveTo>
                  <a:pt x="0" y="0"/>
                </a:moveTo>
                <a:lnTo>
                  <a:pt x="0" y="2413"/>
                </a:lnTo>
                <a:lnTo>
                  <a:pt x="715137" y="780288"/>
                </a:lnTo>
                <a:lnTo>
                  <a:pt x="743712" y="780288"/>
                </a:lnTo>
                <a:lnTo>
                  <a:pt x="0" y="0"/>
                </a:lnTo>
                <a:close/>
              </a:path>
            </a:pathLst>
          </a:custGeom>
          <a:solidFill>
            <a:srgbClr val="5E0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1143000" y="7473695"/>
            <a:ext cx="1065530" cy="800100"/>
          </a:xfrm>
          <a:custGeom>
            <a:avLst/>
            <a:gdLst/>
            <a:ahLst/>
            <a:cxnLst/>
            <a:rect l="l" t="t" r="r" b="b"/>
            <a:pathLst>
              <a:path w="1065530" h="800100">
                <a:moveTo>
                  <a:pt x="0" y="0"/>
                </a:moveTo>
                <a:lnTo>
                  <a:pt x="0" y="19049"/>
                </a:lnTo>
                <a:lnTo>
                  <a:pt x="743204" y="800099"/>
                </a:lnTo>
                <a:lnTo>
                  <a:pt x="1065276" y="800099"/>
                </a:lnTo>
                <a:lnTo>
                  <a:pt x="99949" y="16636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1143000" y="7523988"/>
            <a:ext cx="688975" cy="749935"/>
          </a:xfrm>
          <a:custGeom>
            <a:avLst/>
            <a:gdLst/>
            <a:ahLst/>
            <a:cxnLst/>
            <a:rect l="l" t="t" r="r" b="b"/>
            <a:pathLst>
              <a:path w="688975" h="749934">
                <a:moveTo>
                  <a:pt x="0" y="0"/>
                </a:moveTo>
                <a:lnTo>
                  <a:pt x="0" y="152399"/>
                </a:lnTo>
                <a:lnTo>
                  <a:pt x="453136" y="749807"/>
                </a:lnTo>
                <a:lnTo>
                  <a:pt x="688848" y="749807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1143000" y="5631179"/>
            <a:ext cx="4572000" cy="264261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1143000" y="5010911"/>
            <a:ext cx="4556760" cy="731520"/>
          </a:xfrm>
          <a:custGeom>
            <a:avLst/>
            <a:gdLst/>
            <a:ahLst/>
            <a:cxnLst/>
            <a:rect l="l" t="t" r="r" b="b"/>
            <a:pathLst>
              <a:path w="4556760" h="731520">
                <a:moveTo>
                  <a:pt x="0" y="731520"/>
                </a:moveTo>
                <a:lnTo>
                  <a:pt x="4556760" y="731520"/>
                </a:lnTo>
                <a:lnTo>
                  <a:pt x="4556760" y="0"/>
                </a:lnTo>
                <a:lnTo>
                  <a:pt x="0" y="0"/>
                </a:lnTo>
                <a:lnTo>
                  <a:pt x="0" y="731520"/>
                </a:lnTo>
                <a:close/>
              </a:path>
            </a:pathLst>
          </a:custGeom>
          <a:solidFill>
            <a:srgbClr val="F7DEA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 txBox="1"/>
          <p:nvPr/>
        </p:nvSpPr>
        <p:spPr>
          <a:xfrm>
            <a:off x="1523746" y="5029453"/>
            <a:ext cx="3937000" cy="3486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5080" indent="111125">
              <a:lnSpc>
                <a:spcPct val="100000"/>
              </a:lnSpc>
            </a:pPr>
            <a:r>
              <a:rPr dirty="0" sz="1100" spc="70">
                <a:latin typeface="Arial"/>
                <a:cs typeface="Arial"/>
              </a:rPr>
              <a:t>Vascular </a:t>
            </a:r>
            <a:r>
              <a:rPr dirty="0" sz="1100" spc="60">
                <a:latin typeface="Arial"/>
                <a:cs typeface="Arial"/>
              </a:rPr>
              <a:t>system </a:t>
            </a:r>
            <a:r>
              <a:rPr dirty="0" sz="1100" spc="-5">
                <a:latin typeface="Arial"/>
                <a:cs typeface="Arial"/>
              </a:rPr>
              <a:t>possesses </a:t>
            </a:r>
            <a:r>
              <a:rPr dirty="0" sz="1100" spc="114">
                <a:latin typeface="Arial"/>
                <a:cs typeface="Arial"/>
              </a:rPr>
              <a:t>different </a:t>
            </a:r>
            <a:r>
              <a:rPr dirty="0" sz="1100" spc="65">
                <a:latin typeface="Arial"/>
                <a:cs typeface="Arial"/>
              </a:rPr>
              <a:t>mechanisms </a:t>
            </a:r>
            <a:r>
              <a:rPr dirty="0" sz="1100" spc="135">
                <a:latin typeface="Arial"/>
                <a:cs typeface="Arial"/>
              </a:rPr>
              <a:t>for  </a:t>
            </a:r>
            <a:r>
              <a:rPr dirty="0" sz="1100" spc="114">
                <a:latin typeface="Arial"/>
                <a:cs typeface="Arial"/>
              </a:rPr>
              <a:t>promoting</a:t>
            </a:r>
            <a:r>
              <a:rPr dirty="0" sz="1100" spc="215">
                <a:latin typeface="Arial"/>
                <a:cs typeface="Arial"/>
              </a:rPr>
              <a:t> </a:t>
            </a:r>
            <a:r>
              <a:rPr dirty="0" sz="1100" spc="95">
                <a:latin typeface="Arial"/>
                <a:cs typeface="Arial"/>
              </a:rPr>
              <a:t>continuous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165">
                <a:latin typeface="Arial"/>
                <a:cs typeface="Arial"/>
              </a:rPr>
              <a:t>flow</a:t>
            </a:r>
            <a:r>
              <a:rPr dirty="0" sz="1100" spc="-45">
                <a:latin typeface="Arial"/>
                <a:cs typeface="Arial"/>
              </a:rPr>
              <a:t> </a:t>
            </a:r>
            <a:r>
              <a:rPr dirty="0" sz="1100" spc="105">
                <a:latin typeface="Arial"/>
                <a:cs typeface="Arial"/>
              </a:rPr>
              <a:t>of</a:t>
            </a:r>
            <a:r>
              <a:rPr dirty="0" sz="1100" spc="245">
                <a:latin typeface="Arial"/>
                <a:cs typeface="Arial"/>
              </a:rPr>
              <a:t> </a:t>
            </a:r>
            <a:r>
              <a:rPr dirty="0" sz="1100" spc="85">
                <a:latin typeface="Arial"/>
                <a:cs typeface="Arial"/>
              </a:rPr>
              <a:t>blood</a:t>
            </a:r>
            <a:r>
              <a:rPr dirty="0" sz="1100" spc="-40">
                <a:latin typeface="Arial"/>
                <a:cs typeface="Arial"/>
              </a:rPr>
              <a:t> </a:t>
            </a:r>
            <a:r>
              <a:rPr dirty="0" sz="1100" spc="120">
                <a:latin typeface="Arial"/>
                <a:cs typeface="Arial"/>
              </a:rPr>
              <a:t>to</a:t>
            </a:r>
            <a:r>
              <a:rPr dirty="0" sz="1100" spc="-35">
                <a:latin typeface="Arial"/>
                <a:cs typeface="Arial"/>
              </a:rPr>
              <a:t> </a:t>
            </a:r>
            <a:r>
              <a:rPr dirty="0" sz="1100" spc="100">
                <a:latin typeface="Arial"/>
                <a:cs typeface="Arial"/>
              </a:rPr>
              <a:t>the</a:t>
            </a:r>
            <a:r>
              <a:rPr dirty="0" sz="1100" spc="-40">
                <a:latin typeface="Arial"/>
                <a:cs typeface="Arial"/>
              </a:rPr>
              <a:t> </a:t>
            </a:r>
            <a:r>
              <a:rPr dirty="0" sz="1100" spc="80">
                <a:latin typeface="Arial"/>
                <a:cs typeface="Arial"/>
              </a:rPr>
              <a:t>capillaries:</a:t>
            </a:r>
            <a:endParaRPr sz="110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416558" y="5407914"/>
            <a:ext cx="715010" cy="228600"/>
          </a:xfrm>
          <a:prstGeom prst="rect">
            <a:avLst/>
          </a:prstGeom>
          <a:solidFill>
            <a:srgbClr val="F7DEAD"/>
          </a:solidFill>
          <a:ln w="38100">
            <a:solidFill>
              <a:srgbClr val="FF6699"/>
            </a:solidFill>
          </a:ln>
        </p:spPr>
        <p:txBody>
          <a:bodyPr wrap="square" lIns="0" tIns="6985" rIns="0" bIns="0" rtlCol="0" vert="horz">
            <a:spAutoFit/>
          </a:bodyPr>
          <a:lstStyle/>
          <a:p>
            <a:pPr marL="10795">
              <a:lnSpc>
                <a:spcPct val="100000"/>
              </a:lnSpc>
              <a:spcBef>
                <a:spcPts val="55"/>
              </a:spcBef>
            </a:pPr>
            <a:r>
              <a:rPr dirty="0" sz="900" spc="-5" b="1">
                <a:latin typeface="Times New Roman"/>
                <a:cs typeface="Times New Roman"/>
              </a:rPr>
              <a:t>Elastic</a:t>
            </a:r>
            <a:r>
              <a:rPr dirty="0" sz="900" spc="-55" b="1">
                <a:latin typeface="Times New Roman"/>
                <a:cs typeface="Times New Roman"/>
              </a:rPr>
              <a:t> </a:t>
            </a:r>
            <a:r>
              <a:rPr dirty="0" sz="900" spc="-10" b="1">
                <a:latin typeface="Times New Roman"/>
                <a:cs typeface="Times New Roman"/>
              </a:rPr>
              <a:t>recoil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228850" y="5407914"/>
            <a:ext cx="1752600" cy="228600"/>
          </a:xfrm>
          <a:prstGeom prst="rect">
            <a:avLst/>
          </a:prstGeom>
          <a:solidFill>
            <a:srgbClr val="F7DEAD"/>
          </a:solidFill>
          <a:ln w="38100">
            <a:solidFill>
              <a:srgbClr val="FF6699"/>
            </a:solidFill>
          </a:ln>
        </p:spPr>
        <p:txBody>
          <a:bodyPr wrap="square" lIns="0" tIns="6985" rIns="0" bIns="0" rtlCol="0" vert="horz">
            <a:spAutoFit/>
          </a:bodyPr>
          <a:lstStyle/>
          <a:p>
            <a:pPr marL="27940">
              <a:lnSpc>
                <a:spcPct val="100000"/>
              </a:lnSpc>
              <a:spcBef>
                <a:spcPts val="55"/>
              </a:spcBef>
            </a:pPr>
            <a:r>
              <a:rPr dirty="0" sz="900" spc="-10" b="1">
                <a:latin typeface="Times New Roman"/>
                <a:cs typeface="Times New Roman"/>
              </a:rPr>
              <a:t>Smooth </a:t>
            </a:r>
            <a:r>
              <a:rPr dirty="0" sz="900" spc="-15" b="1">
                <a:latin typeface="Times New Roman"/>
                <a:cs typeface="Times New Roman"/>
              </a:rPr>
              <a:t>m. </a:t>
            </a:r>
            <a:r>
              <a:rPr dirty="0" sz="900" spc="-5" b="1">
                <a:latin typeface="Times New Roman"/>
                <a:cs typeface="Times New Roman"/>
              </a:rPr>
              <a:t>regulation of</a:t>
            </a:r>
            <a:r>
              <a:rPr dirty="0" sz="900" spc="40" b="1">
                <a:latin typeface="Times New Roman"/>
                <a:cs typeface="Times New Roman"/>
              </a:rPr>
              <a:t> </a:t>
            </a:r>
            <a:r>
              <a:rPr dirty="0" sz="900" spc="-10" b="1">
                <a:latin typeface="Times New Roman"/>
                <a:cs typeface="Times New Roman"/>
              </a:rPr>
              <a:t>diameter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4086605" y="5407914"/>
            <a:ext cx="617220" cy="228600"/>
          </a:xfrm>
          <a:prstGeom prst="rect">
            <a:avLst/>
          </a:prstGeom>
          <a:solidFill>
            <a:srgbClr val="F7DEAD"/>
          </a:solidFill>
          <a:ln w="38100">
            <a:solidFill>
              <a:srgbClr val="FF6699"/>
            </a:solidFill>
          </a:ln>
        </p:spPr>
        <p:txBody>
          <a:bodyPr wrap="square" lIns="0" tIns="6985" rIns="0" bIns="0" rtlCol="0" vert="horz">
            <a:spAutoFit/>
          </a:bodyPr>
          <a:lstStyle/>
          <a:p>
            <a:pPr marL="26670">
              <a:lnSpc>
                <a:spcPct val="100000"/>
              </a:lnSpc>
              <a:spcBef>
                <a:spcPts val="55"/>
              </a:spcBef>
            </a:pPr>
            <a:r>
              <a:rPr dirty="0" sz="900" spc="-5" b="1">
                <a:latin typeface="Times New Roman"/>
                <a:cs typeface="Times New Roman"/>
              </a:rPr>
              <a:t>Sphincters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4972050" y="5407914"/>
            <a:ext cx="466725" cy="228600"/>
          </a:xfrm>
          <a:prstGeom prst="rect">
            <a:avLst/>
          </a:prstGeom>
          <a:solidFill>
            <a:srgbClr val="F7DEAD"/>
          </a:solidFill>
          <a:ln w="38100">
            <a:solidFill>
              <a:srgbClr val="FF6699"/>
            </a:solidFill>
          </a:ln>
        </p:spPr>
        <p:txBody>
          <a:bodyPr wrap="square" lIns="0" tIns="6985" rIns="0" bIns="0" rtlCol="0" vert="horz">
            <a:spAutoFit/>
          </a:bodyPr>
          <a:lstStyle/>
          <a:p>
            <a:pPr marL="24765">
              <a:lnSpc>
                <a:spcPct val="100000"/>
              </a:lnSpc>
              <a:spcBef>
                <a:spcPts val="55"/>
              </a:spcBef>
            </a:pPr>
            <a:r>
              <a:rPr dirty="0" sz="900" spc="-20" b="1">
                <a:latin typeface="Times New Roman"/>
                <a:cs typeface="Times New Roman"/>
              </a:rPr>
              <a:t>Valves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4051808" y="5787644"/>
            <a:ext cx="702310" cy="1193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00" spc="-10" b="1">
                <a:latin typeface="Times New Roman"/>
                <a:cs typeface="Times New Roman"/>
              </a:rPr>
              <a:t>Muscular</a:t>
            </a:r>
            <a:r>
              <a:rPr dirty="0" sz="700" spc="-30" b="1">
                <a:latin typeface="Times New Roman"/>
                <a:cs typeface="Times New Roman"/>
              </a:rPr>
              <a:t> </a:t>
            </a:r>
            <a:r>
              <a:rPr dirty="0" sz="700" spc="-5" b="1">
                <a:latin typeface="Times New Roman"/>
                <a:cs typeface="Times New Roman"/>
              </a:rPr>
              <a:t>arteries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3845052" y="5875020"/>
            <a:ext cx="200025" cy="102235"/>
          </a:xfrm>
          <a:custGeom>
            <a:avLst/>
            <a:gdLst/>
            <a:ahLst/>
            <a:cxnLst/>
            <a:rect l="l" t="t" r="r" b="b"/>
            <a:pathLst>
              <a:path w="200025" h="102235">
                <a:moveTo>
                  <a:pt x="199644" y="0"/>
                </a:moveTo>
                <a:lnTo>
                  <a:pt x="0" y="102107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5099303" y="4858511"/>
            <a:ext cx="600455" cy="22402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 txBox="1"/>
          <p:nvPr/>
        </p:nvSpPr>
        <p:spPr>
          <a:xfrm>
            <a:off x="5328284" y="8159495"/>
            <a:ext cx="111125" cy="1035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600" b="1">
                <a:latin typeface="Arial"/>
                <a:cs typeface="Arial"/>
              </a:rPr>
              <a:t>26</a:t>
            </a:r>
            <a:endParaRPr sz="600">
              <a:latin typeface="Arial"/>
              <a:cs typeface="Arial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1231493" y="8148422"/>
            <a:ext cx="1269365" cy="927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500">
                <a:latin typeface="Corbel"/>
                <a:cs typeface="Corbel"/>
              </a:rPr>
              <a:t>Dr.</a:t>
            </a:r>
            <a:r>
              <a:rPr dirty="0" sz="500" spc="-1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Abeer</a:t>
            </a:r>
            <a:r>
              <a:rPr dirty="0" sz="500" spc="-2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A.</a:t>
            </a:r>
            <a:r>
              <a:rPr dirty="0" sz="500" spc="-1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Al-Masri,</a:t>
            </a:r>
            <a:r>
              <a:rPr dirty="0" sz="500" spc="-3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Faculty</a:t>
            </a:r>
            <a:r>
              <a:rPr dirty="0" sz="500" spc="-25">
                <a:latin typeface="Corbel"/>
                <a:cs typeface="Corbel"/>
              </a:rPr>
              <a:t> </a:t>
            </a:r>
            <a:r>
              <a:rPr dirty="0" sz="500" spc="-5">
                <a:latin typeface="Corbel"/>
                <a:cs typeface="Corbel"/>
              </a:rPr>
              <a:t>of </a:t>
            </a:r>
            <a:r>
              <a:rPr dirty="0" sz="500">
                <a:latin typeface="Corbel"/>
                <a:cs typeface="Corbel"/>
              </a:rPr>
              <a:t>Medicine,</a:t>
            </a:r>
            <a:r>
              <a:rPr dirty="0" sz="500" spc="-35">
                <a:latin typeface="Corbel"/>
                <a:cs typeface="Corbel"/>
              </a:rPr>
              <a:t> </a:t>
            </a:r>
            <a:r>
              <a:rPr dirty="0" sz="500" spc="-5">
                <a:latin typeface="Corbel"/>
                <a:cs typeface="Corbel"/>
              </a:rPr>
              <a:t>KSU</a:t>
            </a:r>
            <a:endParaRPr sz="500">
              <a:latin typeface="Corbel"/>
              <a:cs typeface="Corbel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1143304" y="4845684"/>
            <a:ext cx="4571365" cy="3428365"/>
          </a:xfrm>
          <a:custGeom>
            <a:avLst/>
            <a:gdLst/>
            <a:ahLst/>
            <a:cxnLst/>
            <a:rect l="l" t="t" r="r" b="b"/>
            <a:pathLst>
              <a:path w="4571365" h="3428365">
                <a:moveTo>
                  <a:pt x="0" y="3428111"/>
                </a:moveTo>
                <a:lnTo>
                  <a:pt x="4571365" y="3428111"/>
                </a:lnTo>
                <a:lnTo>
                  <a:pt x="4571365" y="0"/>
                </a:lnTo>
                <a:lnTo>
                  <a:pt x="0" y="0"/>
                </a:lnTo>
                <a:lnTo>
                  <a:pt x="0" y="3428111"/>
                </a:lnTo>
                <a:close/>
              </a:path>
            </a:pathLst>
          </a:custGeom>
          <a:ln w="243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algn="r" marR="5715">
              <a:lnSpc>
                <a:spcPts val="1305"/>
              </a:lnSpc>
            </a:pPr>
            <a:r>
              <a:rPr dirty="0" spc="-25"/>
              <a:t>Dr. </a:t>
            </a:r>
            <a:r>
              <a:rPr dirty="0" spc="-5"/>
              <a:t>Abeer A. Al-Masri, Faculty </a:t>
            </a:r>
            <a:r>
              <a:rPr dirty="0"/>
              <a:t>of</a:t>
            </a:r>
            <a:r>
              <a:rPr dirty="0" spc="-120"/>
              <a:t> </a:t>
            </a:r>
            <a:r>
              <a:rPr dirty="0" spc="-5"/>
              <a:t>Medicine,</a:t>
            </a:r>
          </a:p>
          <a:p>
            <a:pPr algn="r" marR="5080">
              <a:lnSpc>
                <a:spcPct val="100000"/>
              </a:lnSpc>
            </a:pPr>
            <a:r>
              <a:rPr dirty="0" spc="-5"/>
              <a:t>KSU</a:t>
            </a:r>
          </a:p>
        </p:txBody>
      </p:sp>
      <p:sp>
        <p:nvSpPr>
          <p:cNvPr id="41" name="object 41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r>
              <a:rPr dirty="0" spc="-5"/>
              <a:t>1</a:t>
            </a:r>
            <a:r>
              <a:rPr dirty="0" spc="-5"/>
              <a:t>3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13401" y="41147"/>
            <a:ext cx="1671320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5">
                <a:latin typeface="Times New Roman"/>
                <a:cs typeface="Times New Roman"/>
              </a:rPr>
              <a:t>Cardiovascular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Physiology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788" y="41147"/>
            <a:ext cx="569595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>
                <a:latin typeface="Times New Roman"/>
                <a:cs typeface="Times New Roman"/>
              </a:rPr>
              <a:t>3/6/2016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143000" y="868680"/>
            <a:ext cx="4572000" cy="3429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143000" y="868680"/>
            <a:ext cx="536575" cy="2646045"/>
          </a:xfrm>
          <a:custGeom>
            <a:avLst/>
            <a:gdLst/>
            <a:ahLst/>
            <a:cxnLst/>
            <a:rect l="l" t="t" r="r" b="b"/>
            <a:pathLst>
              <a:path w="536575" h="2646045">
                <a:moveTo>
                  <a:pt x="536448" y="0"/>
                </a:moveTo>
                <a:lnTo>
                  <a:pt x="407924" y="0"/>
                </a:lnTo>
                <a:lnTo>
                  <a:pt x="0" y="2486152"/>
                </a:lnTo>
                <a:lnTo>
                  <a:pt x="0" y="2629027"/>
                </a:lnTo>
                <a:lnTo>
                  <a:pt x="99987" y="2645664"/>
                </a:lnTo>
                <a:lnTo>
                  <a:pt x="536448" y="0"/>
                </a:lnTo>
                <a:close/>
              </a:path>
            </a:pathLst>
          </a:custGeom>
          <a:solidFill>
            <a:srgbClr val="BB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143000" y="868680"/>
            <a:ext cx="379730" cy="2312035"/>
          </a:xfrm>
          <a:custGeom>
            <a:avLst/>
            <a:gdLst/>
            <a:ahLst/>
            <a:cxnLst/>
            <a:rect l="l" t="t" r="r" b="b"/>
            <a:pathLst>
              <a:path w="379730" h="2312035">
                <a:moveTo>
                  <a:pt x="379475" y="0"/>
                </a:moveTo>
                <a:lnTo>
                  <a:pt x="252475" y="0"/>
                </a:lnTo>
                <a:lnTo>
                  <a:pt x="0" y="1538097"/>
                </a:lnTo>
                <a:lnTo>
                  <a:pt x="0" y="2311908"/>
                </a:lnTo>
                <a:lnTo>
                  <a:pt x="379475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143000" y="3700271"/>
            <a:ext cx="452755" cy="597535"/>
          </a:xfrm>
          <a:custGeom>
            <a:avLst/>
            <a:gdLst/>
            <a:ahLst/>
            <a:cxnLst/>
            <a:rect l="l" t="t" r="r" b="b"/>
            <a:pathLst>
              <a:path w="452755" h="597535">
                <a:moveTo>
                  <a:pt x="0" y="0"/>
                </a:moveTo>
                <a:lnTo>
                  <a:pt x="0" y="9525"/>
                </a:lnTo>
                <a:lnTo>
                  <a:pt x="426466" y="597407"/>
                </a:lnTo>
                <a:lnTo>
                  <a:pt x="452628" y="597407"/>
                </a:lnTo>
                <a:lnTo>
                  <a:pt x="0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143000" y="3517391"/>
            <a:ext cx="744220" cy="780415"/>
          </a:xfrm>
          <a:custGeom>
            <a:avLst/>
            <a:gdLst/>
            <a:ahLst/>
            <a:cxnLst/>
            <a:rect l="l" t="t" r="r" b="b"/>
            <a:pathLst>
              <a:path w="744219" h="780414">
                <a:moveTo>
                  <a:pt x="0" y="0"/>
                </a:moveTo>
                <a:lnTo>
                  <a:pt x="0" y="2412"/>
                </a:lnTo>
                <a:lnTo>
                  <a:pt x="715137" y="780288"/>
                </a:lnTo>
                <a:lnTo>
                  <a:pt x="743712" y="780288"/>
                </a:lnTo>
                <a:lnTo>
                  <a:pt x="0" y="0"/>
                </a:lnTo>
                <a:close/>
              </a:path>
            </a:pathLst>
          </a:custGeom>
          <a:solidFill>
            <a:srgbClr val="5E0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143000" y="3497579"/>
            <a:ext cx="1065530" cy="800100"/>
          </a:xfrm>
          <a:custGeom>
            <a:avLst/>
            <a:gdLst/>
            <a:ahLst/>
            <a:cxnLst/>
            <a:rect l="l" t="t" r="r" b="b"/>
            <a:pathLst>
              <a:path w="1065530" h="800100">
                <a:moveTo>
                  <a:pt x="0" y="0"/>
                </a:moveTo>
                <a:lnTo>
                  <a:pt x="0" y="19050"/>
                </a:lnTo>
                <a:lnTo>
                  <a:pt x="743204" y="800100"/>
                </a:lnTo>
                <a:lnTo>
                  <a:pt x="1065276" y="800100"/>
                </a:lnTo>
                <a:lnTo>
                  <a:pt x="99949" y="16637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143000" y="3547871"/>
            <a:ext cx="688975" cy="749935"/>
          </a:xfrm>
          <a:custGeom>
            <a:avLst/>
            <a:gdLst/>
            <a:ahLst/>
            <a:cxnLst/>
            <a:rect l="l" t="t" r="r" b="b"/>
            <a:pathLst>
              <a:path w="688975" h="749935">
                <a:moveTo>
                  <a:pt x="0" y="0"/>
                </a:moveTo>
                <a:lnTo>
                  <a:pt x="0" y="152400"/>
                </a:lnTo>
                <a:lnTo>
                  <a:pt x="453136" y="749807"/>
                </a:lnTo>
                <a:lnTo>
                  <a:pt x="688848" y="749807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3825240" y="3014472"/>
            <a:ext cx="656843" cy="52730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4453128" y="2334767"/>
            <a:ext cx="1028700" cy="78790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4543044" y="3121151"/>
            <a:ext cx="931163" cy="54406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1168963" y="923378"/>
            <a:ext cx="963886" cy="75899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5099303" y="882396"/>
            <a:ext cx="600455" cy="26974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1143304" y="868933"/>
            <a:ext cx="4571365" cy="3428365"/>
          </a:xfrm>
          <a:prstGeom prst="rect">
            <a:avLst/>
          </a:prstGeom>
          <a:ln w="24384">
            <a:solidFill>
              <a:srgbClr val="000000"/>
            </a:solidFill>
          </a:ln>
        </p:spPr>
        <p:txBody>
          <a:bodyPr wrap="square" lIns="0" tIns="190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5"/>
              </a:spcBef>
            </a:pPr>
            <a:endParaRPr sz="1550">
              <a:latin typeface="Times New Roman"/>
              <a:cs typeface="Times New Roman"/>
            </a:endParaRPr>
          </a:p>
          <a:p>
            <a:pPr algn="ctr" marL="651510">
              <a:lnSpc>
                <a:spcPct val="100000"/>
              </a:lnSpc>
            </a:pPr>
            <a:r>
              <a:rPr dirty="0" sz="1800" spc="110">
                <a:solidFill>
                  <a:srgbClr val="C00000"/>
                </a:solidFill>
                <a:latin typeface="Arial"/>
                <a:cs typeface="Arial"/>
              </a:rPr>
              <a:t>Measurement </a:t>
            </a:r>
            <a:r>
              <a:rPr dirty="0" sz="1800" spc="170">
                <a:solidFill>
                  <a:srgbClr val="C00000"/>
                </a:solidFill>
                <a:latin typeface="Arial"/>
                <a:cs typeface="Arial"/>
              </a:rPr>
              <a:t>of</a:t>
            </a:r>
            <a:r>
              <a:rPr dirty="0" sz="1800" spc="-28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800" spc="225">
                <a:solidFill>
                  <a:srgbClr val="C00000"/>
                </a:solidFill>
                <a:latin typeface="Arial"/>
                <a:cs typeface="Arial"/>
              </a:rPr>
              <a:t>Arterial</a:t>
            </a:r>
            <a:endParaRPr sz="1800">
              <a:latin typeface="Arial"/>
              <a:cs typeface="Arial"/>
            </a:endParaRPr>
          </a:p>
          <a:p>
            <a:pPr algn="ctr" marL="652145">
              <a:lnSpc>
                <a:spcPct val="100000"/>
              </a:lnSpc>
            </a:pPr>
            <a:r>
              <a:rPr dirty="0" sz="1800" spc="130">
                <a:solidFill>
                  <a:srgbClr val="C00000"/>
                </a:solidFill>
                <a:latin typeface="Arial"/>
                <a:cs typeface="Arial"/>
              </a:rPr>
              <a:t>Blood</a:t>
            </a:r>
            <a:r>
              <a:rPr dirty="0" sz="1800" spc="-125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800" spc="90">
                <a:solidFill>
                  <a:srgbClr val="C00000"/>
                </a:solidFill>
                <a:latin typeface="Arial"/>
                <a:cs typeface="Arial"/>
              </a:rPr>
              <a:t>Pressure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450">
              <a:latin typeface="Times New Roman"/>
              <a:cs typeface="Times New Roman"/>
            </a:endParaRPr>
          </a:p>
          <a:p>
            <a:pPr marL="716280" indent="-271780">
              <a:lnSpc>
                <a:spcPct val="100000"/>
              </a:lnSpc>
              <a:buClr>
                <a:srgbClr val="993300"/>
              </a:buClr>
              <a:buSzPct val="145833"/>
              <a:buFont typeface="Wingdings"/>
              <a:buChar char=""/>
              <a:tabLst>
                <a:tab pos="716915" algn="l"/>
              </a:tabLst>
            </a:pPr>
            <a:r>
              <a:rPr dirty="0" sz="1200" spc="-15" b="1">
                <a:latin typeface="Calibri"/>
                <a:cs typeface="Calibri"/>
              </a:rPr>
              <a:t>Two </a:t>
            </a:r>
            <a:r>
              <a:rPr dirty="0" sz="1200" spc="-5" b="1">
                <a:latin typeface="Calibri"/>
                <a:cs typeface="Calibri"/>
              </a:rPr>
              <a:t>methods:  </a:t>
            </a:r>
            <a:r>
              <a:rPr dirty="0" sz="1200" spc="-5">
                <a:latin typeface="Calibri"/>
                <a:cs typeface="Calibri"/>
              </a:rPr>
              <a:t>Direct </a:t>
            </a:r>
            <a:r>
              <a:rPr dirty="0" sz="1200">
                <a:latin typeface="Calibri"/>
                <a:cs typeface="Calibri"/>
              </a:rPr>
              <a:t>&amp;</a:t>
            </a:r>
            <a:r>
              <a:rPr dirty="0" sz="1200" spc="-50">
                <a:latin typeface="Calibri"/>
                <a:cs typeface="Calibri"/>
              </a:rPr>
              <a:t> </a:t>
            </a:r>
            <a:r>
              <a:rPr dirty="0" sz="1200" spc="-5">
                <a:latin typeface="Calibri"/>
                <a:cs typeface="Calibri"/>
              </a:rPr>
              <a:t>indirect</a:t>
            </a:r>
            <a:endParaRPr sz="1200">
              <a:latin typeface="Calibri"/>
              <a:cs typeface="Calibri"/>
            </a:endParaRPr>
          </a:p>
          <a:p>
            <a:pPr marL="716280" indent="-271780">
              <a:lnSpc>
                <a:spcPct val="100000"/>
              </a:lnSpc>
              <a:spcBef>
                <a:spcPts val="555"/>
              </a:spcBef>
              <a:buClr>
                <a:srgbClr val="993300"/>
              </a:buClr>
              <a:buSzPct val="145454"/>
              <a:buFont typeface="Wingdings"/>
              <a:buChar char=""/>
              <a:tabLst>
                <a:tab pos="716915" algn="l"/>
              </a:tabLst>
            </a:pPr>
            <a:r>
              <a:rPr dirty="0" sz="1100" spc="80">
                <a:solidFill>
                  <a:srgbClr val="001F5F"/>
                </a:solidFill>
                <a:latin typeface="Arial"/>
                <a:cs typeface="Arial"/>
              </a:rPr>
              <a:t>Sphygmomanometer:</a:t>
            </a:r>
            <a:endParaRPr sz="1100">
              <a:latin typeface="Arial"/>
              <a:cs typeface="Arial"/>
            </a:endParaRPr>
          </a:p>
          <a:p>
            <a:pPr lvl="1" marL="981710" indent="-180340">
              <a:lnSpc>
                <a:spcPct val="100000"/>
              </a:lnSpc>
              <a:spcBef>
                <a:spcPts val="405"/>
              </a:spcBef>
              <a:buClr>
                <a:srgbClr val="993300"/>
              </a:buClr>
              <a:buSzPct val="145454"/>
              <a:buFont typeface="Wingdings"/>
              <a:buChar char=""/>
              <a:tabLst>
                <a:tab pos="982344" algn="l"/>
              </a:tabLst>
            </a:pPr>
            <a:r>
              <a:rPr dirty="0" sz="1100" spc="-5">
                <a:latin typeface="Calibri"/>
                <a:cs typeface="Calibri"/>
              </a:rPr>
              <a:t>Indirect method, "Estimate </a:t>
            </a:r>
            <a:r>
              <a:rPr dirty="0" sz="1100">
                <a:latin typeface="Calibri"/>
                <a:cs typeface="Calibri"/>
              </a:rPr>
              <a:t>of</a:t>
            </a:r>
            <a:r>
              <a:rPr dirty="0" sz="1100" spc="-3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pressure"</a:t>
            </a:r>
            <a:endParaRPr sz="1100">
              <a:latin typeface="Calibri"/>
              <a:cs typeface="Calibri"/>
            </a:endParaRPr>
          </a:p>
          <a:p>
            <a:pPr lvl="1" marL="981710" indent="-180340">
              <a:lnSpc>
                <a:spcPct val="100000"/>
              </a:lnSpc>
              <a:spcBef>
                <a:spcPts val="430"/>
              </a:spcBef>
              <a:buClr>
                <a:srgbClr val="993300"/>
              </a:buClr>
              <a:buSzPct val="145454"/>
              <a:buFont typeface="Wingdings"/>
              <a:buChar char=""/>
              <a:tabLst>
                <a:tab pos="982344" algn="l"/>
              </a:tabLst>
            </a:pPr>
            <a:r>
              <a:rPr dirty="0" sz="1100" spc="-10" b="1">
                <a:latin typeface="Calibri"/>
                <a:cs typeface="Calibri"/>
              </a:rPr>
              <a:t>Many</a:t>
            </a:r>
            <a:r>
              <a:rPr dirty="0" sz="1100" spc="-100" b="1">
                <a:latin typeface="Calibri"/>
                <a:cs typeface="Calibri"/>
              </a:rPr>
              <a:t> </a:t>
            </a:r>
            <a:r>
              <a:rPr dirty="0" sz="1100" b="1">
                <a:latin typeface="Calibri"/>
                <a:cs typeface="Calibri"/>
              </a:rPr>
              <a:t>types:</a:t>
            </a:r>
            <a:endParaRPr sz="1100">
              <a:latin typeface="Calibri"/>
              <a:cs typeface="Calibri"/>
            </a:endParaRPr>
          </a:p>
          <a:p>
            <a:pPr lvl="2" marL="1245235" indent="-167640">
              <a:lnSpc>
                <a:spcPct val="100000"/>
              </a:lnSpc>
              <a:spcBef>
                <a:spcPts val="425"/>
              </a:spcBef>
              <a:buClr>
                <a:srgbClr val="993300"/>
              </a:buClr>
              <a:buSzPct val="144444"/>
              <a:buFont typeface="Wingdings"/>
              <a:buChar char=""/>
              <a:tabLst>
                <a:tab pos="1245870" algn="l"/>
              </a:tabLst>
            </a:pPr>
            <a:r>
              <a:rPr dirty="0" sz="900" spc="-5">
                <a:latin typeface="Calibri"/>
                <a:cs typeface="Calibri"/>
              </a:rPr>
              <a:t>Mercury</a:t>
            </a:r>
            <a:r>
              <a:rPr dirty="0" sz="900" spc="-80">
                <a:latin typeface="Calibri"/>
                <a:cs typeface="Calibri"/>
              </a:rPr>
              <a:t> </a:t>
            </a:r>
            <a:r>
              <a:rPr dirty="0" sz="900" spc="-5">
                <a:latin typeface="Calibri"/>
                <a:cs typeface="Calibri"/>
              </a:rPr>
              <a:t>sphygmomanometer</a:t>
            </a:r>
            <a:endParaRPr sz="900">
              <a:latin typeface="Calibri"/>
              <a:cs typeface="Calibri"/>
            </a:endParaRPr>
          </a:p>
          <a:p>
            <a:pPr lvl="2" marL="1245235" indent="-167640">
              <a:lnSpc>
                <a:spcPct val="100000"/>
              </a:lnSpc>
              <a:spcBef>
                <a:spcPts val="405"/>
              </a:spcBef>
              <a:buClr>
                <a:srgbClr val="993300"/>
              </a:buClr>
              <a:buSzPct val="144444"/>
              <a:buFont typeface="Wingdings"/>
              <a:buChar char=""/>
              <a:tabLst>
                <a:tab pos="1245870" algn="l"/>
              </a:tabLst>
            </a:pPr>
            <a:r>
              <a:rPr dirty="0" sz="900" spc="-5">
                <a:latin typeface="Calibri"/>
                <a:cs typeface="Calibri"/>
              </a:rPr>
              <a:t>Aneroid</a:t>
            </a:r>
            <a:r>
              <a:rPr dirty="0" sz="900" spc="-45">
                <a:latin typeface="Calibri"/>
                <a:cs typeface="Calibri"/>
              </a:rPr>
              <a:t> </a:t>
            </a:r>
            <a:r>
              <a:rPr dirty="0" sz="900" spc="-10">
                <a:latin typeface="Calibri"/>
                <a:cs typeface="Calibri"/>
              </a:rPr>
              <a:t>equipment</a:t>
            </a:r>
            <a:endParaRPr sz="900">
              <a:latin typeface="Calibri"/>
              <a:cs typeface="Calibri"/>
            </a:endParaRPr>
          </a:p>
          <a:p>
            <a:pPr lvl="2" marL="1245235" indent="-167640">
              <a:lnSpc>
                <a:spcPct val="100000"/>
              </a:lnSpc>
              <a:spcBef>
                <a:spcPts val="405"/>
              </a:spcBef>
              <a:buClr>
                <a:srgbClr val="993300"/>
              </a:buClr>
              <a:buSzPct val="144444"/>
              <a:buFont typeface="Wingdings"/>
              <a:buChar char=""/>
              <a:tabLst>
                <a:tab pos="1245870" algn="l"/>
              </a:tabLst>
            </a:pPr>
            <a:r>
              <a:rPr dirty="0" sz="900" spc="-5">
                <a:latin typeface="Calibri"/>
                <a:cs typeface="Calibri"/>
              </a:rPr>
              <a:t>Automatic</a:t>
            </a:r>
            <a:r>
              <a:rPr dirty="0" sz="900" spc="-45">
                <a:latin typeface="Calibri"/>
                <a:cs typeface="Calibri"/>
              </a:rPr>
              <a:t> </a:t>
            </a:r>
            <a:r>
              <a:rPr dirty="0" sz="900" spc="-10">
                <a:latin typeface="Calibri"/>
                <a:cs typeface="Calibri"/>
              </a:rPr>
              <a:t>equipment</a:t>
            </a:r>
            <a:endParaRPr sz="900">
              <a:latin typeface="Calibri"/>
              <a:cs typeface="Calibri"/>
            </a:endParaRPr>
          </a:p>
          <a:p>
            <a:pPr lvl="1" marL="981710" indent="-180340">
              <a:lnSpc>
                <a:spcPct val="100000"/>
              </a:lnSpc>
              <a:spcBef>
                <a:spcPts val="409"/>
              </a:spcBef>
              <a:buClr>
                <a:srgbClr val="993300"/>
              </a:buClr>
              <a:buSzPct val="145454"/>
              <a:buFont typeface="Wingdings"/>
              <a:buChar char=""/>
              <a:tabLst>
                <a:tab pos="982344" algn="l"/>
              </a:tabLst>
            </a:pPr>
            <a:r>
              <a:rPr dirty="0" sz="1100" b="1">
                <a:latin typeface="Calibri"/>
                <a:cs typeface="Calibri"/>
              </a:rPr>
              <a:t>Blood </a:t>
            </a:r>
            <a:r>
              <a:rPr dirty="0" sz="1100" spc="-5" b="1">
                <a:latin typeface="Calibri"/>
                <a:cs typeface="Calibri"/>
              </a:rPr>
              <a:t>Pressure Cuff</a:t>
            </a:r>
            <a:r>
              <a:rPr dirty="0" sz="1100" spc="-70" b="1">
                <a:latin typeface="Calibri"/>
                <a:cs typeface="Calibri"/>
              </a:rPr>
              <a:t> </a:t>
            </a:r>
            <a:r>
              <a:rPr dirty="0" sz="1100" spc="-10" b="1">
                <a:latin typeface="Calibri"/>
                <a:cs typeface="Calibri"/>
              </a:rPr>
              <a:t>Size:</a:t>
            </a:r>
            <a:endParaRPr sz="1100">
              <a:latin typeface="Calibri"/>
              <a:cs typeface="Calibri"/>
            </a:endParaRPr>
          </a:p>
          <a:p>
            <a:pPr lvl="2" marL="1245235" indent="-167640">
              <a:lnSpc>
                <a:spcPct val="100000"/>
              </a:lnSpc>
              <a:spcBef>
                <a:spcPts val="425"/>
              </a:spcBef>
              <a:buClr>
                <a:srgbClr val="C00000"/>
              </a:buClr>
              <a:buSzPct val="144444"/>
              <a:buFont typeface="Wingdings"/>
              <a:buChar char=""/>
              <a:tabLst>
                <a:tab pos="1245870" algn="l"/>
              </a:tabLst>
            </a:pPr>
            <a:r>
              <a:rPr dirty="0" sz="900" spc="-5">
                <a:latin typeface="Calibri"/>
                <a:cs typeface="Calibri"/>
              </a:rPr>
              <a:t>Small </a:t>
            </a:r>
            <a:r>
              <a:rPr dirty="0" sz="900">
                <a:latin typeface="Calibri"/>
                <a:cs typeface="Calibri"/>
              </a:rPr>
              <a:t>– </a:t>
            </a:r>
            <a:r>
              <a:rPr dirty="0" sz="900" spc="-5">
                <a:latin typeface="Calibri"/>
                <a:cs typeface="Calibri"/>
              </a:rPr>
              <a:t>children </a:t>
            </a:r>
            <a:r>
              <a:rPr dirty="0" sz="900">
                <a:latin typeface="Calibri"/>
                <a:cs typeface="Calibri"/>
              </a:rPr>
              <a:t>&amp; </a:t>
            </a:r>
            <a:r>
              <a:rPr dirty="0" sz="900" spc="-5">
                <a:latin typeface="Calibri"/>
                <a:cs typeface="Calibri"/>
              </a:rPr>
              <a:t>small</a:t>
            </a:r>
            <a:r>
              <a:rPr dirty="0" sz="900" spc="-15">
                <a:latin typeface="Calibri"/>
                <a:cs typeface="Calibri"/>
              </a:rPr>
              <a:t> </a:t>
            </a:r>
            <a:r>
              <a:rPr dirty="0" sz="900" spc="-5">
                <a:latin typeface="Calibri"/>
                <a:cs typeface="Calibri"/>
              </a:rPr>
              <a:t>adults</a:t>
            </a:r>
            <a:endParaRPr sz="900">
              <a:latin typeface="Calibri"/>
              <a:cs typeface="Calibri"/>
            </a:endParaRPr>
          </a:p>
          <a:p>
            <a:pPr lvl="2" marL="1245235" indent="-167640">
              <a:lnSpc>
                <a:spcPct val="100000"/>
              </a:lnSpc>
              <a:spcBef>
                <a:spcPts val="405"/>
              </a:spcBef>
              <a:buClr>
                <a:srgbClr val="C00000"/>
              </a:buClr>
              <a:buSzPct val="144444"/>
              <a:buFont typeface="Wingdings"/>
              <a:buChar char=""/>
              <a:tabLst>
                <a:tab pos="1245870" algn="l"/>
              </a:tabLst>
            </a:pPr>
            <a:r>
              <a:rPr dirty="0" sz="900" spc="-15">
                <a:latin typeface="Calibri"/>
                <a:cs typeface="Calibri"/>
              </a:rPr>
              <a:t>Average</a:t>
            </a:r>
            <a:endParaRPr sz="900">
              <a:latin typeface="Calibri"/>
              <a:cs typeface="Calibri"/>
            </a:endParaRPr>
          </a:p>
          <a:p>
            <a:pPr lvl="2" marL="1245235" indent="-167640">
              <a:lnSpc>
                <a:spcPct val="100000"/>
              </a:lnSpc>
              <a:spcBef>
                <a:spcPts val="405"/>
              </a:spcBef>
              <a:buClr>
                <a:srgbClr val="C00000"/>
              </a:buClr>
              <a:buSzPct val="144444"/>
              <a:buFont typeface="Wingdings"/>
              <a:buChar char=""/>
              <a:tabLst>
                <a:tab pos="1245870" algn="l"/>
              </a:tabLst>
            </a:pPr>
            <a:r>
              <a:rPr dirty="0" sz="900" spc="-10">
                <a:latin typeface="Calibri"/>
                <a:cs typeface="Calibri"/>
              </a:rPr>
              <a:t>Large </a:t>
            </a:r>
            <a:r>
              <a:rPr dirty="0" sz="900">
                <a:latin typeface="Calibri"/>
                <a:cs typeface="Calibri"/>
              </a:rPr>
              <a:t>– </a:t>
            </a:r>
            <a:r>
              <a:rPr dirty="0" sz="900" spc="-10">
                <a:latin typeface="Calibri"/>
                <a:cs typeface="Calibri"/>
              </a:rPr>
              <a:t>overweight </a:t>
            </a:r>
            <a:r>
              <a:rPr dirty="0" sz="900">
                <a:latin typeface="Calibri"/>
                <a:cs typeface="Calibri"/>
              </a:rPr>
              <a:t>&amp; </a:t>
            </a:r>
            <a:r>
              <a:rPr dirty="0" sz="900" spc="-10">
                <a:latin typeface="Calibri"/>
                <a:cs typeface="Calibri"/>
              </a:rPr>
              <a:t>large</a:t>
            </a:r>
            <a:r>
              <a:rPr dirty="0" sz="900" spc="45">
                <a:latin typeface="Calibri"/>
                <a:cs typeface="Calibri"/>
              </a:rPr>
              <a:t> </a:t>
            </a:r>
            <a:r>
              <a:rPr dirty="0" sz="900" spc="-5">
                <a:latin typeface="Calibri"/>
                <a:cs typeface="Calibri"/>
              </a:rPr>
              <a:t>adults</a:t>
            </a:r>
            <a:endParaRPr sz="900">
              <a:latin typeface="Calibri"/>
              <a:cs typeface="Calibri"/>
            </a:endParaRPr>
          </a:p>
          <a:p>
            <a:pPr marL="1081405">
              <a:lnSpc>
                <a:spcPct val="100000"/>
              </a:lnSpc>
              <a:spcBef>
                <a:spcPts val="720"/>
              </a:spcBef>
              <a:tabLst>
                <a:tab pos="4200525" algn="l"/>
              </a:tabLst>
            </a:pPr>
            <a:r>
              <a:rPr dirty="0" sz="500">
                <a:latin typeface="Corbel"/>
                <a:cs typeface="Corbel"/>
              </a:rPr>
              <a:t>Dr. Abeer A. Al-Masri, Faculty </a:t>
            </a:r>
            <a:r>
              <a:rPr dirty="0" sz="500" spc="-5">
                <a:latin typeface="Corbel"/>
                <a:cs typeface="Corbel"/>
              </a:rPr>
              <a:t>of</a:t>
            </a:r>
            <a:r>
              <a:rPr dirty="0" sz="500" spc="-50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Medicine,</a:t>
            </a:r>
            <a:r>
              <a:rPr dirty="0" sz="500" spc="-25">
                <a:latin typeface="Corbel"/>
                <a:cs typeface="Corbel"/>
              </a:rPr>
              <a:t> </a:t>
            </a:r>
            <a:r>
              <a:rPr dirty="0" sz="500" spc="-5">
                <a:latin typeface="Corbel"/>
                <a:cs typeface="Corbel"/>
              </a:rPr>
              <a:t>KSU</a:t>
            </a:r>
            <a:r>
              <a:rPr dirty="0" baseline="4629" sz="900" spc="-7" b="1">
                <a:solidFill>
                  <a:srgbClr val="001F5F"/>
                </a:solidFill>
                <a:latin typeface="Arial"/>
                <a:cs typeface="Arial"/>
              </a:rPr>
              <a:t>	</a:t>
            </a:r>
            <a:r>
              <a:rPr dirty="0" baseline="4629" sz="900" b="1">
                <a:solidFill>
                  <a:srgbClr val="001F5F"/>
                </a:solidFill>
                <a:latin typeface="Arial"/>
                <a:cs typeface="Arial"/>
              </a:rPr>
              <a:t>27</a:t>
            </a:r>
            <a:endParaRPr baseline="4629" sz="900">
              <a:latin typeface="Arial"/>
              <a:cs typeface="Arial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1143000" y="4844796"/>
            <a:ext cx="4572000" cy="34290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1143000" y="4844796"/>
            <a:ext cx="536575" cy="2646045"/>
          </a:xfrm>
          <a:custGeom>
            <a:avLst/>
            <a:gdLst/>
            <a:ahLst/>
            <a:cxnLst/>
            <a:rect l="l" t="t" r="r" b="b"/>
            <a:pathLst>
              <a:path w="536575" h="2646045">
                <a:moveTo>
                  <a:pt x="536448" y="0"/>
                </a:moveTo>
                <a:lnTo>
                  <a:pt x="407924" y="0"/>
                </a:lnTo>
                <a:lnTo>
                  <a:pt x="0" y="2486152"/>
                </a:lnTo>
                <a:lnTo>
                  <a:pt x="0" y="2629027"/>
                </a:lnTo>
                <a:lnTo>
                  <a:pt x="99987" y="2645664"/>
                </a:lnTo>
                <a:lnTo>
                  <a:pt x="536448" y="0"/>
                </a:lnTo>
                <a:close/>
              </a:path>
            </a:pathLst>
          </a:custGeom>
          <a:solidFill>
            <a:srgbClr val="BB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1143000" y="4844796"/>
            <a:ext cx="379730" cy="2312035"/>
          </a:xfrm>
          <a:custGeom>
            <a:avLst/>
            <a:gdLst/>
            <a:ahLst/>
            <a:cxnLst/>
            <a:rect l="l" t="t" r="r" b="b"/>
            <a:pathLst>
              <a:path w="379730" h="2312034">
                <a:moveTo>
                  <a:pt x="379475" y="0"/>
                </a:moveTo>
                <a:lnTo>
                  <a:pt x="252475" y="0"/>
                </a:lnTo>
                <a:lnTo>
                  <a:pt x="0" y="1538096"/>
                </a:lnTo>
                <a:lnTo>
                  <a:pt x="0" y="2311908"/>
                </a:lnTo>
                <a:lnTo>
                  <a:pt x="379475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1143000" y="7676388"/>
            <a:ext cx="452755" cy="597535"/>
          </a:xfrm>
          <a:custGeom>
            <a:avLst/>
            <a:gdLst/>
            <a:ahLst/>
            <a:cxnLst/>
            <a:rect l="l" t="t" r="r" b="b"/>
            <a:pathLst>
              <a:path w="452755" h="597534">
                <a:moveTo>
                  <a:pt x="0" y="0"/>
                </a:moveTo>
                <a:lnTo>
                  <a:pt x="0" y="9524"/>
                </a:lnTo>
                <a:lnTo>
                  <a:pt x="426466" y="597407"/>
                </a:lnTo>
                <a:lnTo>
                  <a:pt x="452628" y="597407"/>
                </a:lnTo>
                <a:lnTo>
                  <a:pt x="0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1143000" y="7493507"/>
            <a:ext cx="744220" cy="780415"/>
          </a:xfrm>
          <a:custGeom>
            <a:avLst/>
            <a:gdLst/>
            <a:ahLst/>
            <a:cxnLst/>
            <a:rect l="l" t="t" r="r" b="b"/>
            <a:pathLst>
              <a:path w="744219" h="780415">
                <a:moveTo>
                  <a:pt x="0" y="0"/>
                </a:moveTo>
                <a:lnTo>
                  <a:pt x="0" y="2413"/>
                </a:lnTo>
                <a:lnTo>
                  <a:pt x="715137" y="780288"/>
                </a:lnTo>
                <a:lnTo>
                  <a:pt x="743712" y="780288"/>
                </a:lnTo>
                <a:lnTo>
                  <a:pt x="0" y="0"/>
                </a:lnTo>
                <a:close/>
              </a:path>
            </a:pathLst>
          </a:custGeom>
          <a:solidFill>
            <a:srgbClr val="5E0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1143000" y="7473695"/>
            <a:ext cx="1065530" cy="800100"/>
          </a:xfrm>
          <a:custGeom>
            <a:avLst/>
            <a:gdLst/>
            <a:ahLst/>
            <a:cxnLst/>
            <a:rect l="l" t="t" r="r" b="b"/>
            <a:pathLst>
              <a:path w="1065530" h="800100">
                <a:moveTo>
                  <a:pt x="0" y="0"/>
                </a:moveTo>
                <a:lnTo>
                  <a:pt x="0" y="19049"/>
                </a:lnTo>
                <a:lnTo>
                  <a:pt x="743204" y="800099"/>
                </a:lnTo>
                <a:lnTo>
                  <a:pt x="1065276" y="800099"/>
                </a:lnTo>
                <a:lnTo>
                  <a:pt x="99949" y="16636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1143000" y="7523988"/>
            <a:ext cx="688975" cy="749935"/>
          </a:xfrm>
          <a:custGeom>
            <a:avLst/>
            <a:gdLst/>
            <a:ahLst/>
            <a:cxnLst/>
            <a:rect l="l" t="t" r="r" b="b"/>
            <a:pathLst>
              <a:path w="688975" h="749934">
                <a:moveTo>
                  <a:pt x="0" y="0"/>
                </a:moveTo>
                <a:lnTo>
                  <a:pt x="0" y="152399"/>
                </a:lnTo>
                <a:lnTo>
                  <a:pt x="453136" y="749807"/>
                </a:lnTo>
                <a:lnTo>
                  <a:pt x="688848" y="749807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1143000" y="5443728"/>
            <a:ext cx="2500883" cy="283006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1143000" y="5219700"/>
            <a:ext cx="4572000" cy="295910"/>
          </a:xfrm>
          <a:custGeom>
            <a:avLst/>
            <a:gdLst/>
            <a:ahLst/>
            <a:cxnLst/>
            <a:rect l="l" t="t" r="r" b="b"/>
            <a:pathLst>
              <a:path w="4572000" h="295910">
                <a:moveTo>
                  <a:pt x="0" y="295655"/>
                </a:moveTo>
                <a:lnTo>
                  <a:pt x="4572000" y="295655"/>
                </a:lnTo>
                <a:lnTo>
                  <a:pt x="4572000" y="0"/>
                </a:lnTo>
                <a:lnTo>
                  <a:pt x="0" y="0"/>
                </a:lnTo>
                <a:lnTo>
                  <a:pt x="0" y="295655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 txBox="1"/>
          <p:nvPr/>
        </p:nvSpPr>
        <p:spPr>
          <a:xfrm>
            <a:off x="1912747" y="5238750"/>
            <a:ext cx="3394075" cy="1244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600" spc="145">
                <a:solidFill>
                  <a:srgbClr val="009900"/>
                </a:solidFill>
                <a:latin typeface="Arial"/>
                <a:cs typeface="Arial"/>
              </a:rPr>
              <a:t>Laminar</a:t>
            </a:r>
            <a:r>
              <a:rPr dirty="0" sz="1600" spc="-15">
                <a:solidFill>
                  <a:srgbClr val="009900"/>
                </a:solidFill>
                <a:latin typeface="Arial"/>
                <a:cs typeface="Arial"/>
              </a:rPr>
              <a:t> </a:t>
            </a:r>
            <a:r>
              <a:rPr dirty="0" sz="1600" spc="110">
                <a:solidFill>
                  <a:srgbClr val="009900"/>
                </a:solidFill>
                <a:latin typeface="Arial"/>
                <a:cs typeface="Arial"/>
              </a:rPr>
              <a:t>and</a:t>
            </a:r>
            <a:r>
              <a:rPr dirty="0" sz="1600" spc="-50">
                <a:solidFill>
                  <a:srgbClr val="009900"/>
                </a:solidFill>
                <a:latin typeface="Arial"/>
                <a:cs typeface="Arial"/>
              </a:rPr>
              <a:t> </a:t>
            </a:r>
            <a:r>
              <a:rPr dirty="0" sz="1600" spc="175">
                <a:solidFill>
                  <a:srgbClr val="009900"/>
                </a:solidFill>
                <a:latin typeface="Arial"/>
                <a:cs typeface="Arial"/>
              </a:rPr>
              <a:t>Turbulent</a:t>
            </a:r>
            <a:r>
              <a:rPr dirty="0" sz="1600" spc="-25">
                <a:solidFill>
                  <a:srgbClr val="009900"/>
                </a:solidFill>
                <a:latin typeface="Arial"/>
                <a:cs typeface="Arial"/>
              </a:rPr>
              <a:t> </a:t>
            </a:r>
            <a:r>
              <a:rPr dirty="0" sz="1600" spc="190">
                <a:solidFill>
                  <a:srgbClr val="009900"/>
                </a:solidFill>
                <a:latin typeface="Arial"/>
                <a:cs typeface="Arial"/>
              </a:rPr>
              <a:t>Flow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250">
              <a:latin typeface="Times New Roman"/>
              <a:cs typeface="Times New Roman"/>
            </a:endParaRPr>
          </a:p>
          <a:p>
            <a:pPr marL="1939289" indent="-143510">
              <a:lnSpc>
                <a:spcPct val="100000"/>
              </a:lnSpc>
              <a:buClr>
                <a:srgbClr val="585858"/>
              </a:buClr>
              <a:buSzPct val="78947"/>
              <a:buFont typeface="Wingdings"/>
              <a:buChar char=""/>
              <a:tabLst>
                <a:tab pos="1939289" algn="l"/>
              </a:tabLst>
            </a:pPr>
            <a:r>
              <a:rPr dirty="0" sz="950" spc="85">
                <a:solidFill>
                  <a:srgbClr val="000099"/>
                </a:solidFill>
                <a:latin typeface="Arial"/>
                <a:cs typeface="Arial"/>
              </a:rPr>
              <a:t>Laminar</a:t>
            </a:r>
            <a:r>
              <a:rPr dirty="0" sz="950" spc="-9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sz="950" spc="140">
                <a:solidFill>
                  <a:srgbClr val="000099"/>
                </a:solidFill>
                <a:latin typeface="Arial"/>
                <a:cs typeface="Arial"/>
              </a:rPr>
              <a:t>flow</a:t>
            </a:r>
            <a:endParaRPr sz="950">
              <a:latin typeface="Arial"/>
              <a:cs typeface="Arial"/>
            </a:endParaRPr>
          </a:p>
          <a:p>
            <a:pPr lvl="1" marL="2167890" indent="-143510">
              <a:lnSpc>
                <a:spcPct val="100000"/>
              </a:lnSpc>
              <a:spcBef>
                <a:spcPts val="385"/>
              </a:spcBef>
              <a:buClr>
                <a:srgbClr val="FF0000"/>
              </a:buClr>
              <a:buSzPct val="142105"/>
              <a:buFont typeface="Arial"/>
              <a:buChar char="•"/>
              <a:tabLst>
                <a:tab pos="2167890" algn="l"/>
              </a:tabLst>
            </a:pPr>
            <a:r>
              <a:rPr dirty="0" sz="950" spc="-5">
                <a:latin typeface="Calibri"/>
                <a:cs typeface="Calibri"/>
              </a:rPr>
              <a:t>Stream-lined</a:t>
            </a:r>
            <a:endParaRPr sz="950">
              <a:latin typeface="Calibri"/>
              <a:cs typeface="Calibri"/>
            </a:endParaRPr>
          </a:p>
          <a:p>
            <a:pPr algn="just" lvl="1" marL="2167890" marR="5080" indent="-143510">
              <a:lnSpc>
                <a:spcPct val="90000"/>
              </a:lnSpc>
              <a:spcBef>
                <a:spcPts val="535"/>
              </a:spcBef>
              <a:buClr>
                <a:srgbClr val="FF0000"/>
              </a:buClr>
              <a:buSzPct val="142105"/>
              <a:buFont typeface="Arial"/>
              <a:buChar char="•"/>
              <a:tabLst>
                <a:tab pos="2167890" algn="l"/>
              </a:tabLst>
            </a:pPr>
            <a:r>
              <a:rPr dirty="0" sz="950" spc="-5">
                <a:latin typeface="Calibri"/>
                <a:cs typeface="Calibri"/>
              </a:rPr>
              <a:t>Outermost layer </a:t>
            </a:r>
            <a:r>
              <a:rPr dirty="0" sz="950">
                <a:latin typeface="Calibri"/>
                <a:cs typeface="Calibri"/>
              </a:rPr>
              <a:t>moving  </a:t>
            </a:r>
            <a:r>
              <a:rPr dirty="0" sz="950" spc="-10">
                <a:latin typeface="Calibri"/>
                <a:cs typeface="Calibri"/>
              </a:rPr>
              <a:t>slowest </a:t>
            </a:r>
            <a:r>
              <a:rPr dirty="0" sz="950" spc="-5">
                <a:latin typeface="Calibri"/>
                <a:cs typeface="Calibri"/>
              </a:rPr>
              <a:t>&amp; </a:t>
            </a:r>
            <a:r>
              <a:rPr dirty="0" sz="950" spc="-10">
                <a:latin typeface="Calibri"/>
                <a:cs typeface="Calibri"/>
              </a:rPr>
              <a:t>center </a:t>
            </a:r>
            <a:r>
              <a:rPr dirty="0" sz="950">
                <a:latin typeface="Calibri"/>
                <a:cs typeface="Calibri"/>
              </a:rPr>
              <a:t>moving  </a:t>
            </a:r>
            <a:r>
              <a:rPr dirty="0" sz="950" spc="-15">
                <a:latin typeface="Calibri"/>
                <a:cs typeface="Calibri"/>
              </a:rPr>
              <a:t>fastest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3696080" y="6913880"/>
            <a:ext cx="1756410" cy="101409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55575" indent="-142875">
              <a:lnSpc>
                <a:spcPct val="100000"/>
              </a:lnSpc>
              <a:buClr>
                <a:srgbClr val="585858"/>
              </a:buClr>
              <a:buSzPct val="78947"/>
              <a:buFont typeface="Wingdings"/>
              <a:buChar char=""/>
              <a:tabLst>
                <a:tab pos="156210" algn="l"/>
              </a:tabLst>
            </a:pPr>
            <a:r>
              <a:rPr dirty="0" sz="950" spc="105">
                <a:solidFill>
                  <a:srgbClr val="000099"/>
                </a:solidFill>
                <a:latin typeface="Arial"/>
                <a:cs typeface="Arial"/>
              </a:rPr>
              <a:t>Turbulent</a:t>
            </a:r>
            <a:r>
              <a:rPr dirty="0" sz="950" spc="-105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sz="950" spc="140">
                <a:solidFill>
                  <a:srgbClr val="000099"/>
                </a:solidFill>
                <a:latin typeface="Arial"/>
                <a:cs typeface="Arial"/>
              </a:rPr>
              <a:t>flow</a:t>
            </a:r>
            <a:endParaRPr sz="950">
              <a:latin typeface="Arial"/>
              <a:cs typeface="Arial"/>
            </a:endParaRPr>
          </a:p>
          <a:p>
            <a:pPr lvl="1" marL="384175" indent="-142875">
              <a:lnSpc>
                <a:spcPct val="100000"/>
              </a:lnSpc>
              <a:spcBef>
                <a:spcPts val="395"/>
              </a:spcBef>
              <a:buClr>
                <a:srgbClr val="FF0000"/>
              </a:buClr>
              <a:buSzPct val="142105"/>
              <a:buFont typeface="Arial"/>
              <a:buChar char="•"/>
              <a:tabLst>
                <a:tab pos="384810" algn="l"/>
              </a:tabLst>
            </a:pPr>
            <a:r>
              <a:rPr dirty="0" sz="950" spc="-5">
                <a:latin typeface="Calibri"/>
                <a:cs typeface="Calibri"/>
              </a:rPr>
              <a:t>Interrupted</a:t>
            </a:r>
            <a:endParaRPr sz="950">
              <a:latin typeface="Calibri"/>
              <a:cs typeface="Calibri"/>
            </a:endParaRPr>
          </a:p>
          <a:p>
            <a:pPr lvl="1" marL="384175" indent="-142875">
              <a:lnSpc>
                <a:spcPts val="1085"/>
              </a:lnSpc>
              <a:spcBef>
                <a:spcPts val="405"/>
              </a:spcBef>
              <a:buClr>
                <a:srgbClr val="FF0000"/>
              </a:buClr>
              <a:buSzPct val="142105"/>
              <a:buFont typeface="Arial"/>
              <a:buChar char="•"/>
              <a:tabLst>
                <a:tab pos="384810" algn="l"/>
              </a:tabLst>
            </a:pPr>
            <a:r>
              <a:rPr dirty="0" sz="950" spc="-5">
                <a:latin typeface="Calibri"/>
                <a:cs typeface="Calibri"/>
              </a:rPr>
              <a:t>Fluid passes a</a:t>
            </a:r>
            <a:r>
              <a:rPr dirty="0" sz="950" spc="-55">
                <a:latin typeface="Calibri"/>
                <a:cs typeface="Calibri"/>
              </a:rPr>
              <a:t> </a:t>
            </a:r>
            <a:r>
              <a:rPr dirty="0" sz="950" spc="-5">
                <a:latin typeface="Calibri"/>
                <a:cs typeface="Calibri"/>
              </a:rPr>
              <a:t>constriction,</a:t>
            </a:r>
            <a:endParaRPr sz="950">
              <a:latin typeface="Calibri"/>
              <a:cs typeface="Calibri"/>
            </a:endParaRPr>
          </a:p>
          <a:p>
            <a:pPr algn="ctr" marL="251460">
              <a:lnSpc>
                <a:spcPts val="1085"/>
              </a:lnSpc>
            </a:pPr>
            <a:r>
              <a:rPr dirty="0" sz="950">
                <a:latin typeface="Calibri"/>
                <a:cs typeface="Calibri"/>
              </a:rPr>
              <a:t>sharp turn, </a:t>
            </a:r>
            <a:r>
              <a:rPr dirty="0" sz="950" spc="-5">
                <a:latin typeface="Calibri"/>
                <a:cs typeface="Calibri"/>
              </a:rPr>
              <a:t>rough</a:t>
            </a:r>
            <a:r>
              <a:rPr dirty="0" sz="950" spc="-105">
                <a:latin typeface="Calibri"/>
                <a:cs typeface="Calibri"/>
              </a:rPr>
              <a:t> </a:t>
            </a:r>
            <a:r>
              <a:rPr dirty="0" sz="950" spc="-10">
                <a:latin typeface="Calibri"/>
                <a:cs typeface="Calibri"/>
              </a:rPr>
              <a:t>surface</a:t>
            </a:r>
            <a:endParaRPr sz="950">
              <a:latin typeface="Calibri"/>
              <a:cs typeface="Calibri"/>
            </a:endParaRPr>
          </a:p>
          <a:p>
            <a:pPr lvl="1" marL="384175" marR="5080" indent="-142875">
              <a:lnSpc>
                <a:spcPts val="1030"/>
              </a:lnSpc>
              <a:spcBef>
                <a:spcPts val="535"/>
              </a:spcBef>
              <a:buClr>
                <a:srgbClr val="FF0000"/>
              </a:buClr>
              <a:buSzPct val="142105"/>
              <a:buFont typeface="Arial"/>
              <a:buChar char="•"/>
              <a:tabLst>
                <a:tab pos="384810" algn="l"/>
              </a:tabLst>
            </a:pPr>
            <a:r>
              <a:rPr dirty="0" sz="950" spc="-10">
                <a:latin typeface="Calibri"/>
                <a:cs typeface="Calibri"/>
              </a:rPr>
              <a:t>Rate </a:t>
            </a:r>
            <a:r>
              <a:rPr dirty="0" sz="950">
                <a:latin typeface="Calibri"/>
                <a:cs typeface="Calibri"/>
              </a:rPr>
              <a:t>of </a:t>
            </a:r>
            <a:r>
              <a:rPr dirty="0" sz="950" spc="-5">
                <a:latin typeface="Calibri"/>
                <a:cs typeface="Calibri"/>
              </a:rPr>
              <a:t>flow </a:t>
            </a:r>
            <a:r>
              <a:rPr dirty="0" sz="950" spc="-10">
                <a:latin typeface="Calibri"/>
                <a:cs typeface="Calibri"/>
              </a:rPr>
              <a:t>exceeds </a:t>
            </a:r>
            <a:r>
              <a:rPr dirty="0" sz="950" spc="-5">
                <a:latin typeface="Calibri"/>
                <a:cs typeface="Calibri"/>
              </a:rPr>
              <a:t>critical  velocity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5345048" y="8144865"/>
            <a:ext cx="111125" cy="1035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600" b="1">
                <a:latin typeface="Arial"/>
                <a:cs typeface="Arial"/>
              </a:rPr>
              <a:t>28</a:t>
            </a:r>
            <a:endParaRPr sz="600">
              <a:latin typeface="Arial"/>
              <a:cs typeface="Arial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5099303" y="4858511"/>
            <a:ext cx="600455" cy="269748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 txBox="1"/>
          <p:nvPr/>
        </p:nvSpPr>
        <p:spPr>
          <a:xfrm>
            <a:off x="3057270" y="8158174"/>
            <a:ext cx="1269365" cy="927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500">
                <a:latin typeface="Corbel"/>
                <a:cs typeface="Corbel"/>
              </a:rPr>
              <a:t>Dr.</a:t>
            </a:r>
            <a:r>
              <a:rPr dirty="0" sz="500" spc="-1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Abeer</a:t>
            </a:r>
            <a:r>
              <a:rPr dirty="0" sz="500" spc="-2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A.</a:t>
            </a:r>
            <a:r>
              <a:rPr dirty="0" sz="500" spc="-1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Al-Masri,</a:t>
            </a:r>
            <a:r>
              <a:rPr dirty="0" sz="500" spc="-3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Faculty</a:t>
            </a:r>
            <a:r>
              <a:rPr dirty="0" sz="500" spc="-25">
                <a:latin typeface="Corbel"/>
                <a:cs typeface="Corbel"/>
              </a:rPr>
              <a:t> </a:t>
            </a:r>
            <a:r>
              <a:rPr dirty="0" sz="500" spc="-5">
                <a:latin typeface="Corbel"/>
                <a:cs typeface="Corbel"/>
              </a:rPr>
              <a:t>of </a:t>
            </a:r>
            <a:r>
              <a:rPr dirty="0" sz="500">
                <a:latin typeface="Corbel"/>
                <a:cs typeface="Corbel"/>
              </a:rPr>
              <a:t>Medicine,</a:t>
            </a:r>
            <a:r>
              <a:rPr dirty="0" sz="500" spc="-35">
                <a:latin typeface="Corbel"/>
                <a:cs typeface="Corbel"/>
              </a:rPr>
              <a:t> </a:t>
            </a:r>
            <a:r>
              <a:rPr dirty="0" sz="500" spc="-5">
                <a:latin typeface="Corbel"/>
                <a:cs typeface="Corbel"/>
              </a:rPr>
              <a:t>KSU</a:t>
            </a:r>
            <a:endParaRPr sz="500">
              <a:latin typeface="Corbel"/>
              <a:cs typeface="Corbel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1143304" y="4845684"/>
            <a:ext cx="4571365" cy="3428365"/>
          </a:xfrm>
          <a:custGeom>
            <a:avLst/>
            <a:gdLst/>
            <a:ahLst/>
            <a:cxnLst/>
            <a:rect l="l" t="t" r="r" b="b"/>
            <a:pathLst>
              <a:path w="4571365" h="3428365">
                <a:moveTo>
                  <a:pt x="0" y="3428111"/>
                </a:moveTo>
                <a:lnTo>
                  <a:pt x="4571365" y="3428111"/>
                </a:lnTo>
                <a:lnTo>
                  <a:pt x="4571365" y="0"/>
                </a:lnTo>
                <a:lnTo>
                  <a:pt x="0" y="0"/>
                </a:lnTo>
                <a:lnTo>
                  <a:pt x="0" y="3428111"/>
                </a:lnTo>
                <a:close/>
              </a:path>
            </a:pathLst>
          </a:custGeom>
          <a:ln w="243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algn="r" marR="5715">
              <a:lnSpc>
                <a:spcPts val="1305"/>
              </a:lnSpc>
            </a:pPr>
            <a:r>
              <a:rPr dirty="0" spc="-25"/>
              <a:t>Dr. </a:t>
            </a:r>
            <a:r>
              <a:rPr dirty="0" spc="-5"/>
              <a:t>Abeer A. Al-Masri, Faculty </a:t>
            </a:r>
            <a:r>
              <a:rPr dirty="0"/>
              <a:t>of</a:t>
            </a:r>
            <a:r>
              <a:rPr dirty="0" spc="-120"/>
              <a:t> </a:t>
            </a:r>
            <a:r>
              <a:rPr dirty="0" spc="-5"/>
              <a:t>Medicine,</a:t>
            </a:r>
          </a:p>
          <a:p>
            <a:pPr algn="r" marR="5080">
              <a:lnSpc>
                <a:spcPct val="100000"/>
              </a:lnSpc>
            </a:pPr>
            <a:r>
              <a:rPr dirty="0" spc="-5"/>
              <a:t>KSU</a:t>
            </a:r>
          </a:p>
        </p:txBody>
      </p:sp>
      <p:sp>
        <p:nvSpPr>
          <p:cNvPr id="33" name="object 3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r>
              <a:rPr dirty="0" spc="-5"/>
              <a:t>1</a:t>
            </a:r>
            <a:r>
              <a:rPr dirty="0" spc="-5"/>
              <a:t>4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13401" y="41147"/>
            <a:ext cx="1671320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5">
                <a:latin typeface="Times New Roman"/>
                <a:cs typeface="Times New Roman"/>
              </a:rPr>
              <a:t>Cardiovascular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Physiology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788" y="41147"/>
            <a:ext cx="569595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>
                <a:latin typeface="Times New Roman"/>
                <a:cs typeface="Times New Roman"/>
              </a:rPr>
              <a:t>3/6/2016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143000" y="868680"/>
            <a:ext cx="4572000" cy="3429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143000" y="868680"/>
            <a:ext cx="536575" cy="2646045"/>
          </a:xfrm>
          <a:custGeom>
            <a:avLst/>
            <a:gdLst/>
            <a:ahLst/>
            <a:cxnLst/>
            <a:rect l="l" t="t" r="r" b="b"/>
            <a:pathLst>
              <a:path w="536575" h="2646045">
                <a:moveTo>
                  <a:pt x="536448" y="0"/>
                </a:moveTo>
                <a:lnTo>
                  <a:pt x="407924" y="0"/>
                </a:lnTo>
                <a:lnTo>
                  <a:pt x="0" y="2486152"/>
                </a:lnTo>
                <a:lnTo>
                  <a:pt x="0" y="2629027"/>
                </a:lnTo>
                <a:lnTo>
                  <a:pt x="99987" y="2645664"/>
                </a:lnTo>
                <a:lnTo>
                  <a:pt x="536448" y="0"/>
                </a:lnTo>
                <a:close/>
              </a:path>
            </a:pathLst>
          </a:custGeom>
          <a:solidFill>
            <a:srgbClr val="BB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143000" y="868680"/>
            <a:ext cx="379730" cy="2312035"/>
          </a:xfrm>
          <a:custGeom>
            <a:avLst/>
            <a:gdLst/>
            <a:ahLst/>
            <a:cxnLst/>
            <a:rect l="l" t="t" r="r" b="b"/>
            <a:pathLst>
              <a:path w="379730" h="2312035">
                <a:moveTo>
                  <a:pt x="379475" y="0"/>
                </a:moveTo>
                <a:lnTo>
                  <a:pt x="252475" y="0"/>
                </a:lnTo>
                <a:lnTo>
                  <a:pt x="0" y="1538097"/>
                </a:lnTo>
                <a:lnTo>
                  <a:pt x="0" y="2311908"/>
                </a:lnTo>
                <a:lnTo>
                  <a:pt x="379475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143000" y="3700271"/>
            <a:ext cx="452755" cy="597535"/>
          </a:xfrm>
          <a:custGeom>
            <a:avLst/>
            <a:gdLst/>
            <a:ahLst/>
            <a:cxnLst/>
            <a:rect l="l" t="t" r="r" b="b"/>
            <a:pathLst>
              <a:path w="452755" h="597535">
                <a:moveTo>
                  <a:pt x="0" y="0"/>
                </a:moveTo>
                <a:lnTo>
                  <a:pt x="0" y="9525"/>
                </a:lnTo>
                <a:lnTo>
                  <a:pt x="426466" y="597407"/>
                </a:lnTo>
                <a:lnTo>
                  <a:pt x="452628" y="597407"/>
                </a:lnTo>
                <a:lnTo>
                  <a:pt x="0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143000" y="3517391"/>
            <a:ext cx="744220" cy="780415"/>
          </a:xfrm>
          <a:custGeom>
            <a:avLst/>
            <a:gdLst/>
            <a:ahLst/>
            <a:cxnLst/>
            <a:rect l="l" t="t" r="r" b="b"/>
            <a:pathLst>
              <a:path w="744219" h="780414">
                <a:moveTo>
                  <a:pt x="0" y="0"/>
                </a:moveTo>
                <a:lnTo>
                  <a:pt x="0" y="2412"/>
                </a:lnTo>
                <a:lnTo>
                  <a:pt x="715137" y="780288"/>
                </a:lnTo>
                <a:lnTo>
                  <a:pt x="743712" y="780288"/>
                </a:lnTo>
                <a:lnTo>
                  <a:pt x="0" y="0"/>
                </a:lnTo>
                <a:close/>
              </a:path>
            </a:pathLst>
          </a:custGeom>
          <a:solidFill>
            <a:srgbClr val="5E0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143000" y="3497579"/>
            <a:ext cx="1065530" cy="800100"/>
          </a:xfrm>
          <a:custGeom>
            <a:avLst/>
            <a:gdLst/>
            <a:ahLst/>
            <a:cxnLst/>
            <a:rect l="l" t="t" r="r" b="b"/>
            <a:pathLst>
              <a:path w="1065530" h="800100">
                <a:moveTo>
                  <a:pt x="0" y="0"/>
                </a:moveTo>
                <a:lnTo>
                  <a:pt x="0" y="19050"/>
                </a:lnTo>
                <a:lnTo>
                  <a:pt x="743204" y="800100"/>
                </a:lnTo>
                <a:lnTo>
                  <a:pt x="1065276" y="800100"/>
                </a:lnTo>
                <a:lnTo>
                  <a:pt x="99949" y="16637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143000" y="3547871"/>
            <a:ext cx="688975" cy="749935"/>
          </a:xfrm>
          <a:custGeom>
            <a:avLst/>
            <a:gdLst/>
            <a:ahLst/>
            <a:cxnLst/>
            <a:rect l="l" t="t" r="r" b="b"/>
            <a:pathLst>
              <a:path w="688975" h="749935">
                <a:moveTo>
                  <a:pt x="0" y="0"/>
                </a:moveTo>
                <a:lnTo>
                  <a:pt x="0" y="152400"/>
                </a:lnTo>
                <a:lnTo>
                  <a:pt x="453136" y="749807"/>
                </a:lnTo>
                <a:lnTo>
                  <a:pt x="688848" y="749807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2360041" y="1042161"/>
            <a:ext cx="2414270" cy="5486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72745" indent="-373380">
              <a:lnSpc>
                <a:spcPct val="100000"/>
              </a:lnSpc>
            </a:pPr>
            <a:r>
              <a:rPr dirty="0" sz="1800" spc="130">
                <a:solidFill>
                  <a:srgbClr val="C00000"/>
                </a:solidFill>
                <a:latin typeface="Arial"/>
                <a:cs typeface="Arial"/>
              </a:rPr>
              <a:t>Blood </a:t>
            </a:r>
            <a:r>
              <a:rPr dirty="0" sz="1800" spc="85">
                <a:solidFill>
                  <a:srgbClr val="C00000"/>
                </a:solidFill>
                <a:latin typeface="Arial"/>
                <a:cs typeface="Arial"/>
              </a:rPr>
              <a:t>Pressure</a:t>
            </a:r>
            <a:r>
              <a:rPr dirty="0" sz="1800" spc="-26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800" spc="150">
                <a:solidFill>
                  <a:srgbClr val="C00000"/>
                </a:solidFill>
                <a:latin typeface="Arial"/>
                <a:cs typeface="Arial"/>
              </a:rPr>
              <a:t>(BP):  </a:t>
            </a:r>
            <a:r>
              <a:rPr dirty="0" sz="1800" spc="100">
                <a:solidFill>
                  <a:srgbClr val="C00000"/>
                </a:solidFill>
                <a:latin typeface="Arial"/>
                <a:cs typeface="Arial"/>
              </a:rPr>
              <a:t>Measurements</a:t>
            </a:r>
            <a:endParaRPr sz="18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458722" y="2194686"/>
            <a:ext cx="1576705" cy="12166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just">
              <a:lnSpc>
                <a:spcPct val="100000"/>
              </a:lnSpc>
            </a:pPr>
            <a:r>
              <a:rPr dirty="0" sz="1000" spc="-5">
                <a:latin typeface="Calibri"/>
                <a:cs typeface="Calibri"/>
              </a:rPr>
              <a:t>BP is </a:t>
            </a:r>
            <a:r>
              <a:rPr dirty="0" sz="1000" spc="-10">
                <a:latin typeface="Calibri"/>
                <a:cs typeface="Calibri"/>
              </a:rPr>
              <a:t>measured </a:t>
            </a:r>
            <a:r>
              <a:rPr dirty="0" sz="1000" spc="-5">
                <a:latin typeface="Calibri"/>
                <a:cs typeface="Calibri"/>
              </a:rPr>
              <a:t>by </a:t>
            </a:r>
            <a:r>
              <a:rPr dirty="0" sz="1000" spc="-10">
                <a:latin typeface="Calibri"/>
                <a:cs typeface="Calibri"/>
              </a:rPr>
              <a:t>listening </a:t>
            </a:r>
            <a:r>
              <a:rPr dirty="0" sz="1000" spc="-15">
                <a:latin typeface="Calibri"/>
                <a:cs typeface="Calibri"/>
              </a:rPr>
              <a:t>for  </a:t>
            </a:r>
            <a:r>
              <a:rPr dirty="0" sz="1000" spc="-10" b="1">
                <a:solidFill>
                  <a:srgbClr val="001F5F"/>
                </a:solidFill>
                <a:latin typeface="Calibri"/>
                <a:cs typeface="Calibri"/>
              </a:rPr>
              <a:t>Korotkoff </a:t>
            </a:r>
            <a:r>
              <a:rPr dirty="0" sz="1000" spc="-5" b="1">
                <a:solidFill>
                  <a:srgbClr val="001F5F"/>
                </a:solidFill>
                <a:latin typeface="Calibri"/>
                <a:cs typeface="Calibri"/>
              </a:rPr>
              <a:t>sounds </a:t>
            </a:r>
            <a:r>
              <a:rPr dirty="0" sz="1000" spc="-5">
                <a:latin typeface="Calibri"/>
                <a:cs typeface="Calibri"/>
              </a:rPr>
              <a:t>produced </a:t>
            </a:r>
            <a:r>
              <a:rPr dirty="0" sz="1000">
                <a:latin typeface="Calibri"/>
                <a:cs typeface="Calibri"/>
              </a:rPr>
              <a:t>by  </a:t>
            </a:r>
            <a:r>
              <a:rPr dirty="0" sz="1000" spc="-5">
                <a:latin typeface="Calibri"/>
                <a:cs typeface="Calibri"/>
              </a:rPr>
              <a:t>turbulent flow in</a:t>
            </a:r>
            <a:r>
              <a:rPr dirty="0" sz="1000" spc="-5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arteries:</a:t>
            </a:r>
            <a:endParaRPr sz="1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750">
              <a:latin typeface="Times New Roman"/>
              <a:cs typeface="Times New Roman"/>
            </a:endParaRPr>
          </a:p>
          <a:p>
            <a:pPr marL="403860" indent="-167640">
              <a:lnSpc>
                <a:spcPct val="100000"/>
              </a:lnSpc>
              <a:buClr>
                <a:srgbClr val="8D1515"/>
              </a:buClr>
              <a:buSzPct val="144444"/>
              <a:buFont typeface="Arial"/>
              <a:buChar char="•"/>
              <a:tabLst>
                <a:tab pos="403860" algn="l"/>
              </a:tabLst>
            </a:pPr>
            <a:r>
              <a:rPr dirty="0" sz="900" spc="-10" b="1">
                <a:latin typeface="Calibri"/>
                <a:cs typeface="Calibri"/>
              </a:rPr>
              <a:t>Systolic</a:t>
            </a:r>
            <a:r>
              <a:rPr dirty="0" sz="900" spc="-75" b="1">
                <a:latin typeface="Calibri"/>
                <a:cs typeface="Calibri"/>
              </a:rPr>
              <a:t> </a:t>
            </a:r>
            <a:r>
              <a:rPr dirty="0" sz="900" spc="-5" b="1">
                <a:latin typeface="Calibri"/>
                <a:cs typeface="Calibri"/>
              </a:rPr>
              <a:t>pressure</a:t>
            </a:r>
            <a:endParaRPr sz="900">
              <a:latin typeface="Calibri"/>
              <a:cs typeface="Calibri"/>
            </a:endParaRPr>
          </a:p>
          <a:p>
            <a:pPr marL="350520">
              <a:lnSpc>
                <a:spcPct val="100000"/>
              </a:lnSpc>
              <a:spcBef>
                <a:spcPts val="195"/>
              </a:spcBef>
            </a:pPr>
            <a:r>
              <a:rPr dirty="0" sz="800">
                <a:latin typeface="Calibri"/>
                <a:cs typeface="Calibri"/>
              </a:rPr>
              <a:t>= </a:t>
            </a:r>
            <a:r>
              <a:rPr dirty="0" sz="800" spc="-5">
                <a:latin typeface="Calibri"/>
                <a:cs typeface="Calibri"/>
              </a:rPr>
              <a:t>when </a:t>
            </a:r>
            <a:r>
              <a:rPr dirty="0" sz="800">
                <a:latin typeface="Calibri"/>
                <a:cs typeface="Calibri"/>
              </a:rPr>
              <a:t>1</a:t>
            </a:r>
            <a:r>
              <a:rPr dirty="0" baseline="27777" sz="750">
                <a:latin typeface="Calibri"/>
                <a:cs typeface="Calibri"/>
              </a:rPr>
              <a:t>st  </a:t>
            </a:r>
            <a:r>
              <a:rPr dirty="0" sz="800" spc="-5">
                <a:latin typeface="Calibri"/>
                <a:cs typeface="Calibri"/>
              </a:rPr>
              <a:t>sound is</a:t>
            </a:r>
            <a:r>
              <a:rPr dirty="0" sz="800" spc="-80">
                <a:latin typeface="Calibri"/>
                <a:cs typeface="Calibri"/>
              </a:rPr>
              <a:t> </a:t>
            </a:r>
            <a:r>
              <a:rPr dirty="0" sz="800" spc="-5">
                <a:latin typeface="Calibri"/>
                <a:cs typeface="Calibri"/>
              </a:rPr>
              <a:t>heard</a:t>
            </a:r>
            <a:endParaRPr sz="800">
              <a:latin typeface="Calibri"/>
              <a:cs typeface="Calibri"/>
            </a:endParaRPr>
          </a:p>
          <a:p>
            <a:pPr marL="403860" indent="-167640">
              <a:lnSpc>
                <a:spcPct val="100000"/>
              </a:lnSpc>
              <a:spcBef>
                <a:spcPts val="560"/>
              </a:spcBef>
              <a:buClr>
                <a:srgbClr val="8D1515"/>
              </a:buClr>
              <a:buSzPct val="144444"/>
              <a:buFont typeface="Arial"/>
              <a:buChar char="•"/>
              <a:tabLst>
                <a:tab pos="403860" algn="l"/>
              </a:tabLst>
            </a:pPr>
            <a:r>
              <a:rPr dirty="0" sz="900" spc="-10" b="1">
                <a:latin typeface="Calibri"/>
                <a:cs typeface="Calibri"/>
              </a:rPr>
              <a:t>Diastolic</a:t>
            </a:r>
            <a:r>
              <a:rPr dirty="0" sz="900" spc="-35" b="1">
                <a:latin typeface="Calibri"/>
                <a:cs typeface="Calibri"/>
              </a:rPr>
              <a:t> </a:t>
            </a:r>
            <a:r>
              <a:rPr dirty="0" sz="900" spc="-5" b="1">
                <a:latin typeface="Calibri"/>
                <a:cs typeface="Calibri"/>
              </a:rPr>
              <a:t>pressure</a:t>
            </a:r>
            <a:endParaRPr sz="900">
              <a:latin typeface="Calibri"/>
              <a:cs typeface="Calibri"/>
            </a:endParaRPr>
          </a:p>
          <a:p>
            <a:pPr marL="350520">
              <a:lnSpc>
                <a:spcPct val="100000"/>
              </a:lnSpc>
              <a:spcBef>
                <a:spcPts val="195"/>
              </a:spcBef>
            </a:pPr>
            <a:r>
              <a:rPr dirty="0" sz="800">
                <a:latin typeface="Calibri"/>
                <a:cs typeface="Calibri"/>
              </a:rPr>
              <a:t>= </a:t>
            </a:r>
            <a:r>
              <a:rPr dirty="0" sz="800" spc="-5">
                <a:latin typeface="Calibri"/>
                <a:cs typeface="Calibri"/>
              </a:rPr>
              <a:t>when last sound is</a:t>
            </a:r>
            <a:r>
              <a:rPr dirty="0" sz="800" spc="-25">
                <a:latin typeface="Calibri"/>
                <a:cs typeface="Calibri"/>
              </a:rPr>
              <a:t> </a:t>
            </a:r>
            <a:r>
              <a:rPr dirty="0" sz="800" spc="-10">
                <a:latin typeface="Calibri"/>
                <a:cs typeface="Calibri"/>
              </a:rPr>
              <a:t>heard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066288" y="1674876"/>
            <a:ext cx="2625852" cy="24566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5356225" y="4182745"/>
            <a:ext cx="85725" cy="908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715"/>
              </a:lnSpc>
            </a:pPr>
            <a:r>
              <a:rPr dirty="0" sz="600" b="1">
                <a:solidFill>
                  <a:srgbClr val="001F5F"/>
                </a:solidFill>
                <a:latin typeface="Arial"/>
                <a:cs typeface="Arial"/>
              </a:rPr>
              <a:t>29</a:t>
            </a:r>
            <a:endParaRPr sz="600">
              <a:latin typeface="Arial"/>
              <a:cs typeface="Arial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5099303" y="882396"/>
            <a:ext cx="600455" cy="26974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2237485" y="4171696"/>
            <a:ext cx="1243965" cy="800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r>
              <a:rPr dirty="0" sz="500">
                <a:latin typeface="Corbel"/>
                <a:cs typeface="Corbel"/>
              </a:rPr>
              <a:t>Dr.</a:t>
            </a:r>
            <a:r>
              <a:rPr dirty="0" sz="500" spc="-1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Abeer</a:t>
            </a:r>
            <a:r>
              <a:rPr dirty="0" sz="500" spc="-2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A.</a:t>
            </a:r>
            <a:r>
              <a:rPr dirty="0" sz="500" spc="-1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Al-Masri,</a:t>
            </a:r>
            <a:r>
              <a:rPr dirty="0" sz="500" spc="-3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Faculty</a:t>
            </a:r>
            <a:r>
              <a:rPr dirty="0" sz="500" spc="-25">
                <a:latin typeface="Corbel"/>
                <a:cs typeface="Corbel"/>
              </a:rPr>
              <a:t> </a:t>
            </a:r>
            <a:r>
              <a:rPr dirty="0" sz="500" spc="-5">
                <a:latin typeface="Corbel"/>
                <a:cs typeface="Corbel"/>
              </a:rPr>
              <a:t>of </a:t>
            </a:r>
            <a:r>
              <a:rPr dirty="0" sz="500">
                <a:latin typeface="Corbel"/>
                <a:cs typeface="Corbel"/>
              </a:rPr>
              <a:t>Medicine,</a:t>
            </a:r>
            <a:r>
              <a:rPr dirty="0" sz="500" spc="-35">
                <a:latin typeface="Corbel"/>
                <a:cs typeface="Corbel"/>
              </a:rPr>
              <a:t> </a:t>
            </a:r>
            <a:r>
              <a:rPr dirty="0" sz="500" spc="-5">
                <a:latin typeface="Corbel"/>
                <a:cs typeface="Corbel"/>
              </a:rPr>
              <a:t>KSU</a:t>
            </a:r>
            <a:endParaRPr sz="500">
              <a:latin typeface="Corbel"/>
              <a:cs typeface="Corbel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1143304" y="868933"/>
            <a:ext cx="4571365" cy="3428365"/>
          </a:xfrm>
          <a:custGeom>
            <a:avLst/>
            <a:gdLst/>
            <a:ahLst/>
            <a:cxnLst/>
            <a:rect l="l" t="t" r="r" b="b"/>
            <a:pathLst>
              <a:path w="4571365" h="3428365">
                <a:moveTo>
                  <a:pt x="0" y="3428110"/>
                </a:moveTo>
                <a:lnTo>
                  <a:pt x="4571365" y="3428110"/>
                </a:lnTo>
                <a:lnTo>
                  <a:pt x="4571365" y="0"/>
                </a:lnTo>
                <a:lnTo>
                  <a:pt x="0" y="0"/>
                </a:lnTo>
                <a:lnTo>
                  <a:pt x="0" y="3428110"/>
                </a:lnTo>
                <a:close/>
              </a:path>
            </a:pathLst>
          </a:custGeom>
          <a:ln w="243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1143000" y="4844796"/>
            <a:ext cx="4572000" cy="34290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1143000" y="4844796"/>
            <a:ext cx="536575" cy="2646045"/>
          </a:xfrm>
          <a:custGeom>
            <a:avLst/>
            <a:gdLst/>
            <a:ahLst/>
            <a:cxnLst/>
            <a:rect l="l" t="t" r="r" b="b"/>
            <a:pathLst>
              <a:path w="536575" h="2646045">
                <a:moveTo>
                  <a:pt x="536448" y="0"/>
                </a:moveTo>
                <a:lnTo>
                  <a:pt x="407924" y="0"/>
                </a:lnTo>
                <a:lnTo>
                  <a:pt x="0" y="2486152"/>
                </a:lnTo>
                <a:lnTo>
                  <a:pt x="0" y="2629027"/>
                </a:lnTo>
                <a:lnTo>
                  <a:pt x="99987" y="2645664"/>
                </a:lnTo>
                <a:lnTo>
                  <a:pt x="536448" y="0"/>
                </a:lnTo>
                <a:close/>
              </a:path>
            </a:pathLst>
          </a:custGeom>
          <a:solidFill>
            <a:srgbClr val="BB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1143000" y="4844796"/>
            <a:ext cx="379730" cy="2312035"/>
          </a:xfrm>
          <a:custGeom>
            <a:avLst/>
            <a:gdLst/>
            <a:ahLst/>
            <a:cxnLst/>
            <a:rect l="l" t="t" r="r" b="b"/>
            <a:pathLst>
              <a:path w="379730" h="2312034">
                <a:moveTo>
                  <a:pt x="379475" y="0"/>
                </a:moveTo>
                <a:lnTo>
                  <a:pt x="252475" y="0"/>
                </a:lnTo>
                <a:lnTo>
                  <a:pt x="0" y="1538096"/>
                </a:lnTo>
                <a:lnTo>
                  <a:pt x="0" y="2311908"/>
                </a:lnTo>
                <a:lnTo>
                  <a:pt x="379475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1143000" y="7676388"/>
            <a:ext cx="452755" cy="597535"/>
          </a:xfrm>
          <a:custGeom>
            <a:avLst/>
            <a:gdLst/>
            <a:ahLst/>
            <a:cxnLst/>
            <a:rect l="l" t="t" r="r" b="b"/>
            <a:pathLst>
              <a:path w="452755" h="597534">
                <a:moveTo>
                  <a:pt x="0" y="0"/>
                </a:moveTo>
                <a:lnTo>
                  <a:pt x="0" y="9524"/>
                </a:lnTo>
                <a:lnTo>
                  <a:pt x="426466" y="597407"/>
                </a:lnTo>
                <a:lnTo>
                  <a:pt x="452628" y="597407"/>
                </a:lnTo>
                <a:lnTo>
                  <a:pt x="0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1143000" y="7493507"/>
            <a:ext cx="744220" cy="780415"/>
          </a:xfrm>
          <a:custGeom>
            <a:avLst/>
            <a:gdLst/>
            <a:ahLst/>
            <a:cxnLst/>
            <a:rect l="l" t="t" r="r" b="b"/>
            <a:pathLst>
              <a:path w="744219" h="780415">
                <a:moveTo>
                  <a:pt x="0" y="0"/>
                </a:moveTo>
                <a:lnTo>
                  <a:pt x="0" y="2413"/>
                </a:lnTo>
                <a:lnTo>
                  <a:pt x="715137" y="780288"/>
                </a:lnTo>
                <a:lnTo>
                  <a:pt x="743712" y="780288"/>
                </a:lnTo>
                <a:lnTo>
                  <a:pt x="0" y="0"/>
                </a:lnTo>
                <a:close/>
              </a:path>
            </a:pathLst>
          </a:custGeom>
          <a:solidFill>
            <a:srgbClr val="5E0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1143000" y="7473695"/>
            <a:ext cx="1065530" cy="800100"/>
          </a:xfrm>
          <a:custGeom>
            <a:avLst/>
            <a:gdLst/>
            <a:ahLst/>
            <a:cxnLst/>
            <a:rect l="l" t="t" r="r" b="b"/>
            <a:pathLst>
              <a:path w="1065530" h="800100">
                <a:moveTo>
                  <a:pt x="0" y="0"/>
                </a:moveTo>
                <a:lnTo>
                  <a:pt x="0" y="19049"/>
                </a:lnTo>
                <a:lnTo>
                  <a:pt x="743204" y="800099"/>
                </a:lnTo>
                <a:lnTo>
                  <a:pt x="1065276" y="800099"/>
                </a:lnTo>
                <a:lnTo>
                  <a:pt x="99949" y="16636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1143000" y="7523988"/>
            <a:ext cx="688975" cy="749935"/>
          </a:xfrm>
          <a:custGeom>
            <a:avLst/>
            <a:gdLst/>
            <a:ahLst/>
            <a:cxnLst/>
            <a:rect l="l" t="t" r="r" b="b"/>
            <a:pathLst>
              <a:path w="688975" h="749934">
                <a:moveTo>
                  <a:pt x="0" y="0"/>
                </a:moveTo>
                <a:lnTo>
                  <a:pt x="0" y="152399"/>
                </a:lnTo>
                <a:lnTo>
                  <a:pt x="453136" y="749807"/>
                </a:lnTo>
                <a:lnTo>
                  <a:pt x="688848" y="749807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1143000" y="5454396"/>
            <a:ext cx="4572000" cy="28194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5099303" y="4858511"/>
            <a:ext cx="600455" cy="26974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1150619" y="5189220"/>
            <a:ext cx="4556760" cy="326390"/>
          </a:xfrm>
          <a:custGeom>
            <a:avLst/>
            <a:gdLst/>
            <a:ahLst/>
            <a:cxnLst/>
            <a:rect l="l" t="t" r="r" b="b"/>
            <a:pathLst>
              <a:path w="4556760" h="326389">
                <a:moveTo>
                  <a:pt x="0" y="326136"/>
                </a:moveTo>
                <a:lnTo>
                  <a:pt x="4556759" y="326136"/>
                </a:lnTo>
                <a:lnTo>
                  <a:pt x="4556759" y="0"/>
                </a:lnTo>
                <a:lnTo>
                  <a:pt x="0" y="0"/>
                </a:lnTo>
                <a:lnTo>
                  <a:pt x="0" y="326136"/>
                </a:lnTo>
                <a:close/>
              </a:path>
            </a:pathLst>
          </a:custGeom>
          <a:solidFill>
            <a:srgbClr val="F7DEA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 txBox="1"/>
          <p:nvPr/>
        </p:nvSpPr>
        <p:spPr>
          <a:xfrm>
            <a:off x="1346961" y="5206619"/>
            <a:ext cx="4163060" cy="2870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 spc="130">
                <a:solidFill>
                  <a:srgbClr val="C00000"/>
                </a:solidFill>
                <a:latin typeface="Arial"/>
                <a:cs typeface="Arial"/>
              </a:rPr>
              <a:t>Blood</a:t>
            </a:r>
            <a:r>
              <a:rPr dirty="0" sz="1800" spc="-6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800" spc="85">
                <a:solidFill>
                  <a:srgbClr val="C00000"/>
                </a:solidFill>
                <a:latin typeface="Arial"/>
                <a:cs typeface="Arial"/>
              </a:rPr>
              <a:t>Pressure</a:t>
            </a:r>
            <a:r>
              <a:rPr dirty="0" sz="1800" spc="-55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800" spc="150">
                <a:solidFill>
                  <a:srgbClr val="C00000"/>
                </a:solidFill>
                <a:latin typeface="Arial"/>
                <a:cs typeface="Arial"/>
              </a:rPr>
              <a:t>(BP):</a:t>
            </a:r>
            <a:r>
              <a:rPr dirty="0" sz="1800" spc="-8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800" spc="100">
                <a:solidFill>
                  <a:srgbClr val="C00000"/>
                </a:solidFill>
                <a:latin typeface="Arial"/>
                <a:cs typeface="Arial"/>
              </a:rPr>
              <a:t>Measurements</a:t>
            </a:r>
            <a:endParaRPr sz="180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5343525" y="8159495"/>
            <a:ext cx="111125" cy="1035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600" b="1">
                <a:solidFill>
                  <a:srgbClr val="001F5F"/>
                </a:solidFill>
                <a:latin typeface="Arial"/>
                <a:cs typeface="Arial"/>
              </a:rPr>
              <a:t>30</a:t>
            </a:r>
            <a:endParaRPr sz="600">
              <a:latin typeface="Arial"/>
              <a:cs typeface="Arial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1143304" y="4845684"/>
            <a:ext cx="4571365" cy="3428365"/>
          </a:xfrm>
          <a:custGeom>
            <a:avLst/>
            <a:gdLst/>
            <a:ahLst/>
            <a:cxnLst/>
            <a:rect l="l" t="t" r="r" b="b"/>
            <a:pathLst>
              <a:path w="4571365" h="3428365">
                <a:moveTo>
                  <a:pt x="0" y="3428111"/>
                </a:moveTo>
                <a:lnTo>
                  <a:pt x="4571365" y="3428111"/>
                </a:lnTo>
                <a:lnTo>
                  <a:pt x="4571365" y="0"/>
                </a:lnTo>
                <a:lnTo>
                  <a:pt x="0" y="0"/>
                </a:lnTo>
                <a:lnTo>
                  <a:pt x="0" y="3428111"/>
                </a:lnTo>
                <a:close/>
              </a:path>
            </a:pathLst>
          </a:custGeom>
          <a:ln w="243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algn="r" marR="5715">
              <a:lnSpc>
                <a:spcPts val="1305"/>
              </a:lnSpc>
            </a:pPr>
            <a:r>
              <a:rPr dirty="0" spc="-25"/>
              <a:t>Dr. </a:t>
            </a:r>
            <a:r>
              <a:rPr dirty="0" spc="-5"/>
              <a:t>Abeer A. Al-Masri, Faculty </a:t>
            </a:r>
            <a:r>
              <a:rPr dirty="0"/>
              <a:t>of</a:t>
            </a:r>
            <a:r>
              <a:rPr dirty="0" spc="-120"/>
              <a:t> </a:t>
            </a:r>
            <a:r>
              <a:rPr dirty="0" spc="-5"/>
              <a:t>Medicine,</a:t>
            </a:r>
          </a:p>
          <a:p>
            <a:pPr algn="r" marR="5080">
              <a:lnSpc>
                <a:spcPct val="100000"/>
              </a:lnSpc>
            </a:pPr>
            <a:r>
              <a:rPr dirty="0" spc="-5"/>
              <a:t>KSU</a:t>
            </a:r>
          </a:p>
        </p:txBody>
      </p:sp>
      <p:sp>
        <p:nvSpPr>
          <p:cNvPr id="32" name="object 32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r>
              <a:rPr dirty="0" spc="-5"/>
              <a:t>1</a:t>
            </a:r>
            <a:r>
              <a:rPr dirty="0" spc="-5"/>
              <a:t>5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13401" y="41147"/>
            <a:ext cx="1671320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5">
                <a:latin typeface="Times New Roman"/>
                <a:cs typeface="Times New Roman"/>
              </a:rPr>
              <a:t>Cardiovascular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Physiology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788" y="41147"/>
            <a:ext cx="569595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>
                <a:latin typeface="Times New Roman"/>
                <a:cs typeface="Times New Roman"/>
              </a:rPr>
              <a:t>3/6/2016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143000" y="868680"/>
            <a:ext cx="4572000" cy="3429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143000" y="868680"/>
            <a:ext cx="536575" cy="2646045"/>
          </a:xfrm>
          <a:custGeom>
            <a:avLst/>
            <a:gdLst/>
            <a:ahLst/>
            <a:cxnLst/>
            <a:rect l="l" t="t" r="r" b="b"/>
            <a:pathLst>
              <a:path w="536575" h="2646045">
                <a:moveTo>
                  <a:pt x="536448" y="0"/>
                </a:moveTo>
                <a:lnTo>
                  <a:pt x="407924" y="0"/>
                </a:lnTo>
                <a:lnTo>
                  <a:pt x="0" y="2486152"/>
                </a:lnTo>
                <a:lnTo>
                  <a:pt x="0" y="2629027"/>
                </a:lnTo>
                <a:lnTo>
                  <a:pt x="99987" y="2645664"/>
                </a:lnTo>
                <a:lnTo>
                  <a:pt x="536448" y="0"/>
                </a:lnTo>
                <a:close/>
              </a:path>
            </a:pathLst>
          </a:custGeom>
          <a:solidFill>
            <a:srgbClr val="BB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143000" y="868680"/>
            <a:ext cx="379730" cy="2312035"/>
          </a:xfrm>
          <a:custGeom>
            <a:avLst/>
            <a:gdLst/>
            <a:ahLst/>
            <a:cxnLst/>
            <a:rect l="l" t="t" r="r" b="b"/>
            <a:pathLst>
              <a:path w="379730" h="2312035">
                <a:moveTo>
                  <a:pt x="379475" y="0"/>
                </a:moveTo>
                <a:lnTo>
                  <a:pt x="252475" y="0"/>
                </a:lnTo>
                <a:lnTo>
                  <a:pt x="0" y="1538097"/>
                </a:lnTo>
                <a:lnTo>
                  <a:pt x="0" y="2311908"/>
                </a:lnTo>
                <a:lnTo>
                  <a:pt x="379475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143000" y="3700271"/>
            <a:ext cx="452755" cy="597535"/>
          </a:xfrm>
          <a:custGeom>
            <a:avLst/>
            <a:gdLst/>
            <a:ahLst/>
            <a:cxnLst/>
            <a:rect l="l" t="t" r="r" b="b"/>
            <a:pathLst>
              <a:path w="452755" h="597535">
                <a:moveTo>
                  <a:pt x="0" y="0"/>
                </a:moveTo>
                <a:lnTo>
                  <a:pt x="0" y="9525"/>
                </a:lnTo>
                <a:lnTo>
                  <a:pt x="426466" y="597407"/>
                </a:lnTo>
                <a:lnTo>
                  <a:pt x="452628" y="597407"/>
                </a:lnTo>
                <a:lnTo>
                  <a:pt x="0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143000" y="3517391"/>
            <a:ext cx="744220" cy="780415"/>
          </a:xfrm>
          <a:custGeom>
            <a:avLst/>
            <a:gdLst/>
            <a:ahLst/>
            <a:cxnLst/>
            <a:rect l="l" t="t" r="r" b="b"/>
            <a:pathLst>
              <a:path w="744219" h="780414">
                <a:moveTo>
                  <a:pt x="0" y="0"/>
                </a:moveTo>
                <a:lnTo>
                  <a:pt x="0" y="2412"/>
                </a:lnTo>
                <a:lnTo>
                  <a:pt x="715137" y="780288"/>
                </a:lnTo>
                <a:lnTo>
                  <a:pt x="743712" y="780288"/>
                </a:lnTo>
                <a:lnTo>
                  <a:pt x="0" y="0"/>
                </a:lnTo>
                <a:close/>
              </a:path>
            </a:pathLst>
          </a:custGeom>
          <a:solidFill>
            <a:srgbClr val="5E0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143000" y="3497579"/>
            <a:ext cx="1065530" cy="800100"/>
          </a:xfrm>
          <a:custGeom>
            <a:avLst/>
            <a:gdLst/>
            <a:ahLst/>
            <a:cxnLst/>
            <a:rect l="l" t="t" r="r" b="b"/>
            <a:pathLst>
              <a:path w="1065530" h="800100">
                <a:moveTo>
                  <a:pt x="0" y="0"/>
                </a:moveTo>
                <a:lnTo>
                  <a:pt x="0" y="19050"/>
                </a:lnTo>
                <a:lnTo>
                  <a:pt x="743204" y="800100"/>
                </a:lnTo>
                <a:lnTo>
                  <a:pt x="1065276" y="800100"/>
                </a:lnTo>
                <a:lnTo>
                  <a:pt x="99949" y="16637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143000" y="3547871"/>
            <a:ext cx="688975" cy="749935"/>
          </a:xfrm>
          <a:custGeom>
            <a:avLst/>
            <a:gdLst/>
            <a:ahLst/>
            <a:cxnLst/>
            <a:rect l="l" t="t" r="r" b="b"/>
            <a:pathLst>
              <a:path w="688975" h="749935">
                <a:moveTo>
                  <a:pt x="0" y="0"/>
                </a:moveTo>
                <a:lnTo>
                  <a:pt x="0" y="152400"/>
                </a:lnTo>
                <a:lnTo>
                  <a:pt x="453136" y="749807"/>
                </a:lnTo>
                <a:lnTo>
                  <a:pt x="688848" y="749807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143000" y="1546860"/>
            <a:ext cx="4572000" cy="196443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2022729" y="1051306"/>
            <a:ext cx="2795905" cy="5003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551815" marR="5080" indent="-539750">
              <a:lnSpc>
                <a:spcPct val="100000"/>
              </a:lnSpc>
            </a:pPr>
            <a:r>
              <a:rPr dirty="0" sz="1600" spc="100">
                <a:solidFill>
                  <a:srgbClr val="C00000"/>
                </a:solidFill>
                <a:latin typeface="Arial"/>
                <a:cs typeface="Arial"/>
              </a:rPr>
              <a:t>Measuring </a:t>
            </a:r>
            <a:r>
              <a:rPr dirty="0" sz="1600" spc="114">
                <a:solidFill>
                  <a:srgbClr val="C00000"/>
                </a:solidFill>
                <a:latin typeface="Arial"/>
                <a:cs typeface="Arial"/>
              </a:rPr>
              <a:t>Blood </a:t>
            </a:r>
            <a:r>
              <a:rPr dirty="0" sz="1600" spc="75">
                <a:solidFill>
                  <a:srgbClr val="C00000"/>
                </a:solidFill>
                <a:latin typeface="Arial"/>
                <a:cs typeface="Arial"/>
              </a:rPr>
              <a:t>Pressure  </a:t>
            </a:r>
            <a:r>
              <a:rPr dirty="0" sz="1600" spc="175">
                <a:solidFill>
                  <a:srgbClr val="C00000"/>
                </a:solidFill>
                <a:latin typeface="Arial"/>
                <a:cs typeface="Arial"/>
              </a:rPr>
              <a:t>Turbulent</a:t>
            </a:r>
            <a:r>
              <a:rPr dirty="0" sz="1600" spc="33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600" spc="190">
                <a:solidFill>
                  <a:srgbClr val="C00000"/>
                </a:solidFill>
                <a:latin typeface="Arial"/>
                <a:cs typeface="Arial"/>
              </a:rPr>
              <a:t>Flow</a:t>
            </a:r>
            <a:endParaRPr sz="160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143000" y="3328415"/>
            <a:ext cx="4572000" cy="969644"/>
          </a:xfrm>
          <a:custGeom>
            <a:avLst/>
            <a:gdLst/>
            <a:ahLst/>
            <a:cxnLst/>
            <a:rect l="l" t="t" r="r" b="b"/>
            <a:pathLst>
              <a:path w="4572000" h="969645">
                <a:moveTo>
                  <a:pt x="4572000" y="969263"/>
                </a:moveTo>
                <a:lnTo>
                  <a:pt x="4572000" y="0"/>
                </a:lnTo>
                <a:lnTo>
                  <a:pt x="0" y="0"/>
                </a:lnTo>
                <a:lnTo>
                  <a:pt x="0" y="969263"/>
                </a:lnTo>
                <a:lnTo>
                  <a:pt x="4572000" y="969263"/>
                </a:lnTo>
                <a:close/>
              </a:path>
            </a:pathLst>
          </a:custGeom>
          <a:solidFill>
            <a:srgbClr val="F7DEA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1176324" y="3340734"/>
            <a:ext cx="4183379" cy="8718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14629" indent="-201930">
              <a:lnSpc>
                <a:spcPct val="100000"/>
              </a:lnSpc>
              <a:buAutoNum type="arabicPeriod"/>
              <a:tabLst>
                <a:tab pos="215265" algn="l"/>
              </a:tabLst>
            </a:pPr>
            <a:r>
              <a:rPr dirty="0" sz="1300" spc="-5" b="1">
                <a:latin typeface="Calibri"/>
                <a:cs typeface="Calibri"/>
              </a:rPr>
              <a:t>Cuff </a:t>
            </a:r>
            <a:r>
              <a:rPr dirty="0" sz="1300" spc="-10" b="1">
                <a:latin typeface="Calibri"/>
                <a:cs typeface="Calibri"/>
              </a:rPr>
              <a:t>pressure </a:t>
            </a:r>
            <a:r>
              <a:rPr dirty="0" sz="1300" spc="-5" b="1">
                <a:latin typeface="Calibri"/>
                <a:cs typeface="Calibri"/>
              </a:rPr>
              <a:t>&gt; </a:t>
            </a:r>
            <a:r>
              <a:rPr dirty="0" sz="1300" spc="-15" b="1">
                <a:latin typeface="Calibri"/>
                <a:cs typeface="Calibri"/>
              </a:rPr>
              <a:t>systolic </a:t>
            </a:r>
            <a:r>
              <a:rPr dirty="0" sz="1300" spc="-5" b="1">
                <a:latin typeface="Calibri"/>
                <a:cs typeface="Calibri"/>
              </a:rPr>
              <a:t>blood </a:t>
            </a:r>
            <a:r>
              <a:rPr dirty="0" sz="1300" spc="-10" b="1">
                <a:latin typeface="Calibri"/>
                <a:cs typeface="Calibri"/>
              </a:rPr>
              <a:t>pressure.. </a:t>
            </a:r>
            <a:r>
              <a:rPr dirty="0" sz="1300" spc="-5" b="1">
                <a:solidFill>
                  <a:srgbClr val="C00000"/>
                </a:solidFill>
                <a:latin typeface="Calibri"/>
                <a:cs typeface="Calibri"/>
              </a:rPr>
              <a:t>No</a:t>
            </a:r>
            <a:r>
              <a:rPr dirty="0" sz="1300" spc="185" b="1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dirty="0" sz="1300" spc="-5" b="1">
                <a:solidFill>
                  <a:srgbClr val="C00000"/>
                </a:solidFill>
                <a:latin typeface="Calibri"/>
                <a:cs typeface="Calibri"/>
              </a:rPr>
              <a:t>sound</a:t>
            </a:r>
            <a:endParaRPr sz="1300">
              <a:latin typeface="Calibri"/>
              <a:cs typeface="Calibri"/>
            </a:endParaRPr>
          </a:p>
          <a:p>
            <a:pPr marL="214629" indent="-201930">
              <a:lnSpc>
                <a:spcPct val="100000"/>
              </a:lnSpc>
              <a:spcBef>
                <a:spcPts val="155"/>
              </a:spcBef>
              <a:buAutoNum type="arabicPeriod"/>
              <a:tabLst>
                <a:tab pos="215265" algn="l"/>
              </a:tabLst>
            </a:pPr>
            <a:r>
              <a:rPr dirty="0" sz="1300" spc="-10" b="1">
                <a:latin typeface="Calibri"/>
                <a:cs typeface="Calibri"/>
              </a:rPr>
              <a:t>The </a:t>
            </a:r>
            <a:r>
              <a:rPr dirty="0" sz="1300" spc="-10" b="1">
                <a:solidFill>
                  <a:srgbClr val="C00000"/>
                </a:solidFill>
                <a:latin typeface="Calibri"/>
                <a:cs typeface="Calibri"/>
              </a:rPr>
              <a:t>first </a:t>
            </a:r>
            <a:r>
              <a:rPr dirty="0" sz="1300" spc="-5" b="1">
                <a:solidFill>
                  <a:srgbClr val="C00000"/>
                </a:solidFill>
                <a:latin typeface="Calibri"/>
                <a:cs typeface="Calibri"/>
              </a:rPr>
              <a:t>sound </a:t>
            </a:r>
            <a:r>
              <a:rPr dirty="0" sz="1300" spc="-5" b="1">
                <a:latin typeface="Calibri"/>
                <a:cs typeface="Calibri"/>
              </a:rPr>
              <a:t>is </a:t>
            </a:r>
            <a:r>
              <a:rPr dirty="0" sz="1300" spc="-10" b="1">
                <a:latin typeface="Calibri"/>
                <a:cs typeface="Calibri"/>
              </a:rPr>
              <a:t>heard </a:t>
            </a:r>
            <a:r>
              <a:rPr dirty="0" sz="1300" spc="-15" b="1">
                <a:latin typeface="Calibri"/>
                <a:cs typeface="Calibri"/>
              </a:rPr>
              <a:t>at </a:t>
            </a:r>
            <a:r>
              <a:rPr dirty="0" sz="1300" spc="-5" b="1">
                <a:latin typeface="Calibri"/>
                <a:cs typeface="Calibri"/>
              </a:rPr>
              <a:t>peak </a:t>
            </a:r>
            <a:r>
              <a:rPr dirty="0" sz="1300" spc="-15" b="1">
                <a:latin typeface="Calibri"/>
                <a:cs typeface="Calibri"/>
              </a:rPr>
              <a:t>systolic</a:t>
            </a:r>
            <a:r>
              <a:rPr dirty="0" sz="1300" spc="160" b="1">
                <a:latin typeface="Calibri"/>
                <a:cs typeface="Calibri"/>
              </a:rPr>
              <a:t> </a:t>
            </a:r>
            <a:r>
              <a:rPr dirty="0" sz="1300" spc="-10" b="1">
                <a:latin typeface="Calibri"/>
                <a:cs typeface="Calibri"/>
              </a:rPr>
              <a:t>pressure.</a:t>
            </a:r>
            <a:endParaRPr sz="1300">
              <a:latin typeface="Calibri"/>
              <a:cs typeface="Calibri"/>
            </a:endParaRPr>
          </a:p>
          <a:p>
            <a:pPr marL="215265" indent="-202565">
              <a:lnSpc>
                <a:spcPct val="100000"/>
              </a:lnSpc>
              <a:spcBef>
                <a:spcPts val="140"/>
              </a:spcBef>
              <a:buClr>
                <a:srgbClr val="000000"/>
              </a:buClr>
              <a:buAutoNum type="arabicPeriod"/>
              <a:tabLst>
                <a:tab pos="215900" algn="l"/>
              </a:tabLst>
            </a:pPr>
            <a:r>
              <a:rPr dirty="0" sz="1300" spc="-5" b="1">
                <a:solidFill>
                  <a:srgbClr val="C00000"/>
                </a:solidFill>
                <a:latin typeface="Calibri"/>
                <a:cs typeface="Calibri"/>
              </a:rPr>
              <a:t>Sounds </a:t>
            </a:r>
            <a:r>
              <a:rPr dirty="0" sz="1300" spc="-15" b="1">
                <a:latin typeface="Calibri"/>
                <a:cs typeface="Calibri"/>
              </a:rPr>
              <a:t>are </a:t>
            </a:r>
            <a:r>
              <a:rPr dirty="0" sz="1300" spc="-10" b="1">
                <a:latin typeface="Calibri"/>
                <a:cs typeface="Calibri"/>
              </a:rPr>
              <a:t>heard </a:t>
            </a:r>
            <a:r>
              <a:rPr dirty="0" sz="1300" spc="-5" b="1">
                <a:latin typeface="Calibri"/>
                <a:cs typeface="Calibri"/>
              </a:rPr>
              <a:t>while </a:t>
            </a:r>
            <a:r>
              <a:rPr dirty="0" sz="1300" spc="-10" b="1">
                <a:latin typeface="Calibri"/>
                <a:cs typeface="Calibri"/>
              </a:rPr>
              <a:t>cuff pressure </a:t>
            </a:r>
            <a:r>
              <a:rPr dirty="0" sz="1300" spc="-5" b="1">
                <a:latin typeface="Calibri"/>
                <a:cs typeface="Calibri"/>
              </a:rPr>
              <a:t>&lt; blood</a:t>
            </a:r>
            <a:r>
              <a:rPr dirty="0" sz="1300" spc="200" b="1">
                <a:latin typeface="Calibri"/>
                <a:cs typeface="Calibri"/>
              </a:rPr>
              <a:t> </a:t>
            </a:r>
            <a:r>
              <a:rPr dirty="0" sz="1300" spc="-10" b="1">
                <a:latin typeface="Calibri"/>
                <a:cs typeface="Calibri"/>
              </a:rPr>
              <a:t>pressure.</a:t>
            </a:r>
            <a:endParaRPr sz="1300">
              <a:latin typeface="Calibri"/>
              <a:cs typeface="Calibri"/>
            </a:endParaRPr>
          </a:p>
          <a:p>
            <a:pPr marL="215265" indent="-202565">
              <a:lnSpc>
                <a:spcPct val="100000"/>
              </a:lnSpc>
              <a:spcBef>
                <a:spcPts val="155"/>
              </a:spcBef>
              <a:buClr>
                <a:srgbClr val="000000"/>
              </a:buClr>
              <a:buAutoNum type="arabicPeriod"/>
              <a:tabLst>
                <a:tab pos="215900" algn="l"/>
              </a:tabLst>
            </a:pPr>
            <a:r>
              <a:rPr dirty="0" sz="1300" spc="-5" b="1">
                <a:solidFill>
                  <a:srgbClr val="C00000"/>
                </a:solidFill>
                <a:latin typeface="Calibri"/>
                <a:cs typeface="Calibri"/>
              </a:rPr>
              <a:t>Sound </a:t>
            </a:r>
            <a:r>
              <a:rPr dirty="0" sz="1300" spc="-10" b="1">
                <a:solidFill>
                  <a:srgbClr val="C00000"/>
                </a:solidFill>
                <a:latin typeface="Calibri"/>
                <a:cs typeface="Calibri"/>
              </a:rPr>
              <a:t>disappears </a:t>
            </a:r>
            <a:r>
              <a:rPr dirty="0" sz="1300" spc="-5" b="1">
                <a:latin typeface="Calibri"/>
                <a:cs typeface="Calibri"/>
              </a:rPr>
              <a:t>when </a:t>
            </a:r>
            <a:r>
              <a:rPr dirty="0" sz="1300" spc="-10" b="1">
                <a:latin typeface="Calibri"/>
                <a:cs typeface="Calibri"/>
              </a:rPr>
              <a:t>cuff pressure </a:t>
            </a:r>
            <a:r>
              <a:rPr dirty="0" sz="1300" spc="-5" b="1">
                <a:latin typeface="Calibri"/>
                <a:cs typeface="Calibri"/>
              </a:rPr>
              <a:t>&lt; </a:t>
            </a:r>
            <a:r>
              <a:rPr dirty="0" sz="1300" spc="-10" b="1">
                <a:latin typeface="Calibri"/>
                <a:cs typeface="Calibri"/>
              </a:rPr>
              <a:t>diastolic</a:t>
            </a:r>
            <a:r>
              <a:rPr dirty="0" sz="1300" spc="215" b="1">
                <a:latin typeface="Calibri"/>
                <a:cs typeface="Calibri"/>
              </a:rPr>
              <a:t> </a:t>
            </a:r>
            <a:r>
              <a:rPr dirty="0" sz="1300" spc="-10" b="1">
                <a:latin typeface="Calibri"/>
                <a:cs typeface="Calibri"/>
              </a:rPr>
              <a:t>pressure.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5099303" y="882396"/>
            <a:ext cx="600455" cy="26974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5343525" y="4182745"/>
            <a:ext cx="111125" cy="1035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600" b="1">
                <a:solidFill>
                  <a:srgbClr val="001F5F"/>
                </a:solidFill>
                <a:latin typeface="Arial"/>
                <a:cs typeface="Arial"/>
              </a:rPr>
              <a:t>31</a:t>
            </a:r>
            <a:endParaRPr sz="600">
              <a:latin typeface="Arial"/>
              <a:cs typeface="Arial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1143304" y="868933"/>
            <a:ext cx="4571365" cy="3428365"/>
          </a:xfrm>
          <a:custGeom>
            <a:avLst/>
            <a:gdLst/>
            <a:ahLst/>
            <a:cxnLst/>
            <a:rect l="l" t="t" r="r" b="b"/>
            <a:pathLst>
              <a:path w="4571365" h="3428365">
                <a:moveTo>
                  <a:pt x="0" y="3428110"/>
                </a:moveTo>
                <a:lnTo>
                  <a:pt x="4571365" y="3428110"/>
                </a:lnTo>
                <a:lnTo>
                  <a:pt x="4571365" y="0"/>
                </a:lnTo>
                <a:lnTo>
                  <a:pt x="0" y="0"/>
                </a:lnTo>
                <a:lnTo>
                  <a:pt x="0" y="3428110"/>
                </a:lnTo>
                <a:close/>
              </a:path>
            </a:pathLst>
          </a:custGeom>
          <a:ln w="243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1143000" y="4844796"/>
            <a:ext cx="4572000" cy="34290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1143000" y="4844796"/>
            <a:ext cx="536575" cy="2646045"/>
          </a:xfrm>
          <a:custGeom>
            <a:avLst/>
            <a:gdLst/>
            <a:ahLst/>
            <a:cxnLst/>
            <a:rect l="l" t="t" r="r" b="b"/>
            <a:pathLst>
              <a:path w="536575" h="2646045">
                <a:moveTo>
                  <a:pt x="536448" y="0"/>
                </a:moveTo>
                <a:lnTo>
                  <a:pt x="407924" y="0"/>
                </a:lnTo>
                <a:lnTo>
                  <a:pt x="0" y="2486152"/>
                </a:lnTo>
                <a:lnTo>
                  <a:pt x="0" y="2629027"/>
                </a:lnTo>
                <a:lnTo>
                  <a:pt x="99987" y="2645664"/>
                </a:lnTo>
                <a:lnTo>
                  <a:pt x="536448" y="0"/>
                </a:lnTo>
                <a:close/>
              </a:path>
            </a:pathLst>
          </a:custGeom>
          <a:solidFill>
            <a:srgbClr val="BB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1143000" y="4844796"/>
            <a:ext cx="379730" cy="2312035"/>
          </a:xfrm>
          <a:custGeom>
            <a:avLst/>
            <a:gdLst/>
            <a:ahLst/>
            <a:cxnLst/>
            <a:rect l="l" t="t" r="r" b="b"/>
            <a:pathLst>
              <a:path w="379730" h="2312034">
                <a:moveTo>
                  <a:pt x="379475" y="0"/>
                </a:moveTo>
                <a:lnTo>
                  <a:pt x="252475" y="0"/>
                </a:lnTo>
                <a:lnTo>
                  <a:pt x="0" y="1538096"/>
                </a:lnTo>
                <a:lnTo>
                  <a:pt x="0" y="2311908"/>
                </a:lnTo>
                <a:lnTo>
                  <a:pt x="379475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1143000" y="7676388"/>
            <a:ext cx="452755" cy="597535"/>
          </a:xfrm>
          <a:custGeom>
            <a:avLst/>
            <a:gdLst/>
            <a:ahLst/>
            <a:cxnLst/>
            <a:rect l="l" t="t" r="r" b="b"/>
            <a:pathLst>
              <a:path w="452755" h="597534">
                <a:moveTo>
                  <a:pt x="0" y="0"/>
                </a:moveTo>
                <a:lnTo>
                  <a:pt x="0" y="9524"/>
                </a:lnTo>
                <a:lnTo>
                  <a:pt x="426466" y="597407"/>
                </a:lnTo>
                <a:lnTo>
                  <a:pt x="452628" y="597407"/>
                </a:lnTo>
                <a:lnTo>
                  <a:pt x="0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1143000" y="7493507"/>
            <a:ext cx="744220" cy="780415"/>
          </a:xfrm>
          <a:custGeom>
            <a:avLst/>
            <a:gdLst/>
            <a:ahLst/>
            <a:cxnLst/>
            <a:rect l="l" t="t" r="r" b="b"/>
            <a:pathLst>
              <a:path w="744219" h="780415">
                <a:moveTo>
                  <a:pt x="0" y="0"/>
                </a:moveTo>
                <a:lnTo>
                  <a:pt x="0" y="2413"/>
                </a:lnTo>
                <a:lnTo>
                  <a:pt x="715137" y="780288"/>
                </a:lnTo>
                <a:lnTo>
                  <a:pt x="743712" y="780288"/>
                </a:lnTo>
                <a:lnTo>
                  <a:pt x="0" y="0"/>
                </a:lnTo>
                <a:close/>
              </a:path>
            </a:pathLst>
          </a:custGeom>
          <a:solidFill>
            <a:srgbClr val="5E0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1143000" y="7473695"/>
            <a:ext cx="1065530" cy="800100"/>
          </a:xfrm>
          <a:custGeom>
            <a:avLst/>
            <a:gdLst/>
            <a:ahLst/>
            <a:cxnLst/>
            <a:rect l="l" t="t" r="r" b="b"/>
            <a:pathLst>
              <a:path w="1065530" h="800100">
                <a:moveTo>
                  <a:pt x="0" y="0"/>
                </a:moveTo>
                <a:lnTo>
                  <a:pt x="0" y="19049"/>
                </a:lnTo>
                <a:lnTo>
                  <a:pt x="743204" y="800099"/>
                </a:lnTo>
                <a:lnTo>
                  <a:pt x="1065276" y="800099"/>
                </a:lnTo>
                <a:lnTo>
                  <a:pt x="99949" y="16636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1143000" y="7523988"/>
            <a:ext cx="688975" cy="749935"/>
          </a:xfrm>
          <a:custGeom>
            <a:avLst/>
            <a:gdLst/>
            <a:ahLst/>
            <a:cxnLst/>
            <a:rect l="l" t="t" r="r" b="b"/>
            <a:pathLst>
              <a:path w="688975" h="749934">
                <a:moveTo>
                  <a:pt x="0" y="0"/>
                </a:moveTo>
                <a:lnTo>
                  <a:pt x="0" y="152399"/>
                </a:lnTo>
                <a:lnTo>
                  <a:pt x="453136" y="749807"/>
                </a:lnTo>
                <a:lnTo>
                  <a:pt x="688848" y="749807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1143000" y="4844796"/>
            <a:ext cx="4572000" cy="34290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4264152" y="7738871"/>
            <a:ext cx="1450848" cy="53492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 txBox="1"/>
          <p:nvPr/>
        </p:nvSpPr>
        <p:spPr>
          <a:xfrm>
            <a:off x="1143304" y="4845684"/>
            <a:ext cx="4571365" cy="3428365"/>
          </a:xfrm>
          <a:prstGeom prst="rect">
            <a:avLst/>
          </a:prstGeom>
          <a:ln w="24384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3350">
              <a:latin typeface="Times New Roman"/>
              <a:cs typeface="Times New Roman"/>
            </a:endParaRPr>
          </a:p>
          <a:p>
            <a:pPr algn="r" marR="144780">
              <a:lnSpc>
                <a:spcPct val="100000"/>
              </a:lnSpc>
            </a:pPr>
            <a:r>
              <a:rPr dirty="0" sz="2400" spc="-315" b="1" i="1">
                <a:solidFill>
                  <a:srgbClr val="008000"/>
                </a:solidFill>
                <a:latin typeface="Times New Roman"/>
                <a:cs typeface="Times New Roman"/>
              </a:rPr>
              <a:t>Thank</a:t>
            </a:r>
            <a:r>
              <a:rPr dirty="0" sz="2400" spc="-50" b="1" i="1">
                <a:solidFill>
                  <a:srgbClr val="008000"/>
                </a:solidFill>
                <a:latin typeface="Times New Roman"/>
                <a:cs typeface="Times New Roman"/>
              </a:rPr>
              <a:t> </a:t>
            </a:r>
            <a:r>
              <a:rPr dirty="0" sz="2400" spc="-385" b="1" i="1">
                <a:solidFill>
                  <a:srgbClr val="008000"/>
                </a:solidFill>
                <a:latin typeface="Times New Roman"/>
                <a:cs typeface="Times New Roman"/>
              </a:rPr>
              <a:t>You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algn="r" marR="5715">
              <a:lnSpc>
                <a:spcPts val="1305"/>
              </a:lnSpc>
            </a:pPr>
            <a:r>
              <a:rPr dirty="0" spc="-25"/>
              <a:t>Dr. </a:t>
            </a:r>
            <a:r>
              <a:rPr dirty="0" spc="-5"/>
              <a:t>Abeer A. Al-Masri, Faculty </a:t>
            </a:r>
            <a:r>
              <a:rPr dirty="0"/>
              <a:t>of</a:t>
            </a:r>
            <a:r>
              <a:rPr dirty="0" spc="-120"/>
              <a:t> </a:t>
            </a:r>
            <a:r>
              <a:rPr dirty="0" spc="-5"/>
              <a:t>Medicine,</a:t>
            </a:r>
          </a:p>
          <a:p>
            <a:pPr algn="r" marR="5080">
              <a:lnSpc>
                <a:spcPct val="100000"/>
              </a:lnSpc>
            </a:pPr>
            <a:r>
              <a:rPr dirty="0" spc="-5"/>
              <a:t>KSU</a:t>
            </a:r>
          </a:p>
        </p:txBody>
      </p:sp>
      <p:sp>
        <p:nvSpPr>
          <p:cNvPr id="29" name="object 29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r>
              <a:rPr dirty="0" spc="-5"/>
              <a:t>1</a:t>
            </a:r>
            <a:r>
              <a:rPr dirty="0" spc="-5"/>
              <a:t>6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13401" y="41147"/>
            <a:ext cx="1671320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5">
                <a:latin typeface="Times New Roman"/>
                <a:cs typeface="Times New Roman"/>
              </a:rPr>
              <a:t>Cardiovascular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Physiology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788" y="41147"/>
            <a:ext cx="569595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>
                <a:latin typeface="Times New Roman"/>
                <a:cs typeface="Times New Roman"/>
              </a:rPr>
              <a:t>3/6/2016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143000" y="868680"/>
            <a:ext cx="4572000" cy="3429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143000" y="868680"/>
            <a:ext cx="536575" cy="2646045"/>
          </a:xfrm>
          <a:custGeom>
            <a:avLst/>
            <a:gdLst/>
            <a:ahLst/>
            <a:cxnLst/>
            <a:rect l="l" t="t" r="r" b="b"/>
            <a:pathLst>
              <a:path w="536575" h="2646045">
                <a:moveTo>
                  <a:pt x="536448" y="0"/>
                </a:moveTo>
                <a:lnTo>
                  <a:pt x="407924" y="0"/>
                </a:lnTo>
                <a:lnTo>
                  <a:pt x="0" y="2486152"/>
                </a:lnTo>
                <a:lnTo>
                  <a:pt x="0" y="2629027"/>
                </a:lnTo>
                <a:lnTo>
                  <a:pt x="99987" y="2645664"/>
                </a:lnTo>
                <a:lnTo>
                  <a:pt x="536448" y="0"/>
                </a:lnTo>
                <a:close/>
              </a:path>
            </a:pathLst>
          </a:custGeom>
          <a:solidFill>
            <a:srgbClr val="BB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143000" y="868680"/>
            <a:ext cx="379730" cy="2312035"/>
          </a:xfrm>
          <a:custGeom>
            <a:avLst/>
            <a:gdLst/>
            <a:ahLst/>
            <a:cxnLst/>
            <a:rect l="l" t="t" r="r" b="b"/>
            <a:pathLst>
              <a:path w="379730" h="2312035">
                <a:moveTo>
                  <a:pt x="379475" y="0"/>
                </a:moveTo>
                <a:lnTo>
                  <a:pt x="252475" y="0"/>
                </a:lnTo>
                <a:lnTo>
                  <a:pt x="0" y="1538097"/>
                </a:lnTo>
                <a:lnTo>
                  <a:pt x="0" y="2311908"/>
                </a:lnTo>
                <a:lnTo>
                  <a:pt x="379475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143000" y="3700271"/>
            <a:ext cx="452755" cy="597535"/>
          </a:xfrm>
          <a:custGeom>
            <a:avLst/>
            <a:gdLst/>
            <a:ahLst/>
            <a:cxnLst/>
            <a:rect l="l" t="t" r="r" b="b"/>
            <a:pathLst>
              <a:path w="452755" h="597535">
                <a:moveTo>
                  <a:pt x="0" y="0"/>
                </a:moveTo>
                <a:lnTo>
                  <a:pt x="0" y="9525"/>
                </a:lnTo>
                <a:lnTo>
                  <a:pt x="426466" y="597407"/>
                </a:lnTo>
                <a:lnTo>
                  <a:pt x="452628" y="597407"/>
                </a:lnTo>
                <a:lnTo>
                  <a:pt x="0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143000" y="3517391"/>
            <a:ext cx="744220" cy="780415"/>
          </a:xfrm>
          <a:custGeom>
            <a:avLst/>
            <a:gdLst/>
            <a:ahLst/>
            <a:cxnLst/>
            <a:rect l="l" t="t" r="r" b="b"/>
            <a:pathLst>
              <a:path w="744219" h="780414">
                <a:moveTo>
                  <a:pt x="0" y="0"/>
                </a:moveTo>
                <a:lnTo>
                  <a:pt x="0" y="2412"/>
                </a:lnTo>
                <a:lnTo>
                  <a:pt x="715137" y="780288"/>
                </a:lnTo>
                <a:lnTo>
                  <a:pt x="743712" y="780288"/>
                </a:lnTo>
                <a:lnTo>
                  <a:pt x="0" y="0"/>
                </a:lnTo>
                <a:close/>
              </a:path>
            </a:pathLst>
          </a:custGeom>
          <a:solidFill>
            <a:srgbClr val="5E0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143000" y="3497579"/>
            <a:ext cx="1065530" cy="800100"/>
          </a:xfrm>
          <a:custGeom>
            <a:avLst/>
            <a:gdLst/>
            <a:ahLst/>
            <a:cxnLst/>
            <a:rect l="l" t="t" r="r" b="b"/>
            <a:pathLst>
              <a:path w="1065530" h="800100">
                <a:moveTo>
                  <a:pt x="0" y="0"/>
                </a:moveTo>
                <a:lnTo>
                  <a:pt x="0" y="19050"/>
                </a:lnTo>
                <a:lnTo>
                  <a:pt x="743204" y="800100"/>
                </a:lnTo>
                <a:lnTo>
                  <a:pt x="1065276" y="800100"/>
                </a:lnTo>
                <a:lnTo>
                  <a:pt x="99949" y="16637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143000" y="3547871"/>
            <a:ext cx="688975" cy="749935"/>
          </a:xfrm>
          <a:custGeom>
            <a:avLst/>
            <a:gdLst/>
            <a:ahLst/>
            <a:cxnLst/>
            <a:rect l="l" t="t" r="r" b="b"/>
            <a:pathLst>
              <a:path w="688975" h="749935">
                <a:moveTo>
                  <a:pt x="0" y="0"/>
                </a:moveTo>
                <a:lnTo>
                  <a:pt x="0" y="152400"/>
                </a:lnTo>
                <a:lnTo>
                  <a:pt x="453136" y="749807"/>
                </a:lnTo>
                <a:lnTo>
                  <a:pt x="688848" y="749807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1412747" y="1251203"/>
            <a:ext cx="4300855" cy="288290"/>
          </a:xfrm>
          <a:prstGeom prst="rect">
            <a:avLst/>
          </a:prstGeom>
          <a:solidFill>
            <a:srgbClr val="FFFFCC"/>
          </a:solidFill>
        </p:spPr>
        <p:txBody>
          <a:bodyPr wrap="square" lIns="0" tIns="22225" rIns="0" bIns="0" rtlCol="0" vert="horz">
            <a:spAutoFit/>
          </a:bodyPr>
          <a:lstStyle/>
          <a:p>
            <a:pPr marL="96520">
              <a:lnSpc>
                <a:spcPct val="100000"/>
              </a:lnSpc>
              <a:spcBef>
                <a:spcPts val="175"/>
              </a:spcBef>
            </a:pPr>
            <a:r>
              <a:rPr dirty="0" sz="1500" spc="155">
                <a:solidFill>
                  <a:srgbClr val="C00000"/>
                </a:solidFill>
                <a:latin typeface="Arial"/>
                <a:cs typeface="Arial"/>
              </a:rPr>
              <a:t>What</a:t>
            </a:r>
            <a:r>
              <a:rPr dirty="0" sz="1500" spc="-6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500" spc="80">
                <a:solidFill>
                  <a:srgbClr val="C00000"/>
                </a:solidFill>
                <a:latin typeface="Arial"/>
                <a:cs typeface="Arial"/>
              </a:rPr>
              <a:t>is</a:t>
            </a:r>
            <a:r>
              <a:rPr dirty="0" sz="1500" spc="-45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500" spc="120">
                <a:solidFill>
                  <a:srgbClr val="C00000"/>
                </a:solidFill>
                <a:latin typeface="Arial"/>
                <a:cs typeface="Arial"/>
              </a:rPr>
              <a:t>meant</a:t>
            </a:r>
            <a:r>
              <a:rPr dirty="0" sz="1500" spc="-6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500" spc="135">
                <a:solidFill>
                  <a:srgbClr val="C00000"/>
                </a:solidFill>
                <a:latin typeface="Arial"/>
                <a:cs typeface="Arial"/>
              </a:rPr>
              <a:t>by</a:t>
            </a:r>
            <a:r>
              <a:rPr dirty="0" sz="1500" spc="-45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500" spc="185">
                <a:solidFill>
                  <a:srgbClr val="C00000"/>
                </a:solidFill>
                <a:latin typeface="Arial"/>
                <a:cs typeface="Arial"/>
              </a:rPr>
              <a:t>Arterial</a:t>
            </a:r>
            <a:r>
              <a:rPr dirty="0" sz="1500" spc="-6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500" spc="110">
                <a:solidFill>
                  <a:srgbClr val="C00000"/>
                </a:solidFill>
                <a:latin typeface="Arial"/>
                <a:cs typeface="Arial"/>
              </a:rPr>
              <a:t>Blood</a:t>
            </a:r>
            <a:r>
              <a:rPr dirty="0" sz="1500" spc="-55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500" spc="55">
                <a:solidFill>
                  <a:srgbClr val="C00000"/>
                </a:solidFill>
                <a:latin typeface="Arial"/>
                <a:cs typeface="Arial"/>
              </a:rPr>
              <a:t>Pressure?</a:t>
            </a:r>
            <a:endParaRPr sz="15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763522" y="2964560"/>
            <a:ext cx="1925320" cy="82359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05740" indent="-205740">
              <a:lnSpc>
                <a:spcPct val="100000"/>
              </a:lnSpc>
              <a:buClr>
                <a:srgbClr val="C00000"/>
              </a:buClr>
              <a:buSzPct val="85000"/>
              <a:buFont typeface="Wingdings"/>
              <a:buChar char=""/>
              <a:tabLst>
                <a:tab pos="205740" algn="l"/>
              </a:tabLst>
            </a:pPr>
            <a:r>
              <a:rPr dirty="0" sz="1000" spc="-35" b="1">
                <a:latin typeface="Calibri"/>
                <a:cs typeface="Calibri"/>
              </a:rPr>
              <a:t>Top </a:t>
            </a:r>
            <a:r>
              <a:rPr dirty="0" sz="1000" spc="-5" b="1">
                <a:latin typeface="Calibri"/>
                <a:cs typeface="Calibri"/>
              </a:rPr>
              <a:t>number</a:t>
            </a:r>
            <a:r>
              <a:rPr dirty="0" sz="1000" spc="-20" b="1">
                <a:latin typeface="Calibri"/>
                <a:cs typeface="Calibri"/>
              </a:rPr>
              <a:t> </a:t>
            </a:r>
            <a:r>
              <a:rPr dirty="0" sz="1000" spc="-10" b="1">
                <a:latin typeface="Calibri"/>
                <a:cs typeface="Calibri"/>
              </a:rPr>
              <a:t>(Systolic):</a:t>
            </a:r>
            <a:endParaRPr sz="1000">
              <a:latin typeface="Calibri"/>
              <a:cs typeface="Calibri"/>
            </a:endParaRPr>
          </a:p>
          <a:p>
            <a:pPr marL="210185">
              <a:lnSpc>
                <a:spcPct val="100000"/>
              </a:lnSpc>
              <a:spcBef>
                <a:spcPts val="520"/>
              </a:spcBef>
            </a:pPr>
            <a:r>
              <a:rPr dirty="0" sz="900">
                <a:latin typeface="Calibri"/>
                <a:cs typeface="Calibri"/>
              </a:rPr>
              <a:t>= </a:t>
            </a:r>
            <a:r>
              <a:rPr dirty="0" sz="900" spc="-10">
                <a:latin typeface="Calibri"/>
                <a:cs typeface="Calibri"/>
              </a:rPr>
              <a:t>Pressure </a:t>
            </a:r>
            <a:r>
              <a:rPr dirty="0" sz="900" spc="-5">
                <a:latin typeface="Calibri"/>
                <a:cs typeface="Calibri"/>
              </a:rPr>
              <a:t>while the heart is</a:t>
            </a:r>
            <a:r>
              <a:rPr dirty="0" sz="900" spc="35">
                <a:latin typeface="Calibri"/>
                <a:cs typeface="Calibri"/>
              </a:rPr>
              <a:t> </a:t>
            </a:r>
            <a:r>
              <a:rPr dirty="0" sz="900" spc="-5">
                <a:latin typeface="Calibri"/>
                <a:cs typeface="Calibri"/>
              </a:rPr>
              <a:t>beating.</a:t>
            </a:r>
            <a:endParaRPr sz="9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700">
              <a:latin typeface="Times New Roman"/>
              <a:cs typeface="Times New Roman"/>
            </a:endParaRPr>
          </a:p>
          <a:p>
            <a:pPr marL="205740" indent="-205740">
              <a:lnSpc>
                <a:spcPct val="100000"/>
              </a:lnSpc>
              <a:buClr>
                <a:srgbClr val="C00000"/>
              </a:buClr>
              <a:buSzPct val="85000"/>
              <a:buFont typeface="Wingdings"/>
              <a:buChar char=""/>
              <a:tabLst>
                <a:tab pos="205740" algn="l"/>
              </a:tabLst>
            </a:pPr>
            <a:r>
              <a:rPr dirty="0" sz="1000" spc="-5" b="1">
                <a:latin typeface="Calibri"/>
                <a:cs typeface="Calibri"/>
              </a:rPr>
              <a:t>Bottom number</a:t>
            </a:r>
            <a:r>
              <a:rPr dirty="0" sz="1000" spc="-95" b="1">
                <a:latin typeface="Calibri"/>
                <a:cs typeface="Calibri"/>
              </a:rPr>
              <a:t> </a:t>
            </a:r>
            <a:r>
              <a:rPr dirty="0" sz="1000" spc="-5" b="1">
                <a:latin typeface="Calibri"/>
                <a:cs typeface="Calibri"/>
              </a:rPr>
              <a:t>(Diastolic):</a:t>
            </a:r>
            <a:endParaRPr sz="1000">
              <a:latin typeface="Calibri"/>
              <a:cs typeface="Calibri"/>
            </a:endParaRPr>
          </a:p>
          <a:p>
            <a:pPr marL="182245">
              <a:lnSpc>
                <a:spcPct val="100000"/>
              </a:lnSpc>
              <a:spcBef>
                <a:spcPts val="520"/>
              </a:spcBef>
            </a:pPr>
            <a:r>
              <a:rPr dirty="0" sz="900">
                <a:latin typeface="Calibri"/>
                <a:cs typeface="Calibri"/>
              </a:rPr>
              <a:t>= </a:t>
            </a:r>
            <a:r>
              <a:rPr dirty="0" sz="900" spc="-10">
                <a:latin typeface="Calibri"/>
                <a:cs typeface="Calibri"/>
              </a:rPr>
              <a:t>Pressure </a:t>
            </a:r>
            <a:r>
              <a:rPr dirty="0" sz="900" spc="-5">
                <a:latin typeface="Calibri"/>
                <a:cs typeface="Calibri"/>
              </a:rPr>
              <a:t>while the heart is</a:t>
            </a:r>
            <a:r>
              <a:rPr dirty="0" sz="900" spc="70">
                <a:latin typeface="Calibri"/>
                <a:cs typeface="Calibri"/>
              </a:rPr>
              <a:t> </a:t>
            </a:r>
            <a:r>
              <a:rPr dirty="0" sz="900" spc="-10">
                <a:latin typeface="Calibri"/>
                <a:cs typeface="Calibri"/>
              </a:rPr>
              <a:t>relaxing.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650492" y="2298192"/>
            <a:ext cx="2488692" cy="34899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1608074" y="1815912"/>
            <a:ext cx="3721735" cy="7016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79705" indent="-180340">
              <a:lnSpc>
                <a:spcPct val="104200"/>
              </a:lnSpc>
            </a:pPr>
            <a:r>
              <a:rPr dirty="0" sz="1100" b="1">
                <a:solidFill>
                  <a:srgbClr val="ED9240"/>
                </a:solidFill>
                <a:latin typeface="Calibri"/>
                <a:cs typeface="Calibri"/>
              </a:rPr>
              <a:t>= </a:t>
            </a:r>
            <a:r>
              <a:rPr dirty="0" sz="1200" spc="-10" b="1">
                <a:solidFill>
                  <a:srgbClr val="252525"/>
                </a:solidFill>
                <a:latin typeface="Calibri"/>
                <a:cs typeface="Calibri"/>
              </a:rPr>
              <a:t>Lateral </a:t>
            </a:r>
            <a:r>
              <a:rPr dirty="0" sz="1200" spc="-5" b="1">
                <a:solidFill>
                  <a:srgbClr val="252525"/>
                </a:solidFill>
                <a:latin typeface="Calibri"/>
                <a:cs typeface="Calibri"/>
              </a:rPr>
              <a:t>pressure </a:t>
            </a:r>
            <a:r>
              <a:rPr dirty="0" sz="1200" spc="-10" b="1">
                <a:solidFill>
                  <a:srgbClr val="252525"/>
                </a:solidFill>
                <a:latin typeface="Calibri"/>
                <a:cs typeface="Calibri"/>
              </a:rPr>
              <a:t>created </a:t>
            </a:r>
            <a:r>
              <a:rPr dirty="0" sz="1200" spc="-5" b="1">
                <a:solidFill>
                  <a:srgbClr val="252525"/>
                </a:solidFill>
                <a:latin typeface="Calibri"/>
                <a:cs typeface="Calibri"/>
              </a:rPr>
              <a:t>by </a:t>
            </a:r>
            <a:r>
              <a:rPr dirty="0" sz="1200" b="1">
                <a:solidFill>
                  <a:srgbClr val="252525"/>
                </a:solidFill>
                <a:latin typeface="Calibri"/>
                <a:cs typeface="Calibri"/>
              </a:rPr>
              <a:t>the </a:t>
            </a:r>
            <a:r>
              <a:rPr dirty="0" sz="1200" spc="-5" b="1">
                <a:solidFill>
                  <a:srgbClr val="252525"/>
                </a:solidFill>
                <a:latin typeface="Calibri"/>
                <a:cs typeface="Calibri"/>
              </a:rPr>
              <a:t>heart as </a:t>
            </a:r>
            <a:r>
              <a:rPr dirty="0" sz="1200" b="1">
                <a:solidFill>
                  <a:srgbClr val="252525"/>
                </a:solidFill>
                <a:latin typeface="Calibri"/>
                <a:cs typeface="Calibri"/>
              </a:rPr>
              <a:t>it </a:t>
            </a:r>
            <a:r>
              <a:rPr dirty="0" sz="1200" spc="-5" b="1">
                <a:solidFill>
                  <a:srgbClr val="252525"/>
                </a:solidFill>
                <a:latin typeface="Calibri"/>
                <a:cs typeface="Calibri"/>
              </a:rPr>
              <a:t>pumps </a:t>
            </a:r>
            <a:r>
              <a:rPr dirty="0" sz="1200" b="1">
                <a:solidFill>
                  <a:srgbClr val="252525"/>
                </a:solidFill>
                <a:latin typeface="Calibri"/>
                <a:cs typeface="Calibri"/>
              </a:rPr>
              <a:t>blood,  </a:t>
            </a:r>
            <a:r>
              <a:rPr dirty="0" sz="1200" spc="-10" b="1">
                <a:solidFill>
                  <a:srgbClr val="252525"/>
                </a:solidFill>
                <a:latin typeface="Calibri"/>
                <a:cs typeface="Calibri"/>
              </a:rPr>
              <a:t>against any </a:t>
            </a:r>
            <a:r>
              <a:rPr dirty="0" sz="1200" b="1">
                <a:solidFill>
                  <a:srgbClr val="252525"/>
                </a:solidFill>
                <a:latin typeface="Calibri"/>
                <a:cs typeface="Calibri"/>
              </a:rPr>
              <a:t>unit </a:t>
            </a:r>
            <a:r>
              <a:rPr dirty="0" sz="1200" spc="-5" b="1">
                <a:solidFill>
                  <a:srgbClr val="252525"/>
                </a:solidFill>
                <a:latin typeface="Calibri"/>
                <a:cs typeface="Calibri"/>
              </a:rPr>
              <a:t>area </a:t>
            </a:r>
            <a:r>
              <a:rPr dirty="0" sz="1200" b="1">
                <a:solidFill>
                  <a:srgbClr val="252525"/>
                </a:solidFill>
                <a:latin typeface="Calibri"/>
                <a:cs typeface="Calibri"/>
              </a:rPr>
              <a:t>of the </a:t>
            </a:r>
            <a:r>
              <a:rPr dirty="0" sz="1200" spc="-5" b="1">
                <a:solidFill>
                  <a:srgbClr val="252525"/>
                </a:solidFill>
                <a:latin typeface="Calibri"/>
                <a:cs typeface="Calibri"/>
              </a:rPr>
              <a:t>vessel</a:t>
            </a:r>
            <a:r>
              <a:rPr dirty="0" sz="1200" spc="-65" b="1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dirty="0" sz="1200" spc="-5" b="1">
                <a:solidFill>
                  <a:srgbClr val="252525"/>
                </a:solidFill>
                <a:latin typeface="Calibri"/>
                <a:cs typeface="Calibri"/>
              </a:rPr>
              <a:t>wall.</a:t>
            </a:r>
            <a:endParaRPr sz="12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000">
              <a:latin typeface="Times New Roman"/>
              <a:cs typeface="Times New Roman"/>
            </a:endParaRPr>
          </a:p>
          <a:p>
            <a:pPr marL="152400">
              <a:lnSpc>
                <a:spcPct val="100000"/>
              </a:lnSpc>
              <a:spcBef>
                <a:spcPts val="5"/>
              </a:spcBef>
            </a:pPr>
            <a:r>
              <a:rPr dirty="0" sz="1100" spc="140">
                <a:latin typeface="Arial"/>
                <a:cs typeface="Arial"/>
              </a:rPr>
              <a:t>In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120">
                <a:latin typeface="Arial"/>
                <a:cs typeface="Arial"/>
              </a:rPr>
              <a:t>normal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120">
                <a:latin typeface="Arial"/>
                <a:cs typeface="Arial"/>
              </a:rPr>
              <a:t>adult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>
                <a:latin typeface="Symbol"/>
                <a:cs typeface="Symbol"/>
              </a:rPr>
              <a:t>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 spc="70">
                <a:latin typeface="Arial"/>
                <a:cs typeface="Arial"/>
              </a:rPr>
              <a:t>120/80</a:t>
            </a:r>
            <a:r>
              <a:rPr dirty="0" sz="1100" spc="-25">
                <a:latin typeface="Arial"/>
                <a:cs typeface="Arial"/>
              </a:rPr>
              <a:t> </a:t>
            </a:r>
            <a:r>
              <a:rPr dirty="0" sz="1100" spc="100">
                <a:latin typeface="Arial"/>
                <a:cs typeface="Arial"/>
              </a:rPr>
              <a:t>mmHg</a:t>
            </a:r>
            <a:endParaRPr sz="1100">
              <a:latin typeface="Arial"/>
              <a:cs typeface="Arial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4184903" y="2275332"/>
            <a:ext cx="1339596" cy="90373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5399278" y="4182745"/>
            <a:ext cx="42545" cy="908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715"/>
              </a:lnSpc>
            </a:pPr>
            <a:r>
              <a:rPr dirty="0" sz="600" b="1">
                <a:solidFill>
                  <a:srgbClr val="001F5F"/>
                </a:solidFill>
                <a:latin typeface="Arial"/>
                <a:cs typeface="Arial"/>
              </a:rPr>
              <a:t>3</a:t>
            </a:r>
            <a:endParaRPr sz="600">
              <a:latin typeface="Arial"/>
              <a:cs typeface="Arial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5099303" y="882396"/>
            <a:ext cx="600455" cy="26974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 txBox="1"/>
          <p:nvPr/>
        </p:nvSpPr>
        <p:spPr>
          <a:xfrm>
            <a:off x="2184145" y="4142740"/>
            <a:ext cx="1243965" cy="800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r>
              <a:rPr dirty="0" sz="500">
                <a:latin typeface="Corbel"/>
                <a:cs typeface="Corbel"/>
              </a:rPr>
              <a:t>Dr.</a:t>
            </a:r>
            <a:r>
              <a:rPr dirty="0" sz="500" spc="-1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Abeer</a:t>
            </a:r>
            <a:r>
              <a:rPr dirty="0" sz="500" spc="-2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A.</a:t>
            </a:r>
            <a:r>
              <a:rPr dirty="0" sz="500" spc="-1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Al-Masri,</a:t>
            </a:r>
            <a:r>
              <a:rPr dirty="0" sz="500" spc="-3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Faculty</a:t>
            </a:r>
            <a:r>
              <a:rPr dirty="0" sz="500" spc="-25">
                <a:latin typeface="Corbel"/>
                <a:cs typeface="Corbel"/>
              </a:rPr>
              <a:t> </a:t>
            </a:r>
            <a:r>
              <a:rPr dirty="0" sz="500" spc="-5">
                <a:latin typeface="Corbel"/>
                <a:cs typeface="Corbel"/>
              </a:rPr>
              <a:t>of </a:t>
            </a:r>
            <a:r>
              <a:rPr dirty="0" sz="500">
                <a:latin typeface="Corbel"/>
                <a:cs typeface="Corbel"/>
              </a:rPr>
              <a:t>Medicine,</a:t>
            </a:r>
            <a:r>
              <a:rPr dirty="0" sz="500" spc="-35">
                <a:latin typeface="Corbel"/>
                <a:cs typeface="Corbel"/>
              </a:rPr>
              <a:t> </a:t>
            </a:r>
            <a:r>
              <a:rPr dirty="0" sz="500" spc="-5">
                <a:latin typeface="Corbel"/>
                <a:cs typeface="Corbel"/>
              </a:rPr>
              <a:t>KSU</a:t>
            </a:r>
            <a:endParaRPr sz="500">
              <a:latin typeface="Corbel"/>
              <a:cs typeface="Corbel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1143304" y="868933"/>
            <a:ext cx="4571365" cy="3428365"/>
          </a:xfrm>
          <a:custGeom>
            <a:avLst/>
            <a:gdLst/>
            <a:ahLst/>
            <a:cxnLst/>
            <a:rect l="l" t="t" r="r" b="b"/>
            <a:pathLst>
              <a:path w="4571365" h="3428365">
                <a:moveTo>
                  <a:pt x="0" y="3428110"/>
                </a:moveTo>
                <a:lnTo>
                  <a:pt x="4571365" y="3428110"/>
                </a:lnTo>
                <a:lnTo>
                  <a:pt x="4571365" y="0"/>
                </a:lnTo>
                <a:lnTo>
                  <a:pt x="0" y="0"/>
                </a:lnTo>
                <a:lnTo>
                  <a:pt x="0" y="3428110"/>
                </a:lnTo>
                <a:close/>
              </a:path>
            </a:pathLst>
          </a:custGeom>
          <a:ln w="243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1143000" y="4844796"/>
            <a:ext cx="4572000" cy="34290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1143000" y="4844796"/>
            <a:ext cx="536575" cy="2646045"/>
          </a:xfrm>
          <a:custGeom>
            <a:avLst/>
            <a:gdLst/>
            <a:ahLst/>
            <a:cxnLst/>
            <a:rect l="l" t="t" r="r" b="b"/>
            <a:pathLst>
              <a:path w="536575" h="2646045">
                <a:moveTo>
                  <a:pt x="536448" y="0"/>
                </a:moveTo>
                <a:lnTo>
                  <a:pt x="407924" y="0"/>
                </a:lnTo>
                <a:lnTo>
                  <a:pt x="0" y="2486152"/>
                </a:lnTo>
                <a:lnTo>
                  <a:pt x="0" y="2629027"/>
                </a:lnTo>
                <a:lnTo>
                  <a:pt x="99987" y="2645664"/>
                </a:lnTo>
                <a:lnTo>
                  <a:pt x="536448" y="0"/>
                </a:lnTo>
                <a:close/>
              </a:path>
            </a:pathLst>
          </a:custGeom>
          <a:solidFill>
            <a:srgbClr val="BB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1143000" y="4844796"/>
            <a:ext cx="379730" cy="2312035"/>
          </a:xfrm>
          <a:custGeom>
            <a:avLst/>
            <a:gdLst/>
            <a:ahLst/>
            <a:cxnLst/>
            <a:rect l="l" t="t" r="r" b="b"/>
            <a:pathLst>
              <a:path w="379730" h="2312034">
                <a:moveTo>
                  <a:pt x="379475" y="0"/>
                </a:moveTo>
                <a:lnTo>
                  <a:pt x="252475" y="0"/>
                </a:lnTo>
                <a:lnTo>
                  <a:pt x="0" y="1538096"/>
                </a:lnTo>
                <a:lnTo>
                  <a:pt x="0" y="2311908"/>
                </a:lnTo>
                <a:lnTo>
                  <a:pt x="379475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1143000" y="7676388"/>
            <a:ext cx="452755" cy="597535"/>
          </a:xfrm>
          <a:custGeom>
            <a:avLst/>
            <a:gdLst/>
            <a:ahLst/>
            <a:cxnLst/>
            <a:rect l="l" t="t" r="r" b="b"/>
            <a:pathLst>
              <a:path w="452755" h="597534">
                <a:moveTo>
                  <a:pt x="0" y="0"/>
                </a:moveTo>
                <a:lnTo>
                  <a:pt x="0" y="9524"/>
                </a:lnTo>
                <a:lnTo>
                  <a:pt x="426466" y="597407"/>
                </a:lnTo>
                <a:lnTo>
                  <a:pt x="452628" y="597407"/>
                </a:lnTo>
                <a:lnTo>
                  <a:pt x="0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1143000" y="7493507"/>
            <a:ext cx="744220" cy="780415"/>
          </a:xfrm>
          <a:custGeom>
            <a:avLst/>
            <a:gdLst/>
            <a:ahLst/>
            <a:cxnLst/>
            <a:rect l="l" t="t" r="r" b="b"/>
            <a:pathLst>
              <a:path w="744219" h="780415">
                <a:moveTo>
                  <a:pt x="0" y="0"/>
                </a:moveTo>
                <a:lnTo>
                  <a:pt x="0" y="2413"/>
                </a:lnTo>
                <a:lnTo>
                  <a:pt x="715137" y="780288"/>
                </a:lnTo>
                <a:lnTo>
                  <a:pt x="743712" y="780288"/>
                </a:lnTo>
                <a:lnTo>
                  <a:pt x="0" y="0"/>
                </a:lnTo>
                <a:close/>
              </a:path>
            </a:pathLst>
          </a:custGeom>
          <a:solidFill>
            <a:srgbClr val="5E0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1143000" y="7473695"/>
            <a:ext cx="1065530" cy="800100"/>
          </a:xfrm>
          <a:custGeom>
            <a:avLst/>
            <a:gdLst/>
            <a:ahLst/>
            <a:cxnLst/>
            <a:rect l="l" t="t" r="r" b="b"/>
            <a:pathLst>
              <a:path w="1065530" h="800100">
                <a:moveTo>
                  <a:pt x="0" y="0"/>
                </a:moveTo>
                <a:lnTo>
                  <a:pt x="0" y="19049"/>
                </a:lnTo>
                <a:lnTo>
                  <a:pt x="743204" y="800099"/>
                </a:lnTo>
                <a:lnTo>
                  <a:pt x="1065276" y="800099"/>
                </a:lnTo>
                <a:lnTo>
                  <a:pt x="99949" y="16636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1143000" y="7523988"/>
            <a:ext cx="688975" cy="749935"/>
          </a:xfrm>
          <a:custGeom>
            <a:avLst/>
            <a:gdLst/>
            <a:ahLst/>
            <a:cxnLst/>
            <a:rect l="l" t="t" r="r" b="b"/>
            <a:pathLst>
              <a:path w="688975" h="749934">
                <a:moveTo>
                  <a:pt x="0" y="0"/>
                </a:moveTo>
                <a:lnTo>
                  <a:pt x="0" y="152399"/>
                </a:lnTo>
                <a:lnTo>
                  <a:pt x="453136" y="749807"/>
                </a:lnTo>
                <a:lnTo>
                  <a:pt x="688848" y="749807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1143000" y="5190744"/>
            <a:ext cx="4569460" cy="216535"/>
          </a:xfrm>
          <a:custGeom>
            <a:avLst/>
            <a:gdLst/>
            <a:ahLst/>
            <a:cxnLst/>
            <a:rect l="l" t="t" r="r" b="b"/>
            <a:pathLst>
              <a:path w="4569460" h="216535">
                <a:moveTo>
                  <a:pt x="0" y="216408"/>
                </a:moveTo>
                <a:lnTo>
                  <a:pt x="4568952" y="216408"/>
                </a:lnTo>
                <a:lnTo>
                  <a:pt x="4568952" y="0"/>
                </a:lnTo>
                <a:lnTo>
                  <a:pt x="0" y="0"/>
                </a:lnTo>
                <a:lnTo>
                  <a:pt x="0" y="216408"/>
                </a:lnTo>
                <a:close/>
              </a:path>
            </a:pathLst>
          </a:custGeom>
          <a:solidFill>
            <a:srgbClr val="F7DEA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 txBox="1"/>
          <p:nvPr/>
        </p:nvSpPr>
        <p:spPr>
          <a:xfrm>
            <a:off x="1243380" y="5198364"/>
            <a:ext cx="4378325" cy="20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50" spc="65">
                <a:solidFill>
                  <a:srgbClr val="C00000"/>
                </a:solidFill>
                <a:latin typeface="Arial"/>
                <a:cs typeface="Arial"/>
              </a:rPr>
              <a:t>Pressure</a:t>
            </a:r>
            <a:r>
              <a:rPr dirty="0" sz="1250" spc="-4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250" spc="40">
                <a:solidFill>
                  <a:srgbClr val="C00000"/>
                </a:solidFill>
                <a:latin typeface="Arial"/>
                <a:cs typeface="Arial"/>
              </a:rPr>
              <a:t>changes</a:t>
            </a:r>
            <a:r>
              <a:rPr dirty="0" sz="1250" spc="-45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250" spc="145">
                <a:solidFill>
                  <a:srgbClr val="C00000"/>
                </a:solidFill>
                <a:latin typeface="Arial"/>
                <a:cs typeface="Arial"/>
              </a:rPr>
              <a:t>throughout</a:t>
            </a:r>
            <a:r>
              <a:rPr dirty="0" sz="1250" spc="-2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250" spc="114">
                <a:solidFill>
                  <a:srgbClr val="C00000"/>
                </a:solidFill>
                <a:latin typeface="Arial"/>
                <a:cs typeface="Arial"/>
              </a:rPr>
              <a:t>the</a:t>
            </a:r>
            <a:r>
              <a:rPr dirty="0" sz="1250" spc="-25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250" spc="70">
                <a:solidFill>
                  <a:srgbClr val="C00000"/>
                </a:solidFill>
                <a:latin typeface="Arial"/>
                <a:cs typeface="Arial"/>
              </a:rPr>
              <a:t>systemic</a:t>
            </a:r>
            <a:r>
              <a:rPr dirty="0" sz="1250" spc="-2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250" spc="125">
                <a:solidFill>
                  <a:srgbClr val="C00000"/>
                </a:solidFill>
                <a:latin typeface="Arial"/>
                <a:cs typeface="Arial"/>
              </a:rPr>
              <a:t>circulation</a:t>
            </a:r>
            <a:endParaRPr sz="1250">
              <a:latin typeface="Arial"/>
              <a:cs typeface="Arial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1143000" y="5515355"/>
            <a:ext cx="4572000" cy="259232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 txBox="1"/>
          <p:nvPr/>
        </p:nvSpPr>
        <p:spPr>
          <a:xfrm>
            <a:off x="5386578" y="8159495"/>
            <a:ext cx="67945" cy="1035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600" b="1">
                <a:solidFill>
                  <a:srgbClr val="001F5F"/>
                </a:solidFill>
                <a:latin typeface="Arial"/>
                <a:cs typeface="Arial"/>
              </a:rPr>
              <a:t>4</a:t>
            </a:r>
            <a:endParaRPr sz="600">
              <a:latin typeface="Arial"/>
              <a:cs typeface="Arial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5099303" y="4858511"/>
            <a:ext cx="600455" cy="26974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 txBox="1"/>
          <p:nvPr/>
        </p:nvSpPr>
        <p:spPr>
          <a:xfrm>
            <a:off x="2210816" y="8155432"/>
            <a:ext cx="1269365" cy="927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500">
                <a:latin typeface="Corbel"/>
                <a:cs typeface="Corbel"/>
              </a:rPr>
              <a:t>Dr.</a:t>
            </a:r>
            <a:r>
              <a:rPr dirty="0" sz="500" spc="-1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Abeer</a:t>
            </a:r>
            <a:r>
              <a:rPr dirty="0" sz="500" spc="-2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A.</a:t>
            </a:r>
            <a:r>
              <a:rPr dirty="0" sz="500" spc="-1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Al-Masri,</a:t>
            </a:r>
            <a:r>
              <a:rPr dirty="0" sz="500" spc="-3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Faculty</a:t>
            </a:r>
            <a:r>
              <a:rPr dirty="0" sz="500" spc="-25">
                <a:latin typeface="Corbel"/>
                <a:cs typeface="Corbel"/>
              </a:rPr>
              <a:t> </a:t>
            </a:r>
            <a:r>
              <a:rPr dirty="0" sz="500" spc="-5">
                <a:latin typeface="Corbel"/>
                <a:cs typeface="Corbel"/>
              </a:rPr>
              <a:t>of </a:t>
            </a:r>
            <a:r>
              <a:rPr dirty="0" sz="500">
                <a:latin typeface="Corbel"/>
                <a:cs typeface="Corbel"/>
              </a:rPr>
              <a:t>Medicine,</a:t>
            </a:r>
            <a:r>
              <a:rPr dirty="0" sz="500" spc="-35">
                <a:latin typeface="Corbel"/>
                <a:cs typeface="Corbel"/>
              </a:rPr>
              <a:t> </a:t>
            </a:r>
            <a:r>
              <a:rPr dirty="0" sz="500" spc="-5">
                <a:latin typeface="Corbel"/>
                <a:cs typeface="Corbel"/>
              </a:rPr>
              <a:t>KSU</a:t>
            </a:r>
            <a:endParaRPr sz="500">
              <a:latin typeface="Corbel"/>
              <a:cs typeface="Corbel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1143304" y="4845684"/>
            <a:ext cx="4571365" cy="3428365"/>
          </a:xfrm>
          <a:custGeom>
            <a:avLst/>
            <a:gdLst/>
            <a:ahLst/>
            <a:cxnLst/>
            <a:rect l="l" t="t" r="r" b="b"/>
            <a:pathLst>
              <a:path w="4571365" h="3428365">
                <a:moveTo>
                  <a:pt x="0" y="3428111"/>
                </a:moveTo>
                <a:lnTo>
                  <a:pt x="4571365" y="3428111"/>
                </a:lnTo>
                <a:lnTo>
                  <a:pt x="4571365" y="0"/>
                </a:lnTo>
                <a:lnTo>
                  <a:pt x="0" y="0"/>
                </a:lnTo>
                <a:lnTo>
                  <a:pt x="0" y="3428111"/>
                </a:lnTo>
                <a:close/>
              </a:path>
            </a:pathLst>
          </a:custGeom>
          <a:ln w="243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algn="r" marR="5715">
              <a:lnSpc>
                <a:spcPts val="1305"/>
              </a:lnSpc>
            </a:pPr>
            <a:r>
              <a:rPr dirty="0" spc="-25"/>
              <a:t>Dr. </a:t>
            </a:r>
            <a:r>
              <a:rPr dirty="0" spc="-5"/>
              <a:t>Abeer A. Al-Masri, Faculty </a:t>
            </a:r>
            <a:r>
              <a:rPr dirty="0"/>
              <a:t>of</a:t>
            </a:r>
            <a:r>
              <a:rPr dirty="0" spc="-120"/>
              <a:t> </a:t>
            </a:r>
            <a:r>
              <a:rPr dirty="0" spc="-5"/>
              <a:t>Medicine,</a:t>
            </a:r>
          </a:p>
          <a:p>
            <a:pPr algn="r" marR="5080">
              <a:lnSpc>
                <a:spcPct val="100000"/>
              </a:lnSpc>
            </a:pPr>
            <a:r>
              <a:rPr dirty="0" spc="-5"/>
              <a:t>KSU</a:t>
            </a:r>
          </a:p>
        </p:txBody>
      </p:sp>
      <p:sp>
        <p:nvSpPr>
          <p:cNvPr id="35" name="object 3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fld id="{81D60167-4931-47E6-BA6A-407CBD079E47}" type="slidenum">
              <a:rPr dirty="0" spc="-5"/>
              <a:t>1</a:t>
            </a:fld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13401" y="41147"/>
            <a:ext cx="1671320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5">
                <a:latin typeface="Times New Roman"/>
                <a:cs typeface="Times New Roman"/>
              </a:rPr>
              <a:t>Cardiovascular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Physiology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788" y="41147"/>
            <a:ext cx="569595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>
                <a:latin typeface="Times New Roman"/>
                <a:cs typeface="Times New Roman"/>
              </a:rPr>
              <a:t>3/6/2016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143000" y="868680"/>
            <a:ext cx="4572000" cy="3429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143000" y="868680"/>
            <a:ext cx="536575" cy="2646045"/>
          </a:xfrm>
          <a:custGeom>
            <a:avLst/>
            <a:gdLst/>
            <a:ahLst/>
            <a:cxnLst/>
            <a:rect l="l" t="t" r="r" b="b"/>
            <a:pathLst>
              <a:path w="536575" h="2646045">
                <a:moveTo>
                  <a:pt x="536448" y="0"/>
                </a:moveTo>
                <a:lnTo>
                  <a:pt x="407924" y="0"/>
                </a:lnTo>
                <a:lnTo>
                  <a:pt x="0" y="2486152"/>
                </a:lnTo>
                <a:lnTo>
                  <a:pt x="0" y="2629027"/>
                </a:lnTo>
                <a:lnTo>
                  <a:pt x="99987" y="2645664"/>
                </a:lnTo>
                <a:lnTo>
                  <a:pt x="536448" y="0"/>
                </a:lnTo>
                <a:close/>
              </a:path>
            </a:pathLst>
          </a:custGeom>
          <a:solidFill>
            <a:srgbClr val="BB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143000" y="868680"/>
            <a:ext cx="379730" cy="2312035"/>
          </a:xfrm>
          <a:custGeom>
            <a:avLst/>
            <a:gdLst/>
            <a:ahLst/>
            <a:cxnLst/>
            <a:rect l="l" t="t" r="r" b="b"/>
            <a:pathLst>
              <a:path w="379730" h="2312035">
                <a:moveTo>
                  <a:pt x="379475" y="0"/>
                </a:moveTo>
                <a:lnTo>
                  <a:pt x="252475" y="0"/>
                </a:lnTo>
                <a:lnTo>
                  <a:pt x="0" y="1538097"/>
                </a:lnTo>
                <a:lnTo>
                  <a:pt x="0" y="2311908"/>
                </a:lnTo>
                <a:lnTo>
                  <a:pt x="379475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143000" y="3700271"/>
            <a:ext cx="452755" cy="597535"/>
          </a:xfrm>
          <a:custGeom>
            <a:avLst/>
            <a:gdLst/>
            <a:ahLst/>
            <a:cxnLst/>
            <a:rect l="l" t="t" r="r" b="b"/>
            <a:pathLst>
              <a:path w="452755" h="597535">
                <a:moveTo>
                  <a:pt x="0" y="0"/>
                </a:moveTo>
                <a:lnTo>
                  <a:pt x="0" y="9525"/>
                </a:lnTo>
                <a:lnTo>
                  <a:pt x="426466" y="597407"/>
                </a:lnTo>
                <a:lnTo>
                  <a:pt x="452628" y="597407"/>
                </a:lnTo>
                <a:lnTo>
                  <a:pt x="0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143000" y="3517391"/>
            <a:ext cx="744220" cy="780415"/>
          </a:xfrm>
          <a:custGeom>
            <a:avLst/>
            <a:gdLst/>
            <a:ahLst/>
            <a:cxnLst/>
            <a:rect l="l" t="t" r="r" b="b"/>
            <a:pathLst>
              <a:path w="744219" h="780414">
                <a:moveTo>
                  <a:pt x="0" y="0"/>
                </a:moveTo>
                <a:lnTo>
                  <a:pt x="0" y="2412"/>
                </a:lnTo>
                <a:lnTo>
                  <a:pt x="715137" y="780288"/>
                </a:lnTo>
                <a:lnTo>
                  <a:pt x="743712" y="780288"/>
                </a:lnTo>
                <a:lnTo>
                  <a:pt x="0" y="0"/>
                </a:lnTo>
                <a:close/>
              </a:path>
            </a:pathLst>
          </a:custGeom>
          <a:solidFill>
            <a:srgbClr val="5E0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143000" y="3497579"/>
            <a:ext cx="1065530" cy="800100"/>
          </a:xfrm>
          <a:custGeom>
            <a:avLst/>
            <a:gdLst/>
            <a:ahLst/>
            <a:cxnLst/>
            <a:rect l="l" t="t" r="r" b="b"/>
            <a:pathLst>
              <a:path w="1065530" h="800100">
                <a:moveTo>
                  <a:pt x="0" y="0"/>
                </a:moveTo>
                <a:lnTo>
                  <a:pt x="0" y="19050"/>
                </a:lnTo>
                <a:lnTo>
                  <a:pt x="743204" y="800100"/>
                </a:lnTo>
                <a:lnTo>
                  <a:pt x="1065276" y="800100"/>
                </a:lnTo>
                <a:lnTo>
                  <a:pt x="99949" y="16637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143000" y="3547871"/>
            <a:ext cx="688975" cy="749935"/>
          </a:xfrm>
          <a:custGeom>
            <a:avLst/>
            <a:gdLst/>
            <a:ahLst/>
            <a:cxnLst/>
            <a:rect l="l" t="t" r="r" b="b"/>
            <a:pathLst>
              <a:path w="688975" h="749935">
                <a:moveTo>
                  <a:pt x="0" y="0"/>
                </a:moveTo>
                <a:lnTo>
                  <a:pt x="0" y="152400"/>
                </a:lnTo>
                <a:lnTo>
                  <a:pt x="453136" y="749807"/>
                </a:lnTo>
                <a:lnTo>
                  <a:pt x="688848" y="749807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143000" y="1431036"/>
            <a:ext cx="2537460" cy="286664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5099303" y="882396"/>
            <a:ext cx="600455" cy="26974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1143000" y="1214627"/>
            <a:ext cx="4569460" cy="216535"/>
          </a:xfrm>
          <a:custGeom>
            <a:avLst/>
            <a:gdLst/>
            <a:ahLst/>
            <a:cxnLst/>
            <a:rect l="l" t="t" r="r" b="b"/>
            <a:pathLst>
              <a:path w="4569460" h="216534">
                <a:moveTo>
                  <a:pt x="0" y="216407"/>
                </a:moveTo>
                <a:lnTo>
                  <a:pt x="4568952" y="216407"/>
                </a:lnTo>
                <a:lnTo>
                  <a:pt x="4568952" y="0"/>
                </a:lnTo>
                <a:lnTo>
                  <a:pt x="0" y="0"/>
                </a:lnTo>
                <a:lnTo>
                  <a:pt x="0" y="216407"/>
                </a:lnTo>
                <a:close/>
              </a:path>
            </a:pathLst>
          </a:custGeom>
          <a:solidFill>
            <a:srgbClr val="F7DEA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1243380" y="1221740"/>
            <a:ext cx="4378325" cy="23406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50" spc="65">
                <a:solidFill>
                  <a:srgbClr val="C00000"/>
                </a:solidFill>
                <a:latin typeface="Arial"/>
                <a:cs typeface="Arial"/>
              </a:rPr>
              <a:t>Pressure</a:t>
            </a:r>
            <a:r>
              <a:rPr dirty="0" sz="1250" spc="-4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250" spc="40">
                <a:solidFill>
                  <a:srgbClr val="C00000"/>
                </a:solidFill>
                <a:latin typeface="Arial"/>
                <a:cs typeface="Arial"/>
              </a:rPr>
              <a:t>changes</a:t>
            </a:r>
            <a:r>
              <a:rPr dirty="0" sz="1250" spc="-45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250" spc="145">
                <a:solidFill>
                  <a:srgbClr val="C00000"/>
                </a:solidFill>
                <a:latin typeface="Arial"/>
                <a:cs typeface="Arial"/>
              </a:rPr>
              <a:t>throughout</a:t>
            </a:r>
            <a:r>
              <a:rPr dirty="0" sz="1250" spc="-2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250" spc="114">
                <a:solidFill>
                  <a:srgbClr val="C00000"/>
                </a:solidFill>
                <a:latin typeface="Arial"/>
                <a:cs typeface="Arial"/>
              </a:rPr>
              <a:t>the</a:t>
            </a:r>
            <a:r>
              <a:rPr dirty="0" sz="1250" spc="-25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250" spc="70">
                <a:solidFill>
                  <a:srgbClr val="C00000"/>
                </a:solidFill>
                <a:latin typeface="Arial"/>
                <a:cs typeface="Arial"/>
              </a:rPr>
              <a:t>systemic</a:t>
            </a:r>
            <a:r>
              <a:rPr dirty="0" sz="1250" spc="-2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250" spc="125">
                <a:solidFill>
                  <a:srgbClr val="C00000"/>
                </a:solidFill>
                <a:latin typeface="Arial"/>
                <a:cs typeface="Arial"/>
              </a:rPr>
              <a:t>circulation</a:t>
            </a:r>
            <a:endParaRPr sz="12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500">
              <a:latin typeface="Times New Roman"/>
              <a:cs typeface="Times New Roman"/>
            </a:endParaRPr>
          </a:p>
          <a:p>
            <a:pPr marL="2663190" marR="187325" indent="-143510">
              <a:lnSpc>
                <a:spcPct val="100000"/>
              </a:lnSpc>
              <a:buClr>
                <a:srgbClr val="8D1515"/>
              </a:buClr>
              <a:buSzPct val="85000"/>
              <a:buFont typeface="Wingdings"/>
              <a:buChar char=""/>
              <a:tabLst>
                <a:tab pos="2663825" algn="l"/>
              </a:tabLst>
            </a:pPr>
            <a:r>
              <a:rPr dirty="0" sz="1000" spc="-5" b="1">
                <a:latin typeface="Calibri"/>
                <a:cs typeface="Calibri"/>
              </a:rPr>
              <a:t>Blood </a:t>
            </a:r>
            <a:r>
              <a:rPr dirty="0" sz="1000" spc="-10" b="1">
                <a:latin typeface="Calibri"/>
                <a:cs typeface="Calibri"/>
              </a:rPr>
              <a:t>flows </a:t>
            </a:r>
            <a:r>
              <a:rPr dirty="0" sz="1000" spc="-5" b="1">
                <a:latin typeface="Calibri"/>
                <a:cs typeface="Calibri"/>
              </a:rPr>
              <a:t>down a pressure  </a:t>
            </a:r>
            <a:r>
              <a:rPr dirty="0" sz="1000" spc="-10" b="1">
                <a:latin typeface="Calibri"/>
                <a:cs typeface="Calibri"/>
              </a:rPr>
              <a:t>gradient.</a:t>
            </a:r>
            <a:endParaRPr sz="1000">
              <a:latin typeface="Calibri"/>
              <a:cs typeface="Calibri"/>
            </a:endParaRPr>
          </a:p>
          <a:p>
            <a:pPr marL="2663190" indent="-143510">
              <a:lnSpc>
                <a:spcPct val="100000"/>
              </a:lnSpc>
              <a:spcBef>
                <a:spcPts val="840"/>
              </a:spcBef>
              <a:buClr>
                <a:srgbClr val="8D1515"/>
              </a:buClr>
              <a:buSzPct val="85000"/>
              <a:buFont typeface="Wingdings"/>
              <a:buChar char=""/>
              <a:tabLst>
                <a:tab pos="2663825" algn="l"/>
              </a:tabLst>
            </a:pPr>
            <a:r>
              <a:rPr dirty="0" sz="1000" spc="-10" b="1">
                <a:latin typeface="Calibri"/>
                <a:cs typeface="Calibri"/>
              </a:rPr>
              <a:t>Highest at </a:t>
            </a:r>
            <a:r>
              <a:rPr dirty="0" sz="1000" spc="-5" b="1">
                <a:latin typeface="Calibri"/>
                <a:cs typeface="Calibri"/>
              </a:rPr>
              <a:t>the</a:t>
            </a:r>
            <a:r>
              <a:rPr dirty="0" sz="1000" spc="-15" b="1">
                <a:latin typeface="Calibri"/>
                <a:cs typeface="Calibri"/>
              </a:rPr>
              <a:t> </a:t>
            </a:r>
            <a:r>
              <a:rPr dirty="0" sz="1000" spc="-5" b="1">
                <a:latin typeface="Calibri"/>
                <a:cs typeface="Calibri"/>
              </a:rPr>
              <a:t>heart.</a:t>
            </a:r>
            <a:endParaRPr sz="1000">
              <a:latin typeface="Calibri"/>
              <a:cs typeface="Calibri"/>
            </a:endParaRPr>
          </a:p>
          <a:p>
            <a:pPr marL="2663190" indent="-143510">
              <a:lnSpc>
                <a:spcPct val="100000"/>
              </a:lnSpc>
              <a:spcBef>
                <a:spcPts val="840"/>
              </a:spcBef>
              <a:buClr>
                <a:srgbClr val="8D1515"/>
              </a:buClr>
              <a:buSzPct val="85000"/>
              <a:buFont typeface="Wingdings"/>
              <a:buChar char=""/>
              <a:tabLst>
                <a:tab pos="2663825" algn="l"/>
              </a:tabLst>
            </a:pPr>
            <a:r>
              <a:rPr dirty="0" sz="1000" spc="-5" b="1">
                <a:latin typeface="Calibri"/>
                <a:cs typeface="Calibri"/>
              </a:rPr>
              <a:t>↓ over</a:t>
            </a:r>
            <a:r>
              <a:rPr dirty="0" sz="1000" spc="-95" b="1">
                <a:latin typeface="Calibri"/>
                <a:cs typeface="Calibri"/>
              </a:rPr>
              <a:t> </a:t>
            </a:r>
            <a:r>
              <a:rPr dirty="0" sz="1000" spc="-5" b="1">
                <a:latin typeface="Calibri"/>
                <a:cs typeface="Calibri"/>
              </a:rPr>
              <a:t>distance.</a:t>
            </a:r>
            <a:endParaRPr sz="1000">
              <a:latin typeface="Calibri"/>
              <a:cs typeface="Calibri"/>
            </a:endParaRPr>
          </a:p>
          <a:p>
            <a:pPr marL="2663190" indent="-143510">
              <a:lnSpc>
                <a:spcPct val="100000"/>
              </a:lnSpc>
              <a:spcBef>
                <a:spcPts val="840"/>
              </a:spcBef>
              <a:buClr>
                <a:srgbClr val="8D1515"/>
              </a:buClr>
              <a:buSzPct val="85000"/>
              <a:buFont typeface="Wingdings"/>
              <a:buChar char=""/>
              <a:tabLst>
                <a:tab pos="2663825" algn="l"/>
              </a:tabLst>
            </a:pPr>
            <a:r>
              <a:rPr dirty="0" sz="1000" spc="-5" b="1">
                <a:latin typeface="Calibri"/>
                <a:cs typeface="Calibri"/>
              </a:rPr>
              <a:t>↓ </a:t>
            </a:r>
            <a:r>
              <a:rPr dirty="0" sz="1000" spc="-10" b="1">
                <a:latin typeface="Calibri"/>
                <a:cs typeface="Calibri"/>
              </a:rPr>
              <a:t>90% from </a:t>
            </a:r>
            <a:r>
              <a:rPr dirty="0" sz="1000" spc="-5" b="1">
                <a:latin typeface="Calibri"/>
                <a:cs typeface="Calibri"/>
              </a:rPr>
              <a:t>aorta </a:t>
            </a:r>
            <a:r>
              <a:rPr dirty="0" sz="1000" spc="-10" b="1">
                <a:latin typeface="Calibri"/>
                <a:cs typeface="Calibri"/>
              </a:rPr>
              <a:t>to vena</a:t>
            </a:r>
            <a:r>
              <a:rPr dirty="0" sz="1000" spc="5" b="1">
                <a:latin typeface="Calibri"/>
                <a:cs typeface="Calibri"/>
              </a:rPr>
              <a:t> </a:t>
            </a:r>
            <a:r>
              <a:rPr dirty="0" sz="1000" spc="-10" b="1">
                <a:latin typeface="Calibri"/>
                <a:cs typeface="Calibri"/>
              </a:rPr>
              <a:t>cava.</a:t>
            </a:r>
            <a:endParaRPr sz="1000">
              <a:latin typeface="Calibri"/>
              <a:cs typeface="Calibri"/>
            </a:endParaRPr>
          </a:p>
          <a:p>
            <a:pPr marL="2663190" marR="370205" indent="-143510">
              <a:lnSpc>
                <a:spcPct val="100000"/>
              </a:lnSpc>
              <a:spcBef>
                <a:spcPts val="840"/>
              </a:spcBef>
              <a:buClr>
                <a:srgbClr val="8D1515"/>
              </a:buClr>
              <a:buSzPct val="85000"/>
              <a:buFont typeface="Wingdings"/>
              <a:buChar char=""/>
              <a:tabLst>
                <a:tab pos="2663825" algn="l"/>
              </a:tabLst>
            </a:pPr>
            <a:r>
              <a:rPr dirty="0" sz="1000" spc="-10" b="1">
                <a:latin typeface="Calibri"/>
                <a:cs typeface="Calibri"/>
              </a:rPr>
              <a:t>Greatest </a:t>
            </a:r>
            <a:r>
              <a:rPr dirty="0" sz="1000" spc="-5" b="1">
                <a:latin typeface="Calibri"/>
                <a:cs typeface="Calibri"/>
              </a:rPr>
              <a:t>drop in</a:t>
            </a:r>
            <a:r>
              <a:rPr dirty="0" sz="1000" spc="-55" b="1">
                <a:latin typeface="Calibri"/>
                <a:cs typeface="Calibri"/>
              </a:rPr>
              <a:t> </a:t>
            </a:r>
            <a:r>
              <a:rPr dirty="0" sz="1000" spc="-5" b="1">
                <a:latin typeface="Calibri"/>
                <a:cs typeface="Calibri"/>
              </a:rPr>
              <a:t>pressure  occurs in</a:t>
            </a:r>
            <a:r>
              <a:rPr dirty="0" sz="1000" spc="-80" b="1">
                <a:latin typeface="Calibri"/>
                <a:cs typeface="Calibri"/>
              </a:rPr>
              <a:t> </a:t>
            </a:r>
            <a:r>
              <a:rPr dirty="0" sz="1000" spc="-5" b="1">
                <a:latin typeface="Calibri"/>
                <a:cs typeface="Calibri"/>
              </a:rPr>
              <a:t>arterioles.</a:t>
            </a:r>
            <a:endParaRPr sz="1000">
              <a:latin typeface="Calibri"/>
              <a:cs typeface="Calibri"/>
            </a:endParaRPr>
          </a:p>
          <a:p>
            <a:pPr marL="2663190" marR="483870" indent="-143510">
              <a:lnSpc>
                <a:spcPct val="100000"/>
              </a:lnSpc>
              <a:spcBef>
                <a:spcPts val="840"/>
              </a:spcBef>
              <a:buClr>
                <a:srgbClr val="8D1515"/>
              </a:buClr>
              <a:buSzPct val="85000"/>
              <a:buFont typeface="Wingdings"/>
              <a:buChar char=""/>
              <a:tabLst>
                <a:tab pos="2663825" algn="l"/>
              </a:tabLst>
            </a:pPr>
            <a:r>
              <a:rPr dirty="0" sz="1000" spc="-5" b="1">
                <a:latin typeface="Calibri"/>
                <a:cs typeface="Calibri"/>
              </a:rPr>
              <a:t>No </a:t>
            </a:r>
            <a:r>
              <a:rPr dirty="0" sz="1000" spc="-10" b="1">
                <a:latin typeface="Calibri"/>
                <a:cs typeface="Calibri"/>
              </a:rPr>
              <a:t>large </a:t>
            </a:r>
            <a:r>
              <a:rPr dirty="0" sz="1000" spc="-5" b="1">
                <a:latin typeface="Calibri"/>
                <a:cs typeface="Calibri"/>
              </a:rPr>
              <a:t>fluctuations</a:t>
            </a:r>
            <a:r>
              <a:rPr dirty="0" sz="1000" spc="-55" b="1">
                <a:latin typeface="Calibri"/>
                <a:cs typeface="Calibri"/>
              </a:rPr>
              <a:t> </a:t>
            </a:r>
            <a:r>
              <a:rPr dirty="0" sz="1000" spc="-5" b="1">
                <a:latin typeface="Calibri"/>
                <a:cs typeface="Calibri"/>
              </a:rPr>
              <a:t>in  capillaries &amp;</a:t>
            </a:r>
            <a:r>
              <a:rPr dirty="0" sz="1000" spc="-75" b="1">
                <a:latin typeface="Calibri"/>
                <a:cs typeface="Calibri"/>
              </a:rPr>
              <a:t> </a:t>
            </a:r>
            <a:r>
              <a:rPr dirty="0" sz="1000" spc="-5" b="1">
                <a:latin typeface="Calibri"/>
                <a:cs typeface="Calibri"/>
              </a:rPr>
              <a:t>veins.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750690" y="3650107"/>
            <a:ext cx="1762760" cy="6362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56210" marR="5080" indent="-143510">
              <a:lnSpc>
                <a:spcPct val="100000"/>
              </a:lnSpc>
              <a:buClr>
                <a:srgbClr val="8D1515"/>
              </a:buClr>
              <a:buSzPct val="85000"/>
              <a:buFont typeface="Wingdings"/>
              <a:buChar char=""/>
              <a:tabLst>
                <a:tab pos="156210" algn="l"/>
              </a:tabLst>
            </a:pPr>
            <a:r>
              <a:rPr dirty="0" sz="1000" spc="-5" b="1">
                <a:latin typeface="Calibri"/>
                <a:cs typeface="Calibri"/>
              </a:rPr>
              <a:t>BP </a:t>
            </a:r>
            <a:r>
              <a:rPr dirty="0" sz="1000" spc="-15" b="1">
                <a:latin typeface="Calibri"/>
                <a:cs typeface="Calibri"/>
              </a:rPr>
              <a:t>averages </a:t>
            </a:r>
            <a:r>
              <a:rPr dirty="0" sz="1000" spc="-10" b="1">
                <a:solidFill>
                  <a:srgbClr val="FF0000"/>
                </a:solidFill>
                <a:latin typeface="Calibri"/>
                <a:cs typeface="Calibri"/>
              </a:rPr>
              <a:t>120 </a:t>
            </a:r>
            <a:r>
              <a:rPr dirty="0" sz="1000" spc="-5" b="1">
                <a:solidFill>
                  <a:srgbClr val="FF0000"/>
                </a:solidFill>
                <a:latin typeface="Calibri"/>
                <a:cs typeface="Calibri"/>
              </a:rPr>
              <a:t>mm Hg </a:t>
            </a:r>
            <a:r>
              <a:rPr dirty="0" sz="1000" spc="-5" b="1">
                <a:latin typeface="Calibri"/>
                <a:cs typeface="Calibri"/>
              </a:rPr>
              <a:t>in  aorta &amp; drops </a:t>
            </a:r>
            <a:r>
              <a:rPr dirty="0" sz="1000" spc="-10" b="1">
                <a:latin typeface="Calibri"/>
                <a:cs typeface="Calibri"/>
              </a:rPr>
              <a:t>to </a:t>
            </a:r>
            <a:r>
              <a:rPr dirty="0" sz="1000" spc="-5" b="1">
                <a:solidFill>
                  <a:srgbClr val="333399"/>
                </a:solidFill>
                <a:latin typeface="Calibri"/>
                <a:cs typeface="Calibri"/>
              </a:rPr>
              <a:t>0-2 mm Hg </a:t>
            </a:r>
            <a:r>
              <a:rPr dirty="0" sz="1000" spc="-5" b="1">
                <a:latin typeface="Calibri"/>
                <a:cs typeface="Calibri"/>
              </a:rPr>
              <a:t>in  RA</a:t>
            </a:r>
            <a:endParaRPr sz="1000">
              <a:latin typeface="Calibri"/>
              <a:cs typeface="Calibri"/>
            </a:endParaRPr>
          </a:p>
          <a:p>
            <a:pPr algn="r" marR="64769">
              <a:lnSpc>
                <a:spcPct val="100000"/>
              </a:lnSpc>
              <a:spcBef>
                <a:spcPts val="595"/>
              </a:spcBef>
            </a:pPr>
            <a:r>
              <a:rPr dirty="0" sz="600" b="1">
                <a:solidFill>
                  <a:srgbClr val="001F5F"/>
                </a:solidFill>
                <a:latin typeface="Arial"/>
                <a:cs typeface="Arial"/>
              </a:rPr>
              <a:t>5</a:t>
            </a:r>
            <a:endParaRPr sz="6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301877" y="4214621"/>
            <a:ext cx="1269365" cy="927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500">
                <a:latin typeface="Corbel"/>
                <a:cs typeface="Corbel"/>
              </a:rPr>
              <a:t>Dr.</a:t>
            </a:r>
            <a:r>
              <a:rPr dirty="0" sz="500" spc="-1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Abeer</a:t>
            </a:r>
            <a:r>
              <a:rPr dirty="0" sz="500" spc="-2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A.</a:t>
            </a:r>
            <a:r>
              <a:rPr dirty="0" sz="500" spc="-1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Al-Masri,</a:t>
            </a:r>
            <a:r>
              <a:rPr dirty="0" sz="500" spc="-3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Faculty</a:t>
            </a:r>
            <a:r>
              <a:rPr dirty="0" sz="500" spc="-25">
                <a:latin typeface="Corbel"/>
                <a:cs typeface="Corbel"/>
              </a:rPr>
              <a:t> </a:t>
            </a:r>
            <a:r>
              <a:rPr dirty="0" sz="500" spc="-5">
                <a:latin typeface="Corbel"/>
                <a:cs typeface="Corbel"/>
              </a:rPr>
              <a:t>of </a:t>
            </a:r>
            <a:r>
              <a:rPr dirty="0" sz="500">
                <a:latin typeface="Corbel"/>
                <a:cs typeface="Corbel"/>
              </a:rPr>
              <a:t>Medicine,</a:t>
            </a:r>
            <a:r>
              <a:rPr dirty="0" sz="500" spc="-35">
                <a:latin typeface="Corbel"/>
                <a:cs typeface="Corbel"/>
              </a:rPr>
              <a:t> </a:t>
            </a:r>
            <a:r>
              <a:rPr dirty="0" sz="500" spc="-5">
                <a:latin typeface="Corbel"/>
                <a:cs typeface="Corbel"/>
              </a:rPr>
              <a:t>KSU</a:t>
            </a:r>
            <a:endParaRPr sz="500">
              <a:latin typeface="Corbel"/>
              <a:cs typeface="Corbel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1143304" y="868933"/>
            <a:ext cx="4571365" cy="3428365"/>
          </a:xfrm>
          <a:custGeom>
            <a:avLst/>
            <a:gdLst/>
            <a:ahLst/>
            <a:cxnLst/>
            <a:rect l="l" t="t" r="r" b="b"/>
            <a:pathLst>
              <a:path w="4571365" h="3428365">
                <a:moveTo>
                  <a:pt x="0" y="3428110"/>
                </a:moveTo>
                <a:lnTo>
                  <a:pt x="4571365" y="3428110"/>
                </a:lnTo>
                <a:lnTo>
                  <a:pt x="4571365" y="0"/>
                </a:lnTo>
                <a:lnTo>
                  <a:pt x="0" y="0"/>
                </a:lnTo>
                <a:lnTo>
                  <a:pt x="0" y="3428110"/>
                </a:lnTo>
                <a:close/>
              </a:path>
            </a:pathLst>
          </a:custGeom>
          <a:ln w="243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1143000" y="4844796"/>
            <a:ext cx="4572000" cy="34290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1143000" y="4844796"/>
            <a:ext cx="536575" cy="2646045"/>
          </a:xfrm>
          <a:custGeom>
            <a:avLst/>
            <a:gdLst/>
            <a:ahLst/>
            <a:cxnLst/>
            <a:rect l="l" t="t" r="r" b="b"/>
            <a:pathLst>
              <a:path w="536575" h="2646045">
                <a:moveTo>
                  <a:pt x="536448" y="0"/>
                </a:moveTo>
                <a:lnTo>
                  <a:pt x="407924" y="0"/>
                </a:lnTo>
                <a:lnTo>
                  <a:pt x="0" y="2486152"/>
                </a:lnTo>
                <a:lnTo>
                  <a:pt x="0" y="2629027"/>
                </a:lnTo>
                <a:lnTo>
                  <a:pt x="99987" y="2645664"/>
                </a:lnTo>
                <a:lnTo>
                  <a:pt x="536448" y="0"/>
                </a:lnTo>
                <a:close/>
              </a:path>
            </a:pathLst>
          </a:custGeom>
          <a:solidFill>
            <a:srgbClr val="BB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1143000" y="4844796"/>
            <a:ext cx="379730" cy="2312035"/>
          </a:xfrm>
          <a:custGeom>
            <a:avLst/>
            <a:gdLst/>
            <a:ahLst/>
            <a:cxnLst/>
            <a:rect l="l" t="t" r="r" b="b"/>
            <a:pathLst>
              <a:path w="379730" h="2312034">
                <a:moveTo>
                  <a:pt x="379475" y="0"/>
                </a:moveTo>
                <a:lnTo>
                  <a:pt x="252475" y="0"/>
                </a:lnTo>
                <a:lnTo>
                  <a:pt x="0" y="1538096"/>
                </a:lnTo>
                <a:lnTo>
                  <a:pt x="0" y="2311908"/>
                </a:lnTo>
                <a:lnTo>
                  <a:pt x="379475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1143000" y="7676388"/>
            <a:ext cx="452755" cy="597535"/>
          </a:xfrm>
          <a:custGeom>
            <a:avLst/>
            <a:gdLst/>
            <a:ahLst/>
            <a:cxnLst/>
            <a:rect l="l" t="t" r="r" b="b"/>
            <a:pathLst>
              <a:path w="452755" h="597534">
                <a:moveTo>
                  <a:pt x="0" y="0"/>
                </a:moveTo>
                <a:lnTo>
                  <a:pt x="0" y="9524"/>
                </a:lnTo>
                <a:lnTo>
                  <a:pt x="426466" y="597407"/>
                </a:lnTo>
                <a:lnTo>
                  <a:pt x="452628" y="597407"/>
                </a:lnTo>
                <a:lnTo>
                  <a:pt x="0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1143000" y="7493507"/>
            <a:ext cx="744220" cy="780415"/>
          </a:xfrm>
          <a:custGeom>
            <a:avLst/>
            <a:gdLst/>
            <a:ahLst/>
            <a:cxnLst/>
            <a:rect l="l" t="t" r="r" b="b"/>
            <a:pathLst>
              <a:path w="744219" h="780415">
                <a:moveTo>
                  <a:pt x="0" y="0"/>
                </a:moveTo>
                <a:lnTo>
                  <a:pt x="0" y="2413"/>
                </a:lnTo>
                <a:lnTo>
                  <a:pt x="715137" y="780288"/>
                </a:lnTo>
                <a:lnTo>
                  <a:pt x="743712" y="780288"/>
                </a:lnTo>
                <a:lnTo>
                  <a:pt x="0" y="0"/>
                </a:lnTo>
                <a:close/>
              </a:path>
            </a:pathLst>
          </a:custGeom>
          <a:solidFill>
            <a:srgbClr val="5E0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1143000" y="7473695"/>
            <a:ext cx="1065530" cy="800100"/>
          </a:xfrm>
          <a:custGeom>
            <a:avLst/>
            <a:gdLst/>
            <a:ahLst/>
            <a:cxnLst/>
            <a:rect l="l" t="t" r="r" b="b"/>
            <a:pathLst>
              <a:path w="1065530" h="800100">
                <a:moveTo>
                  <a:pt x="0" y="0"/>
                </a:moveTo>
                <a:lnTo>
                  <a:pt x="0" y="19049"/>
                </a:lnTo>
                <a:lnTo>
                  <a:pt x="743204" y="800099"/>
                </a:lnTo>
                <a:lnTo>
                  <a:pt x="1065276" y="800099"/>
                </a:lnTo>
                <a:lnTo>
                  <a:pt x="99949" y="16636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1143000" y="7523988"/>
            <a:ext cx="688975" cy="749935"/>
          </a:xfrm>
          <a:custGeom>
            <a:avLst/>
            <a:gdLst/>
            <a:ahLst/>
            <a:cxnLst/>
            <a:rect l="l" t="t" r="r" b="b"/>
            <a:pathLst>
              <a:path w="688975" h="749934">
                <a:moveTo>
                  <a:pt x="0" y="0"/>
                </a:moveTo>
                <a:lnTo>
                  <a:pt x="0" y="152399"/>
                </a:lnTo>
                <a:lnTo>
                  <a:pt x="453136" y="749807"/>
                </a:lnTo>
                <a:lnTo>
                  <a:pt x="688848" y="749807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1359408" y="5370576"/>
            <a:ext cx="4356100" cy="292735"/>
          </a:xfrm>
          <a:custGeom>
            <a:avLst/>
            <a:gdLst/>
            <a:ahLst/>
            <a:cxnLst/>
            <a:rect l="l" t="t" r="r" b="b"/>
            <a:pathLst>
              <a:path w="4356100" h="292735">
                <a:moveTo>
                  <a:pt x="0" y="292608"/>
                </a:moveTo>
                <a:lnTo>
                  <a:pt x="4355592" y="292608"/>
                </a:lnTo>
                <a:lnTo>
                  <a:pt x="4355592" y="0"/>
                </a:lnTo>
                <a:lnTo>
                  <a:pt x="0" y="0"/>
                </a:lnTo>
                <a:lnTo>
                  <a:pt x="0" y="292608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 txBox="1"/>
          <p:nvPr/>
        </p:nvSpPr>
        <p:spPr>
          <a:xfrm>
            <a:off x="1616075" y="5386832"/>
            <a:ext cx="3840479" cy="2438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920"/>
              </a:lnSpc>
            </a:pPr>
            <a:r>
              <a:rPr dirty="0" sz="1600" spc="130">
                <a:solidFill>
                  <a:srgbClr val="C00000"/>
                </a:solidFill>
                <a:latin typeface="Arial"/>
                <a:cs typeface="Arial"/>
              </a:rPr>
              <a:t>Variations</a:t>
            </a:r>
            <a:r>
              <a:rPr dirty="0" sz="1600" spc="-3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600" spc="190">
                <a:solidFill>
                  <a:srgbClr val="C00000"/>
                </a:solidFill>
                <a:latin typeface="Arial"/>
                <a:cs typeface="Arial"/>
              </a:rPr>
              <a:t>in</a:t>
            </a:r>
            <a:r>
              <a:rPr dirty="0" sz="1600" spc="-55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600" spc="200">
                <a:solidFill>
                  <a:srgbClr val="C00000"/>
                </a:solidFill>
                <a:latin typeface="Arial"/>
                <a:cs typeface="Arial"/>
              </a:rPr>
              <a:t>Arterial</a:t>
            </a:r>
            <a:r>
              <a:rPr dirty="0" sz="1600" spc="-4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600" spc="114">
                <a:solidFill>
                  <a:srgbClr val="C00000"/>
                </a:solidFill>
                <a:latin typeface="Arial"/>
                <a:cs typeface="Arial"/>
              </a:rPr>
              <a:t>Blood</a:t>
            </a:r>
            <a:r>
              <a:rPr dirty="0" sz="1600" spc="-3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600" spc="80">
                <a:solidFill>
                  <a:srgbClr val="C00000"/>
                </a:solidFill>
                <a:latin typeface="Arial"/>
                <a:cs typeface="Arial"/>
              </a:rPr>
              <a:t>Pressure</a:t>
            </a:r>
            <a:endParaRPr sz="16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776983" y="5937503"/>
            <a:ext cx="3523615" cy="1508760"/>
          </a:xfrm>
          <a:prstGeom prst="rect">
            <a:avLst/>
          </a:prstGeom>
          <a:solidFill>
            <a:srgbClr val="D9D9D9"/>
          </a:solidFill>
        </p:spPr>
        <p:txBody>
          <a:bodyPr wrap="square" lIns="0" tIns="15240" rIns="0" bIns="0" rtlCol="0" vert="horz">
            <a:spAutoFit/>
          </a:bodyPr>
          <a:lstStyle/>
          <a:p>
            <a:pPr marL="390525" indent="-253365">
              <a:lnSpc>
                <a:spcPct val="100000"/>
              </a:lnSpc>
              <a:spcBef>
                <a:spcPts val="120"/>
              </a:spcBef>
              <a:buClr>
                <a:srgbClr val="C00000"/>
              </a:buClr>
              <a:buSzPct val="83333"/>
              <a:buFont typeface="Wingdings"/>
              <a:buChar char=""/>
              <a:tabLst>
                <a:tab pos="390525" algn="l"/>
                <a:tab pos="391160" algn="l"/>
              </a:tabLst>
            </a:pPr>
            <a:r>
              <a:rPr dirty="0" sz="1200" b="1">
                <a:latin typeface="Calibri"/>
                <a:cs typeface="Calibri"/>
              </a:rPr>
              <a:t>Aortic</a:t>
            </a:r>
            <a:r>
              <a:rPr dirty="0" sz="1200" spc="-100" b="1">
                <a:latin typeface="Calibri"/>
                <a:cs typeface="Calibri"/>
              </a:rPr>
              <a:t> </a:t>
            </a:r>
            <a:r>
              <a:rPr dirty="0" sz="1200" spc="-5" b="1">
                <a:latin typeface="Calibri"/>
                <a:cs typeface="Calibri"/>
              </a:rPr>
              <a:t>pressure:</a:t>
            </a:r>
            <a:endParaRPr sz="1200">
              <a:latin typeface="Calibri"/>
              <a:cs typeface="Calibri"/>
            </a:endParaRPr>
          </a:p>
          <a:p>
            <a:pPr lvl="1" marL="625475" indent="-178435">
              <a:lnSpc>
                <a:spcPct val="100000"/>
              </a:lnSpc>
              <a:spcBef>
                <a:spcPts val="605"/>
              </a:spcBef>
              <a:buClr>
                <a:srgbClr val="006FC0"/>
              </a:buClr>
              <a:buSzPct val="81818"/>
              <a:buFont typeface="Symbol"/>
              <a:buChar char=""/>
              <a:tabLst>
                <a:tab pos="625475" algn="l"/>
              </a:tabLst>
            </a:pPr>
            <a:r>
              <a:rPr dirty="0" sz="1100">
                <a:latin typeface="Calibri"/>
                <a:cs typeface="Calibri"/>
              </a:rPr>
              <a:t>120 mmHg</a:t>
            </a:r>
            <a:r>
              <a:rPr dirty="0" sz="1100" spc="-75">
                <a:latin typeface="Calibri"/>
                <a:cs typeface="Calibri"/>
              </a:rPr>
              <a:t> </a:t>
            </a:r>
            <a:r>
              <a:rPr dirty="0" sz="1100" spc="-10">
                <a:latin typeface="Calibri"/>
                <a:cs typeface="Calibri"/>
              </a:rPr>
              <a:t>systolic.</a:t>
            </a:r>
            <a:endParaRPr sz="1100">
              <a:latin typeface="Calibri"/>
              <a:cs typeface="Calibri"/>
            </a:endParaRPr>
          </a:p>
          <a:p>
            <a:pPr lvl="1" marL="688975" indent="-241935">
              <a:lnSpc>
                <a:spcPct val="100000"/>
              </a:lnSpc>
              <a:spcBef>
                <a:spcPts val="300"/>
              </a:spcBef>
              <a:buClr>
                <a:srgbClr val="006FC0"/>
              </a:buClr>
              <a:buSzPct val="81818"/>
              <a:buFont typeface="Symbol"/>
              <a:buChar char=""/>
              <a:tabLst>
                <a:tab pos="688975" algn="l"/>
                <a:tab pos="689610" algn="l"/>
              </a:tabLst>
            </a:pPr>
            <a:r>
              <a:rPr dirty="0" sz="1100">
                <a:latin typeface="Calibri"/>
                <a:cs typeface="Calibri"/>
              </a:rPr>
              <a:t>80 mmHg</a:t>
            </a:r>
            <a:r>
              <a:rPr dirty="0" sz="1100" spc="-9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diastolic.</a:t>
            </a:r>
            <a:endParaRPr sz="1100">
              <a:latin typeface="Calibri"/>
              <a:cs typeface="Calibri"/>
            </a:endParaRPr>
          </a:p>
          <a:p>
            <a:pPr lvl="1">
              <a:lnSpc>
                <a:spcPct val="100000"/>
              </a:lnSpc>
              <a:spcBef>
                <a:spcPts val="45"/>
              </a:spcBef>
              <a:buClr>
                <a:srgbClr val="006FC0"/>
              </a:buClr>
              <a:buFont typeface="Symbol"/>
              <a:buChar char=""/>
            </a:pPr>
            <a:endParaRPr sz="1000">
              <a:latin typeface="Times New Roman"/>
              <a:cs typeface="Times New Roman"/>
            </a:endParaRPr>
          </a:p>
          <a:p>
            <a:pPr marL="390525" indent="-253365">
              <a:lnSpc>
                <a:spcPct val="100000"/>
              </a:lnSpc>
              <a:buClr>
                <a:srgbClr val="C00000"/>
              </a:buClr>
              <a:buSzPct val="83333"/>
              <a:buFont typeface="Wingdings"/>
              <a:buChar char=""/>
              <a:tabLst>
                <a:tab pos="390525" algn="l"/>
                <a:tab pos="391160" algn="l"/>
              </a:tabLst>
            </a:pPr>
            <a:r>
              <a:rPr dirty="0" sz="1200" spc="-5" b="1">
                <a:latin typeface="Calibri"/>
                <a:cs typeface="Calibri"/>
              </a:rPr>
              <a:t>Normal arterial</a:t>
            </a:r>
            <a:r>
              <a:rPr dirty="0" sz="1200" spc="-65" b="1">
                <a:latin typeface="Calibri"/>
                <a:cs typeface="Calibri"/>
              </a:rPr>
              <a:t> </a:t>
            </a:r>
            <a:r>
              <a:rPr dirty="0" sz="1200" spc="-5" b="1">
                <a:latin typeface="Calibri"/>
                <a:cs typeface="Calibri"/>
              </a:rPr>
              <a:t>pressure:</a:t>
            </a:r>
            <a:endParaRPr sz="1200">
              <a:latin typeface="Calibri"/>
              <a:cs typeface="Calibri"/>
            </a:endParaRPr>
          </a:p>
          <a:p>
            <a:pPr lvl="1" marL="625475" indent="-178435">
              <a:lnSpc>
                <a:spcPct val="100000"/>
              </a:lnSpc>
              <a:spcBef>
                <a:spcPts val="605"/>
              </a:spcBef>
              <a:buClr>
                <a:srgbClr val="006FC0"/>
              </a:buClr>
              <a:buSzPct val="81818"/>
              <a:buFont typeface="Symbol"/>
              <a:buChar char=""/>
              <a:tabLst>
                <a:tab pos="625475" algn="l"/>
              </a:tabLst>
            </a:pPr>
            <a:r>
              <a:rPr dirty="0" sz="1100">
                <a:latin typeface="Calibri"/>
                <a:cs typeface="Calibri"/>
              </a:rPr>
              <a:t>110 – 130 mmHg</a:t>
            </a:r>
            <a:r>
              <a:rPr dirty="0" sz="1100" spc="-85">
                <a:latin typeface="Calibri"/>
                <a:cs typeface="Calibri"/>
              </a:rPr>
              <a:t> </a:t>
            </a:r>
            <a:r>
              <a:rPr dirty="0" sz="1100" spc="-10">
                <a:latin typeface="Calibri"/>
                <a:cs typeface="Calibri"/>
              </a:rPr>
              <a:t>systolic.</a:t>
            </a:r>
            <a:endParaRPr sz="1100">
              <a:latin typeface="Calibri"/>
              <a:cs typeface="Calibri"/>
            </a:endParaRPr>
          </a:p>
          <a:p>
            <a:pPr lvl="1" marL="688975" indent="-241935">
              <a:lnSpc>
                <a:spcPct val="100000"/>
              </a:lnSpc>
              <a:spcBef>
                <a:spcPts val="300"/>
              </a:spcBef>
              <a:buClr>
                <a:srgbClr val="006FC0"/>
              </a:buClr>
              <a:buSzPct val="81818"/>
              <a:buFont typeface="Symbol"/>
              <a:buChar char=""/>
              <a:tabLst>
                <a:tab pos="688975" algn="l"/>
                <a:tab pos="689610" algn="l"/>
              </a:tabLst>
            </a:pPr>
            <a:r>
              <a:rPr dirty="0" sz="1100">
                <a:latin typeface="Calibri"/>
                <a:cs typeface="Calibri"/>
              </a:rPr>
              <a:t>70 –  85 mmHg</a:t>
            </a:r>
            <a:r>
              <a:rPr dirty="0" sz="1100" spc="-95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diastolic.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5399278" y="8159495"/>
            <a:ext cx="42545" cy="908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715"/>
              </a:lnSpc>
            </a:pPr>
            <a:r>
              <a:rPr dirty="0" sz="600" b="1">
                <a:solidFill>
                  <a:srgbClr val="001F5F"/>
                </a:solidFill>
                <a:latin typeface="Arial"/>
                <a:cs typeface="Arial"/>
              </a:rPr>
              <a:t>6</a:t>
            </a:r>
            <a:endParaRPr sz="600">
              <a:latin typeface="Arial"/>
              <a:cs typeface="Arial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5099303" y="4858511"/>
            <a:ext cx="600455" cy="26974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 txBox="1"/>
          <p:nvPr/>
        </p:nvSpPr>
        <p:spPr>
          <a:xfrm>
            <a:off x="2184145" y="8119465"/>
            <a:ext cx="1243965" cy="800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r>
              <a:rPr dirty="0" sz="500">
                <a:latin typeface="Corbel"/>
                <a:cs typeface="Corbel"/>
              </a:rPr>
              <a:t>Dr.</a:t>
            </a:r>
            <a:r>
              <a:rPr dirty="0" sz="500" spc="-1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Abeer</a:t>
            </a:r>
            <a:r>
              <a:rPr dirty="0" sz="500" spc="-2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A.</a:t>
            </a:r>
            <a:r>
              <a:rPr dirty="0" sz="500" spc="-1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Al-Masri,</a:t>
            </a:r>
            <a:r>
              <a:rPr dirty="0" sz="500" spc="-3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Faculty</a:t>
            </a:r>
            <a:r>
              <a:rPr dirty="0" sz="500" spc="-25">
                <a:latin typeface="Corbel"/>
                <a:cs typeface="Corbel"/>
              </a:rPr>
              <a:t> </a:t>
            </a:r>
            <a:r>
              <a:rPr dirty="0" sz="500" spc="-5">
                <a:latin typeface="Corbel"/>
                <a:cs typeface="Corbel"/>
              </a:rPr>
              <a:t>of </a:t>
            </a:r>
            <a:r>
              <a:rPr dirty="0" sz="500">
                <a:latin typeface="Corbel"/>
                <a:cs typeface="Corbel"/>
              </a:rPr>
              <a:t>Medicine,</a:t>
            </a:r>
            <a:r>
              <a:rPr dirty="0" sz="500" spc="-35">
                <a:latin typeface="Corbel"/>
                <a:cs typeface="Corbel"/>
              </a:rPr>
              <a:t> </a:t>
            </a:r>
            <a:r>
              <a:rPr dirty="0" sz="500" spc="-5">
                <a:latin typeface="Corbel"/>
                <a:cs typeface="Corbel"/>
              </a:rPr>
              <a:t>KSU</a:t>
            </a:r>
            <a:endParaRPr sz="500">
              <a:latin typeface="Corbel"/>
              <a:cs typeface="Corbel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1143304" y="4845684"/>
            <a:ext cx="4571365" cy="3428365"/>
          </a:xfrm>
          <a:custGeom>
            <a:avLst/>
            <a:gdLst/>
            <a:ahLst/>
            <a:cxnLst/>
            <a:rect l="l" t="t" r="r" b="b"/>
            <a:pathLst>
              <a:path w="4571365" h="3428365">
                <a:moveTo>
                  <a:pt x="0" y="3428111"/>
                </a:moveTo>
                <a:lnTo>
                  <a:pt x="4571365" y="3428111"/>
                </a:lnTo>
                <a:lnTo>
                  <a:pt x="4571365" y="0"/>
                </a:lnTo>
                <a:lnTo>
                  <a:pt x="0" y="0"/>
                </a:lnTo>
                <a:lnTo>
                  <a:pt x="0" y="3428111"/>
                </a:lnTo>
                <a:close/>
              </a:path>
            </a:pathLst>
          </a:custGeom>
          <a:ln w="243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algn="r" marR="5715">
              <a:lnSpc>
                <a:spcPts val="1305"/>
              </a:lnSpc>
            </a:pPr>
            <a:r>
              <a:rPr dirty="0" spc="-25"/>
              <a:t>Dr. </a:t>
            </a:r>
            <a:r>
              <a:rPr dirty="0" spc="-5"/>
              <a:t>Abeer A. Al-Masri, Faculty </a:t>
            </a:r>
            <a:r>
              <a:rPr dirty="0"/>
              <a:t>of</a:t>
            </a:r>
            <a:r>
              <a:rPr dirty="0" spc="-120"/>
              <a:t> </a:t>
            </a:r>
            <a:r>
              <a:rPr dirty="0" spc="-5"/>
              <a:t>Medicine,</a:t>
            </a:r>
          </a:p>
          <a:p>
            <a:pPr algn="r" marR="5080">
              <a:lnSpc>
                <a:spcPct val="100000"/>
              </a:lnSpc>
            </a:pPr>
            <a:r>
              <a:rPr dirty="0" spc="-5"/>
              <a:t>KSU</a:t>
            </a:r>
          </a:p>
        </p:txBody>
      </p:sp>
      <p:sp>
        <p:nvSpPr>
          <p:cNvPr id="33" name="object 3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fld id="{81D60167-4931-47E6-BA6A-407CBD079E47}" type="slidenum">
              <a:rPr dirty="0" spc="-5"/>
              <a:t>1</a:t>
            </a:fld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13401" y="41147"/>
            <a:ext cx="1671320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5">
                <a:latin typeface="Times New Roman"/>
                <a:cs typeface="Times New Roman"/>
              </a:rPr>
              <a:t>Cardiovascular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Physiology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788" y="41147"/>
            <a:ext cx="569595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>
                <a:latin typeface="Times New Roman"/>
                <a:cs typeface="Times New Roman"/>
              </a:rPr>
              <a:t>3/6/2016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143000" y="868680"/>
            <a:ext cx="4572000" cy="3429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143000" y="868680"/>
            <a:ext cx="536575" cy="2646045"/>
          </a:xfrm>
          <a:custGeom>
            <a:avLst/>
            <a:gdLst/>
            <a:ahLst/>
            <a:cxnLst/>
            <a:rect l="l" t="t" r="r" b="b"/>
            <a:pathLst>
              <a:path w="536575" h="2646045">
                <a:moveTo>
                  <a:pt x="536448" y="0"/>
                </a:moveTo>
                <a:lnTo>
                  <a:pt x="407924" y="0"/>
                </a:lnTo>
                <a:lnTo>
                  <a:pt x="0" y="2486152"/>
                </a:lnTo>
                <a:lnTo>
                  <a:pt x="0" y="2629027"/>
                </a:lnTo>
                <a:lnTo>
                  <a:pt x="99987" y="2645664"/>
                </a:lnTo>
                <a:lnTo>
                  <a:pt x="536448" y="0"/>
                </a:lnTo>
                <a:close/>
              </a:path>
            </a:pathLst>
          </a:custGeom>
          <a:solidFill>
            <a:srgbClr val="BB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143000" y="868680"/>
            <a:ext cx="379730" cy="2312035"/>
          </a:xfrm>
          <a:custGeom>
            <a:avLst/>
            <a:gdLst/>
            <a:ahLst/>
            <a:cxnLst/>
            <a:rect l="l" t="t" r="r" b="b"/>
            <a:pathLst>
              <a:path w="379730" h="2312035">
                <a:moveTo>
                  <a:pt x="379475" y="0"/>
                </a:moveTo>
                <a:lnTo>
                  <a:pt x="252475" y="0"/>
                </a:lnTo>
                <a:lnTo>
                  <a:pt x="0" y="1538097"/>
                </a:lnTo>
                <a:lnTo>
                  <a:pt x="0" y="2311908"/>
                </a:lnTo>
                <a:lnTo>
                  <a:pt x="379475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143000" y="3700271"/>
            <a:ext cx="452755" cy="597535"/>
          </a:xfrm>
          <a:custGeom>
            <a:avLst/>
            <a:gdLst/>
            <a:ahLst/>
            <a:cxnLst/>
            <a:rect l="l" t="t" r="r" b="b"/>
            <a:pathLst>
              <a:path w="452755" h="597535">
                <a:moveTo>
                  <a:pt x="0" y="0"/>
                </a:moveTo>
                <a:lnTo>
                  <a:pt x="0" y="9525"/>
                </a:lnTo>
                <a:lnTo>
                  <a:pt x="426466" y="597407"/>
                </a:lnTo>
                <a:lnTo>
                  <a:pt x="452628" y="597407"/>
                </a:lnTo>
                <a:lnTo>
                  <a:pt x="0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143000" y="3517391"/>
            <a:ext cx="744220" cy="780415"/>
          </a:xfrm>
          <a:custGeom>
            <a:avLst/>
            <a:gdLst/>
            <a:ahLst/>
            <a:cxnLst/>
            <a:rect l="l" t="t" r="r" b="b"/>
            <a:pathLst>
              <a:path w="744219" h="780414">
                <a:moveTo>
                  <a:pt x="0" y="0"/>
                </a:moveTo>
                <a:lnTo>
                  <a:pt x="0" y="2412"/>
                </a:lnTo>
                <a:lnTo>
                  <a:pt x="715137" y="780288"/>
                </a:lnTo>
                <a:lnTo>
                  <a:pt x="743712" y="780288"/>
                </a:lnTo>
                <a:lnTo>
                  <a:pt x="0" y="0"/>
                </a:lnTo>
                <a:close/>
              </a:path>
            </a:pathLst>
          </a:custGeom>
          <a:solidFill>
            <a:srgbClr val="5E0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143000" y="3497579"/>
            <a:ext cx="1065530" cy="800100"/>
          </a:xfrm>
          <a:custGeom>
            <a:avLst/>
            <a:gdLst/>
            <a:ahLst/>
            <a:cxnLst/>
            <a:rect l="l" t="t" r="r" b="b"/>
            <a:pathLst>
              <a:path w="1065530" h="800100">
                <a:moveTo>
                  <a:pt x="0" y="0"/>
                </a:moveTo>
                <a:lnTo>
                  <a:pt x="0" y="19050"/>
                </a:lnTo>
                <a:lnTo>
                  <a:pt x="743204" y="800100"/>
                </a:lnTo>
                <a:lnTo>
                  <a:pt x="1065276" y="800100"/>
                </a:lnTo>
                <a:lnTo>
                  <a:pt x="99949" y="16637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143000" y="3547871"/>
            <a:ext cx="688975" cy="749935"/>
          </a:xfrm>
          <a:custGeom>
            <a:avLst/>
            <a:gdLst/>
            <a:ahLst/>
            <a:cxnLst/>
            <a:rect l="l" t="t" r="r" b="b"/>
            <a:pathLst>
              <a:path w="688975" h="749935">
                <a:moveTo>
                  <a:pt x="0" y="0"/>
                </a:moveTo>
                <a:lnTo>
                  <a:pt x="0" y="152400"/>
                </a:lnTo>
                <a:lnTo>
                  <a:pt x="453136" y="749807"/>
                </a:lnTo>
                <a:lnTo>
                  <a:pt x="688848" y="749807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516761" y="2223135"/>
            <a:ext cx="4000500" cy="155600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1511966" y="2218563"/>
            <a:ext cx="4010088" cy="37642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1512188" y="2587370"/>
            <a:ext cx="4008120" cy="40385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1512188" y="2983610"/>
            <a:ext cx="4008120" cy="40386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1512188" y="3379851"/>
            <a:ext cx="4008120" cy="40386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aphicFrame>
        <p:nvGraphicFramePr>
          <p:cNvPr id="16" name="object 16"/>
          <p:cNvGraphicFramePr>
            <a:graphicFrameLocks noGrp="1"/>
          </p:cNvGraphicFramePr>
          <p:nvPr/>
        </p:nvGraphicFramePr>
        <p:xfrm>
          <a:off x="1502283" y="2218340"/>
          <a:ext cx="4044315" cy="15640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38200"/>
                <a:gridCol w="876300"/>
                <a:gridCol w="495300"/>
                <a:gridCol w="838200"/>
                <a:gridCol w="952500"/>
              </a:tblGrid>
              <a:tr h="370839">
                <a:tc>
                  <a:txBody>
                    <a:bodyPr/>
                    <a:lstStyle/>
                    <a:p>
                      <a:pPr algn="ctr" marL="104139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dirty="0" sz="1000" b="1">
                          <a:latin typeface="Corbel"/>
                          <a:cs typeface="Corbel"/>
                        </a:rPr>
                        <a:t>BP</a:t>
                      </a:r>
                      <a:endParaRPr sz="1000">
                        <a:latin typeface="Corbel"/>
                        <a:cs typeface="Corbe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dirty="0" sz="1000" spc="-5" b="1">
                          <a:latin typeface="Corbel"/>
                          <a:cs typeface="Corbel"/>
                        </a:rPr>
                        <a:t>Category</a:t>
                      </a:r>
                      <a:endParaRPr sz="1000">
                        <a:latin typeface="Corbel"/>
                        <a:cs typeface="Corbel"/>
                      </a:endParaRPr>
                    </a:p>
                  </a:txBody>
                  <a:tcPr marL="0" marR="0" marB="0" marT="0">
                    <a:lnL w="4762">
                      <a:solidFill>
                        <a:srgbClr val="B8D9D0"/>
                      </a:solidFill>
                      <a:prstDash val="solid"/>
                    </a:lnL>
                    <a:lnR w="4762">
                      <a:solidFill>
                        <a:srgbClr val="B8D9D0"/>
                      </a:solidFill>
                      <a:prstDash val="solid"/>
                    </a:lnR>
                    <a:lnB w="4762">
                      <a:solidFill>
                        <a:srgbClr val="B8D9D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1454" marR="201930" indent="8890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dirty="0" sz="1000" spc="-5" b="1">
                          <a:latin typeface="Corbel"/>
                          <a:cs typeface="Corbel"/>
                        </a:rPr>
                        <a:t>S</a:t>
                      </a:r>
                      <a:r>
                        <a:rPr dirty="0" sz="1000" b="1">
                          <a:latin typeface="Corbel"/>
                          <a:cs typeface="Corbel"/>
                        </a:rPr>
                        <a:t>ys</a:t>
                      </a:r>
                      <a:r>
                        <a:rPr dirty="0" sz="1000" spc="-10" b="1">
                          <a:latin typeface="Corbel"/>
                          <a:cs typeface="Corbel"/>
                        </a:rPr>
                        <a:t>t</a:t>
                      </a:r>
                      <a:r>
                        <a:rPr dirty="0" sz="1000" b="1">
                          <a:latin typeface="Corbel"/>
                          <a:cs typeface="Corbel"/>
                        </a:rPr>
                        <a:t>olic  </a:t>
                      </a:r>
                      <a:r>
                        <a:rPr dirty="0" sz="1000" spc="-20" b="1">
                          <a:latin typeface="Corbel"/>
                          <a:cs typeface="Corbel"/>
                        </a:rPr>
                        <a:t>(</a:t>
                      </a:r>
                      <a:r>
                        <a:rPr dirty="0" sz="1000" b="1">
                          <a:latin typeface="Corbel"/>
                          <a:cs typeface="Corbel"/>
                        </a:rPr>
                        <a:t>mm</a:t>
                      </a:r>
                      <a:r>
                        <a:rPr dirty="0" sz="1000" spc="-5" b="1">
                          <a:latin typeface="Corbel"/>
                          <a:cs typeface="Corbel"/>
                        </a:rPr>
                        <a:t>H</a:t>
                      </a:r>
                      <a:r>
                        <a:rPr dirty="0" sz="1000" b="1">
                          <a:latin typeface="Corbel"/>
                          <a:cs typeface="Corbel"/>
                        </a:rPr>
                        <a:t>g)</a:t>
                      </a:r>
                      <a:endParaRPr sz="1000">
                        <a:latin typeface="Corbel"/>
                        <a:cs typeface="Corbel"/>
                      </a:endParaRPr>
                    </a:p>
                  </a:txBody>
                  <a:tcPr marL="0" marR="0" marB="0" marT="0">
                    <a:lnL w="4762">
                      <a:solidFill>
                        <a:srgbClr val="B8D9D0"/>
                      </a:solidFill>
                      <a:prstDash val="solid"/>
                    </a:lnL>
                    <a:lnR w="4762">
                      <a:solidFill>
                        <a:srgbClr val="B8D9D0"/>
                      </a:solidFill>
                      <a:prstDash val="solid"/>
                    </a:lnR>
                    <a:lnB w="4762">
                      <a:solidFill>
                        <a:srgbClr val="B8D9D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Corbel"/>
                        <a:cs typeface="Corbel"/>
                      </a:endParaRPr>
                    </a:p>
                  </a:txBody>
                  <a:tcPr marL="0" marR="0" marB="0" marT="0">
                    <a:lnL w="4762">
                      <a:solidFill>
                        <a:srgbClr val="B8D9D0"/>
                      </a:solidFill>
                      <a:prstDash val="solid"/>
                    </a:lnL>
                    <a:lnR w="4762">
                      <a:solidFill>
                        <a:srgbClr val="B8D9D0"/>
                      </a:solidFill>
                      <a:prstDash val="solid"/>
                    </a:lnR>
                    <a:lnB w="4762">
                      <a:solidFill>
                        <a:srgbClr val="B8D9D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1770" marR="170815" indent="-12700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dirty="0" sz="1000" b="1">
                          <a:latin typeface="Corbel"/>
                          <a:cs typeface="Corbel"/>
                        </a:rPr>
                        <a:t>Dias</a:t>
                      </a:r>
                      <a:r>
                        <a:rPr dirty="0" sz="1000" spc="-10" b="1">
                          <a:latin typeface="Corbel"/>
                          <a:cs typeface="Corbel"/>
                        </a:rPr>
                        <a:t>t</a:t>
                      </a:r>
                      <a:r>
                        <a:rPr dirty="0" sz="1000" b="1">
                          <a:latin typeface="Corbel"/>
                          <a:cs typeface="Corbel"/>
                        </a:rPr>
                        <a:t>olic  </a:t>
                      </a:r>
                      <a:r>
                        <a:rPr dirty="0" sz="1000" spc="-10" b="1">
                          <a:latin typeface="Corbel"/>
                          <a:cs typeface="Corbel"/>
                        </a:rPr>
                        <a:t>(mmHg)</a:t>
                      </a:r>
                      <a:endParaRPr sz="1000">
                        <a:latin typeface="Corbel"/>
                        <a:cs typeface="Corbel"/>
                      </a:endParaRPr>
                    </a:p>
                  </a:txBody>
                  <a:tcPr marL="0" marR="0" marB="0" marT="0">
                    <a:lnL w="4762">
                      <a:solidFill>
                        <a:srgbClr val="B8D9D0"/>
                      </a:solidFill>
                      <a:prstDash val="solid"/>
                    </a:lnL>
                    <a:lnR w="4762">
                      <a:solidFill>
                        <a:srgbClr val="B8D9D0"/>
                      </a:solidFill>
                      <a:prstDash val="solid"/>
                    </a:lnR>
                    <a:lnB w="4762">
                      <a:solidFill>
                        <a:srgbClr val="B8D9D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dirty="0" sz="1000" spc="-5" b="1">
                          <a:latin typeface="Corbel"/>
                          <a:cs typeface="Corbel"/>
                        </a:rPr>
                        <a:t>Follow-up</a:t>
                      </a:r>
                      <a:endParaRPr sz="1000">
                        <a:latin typeface="Corbel"/>
                        <a:cs typeface="Corbel"/>
                      </a:endParaRPr>
                    </a:p>
                  </a:txBody>
                  <a:tcPr marL="0" marR="0" marB="0" marT="0">
                    <a:lnL w="4762">
                      <a:solidFill>
                        <a:srgbClr val="B8D9D0"/>
                      </a:solidFill>
                      <a:prstDash val="solid"/>
                    </a:lnL>
                    <a:lnR w="4762">
                      <a:solidFill>
                        <a:srgbClr val="B8D9D0"/>
                      </a:solidFill>
                      <a:prstDash val="solid"/>
                    </a:lnR>
                    <a:lnB w="4762">
                      <a:solidFill>
                        <a:srgbClr val="B8D9D0"/>
                      </a:solidFill>
                      <a:prstDash val="solid"/>
                    </a:lnB>
                  </a:tcPr>
                </a:tc>
              </a:tr>
              <a:tr h="402336">
                <a:tc>
                  <a:txBody>
                    <a:bodyPr/>
                    <a:lstStyle/>
                    <a:p>
                      <a:pPr algn="ctr" marL="635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dirty="0" sz="1000" spc="-5">
                          <a:latin typeface="Corbel"/>
                          <a:cs typeface="Corbel"/>
                        </a:rPr>
                        <a:t>Optimal</a:t>
                      </a:r>
                      <a:endParaRPr sz="1000">
                        <a:latin typeface="Corbel"/>
                        <a:cs typeface="Corbel"/>
                      </a:endParaRPr>
                    </a:p>
                  </a:txBody>
                  <a:tcPr marL="0" marR="0" marB="0" marT="0">
                    <a:lnL w="4762">
                      <a:solidFill>
                        <a:srgbClr val="B8D9D0"/>
                      </a:solidFill>
                      <a:prstDash val="solid"/>
                    </a:lnL>
                    <a:lnR w="4762">
                      <a:solidFill>
                        <a:srgbClr val="B8D9D0"/>
                      </a:solidFill>
                      <a:prstDash val="solid"/>
                    </a:lnR>
                    <a:lnT w="4762">
                      <a:solidFill>
                        <a:srgbClr val="B8D9D0"/>
                      </a:solidFill>
                      <a:prstDash val="solid"/>
                    </a:lnT>
                    <a:lnB w="28955">
                      <a:solidFill>
                        <a:srgbClr val="FF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25400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dirty="0" sz="1000" spc="-5">
                          <a:latin typeface="Corbel"/>
                          <a:cs typeface="Corbel"/>
                        </a:rPr>
                        <a:t>&lt;</a:t>
                      </a:r>
                      <a:r>
                        <a:rPr dirty="0" sz="1000" spc="-90">
                          <a:latin typeface="Corbel"/>
                          <a:cs typeface="Corbel"/>
                        </a:rPr>
                        <a:t> </a:t>
                      </a:r>
                      <a:r>
                        <a:rPr dirty="0" sz="1000" spc="-20">
                          <a:latin typeface="Corbel"/>
                          <a:cs typeface="Corbel"/>
                        </a:rPr>
                        <a:t>120</a:t>
                      </a:r>
                      <a:endParaRPr sz="1000">
                        <a:latin typeface="Corbel"/>
                        <a:cs typeface="Corbel"/>
                      </a:endParaRPr>
                    </a:p>
                  </a:txBody>
                  <a:tcPr marL="0" marR="0" marB="0" marT="0">
                    <a:lnL w="4762">
                      <a:solidFill>
                        <a:srgbClr val="B8D9D0"/>
                      </a:solidFill>
                      <a:prstDash val="solid"/>
                    </a:lnL>
                    <a:lnR w="4762">
                      <a:solidFill>
                        <a:srgbClr val="B8D9D0"/>
                      </a:solidFill>
                      <a:prstDash val="solid"/>
                    </a:lnR>
                    <a:lnT w="4762">
                      <a:solidFill>
                        <a:srgbClr val="B8D9D0"/>
                      </a:solidFill>
                      <a:prstDash val="solid"/>
                    </a:lnT>
                    <a:lnB w="28955">
                      <a:solidFill>
                        <a:srgbClr val="FF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dirty="0" sz="1000">
                          <a:latin typeface="Corbel"/>
                          <a:cs typeface="Corbel"/>
                        </a:rPr>
                        <a:t>&amp;</a:t>
                      </a:r>
                      <a:endParaRPr sz="1000">
                        <a:latin typeface="Corbel"/>
                        <a:cs typeface="Corbel"/>
                      </a:endParaRPr>
                    </a:p>
                  </a:txBody>
                  <a:tcPr marL="0" marR="0" marB="0" marT="0">
                    <a:lnL w="4762">
                      <a:solidFill>
                        <a:srgbClr val="B8D9D0"/>
                      </a:solidFill>
                      <a:prstDash val="solid"/>
                    </a:lnL>
                    <a:lnR w="4762">
                      <a:solidFill>
                        <a:srgbClr val="B8D9D0"/>
                      </a:solidFill>
                      <a:prstDash val="solid"/>
                    </a:lnR>
                    <a:lnT w="4762">
                      <a:solidFill>
                        <a:srgbClr val="B8D9D0"/>
                      </a:solidFill>
                      <a:prstDash val="solid"/>
                    </a:lnT>
                    <a:lnB w="28955">
                      <a:solidFill>
                        <a:srgbClr val="FF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27305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dirty="0" sz="1000" spc="-5">
                          <a:latin typeface="Corbel"/>
                          <a:cs typeface="Corbel"/>
                        </a:rPr>
                        <a:t>&lt;</a:t>
                      </a:r>
                      <a:r>
                        <a:rPr dirty="0" sz="1000" spc="-100">
                          <a:latin typeface="Corbel"/>
                          <a:cs typeface="Corbel"/>
                        </a:rPr>
                        <a:t> </a:t>
                      </a:r>
                      <a:r>
                        <a:rPr dirty="0" sz="1000" spc="-5">
                          <a:latin typeface="Corbel"/>
                          <a:cs typeface="Corbel"/>
                        </a:rPr>
                        <a:t>80</a:t>
                      </a:r>
                      <a:endParaRPr sz="1000">
                        <a:latin typeface="Corbel"/>
                        <a:cs typeface="Corbel"/>
                      </a:endParaRPr>
                    </a:p>
                  </a:txBody>
                  <a:tcPr marL="0" marR="0" marB="0" marT="0">
                    <a:lnL w="4762">
                      <a:solidFill>
                        <a:srgbClr val="B8D9D0"/>
                      </a:solidFill>
                      <a:prstDash val="solid"/>
                    </a:lnL>
                    <a:lnR w="4762">
                      <a:solidFill>
                        <a:srgbClr val="B8D9D0"/>
                      </a:solidFill>
                      <a:prstDash val="solid"/>
                    </a:lnR>
                    <a:lnT w="4762">
                      <a:solidFill>
                        <a:srgbClr val="B8D9D0"/>
                      </a:solidFill>
                      <a:prstDash val="solid"/>
                    </a:lnT>
                    <a:lnB w="28955">
                      <a:solidFill>
                        <a:srgbClr val="FF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89560" indent="-32384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dirty="0" sz="1000" spc="-15">
                          <a:latin typeface="Corbel"/>
                          <a:cs typeface="Corbel"/>
                        </a:rPr>
                        <a:t>Recheck</a:t>
                      </a:r>
                      <a:endParaRPr sz="1000">
                        <a:latin typeface="Corbel"/>
                        <a:cs typeface="Corbel"/>
                      </a:endParaRPr>
                    </a:p>
                    <a:p>
                      <a:pPr marL="289560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dirty="0" sz="1000" spc="-5">
                          <a:latin typeface="Corbel"/>
                          <a:cs typeface="Corbel"/>
                        </a:rPr>
                        <a:t>2</a:t>
                      </a:r>
                      <a:r>
                        <a:rPr dirty="0" sz="1000" spc="-90">
                          <a:latin typeface="Corbel"/>
                          <a:cs typeface="Corbel"/>
                        </a:rPr>
                        <a:t> </a:t>
                      </a:r>
                      <a:r>
                        <a:rPr dirty="0" sz="1000" spc="-5">
                          <a:latin typeface="Corbel"/>
                          <a:cs typeface="Corbel"/>
                        </a:rPr>
                        <a:t>years</a:t>
                      </a:r>
                      <a:endParaRPr sz="1000">
                        <a:latin typeface="Corbel"/>
                        <a:cs typeface="Corbel"/>
                      </a:endParaRPr>
                    </a:p>
                  </a:txBody>
                  <a:tcPr marL="0" marR="0" marB="0" marT="0">
                    <a:lnL w="4762">
                      <a:solidFill>
                        <a:srgbClr val="B8D9D0"/>
                      </a:solidFill>
                      <a:prstDash val="solid"/>
                    </a:lnL>
                    <a:lnR w="4762">
                      <a:solidFill>
                        <a:srgbClr val="B8D9D0"/>
                      </a:solidFill>
                      <a:prstDash val="solid"/>
                    </a:lnR>
                    <a:lnT w="4762">
                      <a:solidFill>
                        <a:srgbClr val="B8D9D0"/>
                      </a:solidFill>
                      <a:prstDash val="solid"/>
                    </a:lnT>
                    <a:lnB w="28955">
                      <a:solidFill>
                        <a:srgbClr val="FF0000"/>
                      </a:solidFill>
                      <a:prstDash val="solid"/>
                    </a:lnB>
                  </a:tcPr>
                </a:tc>
              </a:tr>
              <a:tr h="382524">
                <a:tc>
                  <a:txBody>
                    <a:bodyPr/>
                    <a:lstStyle/>
                    <a:p>
                      <a:pPr algn="ctr" marR="4445">
                        <a:lnSpc>
                          <a:spcPts val="1160"/>
                        </a:lnSpc>
                      </a:pPr>
                      <a:r>
                        <a:rPr dirty="0" sz="1000" spc="-5">
                          <a:latin typeface="Corbel"/>
                          <a:cs typeface="Corbel"/>
                        </a:rPr>
                        <a:t>Normal</a:t>
                      </a:r>
                      <a:endParaRPr sz="1000">
                        <a:latin typeface="Corbel"/>
                        <a:cs typeface="Corbel"/>
                      </a:endParaRPr>
                    </a:p>
                  </a:txBody>
                  <a:tcPr marL="0" marR="0" marB="0" marT="0">
                    <a:lnL w="28956">
                      <a:solidFill>
                        <a:srgbClr val="FF0000"/>
                      </a:solidFill>
                      <a:prstDash val="solid"/>
                    </a:lnL>
                    <a:lnR w="4762">
                      <a:solidFill>
                        <a:srgbClr val="B8D9D0"/>
                      </a:solidFill>
                      <a:prstDash val="solid"/>
                    </a:lnR>
                    <a:lnT w="28955">
                      <a:solidFill>
                        <a:srgbClr val="FF0000"/>
                      </a:solidFill>
                      <a:prstDash val="solid"/>
                    </a:lnT>
                    <a:lnB w="28955">
                      <a:solidFill>
                        <a:srgbClr val="FF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25400">
                        <a:lnSpc>
                          <a:spcPts val="1160"/>
                        </a:lnSpc>
                      </a:pPr>
                      <a:r>
                        <a:rPr dirty="0" sz="1000" spc="-5">
                          <a:latin typeface="Corbel"/>
                          <a:cs typeface="Corbel"/>
                        </a:rPr>
                        <a:t>&lt;</a:t>
                      </a:r>
                      <a:r>
                        <a:rPr dirty="0" sz="1000" spc="-95">
                          <a:latin typeface="Corbel"/>
                          <a:cs typeface="Corbel"/>
                        </a:rPr>
                        <a:t> </a:t>
                      </a:r>
                      <a:r>
                        <a:rPr dirty="0" sz="1000" spc="-15">
                          <a:latin typeface="Corbel"/>
                          <a:cs typeface="Corbel"/>
                        </a:rPr>
                        <a:t>130</a:t>
                      </a:r>
                      <a:endParaRPr sz="1000">
                        <a:latin typeface="Corbel"/>
                        <a:cs typeface="Corbel"/>
                      </a:endParaRPr>
                    </a:p>
                  </a:txBody>
                  <a:tcPr marL="0" marR="0" marB="0" marT="0">
                    <a:lnL w="4762">
                      <a:solidFill>
                        <a:srgbClr val="B8D9D0"/>
                      </a:solidFill>
                      <a:prstDash val="solid"/>
                    </a:lnL>
                    <a:lnR w="4762">
                      <a:solidFill>
                        <a:srgbClr val="B8D9D0"/>
                      </a:solidFill>
                      <a:prstDash val="solid"/>
                    </a:lnR>
                    <a:lnT w="28955">
                      <a:solidFill>
                        <a:srgbClr val="FF0000"/>
                      </a:solidFill>
                      <a:prstDash val="solid"/>
                    </a:lnT>
                    <a:lnB w="28955">
                      <a:solidFill>
                        <a:srgbClr val="FF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60"/>
                        </a:lnSpc>
                      </a:pPr>
                      <a:r>
                        <a:rPr dirty="0" sz="1000">
                          <a:latin typeface="Corbel"/>
                          <a:cs typeface="Corbel"/>
                        </a:rPr>
                        <a:t>&amp;</a:t>
                      </a:r>
                      <a:endParaRPr sz="1000">
                        <a:latin typeface="Corbel"/>
                        <a:cs typeface="Corbel"/>
                      </a:endParaRPr>
                    </a:p>
                  </a:txBody>
                  <a:tcPr marL="0" marR="0" marB="0" marT="0">
                    <a:lnL w="4762">
                      <a:solidFill>
                        <a:srgbClr val="B8D9D0"/>
                      </a:solidFill>
                      <a:prstDash val="solid"/>
                    </a:lnL>
                    <a:lnR w="4762">
                      <a:solidFill>
                        <a:srgbClr val="B8D9D0"/>
                      </a:solidFill>
                      <a:prstDash val="solid"/>
                    </a:lnR>
                    <a:lnT w="28955">
                      <a:solidFill>
                        <a:srgbClr val="FF0000"/>
                      </a:solidFill>
                      <a:prstDash val="solid"/>
                    </a:lnT>
                    <a:lnB w="28955">
                      <a:solidFill>
                        <a:srgbClr val="FF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26034">
                        <a:lnSpc>
                          <a:spcPts val="1160"/>
                        </a:lnSpc>
                      </a:pPr>
                      <a:r>
                        <a:rPr dirty="0" sz="1000" spc="-5">
                          <a:latin typeface="Corbel"/>
                          <a:cs typeface="Corbel"/>
                        </a:rPr>
                        <a:t>&lt;</a:t>
                      </a:r>
                      <a:r>
                        <a:rPr dirty="0" sz="1000" spc="-100">
                          <a:latin typeface="Corbel"/>
                          <a:cs typeface="Corbel"/>
                        </a:rPr>
                        <a:t> </a:t>
                      </a:r>
                      <a:r>
                        <a:rPr dirty="0" sz="1000" spc="-5">
                          <a:latin typeface="Corbel"/>
                          <a:cs typeface="Corbel"/>
                        </a:rPr>
                        <a:t>85</a:t>
                      </a:r>
                      <a:endParaRPr sz="1000">
                        <a:latin typeface="Corbel"/>
                        <a:cs typeface="Corbel"/>
                      </a:endParaRPr>
                    </a:p>
                  </a:txBody>
                  <a:tcPr marL="0" marR="0" marB="0" marT="0">
                    <a:lnL w="4762">
                      <a:solidFill>
                        <a:srgbClr val="B8D9D0"/>
                      </a:solidFill>
                      <a:prstDash val="solid"/>
                    </a:lnL>
                    <a:lnR w="4762">
                      <a:solidFill>
                        <a:srgbClr val="B8D9D0"/>
                      </a:solidFill>
                      <a:prstDash val="solid"/>
                    </a:lnR>
                    <a:lnT w="28955">
                      <a:solidFill>
                        <a:srgbClr val="FF0000"/>
                      </a:solidFill>
                      <a:prstDash val="solid"/>
                    </a:lnT>
                    <a:lnB w="28955">
                      <a:solidFill>
                        <a:srgbClr val="FF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2700">
                        <a:lnSpc>
                          <a:spcPts val="1160"/>
                        </a:lnSpc>
                      </a:pPr>
                      <a:r>
                        <a:rPr dirty="0" sz="1000" spc="-15">
                          <a:latin typeface="Corbel"/>
                          <a:cs typeface="Corbel"/>
                        </a:rPr>
                        <a:t>Recheck   </a:t>
                      </a:r>
                      <a:r>
                        <a:rPr dirty="0" sz="1000" spc="15">
                          <a:latin typeface="Corbel"/>
                          <a:cs typeface="Corbel"/>
                        </a:rPr>
                        <a:t> </a:t>
                      </a:r>
                      <a:r>
                        <a:rPr dirty="0" sz="1000" spc="-5">
                          <a:latin typeface="Corbel"/>
                          <a:cs typeface="Corbel"/>
                        </a:rPr>
                        <a:t>2</a:t>
                      </a:r>
                      <a:endParaRPr sz="1000">
                        <a:latin typeface="Corbel"/>
                        <a:cs typeface="Corbel"/>
                      </a:endParaRPr>
                    </a:p>
                    <a:p>
                      <a:pPr algn="ctr" marL="1143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Corbel"/>
                          <a:cs typeface="Corbel"/>
                        </a:rPr>
                        <a:t>years</a:t>
                      </a:r>
                      <a:endParaRPr sz="1000">
                        <a:latin typeface="Corbel"/>
                        <a:cs typeface="Corbel"/>
                      </a:endParaRPr>
                    </a:p>
                  </a:txBody>
                  <a:tcPr marL="0" marR="0" marB="0" marT="0">
                    <a:lnL w="4762">
                      <a:solidFill>
                        <a:srgbClr val="B8D9D0"/>
                      </a:solidFill>
                      <a:prstDash val="solid"/>
                    </a:lnL>
                    <a:lnR w="28955">
                      <a:solidFill>
                        <a:srgbClr val="FF0000"/>
                      </a:solidFill>
                      <a:prstDash val="solid"/>
                    </a:lnR>
                    <a:lnT w="28955">
                      <a:solidFill>
                        <a:srgbClr val="FF0000"/>
                      </a:solidFill>
                      <a:prstDash val="solid"/>
                    </a:lnT>
                    <a:lnB w="28955">
                      <a:solidFill>
                        <a:srgbClr val="FF0000"/>
                      </a:solidFill>
                      <a:prstDash val="solid"/>
                    </a:lnB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8191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000" spc="-5">
                          <a:latin typeface="Corbel"/>
                          <a:cs typeface="Corbel"/>
                        </a:rPr>
                        <a:t>High</a:t>
                      </a:r>
                      <a:r>
                        <a:rPr dirty="0" sz="1000" spc="-90">
                          <a:latin typeface="Corbel"/>
                          <a:cs typeface="Corbel"/>
                        </a:rPr>
                        <a:t> </a:t>
                      </a:r>
                      <a:r>
                        <a:rPr dirty="0" sz="1000" spc="-5">
                          <a:latin typeface="Corbel"/>
                          <a:cs typeface="Corbel"/>
                        </a:rPr>
                        <a:t>Normal</a:t>
                      </a:r>
                      <a:endParaRPr sz="1000">
                        <a:latin typeface="Corbel"/>
                        <a:cs typeface="Corbel"/>
                      </a:endParaRPr>
                    </a:p>
                    <a:p>
                      <a:pPr marL="74295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dirty="0" sz="700" spc="-10">
                          <a:latin typeface="Corbel"/>
                          <a:cs typeface="Corbel"/>
                        </a:rPr>
                        <a:t>(Pre-hypertension)</a:t>
                      </a:r>
                      <a:endParaRPr sz="700">
                        <a:latin typeface="Corbel"/>
                        <a:cs typeface="Corbel"/>
                      </a:endParaRPr>
                    </a:p>
                  </a:txBody>
                  <a:tcPr marL="0" marR="0" marB="0" marT="0">
                    <a:lnL w="4762">
                      <a:solidFill>
                        <a:srgbClr val="B8D9D0"/>
                      </a:solidFill>
                      <a:prstDash val="solid"/>
                    </a:lnL>
                    <a:lnR w="4762">
                      <a:solidFill>
                        <a:srgbClr val="B8D9D0"/>
                      </a:solidFill>
                      <a:prstDash val="solid"/>
                    </a:lnR>
                    <a:lnT w="28955">
                      <a:solidFill>
                        <a:srgbClr val="FF0000"/>
                      </a:solidFill>
                      <a:prstDash val="solid"/>
                    </a:lnT>
                    <a:lnB w="4762">
                      <a:solidFill>
                        <a:srgbClr val="B8D9D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2667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000" spc="-10">
                          <a:latin typeface="Corbel"/>
                          <a:cs typeface="Corbel"/>
                        </a:rPr>
                        <a:t>130-&lt;140</a:t>
                      </a:r>
                      <a:endParaRPr sz="1000">
                        <a:latin typeface="Corbel"/>
                        <a:cs typeface="Corbel"/>
                      </a:endParaRPr>
                    </a:p>
                  </a:txBody>
                  <a:tcPr marL="0" marR="0" marB="0" marT="0">
                    <a:lnL w="4762">
                      <a:solidFill>
                        <a:srgbClr val="B8D9D0"/>
                      </a:solidFill>
                      <a:prstDash val="solid"/>
                    </a:lnL>
                    <a:lnR w="4762">
                      <a:solidFill>
                        <a:srgbClr val="B8D9D0"/>
                      </a:solidFill>
                      <a:prstDash val="solid"/>
                    </a:lnR>
                    <a:lnT w="28955">
                      <a:solidFill>
                        <a:srgbClr val="FF0000"/>
                      </a:solidFill>
                      <a:prstDash val="solid"/>
                    </a:lnT>
                    <a:lnB w="4762">
                      <a:solidFill>
                        <a:srgbClr val="B8D9D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2730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000" spc="-10">
                          <a:latin typeface="Corbel"/>
                          <a:cs typeface="Corbel"/>
                        </a:rPr>
                        <a:t>or</a:t>
                      </a:r>
                      <a:endParaRPr sz="1000">
                        <a:latin typeface="Corbel"/>
                        <a:cs typeface="Corbel"/>
                      </a:endParaRPr>
                    </a:p>
                  </a:txBody>
                  <a:tcPr marL="0" marR="0" marB="0" marT="0">
                    <a:lnL w="4762">
                      <a:solidFill>
                        <a:srgbClr val="B8D9D0"/>
                      </a:solidFill>
                      <a:prstDash val="solid"/>
                    </a:lnL>
                    <a:lnR w="4762">
                      <a:solidFill>
                        <a:srgbClr val="B8D9D0"/>
                      </a:solidFill>
                      <a:prstDash val="solid"/>
                    </a:lnR>
                    <a:lnT w="28955">
                      <a:solidFill>
                        <a:srgbClr val="FF0000"/>
                      </a:solidFill>
                      <a:prstDash val="solid"/>
                    </a:lnT>
                    <a:lnB w="4762">
                      <a:solidFill>
                        <a:srgbClr val="B8D9D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2730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000" spc="-5">
                          <a:latin typeface="Corbel"/>
                          <a:cs typeface="Corbel"/>
                        </a:rPr>
                        <a:t>85-&lt;90</a:t>
                      </a:r>
                      <a:endParaRPr sz="1000">
                        <a:latin typeface="Corbel"/>
                        <a:cs typeface="Corbel"/>
                      </a:endParaRPr>
                    </a:p>
                  </a:txBody>
                  <a:tcPr marL="0" marR="0" marB="0" marT="0">
                    <a:lnL w="4762">
                      <a:solidFill>
                        <a:srgbClr val="B8D9D0"/>
                      </a:solidFill>
                      <a:prstDash val="solid"/>
                    </a:lnL>
                    <a:lnR w="4762">
                      <a:solidFill>
                        <a:srgbClr val="B8D9D0"/>
                      </a:solidFill>
                      <a:prstDash val="solid"/>
                    </a:lnR>
                    <a:lnT w="28955">
                      <a:solidFill>
                        <a:srgbClr val="FF0000"/>
                      </a:solidFill>
                      <a:prstDash val="solid"/>
                    </a:lnT>
                    <a:lnB w="4762">
                      <a:solidFill>
                        <a:srgbClr val="B8D9D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000" spc="-15">
                          <a:latin typeface="Corbel"/>
                          <a:cs typeface="Corbel"/>
                        </a:rPr>
                        <a:t>Recheck    </a:t>
                      </a:r>
                      <a:r>
                        <a:rPr dirty="0" sz="1000" spc="-5">
                          <a:latin typeface="Corbel"/>
                          <a:cs typeface="Corbel"/>
                        </a:rPr>
                        <a:t>1</a:t>
                      </a:r>
                      <a:r>
                        <a:rPr dirty="0" sz="1000" spc="35">
                          <a:latin typeface="Corbel"/>
                          <a:cs typeface="Corbel"/>
                        </a:rPr>
                        <a:t> </a:t>
                      </a:r>
                      <a:r>
                        <a:rPr dirty="0" sz="1000" spc="-5">
                          <a:latin typeface="Corbel"/>
                          <a:cs typeface="Corbel"/>
                        </a:rPr>
                        <a:t>year</a:t>
                      </a:r>
                      <a:endParaRPr sz="1000">
                        <a:latin typeface="Corbel"/>
                        <a:cs typeface="Corbel"/>
                      </a:endParaRPr>
                    </a:p>
                  </a:txBody>
                  <a:tcPr marL="0" marR="0" marB="0" marT="0">
                    <a:lnL w="4762">
                      <a:solidFill>
                        <a:srgbClr val="B8D9D0"/>
                      </a:solidFill>
                      <a:prstDash val="solid"/>
                    </a:lnL>
                    <a:lnR w="4762">
                      <a:solidFill>
                        <a:srgbClr val="B8D9D0"/>
                      </a:solidFill>
                      <a:prstDash val="solid"/>
                    </a:lnR>
                    <a:lnT w="28955">
                      <a:solidFill>
                        <a:srgbClr val="FF0000"/>
                      </a:solidFill>
                      <a:prstDash val="solid"/>
                    </a:lnT>
                    <a:lnB w="4762">
                      <a:solidFill>
                        <a:srgbClr val="B8D9D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7" name="object 17"/>
          <p:cNvSpPr/>
          <p:nvPr/>
        </p:nvSpPr>
        <p:spPr>
          <a:xfrm>
            <a:off x="1738883" y="1808988"/>
            <a:ext cx="3261360" cy="451103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 txBox="1"/>
          <p:nvPr/>
        </p:nvSpPr>
        <p:spPr>
          <a:xfrm>
            <a:off x="1963673" y="1199133"/>
            <a:ext cx="2938145" cy="8274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R="635">
              <a:lnSpc>
                <a:spcPct val="100000"/>
              </a:lnSpc>
            </a:pPr>
            <a:r>
              <a:rPr dirty="0" sz="1600" spc="145">
                <a:solidFill>
                  <a:srgbClr val="C00000"/>
                </a:solidFill>
                <a:latin typeface="Arial"/>
                <a:cs typeface="Arial"/>
              </a:rPr>
              <a:t>American Heart</a:t>
            </a:r>
            <a:r>
              <a:rPr dirty="0" sz="1600" spc="-254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600" spc="110">
                <a:solidFill>
                  <a:srgbClr val="C00000"/>
                </a:solidFill>
                <a:latin typeface="Arial"/>
                <a:cs typeface="Arial"/>
              </a:rPr>
              <a:t>Association</a:t>
            </a:r>
            <a:endParaRPr sz="1600">
              <a:latin typeface="Arial"/>
              <a:cs typeface="Arial"/>
            </a:endParaRPr>
          </a:p>
          <a:p>
            <a:pPr algn="ctr" marR="2540">
              <a:lnSpc>
                <a:spcPct val="100000"/>
              </a:lnSpc>
              <a:spcBef>
                <a:spcPts val="20"/>
              </a:spcBef>
            </a:pPr>
            <a:r>
              <a:rPr dirty="0" sz="1100" spc="60">
                <a:solidFill>
                  <a:srgbClr val="006FC0"/>
                </a:solidFill>
                <a:latin typeface="Arial"/>
                <a:cs typeface="Arial"/>
              </a:rPr>
              <a:t>Recommended</a:t>
            </a:r>
            <a:r>
              <a:rPr dirty="0" sz="1100" spc="-9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100" spc="80">
                <a:solidFill>
                  <a:srgbClr val="006FC0"/>
                </a:solidFill>
                <a:latin typeface="Arial"/>
                <a:cs typeface="Arial"/>
              </a:rPr>
              <a:t>Blood</a:t>
            </a:r>
            <a:r>
              <a:rPr dirty="0" sz="1100" spc="-5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100" spc="55">
                <a:solidFill>
                  <a:srgbClr val="006FC0"/>
                </a:solidFill>
                <a:latin typeface="Arial"/>
                <a:cs typeface="Arial"/>
              </a:rPr>
              <a:t>Pressure</a:t>
            </a:r>
            <a:r>
              <a:rPr dirty="0" sz="1100" spc="-7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100" spc="40">
                <a:solidFill>
                  <a:srgbClr val="006FC0"/>
                </a:solidFill>
                <a:latin typeface="Arial"/>
                <a:cs typeface="Arial"/>
              </a:rPr>
              <a:t>Levels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550">
              <a:latin typeface="Times New Roman"/>
              <a:cs typeface="Times New Roman"/>
            </a:endParaRPr>
          </a:p>
          <a:p>
            <a:pPr algn="ctr" marL="22225">
              <a:lnSpc>
                <a:spcPct val="100000"/>
              </a:lnSpc>
              <a:spcBef>
                <a:spcPts val="5"/>
              </a:spcBef>
            </a:pPr>
            <a:r>
              <a:rPr dirty="0" sz="1100" spc="150">
                <a:latin typeface="Arial"/>
                <a:cs typeface="Arial"/>
              </a:rPr>
              <a:t>Adult</a:t>
            </a:r>
            <a:r>
              <a:rPr dirty="0" sz="1100" spc="-65">
                <a:latin typeface="Arial"/>
                <a:cs typeface="Arial"/>
              </a:rPr>
              <a:t> </a:t>
            </a:r>
            <a:r>
              <a:rPr dirty="0" sz="1100" spc="35">
                <a:latin typeface="Arial"/>
                <a:cs typeface="Arial"/>
              </a:rPr>
              <a:t>BP</a:t>
            </a:r>
            <a:r>
              <a:rPr dirty="0" sz="1100" spc="-45">
                <a:latin typeface="Arial"/>
                <a:cs typeface="Arial"/>
              </a:rPr>
              <a:t> </a:t>
            </a:r>
            <a:r>
              <a:rPr dirty="0" sz="1100" spc="65">
                <a:latin typeface="Arial"/>
                <a:cs typeface="Arial"/>
              </a:rPr>
              <a:t>range</a:t>
            </a:r>
            <a:r>
              <a:rPr dirty="0" sz="1100" spc="-35">
                <a:latin typeface="Arial"/>
                <a:cs typeface="Arial"/>
              </a:rPr>
              <a:t> </a:t>
            </a:r>
            <a:r>
              <a:rPr dirty="0" sz="1100" spc="25">
                <a:latin typeface="Arial"/>
                <a:cs typeface="Arial"/>
              </a:rPr>
              <a:t>110</a:t>
            </a:r>
            <a:r>
              <a:rPr dirty="0" sz="1100" spc="-40">
                <a:latin typeface="Arial"/>
                <a:cs typeface="Arial"/>
              </a:rPr>
              <a:t> </a:t>
            </a:r>
            <a:r>
              <a:rPr dirty="0" sz="1100" spc="254">
                <a:latin typeface="Trebuchet MS"/>
                <a:cs typeface="Trebuchet MS"/>
              </a:rPr>
              <a:t>–</a:t>
            </a:r>
            <a:r>
              <a:rPr dirty="0" sz="1100" spc="-65">
                <a:latin typeface="Trebuchet MS"/>
                <a:cs typeface="Trebuchet MS"/>
              </a:rPr>
              <a:t> </a:t>
            </a:r>
            <a:r>
              <a:rPr dirty="0" sz="1100" spc="40">
                <a:latin typeface="Arial"/>
                <a:cs typeface="Arial"/>
              </a:rPr>
              <a:t>130</a:t>
            </a:r>
            <a:r>
              <a:rPr dirty="0" sz="1100" spc="-30">
                <a:latin typeface="Arial"/>
                <a:cs typeface="Arial"/>
              </a:rPr>
              <a:t> </a:t>
            </a:r>
            <a:r>
              <a:rPr dirty="0" sz="1100" spc="215">
                <a:latin typeface="Arial"/>
                <a:cs typeface="Arial"/>
              </a:rPr>
              <a:t>/</a:t>
            </a:r>
            <a:r>
              <a:rPr dirty="0" sz="1100" spc="-40">
                <a:latin typeface="Arial"/>
                <a:cs typeface="Arial"/>
              </a:rPr>
              <a:t> </a:t>
            </a:r>
            <a:r>
              <a:rPr dirty="0" sz="1100" spc="45">
                <a:latin typeface="Arial"/>
                <a:cs typeface="Arial"/>
              </a:rPr>
              <a:t>70</a:t>
            </a:r>
            <a:r>
              <a:rPr dirty="0" sz="1100" spc="-40">
                <a:latin typeface="Arial"/>
                <a:cs typeface="Arial"/>
              </a:rPr>
              <a:t> </a:t>
            </a:r>
            <a:r>
              <a:rPr dirty="0" sz="1100" spc="254">
                <a:latin typeface="Trebuchet MS"/>
                <a:cs typeface="Trebuchet MS"/>
              </a:rPr>
              <a:t>–</a:t>
            </a:r>
            <a:r>
              <a:rPr dirty="0" sz="1100" spc="-65">
                <a:latin typeface="Trebuchet MS"/>
                <a:cs typeface="Trebuchet MS"/>
              </a:rPr>
              <a:t> </a:t>
            </a:r>
            <a:r>
              <a:rPr dirty="0" sz="1100" spc="45">
                <a:latin typeface="Arial"/>
                <a:cs typeface="Arial"/>
              </a:rPr>
              <a:t>85</a:t>
            </a:r>
            <a:r>
              <a:rPr dirty="0" sz="1100" spc="-25">
                <a:latin typeface="Arial"/>
                <a:cs typeface="Arial"/>
              </a:rPr>
              <a:t> </a:t>
            </a:r>
            <a:r>
              <a:rPr dirty="0" sz="1100" spc="100">
                <a:latin typeface="Arial"/>
                <a:cs typeface="Arial"/>
              </a:rPr>
              <a:t>mmHg</a:t>
            </a:r>
            <a:endParaRPr sz="11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386578" y="4182745"/>
            <a:ext cx="67945" cy="1035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600" b="1">
                <a:solidFill>
                  <a:srgbClr val="001F5F"/>
                </a:solidFill>
                <a:latin typeface="Arial"/>
                <a:cs typeface="Arial"/>
              </a:rPr>
              <a:t>7</a:t>
            </a:r>
            <a:endParaRPr sz="600">
              <a:latin typeface="Arial"/>
              <a:cs typeface="Arial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5099303" y="882396"/>
            <a:ext cx="600455" cy="26974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 txBox="1"/>
          <p:nvPr/>
        </p:nvSpPr>
        <p:spPr>
          <a:xfrm>
            <a:off x="2171445" y="4142740"/>
            <a:ext cx="1269365" cy="927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500">
                <a:latin typeface="Corbel"/>
                <a:cs typeface="Corbel"/>
              </a:rPr>
              <a:t>Dr.</a:t>
            </a:r>
            <a:r>
              <a:rPr dirty="0" sz="500" spc="-1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Abeer</a:t>
            </a:r>
            <a:r>
              <a:rPr dirty="0" sz="500" spc="-2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A.</a:t>
            </a:r>
            <a:r>
              <a:rPr dirty="0" sz="500" spc="-1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Al-Masri,</a:t>
            </a:r>
            <a:r>
              <a:rPr dirty="0" sz="500" spc="-3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Faculty</a:t>
            </a:r>
            <a:r>
              <a:rPr dirty="0" sz="500" spc="-25">
                <a:latin typeface="Corbel"/>
                <a:cs typeface="Corbel"/>
              </a:rPr>
              <a:t> </a:t>
            </a:r>
            <a:r>
              <a:rPr dirty="0" sz="500" spc="-5">
                <a:latin typeface="Corbel"/>
                <a:cs typeface="Corbel"/>
              </a:rPr>
              <a:t>of </a:t>
            </a:r>
            <a:r>
              <a:rPr dirty="0" sz="500">
                <a:latin typeface="Corbel"/>
                <a:cs typeface="Corbel"/>
              </a:rPr>
              <a:t>Medicine,</a:t>
            </a:r>
            <a:r>
              <a:rPr dirty="0" sz="500" spc="-35">
                <a:latin typeface="Corbel"/>
                <a:cs typeface="Corbel"/>
              </a:rPr>
              <a:t> </a:t>
            </a:r>
            <a:r>
              <a:rPr dirty="0" sz="500" spc="-5">
                <a:latin typeface="Corbel"/>
                <a:cs typeface="Corbel"/>
              </a:rPr>
              <a:t>KSU</a:t>
            </a:r>
            <a:endParaRPr sz="500">
              <a:latin typeface="Corbel"/>
              <a:cs typeface="Corbel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1143304" y="868933"/>
            <a:ext cx="4571365" cy="3428365"/>
          </a:xfrm>
          <a:custGeom>
            <a:avLst/>
            <a:gdLst/>
            <a:ahLst/>
            <a:cxnLst/>
            <a:rect l="l" t="t" r="r" b="b"/>
            <a:pathLst>
              <a:path w="4571365" h="3428365">
                <a:moveTo>
                  <a:pt x="0" y="3428110"/>
                </a:moveTo>
                <a:lnTo>
                  <a:pt x="4571365" y="3428110"/>
                </a:lnTo>
                <a:lnTo>
                  <a:pt x="4571365" y="0"/>
                </a:lnTo>
                <a:lnTo>
                  <a:pt x="0" y="0"/>
                </a:lnTo>
                <a:lnTo>
                  <a:pt x="0" y="3428110"/>
                </a:lnTo>
                <a:close/>
              </a:path>
            </a:pathLst>
          </a:custGeom>
          <a:ln w="243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1143000" y="4844796"/>
            <a:ext cx="4572000" cy="342900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1143000" y="4844796"/>
            <a:ext cx="536575" cy="2646045"/>
          </a:xfrm>
          <a:custGeom>
            <a:avLst/>
            <a:gdLst/>
            <a:ahLst/>
            <a:cxnLst/>
            <a:rect l="l" t="t" r="r" b="b"/>
            <a:pathLst>
              <a:path w="536575" h="2646045">
                <a:moveTo>
                  <a:pt x="536448" y="0"/>
                </a:moveTo>
                <a:lnTo>
                  <a:pt x="407924" y="0"/>
                </a:lnTo>
                <a:lnTo>
                  <a:pt x="0" y="2486152"/>
                </a:lnTo>
                <a:lnTo>
                  <a:pt x="0" y="2629027"/>
                </a:lnTo>
                <a:lnTo>
                  <a:pt x="99987" y="2645664"/>
                </a:lnTo>
                <a:lnTo>
                  <a:pt x="536448" y="0"/>
                </a:lnTo>
                <a:close/>
              </a:path>
            </a:pathLst>
          </a:custGeom>
          <a:solidFill>
            <a:srgbClr val="BB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1143000" y="4844796"/>
            <a:ext cx="379730" cy="2312035"/>
          </a:xfrm>
          <a:custGeom>
            <a:avLst/>
            <a:gdLst/>
            <a:ahLst/>
            <a:cxnLst/>
            <a:rect l="l" t="t" r="r" b="b"/>
            <a:pathLst>
              <a:path w="379730" h="2312034">
                <a:moveTo>
                  <a:pt x="379475" y="0"/>
                </a:moveTo>
                <a:lnTo>
                  <a:pt x="252475" y="0"/>
                </a:lnTo>
                <a:lnTo>
                  <a:pt x="0" y="1538096"/>
                </a:lnTo>
                <a:lnTo>
                  <a:pt x="0" y="2311908"/>
                </a:lnTo>
                <a:lnTo>
                  <a:pt x="379475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1143000" y="7676388"/>
            <a:ext cx="452755" cy="597535"/>
          </a:xfrm>
          <a:custGeom>
            <a:avLst/>
            <a:gdLst/>
            <a:ahLst/>
            <a:cxnLst/>
            <a:rect l="l" t="t" r="r" b="b"/>
            <a:pathLst>
              <a:path w="452755" h="597534">
                <a:moveTo>
                  <a:pt x="0" y="0"/>
                </a:moveTo>
                <a:lnTo>
                  <a:pt x="0" y="9524"/>
                </a:lnTo>
                <a:lnTo>
                  <a:pt x="426466" y="597407"/>
                </a:lnTo>
                <a:lnTo>
                  <a:pt x="452628" y="597407"/>
                </a:lnTo>
                <a:lnTo>
                  <a:pt x="0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1143000" y="7493507"/>
            <a:ext cx="744220" cy="780415"/>
          </a:xfrm>
          <a:custGeom>
            <a:avLst/>
            <a:gdLst/>
            <a:ahLst/>
            <a:cxnLst/>
            <a:rect l="l" t="t" r="r" b="b"/>
            <a:pathLst>
              <a:path w="744219" h="780415">
                <a:moveTo>
                  <a:pt x="0" y="0"/>
                </a:moveTo>
                <a:lnTo>
                  <a:pt x="0" y="2413"/>
                </a:lnTo>
                <a:lnTo>
                  <a:pt x="715137" y="780288"/>
                </a:lnTo>
                <a:lnTo>
                  <a:pt x="743712" y="780288"/>
                </a:lnTo>
                <a:lnTo>
                  <a:pt x="0" y="0"/>
                </a:lnTo>
                <a:close/>
              </a:path>
            </a:pathLst>
          </a:custGeom>
          <a:solidFill>
            <a:srgbClr val="5E0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1143000" y="7473695"/>
            <a:ext cx="1065530" cy="800100"/>
          </a:xfrm>
          <a:custGeom>
            <a:avLst/>
            <a:gdLst/>
            <a:ahLst/>
            <a:cxnLst/>
            <a:rect l="l" t="t" r="r" b="b"/>
            <a:pathLst>
              <a:path w="1065530" h="800100">
                <a:moveTo>
                  <a:pt x="0" y="0"/>
                </a:moveTo>
                <a:lnTo>
                  <a:pt x="0" y="19049"/>
                </a:lnTo>
                <a:lnTo>
                  <a:pt x="743204" y="800099"/>
                </a:lnTo>
                <a:lnTo>
                  <a:pt x="1065276" y="800099"/>
                </a:lnTo>
                <a:lnTo>
                  <a:pt x="99949" y="16636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1143000" y="7523988"/>
            <a:ext cx="688975" cy="749935"/>
          </a:xfrm>
          <a:custGeom>
            <a:avLst/>
            <a:gdLst/>
            <a:ahLst/>
            <a:cxnLst/>
            <a:rect l="l" t="t" r="r" b="b"/>
            <a:pathLst>
              <a:path w="688975" h="749934">
                <a:moveTo>
                  <a:pt x="0" y="0"/>
                </a:moveTo>
                <a:lnTo>
                  <a:pt x="0" y="152399"/>
                </a:lnTo>
                <a:lnTo>
                  <a:pt x="453136" y="749807"/>
                </a:lnTo>
                <a:lnTo>
                  <a:pt x="688848" y="749807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4413503" y="5401055"/>
            <a:ext cx="300355" cy="0"/>
          </a:xfrm>
          <a:custGeom>
            <a:avLst/>
            <a:gdLst/>
            <a:ahLst/>
            <a:cxnLst/>
            <a:rect l="l" t="t" r="r" b="b"/>
            <a:pathLst>
              <a:path w="300354" h="0">
                <a:moveTo>
                  <a:pt x="0" y="0"/>
                </a:moveTo>
                <a:lnTo>
                  <a:pt x="300227" y="0"/>
                </a:lnTo>
              </a:path>
            </a:pathLst>
          </a:custGeom>
          <a:ln w="42672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1143000" y="4844796"/>
            <a:ext cx="4572000" cy="342900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1143761" y="7898130"/>
            <a:ext cx="2249424" cy="176784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2565654" y="5942838"/>
            <a:ext cx="3145536" cy="176783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aphicFrame>
        <p:nvGraphicFramePr>
          <p:cNvPr id="34" name="object 34"/>
          <p:cNvGraphicFramePr>
            <a:graphicFrameLocks noGrp="1"/>
          </p:cNvGraphicFramePr>
          <p:nvPr/>
        </p:nvGraphicFramePr>
        <p:xfrm>
          <a:off x="1131112" y="4833492"/>
          <a:ext cx="4608195" cy="34524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22349"/>
                <a:gridCol w="827532"/>
                <a:gridCol w="2321483"/>
              </a:tblGrid>
              <a:tr h="1097153">
                <a:tc gridSpan="3">
                  <a:txBody>
                    <a:bodyPr/>
                    <a:lstStyle/>
                    <a:p>
                      <a:pPr marL="3257550" marR="224790" indent="-638810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dirty="0" sz="900" spc="5" b="1">
                          <a:solidFill>
                            <a:srgbClr val="C00000"/>
                          </a:solidFill>
                          <a:latin typeface="Arial Black"/>
                          <a:cs typeface="Arial Black"/>
                        </a:rPr>
                        <a:t>Aortic </a:t>
                      </a:r>
                      <a:r>
                        <a:rPr dirty="0" sz="900" b="1">
                          <a:solidFill>
                            <a:srgbClr val="C00000"/>
                          </a:solidFill>
                          <a:latin typeface="Arial Black"/>
                          <a:cs typeface="Arial Black"/>
                        </a:rPr>
                        <a:t>pressure </a:t>
                      </a:r>
                      <a:r>
                        <a:rPr dirty="0" sz="900" spc="-5" b="1">
                          <a:solidFill>
                            <a:srgbClr val="C00000"/>
                          </a:solidFill>
                          <a:latin typeface="Arial Black"/>
                          <a:cs typeface="Arial Black"/>
                        </a:rPr>
                        <a:t>changes </a:t>
                      </a:r>
                      <a:r>
                        <a:rPr dirty="0" sz="900" b="1">
                          <a:solidFill>
                            <a:srgbClr val="C00000"/>
                          </a:solidFill>
                          <a:latin typeface="Arial Black"/>
                          <a:cs typeface="Arial Black"/>
                        </a:rPr>
                        <a:t>…  </a:t>
                      </a:r>
                      <a:r>
                        <a:rPr dirty="0" sz="900" spc="-5" b="1">
                          <a:solidFill>
                            <a:srgbClr val="C00000"/>
                          </a:solidFill>
                          <a:latin typeface="Arial Black"/>
                          <a:cs typeface="Arial Black"/>
                        </a:rPr>
                        <a:t>120/80</a:t>
                      </a:r>
                      <a:endParaRPr sz="900">
                        <a:latin typeface="Arial Black"/>
                        <a:cs typeface="Arial Black"/>
                      </a:endParaRPr>
                    </a:p>
                  </a:txBody>
                  <a:tcPr marL="0" marR="0" marB="0" marT="0">
                    <a:lnL w="24384">
                      <a:solidFill>
                        <a:srgbClr val="000000"/>
                      </a:solidFill>
                      <a:prstDash val="solid"/>
                    </a:lnL>
                    <a:lnR w="24384">
                      <a:solidFill>
                        <a:srgbClr val="000000"/>
                      </a:solidFill>
                      <a:prstDash val="solid"/>
                    </a:lnR>
                    <a:lnT w="24384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76783">
                <a:tc>
                  <a:txBody>
                    <a:bodyPr/>
                    <a:lstStyle/>
                    <a:p>
                      <a:pPr/>
                      <a:endParaRPr sz="900">
                        <a:latin typeface="Arial Black"/>
                        <a:cs typeface="Arial Black"/>
                      </a:endParaRPr>
                    </a:p>
                  </a:txBody>
                  <a:tcPr marL="0" marR="0" marB="0" marT="0">
                    <a:lnL w="24384">
                      <a:solidFill>
                        <a:srgbClr val="000000"/>
                      </a:solidFill>
                      <a:prstDash val="solid"/>
                    </a:lnL>
                    <a:lnR w="4572">
                      <a:solidFill>
                        <a:srgbClr val="F3D2AD"/>
                      </a:solidFill>
                      <a:prstDash val="solid"/>
                    </a:lnR>
                  </a:tcPr>
                </a:tc>
                <a:tc gridSpan="2">
                  <a:txBody>
                    <a:bodyPr/>
                    <a:lstStyle/>
                    <a:p>
                      <a:pPr marL="94615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dirty="0" sz="850" spc="-5" b="1">
                          <a:latin typeface="Arial"/>
                          <a:cs typeface="Arial"/>
                        </a:rPr>
                        <a:t>Mean Pressure </a:t>
                      </a:r>
                      <a:r>
                        <a:rPr dirty="0" sz="850" b="1">
                          <a:latin typeface="Arial"/>
                          <a:cs typeface="Arial"/>
                        </a:rPr>
                        <a:t>= </a:t>
                      </a:r>
                      <a:r>
                        <a:rPr dirty="0" sz="850" spc="-5" b="1">
                          <a:latin typeface="Arial"/>
                          <a:cs typeface="Arial"/>
                        </a:rPr>
                        <a:t>diastolic </a:t>
                      </a:r>
                      <a:r>
                        <a:rPr dirty="0" sz="850" b="1">
                          <a:latin typeface="Arial"/>
                          <a:cs typeface="Arial"/>
                        </a:rPr>
                        <a:t>P + </a:t>
                      </a:r>
                      <a:r>
                        <a:rPr dirty="0" sz="850" spc="-5" b="1">
                          <a:latin typeface="Arial"/>
                          <a:cs typeface="Arial"/>
                        </a:rPr>
                        <a:t>1/3 (systolic </a:t>
                      </a:r>
                      <a:r>
                        <a:rPr dirty="0" sz="850" b="1">
                          <a:latin typeface="Arial"/>
                          <a:cs typeface="Arial"/>
                        </a:rPr>
                        <a:t>P - </a:t>
                      </a:r>
                      <a:r>
                        <a:rPr dirty="0" sz="850" spc="-5" b="1">
                          <a:latin typeface="Arial"/>
                          <a:cs typeface="Arial"/>
                        </a:rPr>
                        <a:t>diastolic</a:t>
                      </a:r>
                      <a:r>
                        <a:rPr dirty="0" sz="850" spc="4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50" spc="-5" b="1">
                          <a:latin typeface="Arial"/>
                          <a:cs typeface="Arial"/>
                        </a:rPr>
                        <a:t>P)</a:t>
                      </a:r>
                      <a:endParaRPr sz="8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4572">
                      <a:solidFill>
                        <a:srgbClr val="F3D2AD"/>
                      </a:solidFill>
                      <a:prstDash val="solid"/>
                    </a:lnL>
                    <a:lnR w="24384">
                      <a:solidFill>
                        <a:srgbClr val="000000"/>
                      </a:solidFill>
                      <a:prstDash val="solid"/>
                    </a:lnR>
                    <a:lnT w="4572">
                      <a:solidFill>
                        <a:srgbClr val="F3D2AD"/>
                      </a:solidFill>
                      <a:prstDash val="solid"/>
                    </a:lnT>
                    <a:lnB w="4572">
                      <a:solidFill>
                        <a:srgbClr val="F3D2AD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778507">
                <a:tc gridSpan="3">
                  <a:txBody>
                    <a:bodyPr/>
                    <a:lstStyle/>
                    <a:p>
                      <a:pPr/>
                      <a:endParaRPr sz="8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24384">
                      <a:solidFill>
                        <a:srgbClr val="000000"/>
                      </a:solidFill>
                      <a:prstDash val="solid"/>
                    </a:lnL>
                    <a:lnR w="24384">
                      <a:solidFill>
                        <a:srgbClr val="000000"/>
                      </a:solidFill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76784">
                <a:tc gridSpan="2"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r>
                        <a:rPr dirty="0" sz="850" spc="-5" b="1">
                          <a:latin typeface="Arial"/>
                          <a:cs typeface="Arial"/>
                        </a:rPr>
                        <a:t>Pulse pressure </a:t>
                      </a:r>
                      <a:r>
                        <a:rPr dirty="0" sz="850" b="1">
                          <a:latin typeface="Arial"/>
                          <a:cs typeface="Arial"/>
                        </a:rPr>
                        <a:t>= </a:t>
                      </a:r>
                      <a:r>
                        <a:rPr dirty="0" sz="850" spc="-5" b="1">
                          <a:latin typeface="Arial"/>
                          <a:cs typeface="Arial"/>
                        </a:rPr>
                        <a:t>Systolic </a:t>
                      </a:r>
                      <a:r>
                        <a:rPr dirty="0" sz="850" b="1">
                          <a:latin typeface="Arial"/>
                          <a:cs typeface="Arial"/>
                        </a:rPr>
                        <a:t>P – </a:t>
                      </a:r>
                      <a:r>
                        <a:rPr dirty="0" sz="850" spc="-5" b="1">
                          <a:latin typeface="Arial"/>
                          <a:cs typeface="Arial"/>
                        </a:rPr>
                        <a:t>Diastolic</a:t>
                      </a:r>
                      <a:r>
                        <a:rPr dirty="0" sz="850" spc="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50" b="1">
                          <a:latin typeface="Arial"/>
                          <a:cs typeface="Arial"/>
                        </a:rPr>
                        <a:t>P</a:t>
                      </a:r>
                      <a:endParaRPr sz="8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24384">
                      <a:solidFill>
                        <a:srgbClr val="000000"/>
                      </a:solidFill>
                      <a:prstDash val="solid"/>
                    </a:lnL>
                    <a:lnR w="4571">
                      <a:solidFill>
                        <a:srgbClr val="CAD3B8"/>
                      </a:solidFill>
                      <a:prstDash val="solid"/>
                    </a:lnR>
                    <a:lnT w="4571">
                      <a:solidFill>
                        <a:srgbClr val="CAD3B8"/>
                      </a:solidFill>
                      <a:prstDash val="solid"/>
                    </a:lnT>
                    <a:lnB w="4571">
                      <a:solidFill>
                        <a:srgbClr val="CAD3B8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/>
                      <a:endParaRPr sz="8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4571">
                      <a:solidFill>
                        <a:srgbClr val="CAD3B8"/>
                      </a:solidFill>
                      <a:prstDash val="solid"/>
                    </a:lnL>
                    <a:lnR w="24384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9888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550">
                        <a:latin typeface="Times New Roman"/>
                        <a:cs typeface="Times New Roman"/>
                      </a:endParaRPr>
                    </a:p>
                    <a:p>
                      <a:pPr marL="12446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500">
                          <a:latin typeface="Corbel"/>
                          <a:cs typeface="Corbel"/>
                        </a:rPr>
                        <a:t>Adapted</a:t>
                      </a:r>
                      <a:r>
                        <a:rPr dirty="0" sz="500" spc="-65">
                          <a:latin typeface="Corbel"/>
                          <a:cs typeface="Corbel"/>
                        </a:rPr>
                        <a:t> </a:t>
                      </a:r>
                      <a:r>
                        <a:rPr dirty="0" sz="500" spc="-5">
                          <a:latin typeface="Corbel"/>
                          <a:cs typeface="Corbel"/>
                        </a:rPr>
                        <a:t>from</a:t>
                      </a:r>
                      <a:r>
                        <a:rPr dirty="0" sz="500" spc="-50">
                          <a:latin typeface="Corbel"/>
                          <a:cs typeface="Corbel"/>
                        </a:rPr>
                        <a:t> </a:t>
                      </a:r>
                      <a:r>
                        <a:rPr dirty="0" sz="500">
                          <a:latin typeface="Corbel"/>
                          <a:cs typeface="Corbel"/>
                        </a:rPr>
                        <a:t>Guyton</a:t>
                      </a:r>
                      <a:endParaRPr sz="500">
                        <a:latin typeface="Corbel"/>
                        <a:cs typeface="Corbel"/>
                      </a:endParaRPr>
                    </a:p>
                  </a:txBody>
                  <a:tcPr marL="0" marR="0" marB="0" marT="0">
                    <a:lnL w="24384">
                      <a:solidFill>
                        <a:srgbClr val="000000"/>
                      </a:solidFill>
                      <a:prstDash val="solid"/>
                    </a:lnL>
                    <a:lnT w="4571">
                      <a:solidFill>
                        <a:srgbClr val="CAD3B8"/>
                      </a:solidFill>
                      <a:prstDash val="solid"/>
                    </a:lnT>
                    <a:lnB w="2438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/>
                      <a:endParaRPr sz="500">
                        <a:latin typeface="Corbel"/>
                        <a:cs typeface="Corbel"/>
                      </a:endParaRPr>
                    </a:p>
                  </a:txBody>
                  <a:tcPr marL="0" marR="0" marB="0" marT="0">
                    <a:lnT w="4571">
                      <a:solidFill>
                        <a:srgbClr val="CAD3B8"/>
                      </a:solidFill>
                      <a:prstDash val="solid"/>
                    </a:lnT>
                    <a:lnB w="2438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550">
                        <a:latin typeface="Times New Roman"/>
                        <a:cs typeface="Times New Roman"/>
                      </a:endParaRPr>
                    </a:p>
                    <a:p>
                      <a:pPr algn="r" marR="252729">
                        <a:lnSpc>
                          <a:spcPct val="100000"/>
                        </a:lnSpc>
                      </a:pPr>
                      <a:r>
                        <a:rPr dirty="0" sz="600" b="1">
                          <a:solidFill>
                            <a:srgbClr val="001F5F"/>
                          </a:solidFill>
                          <a:latin typeface="Arial"/>
                          <a:cs typeface="Arial"/>
                        </a:rPr>
                        <a:t>8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R w="24384">
                      <a:solidFill>
                        <a:srgbClr val="000000"/>
                      </a:solidFill>
                      <a:prstDash val="solid"/>
                    </a:lnR>
                    <a:lnB w="2438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35" name="object 35"/>
          <p:cNvSpPr/>
          <p:nvPr/>
        </p:nvSpPr>
        <p:spPr>
          <a:xfrm>
            <a:off x="1153667" y="4852415"/>
            <a:ext cx="600456" cy="269748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algn="r" marR="5715">
              <a:lnSpc>
                <a:spcPts val="1305"/>
              </a:lnSpc>
            </a:pPr>
            <a:r>
              <a:rPr dirty="0" spc="-25"/>
              <a:t>Dr. </a:t>
            </a:r>
            <a:r>
              <a:rPr dirty="0" spc="-5"/>
              <a:t>Abeer A. Al-Masri, Faculty </a:t>
            </a:r>
            <a:r>
              <a:rPr dirty="0"/>
              <a:t>of</a:t>
            </a:r>
            <a:r>
              <a:rPr dirty="0" spc="-120"/>
              <a:t> </a:t>
            </a:r>
            <a:r>
              <a:rPr dirty="0" spc="-5"/>
              <a:t>Medicine,</a:t>
            </a:r>
          </a:p>
          <a:p>
            <a:pPr algn="r" marR="5080">
              <a:lnSpc>
                <a:spcPct val="100000"/>
              </a:lnSpc>
            </a:pPr>
            <a:r>
              <a:rPr dirty="0" spc="-5"/>
              <a:t>KSU</a:t>
            </a:r>
          </a:p>
        </p:txBody>
      </p:sp>
      <p:sp>
        <p:nvSpPr>
          <p:cNvPr id="37" name="object 3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fld id="{81D60167-4931-47E6-BA6A-407CBD079E47}" type="slidenum">
              <a:rPr dirty="0" spc="-5"/>
              <a:t>1</a:t>
            </a:fld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13401" y="41147"/>
            <a:ext cx="1671320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5">
                <a:latin typeface="Times New Roman"/>
                <a:cs typeface="Times New Roman"/>
              </a:rPr>
              <a:t>Cardiovascular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Physiology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788" y="41147"/>
            <a:ext cx="569595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>
                <a:latin typeface="Times New Roman"/>
                <a:cs typeface="Times New Roman"/>
              </a:rPr>
              <a:t>3/6/2016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143000" y="868680"/>
            <a:ext cx="4572000" cy="3429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143000" y="868680"/>
            <a:ext cx="536575" cy="2646045"/>
          </a:xfrm>
          <a:custGeom>
            <a:avLst/>
            <a:gdLst/>
            <a:ahLst/>
            <a:cxnLst/>
            <a:rect l="l" t="t" r="r" b="b"/>
            <a:pathLst>
              <a:path w="536575" h="2646045">
                <a:moveTo>
                  <a:pt x="536448" y="0"/>
                </a:moveTo>
                <a:lnTo>
                  <a:pt x="407924" y="0"/>
                </a:lnTo>
                <a:lnTo>
                  <a:pt x="0" y="2486152"/>
                </a:lnTo>
                <a:lnTo>
                  <a:pt x="0" y="2629027"/>
                </a:lnTo>
                <a:lnTo>
                  <a:pt x="99987" y="2645664"/>
                </a:lnTo>
                <a:lnTo>
                  <a:pt x="536448" y="0"/>
                </a:lnTo>
                <a:close/>
              </a:path>
            </a:pathLst>
          </a:custGeom>
          <a:solidFill>
            <a:srgbClr val="BB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143000" y="868680"/>
            <a:ext cx="379730" cy="2312035"/>
          </a:xfrm>
          <a:custGeom>
            <a:avLst/>
            <a:gdLst/>
            <a:ahLst/>
            <a:cxnLst/>
            <a:rect l="l" t="t" r="r" b="b"/>
            <a:pathLst>
              <a:path w="379730" h="2312035">
                <a:moveTo>
                  <a:pt x="379475" y="0"/>
                </a:moveTo>
                <a:lnTo>
                  <a:pt x="252475" y="0"/>
                </a:lnTo>
                <a:lnTo>
                  <a:pt x="0" y="1538097"/>
                </a:lnTo>
                <a:lnTo>
                  <a:pt x="0" y="2311908"/>
                </a:lnTo>
                <a:lnTo>
                  <a:pt x="379475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143000" y="3700271"/>
            <a:ext cx="452755" cy="597535"/>
          </a:xfrm>
          <a:custGeom>
            <a:avLst/>
            <a:gdLst/>
            <a:ahLst/>
            <a:cxnLst/>
            <a:rect l="l" t="t" r="r" b="b"/>
            <a:pathLst>
              <a:path w="452755" h="597535">
                <a:moveTo>
                  <a:pt x="0" y="0"/>
                </a:moveTo>
                <a:lnTo>
                  <a:pt x="0" y="9525"/>
                </a:lnTo>
                <a:lnTo>
                  <a:pt x="426466" y="597407"/>
                </a:lnTo>
                <a:lnTo>
                  <a:pt x="452628" y="597407"/>
                </a:lnTo>
                <a:lnTo>
                  <a:pt x="0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143000" y="3517391"/>
            <a:ext cx="744220" cy="780415"/>
          </a:xfrm>
          <a:custGeom>
            <a:avLst/>
            <a:gdLst/>
            <a:ahLst/>
            <a:cxnLst/>
            <a:rect l="l" t="t" r="r" b="b"/>
            <a:pathLst>
              <a:path w="744219" h="780414">
                <a:moveTo>
                  <a:pt x="0" y="0"/>
                </a:moveTo>
                <a:lnTo>
                  <a:pt x="0" y="2412"/>
                </a:lnTo>
                <a:lnTo>
                  <a:pt x="715137" y="780288"/>
                </a:lnTo>
                <a:lnTo>
                  <a:pt x="743712" y="780288"/>
                </a:lnTo>
                <a:lnTo>
                  <a:pt x="0" y="0"/>
                </a:lnTo>
                <a:close/>
              </a:path>
            </a:pathLst>
          </a:custGeom>
          <a:solidFill>
            <a:srgbClr val="5E0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143000" y="3497579"/>
            <a:ext cx="1065530" cy="800100"/>
          </a:xfrm>
          <a:custGeom>
            <a:avLst/>
            <a:gdLst/>
            <a:ahLst/>
            <a:cxnLst/>
            <a:rect l="l" t="t" r="r" b="b"/>
            <a:pathLst>
              <a:path w="1065530" h="800100">
                <a:moveTo>
                  <a:pt x="0" y="0"/>
                </a:moveTo>
                <a:lnTo>
                  <a:pt x="0" y="19050"/>
                </a:lnTo>
                <a:lnTo>
                  <a:pt x="743204" y="800100"/>
                </a:lnTo>
                <a:lnTo>
                  <a:pt x="1065276" y="800100"/>
                </a:lnTo>
                <a:lnTo>
                  <a:pt x="99949" y="16637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143000" y="3547871"/>
            <a:ext cx="688975" cy="749935"/>
          </a:xfrm>
          <a:custGeom>
            <a:avLst/>
            <a:gdLst/>
            <a:ahLst/>
            <a:cxnLst/>
            <a:rect l="l" t="t" r="r" b="b"/>
            <a:pathLst>
              <a:path w="688975" h="749935">
                <a:moveTo>
                  <a:pt x="0" y="0"/>
                </a:moveTo>
                <a:lnTo>
                  <a:pt x="0" y="152400"/>
                </a:lnTo>
                <a:lnTo>
                  <a:pt x="453136" y="749807"/>
                </a:lnTo>
                <a:lnTo>
                  <a:pt x="688848" y="749807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406652" y="1229867"/>
            <a:ext cx="4308475" cy="309880"/>
          </a:xfrm>
          <a:custGeom>
            <a:avLst/>
            <a:gdLst/>
            <a:ahLst/>
            <a:cxnLst/>
            <a:rect l="l" t="t" r="r" b="b"/>
            <a:pathLst>
              <a:path w="4308475" h="309880">
                <a:moveTo>
                  <a:pt x="0" y="309372"/>
                </a:moveTo>
                <a:lnTo>
                  <a:pt x="4308348" y="309372"/>
                </a:lnTo>
                <a:lnTo>
                  <a:pt x="4308348" y="0"/>
                </a:lnTo>
                <a:lnTo>
                  <a:pt x="0" y="0"/>
                </a:lnTo>
                <a:lnTo>
                  <a:pt x="0" y="309372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5399278" y="4182745"/>
            <a:ext cx="42545" cy="908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715"/>
              </a:lnSpc>
            </a:pPr>
            <a:r>
              <a:rPr dirty="0" sz="600" b="1">
                <a:solidFill>
                  <a:srgbClr val="001F5F"/>
                </a:solidFill>
                <a:latin typeface="Arial"/>
                <a:cs typeface="Arial"/>
              </a:rPr>
              <a:t>9</a:t>
            </a:r>
            <a:endParaRPr sz="60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5099303" y="882396"/>
            <a:ext cx="600455" cy="2697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1891283" y="1254379"/>
            <a:ext cx="3393440" cy="29781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523240">
              <a:lnSpc>
                <a:spcPct val="100000"/>
              </a:lnSpc>
            </a:pPr>
            <a:r>
              <a:rPr dirty="0" sz="1600" spc="90">
                <a:solidFill>
                  <a:srgbClr val="C00000"/>
                </a:solidFill>
                <a:latin typeface="Arial"/>
                <a:cs typeface="Arial"/>
              </a:rPr>
              <a:t>Factors </a:t>
            </a:r>
            <a:r>
              <a:rPr dirty="0" sz="1600" spc="150">
                <a:solidFill>
                  <a:srgbClr val="C00000"/>
                </a:solidFill>
                <a:latin typeface="Arial"/>
                <a:cs typeface="Arial"/>
              </a:rPr>
              <a:t>Affecting</a:t>
            </a:r>
            <a:r>
              <a:rPr dirty="0" sz="1600" spc="-15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600" spc="114">
                <a:solidFill>
                  <a:srgbClr val="C00000"/>
                </a:solidFill>
                <a:latin typeface="Arial"/>
                <a:cs typeface="Arial"/>
              </a:rPr>
              <a:t>ABP</a:t>
            </a:r>
            <a:endParaRPr sz="1600">
              <a:latin typeface="Arial"/>
              <a:cs typeface="Arial"/>
            </a:endParaRPr>
          </a:p>
          <a:p>
            <a:pPr marL="160020" indent="-160020">
              <a:lnSpc>
                <a:spcPct val="100000"/>
              </a:lnSpc>
              <a:spcBef>
                <a:spcPts val="969"/>
              </a:spcBef>
              <a:buClr>
                <a:srgbClr val="ED9240"/>
              </a:buClr>
              <a:buFont typeface="Arial"/>
              <a:buChar char="■"/>
              <a:tabLst>
                <a:tab pos="160020" algn="l"/>
              </a:tabLst>
            </a:pPr>
            <a:r>
              <a:rPr dirty="0" sz="900" spc="-15" b="1">
                <a:solidFill>
                  <a:srgbClr val="404040"/>
                </a:solidFill>
                <a:latin typeface="Arial Black"/>
                <a:cs typeface="Arial Black"/>
              </a:rPr>
              <a:t>Sex </a:t>
            </a:r>
            <a:r>
              <a:rPr dirty="0" sz="1000" spc="-5">
                <a:latin typeface="Calibri"/>
                <a:cs typeface="Calibri"/>
              </a:rPr>
              <a:t>… M &gt; F … (equal @</a:t>
            </a:r>
            <a:r>
              <a:rPr dirty="0" sz="1000" spc="-7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menopause)</a:t>
            </a:r>
            <a:endParaRPr sz="1000">
              <a:latin typeface="Calibri"/>
              <a:cs typeface="Calibri"/>
            </a:endParaRPr>
          </a:p>
          <a:p>
            <a:pPr marL="160020" indent="-160020">
              <a:lnSpc>
                <a:spcPct val="100000"/>
              </a:lnSpc>
              <a:spcBef>
                <a:spcPts val="840"/>
              </a:spcBef>
              <a:buClr>
                <a:srgbClr val="ED9240"/>
              </a:buClr>
              <a:buFont typeface="Arial"/>
              <a:buChar char="■"/>
              <a:tabLst>
                <a:tab pos="160020" algn="l"/>
              </a:tabLst>
            </a:pPr>
            <a:r>
              <a:rPr dirty="0" sz="900" spc="-5" b="1">
                <a:solidFill>
                  <a:srgbClr val="404040"/>
                </a:solidFill>
                <a:latin typeface="Arial Black"/>
                <a:cs typeface="Arial Black"/>
              </a:rPr>
              <a:t>Age </a:t>
            </a:r>
            <a:r>
              <a:rPr dirty="0" sz="1000" spc="-5">
                <a:latin typeface="Calibri"/>
                <a:cs typeface="Calibri"/>
              </a:rPr>
              <a:t>… Elderly &gt; children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…(atherosclerosis)</a:t>
            </a:r>
            <a:endParaRPr sz="1000">
              <a:latin typeface="Calibri"/>
              <a:cs typeface="Calibri"/>
            </a:endParaRPr>
          </a:p>
          <a:p>
            <a:pPr marL="160020" indent="-160020">
              <a:lnSpc>
                <a:spcPct val="100000"/>
              </a:lnSpc>
              <a:spcBef>
                <a:spcPts val="840"/>
              </a:spcBef>
              <a:buClr>
                <a:srgbClr val="ED9240"/>
              </a:buClr>
              <a:buFont typeface="Arial"/>
              <a:buChar char="■"/>
              <a:tabLst>
                <a:tab pos="160020" algn="l"/>
              </a:tabLst>
            </a:pPr>
            <a:r>
              <a:rPr dirty="0" sz="900" spc="-5" b="1">
                <a:solidFill>
                  <a:srgbClr val="404040"/>
                </a:solidFill>
                <a:latin typeface="Arial Black"/>
                <a:cs typeface="Arial Black"/>
              </a:rPr>
              <a:t>Emotions </a:t>
            </a:r>
            <a:r>
              <a:rPr dirty="0" sz="1000" spc="-10">
                <a:latin typeface="Calibri"/>
                <a:cs typeface="Calibri"/>
              </a:rPr>
              <a:t>…</a:t>
            </a:r>
            <a:r>
              <a:rPr dirty="0" sz="1000" spc="-10">
                <a:latin typeface="Symbol"/>
                <a:cs typeface="Symbol"/>
              </a:rPr>
              <a:t></a:t>
            </a:r>
            <a:r>
              <a:rPr dirty="0" sz="1000" spc="-1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Calibri"/>
                <a:cs typeface="Calibri"/>
              </a:rPr>
              <a:t>… </a:t>
            </a:r>
            <a:r>
              <a:rPr dirty="0" sz="1000" spc="-10">
                <a:latin typeface="Calibri"/>
                <a:cs typeface="Calibri"/>
              </a:rPr>
              <a:t>(neural</a:t>
            </a:r>
            <a:r>
              <a:rPr dirty="0" sz="1000" spc="-8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factors)</a:t>
            </a:r>
            <a:endParaRPr sz="1000">
              <a:latin typeface="Calibri"/>
              <a:cs typeface="Calibri"/>
            </a:endParaRPr>
          </a:p>
          <a:p>
            <a:pPr marL="160020" indent="-160020">
              <a:lnSpc>
                <a:spcPct val="100000"/>
              </a:lnSpc>
              <a:spcBef>
                <a:spcPts val="840"/>
              </a:spcBef>
              <a:buClr>
                <a:srgbClr val="ED9240"/>
              </a:buClr>
              <a:buFont typeface="Arial"/>
              <a:buChar char="■"/>
              <a:tabLst>
                <a:tab pos="160020" algn="l"/>
              </a:tabLst>
            </a:pPr>
            <a:r>
              <a:rPr dirty="0" sz="900" spc="-5" b="1">
                <a:solidFill>
                  <a:srgbClr val="404040"/>
                </a:solidFill>
                <a:latin typeface="Arial Black"/>
                <a:cs typeface="Arial Black"/>
              </a:rPr>
              <a:t>Exercise </a:t>
            </a:r>
            <a:r>
              <a:rPr dirty="0" sz="1000" spc="-10">
                <a:latin typeface="Calibri"/>
                <a:cs typeface="Calibri"/>
              </a:rPr>
              <a:t>…</a:t>
            </a:r>
            <a:r>
              <a:rPr dirty="0" sz="1000" spc="-10">
                <a:latin typeface="Symbol"/>
                <a:cs typeface="Symbol"/>
              </a:rPr>
              <a:t></a:t>
            </a:r>
            <a:r>
              <a:rPr dirty="0" sz="1000" spc="-1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Calibri"/>
                <a:cs typeface="Calibri"/>
              </a:rPr>
              <a:t>… (</a:t>
            </a:r>
            <a:r>
              <a:rPr dirty="0" sz="1000" spc="-5">
                <a:latin typeface="Symbol"/>
                <a:cs typeface="Symbol"/>
              </a:rPr>
              <a:t></a:t>
            </a:r>
            <a:r>
              <a:rPr dirty="0" sz="1000" spc="-5">
                <a:latin typeface="Times New Roman"/>
                <a:cs typeface="Times New Roman"/>
              </a:rPr>
              <a:t> </a:t>
            </a:r>
            <a:r>
              <a:rPr dirty="0" sz="1000" spc="-10">
                <a:latin typeface="Calibri"/>
                <a:cs typeface="Calibri"/>
              </a:rPr>
              <a:t>venous</a:t>
            </a:r>
            <a:r>
              <a:rPr dirty="0" sz="1000" spc="-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return)</a:t>
            </a:r>
            <a:endParaRPr sz="1000">
              <a:latin typeface="Calibri"/>
              <a:cs typeface="Calibri"/>
            </a:endParaRPr>
          </a:p>
          <a:p>
            <a:pPr marL="160020" indent="-160020">
              <a:lnSpc>
                <a:spcPct val="100000"/>
              </a:lnSpc>
              <a:spcBef>
                <a:spcPts val="840"/>
              </a:spcBef>
              <a:buClr>
                <a:srgbClr val="ED9240"/>
              </a:buClr>
              <a:buFont typeface="Arial"/>
              <a:buChar char="■"/>
              <a:tabLst>
                <a:tab pos="160020" algn="l"/>
              </a:tabLst>
            </a:pPr>
            <a:r>
              <a:rPr dirty="0" sz="900" b="1">
                <a:solidFill>
                  <a:srgbClr val="404040"/>
                </a:solidFill>
                <a:latin typeface="Arial Black"/>
                <a:cs typeface="Arial Black"/>
              </a:rPr>
              <a:t>Hormones </a:t>
            </a:r>
            <a:r>
              <a:rPr dirty="0" sz="1000" spc="-10">
                <a:latin typeface="Calibri"/>
                <a:cs typeface="Calibri"/>
              </a:rPr>
              <a:t>…</a:t>
            </a:r>
            <a:r>
              <a:rPr dirty="0" sz="1000" spc="-10">
                <a:latin typeface="Symbol"/>
                <a:cs typeface="Symbol"/>
              </a:rPr>
              <a:t></a:t>
            </a:r>
            <a:r>
              <a:rPr dirty="0" sz="1000" spc="-1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Calibri"/>
                <a:cs typeface="Calibri"/>
              </a:rPr>
              <a:t>(e.g. Adrenaline, noradrenaline, </a:t>
            </a:r>
            <a:r>
              <a:rPr dirty="0" sz="1000" spc="-10">
                <a:latin typeface="Calibri"/>
                <a:cs typeface="Calibri"/>
              </a:rPr>
              <a:t>thyroid</a:t>
            </a:r>
            <a:r>
              <a:rPr dirty="0" sz="1000" spc="-6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H)</a:t>
            </a:r>
            <a:endParaRPr sz="1000">
              <a:latin typeface="Calibri"/>
              <a:cs typeface="Calibri"/>
            </a:endParaRPr>
          </a:p>
          <a:p>
            <a:pPr marL="160020" indent="-160020">
              <a:lnSpc>
                <a:spcPct val="100000"/>
              </a:lnSpc>
              <a:spcBef>
                <a:spcPts val="840"/>
              </a:spcBef>
              <a:buClr>
                <a:srgbClr val="ED9240"/>
              </a:buClr>
              <a:buFont typeface="Arial"/>
              <a:buChar char="■"/>
              <a:tabLst>
                <a:tab pos="160020" algn="l"/>
              </a:tabLst>
            </a:pPr>
            <a:r>
              <a:rPr dirty="0" sz="900" spc="-5" b="1">
                <a:solidFill>
                  <a:srgbClr val="404040"/>
                </a:solidFill>
                <a:latin typeface="Arial Black"/>
                <a:cs typeface="Arial Black"/>
              </a:rPr>
              <a:t>Gravity </a:t>
            </a:r>
            <a:r>
              <a:rPr dirty="0" sz="1000" spc="-5">
                <a:latin typeface="Calibri"/>
                <a:cs typeface="Calibri"/>
              </a:rPr>
              <a:t>… </a:t>
            </a:r>
            <a:r>
              <a:rPr dirty="0" sz="1000" spc="-5">
                <a:latin typeface="Symbol"/>
                <a:cs typeface="Symbol"/>
              </a:rPr>
              <a:t></a:t>
            </a:r>
            <a:r>
              <a:rPr dirty="0" sz="1000" spc="-5">
                <a:latin typeface="Times New Roman"/>
                <a:cs typeface="Times New Roman"/>
              </a:rPr>
              <a:t> </a:t>
            </a:r>
            <a:r>
              <a:rPr dirty="0" sz="1000" spc="-10">
                <a:latin typeface="Calibri"/>
                <a:cs typeface="Calibri"/>
              </a:rPr>
              <a:t>Lower </a:t>
            </a:r>
            <a:r>
              <a:rPr dirty="0" sz="1000" spc="-5">
                <a:latin typeface="Calibri"/>
                <a:cs typeface="Calibri"/>
              </a:rPr>
              <a:t>limbs &gt; upper</a:t>
            </a:r>
            <a:r>
              <a:rPr dirty="0" sz="1000" spc="-1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limbs</a:t>
            </a:r>
            <a:endParaRPr sz="1000">
              <a:latin typeface="Calibri"/>
              <a:cs typeface="Calibri"/>
            </a:endParaRPr>
          </a:p>
          <a:p>
            <a:pPr marL="150495" indent="-150495">
              <a:lnSpc>
                <a:spcPct val="100000"/>
              </a:lnSpc>
              <a:spcBef>
                <a:spcPts val="650"/>
              </a:spcBef>
              <a:buClr>
                <a:srgbClr val="ED9240"/>
              </a:buClr>
              <a:buFont typeface="Arial"/>
              <a:buChar char="■"/>
              <a:tabLst>
                <a:tab pos="151130" algn="l"/>
              </a:tabLst>
            </a:pPr>
            <a:r>
              <a:rPr dirty="0" sz="900" spc="-5" b="1">
                <a:solidFill>
                  <a:srgbClr val="404040"/>
                </a:solidFill>
                <a:latin typeface="Arial Black"/>
                <a:cs typeface="Arial Black"/>
              </a:rPr>
              <a:t>Race </a:t>
            </a:r>
            <a:r>
              <a:rPr dirty="0" sz="1000" spc="-5">
                <a:latin typeface="Calibri"/>
                <a:cs typeface="Calibri"/>
              </a:rPr>
              <a:t>… (? dietary </a:t>
            </a:r>
            <a:r>
              <a:rPr dirty="0" sz="1000" spc="-10">
                <a:latin typeface="Calibri"/>
                <a:cs typeface="Calibri"/>
              </a:rPr>
              <a:t>factors, </a:t>
            </a:r>
            <a:r>
              <a:rPr dirty="0" sz="1000" spc="-5">
                <a:latin typeface="Calibri"/>
                <a:cs typeface="Calibri"/>
              </a:rPr>
              <a:t>or</a:t>
            </a:r>
            <a:r>
              <a:rPr dirty="0" sz="1000" spc="-10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stress)</a:t>
            </a:r>
            <a:endParaRPr sz="1000">
              <a:latin typeface="Calibri"/>
              <a:cs typeface="Calibri"/>
            </a:endParaRPr>
          </a:p>
          <a:p>
            <a:pPr marL="150495" indent="-150495">
              <a:lnSpc>
                <a:spcPct val="100000"/>
              </a:lnSpc>
              <a:spcBef>
                <a:spcPts val="610"/>
              </a:spcBef>
              <a:buClr>
                <a:srgbClr val="ED9240"/>
              </a:buClr>
              <a:buFont typeface="Arial"/>
              <a:buChar char="■"/>
              <a:tabLst>
                <a:tab pos="151130" algn="l"/>
              </a:tabLst>
            </a:pPr>
            <a:r>
              <a:rPr dirty="0" sz="900" spc="-5" b="1">
                <a:solidFill>
                  <a:srgbClr val="404040"/>
                </a:solidFill>
                <a:latin typeface="Arial Black"/>
                <a:cs typeface="Arial Black"/>
              </a:rPr>
              <a:t>Sleep</a:t>
            </a:r>
            <a:r>
              <a:rPr dirty="0" sz="900" spc="-190" b="1">
                <a:solidFill>
                  <a:srgbClr val="404040"/>
                </a:solidFill>
                <a:latin typeface="Arial Black"/>
                <a:cs typeface="Arial Black"/>
              </a:rPr>
              <a:t> </a:t>
            </a:r>
            <a:r>
              <a:rPr dirty="0" sz="1000" spc="-5">
                <a:latin typeface="Calibri"/>
                <a:cs typeface="Calibri"/>
              </a:rPr>
              <a:t>… </a:t>
            </a:r>
            <a:r>
              <a:rPr dirty="0" sz="1000" spc="-5">
                <a:latin typeface="Symbol"/>
                <a:cs typeface="Symbol"/>
              </a:rPr>
              <a:t></a:t>
            </a:r>
            <a:r>
              <a:rPr dirty="0" sz="1000" spc="-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Calibri"/>
                <a:cs typeface="Calibri"/>
              </a:rPr>
              <a:t>… (</a:t>
            </a:r>
            <a:r>
              <a:rPr dirty="0" sz="1000" spc="-5">
                <a:latin typeface="Symbol"/>
                <a:cs typeface="Symbol"/>
              </a:rPr>
              <a:t></a:t>
            </a:r>
            <a:r>
              <a:rPr dirty="0" sz="1000" spc="-5">
                <a:latin typeface="Times New Roman"/>
                <a:cs typeface="Times New Roman"/>
              </a:rPr>
              <a:t> </a:t>
            </a:r>
            <a:r>
              <a:rPr dirty="0" sz="1000" spc="-10">
                <a:latin typeface="Calibri"/>
                <a:cs typeface="Calibri"/>
              </a:rPr>
              <a:t>venous </a:t>
            </a:r>
            <a:r>
              <a:rPr dirty="0" sz="1000" spc="-5">
                <a:latin typeface="Calibri"/>
                <a:cs typeface="Calibri"/>
              </a:rPr>
              <a:t>return)</a:t>
            </a:r>
            <a:endParaRPr sz="1000">
              <a:latin typeface="Calibri"/>
              <a:cs typeface="Calibri"/>
            </a:endParaRPr>
          </a:p>
          <a:p>
            <a:pPr marL="150495" indent="-150495">
              <a:lnSpc>
                <a:spcPct val="100000"/>
              </a:lnSpc>
              <a:spcBef>
                <a:spcPts val="600"/>
              </a:spcBef>
              <a:buClr>
                <a:srgbClr val="ED9240"/>
              </a:buClr>
              <a:buFont typeface="Arial"/>
              <a:buChar char="■"/>
              <a:tabLst>
                <a:tab pos="151130" algn="l"/>
              </a:tabLst>
            </a:pPr>
            <a:r>
              <a:rPr dirty="0" sz="900" b="1">
                <a:solidFill>
                  <a:srgbClr val="404040"/>
                </a:solidFill>
                <a:latin typeface="Arial Black"/>
                <a:cs typeface="Arial Black"/>
              </a:rPr>
              <a:t>Pregnancy</a:t>
            </a:r>
            <a:r>
              <a:rPr dirty="0" sz="900" spc="-215" b="1">
                <a:solidFill>
                  <a:srgbClr val="404040"/>
                </a:solidFill>
                <a:latin typeface="Arial Black"/>
                <a:cs typeface="Arial Black"/>
              </a:rPr>
              <a:t> </a:t>
            </a:r>
            <a:r>
              <a:rPr dirty="0" sz="1000" spc="-10">
                <a:latin typeface="Calibri"/>
                <a:cs typeface="Calibri"/>
              </a:rPr>
              <a:t>…</a:t>
            </a:r>
            <a:r>
              <a:rPr dirty="0" sz="1000" spc="-10">
                <a:latin typeface="Symbol"/>
                <a:cs typeface="Symbol"/>
              </a:rPr>
              <a:t></a:t>
            </a:r>
            <a:r>
              <a:rPr dirty="0" sz="1000" spc="-1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Calibri"/>
                <a:cs typeface="Calibri"/>
              </a:rPr>
              <a:t>… (</a:t>
            </a:r>
            <a:r>
              <a:rPr dirty="0" sz="1000" spc="-5">
                <a:latin typeface="Symbol"/>
                <a:cs typeface="Symbol"/>
              </a:rPr>
              <a:t></a:t>
            </a:r>
            <a:r>
              <a:rPr dirty="0" sz="1000" spc="-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Calibri"/>
                <a:cs typeface="Calibri"/>
              </a:rPr>
              <a:t>metabolism)</a:t>
            </a:r>
            <a:endParaRPr sz="1000">
              <a:latin typeface="Calibri"/>
              <a:cs typeface="Calibri"/>
            </a:endParaRPr>
          </a:p>
          <a:p>
            <a:pPr marL="138430" indent="-138430">
              <a:lnSpc>
                <a:spcPct val="100000"/>
              </a:lnSpc>
              <a:spcBef>
                <a:spcPts val="585"/>
              </a:spcBef>
              <a:buClr>
                <a:srgbClr val="ED9240"/>
              </a:buClr>
              <a:buFont typeface="Arial"/>
              <a:buChar char="■"/>
              <a:tabLst>
                <a:tab pos="139065" algn="l"/>
              </a:tabLst>
            </a:pPr>
            <a:r>
              <a:rPr dirty="0" sz="900" spc="-10" b="1">
                <a:solidFill>
                  <a:srgbClr val="404040"/>
                </a:solidFill>
                <a:latin typeface="Arial Black"/>
                <a:cs typeface="Arial Black"/>
              </a:rPr>
              <a:t>Temperature </a:t>
            </a:r>
            <a:r>
              <a:rPr dirty="0" sz="1000" spc="-5">
                <a:latin typeface="Calibri"/>
                <a:cs typeface="Calibri"/>
              </a:rPr>
              <a:t>… Heat (vasodilatation); Cold</a:t>
            </a:r>
            <a:r>
              <a:rPr dirty="0" sz="1000" spc="-6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(vasoconstriction)</a:t>
            </a:r>
            <a:endParaRPr sz="1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100">
              <a:latin typeface="Times New Roman"/>
              <a:cs typeface="Times New Roman"/>
            </a:endParaRPr>
          </a:p>
          <a:p>
            <a:pPr marL="292735">
              <a:lnSpc>
                <a:spcPct val="100000"/>
              </a:lnSpc>
            </a:pPr>
            <a:r>
              <a:rPr dirty="0" sz="500">
                <a:latin typeface="Corbel"/>
                <a:cs typeface="Corbel"/>
              </a:rPr>
              <a:t>Dr.</a:t>
            </a:r>
            <a:r>
              <a:rPr dirty="0" sz="500" spc="-1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Abeer</a:t>
            </a:r>
            <a:r>
              <a:rPr dirty="0" sz="500" spc="-2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A.</a:t>
            </a:r>
            <a:r>
              <a:rPr dirty="0" sz="500" spc="-1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Al-Masri,</a:t>
            </a:r>
            <a:r>
              <a:rPr dirty="0" sz="500" spc="-3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Faculty</a:t>
            </a:r>
            <a:r>
              <a:rPr dirty="0" sz="500" spc="-25">
                <a:latin typeface="Corbel"/>
                <a:cs typeface="Corbel"/>
              </a:rPr>
              <a:t> </a:t>
            </a:r>
            <a:r>
              <a:rPr dirty="0" sz="500" spc="-5">
                <a:latin typeface="Corbel"/>
                <a:cs typeface="Corbel"/>
              </a:rPr>
              <a:t>of </a:t>
            </a:r>
            <a:r>
              <a:rPr dirty="0" sz="500">
                <a:latin typeface="Corbel"/>
                <a:cs typeface="Corbel"/>
              </a:rPr>
              <a:t>Medicine,</a:t>
            </a:r>
            <a:r>
              <a:rPr dirty="0" sz="500" spc="-35">
                <a:latin typeface="Corbel"/>
                <a:cs typeface="Corbel"/>
              </a:rPr>
              <a:t> </a:t>
            </a:r>
            <a:r>
              <a:rPr dirty="0" sz="500" spc="-5">
                <a:latin typeface="Corbel"/>
                <a:cs typeface="Corbel"/>
              </a:rPr>
              <a:t>KSU</a:t>
            </a:r>
            <a:endParaRPr sz="500">
              <a:latin typeface="Corbel"/>
              <a:cs typeface="Corbel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143304" y="868933"/>
            <a:ext cx="4571365" cy="3428365"/>
          </a:xfrm>
          <a:custGeom>
            <a:avLst/>
            <a:gdLst/>
            <a:ahLst/>
            <a:cxnLst/>
            <a:rect l="l" t="t" r="r" b="b"/>
            <a:pathLst>
              <a:path w="4571365" h="3428365">
                <a:moveTo>
                  <a:pt x="0" y="3428110"/>
                </a:moveTo>
                <a:lnTo>
                  <a:pt x="4571365" y="3428110"/>
                </a:lnTo>
                <a:lnTo>
                  <a:pt x="4571365" y="0"/>
                </a:lnTo>
                <a:lnTo>
                  <a:pt x="0" y="0"/>
                </a:lnTo>
                <a:lnTo>
                  <a:pt x="0" y="3428110"/>
                </a:lnTo>
                <a:close/>
              </a:path>
            </a:pathLst>
          </a:custGeom>
          <a:ln w="243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1143000" y="4844796"/>
            <a:ext cx="4572000" cy="3429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1143000" y="4844796"/>
            <a:ext cx="536575" cy="2646045"/>
          </a:xfrm>
          <a:custGeom>
            <a:avLst/>
            <a:gdLst/>
            <a:ahLst/>
            <a:cxnLst/>
            <a:rect l="l" t="t" r="r" b="b"/>
            <a:pathLst>
              <a:path w="536575" h="2646045">
                <a:moveTo>
                  <a:pt x="536448" y="0"/>
                </a:moveTo>
                <a:lnTo>
                  <a:pt x="407924" y="0"/>
                </a:lnTo>
                <a:lnTo>
                  <a:pt x="0" y="2486152"/>
                </a:lnTo>
                <a:lnTo>
                  <a:pt x="0" y="2629027"/>
                </a:lnTo>
                <a:lnTo>
                  <a:pt x="99987" y="2645664"/>
                </a:lnTo>
                <a:lnTo>
                  <a:pt x="536448" y="0"/>
                </a:lnTo>
                <a:close/>
              </a:path>
            </a:pathLst>
          </a:custGeom>
          <a:solidFill>
            <a:srgbClr val="BB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1143000" y="4844796"/>
            <a:ext cx="379730" cy="2312035"/>
          </a:xfrm>
          <a:custGeom>
            <a:avLst/>
            <a:gdLst/>
            <a:ahLst/>
            <a:cxnLst/>
            <a:rect l="l" t="t" r="r" b="b"/>
            <a:pathLst>
              <a:path w="379730" h="2312034">
                <a:moveTo>
                  <a:pt x="379475" y="0"/>
                </a:moveTo>
                <a:lnTo>
                  <a:pt x="252475" y="0"/>
                </a:lnTo>
                <a:lnTo>
                  <a:pt x="0" y="1538096"/>
                </a:lnTo>
                <a:lnTo>
                  <a:pt x="0" y="2311908"/>
                </a:lnTo>
                <a:lnTo>
                  <a:pt x="379475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1143000" y="7676388"/>
            <a:ext cx="452755" cy="597535"/>
          </a:xfrm>
          <a:custGeom>
            <a:avLst/>
            <a:gdLst/>
            <a:ahLst/>
            <a:cxnLst/>
            <a:rect l="l" t="t" r="r" b="b"/>
            <a:pathLst>
              <a:path w="452755" h="597534">
                <a:moveTo>
                  <a:pt x="0" y="0"/>
                </a:moveTo>
                <a:lnTo>
                  <a:pt x="0" y="9524"/>
                </a:lnTo>
                <a:lnTo>
                  <a:pt x="426466" y="597407"/>
                </a:lnTo>
                <a:lnTo>
                  <a:pt x="452628" y="597407"/>
                </a:lnTo>
                <a:lnTo>
                  <a:pt x="0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1143000" y="7493507"/>
            <a:ext cx="744220" cy="780415"/>
          </a:xfrm>
          <a:custGeom>
            <a:avLst/>
            <a:gdLst/>
            <a:ahLst/>
            <a:cxnLst/>
            <a:rect l="l" t="t" r="r" b="b"/>
            <a:pathLst>
              <a:path w="744219" h="780415">
                <a:moveTo>
                  <a:pt x="0" y="0"/>
                </a:moveTo>
                <a:lnTo>
                  <a:pt x="0" y="2413"/>
                </a:lnTo>
                <a:lnTo>
                  <a:pt x="715137" y="780288"/>
                </a:lnTo>
                <a:lnTo>
                  <a:pt x="743712" y="780288"/>
                </a:lnTo>
                <a:lnTo>
                  <a:pt x="0" y="0"/>
                </a:lnTo>
                <a:close/>
              </a:path>
            </a:pathLst>
          </a:custGeom>
          <a:solidFill>
            <a:srgbClr val="5E0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1143000" y="7473695"/>
            <a:ext cx="1065530" cy="800100"/>
          </a:xfrm>
          <a:custGeom>
            <a:avLst/>
            <a:gdLst/>
            <a:ahLst/>
            <a:cxnLst/>
            <a:rect l="l" t="t" r="r" b="b"/>
            <a:pathLst>
              <a:path w="1065530" h="800100">
                <a:moveTo>
                  <a:pt x="0" y="0"/>
                </a:moveTo>
                <a:lnTo>
                  <a:pt x="0" y="19049"/>
                </a:lnTo>
                <a:lnTo>
                  <a:pt x="743204" y="800099"/>
                </a:lnTo>
                <a:lnTo>
                  <a:pt x="1065276" y="800099"/>
                </a:lnTo>
                <a:lnTo>
                  <a:pt x="99949" y="16636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1143000" y="7523988"/>
            <a:ext cx="688975" cy="749935"/>
          </a:xfrm>
          <a:custGeom>
            <a:avLst/>
            <a:gdLst/>
            <a:ahLst/>
            <a:cxnLst/>
            <a:rect l="l" t="t" r="r" b="b"/>
            <a:pathLst>
              <a:path w="688975" h="749934">
                <a:moveTo>
                  <a:pt x="0" y="0"/>
                </a:moveTo>
                <a:lnTo>
                  <a:pt x="0" y="152399"/>
                </a:lnTo>
                <a:lnTo>
                  <a:pt x="453136" y="749807"/>
                </a:lnTo>
                <a:lnTo>
                  <a:pt x="688848" y="749807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 txBox="1"/>
          <p:nvPr/>
        </p:nvSpPr>
        <p:spPr>
          <a:xfrm>
            <a:off x="1379219" y="5259323"/>
            <a:ext cx="4335780" cy="256540"/>
          </a:xfrm>
          <a:prstGeom prst="rect">
            <a:avLst/>
          </a:prstGeom>
          <a:solidFill>
            <a:srgbClr val="FFFFCC"/>
          </a:solidFill>
        </p:spPr>
        <p:txBody>
          <a:bodyPr wrap="square" lIns="0" tIns="0" rIns="0" bIns="0" rtlCol="0" vert="horz">
            <a:spAutoFit/>
          </a:bodyPr>
          <a:lstStyle/>
          <a:p>
            <a:pPr marL="856615">
              <a:lnSpc>
                <a:spcPts val="1910"/>
              </a:lnSpc>
            </a:pPr>
            <a:r>
              <a:rPr dirty="0" sz="1600" spc="90">
                <a:solidFill>
                  <a:srgbClr val="C00000"/>
                </a:solidFill>
                <a:latin typeface="Arial"/>
                <a:cs typeface="Arial"/>
              </a:rPr>
              <a:t>Factors </a:t>
            </a:r>
            <a:r>
              <a:rPr dirty="0" sz="1600" spc="145">
                <a:solidFill>
                  <a:srgbClr val="C00000"/>
                </a:solidFill>
                <a:latin typeface="Arial"/>
                <a:cs typeface="Arial"/>
              </a:rPr>
              <a:t>Determining</a:t>
            </a:r>
            <a:r>
              <a:rPr dirty="0" sz="1600" spc="-15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600" spc="114">
                <a:solidFill>
                  <a:srgbClr val="C00000"/>
                </a:solidFill>
                <a:latin typeface="Arial"/>
                <a:cs typeface="Arial"/>
              </a:rPr>
              <a:t>ABP</a:t>
            </a:r>
            <a:endParaRPr sz="1600">
              <a:latin typeface="Arial"/>
              <a:cs typeface="Arial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1879854" y="7531481"/>
            <a:ext cx="577215" cy="215900"/>
          </a:xfrm>
          <a:custGeom>
            <a:avLst/>
            <a:gdLst/>
            <a:ahLst/>
            <a:cxnLst/>
            <a:rect l="l" t="t" r="r" b="b"/>
            <a:pathLst>
              <a:path w="577214" h="215900">
                <a:moveTo>
                  <a:pt x="0" y="215900"/>
                </a:moveTo>
                <a:lnTo>
                  <a:pt x="577049" y="215900"/>
                </a:lnTo>
                <a:lnTo>
                  <a:pt x="577049" y="0"/>
                </a:lnTo>
                <a:lnTo>
                  <a:pt x="0" y="0"/>
                </a:lnTo>
                <a:lnTo>
                  <a:pt x="0" y="215900"/>
                </a:lnTo>
                <a:close/>
              </a:path>
            </a:pathLst>
          </a:custGeom>
          <a:solidFill>
            <a:srgbClr val="FFFF9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2456942" y="7525131"/>
            <a:ext cx="0" cy="228600"/>
          </a:xfrm>
          <a:custGeom>
            <a:avLst/>
            <a:gdLst/>
            <a:ahLst/>
            <a:cxnLst/>
            <a:rect l="l" t="t" r="r" b="b"/>
            <a:pathLst>
              <a:path w="0" h="228600">
                <a:moveTo>
                  <a:pt x="0" y="0"/>
                </a:moveTo>
                <a:lnTo>
                  <a:pt x="0" y="22860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1879854" y="7525131"/>
            <a:ext cx="0" cy="228600"/>
          </a:xfrm>
          <a:custGeom>
            <a:avLst/>
            <a:gdLst/>
            <a:ahLst/>
            <a:cxnLst/>
            <a:rect l="l" t="t" r="r" b="b"/>
            <a:pathLst>
              <a:path w="0" h="228600">
                <a:moveTo>
                  <a:pt x="0" y="0"/>
                </a:moveTo>
                <a:lnTo>
                  <a:pt x="0" y="2286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1873504" y="7525131"/>
            <a:ext cx="586740" cy="12700"/>
          </a:xfrm>
          <a:custGeom>
            <a:avLst/>
            <a:gdLst/>
            <a:ahLst/>
            <a:cxnLst/>
            <a:rect l="l" t="t" r="r" b="b"/>
            <a:pathLst>
              <a:path w="586739" h="12700">
                <a:moveTo>
                  <a:pt x="0" y="12700"/>
                </a:moveTo>
                <a:lnTo>
                  <a:pt x="586613" y="12700"/>
                </a:lnTo>
                <a:lnTo>
                  <a:pt x="586613" y="0"/>
                </a:lnTo>
                <a:lnTo>
                  <a:pt x="0" y="0"/>
                </a:lnTo>
                <a:lnTo>
                  <a:pt x="0" y="127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1873504" y="7747381"/>
            <a:ext cx="586740" cy="0"/>
          </a:xfrm>
          <a:custGeom>
            <a:avLst/>
            <a:gdLst/>
            <a:ahLst/>
            <a:cxnLst/>
            <a:rect l="l" t="t" r="r" b="b"/>
            <a:pathLst>
              <a:path w="586739" h="0">
                <a:moveTo>
                  <a:pt x="0" y="0"/>
                </a:moveTo>
                <a:lnTo>
                  <a:pt x="586613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 txBox="1"/>
          <p:nvPr/>
        </p:nvSpPr>
        <p:spPr>
          <a:xfrm>
            <a:off x="1879854" y="7549133"/>
            <a:ext cx="577215" cy="1987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67310">
              <a:lnSpc>
                <a:spcPct val="100000"/>
              </a:lnSpc>
            </a:pPr>
            <a:r>
              <a:rPr dirty="0" sz="1000" spc="-10" b="1">
                <a:solidFill>
                  <a:srgbClr val="003366"/>
                </a:solidFill>
                <a:latin typeface="Comic Sans MS"/>
                <a:cs typeface="Comic Sans MS"/>
              </a:rPr>
              <a:t>(MABP)</a:t>
            </a:r>
            <a:endParaRPr sz="1000">
              <a:latin typeface="Comic Sans MS"/>
              <a:cs typeface="Comic Sans MS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3132073" y="7531354"/>
            <a:ext cx="693420" cy="335280"/>
          </a:xfrm>
          <a:custGeom>
            <a:avLst/>
            <a:gdLst/>
            <a:ahLst/>
            <a:cxnLst/>
            <a:rect l="l" t="t" r="r" b="b"/>
            <a:pathLst>
              <a:path w="693420" h="335279">
                <a:moveTo>
                  <a:pt x="0" y="335280"/>
                </a:moveTo>
                <a:lnTo>
                  <a:pt x="692950" y="335280"/>
                </a:lnTo>
                <a:lnTo>
                  <a:pt x="692950" y="0"/>
                </a:lnTo>
                <a:lnTo>
                  <a:pt x="0" y="0"/>
                </a:lnTo>
                <a:lnTo>
                  <a:pt x="0" y="335280"/>
                </a:lnTo>
                <a:close/>
              </a:path>
            </a:pathLst>
          </a:custGeom>
          <a:solidFill>
            <a:srgbClr val="FFFF9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3824985" y="7525004"/>
            <a:ext cx="0" cy="347980"/>
          </a:xfrm>
          <a:custGeom>
            <a:avLst/>
            <a:gdLst/>
            <a:ahLst/>
            <a:cxnLst/>
            <a:rect l="l" t="t" r="r" b="b"/>
            <a:pathLst>
              <a:path w="0" h="347979">
                <a:moveTo>
                  <a:pt x="0" y="0"/>
                </a:moveTo>
                <a:lnTo>
                  <a:pt x="0" y="34798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3132073" y="7525004"/>
            <a:ext cx="0" cy="347980"/>
          </a:xfrm>
          <a:custGeom>
            <a:avLst/>
            <a:gdLst/>
            <a:ahLst/>
            <a:cxnLst/>
            <a:rect l="l" t="t" r="r" b="b"/>
            <a:pathLst>
              <a:path w="0" h="347979">
                <a:moveTo>
                  <a:pt x="0" y="0"/>
                </a:moveTo>
                <a:lnTo>
                  <a:pt x="0" y="34798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3128898" y="7525004"/>
            <a:ext cx="699770" cy="12700"/>
          </a:xfrm>
          <a:custGeom>
            <a:avLst/>
            <a:gdLst/>
            <a:ahLst/>
            <a:cxnLst/>
            <a:rect l="l" t="t" r="r" b="b"/>
            <a:pathLst>
              <a:path w="699770" h="12700">
                <a:moveTo>
                  <a:pt x="0" y="12700"/>
                </a:moveTo>
                <a:lnTo>
                  <a:pt x="699262" y="12700"/>
                </a:lnTo>
                <a:lnTo>
                  <a:pt x="699262" y="0"/>
                </a:lnTo>
                <a:lnTo>
                  <a:pt x="0" y="0"/>
                </a:lnTo>
                <a:lnTo>
                  <a:pt x="0" y="127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3128898" y="7866633"/>
            <a:ext cx="699770" cy="0"/>
          </a:xfrm>
          <a:custGeom>
            <a:avLst/>
            <a:gdLst/>
            <a:ahLst/>
            <a:cxnLst/>
            <a:rect l="l" t="t" r="r" b="b"/>
            <a:pathLst>
              <a:path w="699770" h="0">
                <a:moveTo>
                  <a:pt x="0" y="0"/>
                </a:moveTo>
                <a:lnTo>
                  <a:pt x="699262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 txBox="1"/>
          <p:nvPr/>
        </p:nvSpPr>
        <p:spPr>
          <a:xfrm>
            <a:off x="3132073" y="7549133"/>
            <a:ext cx="693420" cy="3175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sz="1000" spc="-10" b="1">
                <a:solidFill>
                  <a:srgbClr val="003366"/>
                </a:solidFill>
                <a:latin typeface="Comic Sans MS"/>
                <a:cs typeface="Comic Sans MS"/>
              </a:rPr>
              <a:t>(CO)</a:t>
            </a:r>
            <a:endParaRPr sz="1000">
              <a:latin typeface="Comic Sans MS"/>
              <a:cs typeface="Comic Sans MS"/>
            </a:endParaRPr>
          </a:p>
          <a:p>
            <a:pPr algn="ctr" marL="635">
              <a:lnSpc>
                <a:spcPct val="100000"/>
              </a:lnSpc>
              <a:spcBef>
                <a:spcPts val="5"/>
              </a:spcBef>
            </a:pPr>
            <a:r>
              <a:rPr dirty="0" sz="900" spc="-5" b="1">
                <a:solidFill>
                  <a:srgbClr val="003366"/>
                </a:solidFill>
                <a:latin typeface="Comic Sans MS"/>
                <a:cs typeface="Comic Sans MS"/>
              </a:rPr>
              <a:t>Blood</a:t>
            </a:r>
            <a:r>
              <a:rPr dirty="0" sz="900" spc="-90" b="1">
                <a:solidFill>
                  <a:srgbClr val="003366"/>
                </a:solidFill>
                <a:latin typeface="Comic Sans MS"/>
                <a:cs typeface="Comic Sans MS"/>
              </a:rPr>
              <a:t> </a:t>
            </a:r>
            <a:r>
              <a:rPr dirty="0" sz="900" spc="-5" b="1">
                <a:solidFill>
                  <a:srgbClr val="003366"/>
                </a:solidFill>
                <a:latin typeface="Comic Sans MS"/>
                <a:cs typeface="Comic Sans MS"/>
              </a:rPr>
              <a:t>Flow</a:t>
            </a:r>
            <a:endParaRPr sz="900">
              <a:latin typeface="Comic Sans MS"/>
              <a:cs typeface="Comic Sans MS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4337303" y="7527010"/>
            <a:ext cx="1036319" cy="472440"/>
          </a:xfrm>
          <a:custGeom>
            <a:avLst/>
            <a:gdLst/>
            <a:ahLst/>
            <a:cxnLst/>
            <a:rect l="l" t="t" r="r" b="b"/>
            <a:pathLst>
              <a:path w="1036320" h="472440">
                <a:moveTo>
                  <a:pt x="0" y="472440"/>
                </a:moveTo>
                <a:lnTo>
                  <a:pt x="1035862" y="472440"/>
                </a:lnTo>
                <a:lnTo>
                  <a:pt x="1035862" y="0"/>
                </a:lnTo>
                <a:lnTo>
                  <a:pt x="0" y="0"/>
                </a:lnTo>
                <a:lnTo>
                  <a:pt x="0" y="472440"/>
                </a:lnTo>
                <a:close/>
              </a:path>
            </a:pathLst>
          </a:custGeom>
          <a:solidFill>
            <a:srgbClr val="FFFF9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5373242" y="7520685"/>
            <a:ext cx="0" cy="485140"/>
          </a:xfrm>
          <a:custGeom>
            <a:avLst/>
            <a:gdLst/>
            <a:ahLst/>
            <a:cxnLst/>
            <a:rect l="l" t="t" r="r" b="b"/>
            <a:pathLst>
              <a:path w="0" h="485140">
                <a:moveTo>
                  <a:pt x="0" y="0"/>
                </a:moveTo>
                <a:lnTo>
                  <a:pt x="0" y="485114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4337303" y="7520685"/>
            <a:ext cx="0" cy="485140"/>
          </a:xfrm>
          <a:custGeom>
            <a:avLst/>
            <a:gdLst/>
            <a:ahLst/>
            <a:cxnLst/>
            <a:rect l="l" t="t" r="r" b="b"/>
            <a:pathLst>
              <a:path w="0" h="485140">
                <a:moveTo>
                  <a:pt x="0" y="0"/>
                </a:moveTo>
                <a:lnTo>
                  <a:pt x="0" y="485114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4334128" y="7520685"/>
            <a:ext cx="1045844" cy="12700"/>
          </a:xfrm>
          <a:custGeom>
            <a:avLst/>
            <a:gdLst/>
            <a:ahLst/>
            <a:cxnLst/>
            <a:rect l="l" t="t" r="r" b="b"/>
            <a:pathLst>
              <a:path w="1045845" h="12700">
                <a:moveTo>
                  <a:pt x="0" y="12699"/>
                </a:moveTo>
                <a:lnTo>
                  <a:pt x="1045463" y="12699"/>
                </a:lnTo>
                <a:lnTo>
                  <a:pt x="1045463" y="0"/>
                </a:lnTo>
                <a:lnTo>
                  <a:pt x="0" y="0"/>
                </a:lnTo>
                <a:lnTo>
                  <a:pt x="0" y="126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4334128" y="7999450"/>
            <a:ext cx="1045844" cy="0"/>
          </a:xfrm>
          <a:custGeom>
            <a:avLst/>
            <a:gdLst/>
            <a:ahLst/>
            <a:cxnLst/>
            <a:rect l="l" t="t" r="r" b="b"/>
            <a:pathLst>
              <a:path w="1045845" h="0">
                <a:moveTo>
                  <a:pt x="0" y="0"/>
                </a:moveTo>
                <a:lnTo>
                  <a:pt x="1045463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 txBox="1"/>
          <p:nvPr/>
        </p:nvSpPr>
        <p:spPr>
          <a:xfrm>
            <a:off x="4337303" y="7544561"/>
            <a:ext cx="1036319" cy="4552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L="2540">
              <a:lnSpc>
                <a:spcPct val="100000"/>
              </a:lnSpc>
            </a:pPr>
            <a:r>
              <a:rPr dirty="0" sz="1000" spc="-10" b="1">
                <a:solidFill>
                  <a:srgbClr val="003366"/>
                </a:solidFill>
                <a:latin typeface="Comic Sans MS"/>
                <a:cs typeface="Comic Sans MS"/>
              </a:rPr>
              <a:t>(PR)</a:t>
            </a:r>
            <a:endParaRPr sz="1000">
              <a:latin typeface="Comic Sans MS"/>
              <a:cs typeface="Comic Sans MS"/>
            </a:endParaRPr>
          </a:p>
          <a:p>
            <a:pPr algn="ctr" marL="235585" marR="228600" indent="1270">
              <a:lnSpc>
                <a:spcPct val="100000"/>
              </a:lnSpc>
              <a:spcBef>
                <a:spcPts val="5"/>
              </a:spcBef>
            </a:pPr>
            <a:r>
              <a:rPr dirty="0" sz="900" b="1">
                <a:solidFill>
                  <a:srgbClr val="003366"/>
                </a:solidFill>
                <a:latin typeface="Comic Sans MS"/>
                <a:cs typeface="Comic Sans MS"/>
              </a:rPr>
              <a:t>Perip</a:t>
            </a:r>
            <a:r>
              <a:rPr dirty="0" sz="900" spc="-10" b="1">
                <a:solidFill>
                  <a:srgbClr val="003366"/>
                </a:solidFill>
                <a:latin typeface="Comic Sans MS"/>
                <a:cs typeface="Comic Sans MS"/>
              </a:rPr>
              <a:t>h</a:t>
            </a:r>
            <a:r>
              <a:rPr dirty="0" sz="900" b="1">
                <a:solidFill>
                  <a:srgbClr val="003366"/>
                </a:solidFill>
                <a:latin typeface="Comic Sans MS"/>
                <a:cs typeface="Comic Sans MS"/>
              </a:rPr>
              <a:t>eral  </a:t>
            </a:r>
            <a:r>
              <a:rPr dirty="0" sz="900" spc="-5" b="1">
                <a:solidFill>
                  <a:srgbClr val="003366"/>
                </a:solidFill>
                <a:latin typeface="Comic Sans MS"/>
                <a:cs typeface="Comic Sans MS"/>
              </a:rPr>
              <a:t>re</a:t>
            </a:r>
            <a:r>
              <a:rPr dirty="0" sz="900" spc="5" b="1">
                <a:solidFill>
                  <a:srgbClr val="003366"/>
                </a:solidFill>
                <a:latin typeface="Comic Sans MS"/>
                <a:cs typeface="Comic Sans MS"/>
              </a:rPr>
              <a:t>s</a:t>
            </a:r>
            <a:r>
              <a:rPr dirty="0" sz="900" spc="-5" b="1">
                <a:solidFill>
                  <a:srgbClr val="003366"/>
                </a:solidFill>
                <a:latin typeface="Comic Sans MS"/>
                <a:cs typeface="Comic Sans MS"/>
              </a:rPr>
              <a:t>i</a:t>
            </a:r>
            <a:r>
              <a:rPr dirty="0" sz="900" b="1">
                <a:solidFill>
                  <a:srgbClr val="003366"/>
                </a:solidFill>
                <a:latin typeface="Comic Sans MS"/>
                <a:cs typeface="Comic Sans MS"/>
              </a:rPr>
              <a:t>s</a:t>
            </a:r>
            <a:r>
              <a:rPr dirty="0" sz="900" spc="-5" b="1">
                <a:solidFill>
                  <a:srgbClr val="003366"/>
                </a:solidFill>
                <a:latin typeface="Comic Sans MS"/>
                <a:cs typeface="Comic Sans MS"/>
              </a:rPr>
              <a:t>t</a:t>
            </a:r>
            <a:r>
              <a:rPr dirty="0" sz="900" b="1">
                <a:solidFill>
                  <a:srgbClr val="003366"/>
                </a:solidFill>
                <a:latin typeface="Comic Sans MS"/>
                <a:cs typeface="Comic Sans MS"/>
              </a:rPr>
              <a:t>a</a:t>
            </a:r>
            <a:r>
              <a:rPr dirty="0" sz="900" spc="-5" b="1">
                <a:solidFill>
                  <a:srgbClr val="003366"/>
                </a:solidFill>
                <a:latin typeface="Comic Sans MS"/>
                <a:cs typeface="Comic Sans MS"/>
              </a:rPr>
              <a:t>n</a:t>
            </a:r>
            <a:r>
              <a:rPr dirty="0" sz="900" b="1">
                <a:solidFill>
                  <a:srgbClr val="003366"/>
                </a:solidFill>
                <a:latin typeface="Comic Sans MS"/>
                <a:cs typeface="Comic Sans MS"/>
              </a:rPr>
              <a:t>ce</a:t>
            </a:r>
            <a:endParaRPr sz="900">
              <a:latin typeface="Comic Sans MS"/>
              <a:cs typeface="Comic Sans MS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4770882" y="7172706"/>
            <a:ext cx="170815" cy="288290"/>
          </a:xfrm>
          <a:custGeom>
            <a:avLst/>
            <a:gdLst/>
            <a:ahLst/>
            <a:cxnLst/>
            <a:rect l="l" t="t" r="r" b="b"/>
            <a:pathLst>
              <a:path w="170814" h="288290">
                <a:moveTo>
                  <a:pt x="170687" y="216027"/>
                </a:moveTo>
                <a:lnTo>
                  <a:pt x="0" y="216027"/>
                </a:lnTo>
                <a:lnTo>
                  <a:pt x="85343" y="288036"/>
                </a:lnTo>
                <a:lnTo>
                  <a:pt x="170687" y="216027"/>
                </a:lnTo>
                <a:close/>
              </a:path>
              <a:path w="170814" h="288290">
                <a:moveTo>
                  <a:pt x="128015" y="0"/>
                </a:moveTo>
                <a:lnTo>
                  <a:pt x="42671" y="0"/>
                </a:lnTo>
                <a:lnTo>
                  <a:pt x="42671" y="216027"/>
                </a:lnTo>
                <a:lnTo>
                  <a:pt x="128015" y="216027"/>
                </a:lnTo>
                <a:lnTo>
                  <a:pt x="128015" y="0"/>
                </a:lnTo>
                <a:close/>
              </a:path>
            </a:pathLst>
          </a:custGeom>
          <a:solidFill>
            <a:srgbClr val="BB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4770882" y="7172706"/>
            <a:ext cx="170815" cy="288290"/>
          </a:xfrm>
          <a:custGeom>
            <a:avLst/>
            <a:gdLst/>
            <a:ahLst/>
            <a:cxnLst/>
            <a:rect l="l" t="t" r="r" b="b"/>
            <a:pathLst>
              <a:path w="170814" h="288290">
                <a:moveTo>
                  <a:pt x="0" y="216027"/>
                </a:moveTo>
                <a:lnTo>
                  <a:pt x="42671" y="216027"/>
                </a:lnTo>
                <a:lnTo>
                  <a:pt x="42671" y="0"/>
                </a:lnTo>
                <a:lnTo>
                  <a:pt x="128015" y="0"/>
                </a:lnTo>
                <a:lnTo>
                  <a:pt x="128015" y="216027"/>
                </a:lnTo>
                <a:lnTo>
                  <a:pt x="170687" y="216027"/>
                </a:lnTo>
                <a:lnTo>
                  <a:pt x="85343" y="288036"/>
                </a:lnTo>
                <a:lnTo>
                  <a:pt x="0" y="216027"/>
                </a:lnTo>
                <a:close/>
              </a:path>
            </a:pathLst>
          </a:custGeom>
          <a:ln w="457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3403853" y="7172706"/>
            <a:ext cx="169545" cy="288290"/>
          </a:xfrm>
          <a:custGeom>
            <a:avLst/>
            <a:gdLst/>
            <a:ahLst/>
            <a:cxnLst/>
            <a:rect l="l" t="t" r="r" b="b"/>
            <a:pathLst>
              <a:path w="169545" h="288290">
                <a:moveTo>
                  <a:pt x="169163" y="216662"/>
                </a:moveTo>
                <a:lnTo>
                  <a:pt x="0" y="216662"/>
                </a:lnTo>
                <a:lnTo>
                  <a:pt x="84582" y="288036"/>
                </a:lnTo>
                <a:lnTo>
                  <a:pt x="169163" y="216662"/>
                </a:lnTo>
                <a:close/>
              </a:path>
              <a:path w="169545" h="288290">
                <a:moveTo>
                  <a:pt x="126873" y="0"/>
                </a:moveTo>
                <a:lnTo>
                  <a:pt x="42291" y="0"/>
                </a:lnTo>
                <a:lnTo>
                  <a:pt x="42291" y="216662"/>
                </a:lnTo>
                <a:lnTo>
                  <a:pt x="126873" y="216662"/>
                </a:lnTo>
                <a:lnTo>
                  <a:pt x="126873" y="0"/>
                </a:lnTo>
                <a:close/>
              </a:path>
            </a:pathLst>
          </a:custGeom>
          <a:solidFill>
            <a:srgbClr val="BB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/>
          <p:nvPr/>
        </p:nvSpPr>
        <p:spPr>
          <a:xfrm>
            <a:off x="3403853" y="7172706"/>
            <a:ext cx="169545" cy="288290"/>
          </a:xfrm>
          <a:custGeom>
            <a:avLst/>
            <a:gdLst/>
            <a:ahLst/>
            <a:cxnLst/>
            <a:rect l="l" t="t" r="r" b="b"/>
            <a:pathLst>
              <a:path w="169545" h="288290">
                <a:moveTo>
                  <a:pt x="0" y="216662"/>
                </a:moveTo>
                <a:lnTo>
                  <a:pt x="42291" y="216662"/>
                </a:lnTo>
                <a:lnTo>
                  <a:pt x="42291" y="0"/>
                </a:lnTo>
                <a:lnTo>
                  <a:pt x="126873" y="0"/>
                </a:lnTo>
                <a:lnTo>
                  <a:pt x="126873" y="216662"/>
                </a:lnTo>
                <a:lnTo>
                  <a:pt x="169163" y="216662"/>
                </a:lnTo>
                <a:lnTo>
                  <a:pt x="84582" y="288036"/>
                </a:lnTo>
                <a:lnTo>
                  <a:pt x="0" y="216662"/>
                </a:lnTo>
                <a:close/>
              </a:path>
            </a:pathLst>
          </a:custGeom>
          <a:ln w="457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/>
          <p:nvPr/>
        </p:nvSpPr>
        <p:spPr>
          <a:xfrm>
            <a:off x="2070354" y="7172706"/>
            <a:ext cx="170815" cy="288290"/>
          </a:xfrm>
          <a:custGeom>
            <a:avLst/>
            <a:gdLst/>
            <a:ahLst/>
            <a:cxnLst/>
            <a:rect l="l" t="t" r="r" b="b"/>
            <a:pathLst>
              <a:path w="170814" h="288290">
                <a:moveTo>
                  <a:pt x="170687" y="216027"/>
                </a:moveTo>
                <a:lnTo>
                  <a:pt x="0" y="216027"/>
                </a:lnTo>
                <a:lnTo>
                  <a:pt x="85343" y="288036"/>
                </a:lnTo>
                <a:lnTo>
                  <a:pt x="170687" y="216027"/>
                </a:lnTo>
                <a:close/>
              </a:path>
              <a:path w="170814" h="288290">
                <a:moveTo>
                  <a:pt x="128015" y="0"/>
                </a:moveTo>
                <a:lnTo>
                  <a:pt x="42671" y="0"/>
                </a:lnTo>
                <a:lnTo>
                  <a:pt x="42671" y="216027"/>
                </a:lnTo>
                <a:lnTo>
                  <a:pt x="128015" y="216027"/>
                </a:lnTo>
                <a:lnTo>
                  <a:pt x="128015" y="0"/>
                </a:lnTo>
                <a:close/>
              </a:path>
            </a:pathLst>
          </a:custGeom>
          <a:solidFill>
            <a:srgbClr val="BB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/>
          <p:nvPr/>
        </p:nvSpPr>
        <p:spPr>
          <a:xfrm>
            <a:off x="2070354" y="7172706"/>
            <a:ext cx="170815" cy="288290"/>
          </a:xfrm>
          <a:custGeom>
            <a:avLst/>
            <a:gdLst/>
            <a:ahLst/>
            <a:cxnLst/>
            <a:rect l="l" t="t" r="r" b="b"/>
            <a:pathLst>
              <a:path w="170814" h="288290">
                <a:moveTo>
                  <a:pt x="0" y="216027"/>
                </a:moveTo>
                <a:lnTo>
                  <a:pt x="42671" y="216027"/>
                </a:lnTo>
                <a:lnTo>
                  <a:pt x="42671" y="0"/>
                </a:lnTo>
                <a:lnTo>
                  <a:pt x="128015" y="0"/>
                </a:lnTo>
                <a:lnTo>
                  <a:pt x="128015" y="216027"/>
                </a:lnTo>
                <a:lnTo>
                  <a:pt x="170687" y="216027"/>
                </a:lnTo>
                <a:lnTo>
                  <a:pt x="85343" y="288036"/>
                </a:lnTo>
                <a:lnTo>
                  <a:pt x="0" y="216027"/>
                </a:lnTo>
                <a:close/>
              </a:path>
            </a:pathLst>
          </a:custGeom>
          <a:ln w="457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 txBox="1"/>
          <p:nvPr/>
        </p:nvSpPr>
        <p:spPr>
          <a:xfrm>
            <a:off x="1446022" y="5743702"/>
            <a:ext cx="3975735" cy="13633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742315" indent="-234950">
              <a:lnSpc>
                <a:spcPct val="100000"/>
              </a:lnSpc>
              <a:buClr>
                <a:srgbClr val="C00000"/>
              </a:buClr>
              <a:buSzPct val="84615"/>
              <a:buFont typeface="Wingdings"/>
              <a:buChar char=""/>
              <a:tabLst>
                <a:tab pos="742315" algn="l"/>
                <a:tab pos="742950" algn="l"/>
              </a:tabLst>
            </a:pPr>
            <a:r>
              <a:rPr dirty="0" sz="1300" spc="-5" b="1">
                <a:latin typeface="Calibri"/>
                <a:cs typeface="Calibri"/>
              </a:rPr>
              <a:t>Cardiac output</a:t>
            </a:r>
            <a:r>
              <a:rPr dirty="0" sz="1300" spc="-30" b="1">
                <a:latin typeface="Calibri"/>
                <a:cs typeface="Calibri"/>
              </a:rPr>
              <a:t> </a:t>
            </a:r>
            <a:r>
              <a:rPr dirty="0" sz="1300" spc="-5" b="1">
                <a:latin typeface="Calibri"/>
                <a:cs typeface="Calibri"/>
              </a:rPr>
              <a:t>(Flow.)</a:t>
            </a:r>
            <a:endParaRPr sz="1300">
              <a:latin typeface="Calibri"/>
              <a:cs typeface="Calibri"/>
            </a:endParaRPr>
          </a:p>
          <a:p>
            <a:pPr marL="742315" indent="-234950">
              <a:lnSpc>
                <a:spcPct val="100000"/>
              </a:lnSpc>
              <a:spcBef>
                <a:spcPts val="780"/>
              </a:spcBef>
              <a:buClr>
                <a:srgbClr val="C00000"/>
              </a:buClr>
              <a:buSzPct val="84615"/>
              <a:buFont typeface="Wingdings"/>
              <a:buChar char=""/>
              <a:tabLst>
                <a:tab pos="742315" algn="l"/>
                <a:tab pos="742950" algn="l"/>
              </a:tabLst>
            </a:pPr>
            <a:r>
              <a:rPr dirty="0" sz="1300" spc="-10" b="1">
                <a:latin typeface="Calibri"/>
                <a:cs typeface="Calibri"/>
              </a:rPr>
              <a:t>Peripheral</a:t>
            </a:r>
            <a:r>
              <a:rPr dirty="0" sz="1300" b="1">
                <a:latin typeface="Calibri"/>
                <a:cs typeface="Calibri"/>
              </a:rPr>
              <a:t> </a:t>
            </a:r>
            <a:r>
              <a:rPr dirty="0" sz="1300" spc="-5" b="1">
                <a:latin typeface="Calibri"/>
                <a:cs typeface="Calibri"/>
              </a:rPr>
              <a:t>Resistance.</a:t>
            </a:r>
            <a:endParaRPr sz="1300">
              <a:latin typeface="Calibri"/>
              <a:cs typeface="Calibri"/>
            </a:endParaRPr>
          </a:p>
          <a:p>
            <a:pPr marL="742315" indent="-234950">
              <a:lnSpc>
                <a:spcPct val="100000"/>
              </a:lnSpc>
              <a:spcBef>
                <a:spcPts val="780"/>
              </a:spcBef>
              <a:buClr>
                <a:srgbClr val="C00000"/>
              </a:buClr>
              <a:buSzPct val="84615"/>
              <a:buFont typeface="Wingdings"/>
              <a:buChar char=""/>
              <a:tabLst>
                <a:tab pos="742315" algn="l"/>
                <a:tab pos="742950" algn="l"/>
              </a:tabLst>
            </a:pPr>
            <a:r>
              <a:rPr dirty="0" sz="1300" spc="-5" b="1">
                <a:latin typeface="Calibri"/>
                <a:cs typeface="Calibri"/>
              </a:rPr>
              <a:t>Blood</a:t>
            </a:r>
            <a:r>
              <a:rPr dirty="0" sz="1300" spc="-85" b="1">
                <a:latin typeface="Calibri"/>
                <a:cs typeface="Calibri"/>
              </a:rPr>
              <a:t> </a:t>
            </a:r>
            <a:r>
              <a:rPr dirty="0" sz="1300" spc="-5" b="1">
                <a:latin typeface="Calibri"/>
                <a:cs typeface="Calibri"/>
              </a:rPr>
              <a:t>volume.</a:t>
            </a:r>
            <a:endParaRPr sz="13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250">
              <a:latin typeface="Times New Roman"/>
              <a:cs typeface="Times New Roman"/>
            </a:endParaRPr>
          </a:p>
          <a:p>
            <a:pPr algn="r" marR="47625">
              <a:lnSpc>
                <a:spcPct val="100000"/>
              </a:lnSpc>
            </a:pPr>
            <a:r>
              <a:rPr dirty="0" sz="1200" b="1">
                <a:solidFill>
                  <a:srgbClr val="252525"/>
                </a:solidFill>
                <a:latin typeface="Arial Black"/>
                <a:cs typeface="Arial Black"/>
              </a:rPr>
              <a:t>Blood Pressure = Cardiac </a:t>
            </a:r>
            <a:r>
              <a:rPr dirty="0" sz="1200" spc="-5" b="1">
                <a:solidFill>
                  <a:srgbClr val="252525"/>
                </a:solidFill>
                <a:latin typeface="Arial Black"/>
                <a:cs typeface="Arial Black"/>
              </a:rPr>
              <a:t>Output  </a:t>
            </a:r>
            <a:r>
              <a:rPr dirty="0" sz="1200" b="1">
                <a:solidFill>
                  <a:srgbClr val="252525"/>
                </a:solidFill>
                <a:latin typeface="Arial Black"/>
                <a:cs typeface="Arial Black"/>
              </a:rPr>
              <a:t>X</a:t>
            </a:r>
            <a:r>
              <a:rPr dirty="0" sz="1200" spc="380" b="1">
                <a:solidFill>
                  <a:srgbClr val="252525"/>
                </a:solidFill>
                <a:latin typeface="Arial Black"/>
                <a:cs typeface="Arial Black"/>
              </a:rPr>
              <a:t> </a:t>
            </a:r>
            <a:r>
              <a:rPr dirty="0" sz="1200" spc="-5" b="1">
                <a:solidFill>
                  <a:srgbClr val="252525"/>
                </a:solidFill>
                <a:latin typeface="Arial Black"/>
                <a:cs typeface="Arial Black"/>
              </a:rPr>
              <a:t>Peripheral</a:t>
            </a:r>
            <a:endParaRPr sz="1200">
              <a:latin typeface="Arial Black"/>
              <a:cs typeface="Arial Black"/>
            </a:endParaRPr>
          </a:p>
          <a:p>
            <a:pPr algn="r" marR="5080">
              <a:lnSpc>
                <a:spcPct val="100000"/>
              </a:lnSpc>
            </a:pPr>
            <a:r>
              <a:rPr dirty="0" sz="1200" spc="-35" b="1">
                <a:solidFill>
                  <a:srgbClr val="252525"/>
                </a:solidFill>
                <a:latin typeface="Arial Black"/>
                <a:cs typeface="Arial Black"/>
              </a:rPr>
              <a:t>R</a:t>
            </a:r>
            <a:r>
              <a:rPr dirty="0" sz="1200" b="1">
                <a:solidFill>
                  <a:srgbClr val="252525"/>
                </a:solidFill>
                <a:latin typeface="Arial Black"/>
                <a:cs typeface="Arial Black"/>
              </a:rPr>
              <a:t>es</a:t>
            </a:r>
            <a:r>
              <a:rPr dirty="0" sz="1200" spc="-5" b="1">
                <a:solidFill>
                  <a:srgbClr val="252525"/>
                </a:solidFill>
                <a:latin typeface="Arial Black"/>
                <a:cs typeface="Arial Black"/>
              </a:rPr>
              <a:t>i</a:t>
            </a:r>
            <a:r>
              <a:rPr dirty="0" sz="1200" b="1">
                <a:solidFill>
                  <a:srgbClr val="252525"/>
                </a:solidFill>
                <a:latin typeface="Arial Black"/>
                <a:cs typeface="Arial Black"/>
              </a:rPr>
              <a:t>s</a:t>
            </a:r>
            <a:r>
              <a:rPr dirty="0" sz="1200" spc="-10" b="1">
                <a:solidFill>
                  <a:srgbClr val="252525"/>
                </a:solidFill>
                <a:latin typeface="Arial Black"/>
                <a:cs typeface="Arial Black"/>
              </a:rPr>
              <a:t>t</a:t>
            </a:r>
            <a:r>
              <a:rPr dirty="0" sz="1200" b="1">
                <a:solidFill>
                  <a:srgbClr val="252525"/>
                </a:solidFill>
                <a:latin typeface="Arial Black"/>
                <a:cs typeface="Arial Black"/>
              </a:rPr>
              <a:t>ance</a:t>
            </a:r>
            <a:endParaRPr sz="1200">
              <a:latin typeface="Arial Black"/>
              <a:cs typeface="Arial Black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5343525" y="8159495"/>
            <a:ext cx="111125" cy="1035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600" b="1">
                <a:latin typeface="Arial"/>
                <a:cs typeface="Arial"/>
              </a:rPr>
              <a:t>10</a:t>
            </a:r>
            <a:endParaRPr sz="600">
              <a:latin typeface="Arial"/>
              <a:cs typeface="Arial"/>
            </a:endParaRPr>
          </a:p>
        </p:txBody>
      </p:sp>
      <p:sp>
        <p:nvSpPr>
          <p:cNvPr id="50" name="object 50"/>
          <p:cNvSpPr/>
          <p:nvPr/>
        </p:nvSpPr>
        <p:spPr>
          <a:xfrm>
            <a:off x="5099303" y="4858511"/>
            <a:ext cx="600455" cy="26974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1" name="object 51"/>
          <p:cNvSpPr txBox="1"/>
          <p:nvPr/>
        </p:nvSpPr>
        <p:spPr>
          <a:xfrm>
            <a:off x="2171445" y="8129219"/>
            <a:ext cx="1269365" cy="927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500">
                <a:latin typeface="Corbel"/>
                <a:cs typeface="Corbel"/>
              </a:rPr>
              <a:t>Dr.</a:t>
            </a:r>
            <a:r>
              <a:rPr dirty="0" sz="500" spc="-1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Abeer</a:t>
            </a:r>
            <a:r>
              <a:rPr dirty="0" sz="500" spc="-2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A.</a:t>
            </a:r>
            <a:r>
              <a:rPr dirty="0" sz="500" spc="-1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Al-Masri,</a:t>
            </a:r>
            <a:r>
              <a:rPr dirty="0" sz="500" spc="-3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Faculty</a:t>
            </a:r>
            <a:r>
              <a:rPr dirty="0" sz="500" spc="-25">
                <a:latin typeface="Corbel"/>
                <a:cs typeface="Corbel"/>
              </a:rPr>
              <a:t> </a:t>
            </a:r>
            <a:r>
              <a:rPr dirty="0" sz="500" spc="-5">
                <a:latin typeface="Corbel"/>
                <a:cs typeface="Corbel"/>
              </a:rPr>
              <a:t>of </a:t>
            </a:r>
            <a:r>
              <a:rPr dirty="0" sz="500">
                <a:latin typeface="Corbel"/>
                <a:cs typeface="Corbel"/>
              </a:rPr>
              <a:t>Medicine,</a:t>
            </a:r>
            <a:r>
              <a:rPr dirty="0" sz="500" spc="-35">
                <a:latin typeface="Corbel"/>
                <a:cs typeface="Corbel"/>
              </a:rPr>
              <a:t> </a:t>
            </a:r>
            <a:r>
              <a:rPr dirty="0" sz="500" spc="-5">
                <a:latin typeface="Corbel"/>
                <a:cs typeface="Corbel"/>
              </a:rPr>
              <a:t>KSU</a:t>
            </a:r>
            <a:endParaRPr sz="500">
              <a:latin typeface="Corbel"/>
              <a:cs typeface="Corbel"/>
            </a:endParaRPr>
          </a:p>
        </p:txBody>
      </p:sp>
      <p:sp>
        <p:nvSpPr>
          <p:cNvPr id="52" name="object 52"/>
          <p:cNvSpPr/>
          <p:nvPr/>
        </p:nvSpPr>
        <p:spPr>
          <a:xfrm>
            <a:off x="1143304" y="4845684"/>
            <a:ext cx="4571365" cy="3428365"/>
          </a:xfrm>
          <a:custGeom>
            <a:avLst/>
            <a:gdLst/>
            <a:ahLst/>
            <a:cxnLst/>
            <a:rect l="l" t="t" r="r" b="b"/>
            <a:pathLst>
              <a:path w="4571365" h="3428365">
                <a:moveTo>
                  <a:pt x="0" y="3428111"/>
                </a:moveTo>
                <a:lnTo>
                  <a:pt x="4571365" y="3428111"/>
                </a:lnTo>
                <a:lnTo>
                  <a:pt x="4571365" y="0"/>
                </a:lnTo>
                <a:lnTo>
                  <a:pt x="0" y="0"/>
                </a:lnTo>
                <a:lnTo>
                  <a:pt x="0" y="3428111"/>
                </a:lnTo>
                <a:close/>
              </a:path>
            </a:pathLst>
          </a:custGeom>
          <a:ln w="243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algn="r" marR="5715">
              <a:lnSpc>
                <a:spcPts val="1305"/>
              </a:lnSpc>
            </a:pPr>
            <a:r>
              <a:rPr dirty="0" spc="-25"/>
              <a:t>Dr. </a:t>
            </a:r>
            <a:r>
              <a:rPr dirty="0" spc="-5"/>
              <a:t>Abeer A. Al-Masri, Faculty </a:t>
            </a:r>
            <a:r>
              <a:rPr dirty="0"/>
              <a:t>of</a:t>
            </a:r>
            <a:r>
              <a:rPr dirty="0" spc="-120"/>
              <a:t> </a:t>
            </a:r>
            <a:r>
              <a:rPr dirty="0" spc="-5"/>
              <a:t>Medicine,</a:t>
            </a:r>
          </a:p>
          <a:p>
            <a:pPr algn="r" marR="5080">
              <a:lnSpc>
                <a:spcPct val="100000"/>
              </a:lnSpc>
            </a:pPr>
            <a:r>
              <a:rPr dirty="0" spc="-5"/>
              <a:t>KSU</a:t>
            </a:r>
          </a:p>
        </p:txBody>
      </p:sp>
      <p:sp>
        <p:nvSpPr>
          <p:cNvPr id="54" name="object 5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fld id="{81D60167-4931-47E6-BA6A-407CBD079E47}" type="slidenum">
              <a:rPr dirty="0" spc="-5"/>
              <a:t>1</a:t>
            </a:fld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13401" y="41147"/>
            <a:ext cx="1671320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5">
                <a:latin typeface="Times New Roman"/>
                <a:cs typeface="Times New Roman"/>
              </a:rPr>
              <a:t>Cardiovascular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Physiology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788" y="41147"/>
            <a:ext cx="569595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>
                <a:latin typeface="Times New Roman"/>
                <a:cs typeface="Times New Roman"/>
              </a:rPr>
              <a:t>3/6/2016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143000" y="868680"/>
            <a:ext cx="4572000" cy="3429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143000" y="868680"/>
            <a:ext cx="536575" cy="2646045"/>
          </a:xfrm>
          <a:custGeom>
            <a:avLst/>
            <a:gdLst/>
            <a:ahLst/>
            <a:cxnLst/>
            <a:rect l="l" t="t" r="r" b="b"/>
            <a:pathLst>
              <a:path w="536575" h="2646045">
                <a:moveTo>
                  <a:pt x="536448" y="0"/>
                </a:moveTo>
                <a:lnTo>
                  <a:pt x="407924" y="0"/>
                </a:lnTo>
                <a:lnTo>
                  <a:pt x="0" y="2486152"/>
                </a:lnTo>
                <a:lnTo>
                  <a:pt x="0" y="2629027"/>
                </a:lnTo>
                <a:lnTo>
                  <a:pt x="99987" y="2645664"/>
                </a:lnTo>
                <a:lnTo>
                  <a:pt x="536448" y="0"/>
                </a:lnTo>
                <a:close/>
              </a:path>
            </a:pathLst>
          </a:custGeom>
          <a:solidFill>
            <a:srgbClr val="BB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143000" y="868680"/>
            <a:ext cx="379730" cy="2312035"/>
          </a:xfrm>
          <a:custGeom>
            <a:avLst/>
            <a:gdLst/>
            <a:ahLst/>
            <a:cxnLst/>
            <a:rect l="l" t="t" r="r" b="b"/>
            <a:pathLst>
              <a:path w="379730" h="2312035">
                <a:moveTo>
                  <a:pt x="379475" y="0"/>
                </a:moveTo>
                <a:lnTo>
                  <a:pt x="252475" y="0"/>
                </a:lnTo>
                <a:lnTo>
                  <a:pt x="0" y="1538097"/>
                </a:lnTo>
                <a:lnTo>
                  <a:pt x="0" y="2311908"/>
                </a:lnTo>
                <a:lnTo>
                  <a:pt x="379475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143000" y="3700271"/>
            <a:ext cx="452755" cy="597535"/>
          </a:xfrm>
          <a:custGeom>
            <a:avLst/>
            <a:gdLst/>
            <a:ahLst/>
            <a:cxnLst/>
            <a:rect l="l" t="t" r="r" b="b"/>
            <a:pathLst>
              <a:path w="452755" h="597535">
                <a:moveTo>
                  <a:pt x="0" y="0"/>
                </a:moveTo>
                <a:lnTo>
                  <a:pt x="0" y="9525"/>
                </a:lnTo>
                <a:lnTo>
                  <a:pt x="426466" y="597407"/>
                </a:lnTo>
                <a:lnTo>
                  <a:pt x="452628" y="597407"/>
                </a:lnTo>
                <a:lnTo>
                  <a:pt x="0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143000" y="3517391"/>
            <a:ext cx="744220" cy="780415"/>
          </a:xfrm>
          <a:custGeom>
            <a:avLst/>
            <a:gdLst/>
            <a:ahLst/>
            <a:cxnLst/>
            <a:rect l="l" t="t" r="r" b="b"/>
            <a:pathLst>
              <a:path w="744219" h="780414">
                <a:moveTo>
                  <a:pt x="0" y="0"/>
                </a:moveTo>
                <a:lnTo>
                  <a:pt x="0" y="2412"/>
                </a:lnTo>
                <a:lnTo>
                  <a:pt x="715137" y="780288"/>
                </a:lnTo>
                <a:lnTo>
                  <a:pt x="743712" y="780288"/>
                </a:lnTo>
                <a:lnTo>
                  <a:pt x="0" y="0"/>
                </a:lnTo>
                <a:close/>
              </a:path>
            </a:pathLst>
          </a:custGeom>
          <a:solidFill>
            <a:srgbClr val="5E0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143000" y="3497579"/>
            <a:ext cx="1065530" cy="800100"/>
          </a:xfrm>
          <a:custGeom>
            <a:avLst/>
            <a:gdLst/>
            <a:ahLst/>
            <a:cxnLst/>
            <a:rect l="l" t="t" r="r" b="b"/>
            <a:pathLst>
              <a:path w="1065530" h="800100">
                <a:moveTo>
                  <a:pt x="0" y="0"/>
                </a:moveTo>
                <a:lnTo>
                  <a:pt x="0" y="19050"/>
                </a:lnTo>
                <a:lnTo>
                  <a:pt x="743204" y="800100"/>
                </a:lnTo>
                <a:lnTo>
                  <a:pt x="1065276" y="800100"/>
                </a:lnTo>
                <a:lnTo>
                  <a:pt x="99949" y="16637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143000" y="3547871"/>
            <a:ext cx="688975" cy="749935"/>
          </a:xfrm>
          <a:custGeom>
            <a:avLst/>
            <a:gdLst/>
            <a:ahLst/>
            <a:cxnLst/>
            <a:rect l="l" t="t" r="r" b="b"/>
            <a:pathLst>
              <a:path w="688975" h="749935">
                <a:moveTo>
                  <a:pt x="0" y="0"/>
                </a:moveTo>
                <a:lnTo>
                  <a:pt x="0" y="152400"/>
                </a:lnTo>
                <a:lnTo>
                  <a:pt x="453136" y="749807"/>
                </a:lnTo>
                <a:lnTo>
                  <a:pt x="688848" y="749807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1565528" y="1179321"/>
            <a:ext cx="3862070" cy="16783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sz="1800" spc="114">
                <a:solidFill>
                  <a:srgbClr val="C00000"/>
                </a:solidFill>
                <a:latin typeface="Arial"/>
                <a:cs typeface="Arial"/>
              </a:rPr>
              <a:t>Cardiac </a:t>
            </a:r>
            <a:r>
              <a:rPr dirty="0" sz="1800" spc="210">
                <a:solidFill>
                  <a:srgbClr val="C00000"/>
                </a:solidFill>
                <a:latin typeface="Arial"/>
                <a:cs typeface="Arial"/>
              </a:rPr>
              <a:t>Output</a:t>
            </a:r>
            <a:r>
              <a:rPr dirty="0" sz="1800" spc="-28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800" spc="145">
                <a:solidFill>
                  <a:srgbClr val="C00000"/>
                </a:solidFill>
                <a:latin typeface="Arial"/>
                <a:cs typeface="Arial"/>
              </a:rPr>
              <a:t>(CO)</a:t>
            </a:r>
            <a:endParaRPr sz="1800">
              <a:latin typeface="Arial"/>
              <a:cs typeface="Arial"/>
            </a:endParaRPr>
          </a:p>
          <a:p>
            <a:pPr marL="189230" marR="474980" indent="-176530">
              <a:lnSpc>
                <a:spcPct val="110000"/>
              </a:lnSpc>
              <a:spcBef>
                <a:spcPts val="725"/>
              </a:spcBef>
              <a:buClr>
                <a:srgbClr val="ED9240"/>
              </a:buClr>
              <a:buFont typeface="Arial"/>
              <a:buChar char="■"/>
              <a:tabLst>
                <a:tab pos="193040" algn="l"/>
              </a:tabLst>
            </a:pPr>
            <a:r>
              <a:rPr dirty="0" sz="1100" b="1">
                <a:latin typeface="Calibri"/>
                <a:cs typeface="Calibri"/>
              </a:rPr>
              <a:t>Cardiac output </a:t>
            </a:r>
            <a:r>
              <a:rPr dirty="0" sz="1100" spc="-5" b="1">
                <a:latin typeface="Calibri"/>
                <a:cs typeface="Calibri"/>
              </a:rPr>
              <a:t>(CO) </a:t>
            </a:r>
            <a:r>
              <a:rPr dirty="0" sz="1100" b="1">
                <a:latin typeface="Calibri"/>
                <a:cs typeface="Calibri"/>
              </a:rPr>
              <a:t>is the </a:t>
            </a:r>
            <a:r>
              <a:rPr dirty="0" sz="1100" spc="-5" b="1">
                <a:latin typeface="Calibri"/>
                <a:cs typeface="Calibri"/>
              </a:rPr>
              <a:t>amount of </a:t>
            </a:r>
            <a:r>
              <a:rPr dirty="0" sz="1100" b="1">
                <a:latin typeface="Calibri"/>
                <a:cs typeface="Calibri"/>
              </a:rPr>
              <a:t>blood pumped </a:t>
            </a:r>
            <a:r>
              <a:rPr dirty="0" sz="1100" spc="-10" b="1">
                <a:latin typeface="Calibri"/>
                <a:cs typeface="Calibri"/>
              </a:rPr>
              <a:t>by  </a:t>
            </a:r>
            <a:r>
              <a:rPr dirty="0" sz="1100" spc="-5" b="1">
                <a:latin typeface="Calibri"/>
                <a:cs typeface="Calibri"/>
              </a:rPr>
              <a:t>ventricles </a:t>
            </a:r>
            <a:r>
              <a:rPr dirty="0" sz="1100" b="1">
                <a:latin typeface="Calibri"/>
                <a:cs typeface="Calibri"/>
              </a:rPr>
              <a:t>per</a:t>
            </a:r>
            <a:r>
              <a:rPr dirty="0" sz="1100" spc="-55" b="1">
                <a:latin typeface="Calibri"/>
                <a:cs typeface="Calibri"/>
              </a:rPr>
              <a:t> </a:t>
            </a:r>
            <a:r>
              <a:rPr dirty="0" sz="1100" spc="-5" b="1">
                <a:latin typeface="Calibri"/>
                <a:cs typeface="Calibri"/>
              </a:rPr>
              <a:t>minute.</a:t>
            </a:r>
            <a:endParaRPr sz="1100">
              <a:latin typeface="Calibri"/>
              <a:cs typeface="Calibri"/>
            </a:endParaRPr>
          </a:p>
          <a:p>
            <a:pPr marL="192405" indent="-179705">
              <a:lnSpc>
                <a:spcPct val="100000"/>
              </a:lnSpc>
              <a:spcBef>
                <a:spcPts val="695"/>
              </a:spcBef>
              <a:buClr>
                <a:srgbClr val="ED9240"/>
              </a:buClr>
              <a:buFont typeface="Arial"/>
              <a:buChar char="■"/>
              <a:tabLst>
                <a:tab pos="193040" algn="l"/>
              </a:tabLst>
            </a:pPr>
            <a:r>
              <a:rPr dirty="0" sz="1100" spc="-10" b="1">
                <a:latin typeface="Calibri"/>
                <a:cs typeface="Calibri"/>
              </a:rPr>
              <a:t>Factors </a:t>
            </a:r>
            <a:r>
              <a:rPr dirty="0" sz="1100" spc="-5" b="1">
                <a:latin typeface="Calibri"/>
                <a:cs typeface="Calibri"/>
              </a:rPr>
              <a:t>determining</a:t>
            </a:r>
            <a:r>
              <a:rPr dirty="0" sz="1100" spc="-65" b="1">
                <a:latin typeface="Calibri"/>
                <a:cs typeface="Calibri"/>
              </a:rPr>
              <a:t> </a:t>
            </a:r>
            <a:r>
              <a:rPr dirty="0" sz="1100" spc="-5" b="1">
                <a:latin typeface="Calibri"/>
                <a:cs typeface="Calibri"/>
              </a:rPr>
              <a:t>CO:</a:t>
            </a:r>
            <a:endParaRPr sz="1100">
              <a:latin typeface="Calibri"/>
              <a:cs typeface="Calibri"/>
            </a:endParaRPr>
          </a:p>
          <a:p>
            <a:pPr lvl="1" marL="520065" indent="-153670">
              <a:lnSpc>
                <a:spcPct val="100000"/>
              </a:lnSpc>
              <a:spcBef>
                <a:spcPts val="375"/>
              </a:spcBef>
              <a:buAutoNum type="arabicPeriod"/>
              <a:tabLst>
                <a:tab pos="520700" algn="l"/>
              </a:tabLst>
            </a:pPr>
            <a:r>
              <a:rPr dirty="0" sz="1000" spc="-15">
                <a:latin typeface="Calibri"/>
                <a:cs typeface="Calibri"/>
              </a:rPr>
              <a:t>Stroke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volume</a:t>
            </a:r>
            <a:endParaRPr sz="1000">
              <a:latin typeface="Calibri"/>
              <a:cs typeface="Calibri"/>
            </a:endParaRPr>
          </a:p>
          <a:p>
            <a:pPr lvl="1" marL="509270" indent="-153670">
              <a:lnSpc>
                <a:spcPct val="100000"/>
              </a:lnSpc>
              <a:spcBef>
                <a:spcPts val="360"/>
              </a:spcBef>
              <a:buAutoNum type="arabicPeriod"/>
              <a:tabLst>
                <a:tab pos="509905" algn="l"/>
              </a:tabLst>
            </a:pPr>
            <a:r>
              <a:rPr dirty="0" sz="1000" spc="-5">
                <a:latin typeface="Calibri"/>
                <a:cs typeface="Calibri"/>
              </a:rPr>
              <a:t>Heart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rate</a:t>
            </a:r>
            <a:endParaRPr sz="1000">
              <a:latin typeface="Calibri"/>
              <a:cs typeface="Calibri"/>
            </a:endParaRPr>
          </a:p>
          <a:p>
            <a:pPr marL="33655">
              <a:lnSpc>
                <a:spcPct val="100000"/>
              </a:lnSpc>
              <a:spcBef>
                <a:spcPts val="700"/>
              </a:spcBef>
            </a:pPr>
            <a:r>
              <a:rPr dirty="0" sz="1200" b="1">
                <a:latin typeface="Arial Black"/>
                <a:cs typeface="Arial Black"/>
              </a:rPr>
              <a:t>Cardiac </a:t>
            </a:r>
            <a:r>
              <a:rPr dirty="0" sz="1200" spc="-5" b="1">
                <a:latin typeface="Arial Black"/>
                <a:cs typeface="Arial Black"/>
              </a:rPr>
              <a:t>Output </a:t>
            </a:r>
            <a:r>
              <a:rPr dirty="0" sz="1200" b="1">
                <a:latin typeface="Arial Black"/>
                <a:cs typeface="Arial Black"/>
              </a:rPr>
              <a:t>= </a:t>
            </a:r>
            <a:r>
              <a:rPr dirty="0" sz="1200" spc="-10" b="1">
                <a:latin typeface="Arial Black"/>
                <a:cs typeface="Arial Black"/>
              </a:rPr>
              <a:t>Stroke </a:t>
            </a:r>
            <a:r>
              <a:rPr dirty="0" sz="1200" spc="-15" b="1">
                <a:latin typeface="Arial Black"/>
                <a:cs typeface="Arial Black"/>
              </a:rPr>
              <a:t>Volume </a:t>
            </a:r>
            <a:r>
              <a:rPr dirty="0" sz="1200" b="1">
                <a:latin typeface="Arial Black"/>
                <a:cs typeface="Arial Black"/>
              </a:rPr>
              <a:t>X </a:t>
            </a:r>
            <a:r>
              <a:rPr dirty="0" sz="1200" spc="5" b="1">
                <a:latin typeface="Arial Black"/>
                <a:cs typeface="Arial Black"/>
              </a:rPr>
              <a:t>Heart</a:t>
            </a:r>
            <a:r>
              <a:rPr dirty="0" sz="1200" spc="35" b="1">
                <a:latin typeface="Arial Black"/>
                <a:cs typeface="Arial Black"/>
              </a:rPr>
              <a:t> </a:t>
            </a:r>
            <a:r>
              <a:rPr dirty="0" sz="1200" spc="-10" b="1">
                <a:latin typeface="Arial Black"/>
                <a:cs typeface="Arial Black"/>
              </a:rPr>
              <a:t>Rate</a:t>
            </a:r>
            <a:endParaRPr sz="1200">
              <a:latin typeface="Arial Black"/>
              <a:cs typeface="Arial Black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628648" y="3123247"/>
            <a:ext cx="1044575" cy="338455"/>
          </a:xfrm>
          <a:custGeom>
            <a:avLst/>
            <a:gdLst/>
            <a:ahLst/>
            <a:cxnLst/>
            <a:rect l="l" t="t" r="r" b="b"/>
            <a:pathLst>
              <a:path w="1044575" h="338454">
                <a:moveTo>
                  <a:pt x="0" y="338137"/>
                </a:moveTo>
                <a:lnTo>
                  <a:pt x="1044321" y="338137"/>
                </a:lnTo>
                <a:lnTo>
                  <a:pt x="1044321" y="0"/>
                </a:lnTo>
                <a:lnTo>
                  <a:pt x="0" y="0"/>
                </a:lnTo>
                <a:lnTo>
                  <a:pt x="0" y="338137"/>
                </a:lnTo>
                <a:close/>
              </a:path>
            </a:pathLst>
          </a:custGeom>
          <a:solidFill>
            <a:srgbClr val="FFFF9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1628648" y="3461346"/>
            <a:ext cx="1044575" cy="334645"/>
          </a:xfrm>
          <a:custGeom>
            <a:avLst/>
            <a:gdLst/>
            <a:ahLst/>
            <a:cxnLst/>
            <a:rect l="l" t="t" r="r" b="b"/>
            <a:pathLst>
              <a:path w="1044575" h="334645">
                <a:moveTo>
                  <a:pt x="0" y="334175"/>
                </a:moveTo>
                <a:lnTo>
                  <a:pt x="1044321" y="334175"/>
                </a:lnTo>
                <a:lnTo>
                  <a:pt x="1044321" y="0"/>
                </a:lnTo>
                <a:lnTo>
                  <a:pt x="0" y="0"/>
                </a:lnTo>
                <a:lnTo>
                  <a:pt x="0" y="334175"/>
                </a:lnTo>
                <a:close/>
              </a:path>
            </a:pathLst>
          </a:custGeom>
          <a:solidFill>
            <a:srgbClr val="FFFF9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1628648" y="3795560"/>
            <a:ext cx="1044575" cy="335915"/>
          </a:xfrm>
          <a:custGeom>
            <a:avLst/>
            <a:gdLst/>
            <a:ahLst/>
            <a:cxnLst/>
            <a:rect l="l" t="t" r="r" b="b"/>
            <a:pathLst>
              <a:path w="1044575" h="335914">
                <a:moveTo>
                  <a:pt x="0" y="335749"/>
                </a:moveTo>
                <a:lnTo>
                  <a:pt x="1044321" y="335749"/>
                </a:lnTo>
                <a:lnTo>
                  <a:pt x="1044321" y="0"/>
                </a:lnTo>
                <a:lnTo>
                  <a:pt x="0" y="0"/>
                </a:lnTo>
                <a:lnTo>
                  <a:pt x="0" y="335749"/>
                </a:lnTo>
                <a:close/>
              </a:path>
            </a:pathLst>
          </a:custGeom>
          <a:solidFill>
            <a:srgbClr val="FFFF9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1622297" y="3461384"/>
            <a:ext cx="1054100" cy="0"/>
          </a:xfrm>
          <a:custGeom>
            <a:avLst/>
            <a:gdLst/>
            <a:ahLst/>
            <a:cxnLst/>
            <a:rect l="l" t="t" r="r" b="b"/>
            <a:pathLst>
              <a:path w="1054100" h="0">
                <a:moveTo>
                  <a:pt x="0" y="0"/>
                </a:moveTo>
                <a:lnTo>
                  <a:pt x="1053846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1622297" y="3795521"/>
            <a:ext cx="1054100" cy="0"/>
          </a:xfrm>
          <a:custGeom>
            <a:avLst/>
            <a:gdLst/>
            <a:ahLst/>
            <a:cxnLst/>
            <a:rect l="l" t="t" r="r" b="b"/>
            <a:pathLst>
              <a:path w="1054100" h="0">
                <a:moveTo>
                  <a:pt x="0" y="0"/>
                </a:moveTo>
                <a:lnTo>
                  <a:pt x="1053846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2672969" y="3116833"/>
            <a:ext cx="0" cy="1021080"/>
          </a:xfrm>
          <a:custGeom>
            <a:avLst/>
            <a:gdLst/>
            <a:ahLst/>
            <a:cxnLst/>
            <a:rect l="l" t="t" r="r" b="b"/>
            <a:pathLst>
              <a:path w="0" h="1021079">
                <a:moveTo>
                  <a:pt x="0" y="0"/>
                </a:moveTo>
                <a:lnTo>
                  <a:pt x="0" y="1020826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1628648" y="3116833"/>
            <a:ext cx="0" cy="1021080"/>
          </a:xfrm>
          <a:custGeom>
            <a:avLst/>
            <a:gdLst/>
            <a:ahLst/>
            <a:cxnLst/>
            <a:rect l="l" t="t" r="r" b="b"/>
            <a:pathLst>
              <a:path w="0" h="1021079">
                <a:moveTo>
                  <a:pt x="0" y="0"/>
                </a:moveTo>
                <a:lnTo>
                  <a:pt x="0" y="1020826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1622297" y="3123183"/>
            <a:ext cx="1054100" cy="0"/>
          </a:xfrm>
          <a:custGeom>
            <a:avLst/>
            <a:gdLst/>
            <a:ahLst/>
            <a:cxnLst/>
            <a:rect l="l" t="t" r="r" b="b"/>
            <a:pathLst>
              <a:path w="1054100" h="0">
                <a:moveTo>
                  <a:pt x="0" y="0"/>
                </a:moveTo>
                <a:lnTo>
                  <a:pt x="105384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1622297" y="4131309"/>
            <a:ext cx="1054100" cy="0"/>
          </a:xfrm>
          <a:custGeom>
            <a:avLst/>
            <a:gdLst/>
            <a:ahLst/>
            <a:cxnLst/>
            <a:rect l="l" t="t" r="r" b="b"/>
            <a:pathLst>
              <a:path w="1054100" h="0">
                <a:moveTo>
                  <a:pt x="0" y="0"/>
                </a:moveTo>
                <a:lnTo>
                  <a:pt x="105384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 txBox="1"/>
          <p:nvPr/>
        </p:nvSpPr>
        <p:spPr>
          <a:xfrm>
            <a:off x="1688083" y="3141217"/>
            <a:ext cx="925830" cy="9302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sz="800" spc="-5" b="1">
                <a:solidFill>
                  <a:srgbClr val="003366"/>
                </a:solidFill>
                <a:latin typeface="Comic Sans MS"/>
                <a:cs typeface="Comic Sans MS"/>
              </a:rPr>
              <a:t>Cardiac</a:t>
            </a:r>
            <a:r>
              <a:rPr dirty="0" sz="800" spc="-75" b="1">
                <a:solidFill>
                  <a:srgbClr val="003366"/>
                </a:solidFill>
                <a:latin typeface="Comic Sans MS"/>
                <a:cs typeface="Comic Sans MS"/>
              </a:rPr>
              <a:t> </a:t>
            </a:r>
            <a:r>
              <a:rPr dirty="0" sz="800" b="1">
                <a:solidFill>
                  <a:srgbClr val="003366"/>
                </a:solidFill>
                <a:latin typeface="Comic Sans MS"/>
                <a:cs typeface="Comic Sans MS"/>
              </a:rPr>
              <a:t>Output</a:t>
            </a:r>
            <a:endParaRPr sz="800">
              <a:latin typeface="Comic Sans MS"/>
              <a:cs typeface="Comic Sans MS"/>
            </a:endParaRPr>
          </a:p>
          <a:p>
            <a:pPr algn="ctr">
              <a:lnSpc>
                <a:spcPct val="100000"/>
              </a:lnSpc>
              <a:spcBef>
                <a:spcPts val="10"/>
              </a:spcBef>
            </a:pPr>
            <a:r>
              <a:rPr dirty="0" sz="800" spc="-5">
                <a:solidFill>
                  <a:srgbClr val="003366"/>
                </a:solidFill>
                <a:latin typeface="Comic Sans MS"/>
                <a:cs typeface="Comic Sans MS"/>
              </a:rPr>
              <a:t>(CO)</a:t>
            </a:r>
            <a:endParaRPr sz="800">
              <a:latin typeface="Comic Sans MS"/>
              <a:cs typeface="Comic Sans MS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6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dirty="0" sz="800">
                <a:solidFill>
                  <a:srgbClr val="003366"/>
                </a:solidFill>
                <a:latin typeface="Comic Sans MS"/>
                <a:cs typeface="Comic Sans MS"/>
              </a:rPr>
              <a:t>= output</a:t>
            </a:r>
            <a:r>
              <a:rPr dirty="0" sz="800" spc="-120">
                <a:solidFill>
                  <a:srgbClr val="003366"/>
                </a:solidFill>
                <a:latin typeface="Comic Sans MS"/>
                <a:cs typeface="Comic Sans MS"/>
              </a:rPr>
              <a:t> </a:t>
            </a:r>
            <a:r>
              <a:rPr dirty="0" sz="800" spc="-5">
                <a:solidFill>
                  <a:srgbClr val="003366"/>
                </a:solidFill>
                <a:latin typeface="Comic Sans MS"/>
                <a:cs typeface="Comic Sans MS"/>
              </a:rPr>
              <a:t>of</a:t>
            </a:r>
            <a:endParaRPr sz="800">
              <a:latin typeface="Comic Sans MS"/>
              <a:cs typeface="Comic Sans MS"/>
            </a:endParaRPr>
          </a:p>
          <a:p>
            <a:pPr algn="ctr">
              <a:lnSpc>
                <a:spcPct val="100000"/>
              </a:lnSpc>
              <a:spcBef>
                <a:spcPts val="10"/>
              </a:spcBef>
            </a:pPr>
            <a:r>
              <a:rPr dirty="0" sz="800">
                <a:solidFill>
                  <a:srgbClr val="003366"/>
                </a:solidFill>
                <a:latin typeface="Comic Sans MS"/>
                <a:cs typeface="Comic Sans MS"/>
              </a:rPr>
              <a:t>ventricles /</a:t>
            </a:r>
            <a:r>
              <a:rPr dirty="0" sz="800" spc="-125">
                <a:solidFill>
                  <a:srgbClr val="003366"/>
                </a:solidFill>
                <a:latin typeface="Comic Sans MS"/>
                <a:cs typeface="Comic Sans MS"/>
              </a:rPr>
              <a:t> </a:t>
            </a:r>
            <a:r>
              <a:rPr dirty="0" sz="800">
                <a:solidFill>
                  <a:srgbClr val="003366"/>
                </a:solidFill>
                <a:latin typeface="Comic Sans MS"/>
                <a:cs typeface="Comic Sans MS"/>
              </a:rPr>
              <a:t>minute</a:t>
            </a:r>
            <a:endParaRPr sz="800">
              <a:latin typeface="Comic Sans MS"/>
              <a:cs typeface="Comic Sans MS"/>
            </a:endParaRPr>
          </a:p>
          <a:p>
            <a:pPr algn="ctr">
              <a:lnSpc>
                <a:spcPts val="955"/>
              </a:lnSpc>
              <a:spcBef>
                <a:spcPts val="710"/>
              </a:spcBef>
            </a:pPr>
            <a:r>
              <a:rPr dirty="0" sz="800">
                <a:solidFill>
                  <a:srgbClr val="003366"/>
                </a:solidFill>
                <a:latin typeface="Symbol"/>
                <a:cs typeface="Symbol"/>
              </a:rPr>
              <a:t></a:t>
            </a:r>
            <a:r>
              <a:rPr dirty="0" sz="800">
                <a:solidFill>
                  <a:srgbClr val="003366"/>
                </a:solidFill>
                <a:latin typeface="Times New Roman"/>
                <a:cs typeface="Times New Roman"/>
              </a:rPr>
              <a:t> </a:t>
            </a:r>
            <a:r>
              <a:rPr dirty="0" sz="800">
                <a:solidFill>
                  <a:srgbClr val="003366"/>
                </a:solidFill>
                <a:latin typeface="Comic Sans MS"/>
                <a:cs typeface="Comic Sans MS"/>
              </a:rPr>
              <a:t>5</a:t>
            </a:r>
            <a:r>
              <a:rPr dirty="0" sz="800" spc="-50">
                <a:solidFill>
                  <a:srgbClr val="003366"/>
                </a:solidFill>
                <a:latin typeface="Comic Sans MS"/>
                <a:cs typeface="Comic Sans MS"/>
              </a:rPr>
              <a:t> </a:t>
            </a:r>
            <a:r>
              <a:rPr dirty="0" sz="800">
                <a:solidFill>
                  <a:srgbClr val="003366"/>
                </a:solidFill>
                <a:latin typeface="Comic Sans MS"/>
                <a:cs typeface="Comic Sans MS"/>
              </a:rPr>
              <a:t>L/min</a:t>
            </a:r>
            <a:endParaRPr sz="800">
              <a:latin typeface="Comic Sans MS"/>
              <a:cs typeface="Comic Sans MS"/>
            </a:endParaRPr>
          </a:p>
          <a:p>
            <a:pPr algn="ctr">
              <a:lnSpc>
                <a:spcPts val="955"/>
              </a:lnSpc>
            </a:pPr>
            <a:r>
              <a:rPr dirty="0" sz="800">
                <a:solidFill>
                  <a:srgbClr val="003366"/>
                </a:solidFill>
                <a:latin typeface="Comic Sans MS"/>
                <a:cs typeface="Comic Sans MS"/>
              </a:rPr>
              <a:t>(av. </a:t>
            </a:r>
            <a:r>
              <a:rPr dirty="0" sz="800" spc="-5">
                <a:solidFill>
                  <a:srgbClr val="003366"/>
                </a:solidFill>
                <a:latin typeface="Comic Sans MS"/>
                <a:cs typeface="Comic Sans MS"/>
              </a:rPr>
              <a:t>5-6</a:t>
            </a:r>
            <a:r>
              <a:rPr dirty="0" sz="800" spc="-95">
                <a:solidFill>
                  <a:srgbClr val="003366"/>
                </a:solidFill>
                <a:latin typeface="Comic Sans MS"/>
                <a:cs typeface="Comic Sans MS"/>
              </a:rPr>
              <a:t> </a:t>
            </a:r>
            <a:r>
              <a:rPr dirty="0" sz="800">
                <a:solidFill>
                  <a:srgbClr val="003366"/>
                </a:solidFill>
                <a:latin typeface="Comic Sans MS"/>
                <a:cs typeface="Comic Sans MS"/>
              </a:rPr>
              <a:t>L/min)</a:t>
            </a:r>
            <a:endParaRPr sz="800">
              <a:latin typeface="Comic Sans MS"/>
              <a:cs typeface="Comic Sans MS"/>
            </a:endParaRPr>
          </a:p>
        </p:txBody>
      </p:sp>
      <p:graphicFrame>
        <p:nvGraphicFramePr>
          <p:cNvPr id="22" name="object 22"/>
          <p:cNvGraphicFramePr>
            <a:graphicFrameLocks noGrp="1"/>
          </p:cNvGraphicFramePr>
          <p:nvPr/>
        </p:nvGraphicFramePr>
        <p:xfrm>
          <a:off x="3065272" y="3134360"/>
          <a:ext cx="946150" cy="10033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36625"/>
              </a:tblGrid>
              <a:tr h="34137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800" spc="-5" b="1">
                          <a:solidFill>
                            <a:srgbClr val="003366"/>
                          </a:solidFill>
                          <a:latin typeface="Comic Sans MS"/>
                          <a:cs typeface="Comic Sans MS"/>
                        </a:rPr>
                        <a:t>Stroke</a:t>
                      </a:r>
                      <a:r>
                        <a:rPr dirty="0" sz="800" spc="-60" b="1">
                          <a:solidFill>
                            <a:srgbClr val="003366"/>
                          </a:solidFill>
                          <a:latin typeface="Comic Sans MS"/>
                          <a:cs typeface="Comic Sans MS"/>
                        </a:rPr>
                        <a:t> </a:t>
                      </a:r>
                      <a:r>
                        <a:rPr dirty="0" sz="800" spc="-5" b="1">
                          <a:solidFill>
                            <a:srgbClr val="003366"/>
                          </a:solidFill>
                          <a:latin typeface="Comic Sans MS"/>
                          <a:cs typeface="Comic Sans MS"/>
                        </a:rPr>
                        <a:t>Volume</a:t>
                      </a:r>
                      <a:endParaRPr sz="800">
                        <a:latin typeface="Comic Sans MS"/>
                        <a:cs typeface="Comic Sans MS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dirty="0" sz="800">
                          <a:solidFill>
                            <a:srgbClr val="003366"/>
                          </a:solidFill>
                          <a:latin typeface="Comic Sans MS"/>
                          <a:cs typeface="Comic Sans MS"/>
                        </a:rPr>
                        <a:t>(SV)</a:t>
                      </a:r>
                      <a:endParaRPr sz="8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66040" marR="59055" indent="135255">
                        <a:lnSpc>
                          <a:spcPct val="101299"/>
                        </a:lnSpc>
                        <a:spcBef>
                          <a:spcPts val="100"/>
                        </a:spcBef>
                      </a:pPr>
                      <a:r>
                        <a:rPr dirty="0" sz="800">
                          <a:solidFill>
                            <a:srgbClr val="003366"/>
                          </a:solidFill>
                          <a:latin typeface="Comic Sans MS"/>
                          <a:cs typeface="Comic Sans MS"/>
                        </a:rPr>
                        <a:t>= output </a:t>
                      </a:r>
                      <a:r>
                        <a:rPr dirty="0" sz="800" spc="-5">
                          <a:solidFill>
                            <a:srgbClr val="003366"/>
                          </a:solidFill>
                          <a:latin typeface="Comic Sans MS"/>
                          <a:cs typeface="Comic Sans MS"/>
                        </a:rPr>
                        <a:t>of  ventricles </a:t>
                      </a:r>
                      <a:r>
                        <a:rPr dirty="0" sz="800">
                          <a:solidFill>
                            <a:srgbClr val="003366"/>
                          </a:solidFill>
                          <a:latin typeface="Comic Sans MS"/>
                          <a:cs typeface="Comic Sans MS"/>
                        </a:rPr>
                        <a:t>/</a:t>
                      </a:r>
                      <a:r>
                        <a:rPr dirty="0" sz="800" spc="-90">
                          <a:solidFill>
                            <a:srgbClr val="003366"/>
                          </a:solidFill>
                          <a:latin typeface="Comic Sans MS"/>
                          <a:cs typeface="Comic Sans MS"/>
                        </a:rPr>
                        <a:t> </a:t>
                      </a:r>
                      <a:r>
                        <a:rPr dirty="0" sz="800">
                          <a:solidFill>
                            <a:srgbClr val="003366"/>
                          </a:solidFill>
                          <a:latin typeface="Comic Sans MS"/>
                          <a:cs typeface="Comic Sans MS"/>
                        </a:rPr>
                        <a:t>beat</a:t>
                      </a:r>
                      <a:endParaRPr sz="8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</a:tr>
              <a:tr h="29997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800">
                          <a:solidFill>
                            <a:srgbClr val="003366"/>
                          </a:solidFill>
                          <a:latin typeface="Comic Sans MS"/>
                          <a:cs typeface="Comic Sans MS"/>
                        </a:rPr>
                        <a:t>70</a:t>
                      </a:r>
                      <a:r>
                        <a:rPr dirty="0" sz="800" spc="-105">
                          <a:solidFill>
                            <a:srgbClr val="003366"/>
                          </a:solidFill>
                          <a:latin typeface="Comic Sans MS"/>
                          <a:cs typeface="Comic Sans MS"/>
                        </a:rPr>
                        <a:t> </a:t>
                      </a:r>
                      <a:r>
                        <a:rPr dirty="0" sz="800">
                          <a:solidFill>
                            <a:srgbClr val="003366"/>
                          </a:solidFill>
                          <a:latin typeface="Comic Sans MS"/>
                          <a:cs typeface="Comic Sans MS"/>
                        </a:rPr>
                        <a:t>ml/beat</a:t>
                      </a:r>
                      <a:endParaRPr sz="800">
                        <a:latin typeface="Comic Sans MS"/>
                        <a:cs typeface="Comic Sans MS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dirty="0" sz="800">
                          <a:solidFill>
                            <a:srgbClr val="003366"/>
                          </a:solidFill>
                          <a:latin typeface="Comic Sans MS"/>
                          <a:cs typeface="Comic Sans MS"/>
                        </a:rPr>
                        <a:t>(av. </a:t>
                      </a:r>
                      <a:r>
                        <a:rPr dirty="0" sz="800" spc="-5">
                          <a:solidFill>
                            <a:srgbClr val="003366"/>
                          </a:solidFill>
                          <a:latin typeface="Comic Sans MS"/>
                          <a:cs typeface="Comic Sans MS"/>
                        </a:rPr>
                        <a:t>70-80</a:t>
                      </a:r>
                      <a:r>
                        <a:rPr dirty="0" sz="800" spc="-85">
                          <a:solidFill>
                            <a:srgbClr val="003366"/>
                          </a:solidFill>
                          <a:latin typeface="Comic Sans MS"/>
                          <a:cs typeface="Comic Sans MS"/>
                        </a:rPr>
                        <a:t> </a:t>
                      </a:r>
                      <a:r>
                        <a:rPr dirty="0" sz="800">
                          <a:solidFill>
                            <a:srgbClr val="003366"/>
                          </a:solidFill>
                          <a:latin typeface="Comic Sans MS"/>
                          <a:cs typeface="Comic Sans MS"/>
                        </a:rPr>
                        <a:t>ml/bt)</a:t>
                      </a:r>
                      <a:endParaRPr sz="8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3" name="object 23"/>
          <p:cNvGraphicFramePr>
            <a:graphicFrameLocks noGrp="1"/>
          </p:cNvGraphicFramePr>
          <p:nvPr/>
        </p:nvGraphicFramePr>
        <p:xfrm>
          <a:off x="4252086" y="3133217"/>
          <a:ext cx="1170305" cy="9683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53922"/>
              </a:tblGrid>
              <a:tr h="347725">
                <a:tc>
                  <a:txBody>
                    <a:bodyPr/>
                    <a:lstStyle/>
                    <a:p>
                      <a:pPr algn="ctr" marL="571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800" spc="-5" b="1">
                          <a:solidFill>
                            <a:srgbClr val="003366"/>
                          </a:solidFill>
                          <a:latin typeface="Comic Sans MS"/>
                          <a:cs typeface="Comic Sans MS"/>
                        </a:rPr>
                        <a:t>Heart</a:t>
                      </a:r>
                      <a:r>
                        <a:rPr dirty="0" sz="800" spc="-65" b="1">
                          <a:solidFill>
                            <a:srgbClr val="003366"/>
                          </a:solidFill>
                          <a:latin typeface="Comic Sans MS"/>
                          <a:cs typeface="Comic Sans MS"/>
                        </a:rPr>
                        <a:t> </a:t>
                      </a:r>
                      <a:r>
                        <a:rPr dirty="0" sz="800" spc="-5" b="1">
                          <a:solidFill>
                            <a:srgbClr val="003366"/>
                          </a:solidFill>
                          <a:latin typeface="Comic Sans MS"/>
                          <a:cs typeface="Comic Sans MS"/>
                        </a:rPr>
                        <a:t>Rate</a:t>
                      </a:r>
                      <a:endParaRPr sz="800">
                        <a:latin typeface="Comic Sans MS"/>
                        <a:cs typeface="Comic Sans MS"/>
                      </a:endParaRPr>
                    </a:p>
                    <a:p>
                      <a:pPr algn="ctr" marL="444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800" spc="-5">
                          <a:solidFill>
                            <a:srgbClr val="003366"/>
                          </a:solidFill>
                          <a:latin typeface="Comic Sans MS"/>
                          <a:cs typeface="Comic Sans MS"/>
                        </a:rPr>
                        <a:t>(HR)</a:t>
                      </a:r>
                      <a:endParaRPr sz="8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</a:tr>
              <a:tr h="282575">
                <a:tc>
                  <a:txBody>
                    <a:bodyPr/>
                    <a:lstStyle/>
                    <a:p>
                      <a:pPr marL="19875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800">
                          <a:solidFill>
                            <a:srgbClr val="003366"/>
                          </a:solidFill>
                          <a:latin typeface="Comic Sans MS"/>
                          <a:cs typeface="Comic Sans MS"/>
                        </a:rPr>
                        <a:t>= beats/</a:t>
                      </a:r>
                      <a:r>
                        <a:rPr dirty="0" sz="800" spc="-114">
                          <a:solidFill>
                            <a:srgbClr val="003366"/>
                          </a:solidFill>
                          <a:latin typeface="Comic Sans MS"/>
                          <a:cs typeface="Comic Sans MS"/>
                        </a:rPr>
                        <a:t> </a:t>
                      </a:r>
                      <a:r>
                        <a:rPr dirty="0" sz="800">
                          <a:solidFill>
                            <a:srgbClr val="003366"/>
                          </a:solidFill>
                          <a:latin typeface="Comic Sans MS"/>
                          <a:cs typeface="Comic Sans MS"/>
                        </a:rPr>
                        <a:t>minute</a:t>
                      </a:r>
                      <a:endParaRPr sz="8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</a:tr>
              <a:tr h="325374">
                <a:tc>
                  <a:txBody>
                    <a:bodyPr/>
                    <a:lstStyle/>
                    <a:p>
                      <a:pPr algn="ctr" marL="3810">
                        <a:lnSpc>
                          <a:spcPts val="955"/>
                        </a:lnSpc>
                        <a:spcBef>
                          <a:spcPts val="130"/>
                        </a:spcBef>
                      </a:pPr>
                      <a:r>
                        <a:rPr dirty="0" sz="800">
                          <a:solidFill>
                            <a:srgbClr val="003366"/>
                          </a:solidFill>
                          <a:latin typeface="Symbol"/>
                          <a:cs typeface="Symbol"/>
                        </a:rPr>
                        <a:t></a:t>
                      </a:r>
                      <a:r>
                        <a:rPr dirty="0" sz="800">
                          <a:solidFill>
                            <a:srgbClr val="003366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800" spc="-5">
                          <a:solidFill>
                            <a:srgbClr val="003366"/>
                          </a:solidFill>
                          <a:latin typeface="Comic Sans MS"/>
                          <a:cs typeface="Comic Sans MS"/>
                        </a:rPr>
                        <a:t>70-75</a:t>
                      </a:r>
                      <a:r>
                        <a:rPr dirty="0" sz="800" spc="-45">
                          <a:solidFill>
                            <a:srgbClr val="003366"/>
                          </a:solidFill>
                          <a:latin typeface="Comic Sans MS"/>
                          <a:cs typeface="Comic Sans MS"/>
                        </a:rPr>
                        <a:t> </a:t>
                      </a:r>
                      <a:r>
                        <a:rPr dirty="0" sz="800">
                          <a:solidFill>
                            <a:srgbClr val="003366"/>
                          </a:solidFill>
                          <a:latin typeface="Comic Sans MS"/>
                          <a:cs typeface="Comic Sans MS"/>
                        </a:rPr>
                        <a:t>beats/min</a:t>
                      </a:r>
                      <a:endParaRPr sz="800">
                        <a:latin typeface="Comic Sans MS"/>
                        <a:cs typeface="Comic Sans MS"/>
                      </a:endParaRPr>
                    </a:p>
                    <a:p>
                      <a:pPr algn="ctr" marL="1905">
                        <a:lnSpc>
                          <a:spcPts val="955"/>
                        </a:lnSpc>
                      </a:pPr>
                      <a:r>
                        <a:rPr dirty="0" sz="800">
                          <a:solidFill>
                            <a:srgbClr val="003366"/>
                          </a:solidFill>
                          <a:latin typeface="Comic Sans MS"/>
                          <a:cs typeface="Comic Sans MS"/>
                        </a:rPr>
                        <a:t>(N. </a:t>
                      </a:r>
                      <a:r>
                        <a:rPr dirty="0" sz="800" spc="-5">
                          <a:solidFill>
                            <a:srgbClr val="003366"/>
                          </a:solidFill>
                          <a:latin typeface="Comic Sans MS"/>
                          <a:cs typeface="Comic Sans MS"/>
                        </a:rPr>
                        <a:t>60-100</a:t>
                      </a:r>
                      <a:r>
                        <a:rPr dirty="0" sz="800" spc="-90">
                          <a:solidFill>
                            <a:srgbClr val="003366"/>
                          </a:solidFill>
                          <a:latin typeface="Comic Sans MS"/>
                          <a:cs typeface="Comic Sans MS"/>
                        </a:rPr>
                        <a:t> </a:t>
                      </a:r>
                      <a:r>
                        <a:rPr dirty="0" sz="800">
                          <a:solidFill>
                            <a:srgbClr val="003366"/>
                          </a:solidFill>
                          <a:latin typeface="Comic Sans MS"/>
                          <a:cs typeface="Comic Sans MS"/>
                        </a:rPr>
                        <a:t>beats/min)</a:t>
                      </a:r>
                      <a:endParaRPr sz="8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sp>
        <p:nvSpPr>
          <p:cNvPr id="24" name="object 24"/>
          <p:cNvSpPr/>
          <p:nvPr/>
        </p:nvSpPr>
        <p:spPr>
          <a:xfrm>
            <a:off x="4699253" y="2871977"/>
            <a:ext cx="170815" cy="288290"/>
          </a:xfrm>
          <a:custGeom>
            <a:avLst/>
            <a:gdLst/>
            <a:ahLst/>
            <a:cxnLst/>
            <a:rect l="l" t="t" r="r" b="b"/>
            <a:pathLst>
              <a:path w="170814" h="288289">
                <a:moveTo>
                  <a:pt x="170687" y="216026"/>
                </a:moveTo>
                <a:lnTo>
                  <a:pt x="0" y="216026"/>
                </a:lnTo>
                <a:lnTo>
                  <a:pt x="85344" y="288036"/>
                </a:lnTo>
                <a:lnTo>
                  <a:pt x="170687" y="216026"/>
                </a:lnTo>
                <a:close/>
              </a:path>
              <a:path w="170814" h="288289">
                <a:moveTo>
                  <a:pt x="128016" y="0"/>
                </a:moveTo>
                <a:lnTo>
                  <a:pt x="42672" y="0"/>
                </a:lnTo>
                <a:lnTo>
                  <a:pt x="42672" y="216026"/>
                </a:lnTo>
                <a:lnTo>
                  <a:pt x="128016" y="216026"/>
                </a:lnTo>
                <a:lnTo>
                  <a:pt x="128016" y="0"/>
                </a:lnTo>
                <a:close/>
              </a:path>
            </a:pathLst>
          </a:custGeom>
          <a:solidFill>
            <a:srgbClr val="BB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4699253" y="2871977"/>
            <a:ext cx="170815" cy="288290"/>
          </a:xfrm>
          <a:custGeom>
            <a:avLst/>
            <a:gdLst/>
            <a:ahLst/>
            <a:cxnLst/>
            <a:rect l="l" t="t" r="r" b="b"/>
            <a:pathLst>
              <a:path w="170814" h="288289">
                <a:moveTo>
                  <a:pt x="0" y="216026"/>
                </a:moveTo>
                <a:lnTo>
                  <a:pt x="42672" y="216026"/>
                </a:lnTo>
                <a:lnTo>
                  <a:pt x="42672" y="0"/>
                </a:lnTo>
                <a:lnTo>
                  <a:pt x="128016" y="0"/>
                </a:lnTo>
                <a:lnTo>
                  <a:pt x="128016" y="216026"/>
                </a:lnTo>
                <a:lnTo>
                  <a:pt x="170687" y="216026"/>
                </a:lnTo>
                <a:lnTo>
                  <a:pt x="85344" y="288036"/>
                </a:lnTo>
                <a:lnTo>
                  <a:pt x="0" y="216026"/>
                </a:lnTo>
                <a:close/>
              </a:path>
            </a:pathLst>
          </a:custGeom>
          <a:ln w="457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3438905" y="2871977"/>
            <a:ext cx="170815" cy="288290"/>
          </a:xfrm>
          <a:custGeom>
            <a:avLst/>
            <a:gdLst/>
            <a:ahLst/>
            <a:cxnLst/>
            <a:rect l="l" t="t" r="r" b="b"/>
            <a:pathLst>
              <a:path w="170814" h="288289">
                <a:moveTo>
                  <a:pt x="170688" y="216026"/>
                </a:moveTo>
                <a:lnTo>
                  <a:pt x="0" y="216026"/>
                </a:lnTo>
                <a:lnTo>
                  <a:pt x="85344" y="288036"/>
                </a:lnTo>
                <a:lnTo>
                  <a:pt x="170688" y="216026"/>
                </a:lnTo>
                <a:close/>
              </a:path>
              <a:path w="170814" h="288289">
                <a:moveTo>
                  <a:pt x="128016" y="0"/>
                </a:moveTo>
                <a:lnTo>
                  <a:pt x="42672" y="0"/>
                </a:lnTo>
                <a:lnTo>
                  <a:pt x="42672" y="216026"/>
                </a:lnTo>
                <a:lnTo>
                  <a:pt x="128016" y="216026"/>
                </a:lnTo>
                <a:lnTo>
                  <a:pt x="128016" y="0"/>
                </a:lnTo>
                <a:close/>
              </a:path>
            </a:pathLst>
          </a:custGeom>
          <a:solidFill>
            <a:srgbClr val="BB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3438905" y="2871977"/>
            <a:ext cx="170815" cy="288290"/>
          </a:xfrm>
          <a:custGeom>
            <a:avLst/>
            <a:gdLst/>
            <a:ahLst/>
            <a:cxnLst/>
            <a:rect l="l" t="t" r="r" b="b"/>
            <a:pathLst>
              <a:path w="170814" h="288289">
                <a:moveTo>
                  <a:pt x="0" y="216026"/>
                </a:moveTo>
                <a:lnTo>
                  <a:pt x="42672" y="216026"/>
                </a:lnTo>
                <a:lnTo>
                  <a:pt x="42672" y="0"/>
                </a:lnTo>
                <a:lnTo>
                  <a:pt x="128016" y="0"/>
                </a:lnTo>
                <a:lnTo>
                  <a:pt x="128016" y="216026"/>
                </a:lnTo>
                <a:lnTo>
                  <a:pt x="170688" y="216026"/>
                </a:lnTo>
                <a:lnTo>
                  <a:pt x="85344" y="288036"/>
                </a:lnTo>
                <a:lnTo>
                  <a:pt x="0" y="216026"/>
                </a:lnTo>
                <a:close/>
              </a:path>
            </a:pathLst>
          </a:custGeom>
          <a:ln w="457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2070354" y="2871977"/>
            <a:ext cx="170815" cy="288290"/>
          </a:xfrm>
          <a:custGeom>
            <a:avLst/>
            <a:gdLst/>
            <a:ahLst/>
            <a:cxnLst/>
            <a:rect l="l" t="t" r="r" b="b"/>
            <a:pathLst>
              <a:path w="170814" h="288289">
                <a:moveTo>
                  <a:pt x="170687" y="216026"/>
                </a:moveTo>
                <a:lnTo>
                  <a:pt x="0" y="216026"/>
                </a:lnTo>
                <a:lnTo>
                  <a:pt x="85343" y="288036"/>
                </a:lnTo>
                <a:lnTo>
                  <a:pt x="170687" y="216026"/>
                </a:lnTo>
                <a:close/>
              </a:path>
              <a:path w="170814" h="288289">
                <a:moveTo>
                  <a:pt x="128015" y="0"/>
                </a:moveTo>
                <a:lnTo>
                  <a:pt x="42671" y="0"/>
                </a:lnTo>
                <a:lnTo>
                  <a:pt x="42671" y="216026"/>
                </a:lnTo>
                <a:lnTo>
                  <a:pt x="128015" y="216026"/>
                </a:lnTo>
                <a:lnTo>
                  <a:pt x="128015" y="0"/>
                </a:lnTo>
                <a:close/>
              </a:path>
            </a:pathLst>
          </a:custGeom>
          <a:solidFill>
            <a:srgbClr val="BB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2070354" y="2871977"/>
            <a:ext cx="170815" cy="288290"/>
          </a:xfrm>
          <a:custGeom>
            <a:avLst/>
            <a:gdLst/>
            <a:ahLst/>
            <a:cxnLst/>
            <a:rect l="l" t="t" r="r" b="b"/>
            <a:pathLst>
              <a:path w="170814" h="288289">
                <a:moveTo>
                  <a:pt x="0" y="216026"/>
                </a:moveTo>
                <a:lnTo>
                  <a:pt x="42671" y="216026"/>
                </a:lnTo>
                <a:lnTo>
                  <a:pt x="42671" y="0"/>
                </a:lnTo>
                <a:lnTo>
                  <a:pt x="128015" y="0"/>
                </a:lnTo>
                <a:lnTo>
                  <a:pt x="128015" y="216026"/>
                </a:lnTo>
                <a:lnTo>
                  <a:pt x="170687" y="216026"/>
                </a:lnTo>
                <a:lnTo>
                  <a:pt x="85343" y="288036"/>
                </a:lnTo>
                <a:lnTo>
                  <a:pt x="0" y="216026"/>
                </a:lnTo>
                <a:close/>
              </a:path>
            </a:pathLst>
          </a:custGeom>
          <a:ln w="457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 txBox="1"/>
          <p:nvPr/>
        </p:nvSpPr>
        <p:spPr>
          <a:xfrm>
            <a:off x="5348096" y="4182745"/>
            <a:ext cx="101600" cy="1035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600" spc="-35" b="1">
                <a:latin typeface="Arial"/>
                <a:cs typeface="Arial"/>
              </a:rPr>
              <a:t>11</a:t>
            </a:r>
            <a:endParaRPr sz="600">
              <a:latin typeface="Arial"/>
              <a:cs typeface="Arial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5099303" y="882396"/>
            <a:ext cx="600455" cy="2697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 txBox="1"/>
          <p:nvPr/>
        </p:nvSpPr>
        <p:spPr>
          <a:xfrm>
            <a:off x="2171445" y="4178680"/>
            <a:ext cx="1269365" cy="927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500">
                <a:latin typeface="Corbel"/>
                <a:cs typeface="Corbel"/>
              </a:rPr>
              <a:t>Dr.</a:t>
            </a:r>
            <a:r>
              <a:rPr dirty="0" sz="500" spc="-1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Abeer</a:t>
            </a:r>
            <a:r>
              <a:rPr dirty="0" sz="500" spc="-2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A.</a:t>
            </a:r>
            <a:r>
              <a:rPr dirty="0" sz="500" spc="-1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Al-Masri,</a:t>
            </a:r>
            <a:r>
              <a:rPr dirty="0" sz="500" spc="-3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Faculty</a:t>
            </a:r>
            <a:r>
              <a:rPr dirty="0" sz="500" spc="-25">
                <a:latin typeface="Corbel"/>
                <a:cs typeface="Corbel"/>
              </a:rPr>
              <a:t> </a:t>
            </a:r>
            <a:r>
              <a:rPr dirty="0" sz="500" spc="-5">
                <a:latin typeface="Corbel"/>
                <a:cs typeface="Corbel"/>
              </a:rPr>
              <a:t>of </a:t>
            </a:r>
            <a:r>
              <a:rPr dirty="0" sz="500">
                <a:latin typeface="Corbel"/>
                <a:cs typeface="Corbel"/>
              </a:rPr>
              <a:t>Medicine,</a:t>
            </a:r>
            <a:r>
              <a:rPr dirty="0" sz="500" spc="-35">
                <a:latin typeface="Corbel"/>
                <a:cs typeface="Corbel"/>
              </a:rPr>
              <a:t> </a:t>
            </a:r>
            <a:r>
              <a:rPr dirty="0" sz="500" spc="-5">
                <a:latin typeface="Corbel"/>
                <a:cs typeface="Corbel"/>
              </a:rPr>
              <a:t>KSU</a:t>
            </a:r>
            <a:endParaRPr sz="500">
              <a:latin typeface="Corbel"/>
              <a:cs typeface="Corbel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1143304" y="868933"/>
            <a:ext cx="4571365" cy="3428365"/>
          </a:xfrm>
          <a:custGeom>
            <a:avLst/>
            <a:gdLst/>
            <a:ahLst/>
            <a:cxnLst/>
            <a:rect l="l" t="t" r="r" b="b"/>
            <a:pathLst>
              <a:path w="4571365" h="3428365">
                <a:moveTo>
                  <a:pt x="0" y="3428110"/>
                </a:moveTo>
                <a:lnTo>
                  <a:pt x="4571365" y="3428110"/>
                </a:lnTo>
                <a:lnTo>
                  <a:pt x="4571365" y="0"/>
                </a:lnTo>
                <a:lnTo>
                  <a:pt x="0" y="0"/>
                </a:lnTo>
                <a:lnTo>
                  <a:pt x="0" y="3428110"/>
                </a:lnTo>
                <a:close/>
              </a:path>
            </a:pathLst>
          </a:custGeom>
          <a:ln w="243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1143000" y="4844796"/>
            <a:ext cx="4572000" cy="3429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1143000" y="4844796"/>
            <a:ext cx="536575" cy="2646045"/>
          </a:xfrm>
          <a:custGeom>
            <a:avLst/>
            <a:gdLst/>
            <a:ahLst/>
            <a:cxnLst/>
            <a:rect l="l" t="t" r="r" b="b"/>
            <a:pathLst>
              <a:path w="536575" h="2646045">
                <a:moveTo>
                  <a:pt x="536448" y="0"/>
                </a:moveTo>
                <a:lnTo>
                  <a:pt x="407924" y="0"/>
                </a:lnTo>
                <a:lnTo>
                  <a:pt x="0" y="2486152"/>
                </a:lnTo>
                <a:lnTo>
                  <a:pt x="0" y="2629027"/>
                </a:lnTo>
                <a:lnTo>
                  <a:pt x="99987" y="2645664"/>
                </a:lnTo>
                <a:lnTo>
                  <a:pt x="536448" y="0"/>
                </a:lnTo>
                <a:close/>
              </a:path>
            </a:pathLst>
          </a:custGeom>
          <a:solidFill>
            <a:srgbClr val="BB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1143000" y="4844796"/>
            <a:ext cx="379730" cy="2312035"/>
          </a:xfrm>
          <a:custGeom>
            <a:avLst/>
            <a:gdLst/>
            <a:ahLst/>
            <a:cxnLst/>
            <a:rect l="l" t="t" r="r" b="b"/>
            <a:pathLst>
              <a:path w="379730" h="2312034">
                <a:moveTo>
                  <a:pt x="379475" y="0"/>
                </a:moveTo>
                <a:lnTo>
                  <a:pt x="252475" y="0"/>
                </a:lnTo>
                <a:lnTo>
                  <a:pt x="0" y="1538096"/>
                </a:lnTo>
                <a:lnTo>
                  <a:pt x="0" y="2311908"/>
                </a:lnTo>
                <a:lnTo>
                  <a:pt x="379475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1143000" y="7676388"/>
            <a:ext cx="452755" cy="597535"/>
          </a:xfrm>
          <a:custGeom>
            <a:avLst/>
            <a:gdLst/>
            <a:ahLst/>
            <a:cxnLst/>
            <a:rect l="l" t="t" r="r" b="b"/>
            <a:pathLst>
              <a:path w="452755" h="597534">
                <a:moveTo>
                  <a:pt x="0" y="0"/>
                </a:moveTo>
                <a:lnTo>
                  <a:pt x="0" y="9524"/>
                </a:lnTo>
                <a:lnTo>
                  <a:pt x="426466" y="597407"/>
                </a:lnTo>
                <a:lnTo>
                  <a:pt x="452628" y="597407"/>
                </a:lnTo>
                <a:lnTo>
                  <a:pt x="0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1143000" y="7493507"/>
            <a:ext cx="744220" cy="780415"/>
          </a:xfrm>
          <a:custGeom>
            <a:avLst/>
            <a:gdLst/>
            <a:ahLst/>
            <a:cxnLst/>
            <a:rect l="l" t="t" r="r" b="b"/>
            <a:pathLst>
              <a:path w="744219" h="780415">
                <a:moveTo>
                  <a:pt x="0" y="0"/>
                </a:moveTo>
                <a:lnTo>
                  <a:pt x="0" y="2413"/>
                </a:lnTo>
                <a:lnTo>
                  <a:pt x="715137" y="780288"/>
                </a:lnTo>
                <a:lnTo>
                  <a:pt x="743712" y="780288"/>
                </a:lnTo>
                <a:lnTo>
                  <a:pt x="0" y="0"/>
                </a:lnTo>
                <a:close/>
              </a:path>
            </a:pathLst>
          </a:custGeom>
          <a:solidFill>
            <a:srgbClr val="5E0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1143000" y="7473695"/>
            <a:ext cx="1065530" cy="800100"/>
          </a:xfrm>
          <a:custGeom>
            <a:avLst/>
            <a:gdLst/>
            <a:ahLst/>
            <a:cxnLst/>
            <a:rect l="l" t="t" r="r" b="b"/>
            <a:pathLst>
              <a:path w="1065530" h="800100">
                <a:moveTo>
                  <a:pt x="0" y="0"/>
                </a:moveTo>
                <a:lnTo>
                  <a:pt x="0" y="19049"/>
                </a:lnTo>
                <a:lnTo>
                  <a:pt x="743204" y="800099"/>
                </a:lnTo>
                <a:lnTo>
                  <a:pt x="1065276" y="800099"/>
                </a:lnTo>
                <a:lnTo>
                  <a:pt x="99949" y="16636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1143000" y="7523988"/>
            <a:ext cx="688975" cy="749935"/>
          </a:xfrm>
          <a:custGeom>
            <a:avLst/>
            <a:gdLst/>
            <a:ahLst/>
            <a:cxnLst/>
            <a:rect l="l" t="t" r="r" b="b"/>
            <a:pathLst>
              <a:path w="688975" h="749934">
                <a:moveTo>
                  <a:pt x="0" y="0"/>
                </a:moveTo>
                <a:lnTo>
                  <a:pt x="0" y="152399"/>
                </a:lnTo>
                <a:lnTo>
                  <a:pt x="453136" y="749807"/>
                </a:lnTo>
                <a:lnTo>
                  <a:pt x="688848" y="749807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1143000" y="4844796"/>
            <a:ext cx="4572000" cy="34290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 txBox="1"/>
          <p:nvPr/>
        </p:nvSpPr>
        <p:spPr>
          <a:xfrm>
            <a:off x="3215639" y="4939284"/>
            <a:ext cx="2144395" cy="353695"/>
          </a:xfrm>
          <a:prstGeom prst="rect">
            <a:avLst/>
          </a:prstGeom>
          <a:solidFill>
            <a:srgbClr val="E86464"/>
          </a:solidFill>
        </p:spPr>
        <p:txBody>
          <a:bodyPr wrap="square" lIns="0" tIns="7620" rIns="0" bIns="0" rtlCol="0" vert="horz">
            <a:spAutoFit/>
          </a:bodyPr>
          <a:lstStyle/>
          <a:p>
            <a:pPr marL="120014">
              <a:lnSpc>
                <a:spcPct val="100000"/>
              </a:lnSpc>
              <a:spcBef>
                <a:spcPts val="60"/>
              </a:spcBef>
            </a:pPr>
            <a:r>
              <a:rPr dirty="0" sz="2000" b="1">
                <a:solidFill>
                  <a:srgbClr val="585858"/>
                </a:solidFill>
                <a:latin typeface="Arial Black"/>
                <a:cs typeface="Arial Black"/>
              </a:rPr>
              <a:t>CO = </a:t>
            </a:r>
            <a:r>
              <a:rPr dirty="0" sz="2000" spc="5" b="1">
                <a:solidFill>
                  <a:srgbClr val="585858"/>
                </a:solidFill>
                <a:latin typeface="Arial Black"/>
                <a:cs typeface="Arial Black"/>
              </a:rPr>
              <a:t>SV </a:t>
            </a:r>
            <a:r>
              <a:rPr dirty="0" sz="2000" b="1">
                <a:solidFill>
                  <a:srgbClr val="585858"/>
                </a:solidFill>
                <a:latin typeface="Arial Black"/>
                <a:cs typeface="Arial Black"/>
              </a:rPr>
              <a:t>X</a:t>
            </a:r>
            <a:r>
              <a:rPr dirty="0" sz="2000" spc="-90" b="1">
                <a:solidFill>
                  <a:srgbClr val="585858"/>
                </a:solidFill>
                <a:latin typeface="Arial Black"/>
                <a:cs typeface="Arial Black"/>
              </a:rPr>
              <a:t> </a:t>
            </a:r>
            <a:r>
              <a:rPr dirty="0" sz="2000" b="1">
                <a:solidFill>
                  <a:srgbClr val="585858"/>
                </a:solidFill>
                <a:latin typeface="Arial Black"/>
                <a:cs typeface="Arial Black"/>
              </a:rPr>
              <a:t>HR</a:t>
            </a:r>
            <a:endParaRPr sz="2000">
              <a:latin typeface="Arial Black"/>
              <a:cs typeface="Arial Black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2569591" y="7641208"/>
            <a:ext cx="1527175" cy="4616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100" spc="-5" b="1">
                <a:solidFill>
                  <a:srgbClr val="0D0D0D"/>
                </a:solidFill>
                <a:latin typeface="Calibri"/>
                <a:cs typeface="Calibri"/>
              </a:rPr>
              <a:t>Resistance depends</a:t>
            </a:r>
            <a:r>
              <a:rPr dirty="0" sz="1100" spc="-75" b="1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1100" spc="-5" b="1">
                <a:solidFill>
                  <a:srgbClr val="0D0D0D"/>
                </a:solidFill>
                <a:latin typeface="Calibri"/>
                <a:cs typeface="Calibri"/>
              </a:rPr>
              <a:t>on:</a:t>
            </a:r>
            <a:endParaRPr sz="1100">
              <a:latin typeface="Calibri"/>
              <a:cs typeface="Calibri"/>
            </a:endParaRPr>
          </a:p>
          <a:p>
            <a:pPr marL="105410" indent="-92710">
              <a:lnSpc>
                <a:spcPct val="100000"/>
              </a:lnSpc>
              <a:spcBef>
                <a:spcPts val="5"/>
              </a:spcBef>
              <a:buClr>
                <a:srgbClr val="CDD0D1"/>
              </a:buClr>
              <a:buFont typeface="Arial"/>
              <a:buChar char="•"/>
              <a:tabLst>
                <a:tab pos="106045" algn="l"/>
              </a:tabLst>
            </a:pPr>
            <a:r>
              <a:rPr dirty="0" sz="900" spc="-5" b="1">
                <a:solidFill>
                  <a:srgbClr val="0D0D0D"/>
                </a:solidFill>
                <a:latin typeface="Calibri"/>
                <a:cs typeface="Calibri"/>
              </a:rPr>
              <a:t>Size </a:t>
            </a:r>
            <a:r>
              <a:rPr dirty="0" sz="900" b="1">
                <a:solidFill>
                  <a:srgbClr val="0D0D0D"/>
                </a:solidFill>
                <a:latin typeface="Calibri"/>
                <a:cs typeface="Calibri"/>
              </a:rPr>
              <a:t>&amp; </a:t>
            </a:r>
            <a:r>
              <a:rPr dirty="0" sz="900" spc="-5" b="1">
                <a:solidFill>
                  <a:srgbClr val="0D0D0D"/>
                </a:solidFill>
                <a:latin typeface="Calibri"/>
                <a:cs typeface="Calibri"/>
              </a:rPr>
              <a:t>length </a:t>
            </a:r>
            <a:r>
              <a:rPr dirty="0" sz="900" b="1">
                <a:solidFill>
                  <a:srgbClr val="0D0D0D"/>
                </a:solidFill>
                <a:latin typeface="Calibri"/>
                <a:cs typeface="Calibri"/>
              </a:rPr>
              <a:t>of </a:t>
            </a:r>
            <a:r>
              <a:rPr dirty="0" sz="900" spc="-5" b="1">
                <a:solidFill>
                  <a:srgbClr val="0D0D0D"/>
                </a:solidFill>
                <a:latin typeface="Calibri"/>
                <a:cs typeface="Calibri"/>
              </a:rPr>
              <a:t>blood</a:t>
            </a:r>
            <a:r>
              <a:rPr dirty="0" sz="900" spc="-65" b="1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900" spc="-5" b="1">
                <a:solidFill>
                  <a:srgbClr val="0D0D0D"/>
                </a:solidFill>
                <a:latin typeface="Calibri"/>
                <a:cs typeface="Calibri"/>
              </a:rPr>
              <a:t>vessel.</a:t>
            </a:r>
            <a:endParaRPr sz="900">
              <a:latin typeface="Calibri"/>
              <a:cs typeface="Calibri"/>
            </a:endParaRPr>
          </a:p>
          <a:p>
            <a:pPr marL="105410" indent="-92710">
              <a:lnSpc>
                <a:spcPct val="100000"/>
              </a:lnSpc>
              <a:buClr>
                <a:srgbClr val="CDD0D1"/>
              </a:buClr>
              <a:buFont typeface="Arial"/>
              <a:buChar char="•"/>
              <a:tabLst>
                <a:tab pos="106045" algn="l"/>
              </a:tabLst>
            </a:pPr>
            <a:r>
              <a:rPr dirty="0" sz="900" spc="-5" b="1">
                <a:solidFill>
                  <a:srgbClr val="0D0D0D"/>
                </a:solidFill>
                <a:latin typeface="Calibri"/>
                <a:cs typeface="Calibri"/>
              </a:rPr>
              <a:t>Thickness (viscosity) of</a:t>
            </a:r>
            <a:r>
              <a:rPr dirty="0" sz="900" spc="-30" b="1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900" spc="-5" b="1">
                <a:solidFill>
                  <a:srgbClr val="0D0D0D"/>
                </a:solidFill>
                <a:latin typeface="Calibri"/>
                <a:cs typeface="Calibri"/>
              </a:rPr>
              <a:t>blood.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1283588" y="4868417"/>
            <a:ext cx="1445260" cy="4933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000" spc="-5" b="1">
                <a:solidFill>
                  <a:srgbClr val="0D0D0D"/>
                </a:solidFill>
                <a:latin typeface="Calibri"/>
                <a:cs typeface="Calibri"/>
              </a:rPr>
              <a:t>Blood </a:t>
            </a:r>
            <a:r>
              <a:rPr dirty="0" sz="1000" spc="-15" b="1">
                <a:solidFill>
                  <a:srgbClr val="0D0D0D"/>
                </a:solidFill>
                <a:latin typeface="Calibri"/>
                <a:cs typeface="Calibri"/>
              </a:rPr>
              <a:t>Volume </a:t>
            </a:r>
            <a:r>
              <a:rPr dirty="0" sz="1000" spc="-5" b="1">
                <a:solidFill>
                  <a:srgbClr val="0D0D0D"/>
                </a:solidFill>
                <a:latin typeface="Calibri"/>
                <a:cs typeface="Calibri"/>
              </a:rPr>
              <a:t>depends</a:t>
            </a:r>
            <a:r>
              <a:rPr dirty="0" sz="1000" spc="-25" b="1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1000" spc="-5" b="1">
                <a:solidFill>
                  <a:srgbClr val="0D0D0D"/>
                </a:solidFill>
                <a:latin typeface="Calibri"/>
                <a:cs typeface="Calibri"/>
              </a:rPr>
              <a:t>on:</a:t>
            </a:r>
            <a:endParaRPr sz="1000">
              <a:latin typeface="Calibri"/>
              <a:cs typeface="Calibri"/>
            </a:endParaRPr>
          </a:p>
          <a:p>
            <a:pPr marL="105410" indent="-92710">
              <a:lnSpc>
                <a:spcPct val="100000"/>
              </a:lnSpc>
              <a:spcBef>
                <a:spcPts val="5"/>
              </a:spcBef>
              <a:buClr>
                <a:srgbClr val="CDD0D1"/>
              </a:buClr>
              <a:buFont typeface="Arial"/>
              <a:buChar char="•"/>
              <a:tabLst>
                <a:tab pos="106045" algn="l"/>
              </a:tabLst>
            </a:pPr>
            <a:r>
              <a:rPr dirty="0" sz="900" spc="-5" b="1">
                <a:solidFill>
                  <a:srgbClr val="0D0D0D"/>
                </a:solidFill>
                <a:latin typeface="Calibri"/>
                <a:cs typeface="Calibri"/>
              </a:rPr>
              <a:t>Fluid</a:t>
            </a:r>
            <a:r>
              <a:rPr dirty="0" sz="900" spc="-80" b="1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900" spc="-10" b="1">
                <a:solidFill>
                  <a:srgbClr val="0D0D0D"/>
                </a:solidFill>
                <a:latin typeface="Calibri"/>
                <a:cs typeface="Calibri"/>
              </a:rPr>
              <a:t>intake.</a:t>
            </a:r>
            <a:endParaRPr sz="900">
              <a:latin typeface="Calibri"/>
              <a:cs typeface="Calibri"/>
            </a:endParaRPr>
          </a:p>
          <a:p>
            <a:pPr marL="105410" indent="-92710">
              <a:lnSpc>
                <a:spcPct val="100000"/>
              </a:lnSpc>
              <a:spcBef>
                <a:spcPts val="370"/>
              </a:spcBef>
              <a:buClr>
                <a:srgbClr val="CDD0D1"/>
              </a:buClr>
              <a:buFont typeface="Arial"/>
              <a:buChar char="•"/>
              <a:tabLst>
                <a:tab pos="106045" algn="l"/>
              </a:tabLst>
            </a:pPr>
            <a:r>
              <a:rPr dirty="0" sz="900" spc="-10" b="1">
                <a:solidFill>
                  <a:srgbClr val="0D0D0D"/>
                </a:solidFill>
                <a:latin typeface="Calibri"/>
                <a:cs typeface="Calibri"/>
              </a:rPr>
              <a:t>Fluid</a:t>
            </a:r>
            <a:r>
              <a:rPr dirty="0" sz="900" spc="-60" b="1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900" spc="-5" b="1">
                <a:solidFill>
                  <a:srgbClr val="0D0D0D"/>
                </a:solidFill>
                <a:latin typeface="Calibri"/>
                <a:cs typeface="Calibri"/>
              </a:rPr>
              <a:t>loss.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5343525" y="8159495"/>
            <a:ext cx="111125" cy="1035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600" b="1">
                <a:latin typeface="Arial"/>
                <a:cs typeface="Arial"/>
              </a:rPr>
              <a:t>12</a:t>
            </a:r>
            <a:endParaRPr sz="600">
              <a:latin typeface="Arial"/>
              <a:cs typeface="Arial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1143761" y="6235446"/>
            <a:ext cx="4572000" cy="0"/>
          </a:xfrm>
          <a:custGeom>
            <a:avLst/>
            <a:gdLst/>
            <a:ahLst/>
            <a:cxnLst/>
            <a:rect l="l" t="t" r="r" b="b"/>
            <a:pathLst>
              <a:path w="4572000" h="0">
                <a:moveTo>
                  <a:pt x="0" y="0"/>
                </a:moveTo>
                <a:lnTo>
                  <a:pt x="4572000" y="0"/>
                </a:lnTo>
              </a:path>
            </a:pathLst>
          </a:custGeom>
          <a:ln w="28956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/>
          <p:nvPr/>
        </p:nvSpPr>
        <p:spPr>
          <a:xfrm>
            <a:off x="1143761" y="6596633"/>
            <a:ext cx="4572000" cy="0"/>
          </a:xfrm>
          <a:custGeom>
            <a:avLst/>
            <a:gdLst/>
            <a:ahLst/>
            <a:cxnLst/>
            <a:rect l="l" t="t" r="r" b="b"/>
            <a:pathLst>
              <a:path w="4572000" h="0">
                <a:moveTo>
                  <a:pt x="4572000" y="0"/>
                </a:moveTo>
                <a:lnTo>
                  <a:pt x="0" y="0"/>
                </a:lnTo>
              </a:path>
            </a:pathLst>
          </a:custGeom>
          <a:ln w="28956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 txBox="1"/>
          <p:nvPr/>
        </p:nvSpPr>
        <p:spPr>
          <a:xfrm>
            <a:off x="1267460" y="8160004"/>
            <a:ext cx="601345" cy="927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500">
                <a:latin typeface="Corbel"/>
                <a:cs typeface="Corbel"/>
              </a:rPr>
              <a:t>Adapted</a:t>
            </a:r>
            <a:r>
              <a:rPr dirty="0" sz="500" spc="-65">
                <a:latin typeface="Corbel"/>
                <a:cs typeface="Corbel"/>
              </a:rPr>
              <a:t> </a:t>
            </a:r>
            <a:r>
              <a:rPr dirty="0" sz="500" spc="-5">
                <a:latin typeface="Corbel"/>
                <a:cs typeface="Corbel"/>
              </a:rPr>
              <a:t>from</a:t>
            </a:r>
            <a:r>
              <a:rPr dirty="0" sz="500" spc="-50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Guyton</a:t>
            </a:r>
            <a:endParaRPr sz="500">
              <a:latin typeface="Corbel"/>
              <a:cs typeface="Corbel"/>
            </a:endParaRPr>
          </a:p>
        </p:txBody>
      </p:sp>
      <p:sp>
        <p:nvSpPr>
          <p:cNvPr id="49" name="object 49"/>
          <p:cNvSpPr/>
          <p:nvPr/>
        </p:nvSpPr>
        <p:spPr>
          <a:xfrm>
            <a:off x="5113020" y="7748016"/>
            <a:ext cx="601979" cy="26822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0" name="object 50"/>
          <p:cNvSpPr/>
          <p:nvPr/>
        </p:nvSpPr>
        <p:spPr>
          <a:xfrm>
            <a:off x="1143304" y="4845684"/>
            <a:ext cx="4571365" cy="3428365"/>
          </a:xfrm>
          <a:custGeom>
            <a:avLst/>
            <a:gdLst/>
            <a:ahLst/>
            <a:cxnLst/>
            <a:rect l="l" t="t" r="r" b="b"/>
            <a:pathLst>
              <a:path w="4571365" h="3428365">
                <a:moveTo>
                  <a:pt x="0" y="3428111"/>
                </a:moveTo>
                <a:lnTo>
                  <a:pt x="4571365" y="3428111"/>
                </a:lnTo>
                <a:lnTo>
                  <a:pt x="4571365" y="0"/>
                </a:lnTo>
                <a:lnTo>
                  <a:pt x="0" y="0"/>
                </a:lnTo>
                <a:lnTo>
                  <a:pt x="0" y="3428111"/>
                </a:lnTo>
                <a:close/>
              </a:path>
            </a:pathLst>
          </a:custGeom>
          <a:ln w="243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1" name="object 51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algn="r" marR="5715">
              <a:lnSpc>
                <a:spcPts val="1305"/>
              </a:lnSpc>
            </a:pPr>
            <a:r>
              <a:rPr dirty="0" spc="-25"/>
              <a:t>Dr. </a:t>
            </a:r>
            <a:r>
              <a:rPr dirty="0" spc="-5"/>
              <a:t>Abeer A. Al-Masri, Faculty </a:t>
            </a:r>
            <a:r>
              <a:rPr dirty="0"/>
              <a:t>of</a:t>
            </a:r>
            <a:r>
              <a:rPr dirty="0" spc="-120"/>
              <a:t> </a:t>
            </a:r>
            <a:r>
              <a:rPr dirty="0" spc="-5"/>
              <a:t>Medicine,</a:t>
            </a:r>
          </a:p>
          <a:p>
            <a:pPr algn="r" marR="5080">
              <a:lnSpc>
                <a:spcPct val="100000"/>
              </a:lnSpc>
            </a:pPr>
            <a:r>
              <a:rPr dirty="0" spc="-5"/>
              <a:t>KSU</a:t>
            </a:r>
          </a:p>
        </p:txBody>
      </p:sp>
      <p:sp>
        <p:nvSpPr>
          <p:cNvPr id="52" name="object 52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fld id="{81D60167-4931-47E6-BA6A-407CBD079E47}" type="slidenum">
              <a:rPr dirty="0" spc="-5"/>
              <a:t>1</a:t>
            </a:fld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13401" y="41147"/>
            <a:ext cx="1671320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5">
                <a:latin typeface="Times New Roman"/>
                <a:cs typeface="Times New Roman"/>
              </a:rPr>
              <a:t>Cardiovascular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Physiology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788" y="41147"/>
            <a:ext cx="569595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>
                <a:latin typeface="Times New Roman"/>
                <a:cs typeface="Times New Roman"/>
              </a:rPr>
              <a:t>3/6/2016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143000" y="868680"/>
            <a:ext cx="4572000" cy="3429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143000" y="868680"/>
            <a:ext cx="536575" cy="2646045"/>
          </a:xfrm>
          <a:custGeom>
            <a:avLst/>
            <a:gdLst/>
            <a:ahLst/>
            <a:cxnLst/>
            <a:rect l="l" t="t" r="r" b="b"/>
            <a:pathLst>
              <a:path w="536575" h="2646045">
                <a:moveTo>
                  <a:pt x="536448" y="0"/>
                </a:moveTo>
                <a:lnTo>
                  <a:pt x="407924" y="0"/>
                </a:lnTo>
                <a:lnTo>
                  <a:pt x="0" y="2486152"/>
                </a:lnTo>
                <a:lnTo>
                  <a:pt x="0" y="2629027"/>
                </a:lnTo>
                <a:lnTo>
                  <a:pt x="99987" y="2645664"/>
                </a:lnTo>
                <a:lnTo>
                  <a:pt x="536448" y="0"/>
                </a:lnTo>
                <a:close/>
              </a:path>
            </a:pathLst>
          </a:custGeom>
          <a:solidFill>
            <a:srgbClr val="BB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143000" y="868680"/>
            <a:ext cx="379730" cy="2312035"/>
          </a:xfrm>
          <a:custGeom>
            <a:avLst/>
            <a:gdLst/>
            <a:ahLst/>
            <a:cxnLst/>
            <a:rect l="l" t="t" r="r" b="b"/>
            <a:pathLst>
              <a:path w="379730" h="2312035">
                <a:moveTo>
                  <a:pt x="379475" y="0"/>
                </a:moveTo>
                <a:lnTo>
                  <a:pt x="252475" y="0"/>
                </a:lnTo>
                <a:lnTo>
                  <a:pt x="0" y="1538097"/>
                </a:lnTo>
                <a:lnTo>
                  <a:pt x="0" y="2311908"/>
                </a:lnTo>
                <a:lnTo>
                  <a:pt x="379475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143000" y="3700271"/>
            <a:ext cx="452755" cy="597535"/>
          </a:xfrm>
          <a:custGeom>
            <a:avLst/>
            <a:gdLst/>
            <a:ahLst/>
            <a:cxnLst/>
            <a:rect l="l" t="t" r="r" b="b"/>
            <a:pathLst>
              <a:path w="452755" h="597535">
                <a:moveTo>
                  <a:pt x="0" y="0"/>
                </a:moveTo>
                <a:lnTo>
                  <a:pt x="0" y="9525"/>
                </a:lnTo>
                <a:lnTo>
                  <a:pt x="426466" y="597407"/>
                </a:lnTo>
                <a:lnTo>
                  <a:pt x="452628" y="597407"/>
                </a:lnTo>
                <a:lnTo>
                  <a:pt x="0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143000" y="3517391"/>
            <a:ext cx="744220" cy="780415"/>
          </a:xfrm>
          <a:custGeom>
            <a:avLst/>
            <a:gdLst/>
            <a:ahLst/>
            <a:cxnLst/>
            <a:rect l="l" t="t" r="r" b="b"/>
            <a:pathLst>
              <a:path w="744219" h="780414">
                <a:moveTo>
                  <a:pt x="0" y="0"/>
                </a:moveTo>
                <a:lnTo>
                  <a:pt x="0" y="2412"/>
                </a:lnTo>
                <a:lnTo>
                  <a:pt x="715137" y="780288"/>
                </a:lnTo>
                <a:lnTo>
                  <a:pt x="743712" y="780288"/>
                </a:lnTo>
                <a:lnTo>
                  <a:pt x="0" y="0"/>
                </a:lnTo>
                <a:close/>
              </a:path>
            </a:pathLst>
          </a:custGeom>
          <a:solidFill>
            <a:srgbClr val="5E0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143000" y="3497579"/>
            <a:ext cx="1065530" cy="800100"/>
          </a:xfrm>
          <a:custGeom>
            <a:avLst/>
            <a:gdLst/>
            <a:ahLst/>
            <a:cxnLst/>
            <a:rect l="l" t="t" r="r" b="b"/>
            <a:pathLst>
              <a:path w="1065530" h="800100">
                <a:moveTo>
                  <a:pt x="0" y="0"/>
                </a:moveTo>
                <a:lnTo>
                  <a:pt x="0" y="19050"/>
                </a:lnTo>
                <a:lnTo>
                  <a:pt x="743204" y="800100"/>
                </a:lnTo>
                <a:lnTo>
                  <a:pt x="1065276" y="800100"/>
                </a:lnTo>
                <a:lnTo>
                  <a:pt x="99949" y="16637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143000" y="3547871"/>
            <a:ext cx="688975" cy="749935"/>
          </a:xfrm>
          <a:custGeom>
            <a:avLst/>
            <a:gdLst/>
            <a:ahLst/>
            <a:cxnLst/>
            <a:rect l="l" t="t" r="r" b="b"/>
            <a:pathLst>
              <a:path w="688975" h="749935">
                <a:moveTo>
                  <a:pt x="0" y="0"/>
                </a:moveTo>
                <a:lnTo>
                  <a:pt x="0" y="152400"/>
                </a:lnTo>
                <a:lnTo>
                  <a:pt x="453136" y="749807"/>
                </a:lnTo>
                <a:lnTo>
                  <a:pt x="688848" y="749807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1376172" y="1251203"/>
            <a:ext cx="4335780" cy="273050"/>
          </a:xfrm>
          <a:prstGeom prst="rect">
            <a:avLst/>
          </a:prstGeom>
          <a:solidFill>
            <a:srgbClr val="F7DEAD"/>
          </a:solidFill>
        </p:spPr>
        <p:txBody>
          <a:bodyPr wrap="square" lIns="0" tIns="0" rIns="0" bIns="0" rtlCol="0" vert="horz">
            <a:spAutoFit/>
          </a:bodyPr>
          <a:lstStyle/>
          <a:p>
            <a:pPr algn="ctr" marL="635">
              <a:lnSpc>
                <a:spcPts val="2085"/>
              </a:lnSpc>
            </a:pPr>
            <a:r>
              <a:rPr dirty="0" sz="1800" spc="130">
                <a:solidFill>
                  <a:srgbClr val="C00000"/>
                </a:solidFill>
                <a:latin typeface="Arial"/>
                <a:cs typeface="Arial"/>
              </a:rPr>
              <a:t>Blood</a:t>
            </a:r>
            <a:r>
              <a:rPr dirty="0" sz="1800" spc="-13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800" spc="215">
                <a:solidFill>
                  <a:srgbClr val="C00000"/>
                </a:solidFill>
                <a:latin typeface="Arial"/>
                <a:cs typeface="Arial"/>
              </a:rPr>
              <a:t>Flow</a:t>
            </a:r>
            <a:endParaRPr sz="18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746757" y="1643253"/>
            <a:ext cx="3787140" cy="20402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28600" indent="-228600">
              <a:lnSpc>
                <a:spcPct val="100000"/>
              </a:lnSpc>
              <a:buClr>
                <a:srgbClr val="C00000"/>
              </a:buClr>
              <a:buSzPct val="84615"/>
              <a:buFont typeface="Wingdings"/>
              <a:buChar char=""/>
              <a:tabLst>
                <a:tab pos="228600" algn="l"/>
              </a:tabLst>
            </a:pPr>
            <a:r>
              <a:rPr dirty="0" sz="1300" spc="-10" b="1">
                <a:latin typeface="Calibri"/>
                <a:cs typeface="Calibri"/>
              </a:rPr>
              <a:t>Amount </a:t>
            </a:r>
            <a:r>
              <a:rPr dirty="0" sz="1300" spc="-5" b="1">
                <a:latin typeface="Calibri"/>
                <a:cs typeface="Calibri"/>
              </a:rPr>
              <a:t>of blood moving </a:t>
            </a:r>
            <a:r>
              <a:rPr dirty="0" sz="1300" spc="-10" b="1">
                <a:latin typeface="Calibri"/>
                <a:cs typeface="Calibri"/>
              </a:rPr>
              <a:t>through </a:t>
            </a:r>
            <a:r>
              <a:rPr dirty="0" sz="1300" spc="-5" b="1">
                <a:latin typeface="Calibri"/>
                <a:cs typeface="Calibri"/>
              </a:rPr>
              <a:t>a </a:t>
            </a:r>
            <a:r>
              <a:rPr dirty="0" sz="1300" spc="-10" b="1">
                <a:latin typeface="Calibri"/>
                <a:cs typeface="Calibri"/>
              </a:rPr>
              <a:t>vessel </a:t>
            </a:r>
            <a:r>
              <a:rPr dirty="0" sz="1300" spc="-5" b="1">
                <a:latin typeface="Calibri"/>
                <a:cs typeface="Calibri"/>
              </a:rPr>
              <a:t>in a </a:t>
            </a:r>
            <a:r>
              <a:rPr dirty="0" sz="1300" spc="-10" b="1">
                <a:latin typeface="Calibri"/>
                <a:cs typeface="Calibri"/>
              </a:rPr>
              <a:t>given  </a:t>
            </a:r>
            <a:r>
              <a:rPr dirty="0" sz="1300" spc="-5" b="1">
                <a:latin typeface="Calibri"/>
                <a:cs typeface="Calibri"/>
              </a:rPr>
              <a:t>time</a:t>
            </a:r>
            <a:r>
              <a:rPr dirty="0" sz="1300" spc="-85" b="1">
                <a:latin typeface="Calibri"/>
                <a:cs typeface="Calibri"/>
              </a:rPr>
              <a:t> </a:t>
            </a:r>
            <a:r>
              <a:rPr dirty="0" sz="1300" spc="-5" b="1">
                <a:latin typeface="Calibri"/>
                <a:cs typeface="Calibri"/>
              </a:rPr>
              <a:t>period.</a:t>
            </a:r>
            <a:endParaRPr sz="1300">
              <a:latin typeface="Calibri"/>
              <a:cs typeface="Calibri"/>
            </a:endParaRPr>
          </a:p>
          <a:p>
            <a:pPr marL="228600" indent="-228600">
              <a:lnSpc>
                <a:spcPct val="100000"/>
              </a:lnSpc>
              <a:spcBef>
                <a:spcPts val="610"/>
              </a:spcBef>
              <a:buClr>
                <a:srgbClr val="C00000"/>
              </a:buClr>
              <a:buSzPct val="84615"/>
              <a:buFont typeface="Wingdings"/>
              <a:buChar char=""/>
              <a:tabLst>
                <a:tab pos="228600" algn="l"/>
              </a:tabLst>
            </a:pPr>
            <a:r>
              <a:rPr dirty="0" sz="1300" spc="-10" b="1">
                <a:latin typeface="Calibri"/>
                <a:cs typeface="Calibri"/>
              </a:rPr>
              <a:t>Generally </a:t>
            </a:r>
            <a:r>
              <a:rPr dirty="0" sz="1300" spc="-5" b="1">
                <a:latin typeface="Calibri"/>
                <a:cs typeface="Calibri"/>
              </a:rPr>
              <a:t>is equal </a:t>
            </a:r>
            <a:r>
              <a:rPr dirty="0" sz="1300" spc="-15" b="1">
                <a:latin typeface="Calibri"/>
                <a:cs typeface="Calibri"/>
              </a:rPr>
              <a:t>to </a:t>
            </a:r>
            <a:r>
              <a:rPr dirty="0" sz="1300" spc="-10" b="1">
                <a:latin typeface="Calibri"/>
                <a:cs typeface="Calibri"/>
              </a:rPr>
              <a:t>Cardiac </a:t>
            </a:r>
            <a:r>
              <a:rPr dirty="0" sz="1300" spc="-5" b="1">
                <a:latin typeface="Calibri"/>
                <a:cs typeface="Calibri"/>
              </a:rPr>
              <a:t>output</a:t>
            </a:r>
            <a:r>
              <a:rPr dirty="0" sz="1300" spc="130" b="1">
                <a:latin typeface="Calibri"/>
                <a:cs typeface="Calibri"/>
              </a:rPr>
              <a:t> </a:t>
            </a:r>
            <a:r>
              <a:rPr dirty="0" sz="1300" spc="-15" b="1">
                <a:latin typeface="Calibri"/>
                <a:cs typeface="Calibri"/>
              </a:rPr>
              <a:t>(CO.)</a:t>
            </a:r>
            <a:endParaRPr sz="1300">
              <a:latin typeface="Calibri"/>
              <a:cs typeface="Calibri"/>
            </a:endParaRPr>
          </a:p>
          <a:p>
            <a:pPr marL="228600" indent="-228600">
              <a:lnSpc>
                <a:spcPct val="100000"/>
              </a:lnSpc>
              <a:spcBef>
                <a:spcPts val="615"/>
              </a:spcBef>
              <a:buClr>
                <a:srgbClr val="C00000"/>
              </a:buClr>
              <a:buSzPct val="84615"/>
              <a:buFont typeface="Wingdings"/>
              <a:buChar char=""/>
              <a:tabLst>
                <a:tab pos="228600" algn="l"/>
              </a:tabLst>
            </a:pPr>
            <a:r>
              <a:rPr dirty="0" sz="1300" spc="-15" b="1">
                <a:latin typeface="Calibri"/>
                <a:cs typeface="Calibri"/>
              </a:rPr>
              <a:t>Affected </a:t>
            </a:r>
            <a:r>
              <a:rPr dirty="0" sz="1300" spc="-10" b="1">
                <a:latin typeface="Calibri"/>
                <a:cs typeface="Calibri"/>
              </a:rPr>
              <a:t>by: pressure </a:t>
            </a:r>
            <a:r>
              <a:rPr dirty="0" sz="1300" spc="-5" b="1">
                <a:latin typeface="Calibri"/>
                <a:cs typeface="Calibri"/>
              </a:rPr>
              <a:t>&amp;</a:t>
            </a:r>
            <a:r>
              <a:rPr dirty="0" sz="1300" spc="85" b="1">
                <a:latin typeface="Calibri"/>
                <a:cs typeface="Calibri"/>
              </a:rPr>
              <a:t> </a:t>
            </a:r>
            <a:r>
              <a:rPr dirty="0" sz="1300" spc="-10" b="1">
                <a:latin typeface="Calibri"/>
                <a:cs typeface="Calibri"/>
              </a:rPr>
              <a:t>resistance.</a:t>
            </a:r>
            <a:endParaRPr sz="1300">
              <a:latin typeface="Calibri"/>
              <a:cs typeface="Calibri"/>
            </a:endParaRPr>
          </a:p>
          <a:p>
            <a:pPr marL="1118870">
              <a:lnSpc>
                <a:spcPct val="100000"/>
              </a:lnSpc>
              <a:spcBef>
                <a:spcPts val="635"/>
              </a:spcBef>
            </a:pPr>
            <a:r>
              <a:rPr dirty="0" baseline="-18518" sz="1800" b="1">
                <a:latin typeface="Arial"/>
                <a:cs typeface="Arial"/>
              </a:rPr>
              <a:t>Q  </a:t>
            </a:r>
            <a:r>
              <a:rPr dirty="0" baseline="-18518" sz="1800" spc="22" b="1">
                <a:latin typeface="Arial"/>
                <a:cs typeface="Arial"/>
              </a:rPr>
              <a:t>=</a:t>
            </a:r>
            <a:r>
              <a:rPr dirty="0" baseline="-18518" sz="1800" spc="135" b="1">
                <a:latin typeface="Arial"/>
                <a:cs typeface="Arial"/>
              </a:rPr>
              <a:t> </a:t>
            </a:r>
            <a:r>
              <a:rPr dirty="0" sz="1200" spc="120" u="heavy">
                <a:latin typeface="Trebuchet MS"/>
                <a:cs typeface="Trebuchet MS"/>
              </a:rPr>
              <a:t>∆P</a:t>
            </a:r>
            <a:endParaRPr sz="1200">
              <a:latin typeface="Trebuchet MS"/>
              <a:cs typeface="Trebuchet MS"/>
            </a:endParaRPr>
          </a:p>
          <a:p>
            <a:pPr algn="ctr" marR="575945">
              <a:lnSpc>
                <a:spcPct val="100000"/>
              </a:lnSpc>
            </a:pPr>
            <a:r>
              <a:rPr dirty="0" sz="1200" spc="65">
                <a:latin typeface="Arial"/>
                <a:cs typeface="Arial"/>
              </a:rPr>
              <a:t>R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100">
              <a:latin typeface="Times New Roman"/>
              <a:cs typeface="Times New Roman"/>
            </a:endParaRPr>
          </a:p>
          <a:p>
            <a:pPr marL="228600" indent="-228600">
              <a:lnSpc>
                <a:spcPct val="100000"/>
              </a:lnSpc>
              <a:buClr>
                <a:srgbClr val="C00000"/>
              </a:buClr>
              <a:buSzPct val="84615"/>
              <a:buFont typeface="Wingdings"/>
              <a:buChar char=""/>
              <a:tabLst>
                <a:tab pos="228600" algn="l"/>
              </a:tabLst>
            </a:pPr>
            <a:r>
              <a:rPr dirty="0" sz="1300" spc="-10" b="1" u="heavy">
                <a:latin typeface="Calibri"/>
                <a:cs typeface="Calibri"/>
              </a:rPr>
              <a:t>Directly </a:t>
            </a:r>
            <a:r>
              <a:rPr dirty="0" sz="1300" spc="-5" b="1" u="heavy">
                <a:latin typeface="Calibri"/>
                <a:cs typeface="Calibri"/>
              </a:rPr>
              <a:t>proportional </a:t>
            </a:r>
            <a:r>
              <a:rPr dirty="0" sz="1300" spc="-15" b="1">
                <a:latin typeface="Calibri"/>
                <a:cs typeface="Calibri"/>
              </a:rPr>
              <a:t>to </a:t>
            </a:r>
            <a:r>
              <a:rPr dirty="0" sz="1300" spc="-10">
                <a:solidFill>
                  <a:srgbClr val="131516"/>
                </a:solidFill>
                <a:latin typeface="Calibri"/>
                <a:cs typeface="Calibri"/>
              </a:rPr>
              <a:t>pressure</a:t>
            </a:r>
            <a:r>
              <a:rPr dirty="0" sz="1300" spc="80">
                <a:solidFill>
                  <a:srgbClr val="131516"/>
                </a:solidFill>
                <a:latin typeface="Calibri"/>
                <a:cs typeface="Calibri"/>
              </a:rPr>
              <a:t> </a:t>
            </a:r>
            <a:r>
              <a:rPr dirty="0" sz="1300" spc="-10">
                <a:solidFill>
                  <a:srgbClr val="131516"/>
                </a:solidFill>
                <a:latin typeface="Calibri"/>
                <a:cs typeface="Calibri"/>
              </a:rPr>
              <a:t>differences.</a:t>
            </a:r>
            <a:endParaRPr sz="1300">
              <a:latin typeface="Calibri"/>
              <a:cs typeface="Calibri"/>
            </a:endParaRPr>
          </a:p>
          <a:p>
            <a:pPr marL="228600" indent="-228600">
              <a:lnSpc>
                <a:spcPct val="100000"/>
              </a:lnSpc>
              <a:spcBef>
                <a:spcPts val="610"/>
              </a:spcBef>
              <a:buClr>
                <a:srgbClr val="C00000"/>
              </a:buClr>
              <a:buSzPct val="84615"/>
              <a:buFont typeface="Wingdings"/>
              <a:buChar char=""/>
              <a:tabLst>
                <a:tab pos="228600" algn="l"/>
              </a:tabLst>
            </a:pPr>
            <a:r>
              <a:rPr dirty="0" sz="1300" spc="-10" b="1" u="heavy">
                <a:latin typeface="Calibri"/>
                <a:cs typeface="Calibri"/>
              </a:rPr>
              <a:t>Inversely </a:t>
            </a:r>
            <a:r>
              <a:rPr dirty="0" sz="1300" spc="-5" b="1" u="heavy">
                <a:latin typeface="Calibri"/>
                <a:cs typeface="Calibri"/>
              </a:rPr>
              <a:t>proportional </a:t>
            </a:r>
            <a:r>
              <a:rPr dirty="0" sz="1300" spc="-15" b="1">
                <a:latin typeface="Calibri"/>
                <a:cs typeface="Calibri"/>
              </a:rPr>
              <a:t>to</a:t>
            </a:r>
            <a:r>
              <a:rPr dirty="0" sz="1300" b="1">
                <a:latin typeface="Calibri"/>
                <a:cs typeface="Calibri"/>
              </a:rPr>
              <a:t> </a:t>
            </a:r>
            <a:r>
              <a:rPr dirty="0" sz="1300" spc="-5">
                <a:solidFill>
                  <a:srgbClr val="C00000"/>
                </a:solidFill>
                <a:latin typeface="Calibri"/>
                <a:cs typeface="Calibri"/>
              </a:rPr>
              <a:t>resistance.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5099303" y="882396"/>
            <a:ext cx="600455" cy="2697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2184145" y="4145153"/>
            <a:ext cx="1243965" cy="800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r>
              <a:rPr dirty="0" sz="500">
                <a:latin typeface="Corbel"/>
                <a:cs typeface="Corbel"/>
              </a:rPr>
              <a:t>Dr.</a:t>
            </a:r>
            <a:r>
              <a:rPr dirty="0" sz="500" spc="-1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Abeer</a:t>
            </a:r>
            <a:r>
              <a:rPr dirty="0" sz="500" spc="-2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A.</a:t>
            </a:r>
            <a:r>
              <a:rPr dirty="0" sz="500" spc="-1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Al-Masri,</a:t>
            </a:r>
            <a:r>
              <a:rPr dirty="0" sz="500" spc="-3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Faculty</a:t>
            </a:r>
            <a:r>
              <a:rPr dirty="0" sz="500" spc="-25">
                <a:latin typeface="Corbel"/>
                <a:cs typeface="Corbel"/>
              </a:rPr>
              <a:t> </a:t>
            </a:r>
            <a:r>
              <a:rPr dirty="0" sz="500" spc="-5">
                <a:latin typeface="Corbel"/>
                <a:cs typeface="Corbel"/>
              </a:rPr>
              <a:t>of </a:t>
            </a:r>
            <a:r>
              <a:rPr dirty="0" sz="500">
                <a:latin typeface="Corbel"/>
                <a:cs typeface="Corbel"/>
              </a:rPr>
              <a:t>Medicine,</a:t>
            </a:r>
            <a:r>
              <a:rPr dirty="0" sz="500" spc="-35">
                <a:latin typeface="Corbel"/>
                <a:cs typeface="Corbel"/>
              </a:rPr>
              <a:t> </a:t>
            </a:r>
            <a:r>
              <a:rPr dirty="0" sz="500" spc="-5">
                <a:latin typeface="Corbel"/>
                <a:cs typeface="Corbel"/>
              </a:rPr>
              <a:t>KSU</a:t>
            </a:r>
            <a:endParaRPr sz="500">
              <a:latin typeface="Corbel"/>
              <a:cs typeface="Corbe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356225" y="4182745"/>
            <a:ext cx="85725" cy="908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715"/>
              </a:lnSpc>
            </a:pPr>
            <a:r>
              <a:rPr dirty="0" sz="600" b="1">
                <a:latin typeface="Arial"/>
                <a:cs typeface="Arial"/>
              </a:rPr>
              <a:t>13</a:t>
            </a:r>
            <a:endParaRPr sz="600">
              <a:latin typeface="Arial"/>
              <a:cs typeface="Arial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143304" y="868933"/>
            <a:ext cx="4571365" cy="3428365"/>
          </a:xfrm>
          <a:custGeom>
            <a:avLst/>
            <a:gdLst/>
            <a:ahLst/>
            <a:cxnLst/>
            <a:rect l="l" t="t" r="r" b="b"/>
            <a:pathLst>
              <a:path w="4571365" h="3428365">
                <a:moveTo>
                  <a:pt x="0" y="3428110"/>
                </a:moveTo>
                <a:lnTo>
                  <a:pt x="4571365" y="3428110"/>
                </a:lnTo>
                <a:lnTo>
                  <a:pt x="4571365" y="0"/>
                </a:lnTo>
                <a:lnTo>
                  <a:pt x="0" y="0"/>
                </a:lnTo>
                <a:lnTo>
                  <a:pt x="0" y="3428110"/>
                </a:lnTo>
                <a:close/>
              </a:path>
            </a:pathLst>
          </a:custGeom>
          <a:ln w="243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1143000" y="4844796"/>
            <a:ext cx="4572000" cy="3429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1143000" y="4844796"/>
            <a:ext cx="536575" cy="2646045"/>
          </a:xfrm>
          <a:custGeom>
            <a:avLst/>
            <a:gdLst/>
            <a:ahLst/>
            <a:cxnLst/>
            <a:rect l="l" t="t" r="r" b="b"/>
            <a:pathLst>
              <a:path w="536575" h="2646045">
                <a:moveTo>
                  <a:pt x="536448" y="0"/>
                </a:moveTo>
                <a:lnTo>
                  <a:pt x="407924" y="0"/>
                </a:lnTo>
                <a:lnTo>
                  <a:pt x="0" y="2486152"/>
                </a:lnTo>
                <a:lnTo>
                  <a:pt x="0" y="2629027"/>
                </a:lnTo>
                <a:lnTo>
                  <a:pt x="99987" y="2645664"/>
                </a:lnTo>
                <a:lnTo>
                  <a:pt x="536448" y="0"/>
                </a:lnTo>
                <a:close/>
              </a:path>
            </a:pathLst>
          </a:custGeom>
          <a:solidFill>
            <a:srgbClr val="BB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1143000" y="4844796"/>
            <a:ext cx="379730" cy="2312035"/>
          </a:xfrm>
          <a:custGeom>
            <a:avLst/>
            <a:gdLst/>
            <a:ahLst/>
            <a:cxnLst/>
            <a:rect l="l" t="t" r="r" b="b"/>
            <a:pathLst>
              <a:path w="379730" h="2312034">
                <a:moveTo>
                  <a:pt x="379475" y="0"/>
                </a:moveTo>
                <a:lnTo>
                  <a:pt x="252475" y="0"/>
                </a:lnTo>
                <a:lnTo>
                  <a:pt x="0" y="1538096"/>
                </a:lnTo>
                <a:lnTo>
                  <a:pt x="0" y="2311908"/>
                </a:lnTo>
                <a:lnTo>
                  <a:pt x="379475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1143000" y="7676388"/>
            <a:ext cx="452755" cy="597535"/>
          </a:xfrm>
          <a:custGeom>
            <a:avLst/>
            <a:gdLst/>
            <a:ahLst/>
            <a:cxnLst/>
            <a:rect l="l" t="t" r="r" b="b"/>
            <a:pathLst>
              <a:path w="452755" h="597534">
                <a:moveTo>
                  <a:pt x="0" y="0"/>
                </a:moveTo>
                <a:lnTo>
                  <a:pt x="0" y="9524"/>
                </a:lnTo>
                <a:lnTo>
                  <a:pt x="426466" y="597407"/>
                </a:lnTo>
                <a:lnTo>
                  <a:pt x="452628" y="597407"/>
                </a:lnTo>
                <a:lnTo>
                  <a:pt x="0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1143000" y="7493507"/>
            <a:ext cx="744220" cy="780415"/>
          </a:xfrm>
          <a:custGeom>
            <a:avLst/>
            <a:gdLst/>
            <a:ahLst/>
            <a:cxnLst/>
            <a:rect l="l" t="t" r="r" b="b"/>
            <a:pathLst>
              <a:path w="744219" h="780415">
                <a:moveTo>
                  <a:pt x="0" y="0"/>
                </a:moveTo>
                <a:lnTo>
                  <a:pt x="0" y="2413"/>
                </a:lnTo>
                <a:lnTo>
                  <a:pt x="715137" y="780288"/>
                </a:lnTo>
                <a:lnTo>
                  <a:pt x="743712" y="780288"/>
                </a:lnTo>
                <a:lnTo>
                  <a:pt x="0" y="0"/>
                </a:lnTo>
                <a:close/>
              </a:path>
            </a:pathLst>
          </a:custGeom>
          <a:solidFill>
            <a:srgbClr val="5E0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1143000" y="7473695"/>
            <a:ext cx="1065530" cy="800100"/>
          </a:xfrm>
          <a:custGeom>
            <a:avLst/>
            <a:gdLst/>
            <a:ahLst/>
            <a:cxnLst/>
            <a:rect l="l" t="t" r="r" b="b"/>
            <a:pathLst>
              <a:path w="1065530" h="800100">
                <a:moveTo>
                  <a:pt x="0" y="0"/>
                </a:moveTo>
                <a:lnTo>
                  <a:pt x="0" y="19049"/>
                </a:lnTo>
                <a:lnTo>
                  <a:pt x="743204" y="800099"/>
                </a:lnTo>
                <a:lnTo>
                  <a:pt x="1065276" y="800099"/>
                </a:lnTo>
                <a:lnTo>
                  <a:pt x="99949" y="16636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1143000" y="7523988"/>
            <a:ext cx="688975" cy="749935"/>
          </a:xfrm>
          <a:custGeom>
            <a:avLst/>
            <a:gdLst/>
            <a:ahLst/>
            <a:cxnLst/>
            <a:rect l="l" t="t" r="r" b="b"/>
            <a:pathLst>
              <a:path w="688975" h="749934">
                <a:moveTo>
                  <a:pt x="0" y="0"/>
                </a:moveTo>
                <a:lnTo>
                  <a:pt x="0" y="152399"/>
                </a:lnTo>
                <a:lnTo>
                  <a:pt x="453136" y="749807"/>
                </a:lnTo>
                <a:lnTo>
                  <a:pt x="688848" y="749807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 txBox="1"/>
          <p:nvPr/>
        </p:nvSpPr>
        <p:spPr>
          <a:xfrm>
            <a:off x="2651125" y="6030595"/>
            <a:ext cx="569595" cy="1981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60"/>
              </a:lnSpc>
            </a:pPr>
            <a:r>
              <a:rPr dirty="0" sz="1300" spc="150">
                <a:solidFill>
                  <a:srgbClr val="0D0D0D"/>
                </a:solidFill>
                <a:latin typeface="Arial"/>
                <a:cs typeface="Arial"/>
              </a:rPr>
              <a:t>Flow</a:t>
            </a:r>
            <a:r>
              <a:rPr dirty="0" sz="1300" spc="-110">
                <a:solidFill>
                  <a:srgbClr val="0D0D0D"/>
                </a:solidFill>
                <a:latin typeface="Arial"/>
                <a:cs typeface="Arial"/>
              </a:rPr>
              <a:t> </a:t>
            </a:r>
            <a:r>
              <a:rPr dirty="0" sz="1300" spc="15">
                <a:solidFill>
                  <a:srgbClr val="0D0D0D"/>
                </a:solidFill>
                <a:latin typeface="Arial"/>
                <a:cs typeface="Arial"/>
              </a:rPr>
              <a:t>=</a:t>
            </a:r>
            <a:endParaRPr sz="1300">
              <a:latin typeface="Arial"/>
              <a:cs typeface="Arial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1254252" y="6306311"/>
            <a:ext cx="4425696" cy="70866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 txBox="1"/>
          <p:nvPr/>
        </p:nvSpPr>
        <p:spPr>
          <a:xfrm>
            <a:off x="1403350" y="6394069"/>
            <a:ext cx="4135754" cy="12407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r>
              <a:rPr dirty="0" sz="1200" spc="-5" b="1">
                <a:solidFill>
                  <a:srgbClr val="0D0D0D"/>
                </a:solidFill>
                <a:latin typeface="Calibri"/>
                <a:cs typeface="Calibri"/>
              </a:rPr>
              <a:t>Influenced</a:t>
            </a:r>
            <a:r>
              <a:rPr dirty="0" sz="1200" spc="-85" b="1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1200" spc="-5" b="1">
                <a:solidFill>
                  <a:srgbClr val="0D0D0D"/>
                </a:solidFill>
                <a:latin typeface="Calibri"/>
                <a:cs typeface="Calibri"/>
              </a:rPr>
              <a:t>by:</a:t>
            </a:r>
            <a:endParaRPr sz="12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745"/>
              </a:spcBef>
            </a:pPr>
            <a:r>
              <a:rPr dirty="0" sz="1100" spc="-5">
                <a:solidFill>
                  <a:srgbClr val="0D0D0D"/>
                </a:solidFill>
                <a:latin typeface="Calibri"/>
                <a:cs typeface="Calibri"/>
              </a:rPr>
              <a:t>Length </a:t>
            </a:r>
            <a:r>
              <a:rPr dirty="0" sz="1100">
                <a:solidFill>
                  <a:srgbClr val="0D0D0D"/>
                </a:solidFill>
                <a:latin typeface="Calibri"/>
                <a:cs typeface="Calibri"/>
              </a:rPr>
              <a:t>of the </a:t>
            </a:r>
            <a:r>
              <a:rPr dirty="0" sz="1100" spc="-5">
                <a:solidFill>
                  <a:srgbClr val="0D0D0D"/>
                </a:solidFill>
                <a:latin typeface="Calibri"/>
                <a:cs typeface="Calibri"/>
              </a:rPr>
              <a:t>tube (</a:t>
            </a:r>
            <a:r>
              <a:rPr dirty="0" sz="1200" spc="-5" b="1">
                <a:solidFill>
                  <a:srgbClr val="C00000"/>
                </a:solidFill>
                <a:latin typeface="Times New Roman"/>
                <a:cs typeface="Times New Roman"/>
              </a:rPr>
              <a:t>L</a:t>
            </a:r>
            <a:r>
              <a:rPr dirty="0" sz="1100" spc="-5">
                <a:solidFill>
                  <a:srgbClr val="0D0D0D"/>
                </a:solidFill>
                <a:latin typeface="Calibri"/>
                <a:cs typeface="Calibri"/>
              </a:rPr>
              <a:t>), radius </a:t>
            </a:r>
            <a:r>
              <a:rPr dirty="0" sz="1100">
                <a:solidFill>
                  <a:srgbClr val="0D0D0D"/>
                </a:solidFill>
                <a:latin typeface="Calibri"/>
                <a:cs typeface="Calibri"/>
              </a:rPr>
              <a:t>of the </a:t>
            </a:r>
            <a:r>
              <a:rPr dirty="0" sz="1100" spc="-5">
                <a:solidFill>
                  <a:srgbClr val="0D0D0D"/>
                </a:solidFill>
                <a:latin typeface="Calibri"/>
                <a:cs typeface="Calibri"/>
              </a:rPr>
              <a:t>tube (</a:t>
            </a:r>
            <a:r>
              <a:rPr dirty="0" sz="1200" spc="-5" b="1">
                <a:solidFill>
                  <a:srgbClr val="C00000"/>
                </a:solidFill>
                <a:latin typeface="Times New Roman"/>
                <a:cs typeface="Times New Roman"/>
              </a:rPr>
              <a:t>r</a:t>
            </a:r>
            <a:r>
              <a:rPr dirty="0" sz="1100" spc="-5">
                <a:solidFill>
                  <a:srgbClr val="0D0D0D"/>
                </a:solidFill>
                <a:latin typeface="Calibri"/>
                <a:cs typeface="Calibri"/>
              </a:rPr>
              <a:t>), </a:t>
            </a:r>
            <a:r>
              <a:rPr dirty="0" sz="1100">
                <a:solidFill>
                  <a:srgbClr val="0D0D0D"/>
                </a:solidFill>
                <a:latin typeface="Calibri"/>
                <a:cs typeface="Calibri"/>
              </a:rPr>
              <a:t>&amp; </a:t>
            </a:r>
            <a:r>
              <a:rPr dirty="0" sz="1100" spc="-5">
                <a:solidFill>
                  <a:srgbClr val="0D0D0D"/>
                </a:solidFill>
                <a:latin typeface="Calibri"/>
                <a:cs typeface="Calibri"/>
              </a:rPr>
              <a:t>viscosity </a:t>
            </a:r>
            <a:r>
              <a:rPr dirty="0" sz="1100">
                <a:solidFill>
                  <a:srgbClr val="0D0D0D"/>
                </a:solidFill>
                <a:latin typeface="Calibri"/>
                <a:cs typeface="Calibri"/>
              </a:rPr>
              <a:t>of the blood</a:t>
            </a:r>
            <a:r>
              <a:rPr dirty="0" sz="1100" spc="-3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D0D"/>
                </a:solidFill>
                <a:latin typeface="Calibri"/>
                <a:cs typeface="Calibri"/>
              </a:rPr>
              <a:t>(</a:t>
            </a:r>
            <a:r>
              <a:rPr dirty="0" sz="1200" b="1" i="1">
                <a:solidFill>
                  <a:srgbClr val="C00000"/>
                </a:solidFill>
                <a:latin typeface="Symbol"/>
                <a:cs typeface="Symbol"/>
              </a:rPr>
              <a:t></a:t>
            </a:r>
            <a:r>
              <a:rPr dirty="0" sz="1100">
                <a:solidFill>
                  <a:srgbClr val="0D0D0D"/>
                </a:solidFill>
                <a:latin typeface="Calibri"/>
                <a:cs typeface="Calibri"/>
              </a:rPr>
              <a:t>)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500">
              <a:latin typeface="Times New Roman"/>
              <a:cs typeface="Times New Roman"/>
            </a:endParaRPr>
          </a:p>
          <a:p>
            <a:pPr marL="266700" marR="64769" indent="-266700">
              <a:lnSpc>
                <a:spcPct val="100000"/>
              </a:lnSpc>
              <a:buFont typeface="Wingdings"/>
              <a:buChar char=""/>
              <a:tabLst>
                <a:tab pos="266065" algn="l"/>
                <a:tab pos="266700" algn="l"/>
              </a:tabLst>
            </a:pPr>
            <a:r>
              <a:rPr dirty="0" sz="1200">
                <a:latin typeface="Calibri"/>
                <a:cs typeface="Calibri"/>
              </a:rPr>
              <a:t>In a </a:t>
            </a:r>
            <a:r>
              <a:rPr dirty="0" sz="1200" spc="-5">
                <a:latin typeface="Calibri"/>
                <a:cs typeface="Calibri"/>
              </a:rPr>
              <a:t>normal </a:t>
            </a:r>
            <a:r>
              <a:rPr dirty="0" sz="1200">
                <a:latin typeface="Calibri"/>
                <a:cs typeface="Calibri"/>
              </a:rPr>
              <a:t>human, </a:t>
            </a:r>
            <a:r>
              <a:rPr dirty="0" sz="1200" spc="-5">
                <a:latin typeface="Calibri"/>
                <a:cs typeface="Calibri"/>
              </a:rPr>
              <a:t>length of </a:t>
            </a:r>
            <a:r>
              <a:rPr dirty="0" sz="1200">
                <a:latin typeface="Calibri"/>
                <a:cs typeface="Calibri"/>
              </a:rPr>
              <a:t>the </a:t>
            </a:r>
            <a:r>
              <a:rPr dirty="0" sz="1200" spc="-15">
                <a:latin typeface="Calibri"/>
                <a:cs typeface="Calibri"/>
              </a:rPr>
              <a:t>system </a:t>
            </a:r>
            <a:r>
              <a:rPr dirty="0" sz="1200">
                <a:latin typeface="Calibri"/>
                <a:cs typeface="Calibri"/>
              </a:rPr>
              <a:t>is </a:t>
            </a:r>
            <a:r>
              <a:rPr dirty="0" sz="1200" spc="-10">
                <a:latin typeface="Calibri"/>
                <a:cs typeface="Calibri"/>
              </a:rPr>
              <a:t>fixed, </a:t>
            </a:r>
            <a:r>
              <a:rPr dirty="0" sz="1200" spc="-5">
                <a:latin typeface="Calibri"/>
                <a:cs typeface="Calibri"/>
              </a:rPr>
              <a:t>so </a:t>
            </a:r>
            <a:r>
              <a:rPr dirty="0" sz="1200">
                <a:latin typeface="Calibri"/>
                <a:cs typeface="Calibri"/>
              </a:rPr>
              <a:t>blood  </a:t>
            </a:r>
            <a:r>
              <a:rPr dirty="0" sz="1200" spc="-5">
                <a:latin typeface="Calibri"/>
                <a:cs typeface="Calibri"/>
              </a:rPr>
              <a:t>viscosity </a:t>
            </a:r>
            <a:r>
              <a:rPr dirty="0" sz="1200">
                <a:latin typeface="Calibri"/>
                <a:cs typeface="Calibri"/>
              </a:rPr>
              <a:t>&amp; </a:t>
            </a:r>
            <a:r>
              <a:rPr dirty="0" sz="1200" spc="-5">
                <a:latin typeface="Calibri"/>
                <a:cs typeface="Calibri"/>
              </a:rPr>
              <a:t>radius of </a:t>
            </a:r>
            <a:r>
              <a:rPr dirty="0" sz="1200">
                <a:latin typeface="Calibri"/>
                <a:cs typeface="Calibri"/>
              </a:rPr>
              <a:t>the blood </a:t>
            </a:r>
            <a:r>
              <a:rPr dirty="0" sz="1200" spc="-5">
                <a:latin typeface="Calibri"/>
                <a:cs typeface="Calibri"/>
              </a:rPr>
              <a:t>vessels </a:t>
            </a:r>
            <a:r>
              <a:rPr dirty="0" sz="1200" spc="-10">
                <a:latin typeface="Calibri"/>
                <a:cs typeface="Calibri"/>
              </a:rPr>
              <a:t>have </a:t>
            </a:r>
            <a:r>
              <a:rPr dirty="0" sz="1200">
                <a:latin typeface="Calibri"/>
                <a:cs typeface="Calibri"/>
              </a:rPr>
              <a:t>the </a:t>
            </a:r>
            <a:r>
              <a:rPr dirty="0" sz="1200" spc="-10">
                <a:latin typeface="Calibri"/>
                <a:cs typeface="Calibri"/>
              </a:rPr>
              <a:t>largest effects  </a:t>
            </a:r>
            <a:r>
              <a:rPr dirty="0" sz="1200" spc="-5">
                <a:latin typeface="Calibri"/>
                <a:cs typeface="Calibri"/>
              </a:rPr>
              <a:t>on</a:t>
            </a:r>
            <a:r>
              <a:rPr dirty="0" sz="1200" spc="-75">
                <a:latin typeface="Calibri"/>
                <a:cs typeface="Calibri"/>
              </a:rPr>
              <a:t> </a:t>
            </a:r>
            <a:r>
              <a:rPr dirty="0" sz="1200" spc="-5">
                <a:latin typeface="Calibri"/>
                <a:cs typeface="Calibri"/>
              </a:rPr>
              <a:t>resistance..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3434207" y="6144514"/>
            <a:ext cx="128270" cy="1981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60"/>
              </a:lnSpc>
            </a:pPr>
            <a:r>
              <a:rPr dirty="0" sz="1300" spc="65">
                <a:solidFill>
                  <a:srgbClr val="0D0D0D"/>
                </a:solidFill>
                <a:latin typeface="Arial"/>
                <a:cs typeface="Arial"/>
              </a:rPr>
              <a:t>R</a:t>
            </a:r>
            <a:endParaRPr sz="1300">
              <a:latin typeface="Arial"/>
              <a:cs typeface="Arial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1341119" y="5298947"/>
            <a:ext cx="4373880" cy="289560"/>
          </a:xfrm>
          <a:custGeom>
            <a:avLst/>
            <a:gdLst/>
            <a:ahLst/>
            <a:cxnLst/>
            <a:rect l="l" t="t" r="r" b="b"/>
            <a:pathLst>
              <a:path w="4373880" h="289560">
                <a:moveTo>
                  <a:pt x="0" y="289560"/>
                </a:moveTo>
                <a:lnTo>
                  <a:pt x="4373880" y="289560"/>
                </a:lnTo>
                <a:lnTo>
                  <a:pt x="4373880" y="0"/>
                </a:lnTo>
                <a:lnTo>
                  <a:pt x="0" y="0"/>
                </a:lnTo>
                <a:lnTo>
                  <a:pt x="0" y="289560"/>
                </a:lnTo>
                <a:close/>
              </a:path>
            </a:pathLst>
          </a:custGeom>
          <a:solidFill>
            <a:srgbClr val="F7DEA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 txBox="1"/>
          <p:nvPr/>
        </p:nvSpPr>
        <p:spPr>
          <a:xfrm>
            <a:off x="1577975" y="5313934"/>
            <a:ext cx="2871470" cy="8420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L="1031875">
              <a:lnSpc>
                <a:spcPct val="100000"/>
              </a:lnSpc>
            </a:pPr>
            <a:r>
              <a:rPr dirty="0" sz="1800" spc="70">
                <a:solidFill>
                  <a:srgbClr val="C00000"/>
                </a:solidFill>
                <a:latin typeface="Arial"/>
                <a:cs typeface="Arial"/>
              </a:rPr>
              <a:t>Resistance</a:t>
            </a:r>
            <a:r>
              <a:rPr dirty="0" sz="1800" spc="-8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800" spc="229">
                <a:solidFill>
                  <a:srgbClr val="C00000"/>
                </a:solidFill>
                <a:latin typeface="Arial"/>
                <a:cs typeface="Arial"/>
              </a:rPr>
              <a:t>(R)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240"/>
              </a:spcBef>
            </a:pPr>
            <a:r>
              <a:rPr dirty="0" sz="1200" b="1">
                <a:solidFill>
                  <a:srgbClr val="0D0D0D"/>
                </a:solidFill>
                <a:latin typeface="Calibri"/>
                <a:cs typeface="Calibri"/>
              </a:rPr>
              <a:t>= </a:t>
            </a:r>
            <a:r>
              <a:rPr dirty="0" sz="1200" spc="-5" b="1">
                <a:solidFill>
                  <a:srgbClr val="0D0D0D"/>
                </a:solidFill>
                <a:latin typeface="Calibri"/>
                <a:cs typeface="Calibri"/>
              </a:rPr>
              <a:t>tendency </a:t>
            </a:r>
            <a:r>
              <a:rPr dirty="0" sz="1200" b="1">
                <a:solidFill>
                  <a:srgbClr val="0D0D0D"/>
                </a:solidFill>
                <a:latin typeface="Calibri"/>
                <a:cs typeface="Calibri"/>
              </a:rPr>
              <a:t>of </a:t>
            </a:r>
            <a:r>
              <a:rPr dirty="0" sz="1200" spc="-5" b="1">
                <a:solidFill>
                  <a:srgbClr val="0D0D0D"/>
                </a:solidFill>
                <a:latin typeface="Calibri"/>
                <a:cs typeface="Calibri"/>
              </a:rPr>
              <a:t>vascular </a:t>
            </a:r>
            <a:r>
              <a:rPr dirty="0" sz="1200" spc="-15" b="1">
                <a:solidFill>
                  <a:srgbClr val="0D0D0D"/>
                </a:solidFill>
                <a:latin typeface="Calibri"/>
                <a:cs typeface="Calibri"/>
              </a:rPr>
              <a:t>system </a:t>
            </a:r>
            <a:r>
              <a:rPr dirty="0" sz="1200" spc="-5" b="1">
                <a:solidFill>
                  <a:srgbClr val="0D0D0D"/>
                </a:solidFill>
                <a:latin typeface="Calibri"/>
                <a:cs typeface="Calibri"/>
              </a:rPr>
              <a:t>to </a:t>
            </a:r>
            <a:r>
              <a:rPr dirty="0" sz="1200" b="1">
                <a:solidFill>
                  <a:srgbClr val="0D0D0D"/>
                </a:solidFill>
                <a:latin typeface="Calibri"/>
                <a:cs typeface="Calibri"/>
              </a:rPr>
              <a:t>oppose</a:t>
            </a:r>
            <a:r>
              <a:rPr dirty="0" sz="1200" spc="-60" b="1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1200" b="1">
                <a:solidFill>
                  <a:srgbClr val="0D0D0D"/>
                </a:solidFill>
                <a:latin typeface="Calibri"/>
                <a:cs typeface="Calibri"/>
              </a:rPr>
              <a:t>flow</a:t>
            </a:r>
            <a:endParaRPr sz="1200">
              <a:latin typeface="Calibri"/>
              <a:cs typeface="Calibri"/>
            </a:endParaRPr>
          </a:p>
          <a:p>
            <a:pPr algn="ctr" marL="950594">
              <a:lnSpc>
                <a:spcPts val="1560"/>
              </a:lnSpc>
              <a:spcBef>
                <a:spcPts val="220"/>
              </a:spcBef>
            </a:pPr>
            <a:r>
              <a:rPr dirty="0" sz="1300" spc="50" u="heavy">
                <a:solidFill>
                  <a:srgbClr val="0D0D0D"/>
                </a:solidFill>
                <a:latin typeface="Arial"/>
                <a:cs typeface="Arial"/>
              </a:rPr>
              <a:t>1</a:t>
            </a:r>
            <a:endParaRPr sz="130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959864" y="7791602"/>
            <a:ext cx="1339215" cy="1860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r>
              <a:rPr dirty="0" sz="1200" spc="-10" b="1">
                <a:latin typeface="Arial Black"/>
                <a:cs typeface="Arial Black"/>
              </a:rPr>
              <a:t>Poiseuille’s</a:t>
            </a:r>
            <a:r>
              <a:rPr dirty="0" sz="1200" spc="-60" b="1">
                <a:latin typeface="Arial Black"/>
                <a:cs typeface="Arial Black"/>
              </a:rPr>
              <a:t> </a:t>
            </a:r>
            <a:r>
              <a:rPr dirty="0" sz="1200" b="1">
                <a:latin typeface="Arial Black"/>
                <a:cs typeface="Arial Black"/>
              </a:rPr>
              <a:t>Law</a:t>
            </a:r>
            <a:endParaRPr sz="1200">
              <a:latin typeface="Arial Black"/>
              <a:cs typeface="Arial Black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4008373" y="7766202"/>
            <a:ext cx="953769" cy="2127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675"/>
              </a:lnSpc>
            </a:pPr>
            <a:r>
              <a:rPr dirty="0" sz="1400" b="1">
                <a:solidFill>
                  <a:srgbClr val="C00000"/>
                </a:solidFill>
                <a:latin typeface="Times New Roman"/>
                <a:cs typeface="Times New Roman"/>
              </a:rPr>
              <a:t>R = 8</a:t>
            </a:r>
            <a:r>
              <a:rPr dirty="0" sz="1400" b="1" i="1">
                <a:solidFill>
                  <a:srgbClr val="C00000"/>
                </a:solidFill>
                <a:latin typeface="Symbol"/>
                <a:cs typeface="Symbol"/>
              </a:rPr>
              <a:t></a:t>
            </a:r>
            <a:r>
              <a:rPr dirty="0" sz="1400" b="1">
                <a:solidFill>
                  <a:srgbClr val="C00000"/>
                </a:solidFill>
                <a:latin typeface="Times New Roman"/>
                <a:cs typeface="Times New Roman"/>
              </a:rPr>
              <a:t>L</a:t>
            </a:r>
            <a:r>
              <a:rPr dirty="0" sz="1400" b="1" i="1">
                <a:solidFill>
                  <a:srgbClr val="C00000"/>
                </a:solidFill>
                <a:latin typeface="Symbol"/>
                <a:cs typeface="Symbol"/>
              </a:rPr>
              <a:t></a:t>
            </a:r>
            <a:r>
              <a:rPr dirty="0" sz="1400" spc="-114" b="1" i="1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1400" spc="-5" b="1" i="1">
                <a:solidFill>
                  <a:srgbClr val="C00000"/>
                </a:solidFill>
                <a:latin typeface="Symbol"/>
                <a:cs typeface="Symbol"/>
              </a:rPr>
              <a:t></a:t>
            </a:r>
            <a:r>
              <a:rPr dirty="0" sz="1400" spc="-5" b="1">
                <a:solidFill>
                  <a:srgbClr val="C00000"/>
                </a:solidFill>
                <a:latin typeface="Times New Roman"/>
                <a:cs typeface="Times New Roman"/>
              </a:rPr>
              <a:t>r</a:t>
            </a:r>
            <a:r>
              <a:rPr dirty="0" baseline="55555" sz="1200" spc="-7" b="1">
                <a:solidFill>
                  <a:srgbClr val="C00000"/>
                </a:solidFill>
                <a:latin typeface="Times New Roman"/>
                <a:cs typeface="Times New Roman"/>
              </a:rPr>
              <a:t>4</a:t>
            </a:r>
            <a:endParaRPr baseline="55555" sz="1200">
              <a:latin typeface="Times New Roman"/>
              <a:cs typeface="Times New Roman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5099303" y="4858511"/>
            <a:ext cx="600455" cy="26974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 txBox="1"/>
          <p:nvPr/>
        </p:nvSpPr>
        <p:spPr>
          <a:xfrm>
            <a:off x="5356225" y="8159495"/>
            <a:ext cx="85725" cy="908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715"/>
              </a:lnSpc>
            </a:pPr>
            <a:r>
              <a:rPr dirty="0" sz="600" b="1">
                <a:latin typeface="Arial"/>
                <a:cs typeface="Arial"/>
              </a:rPr>
              <a:t>14</a:t>
            </a:r>
            <a:endParaRPr sz="60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2184145" y="8148422"/>
            <a:ext cx="1243965" cy="800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r>
              <a:rPr dirty="0" sz="500">
                <a:latin typeface="Corbel"/>
                <a:cs typeface="Corbel"/>
              </a:rPr>
              <a:t>Dr.</a:t>
            </a:r>
            <a:r>
              <a:rPr dirty="0" sz="500" spc="-1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Abeer</a:t>
            </a:r>
            <a:r>
              <a:rPr dirty="0" sz="500" spc="-2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A.</a:t>
            </a:r>
            <a:r>
              <a:rPr dirty="0" sz="500" spc="-1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Al-Masri,</a:t>
            </a:r>
            <a:r>
              <a:rPr dirty="0" sz="500" spc="-3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Faculty</a:t>
            </a:r>
            <a:r>
              <a:rPr dirty="0" sz="500" spc="-25">
                <a:latin typeface="Corbel"/>
                <a:cs typeface="Corbel"/>
              </a:rPr>
              <a:t> </a:t>
            </a:r>
            <a:r>
              <a:rPr dirty="0" sz="500" spc="-5">
                <a:latin typeface="Corbel"/>
                <a:cs typeface="Corbel"/>
              </a:rPr>
              <a:t>of </a:t>
            </a:r>
            <a:r>
              <a:rPr dirty="0" sz="500">
                <a:latin typeface="Corbel"/>
                <a:cs typeface="Corbel"/>
              </a:rPr>
              <a:t>Medicine,</a:t>
            </a:r>
            <a:r>
              <a:rPr dirty="0" sz="500" spc="-35">
                <a:latin typeface="Corbel"/>
                <a:cs typeface="Corbel"/>
              </a:rPr>
              <a:t> </a:t>
            </a:r>
            <a:r>
              <a:rPr dirty="0" sz="500" spc="-5">
                <a:latin typeface="Corbel"/>
                <a:cs typeface="Corbel"/>
              </a:rPr>
              <a:t>KSU</a:t>
            </a:r>
            <a:endParaRPr sz="500">
              <a:latin typeface="Corbel"/>
              <a:cs typeface="Corbel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1143304" y="4845684"/>
            <a:ext cx="4571365" cy="3428365"/>
          </a:xfrm>
          <a:custGeom>
            <a:avLst/>
            <a:gdLst/>
            <a:ahLst/>
            <a:cxnLst/>
            <a:rect l="l" t="t" r="r" b="b"/>
            <a:pathLst>
              <a:path w="4571365" h="3428365">
                <a:moveTo>
                  <a:pt x="0" y="3428111"/>
                </a:moveTo>
                <a:lnTo>
                  <a:pt x="4571365" y="3428111"/>
                </a:lnTo>
                <a:lnTo>
                  <a:pt x="4571365" y="0"/>
                </a:lnTo>
                <a:lnTo>
                  <a:pt x="0" y="0"/>
                </a:lnTo>
                <a:lnTo>
                  <a:pt x="0" y="3428111"/>
                </a:lnTo>
                <a:close/>
              </a:path>
            </a:pathLst>
          </a:custGeom>
          <a:ln w="243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algn="r" marR="5715">
              <a:lnSpc>
                <a:spcPts val="1305"/>
              </a:lnSpc>
            </a:pPr>
            <a:r>
              <a:rPr dirty="0" spc="-25"/>
              <a:t>Dr. </a:t>
            </a:r>
            <a:r>
              <a:rPr dirty="0" spc="-5"/>
              <a:t>Abeer A. Al-Masri, Faculty </a:t>
            </a:r>
            <a:r>
              <a:rPr dirty="0"/>
              <a:t>of</a:t>
            </a:r>
            <a:r>
              <a:rPr dirty="0" spc="-120"/>
              <a:t> </a:t>
            </a:r>
            <a:r>
              <a:rPr dirty="0" spc="-5"/>
              <a:t>Medicine,</a:t>
            </a:r>
          </a:p>
          <a:p>
            <a:pPr algn="r" marR="5080">
              <a:lnSpc>
                <a:spcPct val="100000"/>
              </a:lnSpc>
            </a:pPr>
            <a:r>
              <a:rPr dirty="0" spc="-5"/>
              <a:t>KSU</a:t>
            </a:r>
          </a:p>
        </p:txBody>
      </p:sp>
      <p:sp>
        <p:nvSpPr>
          <p:cNvPr id="37" name="object 3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fld id="{81D60167-4931-47E6-BA6A-407CBD079E47}" type="slidenum">
              <a:rPr dirty="0" spc="-5"/>
              <a:t>1</a:t>
            </a:fld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13401" y="41147"/>
            <a:ext cx="1671320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5">
                <a:latin typeface="Times New Roman"/>
                <a:cs typeface="Times New Roman"/>
              </a:rPr>
              <a:t>Cardiovascular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Physiology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788" y="41147"/>
            <a:ext cx="569595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>
                <a:latin typeface="Times New Roman"/>
                <a:cs typeface="Times New Roman"/>
              </a:rPr>
              <a:t>3/6/2016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143000" y="868680"/>
            <a:ext cx="4572000" cy="3429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143000" y="868680"/>
            <a:ext cx="536575" cy="2646045"/>
          </a:xfrm>
          <a:custGeom>
            <a:avLst/>
            <a:gdLst/>
            <a:ahLst/>
            <a:cxnLst/>
            <a:rect l="l" t="t" r="r" b="b"/>
            <a:pathLst>
              <a:path w="536575" h="2646045">
                <a:moveTo>
                  <a:pt x="536448" y="0"/>
                </a:moveTo>
                <a:lnTo>
                  <a:pt x="407924" y="0"/>
                </a:lnTo>
                <a:lnTo>
                  <a:pt x="0" y="2486152"/>
                </a:lnTo>
                <a:lnTo>
                  <a:pt x="0" y="2629027"/>
                </a:lnTo>
                <a:lnTo>
                  <a:pt x="99987" y="2645664"/>
                </a:lnTo>
                <a:lnTo>
                  <a:pt x="536448" y="0"/>
                </a:lnTo>
                <a:close/>
              </a:path>
            </a:pathLst>
          </a:custGeom>
          <a:solidFill>
            <a:srgbClr val="BB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143000" y="868680"/>
            <a:ext cx="379730" cy="2312035"/>
          </a:xfrm>
          <a:custGeom>
            <a:avLst/>
            <a:gdLst/>
            <a:ahLst/>
            <a:cxnLst/>
            <a:rect l="l" t="t" r="r" b="b"/>
            <a:pathLst>
              <a:path w="379730" h="2312035">
                <a:moveTo>
                  <a:pt x="379475" y="0"/>
                </a:moveTo>
                <a:lnTo>
                  <a:pt x="252475" y="0"/>
                </a:lnTo>
                <a:lnTo>
                  <a:pt x="0" y="1538097"/>
                </a:lnTo>
                <a:lnTo>
                  <a:pt x="0" y="2311908"/>
                </a:lnTo>
                <a:lnTo>
                  <a:pt x="379475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143000" y="3700271"/>
            <a:ext cx="452755" cy="597535"/>
          </a:xfrm>
          <a:custGeom>
            <a:avLst/>
            <a:gdLst/>
            <a:ahLst/>
            <a:cxnLst/>
            <a:rect l="l" t="t" r="r" b="b"/>
            <a:pathLst>
              <a:path w="452755" h="597535">
                <a:moveTo>
                  <a:pt x="0" y="0"/>
                </a:moveTo>
                <a:lnTo>
                  <a:pt x="0" y="9525"/>
                </a:lnTo>
                <a:lnTo>
                  <a:pt x="426466" y="597407"/>
                </a:lnTo>
                <a:lnTo>
                  <a:pt x="452628" y="597407"/>
                </a:lnTo>
                <a:lnTo>
                  <a:pt x="0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143000" y="3517391"/>
            <a:ext cx="744220" cy="780415"/>
          </a:xfrm>
          <a:custGeom>
            <a:avLst/>
            <a:gdLst/>
            <a:ahLst/>
            <a:cxnLst/>
            <a:rect l="l" t="t" r="r" b="b"/>
            <a:pathLst>
              <a:path w="744219" h="780414">
                <a:moveTo>
                  <a:pt x="0" y="0"/>
                </a:moveTo>
                <a:lnTo>
                  <a:pt x="0" y="2412"/>
                </a:lnTo>
                <a:lnTo>
                  <a:pt x="715137" y="780288"/>
                </a:lnTo>
                <a:lnTo>
                  <a:pt x="743712" y="780288"/>
                </a:lnTo>
                <a:lnTo>
                  <a:pt x="0" y="0"/>
                </a:lnTo>
                <a:close/>
              </a:path>
            </a:pathLst>
          </a:custGeom>
          <a:solidFill>
            <a:srgbClr val="5E0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143000" y="3497579"/>
            <a:ext cx="1065530" cy="800100"/>
          </a:xfrm>
          <a:custGeom>
            <a:avLst/>
            <a:gdLst/>
            <a:ahLst/>
            <a:cxnLst/>
            <a:rect l="l" t="t" r="r" b="b"/>
            <a:pathLst>
              <a:path w="1065530" h="800100">
                <a:moveTo>
                  <a:pt x="0" y="0"/>
                </a:moveTo>
                <a:lnTo>
                  <a:pt x="0" y="19050"/>
                </a:lnTo>
                <a:lnTo>
                  <a:pt x="743204" y="800100"/>
                </a:lnTo>
                <a:lnTo>
                  <a:pt x="1065276" y="800100"/>
                </a:lnTo>
                <a:lnTo>
                  <a:pt x="99949" y="16637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143000" y="3547871"/>
            <a:ext cx="688975" cy="749935"/>
          </a:xfrm>
          <a:custGeom>
            <a:avLst/>
            <a:gdLst/>
            <a:ahLst/>
            <a:cxnLst/>
            <a:rect l="l" t="t" r="r" b="b"/>
            <a:pathLst>
              <a:path w="688975" h="749935">
                <a:moveTo>
                  <a:pt x="0" y="0"/>
                </a:moveTo>
                <a:lnTo>
                  <a:pt x="0" y="152400"/>
                </a:lnTo>
                <a:lnTo>
                  <a:pt x="453136" y="749807"/>
                </a:lnTo>
                <a:lnTo>
                  <a:pt x="688848" y="749807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1626870" y="1336675"/>
            <a:ext cx="3568700" cy="129413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972185">
              <a:lnSpc>
                <a:spcPct val="100000"/>
              </a:lnSpc>
            </a:pPr>
            <a:r>
              <a:rPr dirty="0" sz="1600" spc="80">
                <a:solidFill>
                  <a:srgbClr val="C00000"/>
                </a:solidFill>
                <a:latin typeface="Trebuchet MS"/>
                <a:cs typeface="Trebuchet MS"/>
              </a:rPr>
              <a:t>Poiseuille’s</a:t>
            </a:r>
            <a:r>
              <a:rPr dirty="0" sz="1600" spc="-145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dirty="0" sz="1600" spc="170">
                <a:solidFill>
                  <a:srgbClr val="C00000"/>
                </a:solidFill>
                <a:latin typeface="Arial"/>
                <a:cs typeface="Arial"/>
              </a:rPr>
              <a:t>Law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500">
              <a:latin typeface="Times New Roman"/>
              <a:cs typeface="Times New Roman"/>
            </a:endParaRPr>
          </a:p>
          <a:p>
            <a:pPr marL="230504" indent="-217804">
              <a:lnSpc>
                <a:spcPct val="100000"/>
              </a:lnSpc>
              <a:buClr>
                <a:srgbClr val="C00000"/>
              </a:buClr>
              <a:buSzPct val="75000"/>
              <a:buFont typeface="Wingdings"/>
              <a:buChar char=""/>
              <a:tabLst>
                <a:tab pos="230504" algn="l"/>
                <a:tab pos="231140" algn="l"/>
              </a:tabLst>
            </a:pPr>
            <a:r>
              <a:rPr dirty="0" sz="1200" b="1">
                <a:latin typeface="Calibri"/>
                <a:cs typeface="Calibri"/>
              </a:rPr>
              <a:t>Fluid </a:t>
            </a:r>
            <a:r>
              <a:rPr dirty="0" sz="1200" b="1">
                <a:solidFill>
                  <a:srgbClr val="0D0D0D"/>
                </a:solidFill>
                <a:latin typeface="Calibri"/>
                <a:cs typeface="Calibri"/>
              </a:rPr>
              <a:t>Flow (Q) </a:t>
            </a:r>
            <a:r>
              <a:rPr dirty="0" sz="1200" spc="-5" b="1">
                <a:solidFill>
                  <a:srgbClr val="0D0D0D"/>
                </a:solidFill>
                <a:latin typeface="Calibri"/>
                <a:cs typeface="Calibri"/>
              </a:rPr>
              <a:t>through Cylindrical</a:t>
            </a:r>
            <a:r>
              <a:rPr dirty="0" sz="1200" spc="-70" b="1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dirty="0" sz="1200" spc="-15" b="1">
                <a:solidFill>
                  <a:srgbClr val="0D0D0D"/>
                </a:solidFill>
                <a:latin typeface="Calibri"/>
                <a:cs typeface="Calibri"/>
              </a:rPr>
              <a:t>Tubes.</a:t>
            </a:r>
            <a:endParaRPr sz="1200">
              <a:latin typeface="Calibri"/>
              <a:cs typeface="Calibri"/>
            </a:endParaRPr>
          </a:p>
          <a:p>
            <a:pPr marL="230504" indent="-217804">
              <a:lnSpc>
                <a:spcPct val="100000"/>
              </a:lnSpc>
              <a:spcBef>
                <a:spcPts val="290"/>
              </a:spcBef>
              <a:buClr>
                <a:srgbClr val="C00000"/>
              </a:buClr>
              <a:buSzPct val="75000"/>
              <a:buFont typeface="Wingdings"/>
              <a:buChar char=""/>
              <a:tabLst>
                <a:tab pos="230504" algn="l"/>
                <a:tab pos="231140" algn="l"/>
              </a:tabLst>
            </a:pPr>
            <a:r>
              <a:rPr dirty="0" sz="1200" b="1">
                <a:latin typeface="Calibri"/>
                <a:cs typeface="Calibri"/>
              </a:rPr>
              <a:t>Flow </a:t>
            </a:r>
            <a:r>
              <a:rPr dirty="0" sz="1200" spc="-5" b="1">
                <a:latin typeface="Calibri"/>
                <a:cs typeface="Calibri"/>
              </a:rPr>
              <a:t>decreases </a:t>
            </a:r>
            <a:r>
              <a:rPr dirty="0" sz="1200" b="1">
                <a:latin typeface="Calibri"/>
                <a:cs typeface="Calibri"/>
              </a:rPr>
              <a:t>(↓) when </a:t>
            </a:r>
            <a:r>
              <a:rPr dirty="0" sz="1200" spc="-5" b="1">
                <a:latin typeface="Calibri"/>
                <a:cs typeface="Calibri"/>
              </a:rPr>
              <a:t>resistance</a:t>
            </a:r>
            <a:r>
              <a:rPr dirty="0" sz="1200" spc="10" b="1">
                <a:latin typeface="Calibri"/>
                <a:cs typeface="Calibri"/>
              </a:rPr>
              <a:t> </a:t>
            </a:r>
            <a:r>
              <a:rPr dirty="0" sz="1200" spc="-5" b="1">
                <a:latin typeface="Calibri"/>
                <a:cs typeface="Calibri"/>
              </a:rPr>
              <a:t>increases.</a:t>
            </a:r>
            <a:endParaRPr sz="1200">
              <a:latin typeface="Calibri"/>
              <a:cs typeface="Calibri"/>
            </a:endParaRPr>
          </a:p>
          <a:p>
            <a:pPr marL="230504" marR="5080" indent="-217804">
              <a:lnSpc>
                <a:spcPct val="100000"/>
              </a:lnSpc>
              <a:spcBef>
                <a:spcPts val="285"/>
              </a:spcBef>
              <a:buClr>
                <a:srgbClr val="C00000"/>
              </a:buClr>
              <a:buSzPct val="75000"/>
              <a:buFont typeface="Wingdings"/>
              <a:buChar char=""/>
              <a:tabLst>
                <a:tab pos="230504" algn="l"/>
                <a:tab pos="231140" algn="l"/>
              </a:tabLst>
            </a:pPr>
            <a:r>
              <a:rPr dirty="0" sz="1200" b="1">
                <a:latin typeface="Calibri"/>
                <a:cs typeface="Calibri"/>
              </a:rPr>
              <a:t>Flow </a:t>
            </a:r>
            <a:r>
              <a:rPr dirty="0" sz="1200" spc="-5" b="1">
                <a:latin typeface="Calibri"/>
                <a:cs typeface="Calibri"/>
              </a:rPr>
              <a:t>resistance decreases </a:t>
            </a:r>
            <a:r>
              <a:rPr dirty="0" sz="1200" b="1">
                <a:latin typeface="Calibri"/>
                <a:cs typeface="Calibri"/>
              </a:rPr>
              <a:t>(↓) when </a:t>
            </a:r>
            <a:r>
              <a:rPr dirty="0" sz="1200" spc="-5" b="1">
                <a:latin typeface="Calibri"/>
                <a:cs typeface="Calibri"/>
              </a:rPr>
              <a:t>vessel diameter  increases.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160270" y="2728721"/>
            <a:ext cx="350520" cy="25590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600" spc="-5" b="1">
                <a:latin typeface="Times New Roman"/>
                <a:cs typeface="Times New Roman"/>
              </a:rPr>
              <a:t>Q</a:t>
            </a:r>
            <a:r>
              <a:rPr dirty="0" sz="1600" spc="-100" b="1">
                <a:latin typeface="Times New Roman"/>
                <a:cs typeface="Times New Roman"/>
              </a:rPr>
              <a:t> </a:t>
            </a:r>
            <a:r>
              <a:rPr dirty="0" sz="1600" spc="-5" b="1">
                <a:latin typeface="Times New Roman"/>
                <a:cs typeface="Times New Roman"/>
              </a:rPr>
              <a:t>=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723769" y="2593085"/>
            <a:ext cx="1072515" cy="25590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600" spc="-5" b="1">
                <a:latin typeface="Times New Roman"/>
                <a:cs typeface="Times New Roman"/>
              </a:rPr>
              <a:t>(Pi - Po) </a:t>
            </a:r>
            <a:r>
              <a:rPr dirty="0" sz="1600" spc="-5" b="1" i="1">
                <a:latin typeface="Symbol"/>
                <a:cs typeface="Symbol"/>
              </a:rPr>
              <a:t></a:t>
            </a:r>
            <a:r>
              <a:rPr dirty="0" sz="1600" spc="-60" b="1" i="1">
                <a:latin typeface="Times New Roman"/>
                <a:cs typeface="Times New Roman"/>
              </a:rPr>
              <a:t> </a:t>
            </a:r>
            <a:r>
              <a:rPr dirty="0" sz="1600" spc="-100" b="1">
                <a:latin typeface="Times New Roman"/>
                <a:cs typeface="Times New Roman"/>
              </a:rPr>
              <a:t>r</a:t>
            </a:r>
            <a:r>
              <a:rPr dirty="0" baseline="49382" sz="1350" spc="-150" b="1">
                <a:latin typeface="Times New Roman"/>
                <a:cs typeface="Times New Roman"/>
              </a:rPr>
              <a:t>4</a:t>
            </a:r>
            <a:endParaRPr baseline="49382" sz="135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026410" y="2892933"/>
            <a:ext cx="386715" cy="25590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600" b="1">
                <a:latin typeface="Times New Roman"/>
                <a:cs typeface="Times New Roman"/>
              </a:rPr>
              <a:t>8</a:t>
            </a:r>
            <a:r>
              <a:rPr dirty="0" sz="1600" b="1" i="1">
                <a:latin typeface="Symbol"/>
                <a:cs typeface="Symbol"/>
              </a:rPr>
              <a:t></a:t>
            </a:r>
            <a:r>
              <a:rPr dirty="0" sz="1600" spc="-5" b="1">
                <a:latin typeface="Times New Roman"/>
                <a:cs typeface="Times New Roman"/>
              </a:rPr>
              <a:t>L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2642616" y="2869692"/>
            <a:ext cx="1219200" cy="0"/>
          </a:xfrm>
          <a:custGeom>
            <a:avLst/>
            <a:gdLst/>
            <a:ahLst/>
            <a:cxnLst/>
            <a:rect l="l" t="t" r="r" b="b"/>
            <a:pathLst>
              <a:path w="1219200" h="0">
                <a:moveTo>
                  <a:pt x="0" y="0"/>
                </a:moveTo>
                <a:lnTo>
                  <a:pt x="1219199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2180082" y="2802763"/>
            <a:ext cx="737235" cy="639445"/>
          </a:xfrm>
          <a:custGeom>
            <a:avLst/>
            <a:gdLst/>
            <a:ahLst/>
            <a:cxnLst/>
            <a:rect l="l" t="t" r="r" b="b"/>
            <a:pathLst>
              <a:path w="737235" h="639445">
                <a:moveTo>
                  <a:pt x="72643" y="525145"/>
                </a:moveTo>
                <a:lnTo>
                  <a:pt x="0" y="639190"/>
                </a:lnTo>
                <a:lnTo>
                  <a:pt x="91660" y="598170"/>
                </a:lnTo>
                <a:lnTo>
                  <a:pt x="67310" y="598170"/>
                </a:lnTo>
                <a:lnTo>
                  <a:pt x="50292" y="578612"/>
                </a:lnTo>
                <a:lnTo>
                  <a:pt x="63425" y="567264"/>
                </a:lnTo>
                <a:lnTo>
                  <a:pt x="72643" y="525145"/>
                </a:lnTo>
                <a:close/>
              </a:path>
              <a:path w="737235" h="639445">
                <a:moveTo>
                  <a:pt x="80342" y="586909"/>
                </a:moveTo>
                <a:lnTo>
                  <a:pt x="58800" y="588390"/>
                </a:lnTo>
                <a:lnTo>
                  <a:pt x="67310" y="598170"/>
                </a:lnTo>
                <a:lnTo>
                  <a:pt x="80342" y="586909"/>
                </a:lnTo>
                <a:close/>
              </a:path>
              <a:path w="737235" h="639445">
                <a:moveTo>
                  <a:pt x="123443" y="583946"/>
                </a:moveTo>
                <a:lnTo>
                  <a:pt x="80342" y="586909"/>
                </a:lnTo>
                <a:lnTo>
                  <a:pt x="67310" y="598170"/>
                </a:lnTo>
                <a:lnTo>
                  <a:pt x="91660" y="598170"/>
                </a:lnTo>
                <a:lnTo>
                  <a:pt x="123443" y="583946"/>
                </a:lnTo>
                <a:close/>
              </a:path>
              <a:path w="737235" h="639445">
                <a:moveTo>
                  <a:pt x="63425" y="567264"/>
                </a:moveTo>
                <a:lnTo>
                  <a:pt x="50292" y="578612"/>
                </a:lnTo>
                <a:lnTo>
                  <a:pt x="58800" y="588390"/>
                </a:lnTo>
                <a:lnTo>
                  <a:pt x="63425" y="567264"/>
                </a:lnTo>
                <a:close/>
              </a:path>
              <a:path w="737235" h="639445">
                <a:moveTo>
                  <a:pt x="719963" y="0"/>
                </a:moveTo>
                <a:lnTo>
                  <a:pt x="63425" y="567264"/>
                </a:lnTo>
                <a:lnTo>
                  <a:pt x="58800" y="588390"/>
                </a:lnTo>
                <a:lnTo>
                  <a:pt x="80342" y="586909"/>
                </a:lnTo>
                <a:lnTo>
                  <a:pt x="736981" y="19558"/>
                </a:lnTo>
                <a:lnTo>
                  <a:pt x="719963" y="0"/>
                </a:lnTo>
                <a:close/>
              </a:path>
            </a:pathLst>
          </a:custGeom>
          <a:solidFill>
            <a:srgbClr val="9933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1648967" y="3438144"/>
            <a:ext cx="807720" cy="323215"/>
          </a:xfrm>
          <a:prstGeom prst="rect">
            <a:avLst/>
          </a:prstGeom>
          <a:solidFill>
            <a:srgbClr val="FFCCFF"/>
          </a:solidFill>
        </p:spPr>
        <p:txBody>
          <a:bodyPr wrap="square" lIns="0" tIns="15875" rIns="0" bIns="0" rtlCol="0" vert="horz">
            <a:spAutoFit/>
          </a:bodyPr>
          <a:lstStyle/>
          <a:p>
            <a:pPr marL="50800" marR="41910" indent="28575">
              <a:lnSpc>
                <a:spcPct val="100000"/>
              </a:lnSpc>
              <a:spcBef>
                <a:spcPts val="125"/>
              </a:spcBef>
            </a:pPr>
            <a:r>
              <a:rPr dirty="0" sz="900" b="1">
                <a:solidFill>
                  <a:srgbClr val="000066"/>
                </a:solidFill>
                <a:latin typeface="Arial Black"/>
                <a:cs typeface="Arial Black"/>
              </a:rPr>
              <a:t>Difference  in</a:t>
            </a:r>
            <a:r>
              <a:rPr dirty="0" sz="900" spc="-100" b="1">
                <a:solidFill>
                  <a:srgbClr val="000066"/>
                </a:solidFill>
                <a:latin typeface="Arial Black"/>
                <a:cs typeface="Arial Black"/>
              </a:rPr>
              <a:t> </a:t>
            </a:r>
            <a:r>
              <a:rPr dirty="0" sz="900" b="1">
                <a:solidFill>
                  <a:srgbClr val="000066"/>
                </a:solidFill>
                <a:latin typeface="Arial Black"/>
                <a:cs typeface="Arial Black"/>
              </a:rPr>
              <a:t>Pressure</a:t>
            </a:r>
            <a:endParaRPr sz="900">
              <a:latin typeface="Arial Black"/>
              <a:cs typeface="Arial Black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3706240" y="2799714"/>
            <a:ext cx="857885" cy="742950"/>
          </a:xfrm>
          <a:custGeom>
            <a:avLst/>
            <a:gdLst/>
            <a:ahLst/>
            <a:cxnLst/>
            <a:rect l="l" t="t" r="r" b="b"/>
            <a:pathLst>
              <a:path w="857885" h="742950">
                <a:moveTo>
                  <a:pt x="733933" y="687577"/>
                </a:moveTo>
                <a:lnTo>
                  <a:pt x="857376" y="742823"/>
                </a:lnTo>
                <a:lnTo>
                  <a:pt x="831247" y="701801"/>
                </a:lnTo>
                <a:lnTo>
                  <a:pt x="790067" y="701801"/>
                </a:lnTo>
                <a:lnTo>
                  <a:pt x="777026" y="690541"/>
                </a:lnTo>
                <a:lnTo>
                  <a:pt x="733933" y="687577"/>
                </a:lnTo>
                <a:close/>
              </a:path>
              <a:path w="857885" h="742950">
                <a:moveTo>
                  <a:pt x="777026" y="690541"/>
                </a:moveTo>
                <a:lnTo>
                  <a:pt x="790067" y="701801"/>
                </a:lnTo>
                <a:lnTo>
                  <a:pt x="798516" y="692018"/>
                </a:lnTo>
                <a:lnTo>
                  <a:pt x="777026" y="690541"/>
                </a:lnTo>
                <a:close/>
              </a:path>
              <a:path w="857885" h="742950">
                <a:moveTo>
                  <a:pt x="784733" y="628776"/>
                </a:moveTo>
                <a:lnTo>
                  <a:pt x="793982" y="671037"/>
                </a:lnTo>
                <a:lnTo>
                  <a:pt x="806958" y="682244"/>
                </a:lnTo>
                <a:lnTo>
                  <a:pt x="798563" y="691964"/>
                </a:lnTo>
                <a:lnTo>
                  <a:pt x="790067" y="701801"/>
                </a:lnTo>
                <a:lnTo>
                  <a:pt x="831247" y="701801"/>
                </a:lnTo>
                <a:lnTo>
                  <a:pt x="784733" y="628776"/>
                </a:lnTo>
                <a:close/>
              </a:path>
              <a:path w="857885" h="742950">
                <a:moveTo>
                  <a:pt x="798516" y="692018"/>
                </a:moveTo>
                <a:close/>
              </a:path>
              <a:path w="857885" h="742950">
                <a:moveTo>
                  <a:pt x="17018" y="0"/>
                </a:moveTo>
                <a:lnTo>
                  <a:pt x="0" y="19558"/>
                </a:lnTo>
                <a:lnTo>
                  <a:pt x="777026" y="690541"/>
                </a:lnTo>
                <a:lnTo>
                  <a:pt x="798516" y="692018"/>
                </a:lnTo>
                <a:lnTo>
                  <a:pt x="793982" y="671037"/>
                </a:lnTo>
                <a:lnTo>
                  <a:pt x="17018" y="0"/>
                </a:lnTo>
                <a:close/>
              </a:path>
              <a:path w="857885" h="742950">
                <a:moveTo>
                  <a:pt x="793982" y="671037"/>
                </a:moveTo>
                <a:lnTo>
                  <a:pt x="798563" y="691964"/>
                </a:lnTo>
                <a:lnTo>
                  <a:pt x="806958" y="682244"/>
                </a:lnTo>
                <a:lnTo>
                  <a:pt x="793982" y="671037"/>
                </a:lnTo>
                <a:close/>
              </a:path>
            </a:pathLst>
          </a:custGeom>
          <a:solidFill>
            <a:srgbClr val="9933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 txBox="1"/>
          <p:nvPr/>
        </p:nvSpPr>
        <p:spPr>
          <a:xfrm>
            <a:off x="4562855" y="3541776"/>
            <a:ext cx="523240" cy="184785"/>
          </a:xfrm>
          <a:prstGeom prst="rect">
            <a:avLst/>
          </a:prstGeom>
          <a:solidFill>
            <a:srgbClr val="FFFF00"/>
          </a:solidFill>
        </p:spPr>
        <p:txBody>
          <a:bodyPr wrap="square" lIns="0" tIns="15240" rIns="0" bIns="0" rtlCol="0" vert="horz">
            <a:spAutoFit/>
          </a:bodyPr>
          <a:lstStyle/>
          <a:p>
            <a:pPr marL="46990">
              <a:lnSpc>
                <a:spcPct val="100000"/>
              </a:lnSpc>
              <a:spcBef>
                <a:spcPts val="120"/>
              </a:spcBef>
            </a:pPr>
            <a:r>
              <a:rPr dirty="0" sz="900" spc="-5" b="1">
                <a:solidFill>
                  <a:srgbClr val="252525"/>
                </a:solidFill>
                <a:latin typeface="Arial Black"/>
                <a:cs typeface="Arial Black"/>
              </a:rPr>
              <a:t>Radius</a:t>
            </a:r>
            <a:endParaRPr sz="900">
              <a:latin typeface="Arial Black"/>
              <a:cs typeface="Arial Black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3347465" y="3113023"/>
            <a:ext cx="332740" cy="471170"/>
          </a:xfrm>
          <a:custGeom>
            <a:avLst/>
            <a:gdLst/>
            <a:ahLst/>
            <a:cxnLst/>
            <a:rect l="l" t="t" r="r" b="b"/>
            <a:pathLst>
              <a:path w="332739" h="471170">
                <a:moveTo>
                  <a:pt x="226441" y="386461"/>
                </a:moveTo>
                <a:lnTo>
                  <a:pt x="332232" y="470662"/>
                </a:lnTo>
                <a:lnTo>
                  <a:pt x="313803" y="414147"/>
                </a:lnTo>
                <a:lnTo>
                  <a:pt x="277241" y="414147"/>
                </a:lnTo>
                <a:lnTo>
                  <a:pt x="267428" y="400010"/>
                </a:lnTo>
                <a:lnTo>
                  <a:pt x="226441" y="386461"/>
                </a:lnTo>
                <a:close/>
              </a:path>
              <a:path w="332739" h="471170">
                <a:moveTo>
                  <a:pt x="267428" y="400010"/>
                </a:moveTo>
                <a:lnTo>
                  <a:pt x="277241" y="414147"/>
                </a:lnTo>
                <a:lnTo>
                  <a:pt x="287909" y="406781"/>
                </a:lnTo>
                <a:lnTo>
                  <a:pt x="267428" y="400010"/>
                </a:lnTo>
                <a:close/>
              </a:path>
              <a:path w="332739" h="471170">
                <a:moveTo>
                  <a:pt x="290322" y="342138"/>
                </a:moveTo>
                <a:lnTo>
                  <a:pt x="288714" y="385206"/>
                </a:lnTo>
                <a:lnTo>
                  <a:pt x="298576" y="399414"/>
                </a:lnTo>
                <a:lnTo>
                  <a:pt x="277241" y="414147"/>
                </a:lnTo>
                <a:lnTo>
                  <a:pt x="313803" y="414147"/>
                </a:lnTo>
                <a:lnTo>
                  <a:pt x="290322" y="342138"/>
                </a:lnTo>
                <a:close/>
              </a:path>
              <a:path w="332739" h="471170">
                <a:moveTo>
                  <a:pt x="21336" y="0"/>
                </a:moveTo>
                <a:lnTo>
                  <a:pt x="0" y="14731"/>
                </a:lnTo>
                <a:lnTo>
                  <a:pt x="267428" y="400010"/>
                </a:lnTo>
                <a:lnTo>
                  <a:pt x="287909" y="406780"/>
                </a:lnTo>
                <a:lnTo>
                  <a:pt x="288714" y="385206"/>
                </a:lnTo>
                <a:lnTo>
                  <a:pt x="21336" y="0"/>
                </a:lnTo>
                <a:close/>
              </a:path>
              <a:path w="332739" h="471170">
                <a:moveTo>
                  <a:pt x="288714" y="385206"/>
                </a:moveTo>
                <a:lnTo>
                  <a:pt x="287909" y="406780"/>
                </a:lnTo>
                <a:lnTo>
                  <a:pt x="298576" y="399414"/>
                </a:lnTo>
                <a:lnTo>
                  <a:pt x="288714" y="385206"/>
                </a:lnTo>
                <a:close/>
              </a:path>
            </a:pathLst>
          </a:custGeom>
          <a:solidFill>
            <a:srgbClr val="9933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 txBox="1"/>
          <p:nvPr/>
        </p:nvSpPr>
        <p:spPr>
          <a:xfrm>
            <a:off x="3692652" y="3576828"/>
            <a:ext cx="528955" cy="184785"/>
          </a:xfrm>
          <a:prstGeom prst="rect">
            <a:avLst/>
          </a:prstGeom>
          <a:solidFill>
            <a:srgbClr val="F67534"/>
          </a:solidFill>
        </p:spPr>
        <p:txBody>
          <a:bodyPr wrap="square" lIns="0" tIns="15875" rIns="0" bIns="0" rtlCol="0" vert="horz">
            <a:spAutoFit/>
          </a:bodyPr>
          <a:lstStyle/>
          <a:p>
            <a:pPr marL="46355">
              <a:lnSpc>
                <a:spcPct val="100000"/>
              </a:lnSpc>
              <a:spcBef>
                <a:spcPts val="125"/>
              </a:spcBef>
            </a:pPr>
            <a:r>
              <a:rPr dirty="0" sz="900" spc="-5" b="1">
                <a:solidFill>
                  <a:srgbClr val="313536"/>
                </a:solidFill>
                <a:latin typeface="Arial Black"/>
                <a:cs typeface="Arial Black"/>
              </a:rPr>
              <a:t>Length</a:t>
            </a:r>
            <a:endParaRPr sz="900">
              <a:latin typeface="Arial Black"/>
              <a:cs typeface="Arial Black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3070098" y="3116198"/>
            <a:ext cx="157480" cy="426720"/>
          </a:xfrm>
          <a:custGeom>
            <a:avLst/>
            <a:gdLst/>
            <a:ahLst/>
            <a:cxnLst/>
            <a:rect l="l" t="t" r="r" b="b"/>
            <a:pathLst>
              <a:path w="157480" h="426720">
                <a:moveTo>
                  <a:pt x="5206" y="291211"/>
                </a:moveTo>
                <a:lnTo>
                  <a:pt x="0" y="426338"/>
                </a:lnTo>
                <a:lnTo>
                  <a:pt x="49644" y="356997"/>
                </a:lnTo>
                <a:lnTo>
                  <a:pt x="37464" y="356997"/>
                </a:lnTo>
                <a:lnTo>
                  <a:pt x="12953" y="348614"/>
                </a:lnTo>
                <a:lnTo>
                  <a:pt x="18573" y="332240"/>
                </a:lnTo>
                <a:lnTo>
                  <a:pt x="5206" y="291211"/>
                </a:lnTo>
                <a:close/>
              </a:path>
              <a:path w="157480" h="426720">
                <a:moveTo>
                  <a:pt x="43057" y="340681"/>
                </a:moveTo>
                <a:lnTo>
                  <a:pt x="25272" y="352805"/>
                </a:lnTo>
                <a:lnTo>
                  <a:pt x="37464" y="356997"/>
                </a:lnTo>
                <a:lnTo>
                  <a:pt x="43057" y="340681"/>
                </a:lnTo>
                <a:close/>
              </a:path>
              <a:path w="157480" h="426720">
                <a:moveTo>
                  <a:pt x="78739" y="316356"/>
                </a:moveTo>
                <a:lnTo>
                  <a:pt x="43057" y="340681"/>
                </a:lnTo>
                <a:lnTo>
                  <a:pt x="37464" y="356997"/>
                </a:lnTo>
                <a:lnTo>
                  <a:pt x="49644" y="356997"/>
                </a:lnTo>
                <a:lnTo>
                  <a:pt x="78739" y="316356"/>
                </a:lnTo>
                <a:close/>
              </a:path>
              <a:path w="157480" h="426720">
                <a:moveTo>
                  <a:pt x="18573" y="332240"/>
                </a:moveTo>
                <a:lnTo>
                  <a:pt x="12953" y="348614"/>
                </a:lnTo>
                <a:lnTo>
                  <a:pt x="25209" y="352805"/>
                </a:lnTo>
                <a:lnTo>
                  <a:pt x="18573" y="332240"/>
                </a:lnTo>
                <a:close/>
              </a:path>
              <a:path w="157480" h="426720">
                <a:moveTo>
                  <a:pt x="132587" y="0"/>
                </a:moveTo>
                <a:lnTo>
                  <a:pt x="18573" y="332240"/>
                </a:lnTo>
                <a:lnTo>
                  <a:pt x="25272" y="352805"/>
                </a:lnTo>
                <a:lnTo>
                  <a:pt x="43057" y="340681"/>
                </a:lnTo>
                <a:lnTo>
                  <a:pt x="156971" y="8381"/>
                </a:lnTo>
                <a:lnTo>
                  <a:pt x="132587" y="0"/>
                </a:lnTo>
                <a:close/>
              </a:path>
            </a:pathLst>
          </a:custGeom>
          <a:solidFill>
            <a:srgbClr val="9933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 txBox="1"/>
          <p:nvPr/>
        </p:nvSpPr>
        <p:spPr>
          <a:xfrm>
            <a:off x="2606039" y="3541776"/>
            <a:ext cx="680085" cy="184785"/>
          </a:xfrm>
          <a:prstGeom prst="rect">
            <a:avLst/>
          </a:prstGeom>
          <a:solidFill>
            <a:srgbClr val="E36316"/>
          </a:solidFill>
        </p:spPr>
        <p:txBody>
          <a:bodyPr wrap="square" lIns="0" tIns="15240" rIns="0" bIns="0" rtlCol="0" vert="horz">
            <a:spAutoFit/>
          </a:bodyPr>
          <a:lstStyle/>
          <a:p>
            <a:pPr marL="46990">
              <a:lnSpc>
                <a:spcPct val="100000"/>
              </a:lnSpc>
              <a:spcBef>
                <a:spcPts val="120"/>
              </a:spcBef>
            </a:pPr>
            <a:r>
              <a:rPr dirty="0" sz="900" b="1">
                <a:solidFill>
                  <a:srgbClr val="CCFF99"/>
                </a:solidFill>
                <a:latin typeface="Arial Black"/>
                <a:cs typeface="Arial Black"/>
              </a:rPr>
              <a:t>Viscosity</a:t>
            </a:r>
            <a:endParaRPr sz="900">
              <a:latin typeface="Arial Black"/>
              <a:cs typeface="Arial Black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5099303" y="882396"/>
            <a:ext cx="600455" cy="2697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 txBox="1"/>
          <p:nvPr/>
        </p:nvSpPr>
        <p:spPr>
          <a:xfrm>
            <a:off x="5343525" y="4182745"/>
            <a:ext cx="111125" cy="1035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600" b="1">
                <a:latin typeface="Arial"/>
                <a:cs typeface="Arial"/>
              </a:rPr>
              <a:t>15</a:t>
            </a:r>
            <a:endParaRPr sz="6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171445" y="4171696"/>
            <a:ext cx="1269365" cy="927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500">
                <a:latin typeface="Corbel"/>
                <a:cs typeface="Corbel"/>
              </a:rPr>
              <a:t>Dr.</a:t>
            </a:r>
            <a:r>
              <a:rPr dirty="0" sz="500" spc="-1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Abeer</a:t>
            </a:r>
            <a:r>
              <a:rPr dirty="0" sz="500" spc="-2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A.</a:t>
            </a:r>
            <a:r>
              <a:rPr dirty="0" sz="500" spc="-1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Al-Masri,</a:t>
            </a:r>
            <a:r>
              <a:rPr dirty="0" sz="500" spc="-3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Faculty</a:t>
            </a:r>
            <a:r>
              <a:rPr dirty="0" sz="500" spc="-25">
                <a:latin typeface="Corbel"/>
                <a:cs typeface="Corbel"/>
              </a:rPr>
              <a:t> </a:t>
            </a:r>
            <a:r>
              <a:rPr dirty="0" sz="500" spc="-5">
                <a:latin typeface="Corbel"/>
                <a:cs typeface="Corbel"/>
              </a:rPr>
              <a:t>of </a:t>
            </a:r>
            <a:r>
              <a:rPr dirty="0" sz="500">
                <a:latin typeface="Corbel"/>
                <a:cs typeface="Corbel"/>
              </a:rPr>
              <a:t>Medicine,</a:t>
            </a:r>
            <a:r>
              <a:rPr dirty="0" sz="500" spc="-35">
                <a:latin typeface="Corbel"/>
                <a:cs typeface="Corbel"/>
              </a:rPr>
              <a:t> </a:t>
            </a:r>
            <a:r>
              <a:rPr dirty="0" sz="500" spc="-5">
                <a:latin typeface="Corbel"/>
                <a:cs typeface="Corbel"/>
              </a:rPr>
              <a:t>KSU</a:t>
            </a:r>
            <a:endParaRPr sz="500">
              <a:latin typeface="Corbel"/>
              <a:cs typeface="Corbel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1143304" y="868933"/>
            <a:ext cx="4571365" cy="3428365"/>
          </a:xfrm>
          <a:custGeom>
            <a:avLst/>
            <a:gdLst/>
            <a:ahLst/>
            <a:cxnLst/>
            <a:rect l="l" t="t" r="r" b="b"/>
            <a:pathLst>
              <a:path w="4571365" h="3428365">
                <a:moveTo>
                  <a:pt x="0" y="3428110"/>
                </a:moveTo>
                <a:lnTo>
                  <a:pt x="4571365" y="3428110"/>
                </a:lnTo>
                <a:lnTo>
                  <a:pt x="4571365" y="0"/>
                </a:lnTo>
                <a:lnTo>
                  <a:pt x="0" y="0"/>
                </a:lnTo>
                <a:lnTo>
                  <a:pt x="0" y="3428110"/>
                </a:lnTo>
                <a:close/>
              </a:path>
            </a:pathLst>
          </a:custGeom>
          <a:ln w="243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1143000" y="4844796"/>
            <a:ext cx="4572000" cy="3429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1143000" y="4844796"/>
            <a:ext cx="536575" cy="2646045"/>
          </a:xfrm>
          <a:custGeom>
            <a:avLst/>
            <a:gdLst/>
            <a:ahLst/>
            <a:cxnLst/>
            <a:rect l="l" t="t" r="r" b="b"/>
            <a:pathLst>
              <a:path w="536575" h="2646045">
                <a:moveTo>
                  <a:pt x="536448" y="0"/>
                </a:moveTo>
                <a:lnTo>
                  <a:pt x="407924" y="0"/>
                </a:lnTo>
                <a:lnTo>
                  <a:pt x="0" y="2486152"/>
                </a:lnTo>
                <a:lnTo>
                  <a:pt x="0" y="2629027"/>
                </a:lnTo>
                <a:lnTo>
                  <a:pt x="99987" y="2645664"/>
                </a:lnTo>
                <a:lnTo>
                  <a:pt x="536448" y="0"/>
                </a:lnTo>
                <a:close/>
              </a:path>
            </a:pathLst>
          </a:custGeom>
          <a:solidFill>
            <a:srgbClr val="BB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1143000" y="4844796"/>
            <a:ext cx="379730" cy="2312035"/>
          </a:xfrm>
          <a:custGeom>
            <a:avLst/>
            <a:gdLst/>
            <a:ahLst/>
            <a:cxnLst/>
            <a:rect l="l" t="t" r="r" b="b"/>
            <a:pathLst>
              <a:path w="379730" h="2312034">
                <a:moveTo>
                  <a:pt x="379475" y="0"/>
                </a:moveTo>
                <a:lnTo>
                  <a:pt x="252475" y="0"/>
                </a:lnTo>
                <a:lnTo>
                  <a:pt x="0" y="1538096"/>
                </a:lnTo>
                <a:lnTo>
                  <a:pt x="0" y="2311908"/>
                </a:lnTo>
                <a:lnTo>
                  <a:pt x="379475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1143000" y="7676388"/>
            <a:ext cx="452755" cy="597535"/>
          </a:xfrm>
          <a:custGeom>
            <a:avLst/>
            <a:gdLst/>
            <a:ahLst/>
            <a:cxnLst/>
            <a:rect l="l" t="t" r="r" b="b"/>
            <a:pathLst>
              <a:path w="452755" h="597534">
                <a:moveTo>
                  <a:pt x="0" y="0"/>
                </a:moveTo>
                <a:lnTo>
                  <a:pt x="0" y="9524"/>
                </a:lnTo>
                <a:lnTo>
                  <a:pt x="426466" y="597407"/>
                </a:lnTo>
                <a:lnTo>
                  <a:pt x="452628" y="597407"/>
                </a:lnTo>
                <a:lnTo>
                  <a:pt x="0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1143000" y="7493507"/>
            <a:ext cx="744220" cy="780415"/>
          </a:xfrm>
          <a:custGeom>
            <a:avLst/>
            <a:gdLst/>
            <a:ahLst/>
            <a:cxnLst/>
            <a:rect l="l" t="t" r="r" b="b"/>
            <a:pathLst>
              <a:path w="744219" h="780415">
                <a:moveTo>
                  <a:pt x="0" y="0"/>
                </a:moveTo>
                <a:lnTo>
                  <a:pt x="0" y="2413"/>
                </a:lnTo>
                <a:lnTo>
                  <a:pt x="715137" y="780288"/>
                </a:lnTo>
                <a:lnTo>
                  <a:pt x="743712" y="780288"/>
                </a:lnTo>
                <a:lnTo>
                  <a:pt x="0" y="0"/>
                </a:lnTo>
                <a:close/>
              </a:path>
            </a:pathLst>
          </a:custGeom>
          <a:solidFill>
            <a:srgbClr val="5E0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1143000" y="7473695"/>
            <a:ext cx="1065530" cy="800100"/>
          </a:xfrm>
          <a:custGeom>
            <a:avLst/>
            <a:gdLst/>
            <a:ahLst/>
            <a:cxnLst/>
            <a:rect l="l" t="t" r="r" b="b"/>
            <a:pathLst>
              <a:path w="1065530" h="800100">
                <a:moveTo>
                  <a:pt x="0" y="0"/>
                </a:moveTo>
                <a:lnTo>
                  <a:pt x="0" y="19049"/>
                </a:lnTo>
                <a:lnTo>
                  <a:pt x="743204" y="800099"/>
                </a:lnTo>
                <a:lnTo>
                  <a:pt x="1065276" y="800099"/>
                </a:lnTo>
                <a:lnTo>
                  <a:pt x="99949" y="16636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1143000" y="7523988"/>
            <a:ext cx="688975" cy="749935"/>
          </a:xfrm>
          <a:custGeom>
            <a:avLst/>
            <a:gdLst/>
            <a:ahLst/>
            <a:cxnLst/>
            <a:rect l="l" t="t" r="r" b="b"/>
            <a:pathLst>
              <a:path w="688975" h="749934">
                <a:moveTo>
                  <a:pt x="0" y="0"/>
                </a:moveTo>
                <a:lnTo>
                  <a:pt x="0" y="152399"/>
                </a:lnTo>
                <a:lnTo>
                  <a:pt x="453136" y="749807"/>
                </a:lnTo>
                <a:lnTo>
                  <a:pt x="688848" y="749807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 txBox="1"/>
          <p:nvPr/>
        </p:nvSpPr>
        <p:spPr>
          <a:xfrm>
            <a:off x="1376172" y="5244084"/>
            <a:ext cx="4335780" cy="307975"/>
          </a:xfrm>
          <a:prstGeom prst="rect">
            <a:avLst/>
          </a:prstGeom>
          <a:solidFill>
            <a:srgbClr val="F7DEAD"/>
          </a:solidFill>
        </p:spPr>
        <p:txBody>
          <a:bodyPr wrap="square" lIns="0" tIns="7620" rIns="0" bIns="0" rtlCol="0" vert="horz">
            <a:spAutoFit/>
          </a:bodyPr>
          <a:lstStyle/>
          <a:p>
            <a:pPr marL="578485">
              <a:lnSpc>
                <a:spcPct val="100000"/>
              </a:lnSpc>
              <a:spcBef>
                <a:spcPts val="60"/>
              </a:spcBef>
            </a:pPr>
            <a:r>
              <a:rPr dirty="0" sz="1800" spc="140">
                <a:solidFill>
                  <a:srgbClr val="C00000"/>
                </a:solidFill>
                <a:latin typeface="Arial"/>
                <a:cs typeface="Arial"/>
              </a:rPr>
              <a:t>Total </a:t>
            </a:r>
            <a:r>
              <a:rPr dirty="0" sz="1800" spc="150">
                <a:solidFill>
                  <a:srgbClr val="C00000"/>
                </a:solidFill>
                <a:latin typeface="Arial"/>
                <a:cs typeface="Arial"/>
              </a:rPr>
              <a:t>Peripheral</a:t>
            </a:r>
            <a:r>
              <a:rPr dirty="0" sz="1800" spc="-26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800" spc="70">
                <a:solidFill>
                  <a:srgbClr val="C00000"/>
                </a:solidFill>
                <a:latin typeface="Arial"/>
                <a:cs typeface="Arial"/>
              </a:rPr>
              <a:t>Resistance</a:t>
            </a:r>
            <a:endParaRPr sz="180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1702561" y="7226554"/>
            <a:ext cx="1591310" cy="3041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  <a:tabLst>
                <a:tab pos="603250" algn="l"/>
                <a:tab pos="1590675" algn="l"/>
              </a:tabLst>
            </a:pPr>
            <a:r>
              <a:rPr dirty="0" baseline="-25000" sz="1500" spc="-7" b="1">
                <a:latin typeface="Times New Roman"/>
                <a:cs typeface="Times New Roman"/>
              </a:rPr>
              <a:t>TPR</a:t>
            </a:r>
            <a:r>
              <a:rPr dirty="0" baseline="-25000" sz="1500" spc="15" b="1">
                <a:latin typeface="Times New Roman"/>
                <a:cs typeface="Times New Roman"/>
              </a:rPr>
              <a:t> </a:t>
            </a:r>
            <a:r>
              <a:rPr dirty="0" baseline="-25000" sz="1500" spc="-7" b="1">
                <a:latin typeface="Times New Roman"/>
                <a:cs typeface="Times New Roman"/>
              </a:rPr>
              <a:t>=</a:t>
            </a:r>
            <a:r>
              <a:rPr dirty="0" sz="1000" spc="-5" b="1" u="sng">
                <a:latin typeface="Times New Roman"/>
                <a:cs typeface="Times New Roman"/>
              </a:rPr>
              <a:t> 	</a:t>
            </a:r>
            <a:r>
              <a:rPr dirty="0" sz="1000" b="1" u="sng">
                <a:latin typeface="Times New Roman"/>
                <a:cs typeface="Times New Roman"/>
              </a:rPr>
              <a:t>100 </a:t>
            </a:r>
            <a:r>
              <a:rPr dirty="0" sz="1000" spc="-5" b="1" u="sng">
                <a:latin typeface="Times New Roman"/>
                <a:cs typeface="Times New Roman"/>
              </a:rPr>
              <a:t>- 0</a:t>
            </a:r>
            <a:r>
              <a:rPr dirty="0" sz="1000" spc="-90" b="1" u="sng">
                <a:latin typeface="Times New Roman"/>
                <a:cs typeface="Times New Roman"/>
              </a:rPr>
              <a:t> </a:t>
            </a:r>
            <a:r>
              <a:rPr dirty="0" sz="1000" spc="-20" b="1" u="sng">
                <a:latin typeface="Times New Roman"/>
                <a:cs typeface="Times New Roman"/>
              </a:rPr>
              <a:t>mmHg	</a:t>
            </a:r>
            <a:endParaRPr sz="1000">
              <a:latin typeface="Times New Roman"/>
              <a:cs typeface="Times New Roman"/>
            </a:endParaRPr>
          </a:p>
          <a:p>
            <a:pPr marL="454025">
              <a:lnSpc>
                <a:spcPts val="1195"/>
              </a:lnSpc>
            </a:pPr>
            <a:r>
              <a:rPr dirty="0" sz="1000" b="1">
                <a:latin typeface="Times New Roman"/>
                <a:cs typeface="Times New Roman"/>
              </a:rPr>
              <a:t>83.3 </a:t>
            </a:r>
            <a:r>
              <a:rPr dirty="0" sz="1000" spc="-10" b="1">
                <a:latin typeface="Times New Roman"/>
                <a:cs typeface="Times New Roman"/>
              </a:rPr>
              <a:t>ml/sec </a:t>
            </a:r>
            <a:r>
              <a:rPr dirty="0" sz="1000" spc="-5" b="1">
                <a:solidFill>
                  <a:srgbClr val="C00000"/>
                </a:solidFill>
                <a:latin typeface="Times New Roman"/>
                <a:cs typeface="Times New Roman"/>
              </a:rPr>
              <a:t>(5</a:t>
            </a:r>
            <a:r>
              <a:rPr dirty="0" sz="1000" spc="-40" b="1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1000" spc="-10" b="1">
                <a:solidFill>
                  <a:srgbClr val="C00000"/>
                </a:solidFill>
                <a:latin typeface="Times New Roman"/>
                <a:cs typeface="Times New Roman"/>
              </a:rPr>
              <a:t>L/min)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2166492" y="7716392"/>
            <a:ext cx="655320" cy="1517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195"/>
              </a:lnSpc>
            </a:pPr>
            <a:r>
              <a:rPr dirty="0" sz="1000" b="1">
                <a:latin typeface="Times New Roman"/>
                <a:cs typeface="Times New Roman"/>
              </a:rPr>
              <a:t>1.2</a:t>
            </a:r>
            <a:r>
              <a:rPr dirty="0" sz="1000" spc="170" b="1">
                <a:latin typeface="Times New Roman"/>
                <a:cs typeface="Times New Roman"/>
              </a:rPr>
              <a:t> </a:t>
            </a:r>
            <a:r>
              <a:rPr dirty="0" sz="1000" spc="-10" b="1">
                <a:latin typeface="Times New Roman"/>
                <a:cs typeface="Times New Roman"/>
              </a:rPr>
              <a:t>(PRU’s)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1347216" y="6435852"/>
            <a:ext cx="1848612" cy="42367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 txBox="1"/>
          <p:nvPr/>
        </p:nvSpPr>
        <p:spPr>
          <a:xfrm>
            <a:off x="1600200" y="6467347"/>
            <a:ext cx="1741170" cy="6750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r>
              <a:rPr dirty="0" sz="1000" spc="-5" b="1">
                <a:solidFill>
                  <a:srgbClr val="0D0D0D"/>
                </a:solidFill>
                <a:latin typeface="Arial Black"/>
                <a:cs typeface="Arial Black"/>
              </a:rPr>
              <a:t>Systemic</a:t>
            </a:r>
            <a:r>
              <a:rPr dirty="0" sz="1000" spc="265" b="1">
                <a:solidFill>
                  <a:srgbClr val="0D0D0D"/>
                </a:solidFill>
                <a:latin typeface="Arial Black"/>
                <a:cs typeface="Arial Black"/>
              </a:rPr>
              <a:t> </a:t>
            </a:r>
            <a:r>
              <a:rPr dirty="0" sz="1000" spc="-5" b="1">
                <a:solidFill>
                  <a:srgbClr val="0D0D0D"/>
                </a:solidFill>
                <a:latin typeface="Arial Black"/>
                <a:cs typeface="Arial Black"/>
              </a:rPr>
              <a:t>Circulation:</a:t>
            </a:r>
            <a:endParaRPr sz="1000">
              <a:latin typeface="Arial Black"/>
              <a:cs typeface="Arial Black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450">
              <a:latin typeface="Times New Roman"/>
              <a:cs typeface="Times New Roman"/>
            </a:endParaRPr>
          </a:p>
          <a:p>
            <a:pPr marL="87630">
              <a:lnSpc>
                <a:spcPct val="100000"/>
              </a:lnSpc>
            </a:pPr>
            <a:r>
              <a:rPr dirty="0" baseline="-19444" sz="1500" spc="-7" b="1">
                <a:latin typeface="Times New Roman"/>
                <a:cs typeface="Times New Roman"/>
              </a:rPr>
              <a:t>TPR =   </a:t>
            </a:r>
            <a:r>
              <a:rPr dirty="0" sz="1000" spc="-5" b="1" u="sng">
                <a:latin typeface="Times New Roman"/>
                <a:cs typeface="Times New Roman"/>
              </a:rPr>
              <a:t>Aortic </a:t>
            </a:r>
            <a:r>
              <a:rPr dirty="0" sz="1000" spc="-10" b="1" u="sng">
                <a:latin typeface="Times New Roman"/>
                <a:cs typeface="Times New Roman"/>
              </a:rPr>
              <a:t>Pressure </a:t>
            </a:r>
            <a:r>
              <a:rPr dirty="0" sz="1000" spc="-5" b="1" u="sng">
                <a:latin typeface="Times New Roman"/>
                <a:cs typeface="Times New Roman"/>
              </a:rPr>
              <a:t>-</a:t>
            </a:r>
            <a:r>
              <a:rPr dirty="0" sz="1000" spc="-85" b="1" u="sng">
                <a:latin typeface="Times New Roman"/>
                <a:cs typeface="Times New Roman"/>
              </a:rPr>
              <a:t> </a:t>
            </a:r>
            <a:r>
              <a:rPr dirty="0" sz="1000" spc="-10" b="1" u="sng">
                <a:latin typeface="Times New Roman"/>
                <a:cs typeface="Times New Roman"/>
              </a:rPr>
              <a:t>RAP</a:t>
            </a:r>
            <a:endParaRPr sz="1000">
              <a:latin typeface="Times New Roman"/>
              <a:cs typeface="Times New Roman"/>
            </a:endParaRPr>
          </a:p>
          <a:p>
            <a:pPr marL="1000125">
              <a:lnSpc>
                <a:spcPts val="1195"/>
              </a:lnSpc>
            </a:pPr>
            <a:r>
              <a:rPr dirty="0" sz="1000" spc="-5" b="1">
                <a:latin typeface="Times New Roman"/>
                <a:cs typeface="Times New Roman"/>
              </a:rPr>
              <a:t>Flow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3691382" y="6866382"/>
            <a:ext cx="474345" cy="1517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195"/>
              </a:lnSpc>
            </a:pPr>
            <a:r>
              <a:rPr dirty="0" sz="1000" spc="-5" b="1">
                <a:latin typeface="Times New Roman"/>
                <a:cs typeface="Times New Roman"/>
              </a:rPr>
              <a:t>Pul. R.</a:t>
            </a:r>
            <a:r>
              <a:rPr dirty="0" sz="1000" spc="-80" b="1">
                <a:latin typeface="Times New Roman"/>
                <a:cs typeface="Times New Roman"/>
              </a:rPr>
              <a:t> </a:t>
            </a:r>
            <a:r>
              <a:rPr dirty="0" sz="1000" spc="-5" b="1">
                <a:latin typeface="Times New Roman"/>
                <a:cs typeface="Times New Roman"/>
              </a:rPr>
              <a:t>=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3691382" y="7298563"/>
            <a:ext cx="474345" cy="1517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195"/>
              </a:lnSpc>
            </a:pPr>
            <a:r>
              <a:rPr dirty="0" sz="1000" spc="-5" b="1">
                <a:latin typeface="Times New Roman"/>
                <a:cs typeface="Times New Roman"/>
              </a:rPr>
              <a:t>Pul. R.</a:t>
            </a:r>
            <a:r>
              <a:rPr dirty="0" sz="1000" spc="-80" b="1">
                <a:latin typeface="Times New Roman"/>
                <a:cs typeface="Times New Roman"/>
              </a:rPr>
              <a:t> </a:t>
            </a:r>
            <a:r>
              <a:rPr dirty="0" sz="1000" spc="-5" b="1">
                <a:latin typeface="Times New Roman"/>
                <a:cs typeface="Times New Roman"/>
              </a:rPr>
              <a:t>=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4283709" y="6830314"/>
            <a:ext cx="951230" cy="7150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r>
              <a:rPr dirty="0" sz="1000" spc="-5" b="1" u="sng">
                <a:latin typeface="Times New Roman"/>
                <a:cs typeface="Times New Roman"/>
              </a:rPr>
              <a:t>Pul. Art. </a:t>
            </a:r>
            <a:r>
              <a:rPr dirty="0" sz="1000" spc="-50" b="1" u="sng">
                <a:latin typeface="Times New Roman"/>
                <a:cs typeface="Times New Roman"/>
              </a:rPr>
              <a:t>P. </a:t>
            </a:r>
            <a:r>
              <a:rPr dirty="0" sz="1000" spc="-5" b="1" u="sng">
                <a:latin typeface="Times New Roman"/>
                <a:cs typeface="Times New Roman"/>
              </a:rPr>
              <a:t>-</a:t>
            </a:r>
            <a:r>
              <a:rPr dirty="0" sz="1000" spc="-55" b="1" u="sng">
                <a:latin typeface="Times New Roman"/>
                <a:cs typeface="Times New Roman"/>
              </a:rPr>
              <a:t> </a:t>
            </a:r>
            <a:r>
              <a:rPr dirty="0" sz="1000" spc="-5" b="1" u="sng">
                <a:latin typeface="Times New Roman"/>
                <a:cs typeface="Times New Roman"/>
              </a:rPr>
              <a:t>LAP</a:t>
            </a:r>
            <a:endParaRPr sz="1000">
              <a:latin typeface="Times New Roman"/>
              <a:cs typeface="Times New Roman"/>
            </a:endParaRPr>
          </a:p>
          <a:p>
            <a:pPr marL="340995">
              <a:lnSpc>
                <a:spcPct val="100000"/>
              </a:lnSpc>
            </a:pPr>
            <a:r>
              <a:rPr dirty="0" sz="1000" spc="-5" b="1">
                <a:latin typeface="Times New Roman"/>
                <a:cs typeface="Times New Roman"/>
              </a:rPr>
              <a:t>Flow</a:t>
            </a:r>
            <a:endParaRPr sz="1000">
              <a:latin typeface="Times New Roman"/>
              <a:cs typeface="Times New Roman"/>
            </a:endParaRPr>
          </a:p>
          <a:p>
            <a:pPr marL="19685">
              <a:lnSpc>
                <a:spcPct val="100000"/>
              </a:lnSpc>
              <a:spcBef>
                <a:spcPts val="830"/>
              </a:spcBef>
            </a:pPr>
            <a:r>
              <a:rPr dirty="0" sz="1000" b="1" u="sng">
                <a:latin typeface="Times New Roman"/>
                <a:cs typeface="Times New Roman"/>
              </a:rPr>
              <a:t>15 </a:t>
            </a:r>
            <a:r>
              <a:rPr dirty="0" sz="1000" spc="-5" b="1" u="sng">
                <a:latin typeface="Times New Roman"/>
                <a:cs typeface="Times New Roman"/>
              </a:rPr>
              <a:t>- 5</a:t>
            </a:r>
            <a:r>
              <a:rPr dirty="0" sz="1000" spc="-85" b="1" u="sng">
                <a:latin typeface="Times New Roman"/>
                <a:cs typeface="Times New Roman"/>
              </a:rPr>
              <a:t> </a:t>
            </a:r>
            <a:r>
              <a:rPr dirty="0" sz="1000" spc="-20" b="1" u="sng">
                <a:latin typeface="Times New Roman"/>
                <a:cs typeface="Times New Roman"/>
              </a:rPr>
              <a:t>mmHg</a:t>
            </a:r>
            <a:endParaRPr sz="1000">
              <a:latin typeface="Times New Roman"/>
              <a:cs typeface="Times New Roman"/>
            </a:endParaRPr>
          </a:p>
          <a:p>
            <a:pPr marL="73025">
              <a:lnSpc>
                <a:spcPts val="1195"/>
              </a:lnSpc>
            </a:pPr>
            <a:r>
              <a:rPr dirty="0" sz="1000" spc="-5" b="1">
                <a:latin typeface="Times New Roman"/>
                <a:cs typeface="Times New Roman"/>
              </a:rPr>
              <a:t>83.3</a:t>
            </a:r>
            <a:r>
              <a:rPr dirty="0" sz="1000" spc="-75" b="1">
                <a:latin typeface="Times New Roman"/>
                <a:cs typeface="Times New Roman"/>
              </a:rPr>
              <a:t> </a:t>
            </a:r>
            <a:r>
              <a:rPr dirty="0" sz="1000" spc="-10" b="1">
                <a:latin typeface="Times New Roman"/>
                <a:cs typeface="Times New Roman"/>
              </a:rPr>
              <a:t>ml/sec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3451859" y="5747639"/>
            <a:ext cx="291465" cy="5486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92710" indent="-93345">
              <a:lnSpc>
                <a:spcPct val="100000"/>
              </a:lnSpc>
            </a:pPr>
            <a:r>
              <a:rPr dirty="0" sz="1800" spc="-5" b="1" u="heavy">
                <a:latin typeface="Arial"/>
                <a:cs typeface="Arial"/>
              </a:rPr>
              <a:t>∆P </a:t>
            </a:r>
            <a:r>
              <a:rPr dirty="0" sz="1800" spc="-5" b="1">
                <a:latin typeface="Arial"/>
                <a:cs typeface="Arial"/>
              </a:rPr>
              <a:t> </a:t>
            </a:r>
            <a:r>
              <a:rPr dirty="0" sz="1800" spc="35" b="1">
                <a:latin typeface="Arial"/>
                <a:cs typeface="Arial"/>
              </a:rPr>
              <a:t>Q</a:t>
            </a:r>
            <a:endParaRPr sz="1800">
              <a:latin typeface="Arial"/>
              <a:cs typeface="Arial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3662934" y="6451853"/>
            <a:ext cx="1696212" cy="19964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 txBox="1"/>
          <p:nvPr/>
        </p:nvSpPr>
        <p:spPr>
          <a:xfrm>
            <a:off x="3662934" y="6451853"/>
            <a:ext cx="1696720" cy="200025"/>
          </a:xfrm>
          <a:prstGeom prst="rect">
            <a:avLst/>
          </a:prstGeom>
          <a:ln w="4572">
            <a:solidFill>
              <a:srgbClr val="B8D9D0"/>
            </a:solidFill>
          </a:ln>
        </p:spPr>
        <p:txBody>
          <a:bodyPr wrap="square" lIns="0" tIns="13335" rIns="0" bIns="0" rtlCol="0" vert="horz">
            <a:spAutoFit/>
          </a:bodyPr>
          <a:lstStyle/>
          <a:p>
            <a:pPr marL="42545">
              <a:lnSpc>
                <a:spcPct val="100000"/>
              </a:lnSpc>
              <a:spcBef>
                <a:spcPts val="105"/>
              </a:spcBef>
            </a:pPr>
            <a:r>
              <a:rPr dirty="0" sz="1000" b="1">
                <a:solidFill>
                  <a:srgbClr val="0D0D0D"/>
                </a:solidFill>
                <a:latin typeface="Arial Black"/>
                <a:cs typeface="Arial Black"/>
              </a:rPr>
              <a:t>Pulmonary </a:t>
            </a:r>
            <a:r>
              <a:rPr dirty="0" sz="1000" spc="-5" b="1">
                <a:solidFill>
                  <a:srgbClr val="0D0D0D"/>
                </a:solidFill>
                <a:latin typeface="Arial Black"/>
                <a:cs typeface="Arial Black"/>
              </a:rPr>
              <a:t>Circulation:</a:t>
            </a:r>
            <a:endParaRPr sz="1000">
              <a:latin typeface="Arial Black"/>
              <a:cs typeface="Arial Black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3691382" y="7724902"/>
            <a:ext cx="1282700" cy="1517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195"/>
              </a:lnSpc>
            </a:pPr>
            <a:r>
              <a:rPr dirty="0" baseline="5555" sz="1500" spc="-7" b="1">
                <a:latin typeface="Times New Roman"/>
                <a:cs typeface="Times New Roman"/>
              </a:rPr>
              <a:t>Pul. R. </a:t>
            </a:r>
            <a:r>
              <a:rPr dirty="0" sz="1000" spc="-5" b="1">
                <a:latin typeface="Times New Roman"/>
                <a:cs typeface="Times New Roman"/>
              </a:rPr>
              <a:t>=   </a:t>
            </a:r>
            <a:r>
              <a:rPr dirty="0" sz="1000" b="1">
                <a:latin typeface="Times New Roman"/>
                <a:cs typeface="Times New Roman"/>
              </a:rPr>
              <a:t>0.12</a:t>
            </a:r>
            <a:r>
              <a:rPr dirty="0" sz="1000" spc="175" b="1">
                <a:latin typeface="Times New Roman"/>
                <a:cs typeface="Times New Roman"/>
              </a:rPr>
              <a:t> </a:t>
            </a:r>
            <a:r>
              <a:rPr dirty="0" sz="1000" spc="-10" b="1">
                <a:latin typeface="Times New Roman"/>
                <a:cs typeface="Times New Roman"/>
              </a:rPr>
              <a:t>(PRU’s)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1710563" y="7694421"/>
            <a:ext cx="360680" cy="1739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r>
              <a:rPr dirty="0" sz="1000" spc="-5" b="1">
                <a:latin typeface="Times New Roman"/>
                <a:cs typeface="Times New Roman"/>
              </a:rPr>
              <a:t>TPR</a:t>
            </a:r>
            <a:r>
              <a:rPr dirty="0" sz="1000" spc="-75" b="1">
                <a:latin typeface="Times New Roman"/>
                <a:cs typeface="Times New Roman"/>
              </a:rPr>
              <a:t> </a:t>
            </a:r>
            <a:r>
              <a:rPr dirty="0" baseline="-8333" sz="1500" spc="-7" b="1">
                <a:latin typeface="Times New Roman"/>
                <a:cs typeface="Times New Roman"/>
              </a:rPr>
              <a:t>=</a:t>
            </a:r>
            <a:endParaRPr baseline="-8333" sz="1500">
              <a:latin typeface="Times New Roman"/>
              <a:cs typeface="Times New Roman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2832226" y="5855461"/>
            <a:ext cx="394335" cy="2743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155"/>
              </a:lnSpc>
            </a:pPr>
            <a:r>
              <a:rPr dirty="0" sz="1800" spc="100" b="1">
                <a:latin typeface="Arial"/>
                <a:cs typeface="Arial"/>
              </a:rPr>
              <a:t>R</a:t>
            </a:r>
            <a:r>
              <a:rPr dirty="0" sz="1800" spc="20" b="1">
                <a:latin typeface="Arial"/>
                <a:cs typeface="Arial"/>
              </a:rPr>
              <a:t> </a:t>
            </a:r>
            <a:r>
              <a:rPr dirty="0" sz="1800" spc="25" b="1">
                <a:latin typeface="Arial"/>
                <a:cs typeface="Arial"/>
              </a:rPr>
              <a:t>=</a:t>
            </a:r>
            <a:endParaRPr sz="1800">
              <a:latin typeface="Arial"/>
              <a:cs typeface="Arial"/>
            </a:endParaRPr>
          </a:p>
        </p:txBody>
      </p:sp>
      <p:sp>
        <p:nvSpPr>
          <p:cNvPr id="49" name="object 49"/>
          <p:cNvSpPr/>
          <p:nvPr/>
        </p:nvSpPr>
        <p:spPr>
          <a:xfrm>
            <a:off x="5099303" y="4858511"/>
            <a:ext cx="600455" cy="26974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0" name="object 50"/>
          <p:cNvSpPr txBox="1"/>
          <p:nvPr/>
        </p:nvSpPr>
        <p:spPr>
          <a:xfrm>
            <a:off x="5356225" y="8159495"/>
            <a:ext cx="85725" cy="908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715"/>
              </a:lnSpc>
            </a:pPr>
            <a:r>
              <a:rPr dirty="0" sz="600" b="1">
                <a:latin typeface="Arial"/>
                <a:cs typeface="Arial"/>
              </a:rPr>
              <a:t>16</a:t>
            </a:r>
            <a:endParaRPr sz="600">
              <a:latin typeface="Arial"/>
              <a:cs typeface="Arial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2184145" y="8148422"/>
            <a:ext cx="1243965" cy="800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r>
              <a:rPr dirty="0" sz="500">
                <a:latin typeface="Corbel"/>
                <a:cs typeface="Corbel"/>
              </a:rPr>
              <a:t>Dr.</a:t>
            </a:r>
            <a:r>
              <a:rPr dirty="0" sz="500" spc="-1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Abeer</a:t>
            </a:r>
            <a:r>
              <a:rPr dirty="0" sz="500" spc="-2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A.</a:t>
            </a:r>
            <a:r>
              <a:rPr dirty="0" sz="500" spc="-1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Al-Masri,</a:t>
            </a:r>
            <a:r>
              <a:rPr dirty="0" sz="500" spc="-35">
                <a:latin typeface="Corbel"/>
                <a:cs typeface="Corbel"/>
              </a:rPr>
              <a:t> </a:t>
            </a:r>
            <a:r>
              <a:rPr dirty="0" sz="500">
                <a:latin typeface="Corbel"/>
                <a:cs typeface="Corbel"/>
              </a:rPr>
              <a:t>Faculty</a:t>
            </a:r>
            <a:r>
              <a:rPr dirty="0" sz="500" spc="-25">
                <a:latin typeface="Corbel"/>
                <a:cs typeface="Corbel"/>
              </a:rPr>
              <a:t> </a:t>
            </a:r>
            <a:r>
              <a:rPr dirty="0" sz="500" spc="-5">
                <a:latin typeface="Corbel"/>
                <a:cs typeface="Corbel"/>
              </a:rPr>
              <a:t>of </a:t>
            </a:r>
            <a:r>
              <a:rPr dirty="0" sz="500">
                <a:latin typeface="Corbel"/>
                <a:cs typeface="Corbel"/>
              </a:rPr>
              <a:t>Medicine,</a:t>
            </a:r>
            <a:r>
              <a:rPr dirty="0" sz="500" spc="-35">
                <a:latin typeface="Corbel"/>
                <a:cs typeface="Corbel"/>
              </a:rPr>
              <a:t> </a:t>
            </a:r>
            <a:r>
              <a:rPr dirty="0" sz="500" spc="-5">
                <a:latin typeface="Corbel"/>
                <a:cs typeface="Corbel"/>
              </a:rPr>
              <a:t>KSU</a:t>
            </a:r>
            <a:endParaRPr sz="500">
              <a:latin typeface="Corbel"/>
              <a:cs typeface="Corbel"/>
            </a:endParaRPr>
          </a:p>
        </p:txBody>
      </p:sp>
      <p:sp>
        <p:nvSpPr>
          <p:cNvPr id="52" name="object 52"/>
          <p:cNvSpPr/>
          <p:nvPr/>
        </p:nvSpPr>
        <p:spPr>
          <a:xfrm>
            <a:off x="1143304" y="4845684"/>
            <a:ext cx="4571365" cy="3428365"/>
          </a:xfrm>
          <a:custGeom>
            <a:avLst/>
            <a:gdLst/>
            <a:ahLst/>
            <a:cxnLst/>
            <a:rect l="l" t="t" r="r" b="b"/>
            <a:pathLst>
              <a:path w="4571365" h="3428365">
                <a:moveTo>
                  <a:pt x="0" y="3428111"/>
                </a:moveTo>
                <a:lnTo>
                  <a:pt x="4571365" y="3428111"/>
                </a:lnTo>
                <a:lnTo>
                  <a:pt x="4571365" y="0"/>
                </a:lnTo>
                <a:lnTo>
                  <a:pt x="0" y="0"/>
                </a:lnTo>
                <a:lnTo>
                  <a:pt x="0" y="3428111"/>
                </a:lnTo>
                <a:close/>
              </a:path>
            </a:pathLst>
          </a:custGeom>
          <a:ln w="243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algn="r" marR="5715">
              <a:lnSpc>
                <a:spcPts val="1305"/>
              </a:lnSpc>
            </a:pPr>
            <a:r>
              <a:rPr dirty="0" spc="-25"/>
              <a:t>Dr. </a:t>
            </a:r>
            <a:r>
              <a:rPr dirty="0" spc="-5"/>
              <a:t>Abeer A. Al-Masri, Faculty </a:t>
            </a:r>
            <a:r>
              <a:rPr dirty="0"/>
              <a:t>of</a:t>
            </a:r>
            <a:r>
              <a:rPr dirty="0" spc="-120"/>
              <a:t> </a:t>
            </a:r>
            <a:r>
              <a:rPr dirty="0" spc="-5"/>
              <a:t>Medicine,</a:t>
            </a:r>
          </a:p>
          <a:p>
            <a:pPr algn="r" marR="5080">
              <a:lnSpc>
                <a:spcPct val="100000"/>
              </a:lnSpc>
            </a:pPr>
            <a:r>
              <a:rPr dirty="0" spc="-5"/>
              <a:t>KSU</a:t>
            </a:r>
          </a:p>
        </p:txBody>
      </p:sp>
      <p:sp>
        <p:nvSpPr>
          <p:cNvPr id="54" name="object 5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fld id="{81D60167-4931-47E6-BA6A-407CBD079E47}" type="slidenum">
              <a:rPr dirty="0" spc="-5"/>
              <a:t>1</a:t>
            </a:fld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13401" y="41147"/>
            <a:ext cx="1671320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5">
                <a:latin typeface="Times New Roman"/>
                <a:cs typeface="Times New Roman"/>
              </a:rPr>
              <a:t>Cardiovascular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Physiology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788" y="41147"/>
            <a:ext cx="569595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>
                <a:latin typeface="Times New Roman"/>
                <a:cs typeface="Times New Roman"/>
              </a:rPr>
              <a:t>3/6/2016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143000" y="868680"/>
            <a:ext cx="4572000" cy="3429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143000" y="868680"/>
            <a:ext cx="536575" cy="2646045"/>
          </a:xfrm>
          <a:custGeom>
            <a:avLst/>
            <a:gdLst/>
            <a:ahLst/>
            <a:cxnLst/>
            <a:rect l="l" t="t" r="r" b="b"/>
            <a:pathLst>
              <a:path w="536575" h="2646045">
                <a:moveTo>
                  <a:pt x="536448" y="0"/>
                </a:moveTo>
                <a:lnTo>
                  <a:pt x="407924" y="0"/>
                </a:lnTo>
                <a:lnTo>
                  <a:pt x="0" y="2486152"/>
                </a:lnTo>
                <a:lnTo>
                  <a:pt x="0" y="2629027"/>
                </a:lnTo>
                <a:lnTo>
                  <a:pt x="99987" y="2645664"/>
                </a:lnTo>
                <a:lnTo>
                  <a:pt x="536448" y="0"/>
                </a:lnTo>
                <a:close/>
              </a:path>
            </a:pathLst>
          </a:custGeom>
          <a:solidFill>
            <a:srgbClr val="BB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143000" y="868680"/>
            <a:ext cx="379730" cy="2312035"/>
          </a:xfrm>
          <a:custGeom>
            <a:avLst/>
            <a:gdLst/>
            <a:ahLst/>
            <a:cxnLst/>
            <a:rect l="l" t="t" r="r" b="b"/>
            <a:pathLst>
              <a:path w="379730" h="2312035">
                <a:moveTo>
                  <a:pt x="379475" y="0"/>
                </a:moveTo>
                <a:lnTo>
                  <a:pt x="252475" y="0"/>
                </a:lnTo>
                <a:lnTo>
                  <a:pt x="0" y="1538097"/>
                </a:lnTo>
                <a:lnTo>
                  <a:pt x="0" y="2311908"/>
                </a:lnTo>
                <a:lnTo>
                  <a:pt x="379475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143000" y="3700271"/>
            <a:ext cx="452755" cy="597535"/>
          </a:xfrm>
          <a:custGeom>
            <a:avLst/>
            <a:gdLst/>
            <a:ahLst/>
            <a:cxnLst/>
            <a:rect l="l" t="t" r="r" b="b"/>
            <a:pathLst>
              <a:path w="452755" h="597535">
                <a:moveTo>
                  <a:pt x="0" y="0"/>
                </a:moveTo>
                <a:lnTo>
                  <a:pt x="0" y="9525"/>
                </a:lnTo>
                <a:lnTo>
                  <a:pt x="426466" y="597407"/>
                </a:lnTo>
                <a:lnTo>
                  <a:pt x="452628" y="597407"/>
                </a:lnTo>
                <a:lnTo>
                  <a:pt x="0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143000" y="3517391"/>
            <a:ext cx="744220" cy="780415"/>
          </a:xfrm>
          <a:custGeom>
            <a:avLst/>
            <a:gdLst/>
            <a:ahLst/>
            <a:cxnLst/>
            <a:rect l="l" t="t" r="r" b="b"/>
            <a:pathLst>
              <a:path w="744219" h="780414">
                <a:moveTo>
                  <a:pt x="0" y="0"/>
                </a:moveTo>
                <a:lnTo>
                  <a:pt x="0" y="2412"/>
                </a:lnTo>
                <a:lnTo>
                  <a:pt x="715137" y="780288"/>
                </a:lnTo>
                <a:lnTo>
                  <a:pt x="743712" y="780288"/>
                </a:lnTo>
                <a:lnTo>
                  <a:pt x="0" y="0"/>
                </a:lnTo>
                <a:close/>
              </a:path>
            </a:pathLst>
          </a:custGeom>
          <a:solidFill>
            <a:srgbClr val="5E0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143000" y="3497579"/>
            <a:ext cx="1065530" cy="800100"/>
          </a:xfrm>
          <a:custGeom>
            <a:avLst/>
            <a:gdLst/>
            <a:ahLst/>
            <a:cxnLst/>
            <a:rect l="l" t="t" r="r" b="b"/>
            <a:pathLst>
              <a:path w="1065530" h="800100">
                <a:moveTo>
                  <a:pt x="0" y="0"/>
                </a:moveTo>
                <a:lnTo>
                  <a:pt x="0" y="19050"/>
                </a:lnTo>
                <a:lnTo>
                  <a:pt x="743204" y="800100"/>
                </a:lnTo>
                <a:lnTo>
                  <a:pt x="1065276" y="800100"/>
                </a:lnTo>
                <a:lnTo>
                  <a:pt x="99949" y="16637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143000" y="3547871"/>
            <a:ext cx="688975" cy="749935"/>
          </a:xfrm>
          <a:custGeom>
            <a:avLst/>
            <a:gdLst/>
            <a:ahLst/>
            <a:cxnLst/>
            <a:rect l="l" t="t" r="r" b="b"/>
            <a:pathLst>
              <a:path w="688975" h="749935">
                <a:moveTo>
                  <a:pt x="0" y="0"/>
                </a:moveTo>
                <a:lnTo>
                  <a:pt x="0" y="152400"/>
                </a:lnTo>
                <a:lnTo>
                  <a:pt x="453136" y="749807"/>
                </a:lnTo>
                <a:lnTo>
                  <a:pt x="688848" y="749807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143000" y="2289048"/>
            <a:ext cx="4572000" cy="14097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1202436" y="1699260"/>
            <a:ext cx="4419600" cy="7680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2363723" y="1484375"/>
            <a:ext cx="2107692" cy="35509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2538983" y="3823715"/>
            <a:ext cx="2932175" cy="38709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5099303" y="882396"/>
            <a:ext cx="600455" cy="26974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1228178" y="3312921"/>
            <a:ext cx="1431709" cy="98475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1209700" y="3320669"/>
            <a:ext cx="1411579" cy="97599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1446402" y="3469004"/>
            <a:ext cx="948633" cy="743966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 txBox="1"/>
          <p:nvPr/>
        </p:nvSpPr>
        <p:spPr>
          <a:xfrm>
            <a:off x="1143304" y="868933"/>
            <a:ext cx="4571365" cy="3428365"/>
          </a:xfrm>
          <a:prstGeom prst="rect">
            <a:avLst/>
          </a:prstGeom>
          <a:ln w="24384">
            <a:solidFill>
              <a:srgbClr val="000000"/>
            </a:solidFill>
          </a:ln>
        </p:spPr>
        <p:txBody>
          <a:bodyPr wrap="square" lIns="0" tIns="508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40"/>
              </a:spcBef>
            </a:pPr>
            <a:endParaRPr sz="1850">
              <a:latin typeface="Times New Roman"/>
              <a:cs typeface="Times New Roman"/>
            </a:endParaRPr>
          </a:p>
          <a:p>
            <a:pPr algn="ctr" marL="36195">
              <a:lnSpc>
                <a:spcPct val="100000"/>
              </a:lnSpc>
              <a:spcBef>
                <a:spcPts val="5"/>
              </a:spcBef>
            </a:pPr>
            <a:r>
              <a:rPr dirty="0" sz="1800" spc="130">
                <a:solidFill>
                  <a:srgbClr val="C00000"/>
                </a:solidFill>
                <a:latin typeface="Arial"/>
                <a:cs typeface="Arial"/>
              </a:rPr>
              <a:t>Blood</a:t>
            </a:r>
            <a:r>
              <a:rPr dirty="0" sz="1800" spc="-75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800" spc="215">
                <a:solidFill>
                  <a:srgbClr val="C00000"/>
                </a:solidFill>
                <a:latin typeface="Arial"/>
                <a:cs typeface="Arial"/>
              </a:rPr>
              <a:t>Flow</a:t>
            </a:r>
            <a:r>
              <a:rPr dirty="0" sz="1800" spc="-9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800" spc="130">
                <a:solidFill>
                  <a:srgbClr val="C00000"/>
                </a:solidFill>
                <a:latin typeface="Arial"/>
                <a:cs typeface="Arial"/>
              </a:rPr>
              <a:t>and</a:t>
            </a:r>
            <a:r>
              <a:rPr dirty="0" sz="1800" spc="-8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800" spc="90">
                <a:solidFill>
                  <a:srgbClr val="C00000"/>
                </a:solidFill>
                <a:latin typeface="Arial"/>
                <a:cs typeface="Arial"/>
              </a:rPr>
              <a:t>Pressure</a:t>
            </a:r>
            <a:endParaRPr sz="1800">
              <a:latin typeface="Arial"/>
              <a:cs typeface="Arial"/>
            </a:endParaRPr>
          </a:p>
          <a:p>
            <a:pPr algn="ctr" marR="15875">
              <a:lnSpc>
                <a:spcPct val="100000"/>
              </a:lnSpc>
              <a:spcBef>
                <a:spcPts val="1035"/>
              </a:spcBef>
            </a:pPr>
            <a:r>
              <a:rPr dirty="0" sz="900" b="1">
                <a:latin typeface="Arial Black"/>
                <a:cs typeface="Arial Black"/>
              </a:rPr>
              <a:t>P directly proportional </a:t>
            </a:r>
            <a:r>
              <a:rPr dirty="0" sz="900" spc="-5" b="1">
                <a:latin typeface="Arial Black"/>
                <a:cs typeface="Arial Black"/>
              </a:rPr>
              <a:t>to</a:t>
            </a:r>
            <a:r>
              <a:rPr dirty="0" sz="900" spc="-40" b="1">
                <a:latin typeface="Arial Black"/>
                <a:cs typeface="Arial Black"/>
              </a:rPr>
              <a:t> </a:t>
            </a:r>
            <a:r>
              <a:rPr dirty="0" sz="900" b="1">
                <a:latin typeface="Arial Black"/>
                <a:cs typeface="Arial Black"/>
              </a:rPr>
              <a:t>F</a:t>
            </a:r>
            <a:endParaRPr sz="900">
              <a:latin typeface="Arial Black"/>
              <a:cs typeface="Arial Black"/>
            </a:endParaRPr>
          </a:p>
          <a:p>
            <a:pPr marL="247650" indent="-88900">
              <a:lnSpc>
                <a:spcPct val="100000"/>
              </a:lnSpc>
              <a:spcBef>
                <a:spcPts val="385"/>
              </a:spcBef>
              <a:buFont typeface="Calibri"/>
              <a:buChar char="•"/>
              <a:tabLst>
                <a:tab pos="248285" algn="l"/>
              </a:tabLst>
            </a:pPr>
            <a:r>
              <a:rPr dirty="0" sz="1100" b="1">
                <a:latin typeface="Calibri"/>
                <a:cs typeface="Calibri"/>
              </a:rPr>
              <a:t>Blood </a:t>
            </a:r>
            <a:r>
              <a:rPr dirty="0" sz="1100" spc="-5" b="1">
                <a:latin typeface="Calibri"/>
                <a:cs typeface="Calibri"/>
              </a:rPr>
              <a:t>flows down </a:t>
            </a:r>
            <a:r>
              <a:rPr dirty="0" sz="1100" b="1">
                <a:latin typeface="Calibri"/>
                <a:cs typeface="Calibri"/>
              </a:rPr>
              <a:t>a </a:t>
            </a:r>
            <a:r>
              <a:rPr dirty="0" sz="1100" spc="-5" b="1">
                <a:latin typeface="Calibri"/>
                <a:cs typeface="Calibri"/>
              </a:rPr>
              <a:t>pressure</a:t>
            </a:r>
            <a:r>
              <a:rPr dirty="0" sz="1100" spc="-35" b="1">
                <a:latin typeface="Calibri"/>
                <a:cs typeface="Calibri"/>
              </a:rPr>
              <a:t> </a:t>
            </a:r>
            <a:r>
              <a:rPr dirty="0" sz="1100" spc="-10" b="1">
                <a:latin typeface="Calibri"/>
                <a:cs typeface="Calibri"/>
              </a:rPr>
              <a:t>gradient.</a:t>
            </a:r>
            <a:endParaRPr sz="1100">
              <a:latin typeface="Calibri"/>
              <a:cs typeface="Calibri"/>
            </a:endParaRPr>
          </a:p>
          <a:p>
            <a:pPr algn="ctr" marL="247650" marR="77470" indent="-88900">
              <a:lnSpc>
                <a:spcPct val="100000"/>
              </a:lnSpc>
              <a:spcBef>
                <a:spcPts val="660"/>
              </a:spcBef>
              <a:buFont typeface="Calibri"/>
              <a:buChar char="•"/>
              <a:tabLst>
                <a:tab pos="248285" algn="l"/>
              </a:tabLst>
            </a:pPr>
            <a:r>
              <a:rPr dirty="0" sz="1100" spc="-5" b="1">
                <a:latin typeface="Calibri"/>
                <a:cs typeface="Calibri"/>
              </a:rPr>
              <a:t>Absolute value of pressure </a:t>
            </a:r>
            <a:r>
              <a:rPr dirty="0" sz="1100" b="1">
                <a:latin typeface="Calibri"/>
                <a:cs typeface="Calibri"/>
              </a:rPr>
              <a:t>is </a:t>
            </a:r>
            <a:r>
              <a:rPr dirty="0" sz="1100" spc="-5" b="1">
                <a:latin typeface="Calibri"/>
                <a:cs typeface="Calibri"/>
              </a:rPr>
              <a:t>not important to </a:t>
            </a:r>
            <a:r>
              <a:rPr dirty="0" sz="1100" spc="-20" b="1">
                <a:latin typeface="Calibri"/>
                <a:cs typeface="Calibri"/>
              </a:rPr>
              <a:t>flow, </a:t>
            </a:r>
            <a:r>
              <a:rPr dirty="0" sz="1100" spc="-5" b="1">
                <a:latin typeface="Calibri"/>
                <a:cs typeface="Calibri"/>
              </a:rPr>
              <a:t>but </a:t>
            </a:r>
            <a:r>
              <a:rPr dirty="0" sz="1100" b="1">
                <a:latin typeface="Calibri"/>
                <a:cs typeface="Calibri"/>
              </a:rPr>
              <a:t>the</a:t>
            </a:r>
            <a:r>
              <a:rPr dirty="0" sz="1100" spc="-30" b="1">
                <a:latin typeface="Calibri"/>
                <a:cs typeface="Calibri"/>
              </a:rPr>
              <a:t> </a:t>
            </a:r>
            <a:r>
              <a:rPr dirty="0" sz="1100" spc="-5" b="1">
                <a:latin typeface="Calibri"/>
                <a:cs typeface="Calibri"/>
              </a:rPr>
              <a:t>difference</a:t>
            </a:r>
            <a:endParaRPr sz="1100">
              <a:latin typeface="Calibri"/>
              <a:cs typeface="Calibri"/>
            </a:endParaRPr>
          </a:p>
          <a:p>
            <a:pPr marL="247650">
              <a:lnSpc>
                <a:spcPct val="100000"/>
              </a:lnSpc>
            </a:pPr>
            <a:r>
              <a:rPr dirty="0" sz="1100" b="1">
                <a:latin typeface="Calibri"/>
                <a:cs typeface="Calibri"/>
              </a:rPr>
              <a:t>in </a:t>
            </a:r>
            <a:r>
              <a:rPr dirty="0" sz="1100" spc="-5" b="1">
                <a:latin typeface="Calibri"/>
                <a:cs typeface="Calibri"/>
              </a:rPr>
              <a:t>pressure </a:t>
            </a:r>
            <a:r>
              <a:rPr dirty="0" sz="1100" b="1">
                <a:latin typeface="Calibri"/>
                <a:cs typeface="Calibri"/>
              </a:rPr>
              <a:t>(DP </a:t>
            </a:r>
            <a:r>
              <a:rPr dirty="0" sz="1100" spc="-5" b="1">
                <a:latin typeface="Calibri"/>
                <a:cs typeface="Calibri"/>
              </a:rPr>
              <a:t>or </a:t>
            </a:r>
            <a:r>
              <a:rPr dirty="0" sz="1100" spc="-10" b="1">
                <a:latin typeface="Calibri"/>
                <a:cs typeface="Calibri"/>
              </a:rPr>
              <a:t>gradient) </a:t>
            </a:r>
            <a:r>
              <a:rPr dirty="0" sz="1100" b="1">
                <a:latin typeface="Calibri"/>
                <a:cs typeface="Calibri"/>
              </a:rPr>
              <a:t>is </a:t>
            </a:r>
            <a:r>
              <a:rPr dirty="0" sz="1100" spc="-10" b="1">
                <a:latin typeface="Calibri"/>
                <a:cs typeface="Calibri"/>
              </a:rPr>
              <a:t>important to </a:t>
            </a:r>
            <a:r>
              <a:rPr dirty="0" sz="1100" spc="-5" b="1">
                <a:latin typeface="Calibri"/>
                <a:cs typeface="Calibri"/>
              </a:rPr>
              <a:t>determining</a:t>
            </a:r>
            <a:r>
              <a:rPr dirty="0" sz="1100" spc="40" b="1">
                <a:latin typeface="Calibri"/>
                <a:cs typeface="Calibri"/>
              </a:rPr>
              <a:t> </a:t>
            </a:r>
            <a:r>
              <a:rPr dirty="0" sz="1100" spc="-15" b="1">
                <a:latin typeface="Calibri"/>
                <a:cs typeface="Calibri"/>
              </a:rPr>
              <a:t>flow.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600">
              <a:latin typeface="Times New Roman"/>
              <a:cs typeface="Times New Roman"/>
            </a:endParaRPr>
          </a:p>
          <a:p>
            <a:pPr marL="2326005" marR="339090" indent="-826769">
              <a:lnSpc>
                <a:spcPct val="100000"/>
              </a:lnSpc>
              <a:spcBef>
                <a:spcPts val="5"/>
              </a:spcBef>
            </a:pPr>
            <a:r>
              <a:rPr dirty="0" sz="800" spc="-5" b="1">
                <a:latin typeface="Arial Black"/>
                <a:cs typeface="Arial Black"/>
              </a:rPr>
              <a:t>Resulting </a:t>
            </a:r>
            <a:r>
              <a:rPr dirty="0" sz="800" b="1">
                <a:latin typeface="Arial Black"/>
                <a:cs typeface="Arial Black"/>
              </a:rPr>
              <a:t>pressure </a:t>
            </a:r>
            <a:r>
              <a:rPr dirty="0" sz="800" spc="-5" b="1">
                <a:latin typeface="Arial Black"/>
                <a:cs typeface="Arial Black"/>
              </a:rPr>
              <a:t>is </a:t>
            </a:r>
            <a:r>
              <a:rPr dirty="0" sz="800" b="1">
                <a:latin typeface="Arial Black"/>
                <a:cs typeface="Arial Black"/>
              </a:rPr>
              <a:t>called the </a:t>
            </a:r>
            <a:r>
              <a:rPr dirty="0" sz="800" b="1">
                <a:solidFill>
                  <a:srgbClr val="C00000"/>
                </a:solidFill>
                <a:latin typeface="Arial Black"/>
                <a:cs typeface="Arial Black"/>
              </a:rPr>
              <a:t>driving pressure  </a:t>
            </a:r>
            <a:r>
              <a:rPr dirty="0" sz="800" spc="-5" b="1">
                <a:latin typeface="Arial Black"/>
                <a:cs typeface="Arial Black"/>
              </a:rPr>
              <a:t>in </a:t>
            </a:r>
            <a:r>
              <a:rPr dirty="0" sz="800" b="1">
                <a:latin typeface="Arial Black"/>
                <a:cs typeface="Arial Black"/>
              </a:rPr>
              <a:t>vascular</a:t>
            </a:r>
            <a:r>
              <a:rPr dirty="0" sz="800" spc="-75" b="1">
                <a:latin typeface="Arial Black"/>
                <a:cs typeface="Arial Black"/>
              </a:rPr>
              <a:t> </a:t>
            </a:r>
            <a:r>
              <a:rPr dirty="0" sz="800" b="1">
                <a:latin typeface="Arial Black"/>
                <a:cs typeface="Arial Black"/>
              </a:rPr>
              <a:t>system</a:t>
            </a:r>
            <a:endParaRPr sz="800">
              <a:latin typeface="Arial Black"/>
              <a:cs typeface="Arial Black"/>
            </a:endParaRPr>
          </a:p>
          <a:p>
            <a:pPr marL="1081405">
              <a:lnSpc>
                <a:spcPct val="100000"/>
              </a:lnSpc>
              <a:spcBef>
                <a:spcPts val="620"/>
              </a:spcBef>
              <a:tabLst>
                <a:tab pos="4200525" algn="l"/>
              </a:tabLst>
            </a:pPr>
            <a:r>
              <a:rPr dirty="0" baseline="5555" sz="750">
                <a:latin typeface="Corbel"/>
                <a:cs typeface="Corbel"/>
              </a:rPr>
              <a:t>Dr. Abeer A. Al-Masri, Faculty </a:t>
            </a:r>
            <a:r>
              <a:rPr dirty="0" baseline="5555" sz="750" spc="-7">
                <a:latin typeface="Corbel"/>
                <a:cs typeface="Corbel"/>
              </a:rPr>
              <a:t>of</a:t>
            </a:r>
            <a:r>
              <a:rPr dirty="0" baseline="5555" sz="750" spc="-82">
                <a:latin typeface="Corbel"/>
                <a:cs typeface="Corbel"/>
              </a:rPr>
              <a:t> </a:t>
            </a:r>
            <a:r>
              <a:rPr dirty="0" baseline="5555" sz="750">
                <a:latin typeface="Corbel"/>
                <a:cs typeface="Corbel"/>
              </a:rPr>
              <a:t>Medicine,</a:t>
            </a:r>
            <a:r>
              <a:rPr dirty="0" baseline="5555" sz="750" spc="-37">
                <a:latin typeface="Corbel"/>
                <a:cs typeface="Corbel"/>
              </a:rPr>
              <a:t> </a:t>
            </a:r>
            <a:r>
              <a:rPr dirty="0" baseline="5555" sz="750" spc="-7">
                <a:latin typeface="Corbel"/>
                <a:cs typeface="Corbel"/>
              </a:rPr>
              <a:t>KSU</a:t>
            </a:r>
            <a:r>
              <a:rPr dirty="0" sz="600" spc="-5" b="1">
                <a:latin typeface="Arial"/>
                <a:cs typeface="Arial"/>
              </a:rPr>
              <a:t>	</a:t>
            </a:r>
            <a:r>
              <a:rPr dirty="0" sz="600" b="1">
                <a:latin typeface="Arial"/>
                <a:cs typeface="Arial"/>
              </a:rPr>
              <a:t>17</a:t>
            </a:r>
            <a:endParaRPr sz="600">
              <a:latin typeface="Arial"/>
              <a:cs typeface="Arial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1143000" y="4844796"/>
            <a:ext cx="4572000" cy="342900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1143000" y="4844796"/>
            <a:ext cx="536575" cy="2646045"/>
          </a:xfrm>
          <a:custGeom>
            <a:avLst/>
            <a:gdLst/>
            <a:ahLst/>
            <a:cxnLst/>
            <a:rect l="l" t="t" r="r" b="b"/>
            <a:pathLst>
              <a:path w="536575" h="2646045">
                <a:moveTo>
                  <a:pt x="536448" y="0"/>
                </a:moveTo>
                <a:lnTo>
                  <a:pt x="407924" y="0"/>
                </a:lnTo>
                <a:lnTo>
                  <a:pt x="0" y="2486152"/>
                </a:lnTo>
                <a:lnTo>
                  <a:pt x="0" y="2629027"/>
                </a:lnTo>
                <a:lnTo>
                  <a:pt x="99987" y="2645664"/>
                </a:lnTo>
                <a:lnTo>
                  <a:pt x="536448" y="0"/>
                </a:lnTo>
                <a:close/>
              </a:path>
            </a:pathLst>
          </a:custGeom>
          <a:solidFill>
            <a:srgbClr val="BB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1143000" y="4844796"/>
            <a:ext cx="379730" cy="2312035"/>
          </a:xfrm>
          <a:custGeom>
            <a:avLst/>
            <a:gdLst/>
            <a:ahLst/>
            <a:cxnLst/>
            <a:rect l="l" t="t" r="r" b="b"/>
            <a:pathLst>
              <a:path w="379730" h="2312034">
                <a:moveTo>
                  <a:pt x="379475" y="0"/>
                </a:moveTo>
                <a:lnTo>
                  <a:pt x="252475" y="0"/>
                </a:lnTo>
                <a:lnTo>
                  <a:pt x="0" y="1538096"/>
                </a:lnTo>
                <a:lnTo>
                  <a:pt x="0" y="2311908"/>
                </a:lnTo>
                <a:lnTo>
                  <a:pt x="379475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1143000" y="7676388"/>
            <a:ext cx="452755" cy="597535"/>
          </a:xfrm>
          <a:custGeom>
            <a:avLst/>
            <a:gdLst/>
            <a:ahLst/>
            <a:cxnLst/>
            <a:rect l="l" t="t" r="r" b="b"/>
            <a:pathLst>
              <a:path w="452755" h="597534">
                <a:moveTo>
                  <a:pt x="0" y="0"/>
                </a:moveTo>
                <a:lnTo>
                  <a:pt x="0" y="9524"/>
                </a:lnTo>
                <a:lnTo>
                  <a:pt x="426466" y="597407"/>
                </a:lnTo>
                <a:lnTo>
                  <a:pt x="452628" y="597407"/>
                </a:lnTo>
                <a:lnTo>
                  <a:pt x="0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1143000" y="7493507"/>
            <a:ext cx="744220" cy="780415"/>
          </a:xfrm>
          <a:custGeom>
            <a:avLst/>
            <a:gdLst/>
            <a:ahLst/>
            <a:cxnLst/>
            <a:rect l="l" t="t" r="r" b="b"/>
            <a:pathLst>
              <a:path w="744219" h="780415">
                <a:moveTo>
                  <a:pt x="0" y="0"/>
                </a:moveTo>
                <a:lnTo>
                  <a:pt x="0" y="2413"/>
                </a:lnTo>
                <a:lnTo>
                  <a:pt x="715137" y="780288"/>
                </a:lnTo>
                <a:lnTo>
                  <a:pt x="743712" y="780288"/>
                </a:lnTo>
                <a:lnTo>
                  <a:pt x="0" y="0"/>
                </a:lnTo>
                <a:close/>
              </a:path>
            </a:pathLst>
          </a:custGeom>
          <a:solidFill>
            <a:srgbClr val="5E0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1143000" y="7473695"/>
            <a:ext cx="1065530" cy="800100"/>
          </a:xfrm>
          <a:custGeom>
            <a:avLst/>
            <a:gdLst/>
            <a:ahLst/>
            <a:cxnLst/>
            <a:rect l="l" t="t" r="r" b="b"/>
            <a:pathLst>
              <a:path w="1065530" h="800100">
                <a:moveTo>
                  <a:pt x="0" y="0"/>
                </a:moveTo>
                <a:lnTo>
                  <a:pt x="0" y="19049"/>
                </a:lnTo>
                <a:lnTo>
                  <a:pt x="743204" y="800099"/>
                </a:lnTo>
                <a:lnTo>
                  <a:pt x="1065276" y="800099"/>
                </a:lnTo>
                <a:lnTo>
                  <a:pt x="99949" y="16636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1143000" y="7523988"/>
            <a:ext cx="688975" cy="749935"/>
          </a:xfrm>
          <a:custGeom>
            <a:avLst/>
            <a:gdLst/>
            <a:ahLst/>
            <a:cxnLst/>
            <a:rect l="l" t="t" r="r" b="b"/>
            <a:pathLst>
              <a:path w="688975" h="749934">
                <a:moveTo>
                  <a:pt x="0" y="0"/>
                </a:moveTo>
                <a:lnTo>
                  <a:pt x="0" y="152399"/>
                </a:lnTo>
                <a:lnTo>
                  <a:pt x="453136" y="749807"/>
                </a:lnTo>
                <a:lnTo>
                  <a:pt x="688848" y="749807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1143000" y="5451381"/>
            <a:ext cx="4566310" cy="2821011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1143000" y="5106923"/>
            <a:ext cx="4572000" cy="489203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 txBox="1"/>
          <p:nvPr/>
        </p:nvSpPr>
        <p:spPr>
          <a:xfrm>
            <a:off x="1360042" y="5205857"/>
            <a:ext cx="4138929" cy="2139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r>
              <a:rPr dirty="0" sz="1400" spc="175">
                <a:solidFill>
                  <a:srgbClr val="0D0D0D"/>
                </a:solidFill>
                <a:latin typeface="Arial"/>
                <a:cs typeface="Arial"/>
              </a:rPr>
              <a:t>How</a:t>
            </a:r>
            <a:r>
              <a:rPr dirty="0" sz="1400" spc="-55">
                <a:solidFill>
                  <a:srgbClr val="0D0D0D"/>
                </a:solidFill>
                <a:latin typeface="Arial"/>
                <a:cs typeface="Arial"/>
              </a:rPr>
              <a:t> </a:t>
            </a:r>
            <a:r>
              <a:rPr dirty="0" sz="1400" spc="25">
                <a:solidFill>
                  <a:srgbClr val="0D0D0D"/>
                </a:solidFill>
                <a:latin typeface="Arial"/>
                <a:cs typeface="Arial"/>
              </a:rPr>
              <a:t>does</a:t>
            </a:r>
            <a:r>
              <a:rPr dirty="0" sz="1400" spc="-35">
                <a:solidFill>
                  <a:srgbClr val="0D0D0D"/>
                </a:solidFill>
                <a:latin typeface="Arial"/>
                <a:cs typeface="Arial"/>
              </a:rPr>
              <a:t> </a:t>
            </a:r>
            <a:r>
              <a:rPr dirty="0" sz="1400" spc="130">
                <a:solidFill>
                  <a:srgbClr val="0D0D0D"/>
                </a:solidFill>
                <a:latin typeface="Arial"/>
                <a:cs typeface="Arial"/>
              </a:rPr>
              <a:t>the</a:t>
            </a:r>
            <a:r>
              <a:rPr dirty="0" sz="1400" spc="-40">
                <a:solidFill>
                  <a:srgbClr val="0D0D0D"/>
                </a:solidFill>
                <a:latin typeface="Arial"/>
                <a:cs typeface="Arial"/>
              </a:rPr>
              <a:t> </a:t>
            </a:r>
            <a:r>
              <a:rPr dirty="0" sz="1400" spc="204">
                <a:solidFill>
                  <a:srgbClr val="0D0D0D"/>
                </a:solidFill>
                <a:latin typeface="Arial"/>
                <a:cs typeface="Arial"/>
              </a:rPr>
              <a:t>flow</a:t>
            </a:r>
            <a:r>
              <a:rPr dirty="0" sz="1400" spc="-55">
                <a:solidFill>
                  <a:srgbClr val="0D0D0D"/>
                </a:solidFill>
                <a:latin typeface="Arial"/>
                <a:cs typeface="Arial"/>
              </a:rPr>
              <a:t> </a:t>
            </a:r>
            <a:r>
              <a:rPr dirty="0" sz="1400" spc="160">
                <a:solidFill>
                  <a:srgbClr val="0D0D0D"/>
                </a:solidFill>
                <a:latin typeface="Arial"/>
                <a:cs typeface="Arial"/>
              </a:rPr>
              <a:t>differ</a:t>
            </a:r>
            <a:r>
              <a:rPr dirty="0" sz="1400" spc="-70">
                <a:solidFill>
                  <a:srgbClr val="0D0D0D"/>
                </a:solidFill>
                <a:latin typeface="Arial"/>
                <a:cs typeface="Arial"/>
              </a:rPr>
              <a:t> </a:t>
            </a:r>
            <a:r>
              <a:rPr dirty="0" sz="1400" spc="170">
                <a:solidFill>
                  <a:srgbClr val="0D0D0D"/>
                </a:solidFill>
                <a:latin typeface="Arial"/>
                <a:cs typeface="Arial"/>
              </a:rPr>
              <a:t>in</a:t>
            </a:r>
            <a:r>
              <a:rPr dirty="0" sz="1400" spc="-50">
                <a:solidFill>
                  <a:srgbClr val="0D0D0D"/>
                </a:solidFill>
                <a:latin typeface="Arial"/>
                <a:cs typeface="Arial"/>
              </a:rPr>
              <a:t> </a:t>
            </a:r>
            <a:r>
              <a:rPr dirty="0" sz="1400" spc="60">
                <a:solidFill>
                  <a:srgbClr val="0D0D0D"/>
                </a:solidFill>
                <a:latin typeface="Arial"/>
                <a:cs typeface="Arial"/>
              </a:rPr>
              <a:t>these</a:t>
            </a:r>
            <a:r>
              <a:rPr dirty="0" sz="1400" spc="-45">
                <a:solidFill>
                  <a:srgbClr val="0D0D0D"/>
                </a:solidFill>
                <a:latin typeface="Arial"/>
                <a:cs typeface="Arial"/>
              </a:rPr>
              <a:t> </a:t>
            </a:r>
            <a:r>
              <a:rPr dirty="0" sz="1400" spc="215">
                <a:solidFill>
                  <a:srgbClr val="0D0D0D"/>
                </a:solidFill>
                <a:latin typeface="Arial"/>
                <a:cs typeface="Arial"/>
              </a:rPr>
              <a:t>two</a:t>
            </a:r>
            <a:r>
              <a:rPr dirty="0" sz="1400" spc="-50">
                <a:solidFill>
                  <a:srgbClr val="0D0D0D"/>
                </a:solidFill>
                <a:latin typeface="Arial"/>
                <a:cs typeface="Arial"/>
              </a:rPr>
              <a:t> </a:t>
            </a:r>
            <a:r>
              <a:rPr dirty="0" sz="1400" spc="5">
                <a:solidFill>
                  <a:srgbClr val="0D0D0D"/>
                </a:solidFill>
                <a:latin typeface="Arial"/>
                <a:cs typeface="Arial"/>
              </a:rPr>
              <a:t>vessels?</a:t>
            </a:r>
            <a:endParaRPr sz="1400">
              <a:latin typeface="Arial"/>
              <a:cs typeface="Arial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5099303" y="4858511"/>
            <a:ext cx="600455" cy="269748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 txBox="1"/>
          <p:nvPr/>
        </p:nvSpPr>
        <p:spPr>
          <a:xfrm>
            <a:off x="5340984" y="8159495"/>
            <a:ext cx="85725" cy="908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715"/>
              </a:lnSpc>
            </a:pPr>
            <a:r>
              <a:rPr dirty="0" sz="600" b="1">
                <a:latin typeface="Arial"/>
                <a:cs typeface="Arial"/>
              </a:rPr>
              <a:t>18</a:t>
            </a:r>
            <a:endParaRPr sz="6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1208227" y="8167572"/>
            <a:ext cx="1119505" cy="723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r>
              <a:rPr dirty="0" sz="450">
                <a:latin typeface="Corbel"/>
                <a:cs typeface="Corbel"/>
              </a:rPr>
              <a:t>Dr.</a:t>
            </a:r>
            <a:r>
              <a:rPr dirty="0" sz="450" spc="-30">
                <a:latin typeface="Corbel"/>
                <a:cs typeface="Corbel"/>
              </a:rPr>
              <a:t> </a:t>
            </a:r>
            <a:r>
              <a:rPr dirty="0" sz="450">
                <a:latin typeface="Corbel"/>
                <a:cs typeface="Corbel"/>
              </a:rPr>
              <a:t>Abeer</a:t>
            </a:r>
            <a:r>
              <a:rPr dirty="0" sz="450" spc="-30">
                <a:latin typeface="Corbel"/>
                <a:cs typeface="Corbel"/>
              </a:rPr>
              <a:t> </a:t>
            </a:r>
            <a:r>
              <a:rPr dirty="0" sz="450">
                <a:latin typeface="Corbel"/>
                <a:cs typeface="Corbel"/>
              </a:rPr>
              <a:t>A.</a:t>
            </a:r>
            <a:r>
              <a:rPr dirty="0" sz="450" spc="-20">
                <a:latin typeface="Corbel"/>
                <a:cs typeface="Corbel"/>
              </a:rPr>
              <a:t> </a:t>
            </a:r>
            <a:r>
              <a:rPr dirty="0" sz="450">
                <a:latin typeface="Corbel"/>
                <a:cs typeface="Corbel"/>
              </a:rPr>
              <a:t>Al-Masri,</a:t>
            </a:r>
            <a:r>
              <a:rPr dirty="0" sz="450" spc="-45">
                <a:latin typeface="Corbel"/>
                <a:cs typeface="Corbel"/>
              </a:rPr>
              <a:t> </a:t>
            </a:r>
            <a:r>
              <a:rPr dirty="0" sz="450">
                <a:latin typeface="Corbel"/>
                <a:cs typeface="Corbel"/>
              </a:rPr>
              <a:t>Faculty</a:t>
            </a:r>
            <a:r>
              <a:rPr dirty="0" sz="450" spc="-35">
                <a:latin typeface="Corbel"/>
                <a:cs typeface="Corbel"/>
              </a:rPr>
              <a:t> </a:t>
            </a:r>
            <a:r>
              <a:rPr dirty="0" sz="450">
                <a:latin typeface="Corbel"/>
                <a:cs typeface="Corbel"/>
              </a:rPr>
              <a:t>of</a:t>
            </a:r>
            <a:r>
              <a:rPr dirty="0" sz="450" spc="-20">
                <a:latin typeface="Corbel"/>
                <a:cs typeface="Corbel"/>
              </a:rPr>
              <a:t> </a:t>
            </a:r>
            <a:r>
              <a:rPr dirty="0" sz="450">
                <a:latin typeface="Corbel"/>
                <a:cs typeface="Corbel"/>
              </a:rPr>
              <a:t>Medicine,</a:t>
            </a:r>
            <a:r>
              <a:rPr dirty="0" sz="450" spc="-30">
                <a:latin typeface="Corbel"/>
                <a:cs typeface="Corbel"/>
              </a:rPr>
              <a:t> </a:t>
            </a:r>
            <a:r>
              <a:rPr dirty="0" sz="450">
                <a:latin typeface="Corbel"/>
                <a:cs typeface="Corbel"/>
              </a:rPr>
              <a:t>KSU</a:t>
            </a:r>
            <a:endParaRPr sz="450">
              <a:latin typeface="Corbel"/>
              <a:cs typeface="Corbel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1143304" y="4845684"/>
            <a:ext cx="4571365" cy="3428365"/>
          </a:xfrm>
          <a:custGeom>
            <a:avLst/>
            <a:gdLst/>
            <a:ahLst/>
            <a:cxnLst/>
            <a:rect l="l" t="t" r="r" b="b"/>
            <a:pathLst>
              <a:path w="4571365" h="3428365">
                <a:moveTo>
                  <a:pt x="0" y="3428111"/>
                </a:moveTo>
                <a:lnTo>
                  <a:pt x="4571365" y="3428111"/>
                </a:lnTo>
                <a:lnTo>
                  <a:pt x="4571365" y="0"/>
                </a:lnTo>
                <a:lnTo>
                  <a:pt x="0" y="0"/>
                </a:lnTo>
                <a:lnTo>
                  <a:pt x="0" y="3428111"/>
                </a:lnTo>
                <a:close/>
              </a:path>
            </a:pathLst>
          </a:custGeom>
          <a:ln w="243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algn="r" marR="5715">
              <a:lnSpc>
                <a:spcPts val="1305"/>
              </a:lnSpc>
            </a:pPr>
            <a:r>
              <a:rPr dirty="0" spc="-25"/>
              <a:t>Dr. </a:t>
            </a:r>
            <a:r>
              <a:rPr dirty="0" spc="-5"/>
              <a:t>Abeer A. Al-Masri, Faculty </a:t>
            </a:r>
            <a:r>
              <a:rPr dirty="0"/>
              <a:t>of</a:t>
            </a:r>
            <a:r>
              <a:rPr dirty="0" spc="-120"/>
              <a:t> </a:t>
            </a:r>
            <a:r>
              <a:rPr dirty="0" spc="-5"/>
              <a:t>Medicine,</a:t>
            </a:r>
          </a:p>
          <a:p>
            <a:pPr algn="r" marR="5080">
              <a:lnSpc>
                <a:spcPct val="100000"/>
              </a:lnSpc>
            </a:pPr>
            <a:r>
              <a:rPr dirty="0" spc="-5"/>
              <a:t>KSU</a:t>
            </a:r>
          </a:p>
        </p:txBody>
      </p:sp>
      <p:sp>
        <p:nvSpPr>
          <p:cNvPr id="35" name="object 3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fld id="{81D60167-4931-47E6-BA6A-407CBD079E47}" type="slidenum">
              <a:rPr dirty="0" spc="-5"/>
              <a:t>1</a:t>
            </a:fld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Dr. Abeer</dc:creator>
  <dc:title>Slide 1</dc:title>
  <dcterms:created xsi:type="dcterms:W3CDTF">2016-03-06T11:18:19Z</dcterms:created>
  <dcterms:modified xsi:type="dcterms:W3CDTF">2016-03-06T11:18:19Z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2016-03-06T00:00:00Z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2016-03-06T00:00:00Z</vt:filetime>
  </property>
</Properties>
</file>