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070925" y="1562125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2" y="0"/>
                </a:moveTo>
                <a:lnTo>
                  <a:pt x="0" y="328371"/>
                </a:lnTo>
                <a:lnTo>
                  <a:pt x="37604" y="707847"/>
                </a:lnTo>
                <a:lnTo>
                  <a:pt x="61709" y="920000"/>
                </a:lnTo>
                <a:lnTo>
                  <a:pt x="86575" y="1141729"/>
                </a:lnTo>
                <a:lnTo>
                  <a:pt x="115112" y="1408861"/>
                </a:lnTo>
                <a:lnTo>
                  <a:pt x="149555" y="1786178"/>
                </a:lnTo>
                <a:lnTo>
                  <a:pt x="243509" y="2814243"/>
                </a:lnTo>
                <a:lnTo>
                  <a:pt x="616635" y="2775699"/>
                </a:lnTo>
                <a:lnTo>
                  <a:pt x="971588" y="2733814"/>
                </a:lnTo>
                <a:lnTo>
                  <a:pt x="2445258" y="2518613"/>
                </a:lnTo>
                <a:lnTo>
                  <a:pt x="2383891" y="1955812"/>
                </a:lnTo>
                <a:lnTo>
                  <a:pt x="2337714" y="1507274"/>
                </a:lnTo>
                <a:lnTo>
                  <a:pt x="2318131" y="1313992"/>
                </a:lnTo>
                <a:lnTo>
                  <a:pt x="2297201" y="1054671"/>
                </a:lnTo>
                <a:lnTo>
                  <a:pt x="2285479" y="934123"/>
                </a:lnTo>
                <a:lnTo>
                  <a:pt x="2261527" y="699096"/>
                </a:lnTo>
                <a:lnTo>
                  <a:pt x="2242007" y="519036"/>
                </a:lnTo>
                <a:lnTo>
                  <a:pt x="2232266" y="447662"/>
                </a:lnTo>
                <a:lnTo>
                  <a:pt x="216028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070925" y="1562125"/>
            <a:ext cx="2445258" cy="2814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2070925" y="1562125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2" y="0"/>
                </a:moveTo>
                <a:lnTo>
                  <a:pt x="0" y="328371"/>
                </a:lnTo>
                <a:lnTo>
                  <a:pt x="37604" y="707847"/>
                </a:lnTo>
                <a:lnTo>
                  <a:pt x="61709" y="920000"/>
                </a:lnTo>
                <a:lnTo>
                  <a:pt x="86575" y="1141729"/>
                </a:lnTo>
                <a:lnTo>
                  <a:pt x="115112" y="1408861"/>
                </a:lnTo>
                <a:lnTo>
                  <a:pt x="149555" y="1786178"/>
                </a:lnTo>
                <a:lnTo>
                  <a:pt x="243509" y="2814243"/>
                </a:lnTo>
                <a:lnTo>
                  <a:pt x="616635" y="2775699"/>
                </a:lnTo>
                <a:lnTo>
                  <a:pt x="971588" y="2733814"/>
                </a:lnTo>
                <a:lnTo>
                  <a:pt x="2445258" y="2518613"/>
                </a:lnTo>
                <a:lnTo>
                  <a:pt x="2383891" y="1955812"/>
                </a:lnTo>
                <a:lnTo>
                  <a:pt x="2337714" y="1507274"/>
                </a:lnTo>
                <a:lnTo>
                  <a:pt x="2318131" y="1313992"/>
                </a:lnTo>
                <a:lnTo>
                  <a:pt x="2297201" y="1054671"/>
                </a:lnTo>
                <a:lnTo>
                  <a:pt x="2285479" y="934123"/>
                </a:lnTo>
                <a:lnTo>
                  <a:pt x="2261527" y="699096"/>
                </a:lnTo>
                <a:lnTo>
                  <a:pt x="2242007" y="519036"/>
                </a:lnTo>
                <a:lnTo>
                  <a:pt x="2232266" y="447662"/>
                </a:lnTo>
                <a:lnTo>
                  <a:pt x="216028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2490342" y="2202167"/>
            <a:ext cx="1881276" cy="16018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4815675" y="1734502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02" y="631748"/>
                </a:lnTo>
                <a:lnTo>
                  <a:pt x="190258" y="839279"/>
                </a:lnTo>
                <a:lnTo>
                  <a:pt x="0" y="1924773"/>
                </a:lnTo>
                <a:lnTo>
                  <a:pt x="867994" y="2074329"/>
                </a:lnTo>
                <a:lnTo>
                  <a:pt x="2637535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06"/>
                </a:lnTo>
                <a:lnTo>
                  <a:pt x="2884258" y="787552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4815675" y="1734502"/>
            <a:ext cx="2914548" cy="2337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4815675" y="1734502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02" y="631748"/>
                </a:lnTo>
                <a:lnTo>
                  <a:pt x="190258" y="839279"/>
                </a:lnTo>
                <a:lnTo>
                  <a:pt x="0" y="1924773"/>
                </a:lnTo>
                <a:lnTo>
                  <a:pt x="867994" y="2074329"/>
                </a:lnTo>
                <a:lnTo>
                  <a:pt x="2637535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06"/>
                </a:lnTo>
                <a:lnTo>
                  <a:pt x="2884258" y="787552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5362828" y="2205710"/>
            <a:ext cx="1861502" cy="130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5425922" y="3802036"/>
            <a:ext cx="2646680" cy="2009775"/>
          </a:xfrm>
          <a:custGeom>
            <a:avLst/>
            <a:gdLst/>
            <a:ahLst/>
            <a:cxnLst/>
            <a:rect l="l" t="t" r="r" b="b"/>
            <a:pathLst>
              <a:path w="2646679" h="2009775">
                <a:moveTo>
                  <a:pt x="2600325" y="0"/>
                </a:moveTo>
                <a:lnTo>
                  <a:pt x="0" y="53073"/>
                </a:lnTo>
                <a:lnTo>
                  <a:pt x="635" y="350900"/>
                </a:lnTo>
                <a:lnTo>
                  <a:pt x="4635" y="517702"/>
                </a:lnTo>
                <a:lnTo>
                  <a:pt x="8432" y="691997"/>
                </a:lnTo>
                <a:lnTo>
                  <a:pt x="11328" y="901839"/>
                </a:lnTo>
                <a:lnTo>
                  <a:pt x="8458" y="1197711"/>
                </a:lnTo>
                <a:lnTo>
                  <a:pt x="4991" y="1562862"/>
                </a:lnTo>
                <a:lnTo>
                  <a:pt x="762" y="2003844"/>
                </a:lnTo>
                <a:lnTo>
                  <a:pt x="873645" y="2009407"/>
                </a:lnTo>
                <a:lnTo>
                  <a:pt x="2646464" y="1980023"/>
                </a:lnTo>
                <a:lnTo>
                  <a:pt x="2638894" y="1537792"/>
                </a:lnTo>
                <a:lnTo>
                  <a:pt x="2636113" y="1185595"/>
                </a:lnTo>
                <a:lnTo>
                  <a:pt x="2635275" y="1033868"/>
                </a:lnTo>
                <a:lnTo>
                  <a:pt x="2640495" y="830770"/>
                </a:lnTo>
                <a:lnTo>
                  <a:pt x="2640558" y="736193"/>
                </a:lnTo>
                <a:lnTo>
                  <a:pt x="2639377" y="551662"/>
                </a:lnTo>
                <a:lnTo>
                  <a:pt x="2637104" y="410197"/>
                </a:lnTo>
                <a:lnTo>
                  <a:pt x="2633814" y="353923"/>
                </a:lnTo>
                <a:lnTo>
                  <a:pt x="260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5425922" y="3802036"/>
            <a:ext cx="2646464" cy="2009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5425922" y="3802036"/>
            <a:ext cx="2646680" cy="2009775"/>
          </a:xfrm>
          <a:custGeom>
            <a:avLst/>
            <a:gdLst/>
            <a:ahLst/>
            <a:cxnLst/>
            <a:rect l="l" t="t" r="r" b="b"/>
            <a:pathLst>
              <a:path w="2646679" h="2009775">
                <a:moveTo>
                  <a:pt x="2600325" y="0"/>
                </a:moveTo>
                <a:lnTo>
                  <a:pt x="0" y="53073"/>
                </a:lnTo>
                <a:lnTo>
                  <a:pt x="635" y="350900"/>
                </a:lnTo>
                <a:lnTo>
                  <a:pt x="4635" y="517702"/>
                </a:lnTo>
                <a:lnTo>
                  <a:pt x="8432" y="691997"/>
                </a:lnTo>
                <a:lnTo>
                  <a:pt x="11328" y="901839"/>
                </a:lnTo>
                <a:lnTo>
                  <a:pt x="8458" y="1197711"/>
                </a:lnTo>
                <a:lnTo>
                  <a:pt x="4991" y="1562862"/>
                </a:lnTo>
                <a:lnTo>
                  <a:pt x="762" y="2003844"/>
                </a:lnTo>
                <a:lnTo>
                  <a:pt x="873645" y="2009407"/>
                </a:lnTo>
                <a:lnTo>
                  <a:pt x="2646464" y="1980023"/>
                </a:lnTo>
                <a:lnTo>
                  <a:pt x="2638894" y="1537792"/>
                </a:lnTo>
                <a:lnTo>
                  <a:pt x="2636113" y="1185595"/>
                </a:lnTo>
                <a:lnTo>
                  <a:pt x="2635275" y="1033868"/>
                </a:lnTo>
                <a:lnTo>
                  <a:pt x="2640495" y="830770"/>
                </a:lnTo>
                <a:lnTo>
                  <a:pt x="2640558" y="736193"/>
                </a:lnTo>
                <a:lnTo>
                  <a:pt x="2639377" y="551662"/>
                </a:lnTo>
                <a:lnTo>
                  <a:pt x="2637104" y="410197"/>
                </a:lnTo>
                <a:lnTo>
                  <a:pt x="2633814" y="353923"/>
                </a:lnTo>
                <a:lnTo>
                  <a:pt x="260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5604408" y="4442091"/>
            <a:ext cx="2279624" cy="253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5681878" y="4825301"/>
            <a:ext cx="1416685" cy="253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7181557" y="4841278"/>
            <a:ext cx="596900" cy="181610"/>
          </a:xfrm>
          <a:custGeom>
            <a:avLst/>
            <a:gdLst/>
            <a:ahLst/>
            <a:cxnLst/>
            <a:rect l="l" t="t" r="r" b="b"/>
            <a:pathLst>
              <a:path w="596900" h="181610">
                <a:moveTo>
                  <a:pt x="59320" y="66535"/>
                </a:moveTo>
                <a:lnTo>
                  <a:pt x="21958" y="66535"/>
                </a:lnTo>
                <a:lnTo>
                  <a:pt x="23279" y="142671"/>
                </a:lnTo>
                <a:lnTo>
                  <a:pt x="42392" y="176974"/>
                </a:lnTo>
                <a:lnTo>
                  <a:pt x="59829" y="181381"/>
                </a:lnTo>
                <a:lnTo>
                  <a:pt x="70053" y="181203"/>
                </a:lnTo>
                <a:lnTo>
                  <a:pt x="95719" y="156845"/>
                </a:lnTo>
                <a:lnTo>
                  <a:pt x="95554" y="154559"/>
                </a:lnTo>
                <a:lnTo>
                  <a:pt x="94996" y="151003"/>
                </a:lnTo>
                <a:lnTo>
                  <a:pt x="94743" y="149783"/>
                </a:lnTo>
                <a:lnTo>
                  <a:pt x="70548" y="149783"/>
                </a:lnTo>
                <a:lnTo>
                  <a:pt x="66446" y="148056"/>
                </a:lnTo>
                <a:lnTo>
                  <a:pt x="61760" y="140893"/>
                </a:lnTo>
                <a:lnTo>
                  <a:pt x="60515" y="135470"/>
                </a:lnTo>
                <a:lnTo>
                  <a:pt x="59320" y="66535"/>
                </a:lnTo>
                <a:close/>
              </a:path>
              <a:path w="596900" h="181610">
                <a:moveTo>
                  <a:pt x="91960" y="145986"/>
                </a:moveTo>
                <a:lnTo>
                  <a:pt x="90677" y="146011"/>
                </a:lnTo>
                <a:lnTo>
                  <a:pt x="89903" y="146202"/>
                </a:lnTo>
                <a:lnTo>
                  <a:pt x="88226" y="146926"/>
                </a:lnTo>
                <a:lnTo>
                  <a:pt x="87198" y="147345"/>
                </a:lnTo>
                <a:lnTo>
                  <a:pt x="70548" y="149783"/>
                </a:lnTo>
                <a:lnTo>
                  <a:pt x="94743" y="149783"/>
                </a:lnTo>
                <a:lnTo>
                  <a:pt x="94661" y="149453"/>
                </a:lnTo>
                <a:lnTo>
                  <a:pt x="94068" y="147523"/>
                </a:lnTo>
                <a:lnTo>
                  <a:pt x="93637" y="146837"/>
                </a:lnTo>
                <a:lnTo>
                  <a:pt x="92532" y="146151"/>
                </a:lnTo>
                <a:lnTo>
                  <a:pt x="91960" y="145986"/>
                </a:lnTo>
                <a:close/>
              </a:path>
              <a:path w="596900" h="181610">
                <a:moveTo>
                  <a:pt x="46126" y="0"/>
                </a:moveTo>
                <a:lnTo>
                  <a:pt x="20891" y="5575"/>
                </a:lnTo>
                <a:lnTo>
                  <a:pt x="21424" y="36182"/>
                </a:lnTo>
                <a:lnTo>
                  <a:pt x="4660" y="36474"/>
                </a:lnTo>
                <a:lnTo>
                  <a:pt x="0" y="46431"/>
                </a:lnTo>
                <a:lnTo>
                  <a:pt x="33" y="55549"/>
                </a:lnTo>
                <a:lnTo>
                  <a:pt x="63" y="57200"/>
                </a:lnTo>
                <a:lnTo>
                  <a:pt x="622" y="61074"/>
                </a:lnTo>
                <a:lnTo>
                  <a:pt x="2692" y="65709"/>
                </a:lnTo>
                <a:lnTo>
                  <a:pt x="4152" y="66852"/>
                </a:lnTo>
                <a:lnTo>
                  <a:pt x="21958" y="66535"/>
                </a:lnTo>
                <a:lnTo>
                  <a:pt x="59320" y="66535"/>
                </a:lnTo>
                <a:lnTo>
                  <a:pt x="59309" y="65887"/>
                </a:lnTo>
                <a:lnTo>
                  <a:pt x="90208" y="65341"/>
                </a:lnTo>
                <a:lnTo>
                  <a:pt x="91630" y="64160"/>
                </a:lnTo>
                <a:lnTo>
                  <a:pt x="93522" y="59461"/>
                </a:lnTo>
                <a:lnTo>
                  <a:pt x="93954" y="55549"/>
                </a:lnTo>
                <a:lnTo>
                  <a:pt x="93842" y="48856"/>
                </a:lnTo>
                <a:lnTo>
                  <a:pt x="89963" y="35534"/>
                </a:lnTo>
                <a:lnTo>
                  <a:pt x="58775" y="35534"/>
                </a:lnTo>
                <a:lnTo>
                  <a:pt x="58253" y="5575"/>
                </a:lnTo>
                <a:lnTo>
                  <a:pt x="50990" y="406"/>
                </a:lnTo>
                <a:lnTo>
                  <a:pt x="46126" y="0"/>
                </a:lnTo>
                <a:close/>
              </a:path>
              <a:path w="596900" h="181610">
                <a:moveTo>
                  <a:pt x="88633" y="35013"/>
                </a:moveTo>
                <a:lnTo>
                  <a:pt x="58775" y="35534"/>
                </a:lnTo>
                <a:lnTo>
                  <a:pt x="89963" y="35534"/>
                </a:lnTo>
                <a:lnTo>
                  <a:pt x="89509" y="35242"/>
                </a:lnTo>
                <a:lnTo>
                  <a:pt x="88633" y="35013"/>
                </a:lnTo>
                <a:close/>
              </a:path>
              <a:path w="596900" h="181610">
                <a:moveTo>
                  <a:pt x="176517" y="30048"/>
                </a:moveTo>
                <a:lnTo>
                  <a:pt x="136747" y="42333"/>
                </a:lnTo>
                <a:lnTo>
                  <a:pt x="114198" y="75565"/>
                </a:lnTo>
                <a:lnTo>
                  <a:pt x="110162" y="107886"/>
                </a:lnTo>
                <a:lnTo>
                  <a:pt x="110578" y="116564"/>
                </a:lnTo>
                <a:lnTo>
                  <a:pt x="124551" y="157850"/>
                </a:lnTo>
                <a:lnTo>
                  <a:pt x="158273" y="177599"/>
                </a:lnTo>
                <a:lnTo>
                  <a:pt x="182410" y="179692"/>
                </a:lnTo>
                <a:lnTo>
                  <a:pt x="188950" y="179578"/>
                </a:lnTo>
                <a:lnTo>
                  <a:pt x="229920" y="169926"/>
                </a:lnTo>
                <a:lnTo>
                  <a:pt x="235012" y="151472"/>
                </a:lnTo>
                <a:lnTo>
                  <a:pt x="178892" y="151472"/>
                </a:lnTo>
                <a:lnTo>
                  <a:pt x="173342" y="150723"/>
                </a:lnTo>
                <a:lnTo>
                  <a:pt x="148475" y="120599"/>
                </a:lnTo>
                <a:lnTo>
                  <a:pt x="148374" y="114935"/>
                </a:lnTo>
                <a:lnTo>
                  <a:pt x="232752" y="113461"/>
                </a:lnTo>
                <a:lnTo>
                  <a:pt x="235534" y="112331"/>
                </a:lnTo>
                <a:lnTo>
                  <a:pt x="239522" y="107886"/>
                </a:lnTo>
                <a:lnTo>
                  <a:pt x="240487" y="104495"/>
                </a:lnTo>
                <a:lnTo>
                  <a:pt x="240296" y="93980"/>
                </a:lnTo>
                <a:lnTo>
                  <a:pt x="240141" y="90830"/>
                </a:lnTo>
                <a:lnTo>
                  <a:pt x="147954" y="90830"/>
                </a:lnTo>
                <a:lnTo>
                  <a:pt x="148081" y="86169"/>
                </a:lnTo>
                <a:lnTo>
                  <a:pt x="185508" y="56388"/>
                </a:lnTo>
                <a:lnTo>
                  <a:pt x="231573" y="56388"/>
                </a:lnTo>
                <a:lnTo>
                  <a:pt x="229920" y="53454"/>
                </a:lnTo>
                <a:lnTo>
                  <a:pt x="191997" y="31010"/>
                </a:lnTo>
                <a:lnTo>
                  <a:pt x="184554" y="30217"/>
                </a:lnTo>
                <a:lnTo>
                  <a:pt x="176517" y="30048"/>
                </a:lnTo>
                <a:close/>
              </a:path>
              <a:path w="596900" h="181610">
                <a:moveTo>
                  <a:pt x="231013" y="141478"/>
                </a:moveTo>
                <a:lnTo>
                  <a:pt x="228625" y="141528"/>
                </a:lnTo>
                <a:lnTo>
                  <a:pt x="226707" y="142024"/>
                </a:lnTo>
                <a:lnTo>
                  <a:pt x="221970" y="143992"/>
                </a:lnTo>
                <a:lnTo>
                  <a:pt x="218872" y="145122"/>
                </a:lnTo>
                <a:lnTo>
                  <a:pt x="178892" y="151472"/>
                </a:lnTo>
                <a:lnTo>
                  <a:pt x="235012" y="151472"/>
                </a:lnTo>
                <a:lnTo>
                  <a:pt x="231762" y="141643"/>
                </a:lnTo>
                <a:lnTo>
                  <a:pt x="231013" y="141478"/>
                </a:lnTo>
                <a:close/>
              </a:path>
              <a:path w="596900" h="181610">
                <a:moveTo>
                  <a:pt x="231573" y="56388"/>
                </a:moveTo>
                <a:lnTo>
                  <a:pt x="185508" y="56388"/>
                </a:lnTo>
                <a:lnTo>
                  <a:pt x="192531" y="59270"/>
                </a:lnTo>
                <a:lnTo>
                  <a:pt x="197154" y="65189"/>
                </a:lnTo>
                <a:lnTo>
                  <a:pt x="200176" y="70066"/>
                </a:lnTo>
                <a:lnTo>
                  <a:pt x="202309" y="75801"/>
                </a:lnTo>
                <a:lnTo>
                  <a:pt x="203553" y="82396"/>
                </a:lnTo>
                <a:lnTo>
                  <a:pt x="203911" y="89852"/>
                </a:lnTo>
                <a:lnTo>
                  <a:pt x="147954" y="90830"/>
                </a:lnTo>
                <a:lnTo>
                  <a:pt x="240141" y="90830"/>
                </a:lnTo>
                <a:lnTo>
                  <a:pt x="233756" y="60261"/>
                </a:lnTo>
                <a:lnTo>
                  <a:pt x="231573" y="56388"/>
                </a:lnTo>
                <a:close/>
              </a:path>
              <a:path w="596900" h="181610">
                <a:moveTo>
                  <a:pt x="290855" y="30708"/>
                </a:moveTo>
                <a:lnTo>
                  <a:pt x="269083" y="37147"/>
                </a:lnTo>
                <a:lnTo>
                  <a:pt x="271400" y="169989"/>
                </a:lnTo>
                <a:lnTo>
                  <a:pt x="283552" y="175272"/>
                </a:lnTo>
                <a:lnTo>
                  <a:pt x="293916" y="175209"/>
                </a:lnTo>
                <a:lnTo>
                  <a:pt x="308914" y="169989"/>
                </a:lnTo>
                <a:lnTo>
                  <a:pt x="307454" y="86258"/>
                </a:lnTo>
                <a:lnTo>
                  <a:pt x="310146" y="81851"/>
                </a:lnTo>
                <a:lnTo>
                  <a:pt x="336359" y="62382"/>
                </a:lnTo>
                <a:lnTo>
                  <a:pt x="353483" y="62382"/>
                </a:lnTo>
                <a:lnTo>
                  <a:pt x="353987" y="60642"/>
                </a:lnTo>
                <a:lnTo>
                  <a:pt x="354253" y="58851"/>
                </a:lnTo>
                <a:lnTo>
                  <a:pt x="354571" y="54279"/>
                </a:lnTo>
                <a:lnTo>
                  <a:pt x="354568" y="52882"/>
                </a:lnTo>
                <a:lnTo>
                  <a:pt x="301358" y="52882"/>
                </a:lnTo>
                <a:lnTo>
                  <a:pt x="301053" y="35369"/>
                </a:lnTo>
                <a:lnTo>
                  <a:pt x="295021" y="31127"/>
                </a:lnTo>
                <a:lnTo>
                  <a:pt x="290855" y="30708"/>
                </a:lnTo>
                <a:close/>
              </a:path>
              <a:path w="596900" h="181610">
                <a:moveTo>
                  <a:pt x="353483" y="62382"/>
                </a:moveTo>
                <a:lnTo>
                  <a:pt x="336359" y="62382"/>
                </a:lnTo>
                <a:lnTo>
                  <a:pt x="337997" y="62534"/>
                </a:lnTo>
                <a:lnTo>
                  <a:pt x="340982" y="63169"/>
                </a:lnTo>
                <a:lnTo>
                  <a:pt x="342353" y="63525"/>
                </a:lnTo>
                <a:lnTo>
                  <a:pt x="344843" y="64274"/>
                </a:lnTo>
                <a:lnTo>
                  <a:pt x="347967" y="65290"/>
                </a:lnTo>
                <a:lnTo>
                  <a:pt x="348856" y="65443"/>
                </a:lnTo>
                <a:lnTo>
                  <a:pt x="350647" y="65417"/>
                </a:lnTo>
                <a:lnTo>
                  <a:pt x="351459" y="65151"/>
                </a:lnTo>
                <a:lnTo>
                  <a:pt x="352729" y="64135"/>
                </a:lnTo>
                <a:lnTo>
                  <a:pt x="353237" y="63233"/>
                </a:lnTo>
                <a:lnTo>
                  <a:pt x="353483" y="62382"/>
                </a:lnTo>
                <a:close/>
              </a:path>
              <a:path w="596900" h="181610">
                <a:moveTo>
                  <a:pt x="333413" y="27317"/>
                </a:moveTo>
                <a:lnTo>
                  <a:pt x="301358" y="52882"/>
                </a:lnTo>
                <a:lnTo>
                  <a:pt x="354568" y="52882"/>
                </a:lnTo>
                <a:lnTo>
                  <a:pt x="333413" y="27317"/>
                </a:lnTo>
                <a:close/>
              </a:path>
              <a:path w="596900" h="181610">
                <a:moveTo>
                  <a:pt x="405129" y="28714"/>
                </a:moveTo>
                <a:lnTo>
                  <a:pt x="383427" y="39085"/>
                </a:lnTo>
                <a:lnTo>
                  <a:pt x="385645" y="165620"/>
                </a:lnTo>
                <a:lnTo>
                  <a:pt x="397827" y="173278"/>
                </a:lnTo>
                <a:lnTo>
                  <a:pt x="408203" y="173215"/>
                </a:lnTo>
                <a:lnTo>
                  <a:pt x="423189" y="167995"/>
                </a:lnTo>
                <a:lnTo>
                  <a:pt x="421640" y="78765"/>
                </a:lnTo>
                <a:lnTo>
                  <a:pt x="426783" y="72021"/>
                </a:lnTo>
                <a:lnTo>
                  <a:pt x="431596" y="66878"/>
                </a:lnTo>
                <a:lnTo>
                  <a:pt x="440601" y="59778"/>
                </a:lnTo>
                <a:lnTo>
                  <a:pt x="445135" y="57962"/>
                </a:lnTo>
                <a:lnTo>
                  <a:pt x="453275" y="57823"/>
                </a:lnTo>
                <a:lnTo>
                  <a:pt x="528573" y="57823"/>
                </a:lnTo>
                <a:lnTo>
                  <a:pt x="531990" y="56438"/>
                </a:lnTo>
                <a:lnTo>
                  <a:pt x="540118" y="56299"/>
                </a:lnTo>
                <a:lnTo>
                  <a:pt x="592332" y="56299"/>
                </a:lnTo>
                <a:lnTo>
                  <a:pt x="590880" y="50507"/>
                </a:lnTo>
                <a:lnTo>
                  <a:pt x="590502" y="49695"/>
                </a:lnTo>
                <a:lnTo>
                  <a:pt x="415620" y="49695"/>
                </a:lnTo>
                <a:lnTo>
                  <a:pt x="415329" y="33337"/>
                </a:lnTo>
                <a:lnTo>
                  <a:pt x="409308" y="29133"/>
                </a:lnTo>
                <a:lnTo>
                  <a:pt x="405129" y="28714"/>
                </a:lnTo>
                <a:close/>
              </a:path>
              <a:path w="596900" h="181610">
                <a:moveTo>
                  <a:pt x="528573" y="57823"/>
                </a:moveTo>
                <a:lnTo>
                  <a:pt x="453275" y="57823"/>
                </a:lnTo>
                <a:lnTo>
                  <a:pt x="456412" y="58483"/>
                </a:lnTo>
                <a:lnTo>
                  <a:pt x="461822" y="61264"/>
                </a:lnTo>
                <a:lnTo>
                  <a:pt x="472554" y="164960"/>
                </a:lnTo>
                <a:lnTo>
                  <a:pt x="472676" y="167360"/>
                </a:lnTo>
                <a:lnTo>
                  <a:pt x="484733" y="171754"/>
                </a:lnTo>
                <a:lnTo>
                  <a:pt x="495007" y="171704"/>
                </a:lnTo>
                <a:lnTo>
                  <a:pt x="509943" y="166484"/>
                </a:lnTo>
                <a:lnTo>
                  <a:pt x="508393" y="77254"/>
                </a:lnTo>
                <a:lnTo>
                  <a:pt x="513626" y="70510"/>
                </a:lnTo>
                <a:lnTo>
                  <a:pt x="518502" y="65366"/>
                </a:lnTo>
                <a:lnTo>
                  <a:pt x="527507" y="58254"/>
                </a:lnTo>
                <a:lnTo>
                  <a:pt x="528573" y="57823"/>
                </a:lnTo>
                <a:close/>
              </a:path>
              <a:path w="596900" h="181610">
                <a:moveTo>
                  <a:pt x="592332" y="56299"/>
                </a:moveTo>
                <a:lnTo>
                  <a:pt x="540118" y="56299"/>
                </a:lnTo>
                <a:lnTo>
                  <a:pt x="543293" y="56959"/>
                </a:lnTo>
                <a:lnTo>
                  <a:pt x="548630" y="59778"/>
                </a:lnTo>
                <a:lnTo>
                  <a:pt x="559469" y="163969"/>
                </a:lnTo>
                <a:lnTo>
                  <a:pt x="559571" y="165836"/>
                </a:lnTo>
                <a:lnTo>
                  <a:pt x="574560" y="170319"/>
                </a:lnTo>
                <a:lnTo>
                  <a:pt x="582002" y="170180"/>
                </a:lnTo>
                <a:lnTo>
                  <a:pt x="596849" y="164960"/>
                </a:lnTo>
                <a:lnTo>
                  <a:pt x="595210" y="71361"/>
                </a:lnTo>
                <a:lnTo>
                  <a:pt x="594296" y="64135"/>
                </a:lnTo>
                <a:lnTo>
                  <a:pt x="592332" y="56299"/>
                </a:lnTo>
                <a:close/>
              </a:path>
              <a:path w="596900" h="181610">
                <a:moveTo>
                  <a:pt x="465454" y="25006"/>
                </a:moveTo>
                <a:lnTo>
                  <a:pt x="426431" y="39085"/>
                </a:lnTo>
                <a:lnTo>
                  <a:pt x="415620" y="49695"/>
                </a:lnTo>
                <a:lnTo>
                  <a:pt x="590502" y="49695"/>
                </a:lnTo>
                <a:lnTo>
                  <a:pt x="590006" y="48628"/>
                </a:lnTo>
                <a:lnTo>
                  <a:pt x="501929" y="48628"/>
                </a:lnTo>
                <a:lnTo>
                  <a:pt x="500189" y="44996"/>
                </a:lnTo>
                <a:lnTo>
                  <a:pt x="470369" y="25488"/>
                </a:lnTo>
                <a:lnTo>
                  <a:pt x="465454" y="25006"/>
                </a:lnTo>
                <a:close/>
              </a:path>
              <a:path w="596900" h="181610">
                <a:moveTo>
                  <a:pt x="555878" y="23431"/>
                </a:moveTo>
                <a:lnTo>
                  <a:pt x="517194" y="34277"/>
                </a:lnTo>
                <a:lnTo>
                  <a:pt x="501929" y="48628"/>
                </a:lnTo>
                <a:lnTo>
                  <a:pt x="590006" y="48628"/>
                </a:lnTo>
                <a:lnTo>
                  <a:pt x="555878" y="23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5641320" y="5179771"/>
            <a:ext cx="2217527" cy="2849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792604" y="3879913"/>
            <a:ext cx="2875280" cy="2336165"/>
          </a:xfrm>
          <a:custGeom>
            <a:avLst/>
            <a:gdLst/>
            <a:ahLst/>
            <a:cxnLst/>
            <a:rect l="l" t="t" r="r" b="b"/>
            <a:pathLst>
              <a:path w="2875279" h="2336165">
                <a:moveTo>
                  <a:pt x="324459" y="0"/>
                </a:moveTo>
                <a:lnTo>
                  <a:pt x="275424" y="293750"/>
                </a:lnTo>
                <a:lnTo>
                  <a:pt x="251523" y="458876"/>
                </a:lnTo>
                <a:lnTo>
                  <a:pt x="226187" y="631355"/>
                </a:lnTo>
                <a:lnTo>
                  <a:pt x="194030" y="838746"/>
                </a:lnTo>
                <a:lnTo>
                  <a:pt x="0" y="1923578"/>
                </a:lnTo>
                <a:lnTo>
                  <a:pt x="436130" y="2002111"/>
                </a:lnTo>
                <a:lnTo>
                  <a:pt x="852271" y="2072921"/>
                </a:lnTo>
                <a:lnTo>
                  <a:pt x="2590050" y="2336126"/>
                </a:lnTo>
                <a:lnTo>
                  <a:pt x="2656370" y="1898843"/>
                </a:lnTo>
                <a:lnTo>
                  <a:pt x="2712364" y="1551114"/>
                </a:lnTo>
                <a:lnTo>
                  <a:pt x="2736849" y="1401368"/>
                </a:lnTo>
                <a:lnTo>
                  <a:pt x="2775800" y="1201978"/>
                </a:lnTo>
                <a:lnTo>
                  <a:pt x="2791637" y="1108735"/>
                </a:lnTo>
                <a:lnTo>
                  <a:pt x="2821241" y="926604"/>
                </a:lnTo>
                <a:lnTo>
                  <a:pt x="2842602" y="786726"/>
                </a:lnTo>
                <a:lnTo>
                  <a:pt x="2848762" y="730707"/>
                </a:lnTo>
                <a:lnTo>
                  <a:pt x="2875025" y="376212"/>
                </a:lnTo>
                <a:lnTo>
                  <a:pt x="32445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792604" y="3879913"/>
            <a:ext cx="2875025" cy="23361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792604" y="3879913"/>
            <a:ext cx="2875280" cy="2336165"/>
          </a:xfrm>
          <a:custGeom>
            <a:avLst/>
            <a:gdLst/>
            <a:ahLst/>
            <a:cxnLst/>
            <a:rect l="l" t="t" r="r" b="b"/>
            <a:pathLst>
              <a:path w="2875279" h="2336165">
                <a:moveTo>
                  <a:pt x="324459" y="0"/>
                </a:moveTo>
                <a:lnTo>
                  <a:pt x="275424" y="293750"/>
                </a:lnTo>
                <a:lnTo>
                  <a:pt x="251523" y="458876"/>
                </a:lnTo>
                <a:lnTo>
                  <a:pt x="226187" y="631355"/>
                </a:lnTo>
                <a:lnTo>
                  <a:pt x="194030" y="838746"/>
                </a:lnTo>
                <a:lnTo>
                  <a:pt x="0" y="1923578"/>
                </a:lnTo>
                <a:lnTo>
                  <a:pt x="436130" y="2002111"/>
                </a:lnTo>
                <a:lnTo>
                  <a:pt x="852271" y="2072921"/>
                </a:lnTo>
                <a:lnTo>
                  <a:pt x="2590050" y="2336126"/>
                </a:lnTo>
                <a:lnTo>
                  <a:pt x="2656370" y="1898843"/>
                </a:lnTo>
                <a:lnTo>
                  <a:pt x="2712364" y="1551114"/>
                </a:lnTo>
                <a:lnTo>
                  <a:pt x="2736849" y="1401368"/>
                </a:lnTo>
                <a:lnTo>
                  <a:pt x="2775800" y="1201978"/>
                </a:lnTo>
                <a:lnTo>
                  <a:pt x="2791637" y="1108735"/>
                </a:lnTo>
                <a:lnTo>
                  <a:pt x="2821241" y="926604"/>
                </a:lnTo>
                <a:lnTo>
                  <a:pt x="2842602" y="786726"/>
                </a:lnTo>
                <a:lnTo>
                  <a:pt x="2848762" y="730707"/>
                </a:lnTo>
                <a:lnTo>
                  <a:pt x="2875025" y="376212"/>
                </a:lnTo>
                <a:lnTo>
                  <a:pt x="32445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2263089" y="4325413"/>
            <a:ext cx="2070481" cy="13100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2654300" y="1244600"/>
            <a:ext cx="5308600" cy="698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045" y="657847"/>
            <a:ext cx="7661909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248" y="1818022"/>
            <a:ext cx="8255502" cy="371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02853" y="6542881"/>
            <a:ext cx="2247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2882" y="1447279"/>
            <a:ext cx="3472179" cy="317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55">
                <a:solidFill>
                  <a:srgbClr val="002060"/>
                </a:solidFill>
              </a:rPr>
              <a:t>Cardiovascular</a:t>
            </a:r>
            <a:r>
              <a:rPr dirty="0" sz="2000" spc="-245">
                <a:solidFill>
                  <a:srgbClr val="002060"/>
                </a:solidFill>
              </a:rPr>
              <a:t> </a:t>
            </a:r>
            <a:r>
              <a:rPr dirty="0" sz="2000" spc="150">
                <a:solidFill>
                  <a:srgbClr val="002060"/>
                </a:solidFill>
              </a:rPr>
              <a:t>Physiology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1524000" y="1371600"/>
            <a:ext cx="37719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7600" y="2298700"/>
            <a:ext cx="5092700" cy="132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82394" y="2506459"/>
            <a:ext cx="4692650" cy="143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700"/>
              </a:lnSpc>
            </a:pPr>
            <a:r>
              <a:rPr dirty="0" sz="4800" spc="370">
                <a:solidFill>
                  <a:srgbClr val="C00000"/>
                </a:solidFill>
                <a:latin typeface="Arial"/>
                <a:cs typeface="Arial"/>
              </a:rPr>
              <a:t>Regulation </a:t>
            </a:r>
            <a:r>
              <a:rPr dirty="0" sz="4800" spc="459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dirty="0" sz="4800" spc="365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4800" spc="-229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800" spc="27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7600" y="3022600"/>
            <a:ext cx="54229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54790" y="5209044"/>
            <a:ext cx="3238500" cy="1302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45">
                <a:solidFill>
                  <a:srgbClr val="141516"/>
                </a:solidFill>
                <a:latin typeface="Arial"/>
                <a:cs typeface="Arial"/>
              </a:rPr>
              <a:t>Dr.</a:t>
            </a:r>
            <a:r>
              <a:rPr dirty="0" sz="1600" spc="-135">
                <a:solidFill>
                  <a:srgbClr val="141516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141516"/>
                </a:solidFill>
                <a:latin typeface="Arial"/>
                <a:cs typeface="Arial"/>
              </a:rPr>
              <a:t>Abeer</a:t>
            </a:r>
            <a:r>
              <a:rPr dirty="0" sz="1600" spc="80">
                <a:solidFill>
                  <a:srgbClr val="141516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141516"/>
                </a:solidFill>
                <a:latin typeface="Arial"/>
                <a:cs typeface="Arial"/>
              </a:rPr>
              <a:t>A.</a:t>
            </a:r>
            <a:r>
              <a:rPr dirty="0" sz="1600" spc="-40">
                <a:solidFill>
                  <a:srgbClr val="141516"/>
                </a:solidFill>
                <a:latin typeface="Arial"/>
                <a:cs typeface="Arial"/>
              </a:rPr>
              <a:t> </a:t>
            </a:r>
            <a:r>
              <a:rPr dirty="0" sz="1600" spc="125">
                <a:solidFill>
                  <a:srgbClr val="141516"/>
                </a:solidFill>
                <a:latin typeface="Arial"/>
                <a:cs typeface="Arial"/>
              </a:rPr>
              <a:t>Al-Masri,</a:t>
            </a:r>
            <a:r>
              <a:rPr dirty="0" sz="1600" spc="-135">
                <a:solidFill>
                  <a:srgbClr val="141516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141516"/>
                </a:solidFill>
                <a:latin typeface="Arial"/>
                <a:cs typeface="Arial"/>
              </a:rPr>
              <a:t>PhD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A.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141516"/>
                </a:solidFill>
                <a:latin typeface="Calibri"/>
                <a:cs typeface="Calibri"/>
              </a:rPr>
              <a:t>Professor,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20" i="1">
                <a:solidFill>
                  <a:srgbClr val="141516"/>
                </a:solidFill>
                <a:latin typeface="Calibri"/>
                <a:cs typeface="Calibri"/>
              </a:rPr>
              <a:t>Consultant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Cardiovascular Physiologist,  </a:t>
            </a:r>
            <a:r>
              <a:rPr dirty="0" sz="1600" spc="-10" i="1">
                <a:solidFill>
                  <a:srgbClr val="141516"/>
                </a:solidFill>
                <a:latin typeface="Calibri"/>
                <a:cs typeface="Calibri"/>
              </a:rPr>
              <a:t>Faculty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1600" spc="15" i="1">
                <a:solidFill>
                  <a:srgbClr val="141516"/>
                </a:solidFill>
                <a:latin typeface="Calibri"/>
                <a:cs typeface="Calibri"/>
              </a:rPr>
              <a:t>Medicine,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141516"/>
                </a:solidFill>
                <a:latin typeface="Calibri"/>
                <a:cs typeface="Calibri"/>
              </a:rPr>
              <a:t>KSU.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99200" y="1866900"/>
            <a:ext cx="24511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9118600" cy="660400"/>
          </a:xfrm>
          <a:custGeom>
            <a:avLst/>
            <a:gdLst/>
            <a:ahLst/>
            <a:cxnLst/>
            <a:rect l="l" t="t" r="r" b="b"/>
            <a:pathLst>
              <a:path w="9118600" h="660400">
                <a:moveTo>
                  <a:pt x="0" y="0"/>
                </a:moveTo>
                <a:lnTo>
                  <a:pt x="9118600" y="0"/>
                </a:lnTo>
                <a:lnTo>
                  <a:pt x="91186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99767" y="32016"/>
            <a:ext cx="4695825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5"/>
              <a:t>Baroreceptor</a:t>
            </a:r>
            <a:r>
              <a:rPr dirty="0" spc="-270"/>
              <a:t> </a:t>
            </a:r>
            <a:r>
              <a:rPr dirty="0" spc="204"/>
              <a:t>Reflex</a:t>
            </a: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2853" y="6210700"/>
            <a:ext cx="224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2853" y="6210700"/>
            <a:ext cx="224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2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0"/>
                </a:moveTo>
                <a:lnTo>
                  <a:pt x="9144000" y="0"/>
                </a:ln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675" y="616226"/>
            <a:ext cx="8762365" cy="475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0" marR="5080" indent="-2946400">
              <a:lnSpc>
                <a:spcPct val="102600"/>
              </a:lnSpc>
            </a:pPr>
            <a:r>
              <a:rPr dirty="0" sz="2600" spc="-15" b="1">
                <a:solidFill>
                  <a:srgbClr val="C00000"/>
                </a:solidFill>
                <a:latin typeface="Arial Black"/>
                <a:cs typeface="Arial Black"/>
              </a:rPr>
              <a:t>Baroreceptor </a:t>
            </a:r>
            <a:r>
              <a:rPr dirty="0" sz="2600" spc="-50" b="1">
                <a:solidFill>
                  <a:srgbClr val="C00000"/>
                </a:solidFill>
                <a:latin typeface="Arial Black"/>
                <a:cs typeface="Arial Black"/>
              </a:rPr>
              <a:t>Reflex </a:t>
            </a:r>
            <a:r>
              <a:rPr dirty="0" sz="2600" spc="-10" b="1">
                <a:solidFill>
                  <a:srgbClr val="C00000"/>
                </a:solidFill>
                <a:latin typeface="Arial Black"/>
                <a:cs typeface="Arial Black"/>
              </a:rPr>
              <a:t>Mechanism </a:t>
            </a:r>
            <a:r>
              <a:rPr dirty="0" sz="2600" spc="-5" b="1">
                <a:solidFill>
                  <a:srgbClr val="C00000"/>
                </a:solidFill>
                <a:latin typeface="Arial Black"/>
                <a:cs typeface="Arial Black"/>
              </a:rPr>
              <a:t>During </a:t>
            </a:r>
            <a:r>
              <a:rPr dirty="0" sz="2600" spc="-30" b="1">
                <a:solidFill>
                  <a:srgbClr val="C00000"/>
                </a:solidFill>
                <a:latin typeface="Arial Black"/>
                <a:cs typeface="Arial Black"/>
              </a:rPr>
              <a:t>Changes  </a:t>
            </a:r>
            <a:r>
              <a:rPr dirty="0" sz="2600" spc="15" b="1">
                <a:solidFill>
                  <a:srgbClr val="C00000"/>
                </a:solidFill>
                <a:latin typeface="Arial Black"/>
                <a:cs typeface="Arial Black"/>
              </a:rPr>
              <a:t>in </a:t>
            </a:r>
            <a:r>
              <a:rPr dirty="0" sz="2600" spc="-25" b="1">
                <a:solidFill>
                  <a:srgbClr val="C00000"/>
                </a:solidFill>
                <a:latin typeface="Arial Black"/>
                <a:cs typeface="Arial Black"/>
              </a:rPr>
              <a:t>Body</a:t>
            </a:r>
            <a:r>
              <a:rPr dirty="0" sz="2600" spc="-5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600" spc="-10" b="1">
                <a:solidFill>
                  <a:srgbClr val="C00000"/>
                </a:solidFill>
                <a:latin typeface="Arial Black"/>
                <a:cs typeface="Arial Black"/>
              </a:rPr>
              <a:t>Posture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L="1028065" marR="145415" indent="-457200">
              <a:lnSpc>
                <a:spcPct val="1026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Immediately</a:t>
            </a:r>
            <a:r>
              <a:rPr dirty="0" sz="2600" spc="-16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on</a:t>
            </a:r>
            <a:r>
              <a:rPr dirty="0" sz="2600" spc="-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standing,</a:t>
            </a:r>
            <a:r>
              <a:rPr dirty="0" sz="2600" spc="-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AP</a:t>
            </a:r>
            <a:r>
              <a:rPr dirty="0" sz="2600" spc="-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8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head</a:t>
            </a:r>
            <a:r>
              <a:rPr dirty="0" sz="2600" spc="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&amp;</a:t>
            </a:r>
            <a:r>
              <a:rPr dirty="0" sz="2600" spc="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upper</a:t>
            </a:r>
            <a:r>
              <a:rPr dirty="0" sz="2600" spc="-19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part</a:t>
            </a:r>
            <a:r>
              <a:rPr dirty="0" sz="2600" spc="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body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tends</a:t>
            </a:r>
            <a:r>
              <a:rPr dirty="0" sz="2600" spc="-4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to </a:t>
            </a:r>
            <a:r>
              <a:rPr dirty="0" sz="2600" spc="-15">
                <a:solidFill>
                  <a:srgbClr val="141516"/>
                </a:solidFill>
                <a:latin typeface="Calibri"/>
                <a:cs typeface="Calibri"/>
              </a:rPr>
              <a:t>fall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… ?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cause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loss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consciousness.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028065" marR="16510" indent="-457200">
              <a:lnSpc>
                <a:spcPts val="31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Falling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at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baroreceptors elicits</a:t>
            </a:r>
            <a:r>
              <a:rPr dirty="0" sz="2600" spc="-3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an</a:t>
            </a:r>
            <a:r>
              <a:rPr dirty="0" sz="2600" spc="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immediate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reflex,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resulting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600" spc="-15" b="1">
                <a:solidFill>
                  <a:srgbClr val="141516"/>
                </a:solidFill>
                <a:latin typeface="Calibri"/>
                <a:cs typeface="Calibri"/>
              </a:rPr>
              <a:t>strong sympathetic discharge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throughout the</a:t>
            </a:r>
            <a:r>
              <a:rPr dirty="0" sz="2600" spc="-4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body.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028065" marR="526415" indent="-457200">
              <a:lnSpc>
                <a:spcPts val="31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This</a:t>
            </a:r>
            <a:r>
              <a:rPr dirty="0" sz="2600" spc="-1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minimizes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decrease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head</a:t>
            </a:r>
            <a:r>
              <a:rPr dirty="0" sz="2600" spc="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&amp;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upper</a:t>
            </a:r>
            <a:r>
              <a:rPr dirty="0" sz="2600" spc="-17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body.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91440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8355" rIns="0" bIns="0" rtlCol="0" vert="horz">
            <a:spAutoFit/>
          </a:bodyPr>
          <a:lstStyle/>
          <a:p>
            <a:pPr marL="951230">
              <a:lnSpc>
                <a:spcPct val="100000"/>
              </a:lnSpc>
            </a:pPr>
            <a:r>
              <a:rPr dirty="0" sz="4000" spc="300"/>
              <a:t>Chemoreceptor</a:t>
            </a:r>
            <a:r>
              <a:rPr dirty="0" sz="4000" spc="-204"/>
              <a:t> </a:t>
            </a:r>
            <a:r>
              <a:rPr dirty="0" sz="4000" spc="240"/>
              <a:t>Reflex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864947" y="2000006"/>
            <a:ext cx="7673340" cy="231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490855" indent="-457200">
              <a:lnSpc>
                <a:spcPct val="1026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Closely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associated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with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1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</a:t>
            </a:r>
            <a:r>
              <a:rPr dirty="0" sz="2600" spc="-2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 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control</a:t>
            </a:r>
            <a:r>
              <a:rPr dirty="0" sz="2600" spc="-2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system.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469265" marR="5080" indent="-457200">
              <a:lnSpc>
                <a:spcPts val="3100"/>
              </a:lnSpc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600" spc="-5" b="1">
                <a:solidFill>
                  <a:srgbClr val="141516"/>
                </a:solidFill>
                <a:latin typeface="Calibri"/>
                <a:cs typeface="Calibri"/>
              </a:rPr>
              <a:t>Chemoreceptor </a:t>
            </a:r>
            <a:r>
              <a:rPr dirty="0" sz="2600" spc="-20" b="1">
                <a:solidFill>
                  <a:srgbClr val="141516"/>
                </a:solidFill>
                <a:latin typeface="Calibri"/>
                <a:cs typeface="Calibri"/>
              </a:rPr>
              <a:t>reflex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operates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much </a:t>
            </a:r>
            <a:r>
              <a:rPr dirty="0" sz="2600" spc="-15">
                <a:solidFill>
                  <a:srgbClr val="141516"/>
                </a:solidFill>
                <a:latin typeface="Calibri"/>
                <a:cs typeface="Calibri"/>
              </a:rPr>
              <a:t>same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way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as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reflex,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EXCEPT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that</a:t>
            </a:r>
            <a:r>
              <a:rPr dirty="0" sz="2600" spc="-3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chemoreceptors 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are </a:t>
            </a:r>
            <a:r>
              <a:rPr dirty="0" sz="2600" spc="-10" i="1">
                <a:solidFill>
                  <a:srgbClr val="141516"/>
                </a:solidFill>
                <a:latin typeface="Calibri"/>
                <a:cs typeface="Calibri"/>
              </a:rPr>
              <a:t>chemo-sensitive cells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instead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stretch</a:t>
            </a:r>
            <a:r>
              <a:rPr dirty="0" sz="2600" spc="-6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receptors.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8725">
              <a:lnSpc>
                <a:spcPts val="4310"/>
              </a:lnSpc>
            </a:pPr>
            <a:r>
              <a:rPr dirty="0" spc="275"/>
              <a:t>Chemoreceptor</a:t>
            </a:r>
            <a:r>
              <a:rPr dirty="0" spc="-280"/>
              <a:t> </a:t>
            </a:r>
            <a:r>
              <a:rPr dirty="0" spc="125"/>
              <a:t>Reflexes: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7019" y="1217828"/>
            <a:ext cx="7404100" cy="463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0">
              <a:lnSpc>
                <a:spcPts val="3829"/>
              </a:lnSpc>
            </a:pPr>
            <a:r>
              <a:rPr dirty="0" sz="3200" spc="390">
                <a:solidFill>
                  <a:srgbClr val="C00000"/>
                </a:solidFill>
                <a:latin typeface="Arial"/>
                <a:cs typeface="Arial"/>
              </a:rPr>
              <a:t>Two</a:t>
            </a:r>
            <a:r>
              <a:rPr dirty="0" sz="3200" spc="-2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spc="160">
                <a:solidFill>
                  <a:srgbClr val="C00000"/>
                </a:solidFill>
                <a:latin typeface="Arial"/>
                <a:cs typeface="Arial"/>
              </a:rPr>
              <a:t>Types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210">
                <a:solidFill>
                  <a:srgbClr val="002060"/>
                </a:solidFill>
                <a:latin typeface="Arial"/>
                <a:cs typeface="Arial"/>
              </a:rPr>
              <a:t>Peripheral</a:t>
            </a:r>
            <a:r>
              <a:rPr dirty="0" sz="2400" spc="-229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400" spc="160">
                <a:solidFill>
                  <a:srgbClr val="002060"/>
                </a:solidFill>
                <a:latin typeface="Arial"/>
                <a:cs typeface="Arial"/>
              </a:rPr>
              <a:t>chemoreceptors:</a:t>
            </a:r>
            <a:endParaRPr sz="2400">
              <a:latin typeface="Arial"/>
              <a:cs typeface="Arial"/>
            </a:endParaRPr>
          </a:p>
          <a:p>
            <a:pPr marL="558800">
              <a:lnSpc>
                <a:spcPts val="4150"/>
              </a:lnSpc>
              <a:spcBef>
                <a:spcPts val="20"/>
              </a:spcBef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</a:t>
            </a:r>
            <a:r>
              <a:rPr dirty="0" sz="3500" spc="-58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Sensory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receptors</a:t>
            </a:r>
            <a:r>
              <a:rPr dirty="0" sz="24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located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carotid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aortic</a:t>
            </a:r>
            <a:r>
              <a:rPr dirty="0" sz="2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bodies.</a:t>
            </a:r>
            <a:endParaRPr sz="2400">
              <a:latin typeface="Calibri"/>
              <a:cs typeface="Calibri"/>
            </a:endParaRPr>
          </a:p>
          <a:p>
            <a:pPr marL="558800">
              <a:lnSpc>
                <a:spcPts val="4150"/>
              </a:lnSpc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Sensitive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baseline="-17361" sz="2400" spc="7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lack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),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baseline="-17361" sz="2400" spc="15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15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),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pH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15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.)</a:t>
            </a:r>
            <a:endParaRPr sz="2400">
              <a:latin typeface="Calibri"/>
              <a:cs typeface="Calibri"/>
            </a:endParaRPr>
          </a:p>
          <a:p>
            <a:pPr marL="812800" marR="5080" indent="-254000">
              <a:lnSpc>
                <a:spcPct val="100699"/>
              </a:lnSpc>
              <a:spcBef>
                <a:spcPts val="880"/>
              </a:spcBef>
              <a:tabLst>
                <a:tab pos="812165" algn="l"/>
              </a:tabLst>
            </a:pPr>
            <a:r>
              <a:rPr dirty="0" sz="1700" spc="-170">
                <a:solidFill>
                  <a:srgbClr val="CDD0D1"/>
                </a:solidFill>
                <a:latin typeface="Arial"/>
                <a:cs typeface="Arial"/>
              </a:rPr>
              <a:t>§	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Chemoreceptors’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stimulation 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excite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nerve</a:t>
            </a:r>
            <a:r>
              <a:rPr dirty="0" sz="2400" spc="-3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fibers</a:t>
            </a:r>
            <a:r>
              <a:rPr dirty="0" sz="24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that,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along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baroreceptor</a:t>
            </a:r>
            <a:r>
              <a:rPr dirty="0" sz="2400" spc="-3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fibers.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215">
                <a:solidFill>
                  <a:srgbClr val="002060"/>
                </a:solidFill>
                <a:latin typeface="Arial"/>
                <a:cs typeface="Arial"/>
              </a:rPr>
              <a:t>Central</a:t>
            </a:r>
            <a:r>
              <a:rPr dirty="0" sz="2400" spc="-19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002060"/>
                </a:solidFill>
                <a:latin typeface="Arial"/>
                <a:cs typeface="Arial"/>
              </a:rPr>
              <a:t>Chemoreceptors:</a:t>
            </a:r>
            <a:endParaRPr sz="2400">
              <a:latin typeface="Arial"/>
              <a:cs typeface="Arial"/>
            </a:endParaRPr>
          </a:p>
          <a:p>
            <a:pPr marL="558800">
              <a:lnSpc>
                <a:spcPts val="4150"/>
              </a:lnSpc>
              <a:spcBef>
                <a:spcPts val="20"/>
              </a:spcBef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</a:t>
            </a:r>
            <a:r>
              <a:rPr dirty="0" sz="3500" spc="-58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Sensory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receptors</a:t>
            </a:r>
            <a:r>
              <a:rPr dirty="0" sz="24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located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0">
                <a:solidFill>
                  <a:srgbClr val="404040"/>
                </a:solidFill>
                <a:latin typeface="Calibri"/>
                <a:cs typeface="Calibri"/>
              </a:rPr>
              <a:t>medulla</a:t>
            </a:r>
            <a:r>
              <a:rPr dirty="0" sz="2400" spc="-1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itself.</a:t>
            </a:r>
            <a:endParaRPr sz="2400">
              <a:latin typeface="Calibri"/>
              <a:cs typeface="Calibri"/>
            </a:endParaRPr>
          </a:p>
          <a:p>
            <a:pPr marL="558800">
              <a:lnSpc>
                <a:spcPts val="4150"/>
              </a:lnSpc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 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Very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sensitive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baseline="-17361" sz="2400" spc="15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excess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pH </a:t>
            </a:r>
            <a:r>
              <a:rPr dirty="0" sz="2400" spc="2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medulla.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016000"/>
            <a:ext cx="9144000" cy="584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82600"/>
            <a:ext cx="9144000" cy="660400"/>
          </a:xfrm>
          <a:custGeom>
            <a:avLst/>
            <a:gdLst/>
            <a:ahLst/>
            <a:cxnLst/>
            <a:rect l="l" t="t" r="r" b="b"/>
            <a:pathLst>
              <a:path w="9144000" h="660400">
                <a:moveTo>
                  <a:pt x="0" y="0"/>
                </a:moveTo>
                <a:lnTo>
                  <a:pt x="9144000" y="0"/>
                </a:lnTo>
                <a:lnTo>
                  <a:pt x="91440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4906" y="535775"/>
            <a:ext cx="7345680" cy="5308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280"/>
              <a:t>Peripheral </a:t>
            </a:r>
            <a:r>
              <a:rPr dirty="0" sz="3400" spc="250"/>
              <a:t>Chemoreceptor</a:t>
            </a:r>
            <a:r>
              <a:rPr dirty="0" sz="3400" spc="-480"/>
              <a:t> </a:t>
            </a:r>
            <a:r>
              <a:rPr dirty="0" sz="3400" spc="195"/>
              <a:t>Reflex</a:t>
            </a:r>
            <a:endParaRPr sz="3400"/>
          </a:p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98500"/>
            <a:ext cx="9144000" cy="660400"/>
          </a:xfrm>
          <a:custGeom>
            <a:avLst/>
            <a:gdLst/>
            <a:ahLst/>
            <a:cxnLst/>
            <a:rect l="l" t="t" r="r" b="b"/>
            <a:pathLst>
              <a:path w="9144000" h="660400">
                <a:moveTo>
                  <a:pt x="0" y="0"/>
                </a:moveTo>
                <a:lnTo>
                  <a:pt x="9144000" y="0"/>
                </a:lnTo>
                <a:lnTo>
                  <a:pt x="91440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574" rIns="0" bIns="0" rtlCol="0" vert="horz">
            <a:spAutoFit/>
          </a:bodyPr>
          <a:lstStyle/>
          <a:p>
            <a:pPr marL="62230">
              <a:lnSpc>
                <a:spcPct val="100000"/>
              </a:lnSpc>
            </a:pPr>
            <a:r>
              <a:rPr dirty="0" sz="3300" spc="280"/>
              <a:t>Peripheral </a:t>
            </a:r>
            <a:r>
              <a:rPr dirty="0" sz="3300" spc="235"/>
              <a:t>Chemoreceptor</a:t>
            </a:r>
            <a:r>
              <a:rPr dirty="0" sz="3300" spc="-415"/>
              <a:t> </a:t>
            </a:r>
            <a:r>
              <a:rPr dirty="0" sz="3300" spc="125"/>
              <a:t>Reflexes</a:t>
            </a:r>
            <a:endParaRPr sz="3300"/>
          </a:p>
        </p:txBody>
      </p:sp>
      <p:sp>
        <p:nvSpPr>
          <p:cNvPr id="10" name="object 10"/>
          <p:cNvSpPr txBox="1"/>
          <p:nvPr/>
        </p:nvSpPr>
        <p:spPr>
          <a:xfrm>
            <a:off x="6162903" y="1942071"/>
            <a:ext cx="17278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C00000"/>
                </a:solidFill>
                <a:latin typeface="Arial Black"/>
                <a:cs typeface="Arial Black"/>
              </a:rPr>
              <a:t>Haemorrhage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0500" y="1816773"/>
            <a:ext cx="816610" cy="278765"/>
          </a:xfrm>
          <a:custGeom>
            <a:avLst/>
            <a:gdLst/>
            <a:ahLst/>
            <a:cxnLst/>
            <a:rect l="l" t="t" r="r" b="b"/>
            <a:pathLst>
              <a:path w="816610" h="278764">
                <a:moveTo>
                  <a:pt x="168409" y="61480"/>
                </a:moveTo>
                <a:lnTo>
                  <a:pt x="79171" y="61480"/>
                </a:lnTo>
                <a:lnTo>
                  <a:pt x="809180" y="278206"/>
                </a:lnTo>
                <a:lnTo>
                  <a:pt x="816419" y="253847"/>
                </a:lnTo>
                <a:lnTo>
                  <a:pt x="168409" y="61480"/>
                </a:lnTo>
                <a:close/>
              </a:path>
              <a:path w="816610" h="278764">
                <a:moveTo>
                  <a:pt x="139814" y="0"/>
                </a:moveTo>
                <a:lnTo>
                  <a:pt x="0" y="24726"/>
                </a:lnTo>
                <a:lnTo>
                  <a:pt x="103670" y="121742"/>
                </a:lnTo>
                <a:lnTo>
                  <a:pt x="79171" y="61480"/>
                </a:lnTo>
                <a:lnTo>
                  <a:pt x="168409" y="61480"/>
                </a:lnTo>
                <a:lnTo>
                  <a:pt x="86398" y="37134"/>
                </a:lnTo>
                <a:lnTo>
                  <a:pt x="139814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60800" y="1562100"/>
            <a:ext cx="1422400" cy="520700"/>
          </a:xfrm>
          <a:prstGeom prst="rect">
            <a:avLst/>
          </a:prstGeom>
          <a:ln w="25400">
            <a:solidFill>
              <a:srgbClr val="333399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266065">
              <a:lnSpc>
                <a:spcPct val="100000"/>
              </a:lnSpc>
              <a:spcBef>
                <a:spcPts val="140"/>
              </a:spcBef>
            </a:pPr>
            <a:r>
              <a:rPr dirty="0" sz="2800">
                <a:latin typeface="Symbol"/>
                <a:cs typeface="Symbol"/>
              </a:rPr>
              <a:t>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 spc="20" b="1">
                <a:latin typeface="Arial Black"/>
                <a:cs typeface="Arial Black"/>
              </a:rPr>
              <a:t>BP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1363" y="2515603"/>
            <a:ext cx="137223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333399"/>
                </a:solidFill>
                <a:latin typeface="Arial Black"/>
                <a:cs typeface="Arial Black"/>
              </a:rPr>
              <a:t>Hypoxia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08500" y="21336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79" y="269239"/>
                </a:lnTo>
                <a:lnTo>
                  <a:pt x="50800" y="269239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39"/>
                </a:lnTo>
                <a:lnTo>
                  <a:pt x="76200" y="269239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39"/>
                </a:lnTo>
                <a:lnTo>
                  <a:pt x="106679" y="269239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08500" y="29972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79" y="269239"/>
                </a:lnTo>
                <a:lnTo>
                  <a:pt x="50800" y="269239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39"/>
                </a:lnTo>
                <a:lnTo>
                  <a:pt x="76200" y="269239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39"/>
                </a:lnTo>
                <a:lnTo>
                  <a:pt x="106679" y="269239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21000" y="3352800"/>
            <a:ext cx="3289300" cy="46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21000" y="3352800"/>
            <a:ext cx="3289300" cy="469900"/>
          </a:xfrm>
          <a:custGeom>
            <a:avLst/>
            <a:gdLst/>
            <a:ahLst/>
            <a:cxnLst/>
            <a:rect l="l" t="t" r="r" b="b"/>
            <a:pathLst>
              <a:path w="3289300" h="469900">
                <a:moveTo>
                  <a:pt x="0" y="0"/>
                </a:moveTo>
                <a:lnTo>
                  <a:pt x="3289301" y="0"/>
                </a:lnTo>
                <a:lnTo>
                  <a:pt x="3289301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95231" y="3379546"/>
            <a:ext cx="31203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+</a:t>
            </a:r>
            <a:r>
              <a:rPr dirty="0" sz="2400" spc="-45" b="1">
                <a:latin typeface="Arial Black"/>
                <a:cs typeface="Arial Black"/>
              </a:rPr>
              <a:t> </a:t>
            </a:r>
            <a:r>
              <a:rPr dirty="0" sz="2400" spc="10" b="1">
                <a:latin typeface="Arial Black"/>
                <a:cs typeface="Arial Black"/>
              </a:rPr>
              <a:t>Chemoreceptors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4500" y="3852557"/>
            <a:ext cx="378460" cy="440055"/>
          </a:xfrm>
          <a:custGeom>
            <a:avLst/>
            <a:gdLst/>
            <a:ahLst/>
            <a:cxnLst/>
            <a:rect l="l" t="t" r="r" b="b"/>
            <a:pathLst>
              <a:path w="378460" h="440054">
                <a:moveTo>
                  <a:pt x="34099" y="302209"/>
                </a:moveTo>
                <a:lnTo>
                  <a:pt x="0" y="440042"/>
                </a:lnTo>
                <a:lnTo>
                  <a:pt x="130733" y="384619"/>
                </a:lnTo>
                <a:lnTo>
                  <a:pt x="65709" y="382574"/>
                </a:lnTo>
                <a:lnTo>
                  <a:pt x="79770" y="366090"/>
                </a:lnTo>
                <a:lnTo>
                  <a:pt x="46380" y="366090"/>
                </a:lnTo>
                <a:lnTo>
                  <a:pt x="34099" y="302209"/>
                </a:lnTo>
                <a:close/>
              </a:path>
              <a:path w="378460" h="440054">
                <a:moveTo>
                  <a:pt x="358635" y="0"/>
                </a:moveTo>
                <a:lnTo>
                  <a:pt x="46380" y="366090"/>
                </a:lnTo>
                <a:lnTo>
                  <a:pt x="79770" y="366090"/>
                </a:lnTo>
                <a:lnTo>
                  <a:pt x="377964" y="16484"/>
                </a:lnTo>
                <a:lnTo>
                  <a:pt x="358635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37821" y="3851821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7957" y="0"/>
                </a:moveTo>
                <a:lnTo>
                  <a:pt x="0" y="17957"/>
                </a:lnTo>
                <a:lnTo>
                  <a:pt x="370738" y="388696"/>
                </a:lnTo>
                <a:lnTo>
                  <a:pt x="306069" y="395884"/>
                </a:lnTo>
                <a:lnTo>
                  <a:pt x="440778" y="440778"/>
                </a:lnTo>
                <a:lnTo>
                  <a:pt x="417429" y="370738"/>
                </a:lnTo>
                <a:lnTo>
                  <a:pt x="388696" y="370738"/>
                </a:lnTo>
                <a:lnTo>
                  <a:pt x="17957" y="0"/>
                </a:lnTo>
                <a:close/>
              </a:path>
              <a:path w="441325" h="441325">
                <a:moveTo>
                  <a:pt x="395871" y="306069"/>
                </a:moveTo>
                <a:lnTo>
                  <a:pt x="388696" y="370738"/>
                </a:lnTo>
                <a:lnTo>
                  <a:pt x="417429" y="370738"/>
                </a:lnTo>
                <a:lnTo>
                  <a:pt x="395871" y="306069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379108" y="4312310"/>
            <a:ext cx="8515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 Black"/>
                <a:cs typeface="Arial Black"/>
              </a:rPr>
              <a:t>=</a:t>
            </a:r>
            <a:r>
              <a:rPr dirty="0" sz="1800" spc="-75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C.I.C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2350" y="4328020"/>
            <a:ext cx="1226820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 b="1">
                <a:solidFill>
                  <a:srgbClr val="141516"/>
                </a:solidFill>
                <a:latin typeface="Arial Black"/>
                <a:cs typeface="Arial Black"/>
              </a:rPr>
              <a:t>++</a:t>
            </a:r>
            <a:r>
              <a:rPr dirty="0" sz="2000" spc="-75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000" spc="-40" b="1">
                <a:solidFill>
                  <a:srgbClr val="141516"/>
                </a:solidFill>
                <a:latin typeface="Arial Black"/>
                <a:cs typeface="Arial Black"/>
              </a:rPr>
              <a:t>V.M.C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8853" y="5089309"/>
            <a:ext cx="23755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 Black"/>
                <a:cs typeface="Arial Black"/>
              </a:rPr>
              <a:t>=</a:t>
            </a:r>
            <a:r>
              <a:rPr dirty="0" sz="1800" spc="-45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Parasympathetic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07200" y="544830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0200"/>
                </a:moveTo>
                <a:lnTo>
                  <a:pt x="63500" y="457200"/>
                </a:lnTo>
                <a:lnTo>
                  <a:pt x="106679" y="370840"/>
                </a:lnTo>
                <a:lnTo>
                  <a:pt x="50800" y="370840"/>
                </a:lnTo>
                <a:lnTo>
                  <a:pt x="0" y="330200"/>
                </a:lnTo>
                <a:close/>
              </a:path>
              <a:path w="127000" h="457200">
                <a:moveTo>
                  <a:pt x="76200" y="0"/>
                </a:moveTo>
                <a:lnTo>
                  <a:pt x="50800" y="0"/>
                </a:lnTo>
                <a:lnTo>
                  <a:pt x="50800" y="370840"/>
                </a:lnTo>
                <a:lnTo>
                  <a:pt x="76200" y="370840"/>
                </a:lnTo>
                <a:lnTo>
                  <a:pt x="76200" y="0"/>
                </a:lnTo>
                <a:close/>
              </a:path>
              <a:path w="127000" h="457200">
                <a:moveTo>
                  <a:pt x="127000" y="330200"/>
                </a:moveTo>
                <a:lnTo>
                  <a:pt x="76200" y="370840"/>
                </a:lnTo>
                <a:lnTo>
                  <a:pt x="106679" y="370840"/>
                </a:lnTo>
                <a:lnTo>
                  <a:pt x="127000" y="3302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584365" y="6113298"/>
            <a:ext cx="610235" cy="30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800" spc="6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600"/>
                </a:solidFill>
                <a:latin typeface="Arial Black"/>
                <a:cs typeface="Arial Black"/>
              </a:rPr>
              <a:t>HR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21802" y="5120271"/>
            <a:ext cx="18294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141516"/>
                </a:solidFill>
                <a:latin typeface="Arial Black"/>
                <a:cs typeface="Arial Black"/>
              </a:rPr>
              <a:t>+</a:t>
            </a:r>
            <a:r>
              <a:rPr dirty="0" sz="1800" spc="-55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1800" spc="-5" b="1">
                <a:solidFill>
                  <a:srgbClr val="141516"/>
                </a:solidFill>
                <a:latin typeface="Arial Black"/>
                <a:cs typeface="Arial Black"/>
              </a:rPr>
              <a:t>Sympathetic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07200" y="4648200"/>
            <a:ext cx="127000" cy="368300"/>
          </a:xfrm>
          <a:custGeom>
            <a:avLst/>
            <a:gdLst/>
            <a:ahLst/>
            <a:cxnLst/>
            <a:rect l="l" t="t" r="r" b="b"/>
            <a:pathLst>
              <a:path w="127000" h="368300">
                <a:moveTo>
                  <a:pt x="0" y="241300"/>
                </a:moveTo>
                <a:lnTo>
                  <a:pt x="63500" y="368300"/>
                </a:lnTo>
                <a:lnTo>
                  <a:pt x="106679" y="281939"/>
                </a:lnTo>
                <a:lnTo>
                  <a:pt x="50800" y="281939"/>
                </a:lnTo>
                <a:lnTo>
                  <a:pt x="0" y="241300"/>
                </a:lnTo>
                <a:close/>
              </a:path>
              <a:path w="127000" h="368300">
                <a:moveTo>
                  <a:pt x="76200" y="0"/>
                </a:moveTo>
                <a:lnTo>
                  <a:pt x="50800" y="0"/>
                </a:lnTo>
                <a:lnTo>
                  <a:pt x="50800" y="281939"/>
                </a:lnTo>
                <a:lnTo>
                  <a:pt x="76200" y="281939"/>
                </a:lnTo>
                <a:lnTo>
                  <a:pt x="76200" y="0"/>
                </a:lnTo>
                <a:close/>
              </a:path>
              <a:path w="127000" h="368300">
                <a:moveTo>
                  <a:pt x="127000" y="241300"/>
                </a:moveTo>
                <a:lnTo>
                  <a:pt x="76200" y="281939"/>
                </a:lnTo>
                <a:lnTo>
                  <a:pt x="106679" y="281939"/>
                </a:lnTo>
                <a:lnTo>
                  <a:pt x="127000" y="2413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8100" y="4648200"/>
            <a:ext cx="127000" cy="368300"/>
          </a:xfrm>
          <a:custGeom>
            <a:avLst/>
            <a:gdLst/>
            <a:ahLst/>
            <a:cxnLst/>
            <a:rect l="l" t="t" r="r" b="b"/>
            <a:pathLst>
              <a:path w="127000" h="368300">
                <a:moveTo>
                  <a:pt x="0" y="241300"/>
                </a:moveTo>
                <a:lnTo>
                  <a:pt x="63500" y="368300"/>
                </a:lnTo>
                <a:lnTo>
                  <a:pt x="106680" y="281939"/>
                </a:lnTo>
                <a:lnTo>
                  <a:pt x="50800" y="281939"/>
                </a:lnTo>
                <a:lnTo>
                  <a:pt x="0" y="241300"/>
                </a:lnTo>
                <a:close/>
              </a:path>
              <a:path w="127000" h="368300">
                <a:moveTo>
                  <a:pt x="76200" y="0"/>
                </a:moveTo>
                <a:lnTo>
                  <a:pt x="50800" y="0"/>
                </a:lnTo>
                <a:lnTo>
                  <a:pt x="50800" y="281939"/>
                </a:lnTo>
                <a:lnTo>
                  <a:pt x="76200" y="281939"/>
                </a:lnTo>
                <a:lnTo>
                  <a:pt x="76200" y="0"/>
                </a:lnTo>
                <a:close/>
              </a:path>
              <a:path w="127000" h="368300">
                <a:moveTo>
                  <a:pt x="127000" y="241300"/>
                </a:moveTo>
                <a:lnTo>
                  <a:pt x="76200" y="281939"/>
                </a:lnTo>
                <a:lnTo>
                  <a:pt x="106680" y="281939"/>
                </a:lnTo>
                <a:lnTo>
                  <a:pt x="127000" y="2413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78100" y="53721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80" y="269240"/>
                </a:lnTo>
                <a:lnTo>
                  <a:pt x="50800" y="269240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40"/>
                </a:lnTo>
                <a:lnTo>
                  <a:pt x="76200" y="269240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40"/>
                </a:lnTo>
                <a:lnTo>
                  <a:pt x="106680" y="269240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4286" y="5836197"/>
            <a:ext cx="2147570" cy="594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0" marR="5080" indent="-558800">
              <a:lnSpc>
                <a:spcPct val="101899"/>
              </a:lnSpc>
            </a:pPr>
            <a:r>
              <a:rPr dirty="0" sz="1800" spc="-105" b="1">
                <a:solidFill>
                  <a:srgbClr val="006600"/>
                </a:solidFill>
                <a:latin typeface="Arial Black"/>
                <a:cs typeface="Arial Black"/>
              </a:rPr>
              <a:t>V</a:t>
            </a:r>
            <a:r>
              <a:rPr dirty="0" sz="1800" b="1">
                <a:solidFill>
                  <a:srgbClr val="006600"/>
                </a:solidFill>
                <a:latin typeface="Arial Black"/>
                <a:cs typeface="Arial Black"/>
              </a:rPr>
              <a:t>asoconstriction  &amp; </a:t>
            </a:r>
            <a:r>
              <a:rPr dirty="0" sz="18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800" spc="55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600"/>
                </a:solidFill>
                <a:latin typeface="Arial Black"/>
                <a:cs typeface="Arial Black"/>
              </a:rPr>
              <a:t>TPR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19200" y="5360568"/>
            <a:ext cx="640715" cy="308610"/>
          </a:xfrm>
          <a:custGeom>
            <a:avLst/>
            <a:gdLst/>
            <a:ahLst/>
            <a:cxnLst/>
            <a:rect l="l" t="t" r="r" b="b"/>
            <a:pathLst>
              <a:path w="640714" h="308610">
                <a:moveTo>
                  <a:pt x="88836" y="192862"/>
                </a:moveTo>
                <a:lnTo>
                  <a:pt x="0" y="303631"/>
                </a:lnTo>
                <a:lnTo>
                  <a:pt x="141909" y="308246"/>
                </a:lnTo>
                <a:lnTo>
                  <a:pt x="83769" y="279078"/>
                </a:lnTo>
                <a:lnTo>
                  <a:pt x="99618" y="271787"/>
                </a:lnTo>
                <a:lnTo>
                  <a:pt x="69227" y="271787"/>
                </a:lnTo>
                <a:lnTo>
                  <a:pt x="99621" y="271786"/>
                </a:lnTo>
                <a:lnTo>
                  <a:pt x="133929" y="256004"/>
                </a:lnTo>
                <a:lnTo>
                  <a:pt x="73152" y="256004"/>
                </a:lnTo>
                <a:lnTo>
                  <a:pt x="88836" y="192862"/>
                </a:lnTo>
                <a:close/>
              </a:path>
              <a:path w="640714" h="308610">
                <a:moveTo>
                  <a:pt x="629691" y="0"/>
                </a:moveTo>
                <a:lnTo>
                  <a:pt x="73152" y="256004"/>
                </a:lnTo>
                <a:lnTo>
                  <a:pt x="133929" y="256004"/>
                </a:lnTo>
                <a:lnTo>
                  <a:pt x="640308" y="23063"/>
                </a:lnTo>
                <a:lnTo>
                  <a:pt x="629691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5600" y="5715000"/>
            <a:ext cx="1117600" cy="520700"/>
          </a:xfrm>
          <a:prstGeom prst="rect">
            <a:avLst/>
          </a:prstGeom>
          <a:solidFill>
            <a:srgbClr val="A4D5CA"/>
          </a:solidFill>
          <a:ln w="25400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162560" marR="87630" indent="-76200">
              <a:lnSpc>
                <a:spcPct val="101200"/>
              </a:lnSpc>
              <a:spcBef>
                <a:spcPts val="155"/>
              </a:spcBef>
            </a:pPr>
            <a:r>
              <a:rPr dirty="0" sz="1400" b="1">
                <a:latin typeface="Arial Black"/>
                <a:cs typeface="Arial Black"/>
              </a:rPr>
              <a:t>+ </a:t>
            </a:r>
            <a:r>
              <a:rPr dirty="0" sz="1400" spc="-25" b="1">
                <a:latin typeface="Arial Black"/>
                <a:cs typeface="Arial Black"/>
              </a:rPr>
              <a:t>Adrenal  </a:t>
            </a:r>
            <a:r>
              <a:rPr dirty="0" sz="1400" spc="-10" b="1">
                <a:latin typeface="Arial Black"/>
                <a:cs typeface="Arial Black"/>
              </a:rPr>
              <a:t>medulla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1833" y="6351012"/>
            <a:ext cx="513080" cy="236854"/>
          </a:xfrm>
          <a:custGeom>
            <a:avLst/>
            <a:gdLst/>
            <a:ahLst/>
            <a:cxnLst/>
            <a:rect l="l" t="t" r="r" b="b"/>
            <a:pathLst>
              <a:path w="513080" h="236854">
                <a:moveTo>
                  <a:pt x="9933" y="0"/>
                </a:moveTo>
                <a:lnTo>
                  <a:pt x="0" y="23375"/>
                </a:lnTo>
                <a:lnTo>
                  <a:pt x="428524" y="205497"/>
                </a:lnTo>
                <a:lnTo>
                  <a:pt x="371247" y="236353"/>
                </a:lnTo>
                <a:lnTo>
                  <a:pt x="512966" y="227587"/>
                </a:lnTo>
                <a:lnTo>
                  <a:pt x="474256" y="182120"/>
                </a:lnTo>
                <a:lnTo>
                  <a:pt x="438456" y="182120"/>
                </a:lnTo>
                <a:lnTo>
                  <a:pt x="9933" y="0"/>
                </a:lnTo>
                <a:close/>
              </a:path>
              <a:path w="513080" h="236854">
                <a:moveTo>
                  <a:pt x="420917" y="119471"/>
                </a:moveTo>
                <a:lnTo>
                  <a:pt x="438456" y="182120"/>
                </a:lnTo>
                <a:lnTo>
                  <a:pt x="474256" y="182120"/>
                </a:lnTo>
                <a:lnTo>
                  <a:pt x="420917" y="119471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000" y="3022600"/>
            <a:ext cx="24892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3750" y="1708150"/>
            <a:ext cx="2413000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93750" y="1708150"/>
            <a:ext cx="2413000" cy="14224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ctr" marL="193675" marR="210185">
              <a:lnSpc>
                <a:spcPct val="89100"/>
              </a:lnSpc>
              <a:spcBef>
                <a:spcPts val="165"/>
              </a:spcBef>
            </a:pPr>
            <a:r>
              <a:rPr dirty="0" sz="2400" spc="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4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reflexes 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usually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act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increase  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07143" y="5426798"/>
            <a:ext cx="644525" cy="669290"/>
          </a:xfrm>
          <a:custGeom>
            <a:avLst/>
            <a:gdLst/>
            <a:ahLst/>
            <a:cxnLst/>
            <a:rect l="l" t="t" r="r" b="b"/>
            <a:pathLst>
              <a:path w="644525" h="669289">
                <a:moveTo>
                  <a:pt x="18313" y="0"/>
                </a:moveTo>
                <a:lnTo>
                  <a:pt x="0" y="17602"/>
                </a:lnTo>
                <a:lnTo>
                  <a:pt x="575144" y="615751"/>
                </a:lnTo>
                <a:lnTo>
                  <a:pt x="510362" y="621667"/>
                </a:lnTo>
                <a:lnTo>
                  <a:pt x="644156" y="669201"/>
                </a:lnTo>
                <a:lnTo>
                  <a:pt x="627036" y="614273"/>
                </a:lnTo>
                <a:lnTo>
                  <a:pt x="591337" y="614273"/>
                </a:lnTo>
                <a:lnTo>
                  <a:pt x="627035" y="614272"/>
                </a:lnTo>
                <a:lnTo>
                  <a:pt x="622009" y="598147"/>
                </a:lnTo>
                <a:lnTo>
                  <a:pt x="593458" y="598147"/>
                </a:lnTo>
                <a:lnTo>
                  <a:pt x="18313" y="0"/>
                </a:lnTo>
                <a:close/>
              </a:path>
              <a:path w="644525" h="669289">
                <a:moveTo>
                  <a:pt x="601903" y="533642"/>
                </a:moveTo>
                <a:lnTo>
                  <a:pt x="593458" y="598147"/>
                </a:lnTo>
                <a:lnTo>
                  <a:pt x="622009" y="598147"/>
                </a:lnTo>
                <a:lnTo>
                  <a:pt x="601903" y="53364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28745" y="5359882"/>
            <a:ext cx="2518410" cy="750570"/>
          </a:xfrm>
          <a:custGeom>
            <a:avLst/>
            <a:gdLst/>
            <a:ahLst/>
            <a:cxnLst/>
            <a:rect l="l" t="t" r="r" b="b"/>
            <a:pathLst>
              <a:path w="2518410" h="750570">
                <a:moveTo>
                  <a:pt x="6908" y="0"/>
                </a:moveTo>
                <a:lnTo>
                  <a:pt x="0" y="24434"/>
                </a:lnTo>
                <a:lnTo>
                  <a:pt x="2431491" y="712134"/>
                </a:lnTo>
                <a:lnTo>
                  <a:pt x="2378570" y="749956"/>
                </a:lnTo>
                <a:lnTo>
                  <a:pt x="2518054" y="723417"/>
                </a:lnTo>
                <a:lnTo>
                  <a:pt x="2495309" y="702679"/>
                </a:lnTo>
                <a:lnTo>
                  <a:pt x="2444724" y="702679"/>
                </a:lnTo>
                <a:lnTo>
                  <a:pt x="2495297" y="702669"/>
                </a:lnTo>
                <a:lnTo>
                  <a:pt x="2478872" y="687693"/>
                </a:lnTo>
                <a:lnTo>
                  <a:pt x="2438412" y="687693"/>
                </a:lnTo>
                <a:lnTo>
                  <a:pt x="6908" y="0"/>
                </a:lnTo>
                <a:close/>
              </a:path>
              <a:path w="2518410" h="750570">
                <a:moveTo>
                  <a:pt x="2413127" y="627750"/>
                </a:moveTo>
                <a:lnTo>
                  <a:pt x="2438412" y="687693"/>
                </a:lnTo>
                <a:lnTo>
                  <a:pt x="2478872" y="687693"/>
                </a:lnTo>
                <a:lnTo>
                  <a:pt x="2413127" y="62775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136148" y="6112713"/>
            <a:ext cx="609600" cy="30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800" spc="6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600"/>
                </a:solidFill>
                <a:latin typeface="Arial Black"/>
                <a:cs typeface="Arial Black"/>
              </a:rPr>
              <a:t>CO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1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42" name="object 42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0"/>
                </a:moveTo>
                <a:lnTo>
                  <a:pt x="9144000" y="0"/>
                </a:ln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1213" y="475780"/>
            <a:ext cx="5585460" cy="5473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10"/>
              </a:lnSpc>
            </a:pPr>
            <a:r>
              <a:rPr dirty="0" spc="105"/>
              <a:t>CNS </a:t>
            </a:r>
            <a:r>
              <a:rPr dirty="0" spc="229"/>
              <a:t>Ischemic</a:t>
            </a:r>
            <a:r>
              <a:rPr dirty="0" spc="-360"/>
              <a:t> </a:t>
            </a:r>
            <a:r>
              <a:rPr dirty="0" spc="80"/>
              <a:t>Response: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006" y="1023150"/>
            <a:ext cx="8535035" cy="533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50"/>
              </a:lnSpc>
            </a:pPr>
            <a:r>
              <a:rPr dirty="0" sz="2800" spc="270">
                <a:solidFill>
                  <a:srgbClr val="002060"/>
                </a:solidFill>
                <a:latin typeface="Arial"/>
                <a:cs typeface="Arial"/>
              </a:rPr>
              <a:t>“Last</a:t>
            </a:r>
            <a:r>
              <a:rPr dirty="0" sz="2800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315">
                <a:solidFill>
                  <a:srgbClr val="002060"/>
                </a:solidFill>
                <a:latin typeface="Arial"/>
                <a:cs typeface="Arial"/>
              </a:rPr>
              <a:t>ditch</a:t>
            </a:r>
            <a:r>
              <a:rPr dirty="0" sz="2800" spc="-9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275">
                <a:solidFill>
                  <a:srgbClr val="002060"/>
                </a:solidFill>
                <a:latin typeface="Arial"/>
                <a:cs typeface="Arial"/>
              </a:rPr>
              <a:t>stand”</a:t>
            </a:r>
            <a:r>
              <a:rPr dirty="0" sz="2800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185">
                <a:solidFill>
                  <a:srgbClr val="002060"/>
                </a:solidFill>
                <a:latin typeface="Arial"/>
                <a:cs typeface="Arial"/>
              </a:rPr>
              <a:t>pressure</a:t>
            </a:r>
            <a:r>
              <a:rPr dirty="0" sz="2800" spc="-17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310">
                <a:solidFill>
                  <a:srgbClr val="002060"/>
                </a:solidFill>
                <a:latin typeface="Arial"/>
                <a:cs typeface="Arial"/>
              </a:rPr>
              <a:t>control</a:t>
            </a:r>
            <a:r>
              <a:rPr dirty="0" sz="2800" spc="-21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195">
                <a:solidFill>
                  <a:srgbClr val="002060"/>
                </a:solidFill>
                <a:latin typeface="Arial"/>
                <a:cs typeface="Arial"/>
              </a:rPr>
              <a:t>mechanism</a:t>
            </a:r>
            <a:endParaRPr sz="2800">
              <a:latin typeface="Arial"/>
              <a:cs typeface="Arial"/>
            </a:endParaRPr>
          </a:p>
          <a:p>
            <a:pPr marL="1212215" marR="459105" indent="-457200">
              <a:lnSpc>
                <a:spcPct val="100000"/>
              </a:lnSpc>
              <a:spcBef>
                <a:spcPts val="133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is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not one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normal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mechanisms</a:t>
            </a:r>
            <a:r>
              <a:rPr dirty="0" sz="2500" spc="17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30">
                <a:solidFill>
                  <a:srgbClr val="141516"/>
                </a:solidFill>
                <a:latin typeface="Calibri"/>
                <a:cs typeface="Calibri"/>
              </a:rPr>
              <a:t>for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regulating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80">
                <a:solidFill>
                  <a:srgbClr val="141516"/>
                </a:solidFill>
                <a:latin typeface="Calibri"/>
                <a:cs typeface="Calibri"/>
              </a:rPr>
              <a:t>ABP.</a:t>
            </a:r>
            <a:endParaRPr sz="2500">
              <a:latin typeface="Calibri"/>
              <a:cs typeface="Calibri"/>
            </a:endParaRPr>
          </a:p>
          <a:p>
            <a:pPr marL="1212215" marR="106045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 spc="-30">
                <a:solidFill>
                  <a:srgbClr val="141516"/>
                </a:solidFill>
                <a:latin typeface="Calibri"/>
                <a:cs typeface="Calibri"/>
              </a:rPr>
              <a:t>operates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principally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as an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emergency</a:t>
            </a:r>
            <a:r>
              <a:rPr dirty="0" sz="2500" spc="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pressure</a:t>
            </a:r>
            <a:r>
              <a:rPr dirty="0" sz="2500" spc="-114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control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system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prevent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further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decrease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arterial</a:t>
            </a:r>
            <a:r>
              <a:rPr dirty="0" sz="2500" spc="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pressure.</a:t>
            </a:r>
            <a:endParaRPr sz="2500">
              <a:latin typeface="Calibri"/>
              <a:cs typeface="Calibri"/>
            </a:endParaRPr>
          </a:p>
          <a:p>
            <a:pPr marL="1212215" marR="407034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acts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rapidly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&amp;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very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powerfully </a:t>
            </a:r>
            <a:r>
              <a:rPr dirty="0" sz="2500" spc="-25">
                <a:solidFill>
                  <a:srgbClr val="141516"/>
                </a:solidFill>
                <a:latin typeface="Calibri"/>
                <a:cs typeface="Calibri"/>
              </a:rPr>
              <a:t>whenever</a:t>
            </a:r>
            <a:r>
              <a:rPr dirty="0" sz="2500" spc="1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blood</a:t>
            </a:r>
            <a:r>
              <a:rPr dirty="0" sz="2500" spc="1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flow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the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brain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↓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dangerously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close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the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lethal</a:t>
            </a:r>
            <a:r>
              <a:rPr dirty="0" sz="2500" spc="1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level.</a:t>
            </a:r>
            <a:endParaRPr sz="250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Local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concentration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CO</a:t>
            </a:r>
            <a:r>
              <a:rPr dirty="0" baseline="-16339" sz="2550" b="1">
                <a:solidFill>
                  <a:srgbClr val="141516"/>
                </a:solidFill>
                <a:latin typeface="Calibri"/>
                <a:cs typeface="Calibri"/>
              </a:rPr>
              <a:t>2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↑</a:t>
            </a:r>
            <a:r>
              <a:rPr dirty="0" sz="2500" spc="-1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35">
                <a:solidFill>
                  <a:srgbClr val="141516"/>
                </a:solidFill>
                <a:latin typeface="Calibri"/>
                <a:cs typeface="Calibri"/>
              </a:rPr>
              <a:t>greatly.</a:t>
            </a:r>
            <a:endParaRPr sz="2500">
              <a:latin typeface="Calibri"/>
              <a:cs typeface="Calibri"/>
            </a:endParaRPr>
          </a:p>
          <a:p>
            <a:pPr marL="1212215" marR="463550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This has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an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extremely </a:t>
            </a:r>
            <a:r>
              <a:rPr dirty="0" sz="2500" spc="-25">
                <a:solidFill>
                  <a:srgbClr val="141516"/>
                </a:solidFill>
                <a:latin typeface="Calibri"/>
                <a:cs typeface="Calibri"/>
              </a:rPr>
              <a:t>potent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effect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500" spc="1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stimulating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sympathetic vasomotor nervous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control areas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 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brain’s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medulla.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1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219200"/>
            <a:ext cx="9144000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5400"/>
            <a:ext cx="9118600" cy="1308100"/>
          </a:xfrm>
          <a:custGeom>
            <a:avLst/>
            <a:gdLst/>
            <a:ahLst/>
            <a:cxnLst/>
            <a:rect l="l" t="t" r="r" b="b"/>
            <a:pathLst>
              <a:path w="9118600" h="1308100">
                <a:moveTo>
                  <a:pt x="0" y="0"/>
                </a:moveTo>
                <a:lnTo>
                  <a:pt x="9118600" y="0"/>
                </a:lnTo>
                <a:lnTo>
                  <a:pt x="9118600" y="1308100"/>
                </a:lnTo>
                <a:lnTo>
                  <a:pt x="0" y="1308100"/>
                </a:lnTo>
                <a:lnTo>
                  <a:pt x="0" y="0"/>
                </a:lnTo>
                <a:close/>
              </a:path>
            </a:pathLst>
          </a:custGeom>
          <a:solidFill>
            <a:srgbClr val="A4D5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7603" y="139077"/>
            <a:ext cx="6898640" cy="10871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342900">
              <a:lnSpc>
                <a:spcPts val="4300"/>
              </a:lnSpc>
              <a:tabLst>
                <a:tab pos="5955665" algn="l"/>
              </a:tabLst>
            </a:pPr>
            <a:r>
              <a:rPr dirty="0" spc="225"/>
              <a:t>Effects</a:t>
            </a:r>
            <a:r>
              <a:rPr dirty="0" spc="-15"/>
              <a:t> </a:t>
            </a:r>
            <a:r>
              <a:rPr dirty="0" spc="360"/>
              <a:t>of</a:t>
            </a:r>
            <a:r>
              <a:rPr dirty="0" spc="-125"/>
              <a:t> </a:t>
            </a:r>
            <a:r>
              <a:rPr dirty="0" spc="340"/>
              <a:t>pH</a:t>
            </a:r>
            <a:r>
              <a:rPr dirty="0" spc="-85"/>
              <a:t> </a:t>
            </a:r>
            <a:r>
              <a:rPr dirty="0" spc="240"/>
              <a:t>and</a:t>
            </a:r>
            <a:r>
              <a:rPr dirty="0" spc="-140"/>
              <a:t> </a:t>
            </a:r>
            <a:r>
              <a:rPr dirty="0" spc="-40"/>
              <a:t>Gases	</a:t>
            </a:r>
            <a:r>
              <a:rPr dirty="0" spc="300"/>
              <a:t>on  </a:t>
            </a:r>
            <a:r>
              <a:rPr dirty="0" spc="245"/>
              <a:t>Chemoreceptors’</a:t>
            </a:r>
            <a:r>
              <a:rPr dirty="0" spc="-170"/>
              <a:t> </a:t>
            </a:r>
            <a:r>
              <a:rPr dirty="0" spc="385"/>
              <a:t>Stimulation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47582" y="6454665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279" rIns="0" bIns="0" rtlCol="0" vert="horz">
            <a:spAutoFit/>
          </a:bodyPr>
          <a:lstStyle/>
          <a:p>
            <a:pPr marL="2242820">
              <a:lnSpc>
                <a:spcPct val="100000"/>
              </a:lnSpc>
            </a:pPr>
            <a:r>
              <a:rPr dirty="0" sz="4000" spc="305"/>
              <a:t>Lecture</a:t>
            </a:r>
            <a:r>
              <a:rPr dirty="0" sz="4000" spc="-200"/>
              <a:t> </a:t>
            </a:r>
            <a:r>
              <a:rPr dirty="0" sz="4000" spc="229"/>
              <a:t>Outcomes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2200" y="228600"/>
            <a:ext cx="1587500" cy="139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119" rIns="0" bIns="0" rtlCol="0" vert="horz">
            <a:spAutoFit/>
          </a:bodyPr>
          <a:lstStyle/>
          <a:p>
            <a:pPr marL="824230">
              <a:lnSpc>
                <a:spcPct val="100000"/>
              </a:lnSpc>
            </a:pPr>
            <a:r>
              <a:rPr dirty="0" spc="340"/>
              <a:t>Other </a:t>
            </a:r>
            <a:r>
              <a:rPr dirty="0" spc="275"/>
              <a:t>Vasomotor</a:t>
            </a:r>
            <a:r>
              <a:rPr dirty="0" spc="-745"/>
              <a:t> </a:t>
            </a:r>
            <a:r>
              <a:rPr dirty="0" spc="135"/>
              <a:t>Reflexes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8035" y="1813052"/>
            <a:ext cx="7422515" cy="4117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2600" indent="-469900">
              <a:lnSpc>
                <a:spcPct val="100000"/>
              </a:lnSpc>
              <a:buClr>
                <a:srgbClr val="C00000"/>
              </a:buClr>
              <a:buSzPct val="108333"/>
              <a:buAutoNum type="arabicPeriod"/>
              <a:tabLst>
                <a:tab pos="481965" algn="l"/>
                <a:tab pos="482600" algn="l"/>
              </a:tabLst>
            </a:pPr>
            <a:r>
              <a:rPr dirty="0" sz="2400" spc="330">
                <a:latin typeface="Arial"/>
                <a:cs typeface="Arial"/>
              </a:rPr>
              <a:t>Atrial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229">
                <a:latin typeface="Arial"/>
                <a:cs typeface="Arial"/>
              </a:rPr>
              <a:t>stretch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220">
                <a:latin typeface="Arial"/>
                <a:cs typeface="Arial"/>
              </a:rPr>
              <a:t>receptor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195">
                <a:latin typeface="Arial"/>
                <a:cs typeface="Arial"/>
              </a:rPr>
              <a:t>reflex:</a:t>
            </a:r>
            <a:endParaRPr sz="2400">
              <a:latin typeface="Arial"/>
              <a:cs typeface="Arial"/>
            </a:endParaRPr>
          </a:p>
          <a:p>
            <a:pPr marL="621665" marR="5080" indent="-38100">
              <a:lnSpc>
                <a:spcPts val="2800"/>
              </a:lnSpc>
              <a:spcBef>
                <a:spcPts val="1340"/>
              </a:spcBef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Calibri"/>
                <a:cs typeface="Calibri"/>
              </a:rPr>
              <a:t>Venous</a:t>
            </a:r>
            <a:r>
              <a:rPr dirty="0" sz="2400" spc="-1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Return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++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atrial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stretch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receptors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libri"/>
                <a:cs typeface="Calibri"/>
              </a:rPr>
              <a:t>reflex  </a:t>
            </a:r>
            <a:r>
              <a:rPr dirty="0" sz="2400">
                <a:latin typeface="Calibri"/>
                <a:cs typeface="Calibri"/>
              </a:rPr>
              <a:t>vasodilatation &amp; </a:t>
            </a:r>
            <a:r>
              <a:rPr dirty="0" sz="2400">
                <a:latin typeface="Symbol"/>
                <a:cs typeface="Symbol"/>
              </a:rPr>
              <a:t>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 spc="-85">
                <a:latin typeface="Calibri"/>
                <a:cs typeface="Calibri"/>
              </a:rPr>
              <a:t>ABP.</a:t>
            </a:r>
            <a:endParaRPr sz="2400">
              <a:latin typeface="Calibri"/>
              <a:cs typeface="Calibri"/>
            </a:endParaRPr>
          </a:p>
          <a:p>
            <a:pPr marL="482600" indent="-469900">
              <a:lnSpc>
                <a:spcPct val="100000"/>
              </a:lnSpc>
              <a:spcBef>
                <a:spcPts val="1840"/>
              </a:spcBef>
              <a:buClr>
                <a:srgbClr val="C00000"/>
              </a:buClr>
              <a:buSzPct val="108333"/>
              <a:buAutoNum type="arabicPeriod" startAt="2"/>
              <a:tabLst>
                <a:tab pos="481965" algn="l"/>
                <a:tab pos="482600" algn="l"/>
                <a:tab pos="3504565" algn="l"/>
              </a:tabLst>
            </a:pPr>
            <a:r>
              <a:rPr dirty="0" sz="2400" spc="170">
                <a:latin typeface="Arial"/>
                <a:cs typeface="Arial"/>
              </a:rPr>
              <a:t>Thermo-receptors:	</a:t>
            </a:r>
            <a:r>
              <a:rPr dirty="0" sz="2200" spc="5">
                <a:latin typeface="Calibri"/>
                <a:cs typeface="Calibri"/>
              </a:rPr>
              <a:t>(in skin </a:t>
            </a:r>
            <a:r>
              <a:rPr dirty="0" sz="2200">
                <a:latin typeface="Calibri"/>
                <a:cs typeface="Calibri"/>
              </a:rPr>
              <a:t>/</a:t>
            </a:r>
            <a:r>
              <a:rPr dirty="0" sz="2200" spc="-14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hypothalamus)</a:t>
            </a:r>
            <a:endParaRPr sz="22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1080"/>
              </a:spcBef>
              <a:tabLst>
                <a:tab pos="1167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>
                <a:latin typeface="Calibri"/>
                <a:cs typeface="Calibri"/>
              </a:rPr>
              <a:t>Exposure </a:t>
            </a:r>
            <a:r>
              <a:rPr dirty="0" sz="2400" spc="-5">
                <a:latin typeface="Calibri"/>
                <a:cs typeface="Calibri"/>
              </a:rPr>
              <a:t>to heat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Calibri"/>
                <a:cs typeface="Calibri"/>
              </a:rPr>
              <a:t>vasodilatation.</a:t>
            </a:r>
            <a:endParaRPr sz="24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1220"/>
              </a:spcBef>
              <a:tabLst>
                <a:tab pos="1167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>
                <a:latin typeface="Calibri"/>
                <a:cs typeface="Calibri"/>
              </a:rPr>
              <a:t>Exposure </a:t>
            </a:r>
            <a:r>
              <a:rPr dirty="0" sz="2400" spc="-5">
                <a:latin typeface="Calibri"/>
                <a:cs typeface="Calibri"/>
              </a:rPr>
              <a:t>to </a:t>
            </a:r>
            <a:r>
              <a:rPr dirty="0" sz="2400" spc="15">
                <a:latin typeface="Calibri"/>
                <a:cs typeface="Calibri"/>
              </a:rPr>
              <a:t>cold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vasoconstriction.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81965" algn="l"/>
              </a:tabLst>
            </a:pPr>
            <a:r>
              <a:rPr dirty="0" sz="2600" spc="100">
                <a:solidFill>
                  <a:srgbClr val="C00000"/>
                </a:solidFill>
                <a:latin typeface="Arial"/>
                <a:cs typeface="Arial"/>
              </a:rPr>
              <a:t>3.	</a:t>
            </a:r>
            <a:r>
              <a:rPr dirty="0" sz="2400" spc="229">
                <a:latin typeface="Arial"/>
                <a:cs typeface="Arial"/>
              </a:rPr>
              <a:t>Pulmonary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170">
                <a:latin typeface="Arial"/>
                <a:cs typeface="Arial"/>
              </a:rPr>
              <a:t>receptors:</a:t>
            </a:r>
            <a:endParaRPr sz="240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1180"/>
              </a:spcBef>
            </a:pPr>
            <a:r>
              <a:rPr dirty="0" sz="2400" spc="15">
                <a:latin typeface="Calibri"/>
                <a:cs typeface="Calibri"/>
              </a:rPr>
              <a:t>Lung </a:t>
            </a:r>
            <a:r>
              <a:rPr dirty="0" sz="2400" spc="10">
                <a:latin typeface="Calibri"/>
                <a:cs typeface="Calibri"/>
              </a:rPr>
              <a:t>inflation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40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vasoconstriction.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613921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28800" y="1549400"/>
            <a:ext cx="37211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14900" y="1549400"/>
            <a:ext cx="7747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81600" y="1549400"/>
            <a:ext cx="3111500" cy="109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34679" y="1695805"/>
            <a:ext cx="5728335" cy="1231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4665" marR="5080" indent="-482600">
              <a:lnSpc>
                <a:spcPct val="100000"/>
              </a:lnSpc>
            </a:pPr>
            <a:r>
              <a:rPr dirty="0" sz="4000" spc="350"/>
              <a:t>Hormonally-</a:t>
            </a:r>
            <a:r>
              <a:rPr dirty="0" sz="4000" spc="-225"/>
              <a:t> </a:t>
            </a:r>
            <a:r>
              <a:rPr dirty="0" sz="4000" spc="250"/>
              <a:t>Mediated  </a:t>
            </a:r>
            <a:r>
              <a:rPr dirty="0" sz="4000" spc="310"/>
              <a:t>Regulation </a:t>
            </a:r>
            <a:r>
              <a:rPr dirty="0" sz="4000" spc="375"/>
              <a:t>of</a:t>
            </a:r>
            <a:r>
              <a:rPr dirty="0" sz="4000" spc="-565"/>
              <a:t> </a:t>
            </a:r>
            <a:r>
              <a:rPr dirty="0" sz="4000" spc="305"/>
              <a:t>ABP</a:t>
            </a:r>
            <a:endParaRPr sz="4000"/>
          </a:p>
        </p:txBody>
      </p:sp>
      <p:sp>
        <p:nvSpPr>
          <p:cNvPr id="14" name="object 14"/>
          <p:cNvSpPr/>
          <p:nvPr/>
        </p:nvSpPr>
        <p:spPr>
          <a:xfrm>
            <a:off x="2311400" y="2159000"/>
            <a:ext cx="5372100" cy="109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74695" y="3384295"/>
            <a:ext cx="308546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355">
                <a:solidFill>
                  <a:srgbClr val="002060"/>
                </a:solidFill>
                <a:latin typeface="Arial"/>
                <a:cs typeface="Arial"/>
              </a:rPr>
              <a:t>Slow</a:t>
            </a:r>
            <a:r>
              <a:rPr dirty="0" sz="3200" spc="-2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002060"/>
                </a:solidFill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  <a:p>
            <a:pPr algn="ctr" marR="4445">
              <a:lnSpc>
                <a:spcPts val="3340"/>
              </a:lnSpc>
            </a:pPr>
            <a:r>
              <a:rPr dirty="0" sz="2800" spc="180">
                <a:solidFill>
                  <a:srgbClr val="002060"/>
                </a:solidFill>
                <a:latin typeface="Arial"/>
                <a:cs typeface="Arial"/>
              </a:rPr>
              <a:t>(Long-</a:t>
            </a:r>
            <a:r>
              <a:rPr dirty="0" sz="2800" spc="-1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320">
                <a:solidFill>
                  <a:srgbClr val="002060"/>
                </a:solidFill>
                <a:latin typeface="Arial"/>
                <a:cs typeface="Arial"/>
              </a:rPr>
              <a:t>Term)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039" y="5508782"/>
            <a:ext cx="3783329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0900" marR="5080" indent="-838200">
              <a:lnSpc>
                <a:spcPct val="100699"/>
              </a:lnSpc>
            </a:pPr>
            <a:r>
              <a:rPr dirty="0" sz="2400" spc="140">
                <a:solidFill>
                  <a:srgbClr val="2E6356"/>
                </a:solidFill>
                <a:latin typeface="Arial"/>
                <a:cs typeface="Arial"/>
              </a:rPr>
              <a:t>Concerned </a:t>
            </a:r>
            <a:r>
              <a:rPr dirty="0" sz="2400" spc="315">
                <a:solidFill>
                  <a:srgbClr val="2E6356"/>
                </a:solidFill>
                <a:latin typeface="Arial"/>
                <a:cs typeface="Arial"/>
              </a:rPr>
              <a:t>in</a:t>
            </a:r>
            <a:r>
              <a:rPr dirty="0" sz="2400" spc="-370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229">
                <a:solidFill>
                  <a:srgbClr val="2E6356"/>
                </a:solidFill>
                <a:latin typeface="Arial"/>
                <a:cs typeface="Arial"/>
              </a:rPr>
              <a:t>regulating  </a:t>
            </a:r>
            <a:r>
              <a:rPr dirty="0" sz="2400" spc="170">
                <a:solidFill>
                  <a:srgbClr val="2E6356"/>
                </a:solidFill>
                <a:latin typeface="Arial"/>
                <a:cs typeface="Arial"/>
              </a:rPr>
              <a:t>blood</a:t>
            </a:r>
            <a:r>
              <a:rPr dirty="0" sz="2400" spc="-5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185">
                <a:solidFill>
                  <a:srgbClr val="2E6356"/>
                </a:solidFill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22300"/>
            <a:ext cx="9144000" cy="863600"/>
          </a:xfrm>
          <a:custGeom>
            <a:avLst/>
            <a:gdLst/>
            <a:ahLst/>
            <a:cxnLst/>
            <a:rect l="l" t="t" r="r" b="b"/>
            <a:pathLst>
              <a:path w="9144000" h="863600">
                <a:moveTo>
                  <a:pt x="0" y="0"/>
                </a:moveTo>
                <a:lnTo>
                  <a:pt x="9144000" y="0"/>
                </a:lnTo>
                <a:lnTo>
                  <a:pt x="9144000" y="8636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873" rIns="0" bIns="0" rtlCol="0" vert="horz">
            <a:spAutoFit/>
          </a:bodyPr>
          <a:lstStyle/>
          <a:p>
            <a:pPr marL="341630">
              <a:lnSpc>
                <a:spcPct val="100000"/>
              </a:lnSpc>
            </a:pPr>
            <a:r>
              <a:rPr dirty="0" spc="160"/>
              <a:t>Long-</a:t>
            </a:r>
            <a:r>
              <a:rPr dirty="0" spc="-135"/>
              <a:t> </a:t>
            </a:r>
            <a:r>
              <a:rPr dirty="0" spc="290"/>
              <a:t>Term</a:t>
            </a:r>
            <a:r>
              <a:rPr dirty="0" spc="-85"/>
              <a:t> </a:t>
            </a:r>
            <a:r>
              <a:rPr dirty="0" spc="275"/>
              <a:t>Regulation</a:t>
            </a:r>
            <a:r>
              <a:rPr dirty="0" spc="-30"/>
              <a:t> </a:t>
            </a:r>
            <a:r>
              <a:rPr dirty="0" spc="360"/>
              <a:t>of</a:t>
            </a:r>
            <a:r>
              <a:rPr dirty="0" spc="-240"/>
              <a:t> </a:t>
            </a:r>
            <a:r>
              <a:rPr dirty="0" spc="280"/>
              <a:t>ABP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1909" y="1803565"/>
            <a:ext cx="8101330" cy="417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Hormonally</a:t>
            </a:r>
            <a:r>
              <a:rPr dirty="0" sz="26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alibri"/>
                <a:cs typeface="Calibri"/>
              </a:rPr>
              <a:t>mediated.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40">
                <a:latin typeface="Corbel"/>
                <a:cs typeface="Corbel"/>
              </a:rPr>
              <a:t>Takes </a:t>
            </a:r>
            <a:r>
              <a:rPr dirty="0" sz="2600" spc="-10">
                <a:latin typeface="Corbel"/>
                <a:cs typeface="Corbel"/>
              </a:rPr>
              <a:t>few </a:t>
            </a:r>
            <a:r>
              <a:rPr dirty="0" sz="2600">
                <a:latin typeface="Corbel"/>
                <a:cs typeface="Corbel"/>
              </a:rPr>
              <a:t>hours </a:t>
            </a:r>
            <a:r>
              <a:rPr dirty="0" sz="2600" spc="-5">
                <a:latin typeface="Corbel"/>
                <a:cs typeface="Corbel"/>
              </a:rPr>
              <a:t>to </a:t>
            </a:r>
            <a:r>
              <a:rPr dirty="0" sz="2600" spc="5">
                <a:latin typeface="Corbel"/>
                <a:cs typeface="Corbel"/>
              </a:rPr>
              <a:t>begin </a:t>
            </a:r>
            <a:r>
              <a:rPr dirty="0" sz="2600" spc="15">
                <a:latin typeface="Corbel"/>
                <a:cs typeface="Corbel"/>
              </a:rPr>
              <a:t>showing </a:t>
            </a:r>
            <a:r>
              <a:rPr dirty="0" sz="2600">
                <a:latin typeface="Corbel"/>
                <a:cs typeface="Corbel"/>
              </a:rPr>
              <a:t>significant</a:t>
            </a:r>
            <a:r>
              <a:rPr dirty="0" sz="2600" spc="-280">
                <a:latin typeface="Corbel"/>
                <a:cs typeface="Corbel"/>
              </a:rPr>
              <a:t> </a:t>
            </a:r>
            <a:r>
              <a:rPr dirty="0" sz="2600" spc="15">
                <a:latin typeface="Corbel"/>
                <a:cs typeface="Corbel"/>
              </a:rPr>
              <a:t>response.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10" b="1">
                <a:solidFill>
                  <a:srgbClr val="404040"/>
                </a:solidFill>
                <a:latin typeface="Calibri"/>
                <a:cs typeface="Calibri"/>
              </a:rPr>
              <a:t>Mainly renal: </a:t>
            </a:r>
            <a:r>
              <a:rPr dirty="0" sz="2600" spc="-5">
                <a:solidFill>
                  <a:srgbClr val="404040"/>
                </a:solidFill>
                <a:latin typeface="Calibri"/>
                <a:cs typeface="Calibri"/>
              </a:rPr>
              <a:t>acts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if </a:t>
            </a:r>
            <a:r>
              <a:rPr dirty="0" sz="2600" spc="-10">
                <a:solidFill>
                  <a:srgbClr val="404040"/>
                </a:solidFill>
                <a:latin typeface="Calibri"/>
                <a:cs typeface="Calibri"/>
              </a:rPr>
              <a:t>BP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dirty="0" sz="2600" spc="15">
                <a:solidFill>
                  <a:srgbClr val="404040"/>
                </a:solidFill>
                <a:latin typeface="Calibri"/>
                <a:cs typeface="Calibri"/>
              </a:rPr>
              <a:t>too</a:t>
            </a:r>
            <a:r>
              <a:rPr dirty="0" sz="26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endParaRPr sz="2600">
              <a:latin typeface="Calibri"/>
              <a:cs typeface="Calibri"/>
            </a:endParaRPr>
          </a:p>
          <a:p>
            <a:pPr marL="1358900" indent="-368300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1358265" algn="l"/>
                <a:tab pos="1358900" algn="l"/>
              </a:tabLst>
            </a:pP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Renin-Angiotensin-Aldosterone</a:t>
            </a:r>
            <a:r>
              <a:rPr dirty="0" sz="2300" spc="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System.</a:t>
            </a:r>
            <a:endParaRPr sz="2300">
              <a:latin typeface="Calibri"/>
              <a:cs typeface="Calibri"/>
            </a:endParaRPr>
          </a:p>
          <a:p>
            <a:pPr marL="1320800" indent="-368300">
              <a:lnSpc>
                <a:spcPct val="100000"/>
              </a:lnSpc>
              <a:spcBef>
                <a:spcPts val="540"/>
              </a:spcBef>
              <a:buFont typeface="Calibri"/>
              <a:buAutoNum type="arabicPeriod"/>
              <a:tabLst>
                <a:tab pos="1320165" algn="l"/>
                <a:tab pos="1320800" algn="l"/>
              </a:tabLst>
            </a:pPr>
            <a:r>
              <a:rPr dirty="0" sz="2300" spc="-20">
                <a:solidFill>
                  <a:srgbClr val="404040"/>
                </a:solidFill>
                <a:latin typeface="Calibri"/>
                <a:cs typeface="Calibri"/>
              </a:rPr>
              <a:t>Vasopressin </a:t>
            </a: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[Anti-diuretic hormone (ADH)]</a:t>
            </a:r>
            <a:r>
              <a:rPr dirty="0" sz="2300" spc="3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Mechanism.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621665" algn="l"/>
              </a:tabLst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200" spc="10" b="1">
                <a:solidFill>
                  <a:srgbClr val="404040"/>
                </a:solidFill>
                <a:latin typeface="Calibri"/>
                <a:cs typeface="Calibri"/>
              </a:rPr>
              <a:t>Others:</a:t>
            </a:r>
            <a:endParaRPr sz="2200">
              <a:latin typeface="Calibri"/>
              <a:cs typeface="Calibri"/>
            </a:endParaRPr>
          </a:p>
          <a:p>
            <a:pPr marL="1397000" marR="568960" indent="-381000">
              <a:lnSpc>
                <a:spcPct val="101400"/>
              </a:lnSpc>
              <a:spcBef>
                <a:spcPts val="520"/>
              </a:spcBef>
              <a:buFont typeface="Calibri"/>
              <a:buAutoNum type="arabicPeriod" startAt="3"/>
              <a:tabLst>
                <a:tab pos="1371600" algn="l"/>
              </a:tabLst>
            </a:pPr>
            <a:r>
              <a:rPr dirty="0" sz="2300" spc="-25">
                <a:solidFill>
                  <a:srgbClr val="404040"/>
                </a:solidFill>
                <a:latin typeface="Calibri"/>
                <a:cs typeface="Calibri"/>
              </a:rPr>
              <a:t>Atrial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Natriuretic Peptide </a:t>
            </a:r>
            <a:r>
              <a:rPr dirty="0" sz="2300" spc="-5">
                <a:solidFill>
                  <a:srgbClr val="404040"/>
                </a:solidFill>
                <a:latin typeface="Calibri"/>
                <a:cs typeface="Calibri"/>
              </a:rPr>
              <a:t>Mechanism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(Low-pressure  </a:t>
            </a:r>
            <a:r>
              <a:rPr dirty="0" sz="2300" spc="-25">
                <a:solidFill>
                  <a:srgbClr val="404040"/>
                </a:solidFill>
                <a:latin typeface="Calibri"/>
                <a:cs typeface="Calibri"/>
              </a:rPr>
              <a:t>volume</a:t>
            </a:r>
            <a:r>
              <a:rPr dirty="0" sz="2300" spc="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receptors.)</a:t>
            </a:r>
            <a:endParaRPr sz="2300">
              <a:latin typeface="Calibri"/>
              <a:cs typeface="Calibri"/>
            </a:endParaRPr>
          </a:p>
          <a:p>
            <a:pPr marL="1371600" indent="-355600">
              <a:lnSpc>
                <a:spcPct val="100000"/>
              </a:lnSpc>
              <a:spcBef>
                <a:spcPts val="439"/>
              </a:spcBef>
              <a:buFont typeface="Calibri"/>
              <a:buAutoNum type="arabicPeriod" startAt="3"/>
              <a:tabLst>
                <a:tab pos="1371600" algn="l"/>
              </a:tabLst>
            </a:pPr>
            <a:r>
              <a:rPr dirty="0" sz="2300" spc="-5">
                <a:solidFill>
                  <a:srgbClr val="404040"/>
                </a:solidFill>
                <a:latin typeface="Calibri"/>
                <a:cs typeface="Calibri"/>
              </a:rPr>
              <a:t>EPO</a:t>
            </a:r>
            <a:r>
              <a:rPr dirty="0" sz="23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(erythropoietin.)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09940" y="6573178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09950" y="2940050"/>
            <a:ext cx="10033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09950" y="2940050"/>
            <a:ext cx="1003300" cy="4191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240"/>
              </a:spcBef>
            </a:pPr>
            <a:r>
              <a:rPr dirty="0" sz="2000" spc="160">
                <a:latin typeface="Arial"/>
                <a:cs typeface="Arial"/>
              </a:rPr>
              <a:t>Renin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08400" y="5829300"/>
            <a:ext cx="20574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46737" y="5299544"/>
            <a:ext cx="738505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ts val="2100"/>
              </a:lnSpc>
            </a:pPr>
            <a:r>
              <a:rPr dirty="0" sz="1800" spc="-45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d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n</a:t>
            </a:r>
            <a:r>
              <a:rPr dirty="0" sz="1800" spc="3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  </a:t>
            </a:r>
            <a:r>
              <a:rPr dirty="0" sz="1800" spc="-10">
                <a:latin typeface="Calibri"/>
                <a:cs typeface="Calibri"/>
              </a:rPr>
              <a:t>cortex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5009" y="5904072"/>
            <a:ext cx="177228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40">
                <a:latin typeface="Arial"/>
                <a:cs typeface="Arial"/>
              </a:rPr>
              <a:t>Corticosterone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0850" y="3632200"/>
            <a:ext cx="1727200" cy="190500"/>
          </a:xfrm>
          <a:custGeom>
            <a:avLst/>
            <a:gdLst/>
            <a:ahLst/>
            <a:cxnLst/>
            <a:rect l="l" t="t" r="r" b="b"/>
            <a:pathLst>
              <a:path w="1727200" h="190500">
                <a:moveTo>
                  <a:pt x="1536700" y="0"/>
                </a:moveTo>
                <a:lnTo>
                  <a:pt x="1597660" y="76200"/>
                </a:lnTo>
                <a:lnTo>
                  <a:pt x="0" y="76200"/>
                </a:lnTo>
                <a:lnTo>
                  <a:pt x="0" y="114300"/>
                </a:lnTo>
                <a:lnTo>
                  <a:pt x="1597660" y="114300"/>
                </a:lnTo>
                <a:lnTo>
                  <a:pt x="1536700" y="190500"/>
                </a:lnTo>
                <a:lnTo>
                  <a:pt x="1727200" y="95250"/>
                </a:lnTo>
                <a:lnTo>
                  <a:pt x="15367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50740" y="4047490"/>
            <a:ext cx="6794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Calibri"/>
                <a:cs typeface="Calibri"/>
              </a:rPr>
              <a:t>(</a:t>
            </a:r>
            <a:r>
              <a:rPr dirty="0" sz="1800" spc="40">
                <a:latin typeface="Calibri"/>
                <a:cs typeface="Calibri"/>
              </a:rPr>
              <a:t>L</a:t>
            </a:r>
            <a:r>
              <a:rPr dirty="0" sz="1800" spc="-50">
                <a:latin typeface="Calibri"/>
                <a:cs typeface="Calibri"/>
              </a:rPr>
              <a:t>ung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3450" y="1225550"/>
            <a:ext cx="37465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03450" y="1225550"/>
            <a:ext cx="3746500" cy="368300"/>
          </a:xfrm>
          <a:prstGeom prst="rect">
            <a:avLst/>
          </a:prstGeom>
          <a:ln w="12700">
            <a:solidFill>
              <a:srgbClr val="B9D9D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Symbol"/>
                <a:cs typeface="Symbol"/>
              </a:rPr>
              <a:t>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165">
                <a:latin typeface="Arial"/>
                <a:cs typeface="Arial"/>
              </a:rPr>
              <a:t>renal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150">
                <a:latin typeface="Arial"/>
                <a:cs typeface="Arial"/>
              </a:rPr>
              <a:t>blood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290">
                <a:latin typeface="Arial"/>
                <a:cs typeface="Arial"/>
              </a:rPr>
              <a:t>flow</a:t>
            </a:r>
            <a:r>
              <a:rPr dirty="0" sz="1800" spc="-190">
                <a:latin typeface="Arial"/>
                <a:cs typeface="Arial"/>
              </a:rPr>
              <a:t> </a:t>
            </a:r>
            <a:r>
              <a:rPr dirty="0" sz="1800" spc="285">
                <a:latin typeface="Arial"/>
                <a:cs typeface="Arial"/>
              </a:rPr>
              <a:t>&amp;/or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Symbol"/>
                <a:cs typeface="Symbol"/>
              </a:rPr>
              <a:t>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70">
                <a:latin typeface="Arial"/>
                <a:cs typeface="Arial"/>
              </a:rPr>
              <a:t>Na</a:t>
            </a:r>
            <a:r>
              <a:rPr dirty="0" baseline="23148" sz="1800" spc="104">
                <a:latin typeface="Arial"/>
                <a:cs typeface="Arial"/>
              </a:rPr>
              <a:t>+</a:t>
            </a:r>
            <a:endParaRPr baseline="23148"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79550" y="1936750"/>
            <a:ext cx="518160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79550" y="1936750"/>
            <a:ext cx="5181600" cy="647700"/>
          </a:xfrm>
          <a:prstGeom prst="rect">
            <a:avLst/>
          </a:prstGeom>
          <a:ln w="12700">
            <a:solidFill>
              <a:srgbClr val="DAABAB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algn="ctr" marR="12065">
              <a:lnSpc>
                <a:spcPts val="2130"/>
              </a:lnSpc>
              <a:spcBef>
                <a:spcPts val="195"/>
              </a:spcBef>
            </a:pPr>
            <a:r>
              <a:rPr dirty="0" sz="1800" spc="35">
                <a:latin typeface="Arial"/>
                <a:cs typeface="Arial"/>
              </a:rPr>
              <a:t>++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80">
                <a:latin typeface="Arial"/>
                <a:cs typeface="Arial"/>
              </a:rPr>
              <a:t>Juxtaglomerular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apparatus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18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160">
                <a:latin typeface="Arial"/>
                <a:cs typeface="Arial"/>
              </a:rPr>
              <a:t>kidneys</a:t>
            </a:r>
            <a:endParaRPr sz="1800">
              <a:latin typeface="Arial"/>
              <a:cs typeface="Arial"/>
            </a:endParaRPr>
          </a:p>
          <a:p>
            <a:pPr algn="ctr" marR="1270">
              <a:lnSpc>
                <a:spcPts val="2130"/>
              </a:lnSpc>
            </a:pPr>
            <a:r>
              <a:rPr dirty="0" sz="1800" spc="-20">
                <a:latin typeface="Calibri"/>
                <a:cs typeface="Calibri"/>
              </a:rPr>
              <a:t>(considered </a:t>
            </a:r>
            <a:r>
              <a:rPr dirty="0" sz="1800" spc="-30">
                <a:latin typeface="Calibri"/>
                <a:cs typeface="Calibri"/>
              </a:rPr>
              <a:t>volume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receptors)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4750" y="1581150"/>
            <a:ext cx="342900" cy="368300"/>
          </a:xfrm>
          <a:custGeom>
            <a:avLst/>
            <a:gdLst/>
            <a:ahLst/>
            <a:cxnLst/>
            <a:rect l="l" t="t" r="r" b="b"/>
            <a:pathLst>
              <a:path w="342900" h="368300">
                <a:moveTo>
                  <a:pt x="342900" y="259841"/>
                </a:moveTo>
                <a:lnTo>
                  <a:pt x="0" y="259841"/>
                </a:lnTo>
                <a:lnTo>
                  <a:pt x="171450" y="368300"/>
                </a:lnTo>
                <a:lnTo>
                  <a:pt x="342900" y="259841"/>
                </a:lnTo>
                <a:close/>
              </a:path>
              <a:path w="342900" h="368300">
                <a:moveTo>
                  <a:pt x="257175" y="0"/>
                </a:moveTo>
                <a:lnTo>
                  <a:pt x="85725" y="0"/>
                </a:lnTo>
                <a:lnTo>
                  <a:pt x="85725" y="259841"/>
                </a:lnTo>
                <a:lnTo>
                  <a:pt x="257175" y="2598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14750" y="1581150"/>
            <a:ext cx="342900" cy="368300"/>
          </a:xfrm>
          <a:custGeom>
            <a:avLst/>
            <a:gdLst/>
            <a:ahLst/>
            <a:cxnLst/>
            <a:rect l="l" t="t" r="r" b="b"/>
            <a:pathLst>
              <a:path w="342900" h="368300">
                <a:moveTo>
                  <a:pt x="0" y="259848"/>
                </a:moveTo>
                <a:lnTo>
                  <a:pt x="85725" y="2598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59848"/>
                </a:lnTo>
                <a:lnTo>
                  <a:pt x="342900" y="259848"/>
                </a:lnTo>
                <a:lnTo>
                  <a:pt x="171450" y="368300"/>
                </a:lnTo>
                <a:lnTo>
                  <a:pt x="0" y="2598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14750" y="3359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900" y="234441"/>
                </a:moveTo>
                <a:lnTo>
                  <a:pt x="0" y="234441"/>
                </a:lnTo>
                <a:lnTo>
                  <a:pt x="171450" y="342900"/>
                </a:lnTo>
                <a:lnTo>
                  <a:pt x="342900" y="234441"/>
                </a:lnTo>
                <a:close/>
              </a:path>
              <a:path w="342900" h="342900">
                <a:moveTo>
                  <a:pt x="257175" y="0"/>
                </a:moveTo>
                <a:lnTo>
                  <a:pt x="85725" y="0"/>
                </a:lnTo>
                <a:lnTo>
                  <a:pt x="85725" y="234441"/>
                </a:lnTo>
                <a:lnTo>
                  <a:pt x="257175" y="2344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14750" y="3359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234448"/>
                </a:moveTo>
                <a:lnTo>
                  <a:pt x="85725" y="2344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34448"/>
                </a:lnTo>
                <a:lnTo>
                  <a:pt x="342900" y="234448"/>
                </a:lnTo>
                <a:lnTo>
                  <a:pt x="171450" y="342900"/>
                </a:lnTo>
                <a:lnTo>
                  <a:pt x="0" y="2344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02050" y="2597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900" y="234441"/>
                </a:moveTo>
                <a:lnTo>
                  <a:pt x="0" y="234441"/>
                </a:lnTo>
                <a:lnTo>
                  <a:pt x="171450" y="342900"/>
                </a:lnTo>
                <a:lnTo>
                  <a:pt x="342900" y="234441"/>
                </a:lnTo>
                <a:close/>
              </a:path>
              <a:path w="342900" h="342900">
                <a:moveTo>
                  <a:pt x="257175" y="0"/>
                </a:moveTo>
                <a:lnTo>
                  <a:pt x="85725" y="0"/>
                </a:lnTo>
                <a:lnTo>
                  <a:pt x="85725" y="234441"/>
                </a:lnTo>
                <a:lnTo>
                  <a:pt x="257175" y="2344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02050" y="2597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234448"/>
                </a:moveTo>
                <a:lnTo>
                  <a:pt x="85725" y="2344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34448"/>
                </a:lnTo>
                <a:lnTo>
                  <a:pt x="342900" y="234448"/>
                </a:lnTo>
                <a:lnTo>
                  <a:pt x="171450" y="342900"/>
                </a:lnTo>
                <a:lnTo>
                  <a:pt x="0" y="2344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18100" y="3513302"/>
            <a:ext cx="159321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0">
                <a:latin typeface="Arial"/>
                <a:cs typeface="Arial"/>
              </a:rPr>
              <a:t>Angiotensin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24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56187" y="3866832"/>
            <a:ext cx="190500" cy="749935"/>
          </a:xfrm>
          <a:custGeom>
            <a:avLst/>
            <a:gdLst/>
            <a:ahLst/>
            <a:cxnLst/>
            <a:rect l="l" t="t" r="r" b="b"/>
            <a:pathLst>
              <a:path w="190500" h="749935">
                <a:moveTo>
                  <a:pt x="0" y="560755"/>
                </a:moveTo>
                <a:lnTo>
                  <a:pt x="98463" y="749617"/>
                </a:lnTo>
                <a:lnTo>
                  <a:pt x="160349" y="620420"/>
                </a:lnTo>
                <a:lnTo>
                  <a:pt x="77215" y="620420"/>
                </a:lnTo>
                <a:lnTo>
                  <a:pt x="0" y="560755"/>
                </a:lnTo>
                <a:close/>
              </a:path>
              <a:path w="190500" h="749935">
                <a:moveTo>
                  <a:pt x="104813" y="0"/>
                </a:moveTo>
                <a:lnTo>
                  <a:pt x="66713" y="634"/>
                </a:lnTo>
                <a:lnTo>
                  <a:pt x="77215" y="620420"/>
                </a:lnTo>
                <a:lnTo>
                  <a:pt x="160349" y="620420"/>
                </a:lnTo>
                <a:lnTo>
                  <a:pt x="160659" y="619772"/>
                </a:lnTo>
                <a:lnTo>
                  <a:pt x="115315" y="619772"/>
                </a:lnTo>
                <a:lnTo>
                  <a:pt x="104813" y="0"/>
                </a:lnTo>
                <a:close/>
              </a:path>
              <a:path w="190500" h="749935">
                <a:moveTo>
                  <a:pt x="190474" y="557529"/>
                </a:moveTo>
                <a:lnTo>
                  <a:pt x="115315" y="619772"/>
                </a:lnTo>
                <a:lnTo>
                  <a:pt x="160659" y="619772"/>
                </a:lnTo>
                <a:lnTo>
                  <a:pt x="190474" y="557529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579236" y="3923195"/>
            <a:ext cx="2633980" cy="121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1616710" indent="-63500">
              <a:lnSpc>
                <a:spcPts val="2100"/>
              </a:lnSpc>
            </a:pPr>
            <a:r>
              <a:rPr dirty="0" sz="1800" spc="40">
                <a:latin typeface="Calibri"/>
                <a:cs typeface="Calibri"/>
              </a:rPr>
              <a:t>C</a:t>
            </a:r>
            <a:r>
              <a:rPr dirty="0" sz="1800" spc="-50">
                <a:latin typeface="Calibri"/>
                <a:cs typeface="Calibri"/>
              </a:rPr>
              <a:t>on</a:t>
            </a:r>
            <a:r>
              <a:rPr dirty="0" sz="1800" spc="-1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 spc="-5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g  </a:t>
            </a:r>
            <a:r>
              <a:rPr dirty="0" sz="1800" spc="-20">
                <a:latin typeface="Calibri"/>
                <a:cs typeface="Calibri"/>
              </a:rPr>
              <a:t>enzymes</a:t>
            </a:r>
            <a:endParaRPr sz="1800">
              <a:latin typeface="Calibri"/>
              <a:cs typeface="Calibri"/>
            </a:endParaRPr>
          </a:p>
          <a:p>
            <a:pPr algn="ctr" marL="436245">
              <a:lnSpc>
                <a:spcPct val="100000"/>
              </a:lnSpc>
              <a:spcBef>
                <a:spcPts val="1180"/>
              </a:spcBef>
            </a:pPr>
            <a:r>
              <a:rPr dirty="0" sz="1600" spc="145">
                <a:latin typeface="Arial"/>
                <a:cs typeface="Arial"/>
              </a:rPr>
              <a:t>Angiotensin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229"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 algn="ctr" marL="438784">
              <a:lnSpc>
                <a:spcPct val="100000"/>
              </a:lnSpc>
              <a:spcBef>
                <a:spcPts val="180"/>
              </a:spcBef>
            </a:pPr>
            <a:r>
              <a:rPr dirty="0" sz="1600" spc="-15">
                <a:latin typeface="Calibri"/>
                <a:cs typeface="Calibri"/>
              </a:rPr>
              <a:t>(powerful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vasoconstrictor)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50" y="4711700"/>
            <a:ext cx="1511300" cy="190500"/>
          </a:xfrm>
          <a:custGeom>
            <a:avLst/>
            <a:gdLst/>
            <a:ahLst/>
            <a:cxnLst/>
            <a:rect l="l" t="t" r="r" b="b"/>
            <a:pathLst>
              <a:path w="15113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29539" y="114300"/>
                </a:lnTo>
                <a:lnTo>
                  <a:pt x="1511300" y="114300"/>
                </a:lnTo>
                <a:lnTo>
                  <a:pt x="1511300" y="76200"/>
                </a:lnTo>
                <a:lnTo>
                  <a:pt x="129539" y="76200"/>
                </a:lnTo>
                <a:lnTo>
                  <a:pt x="1905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559075" y="4638357"/>
            <a:ext cx="2195195" cy="52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080">
              <a:lnSpc>
                <a:spcPct val="100000"/>
              </a:lnSpc>
            </a:pPr>
            <a:r>
              <a:rPr dirty="0" sz="1600" spc="145">
                <a:latin typeface="Arial"/>
                <a:cs typeface="Arial"/>
              </a:rPr>
              <a:t>Angiotensin</a:t>
            </a:r>
            <a:r>
              <a:rPr dirty="0" sz="1600" spc="-220">
                <a:latin typeface="Arial"/>
                <a:cs typeface="Arial"/>
              </a:rPr>
              <a:t> </a:t>
            </a:r>
            <a:r>
              <a:rPr dirty="0" sz="1600" spc="240">
                <a:latin typeface="Arial"/>
                <a:cs typeface="Arial"/>
              </a:rPr>
              <a:t>III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600" spc="-15">
                <a:latin typeface="Calibri"/>
                <a:cs typeface="Calibri"/>
              </a:rPr>
              <a:t>(powerful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vasoconstrictor)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02400" y="5213350"/>
            <a:ext cx="190500" cy="749300"/>
          </a:xfrm>
          <a:custGeom>
            <a:avLst/>
            <a:gdLst/>
            <a:ahLst/>
            <a:cxnLst/>
            <a:rect l="l" t="t" r="r" b="b"/>
            <a:pathLst>
              <a:path w="190500" h="749300">
                <a:moveTo>
                  <a:pt x="0" y="558800"/>
                </a:moveTo>
                <a:lnTo>
                  <a:pt x="95250" y="749300"/>
                </a:lnTo>
                <a:lnTo>
                  <a:pt x="160020" y="619760"/>
                </a:lnTo>
                <a:lnTo>
                  <a:pt x="76200" y="619760"/>
                </a:lnTo>
                <a:lnTo>
                  <a:pt x="0" y="558800"/>
                </a:lnTo>
                <a:close/>
              </a:path>
              <a:path w="190500" h="749300">
                <a:moveTo>
                  <a:pt x="114300" y="0"/>
                </a:moveTo>
                <a:lnTo>
                  <a:pt x="76200" y="0"/>
                </a:lnTo>
                <a:lnTo>
                  <a:pt x="76200" y="619760"/>
                </a:lnTo>
                <a:lnTo>
                  <a:pt x="114300" y="619760"/>
                </a:lnTo>
                <a:lnTo>
                  <a:pt x="114300" y="0"/>
                </a:lnTo>
                <a:close/>
              </a:path>
              <a:path w="190500" h="749300">
                <a:moveTo>
                  <a:pt x="190500" y="558800"/>
                </a:moveTo>
                <a:lnTo>
                  <a:pt x="114300" y="619760"/>
                </a:lnTo>
                <a:lnTo>
                  <a:pt x="160020" y="619760"/>
                </a:lnTo>
                <a:lnTo>
                  <a:pt x="190500" y="5588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21350" y="6007101"/>
            <a:ext cx="1511300" cy="190500"/>
          </a:xfrm>
          <a:custGeom>
            <a:avLst/>
            <a:gdLst/>
            <a:ahLst/>
            <a:cxnLst/>
            <a:rect l="l" t="t" r="r" b="b"/>
            <a:pathLst>
              <a:path w="15113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29539" y="114300"/>
                </a:lnTo>
                <a:lnTo>
                  <a:pt x="1511300" y="114298"/>
                </a:lnTo>
                <a:lnTo>
                  <a:pt x="1511300" y="76200"/>
                </a:lnTo>
                <a:lnTo>
                  <a:pt x="129539" y="76200"/>
                </a:lnTo>
                <a:lnTo>
                  <a:pt x="190500" y="0"/>
                </a:lnTo>
                <a:close/>
              </a:path>
              <a:path w="1511300" h="190500">
                <a:moveTo>
                  <a:pt x="1511300" y="76198"/>
                </a:moveTo>
                <a:lnTo>
                  <a:pt x="129539" y="76200"/>
                </a:lnTo>
                <a:lnTo>
                  <a:pt x="1511300" y="762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533400"/>
            <a:ext cx="9105900" cy="546100"/>
          </a:xfrm>
          <a:custGeom>
            <a:avLst/>
            <a:gdLst/>
            <a:ahLst/>
            <a:cxnLst/>
            <a:rect l="l" t="t" r="r" b="b"/>
            <a:pathLst>
              <a:path w="9105900" h="546100">
                <a:moveTo>
                  <a:pt x="0" y="0"/>
                </a:moveTo>
                <a:lnTo>
                  <a:pt x="9105900" y="0"/>
                </a:lnTo>
                <a:lnTo>
                  <a:pt x="91059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83889" y="564603"/>
            <a:ext cx="8330565" cy="469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95"/>
              <a:t>1.</a:t>
            </a:r>
            <a:r>
              <a:rPr dirty="0" sz="3000" spc="-145"/>
              <a:t> </a:t>
            </a:r>
            <a:r>
              <a:rPr dirty="0" sz="3000" spc="229"/>
              <a:t>Renin</a:t>
            </a:r>
            <a:r>
              <a:rPr dirty="0" sz="3000" spc="-160"/>
              <a:t> </a:t>
            </a:r>
            <a:r>
              <a:rPr dirty="0" sz="3000" spc="130"/>
              <a:t>–</a:t>
            </a:r>
            <a:r>
              <a:rPr dirty="0" sz="3000" spc="-45"/>
              <a:t> </a:t>
            </a:r>
            <a:r>
              <a:rPr dirty="0" sz="3000" spc="260"/>
              <a:t>Angiotensin</a:t>
            </a:r>
            <a:r>
              <a:rPr dirty="0" sz="3000" spc="-160"/>
              <a:t> </a:t>
            </a:r>
            <a:r>
              <a:rPr dirty="0" sz="3000" spc="250"/>
              <a:t>Aldosterone</a:t>
            </a:r>
            <a:r>
              <a:rPr dirty="0" sz="3000" spc="-220"/>
              <a:t> </a:t>
            </a:r>
            <a:r>
              <a:rPr dirty="0" sz="3000" spc="160"/>
              <a:t>System</a:t>
            </a:r>
            <a:endParaRPr sz="3000"/>
          </a:p>
        </p:txBody>
      </p:sp>
      <p:sp>
        <p:nvSpPr>
          <p:cNvPr id="34" name="object 34"/>
          <p:cNvSpPr txBox="1"/>
          <p:nvPr/>
        </p:nvSpPr>
        <p:spPr>
          <a:xfrm>
            <a:off x="3163722" y="5935662"/>
            <a:ext cx="3136900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165">
                <a:latin typeface="Arial"/>
                <a:cs typeface="Arial"/>
              </a:rPr>
              <a:t>Aldosterone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dirty="0" sz="2000" spc="145">
                <a:solidFill>
                  <a:srgbClr val="C00000"/>
                </a:solidFill>
                <a:latin typeface="Arial"/>
                <a:cs typeface="Arial"/>
              </a:rPr>
              <a:t>(Na</a:t>
            </a:r>
            <a:r>
              <a:rPr dirty="0" baseline="25641" sz="1950" spc="217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dirty="0" baseline="25641" sz="1950" spc="202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40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dirty="0" sz="2000" spc="-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250">
                <a:solidFill>
                  <a:srgbClr val="C00000"/>
                </a:solidFill>
                <a:latin typeface="Arial"/>
                <a:cs typeface="Arial"/>
              </a:rPr>
              <a:t>water</a:t>
            </a:r>
            <a:r>
              <a:rPr dirty="0" sz="2000" spc="-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210">
                <a:solidFill>
                  <a:srgbClr val="C00000"/>
                </a:solidFill>
                <a:latin typeface="Arial"/>
                <a:cs typeface="Arial"/>
              </a:rPr>
              <a:t>retention)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3912" y="3499015"/>
            <a:ext cx="198183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275">
                <a:latin typeface="Arial"/>
                <a:cs typeface="Arial"/>
              </a:rPr>
              <a:t>A</a:t>
            </a:r>
            <a:r>
              <a:rPr dirty="0" sz="1800" spc="21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195">
                <a:latin typeface="Arial"/>
                <a:cs typeface="Arial"/>
              </a:rPr>
              <a:t>i</a:t>
            </a:r>
            <a:r>
              <a:rPr dirty="0" sz="1800" spc="95">
                <a:latin typeface="Arial"/>
                <a:cs typeface="Arial"/>
              </a:rPr>
              <a:t>o</a:t>
            </a:r>
            <a:r>
              <a:rPr dirty="0" sz="1800" spc="29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 spc="19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s</a:t>
            </a:r>
            <a:r>
              <a:rPr dirty="0" sz="1800" spc="195">
                <a:latin typeface="Arial"/>
                <a:cs typeface="Arial"/>
              </a:rPr>
              <a:t>i</a:t>
            </a:r>
            <a:r>
              <a:rPr dirty="0" sz="1800" spc="195">
                <a:latin typeface="Arial"/>
                <a:cs typeface="Arial"/>
              </a:rPr>
              <a:t>n</a:t>
            </a:r>
            <a:r>
              <a:rPr dirty="0" sz="1800" spc="95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 spc="204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algn="ctr" marL="64135">
              <a:lnSpc>
                <a:spcPct val="100000"/>
              </a:lnSpc>
              <a:spcBef>
                <a:spcPts val="415"/>
              </a:spcBef>
            </a:pPr>
            <a:r>
              <a:rPr dirty="0" sz="1800" spc="-20">
                <a:latin typeface="Calibri"/>
                <a:cs typeface="Calibri"/>
              </a:rPr>
              <a:t>(Plasma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protein)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09940" y="6573178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78431" y="6705786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485900"/>
            <a:ext cx="9144000" cy="537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445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0"/>
                </a:moveTo>
                <a:lnTo>
                  <a:pt x="9144000" y="0"/>
                </a:ln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8006" y="790765"/>
            <a:ext cx="8534400" cy="439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dirty="0" sz="2800" spc="95"/>
              <a:t>1.	</a:t>
            </a:r>
            <a:r>
              <a:rPr dirty="0" sz="2800" spc="229"/>
              <a:t>Renin–Angiotensin–Aldosterone</a:t>
            </a:r>
            <a:r>
              <a:rPr dirty="0" sz="2800" spc="-380"/>
              <a:t> </a:t>
            </a:r>
            <a:r>
              <a:rPr dirty="0" sz="2800" spc="170"/>
              <a:t>Mechanism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8088172" y="1733829"/>
            <a:ext cx="87947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 Black"/>
                <a:cs typeface="Arial Black"/>
              </a:rPr>
              <a:t>&amp;</a:t>
            </a:r>
            <a:r>
              <a:rPr dirty="0" sz="2000" spc="-140" b="1">
                <a:latin typeface="Arial Black"/>
                <a:cs typeface="Arial Black"/>
              </a:rPr>
              <a:t> </a:t>
            </a:r>
            <a:r>
              <a:rPr dirty="0" sz="2000" spc="-5" b="1">
                <a:latin typeface="Arial Black"/>
                <a:cs typeface="Arial Black"/>
              </a:rPr>
              <a:t>Na+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908" y="1983994"/>
            <a:ext cx="1016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 Black"/>
                <a:cs typeface="Arial Black"/>
              </a:rPr>
              <a:t>,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13902" y="6614890"/>
            <a:ext cx="1993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46100"/>
            <a:ext cx="9144000" cy="711200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0" y="0"/>
                </a:moveTo>
                <a:lnTo>
                  <a:pt x="9144000" y="0"/>
                </a:lnTo>
                <a:lnTo>
                  <a:pt x="91440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275" y="678091"/>
            <a:ext cx="8844280" cy="439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dirty="0" sz="2800" spc="95"/>
              <a:t>2.	</a:t>
            </a:r>
            <a:r>
              <a:rPr dirty="0" sz="2800" spc="300"/>
              <a:t>Anti-diuretic</a:t>
            </a:r>
            <a:r>
              <a:rPr dirty="0" sz="2800" spc="-160"/>
              <a:t> </a:t>
            </a:r>
            <a:r>
              <a:rPr dirty="0" sz="2800" spc="254"/>
              <a:t>hormone</a:t>
            </a:r>
            <a:r>
              <a:rPr dirty="0" sz="2800" spc="-70"/>
              <a:t> </a:t>
            </a:r>
            <a:r>
              <a:rPr dirty="0" sz="2800" spc="295"/>
              <a:t>(ADH),</a:t>
            </a:r>
            <a:r>
              <a:rPr dirty="0" sz="2800" spc="-25"/>
              <a:t> </a:t>
            </a:r>
            <a:r>
              <a:rPr dirty="0" sz="2800" spc="350"/>
              <a:t>or</a:t>
            </a:r>
            <a:r>
              <a:rPr dirty="0" sz="2800" spc="-80"/>
              <a:t> </a:t>
            </a:r>
            <a:r>
              <a:rPr dirty="0" sz="2800" spc="150"/>
              <a:t>vasopressin: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34388" y="1515254"/>
            <a:ext cx="7818120" cy="400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418465" indent="-609600">
              <a:lnSpc>
                <a:spcPct val="100699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Hypovolemia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dehydration</a:t>
            </a:r>
            <a:r>
              <a:rPr dirty="0" sz="24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stimulates</a:t>
            </a:r>
            <a:r>
              <a:rPr dirty="0" sz="2400" spc="-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Hypothalamic 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Osmoreceptors.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ADH</a:t>
            </a:r>
            <a:r>
              <a:rPr dirty="0" sz="24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4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4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released</a:t>
            </a:r>
            <a:r>
              <a:rPr dirty="0" sz="24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0" b="1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dirty="0" sz="2400" spc="-20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posterior</a:t>
            </a:r>
            <a:r>
              <a:rPr dirty="0" sz="2400" spc="-1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pituitary</a:t>
            </a:r>
            <a:r>
              <a:rPr dirty="0" sz="24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gland:</a:t>
            </a:r>
            <a:endParaRPr sz="2400">
              <a:latin typeface="Calibri"/>
              <a:cs typeface="Calibri"/>
            </a:endParaRPr>
          </a:p>
          <a:p>
            <a:pPr marL="1219200" marR="5080" indent="-292100">
              <a:lnSpc>
                <a:spcPct val="93800"/>
              </a:lnSpc>
              <a:spcBef>
                <a:spcPts val="355"/>
              </a:spcBef>
              <a:buClr>
                <a:srgbClr val="8D1515"/>
              </a:buClr>
              <a:buSzPct val="145454"/>
              <a:buFont typeface="Arial"/>
              <a:buChar char="§"/>
              <a:tabLst>
                <a:tab pos="1219200" algn="l"/>
              </a:tabLst>
            </a:pP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promotes</a:t>
            </a:r>
            <a:r>
              <a:rPr dirty="0" sz="2200" spc="-1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water</a:t>
            </a:r>
            <a:r>
              <a:rPr dirty="0" sz="22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35">
                <a:solidFill>
                  <a:srgbClr val="404040"/>
                </a:solidFill>
                <a:latin typeface="Calibri"/>
                <a:cs typeface="Calibri"/>
              </a:rPr>
              <a:t>reabsorptionat</a:t>
            </a:r>
            <a:r>
              <a:rPr dirty="0" sz="22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kidney</a:t>
            </a:r>
            <a:r>
              <a:rPr dirty="0" sz="22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tubules</a:t>
            </a:r>
            <a:r>
              <a:rPr dirty="0" sz="22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…↑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blood  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volume.</a:t>
            </a:r>
            <a:endParaRPr sz="2200">
              <a:latin typeface="Calibri"/>
              <a:cs typeface="Calibri"/>
            </a:endParaRPr>
          </a:p>
          <a:p>
            <a:pPr marL="1219200" indent="-292100">
              <a:lnSpc>
                <a:spcPts val="3600"/>
              </a:lnSpc>
              <a:buClr>
                <a:srgbClr val="8D1515"/>
              </a:buClr>
              <a:buSzPct val="145454"/>
              <a:buFont typeface="Arial"/>
              <a:buChar char="§"/>
              <a:tabLst>
                <a:tab pos="1219200" algn="l"/>
              </a:tabLst>
            </a:pP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causes</a:t>
            </a:r>
            <a:r>
              <a:rPr dirty="0" sz="22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vasoconstriction,</a:t>
            </a:r>
            <a:r>
              <a:rPr dirty="0" sz="2200" spc="-25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order</a:t>
            </a:r>
            <a:r>
              <a:rPr dirty="0" sz="2200" spc="-1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↑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Calibri"/>
                <a:cs typeface="Calibri"/>
              </a:rPr>
              <a:t>ABP.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5" b="1">
                <a:solidFill>
                  <a:srgbClr val="404040"/>
                </a:solidFill>
                <a:latin typeface="Calibri"/>
                <a:cs typeface="Calibri"/>
              </a:rPr>
              <a:t>Thirst</a:t>
            </a:r>
            <a:r>
              <a:rPr dirty="0" sz="2400" spc="-2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stimulation.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Usually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when secreted,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aldosterone</a:t>
            </a:r>
            <a:r>
              <a:rPr dirty="0" sz="2400" spc="-4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is secreted.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9940" y="6556970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485900"/>
            <a:ext cx="9144000" cy="537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9600"/>
            <a:ext cx="9118600" cy="1003300"/>
          </a:xfrm>
          <a:custGeom>
            <a:avLst/>
            <a:gdLst/>
            <a:ahLst/>
            <a:cxnLst/>
            <a:rect l="l" t="t" r="r" b="b"/>
            <a:pathLst>
              <a:path w="9118600" h="1003300">
                <a:moveTo>
                  <a:pt x="0" y="0"/>
                </a:moveTo>
                <a:lnTo>
                  <a:pt x="9118600" y="0"/>
                </a:lnTo>
                <a:lnTo>
                  <a:pt x="9118600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925" rIns="0" bIns="0" rtlCol="0" vert="horz">
            <a:spAutoFit/>
          </a:bodyPr>
          <a:lstStyle/>
          <a:p>
            <a:pPr marL="239395">
              <a:lnSpc>
                <a:spcPct val="100000"/>
              </a:lnSpc>
            </a:pPr>
            <a:r>
              <a:rPr dirty="0" spc="175">
                <a:solidFill>
                  <a:srgbClr val="002060"/>
                </a:solidFill>
              </a:rPr>
              <a:t>Vasopressin </a:t>
            </a:r>
            <a:r>
              <a:rPr dirty="0" spc="475">
                <a:solidFill>
                  <a:srgbClr val="002060"/>
                </a:solidFill>
              </a:rPr>
              <a:t>(ADH)</a:t>
            </a:r>
            <a:r>
              <a:rPr dirty="0" spc="-430">
                <a:solidFill>
                  <a:srgbClr val="002060"/>
                </a:solidFill>
              </a:rPr>
              <a:t> </a:t>
            </a:r>
            <a:r>
              <a:rPr dirty="0" spc="204">
                <a:solidFill>
                  <a:srgbClr val="002060"/>
                </a:solidFill>
              </a:rPr>
              <a:t>Mechanism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13902" y="6531758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863600"/>
            <a:ext cx="9118600" cy="762000"/>
          </a:xfrm>
          <a:custGeom>
            <a:avLst/>
            <a:gdLst/>
            <a:ahLst/>
            <a:cxnLst/>
            <a:rect l="l" t="t" r="r" b="b"/>
            <a:pathLst>
              <a:path w="9118600" h="762000">
                <a:moveTo>
                  <a:pt x="0" y="0"/>
                </a:moveTo>
                <a:lnTo>
                  <a:pt x="9118600" y="0"/>
                </a:lnTo>
                <a:lnTo>
                  <a:pt x="91186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8003" y="957122"/>
            <a:ext cx="809879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7065" algn="l"/>
              </a:tabLst>
            </a:pPr>
            <a:r>
              <a:rPr dirty="0" spc="135"/>
              <a:t>3.	</a:t>
            </a:r>
            <a:r>
              <a:rPr dirty="0" spc="235"/>
              <a:t>Low-pressure </a:t>
            </a:r>
            <a:r>
              <a:rPr dirty="0" spc="315"/>
              <a:t>volume</a:t>
            </a:r>
            <a:r>
              <a:rPr dirty="0" spc="-495"/>
              <a:t> </a:t>
            </a:r>
            <a:r>
              <a:rPr dirty="0" spc="254"/>
              <a:t>receptors: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299" y="2048674"/>
            <a:ext cx="7507605" cy="2289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1700" spc="565">
                <a:solidFill>
                  <a:srgbClr val="CDD0D1"/>
                </a:solidFill>
                <a:latin typeface="Arial"/>
                <a:cs typeface="Arial"/>
              </a:rPr>
              <a:t>q	</a:t>
            </a:r>
            <a:r>
              <a:rPr dirty="0" sz="2400" spc="345">
                <a:solidFill>
                  <a:srgbClr val="373737"/>
                </a:solidFill>
                <a:latin typeface="Arial"/>
                <a:cs typeface="Arial"/>
              </a:rPr>
              <a:t>Atrial</a:t>
            </a:r>
            <a:r>
              <a:rPr dirty="0" sz="2400" spc="-15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400" spc="290">
                <a:solidFill>
                  <a:srgbClr val="373737"/>
                </a:solidFill>
                <a:latin typeface="Arial"/>
                <a:cs typeface="Arial"/>
              </a:rPr>
              <a:t>Natriuretic</a:t>
            </a:r>
            <a:r>
              <a:rPr dirty="0" sz="2400" spc="-23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400" spc="170">
                <a:solidFill>
                  <a:srgbClr val="373737"/>
                </a:solidFill>
                <a:latin typeface="Arial"/>
                <a:cs typeface="Arial"/>
              </a:rPr>
              <a:t>Peptide</a:t>
            </a:r>
            <a:r>
              <a:rPr dirty="0" sz="2400" spc="-14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400" spc="290">
                <a:solidFill>
                  <a:srgbClr val="373737"/>
                </a:solidFill>
                <a:latin typeface="Arial"/>
                <a:cs typeface="Arial"/>
              </a:rPr>
              <a:t>(ANP)</a:t>
            </a:r>
            <a:r>
              <a:rPr dirty="0" sz="2400" spc="-7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400" spc="180">
                <a:solidFill>
                  <a:srgbClr val="373737"/>
                </a:solidFill>
                <a:latin typeface="Arial"/>
                <a:cs typeface="Arial"/>
              </a:rPr>
              <a:t>hormone:</a:t>
            </a:r>
            <a:endParaRPr sz="2400">
              <a:latin typeface="Arial"/>
              <a:cs typeface="Arial"/>
            </a:endParaRPr>
          </a:p>
          <a:p>
            <a:pPr marL="939800" marR="90170" indent="-457200">
              <a:lnSpc>
                <a:spcPct val="100699"/>
              </a:lnSpc>
              <a:spcBef>
                <a:spcPts val="1700"/>
              </a:spcBef>
              <a:buClr>
                <a:srgbClr val="0070C0"/>
              </a:buClr>
              <a:buFont typeface="Arial"/>
              <a:buChar char="§"/>
              <a:tabLst>
                <a:tab pos="939165" algn="l"/>
                <a:tab pos="939800" algn="l"/>
              </a:tabLst>
            </a:pPr>
            <a:r>
              <a:rPr dirty="0" sz="2400" spc="5">
                <a:latin typeface="Calibri"/>
                <a:cs typeface="Calibri"/>
              </a:rPr>
              <a:t>Hormone </a:t>
            </a:r>
            <a:r>
              <a:rPr dirty="0" sz="2400" spc="-10">
                <a:latin typeface="Calibri"/>
                <a:cs typeface="Calibri"/>
              </a:rPr>
              <a:t>released from </a:t>
            </a:r>
            <a:r>
              <a:rPr dirty="0" sz="2400" spc="-15">
                <a:latin typeface="Calibri"/>
                <a:cs typeface="Calibri"/>
              </a:rPr>
              <a:t>cardiac </a:t>
            </a:r>
            <a:r>
              <a:rPr dirty="0" sz="2400">
                <a:latin typeface="Calibri"/>
                <a:cs typeface="Calibri"/>
              </a:rPr>
              <a:t>muscle </a:t>
            </a:r>
            <a:r>
              <a:rPr dirty="0" sz="2400" spc="15">
                <a:latin typeface="Calibri"/>
                <a:cs typeface="Calibri"/>
              </a:rPr>
              <a:t>cells </a:t>
            </a:r>
            <a:r>
              <a:rPr dirty="0" sz="2400" spc="-15">
                <a:latin typeface="Calibri"/>
                <a:cs typeface="Calibri"/>
              </a:rPr>
              <a:t>(wall </a:t>
            </a:r>
            <a:r>
              <a:rPr dirty="0" sz="2400" spc="15">
                <a:latin typeface="Calibri"/>
                <a:cs typeface="Calibri"/>
              </a:rPr>
              <a:t>of  </a:t>
            </a:r>
            <a:r>
              <a:rPr dirty="0" sz="2400">
                <a:latin typeface="Calibri"/>
                <a:cs typeface="Calibri"/>
              </a:rPr>
              <a:t>right </a:t>
            </a:r>
            <a:r>
              <a:rPr dirty="0" sz="2400" spc="-5">
                <a:latin typeface="Calibri"/>
                <a:cs typeface="Calibri"/>
              </a:rPr>
              <a:t>atrium) </a:t>
            </a:r>
            <a:r>
              <a:rPr dirty="0" sz="2400" spc="-25">
                <a:latin typeface="Calibri"/>
                <a:cs typeface="Calibri"/>
              </a:rPr>
              <a:t>as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response to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-10" u="sng">
                <a:latin typeface="Calibri"/>
                <a:cs typeface="Calibri"/>
              </a:rPr>
              <a:t>increase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ABP.</a:t>
            </a:r>
            <a:endParaRPr sz="2400">
              <a:latin typeface="Calibri"/>
              <a:cs typeface="Calibri"/>
            </a:endParaRPr>
          </a:p>
          <a:p>
            <a:pPr marL="939800" marR="5080" indent="-457200">
              <a:lnSpc>
                <a:spcPct val="100699"/>
              </a:lnSpc>
              <a:spcBef>
                <a:spcPts val="1700"/>
              </a:spcBef>
              <a:buClr>
                <a:srgbClr val="0070C0"/>
              </a:buClr>
              <a:buFont typeface="Arial"/>
              <a:buChar char="§"/>
              <a:tabLst>
                <a:tab pos="939165" algn="l"/>
                <a:tab pos="939800" algn="l"/>
              </a:tabLst>
            </a:pPr>
            <a:r>
              <a:rPr dirty="0" sz="2400" spc="5">
                <a:latin typeface="Calibri"/>
                <a:cs typeface="Calibri"/>
              </a:rPr>
              <a:t>Simulates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>
                <a:latin typeface="Calibri"/>
                <a:cs typeface="Calibri"/>
              </a:rPr>
              <a:t>↑ </a:t>
            </a:r>
            <a:r>
              <a:rPr dirty="0" sz="2400" spc="2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urinary </a:t>
            </a:r>
            <a:r>
              <a:rPr dirty="0" sz="2400" spc="15">
                <a:latin typeface="Calibri"/>
                <a:cs typeface="Calibri"/>
              </a:rPr>
              <a:t>production,</a:t>
            </a:r>
            <a:r>
              <a:rPr dirty="0" sz="2400" spc="-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causing a ↓ </a:t>
            </a:r>
            <a:r>
              <a:rPr dirty="0" sz="2400" spc="45">
                <a:latin typeface="Calibri"/>
                <a:cs typeface="Calibri"/>
              </a:rPr>
              <a:t>in 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21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volume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5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29540" y="2294824"/>
            <a:ext cx="7222490" cy="1378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200">
              <a:lnSpc>
                <a:spcPct val="102600"/>
              </a:lnSpc>
              <a:buClr>
                <a:srgbClr val="0070C0"/>
              </a:buClr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600" spc="5">
                <a:latin typeface="Calibri"/>
                <a:cs typeface="Calibri"/>
              </a:rPr>
              <a:t>Secreted</a:t>
            </a:r>
            <a:r>
              <a:rPr dirty="0" sz="2600" spc="-1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by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the </a:t>
            </a:r>
            <a:r>
              <a:rPr dirty="0" sz="2600" spc="10">
                <a:latin typeface="Calibri"/>
                <a:cs typeface="Calibri"/>
              </a:rPr>
              <a:t>kidneys</a:t>
            </a:r>
            <a:r>
              <a:rPr dirty="0" sz="2600" spc="-21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when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blood</a:t>
            </a:r>
            <a:r>
              <a:rPr dirty="0" sz="2600" spc="-1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volume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too  </a:t>
            </a:r>
            <a:r>
              <a:rPr dirty="0" sz="2600" spc="-35">
                <a:latin typeface="Calibri"/>
                <a:cs typeface="Calibri"/>
              </a:rPr>
              <a:t>low.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0070C0"/>
              </a:buClr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600" spc="-5">
                <a:latin typeface="Calibri"/>
                <a:cs typeface="Calibri"/>
              </a:rPr>
              <a:t>Leads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RBCs </a:t>
            </a:r>
            <a:r>
              <a:rPr dirty="0" sz="2600" spc="-10">
                <a:latin typeface="Calibri"/>
                <a:cs typeface="Calibri"/>
              </a:rPr>
              <a:t>formation </a:t>
            </a:r>
            <a:r>
              <a:rPr dirty="0" sz="2600">
                <a:latin typeface="Calibri"/>
                <a:cs typeface="Calibri"/>
              </a:rPr>
              <a:t>→ ↑ </a:t>
            </a:r>
            <a:r>
              <a:rPr dirty="0" sz="2600" spc="15">
                <a:latin typeface="Calibri"/>
                <a:cs typeface="Calibri"/>
              </a:rPr>
              <a:t>blood</a:t>
            </a:r>
            <a:r>
              <a:rPr dirty="0" sz="2600" spc="-21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914400"/>
            <a:ext cx="9118600" cy="749300"/>
          </a:xfrm>
          <a:custGeom>
            <a:avLst/>
            <a:gdLst/>
            <a:ahLst/>
            <a:cxnLst/>
            <a:rect l="l" t="t" r="r" b="b"/>
            <a:pathLst>
              <a:path w="9118600" h="749300">
                <a:moveTo>
                  <a:pt x="0" y="0"/>
                </a:moveTo>
                <a:lnTo>
                  <a:pt x="9118600" y="0"/>
                </a:lnTo>
                <a:lnTo>
                  <a:pt x="9118600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6405" y="997229"/>
            <a:ext cx="5777865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7065" algn="l"/>
              </a:tabLst>
            </a:pPr>
            <a:r>
              <a:rPr dirty="0" spc="135"/>
              <a:t>4.	</a:t>
            </a:r>
            <a:r>
              <a:rPr dirty="0" spc="60"/>
              <a:t>EPO</a:t>
            </a:r>
            <a:r>
              <a:rPr dirty="0" spc="-120"/>
              <a:t> </a:t>
            </a:r>
            <a:r>
              <a:rPr dirty="0" spc="430"/>
              <a:t>(Erythropoietin)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5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7800" y="1473200"/>
            <a:ext cx="73914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17800" y="2082800"/>
            <a:ext cx="35814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49450" y="1623796"/>
            <a:ext cx="6656070" cy="1231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2700" marR="5080" indent="-1270000">
              <a:lnSpc>
                <a:spcPct val="100000"/>
              </a:lnSpc>
            </a:pPr>
            <a:r>
              <a:rPr dirty="0" sz="4000" spc="375"/>
              <a:t>Intermediate</a:t>
            </a:r>
            <a:r>
              <a:rPr dirty="0" sz="4000" spc="-254"/>
              <a:t> </a:t>
            </a:r>
            <a:r>
              <a:rPr dirty="0" sz="4000" spc="200"/>
              <a:t>Mechanisms  </a:t>
            </a:r>
            <a:r>
              <a:rPr dirty="0" sz="4000" spc="305"/>
              <a:t>Regulating</a:t>
            </a:r>
            <a:r>
              <a:rPr dirty="0" sz="4000" spc="-204"/>
              <a:t> </a:t>
            </a:r>
            <a:r>
              <a:rPr dirty="0" sz="4000" spc="305"/>
              <a:t>ABP</a:t>
            </a:r>
            <a:endParaRPr sz="4000"/>
          </a:p>
        </p:txBody>
      </p:sp>
      <p:sp>
        <p:nvSpPr>
          <p:cNvPr id="13" name="object 13"/>
          <p:cNvSpPr/>
          <p:nvPr/>
        </p:nvSpPr>
        <p:spPr>
          <a:xfrm>
            <a:off x="5664200" y="2082800"/>
            <a:ext cx="1765300" cy="109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74695" y="3384295"/>
            <a:ext cx="308546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355">
                <a:solidFill>
                  <a:srgbClr val="002060"/>
                </a:solidFill>
                <a:latin typeface="Arial"/>
                <a:cs typeface="Arial"/>
              </a:rPr>
              <a:t>Slow</a:t>
            </a:r>
            <a:r>
              <a:rPr dirty="0" sz="3200" spc="-2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002060"/>
                </a:solidFill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  <a:p>
            <a:pPr algn="ctr" marR="4445">
              <a:lnSpc>
                <a:spcPts val="3340"/>
              </a:lnSpc>
            </a:pPr>
            <a:r>
              <a:rPr dirty="0" sz="2800" spc="180">
                <a:solidFill>
                  <a:srgbClr val="002060"/>
                </a:solidFill>
                <a:latin typeface="Arial"/>
                <a:cs typeface="Arial"/>
              </a:rPr>
              <a:t>(Long-</a:t>
            </a:r>
            <a:r>
              <a:rPr dirty="0" sz="2800" spc="-1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320">
                <a:solidFill>
                  <a:srgbClr val="002060"/>
                </a:solidFill>
                <a:latin typeface="Arial"/>
                <a:cs typeface="Arial"/>
              </a:rPr>
              <a:t>Term)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7039" y="5259659"/>
            <a:ext cx="3783329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0900" marR="5080" indent="-838200">
              <a:lnSpc>
                <a:spcPct val="100699"/>
              </a:lnSpc>
            </a:pPr>
            <a:r>
              <a:rPr dirty="0" sz="2400" spc="140">
                <a:solidFill>
                  <a:srgbClr val="2E6356"/>
                </a:solidFill>
                <a:latin typeface="Arial"/>
                <a:cs typeface="Arial"/>
              </a:rPr>
              <a:t>Concerned </a:t>
            </a:r>
            <a:r>
              <a:rPr dirty="0" sz="2400" spc="315">
                <a:solidFill>
                  <a:srgbClr val="2E6356"/>
                </a:solidFill>
                <a:latin typeface="Arial"/>
                <a:cs typeface="Arial"/>
              </a:rPr>
              <a:t>in</a:t>
            </a:r>
            <a:r>
              <a:rPr dirty="0" sz="2400" spc="-370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229">
                <a:solidFill>
                  <a:srgbClr val="2E6356"/>
                </a:solidFill>
                <a:latin typeface="Arial"/>
                <a:cs typeface="Arial"/>
              </a:rPr>
              <a:t>regulating  </a:t>
            </a:r>
            <a:r>
              <a:rPr dirty="0" sz="2400" spc="170">
                <a:solidFill>
                  <a:srgbClr val="2E6356"/>
                </a:solidFill>
                <a:latin typeface="Arial"/>
                <a:cs typeface="Arial"/>
              </a:rPr>
              <a:t>blood</a:t>
            </a:r>
            <a:r>
              <a:rPr dirty="0" sz="2400" spc="-5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185">
                <a:solidFill>
                  <a:srgbClr val="2E6356"/>
                </a:solidFill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3972" y="1690692"/>
            <a:ext cx="7924165" cy="3970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 marR="5080" indent="-533400">
              <a:lnSpc>
                <a:spcPct val="100699"/>
              </a:lnSpc>
              <a:tabLst>
                <a:tab pos="5454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Maintaining</a:t>
            </a:r>
            <a:r>
              <a:rPr dirty="0" sz="2400" spc="-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262626"/>
                </a:solidFill>
                <a:latin typeface="Calibri"/>
                <a:cs typeface="Calibri"/>
              </a:rPr>
              <a:t>BP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is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important</a:t>
            </a:r>
            <a:r>
              <a:rPr dirty="0" sz="2400" spc="-18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dirty="0" sz="2400" spc="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ensure</a:t>
            </a:r>
            <a:r>
              <a:rPr dirty="0" sz="2400" spc="-15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400" spc="-3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steady</a:t>
            </a:r>
            <a:r>
              <a:rPr dirty="0" sz="2400" spc="-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</a:t>
            </a:r>
            <a:r>
              <a:rPr dirty="0" sz="2400" spc="-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flow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(perfusion)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dirty="0" sz="2400" spc="-16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tissues.</a:t>
            </a:r>
            <a:endParaRPr sz="2400">
              <a:latin typeface="Calibri"/>
              <a:cs typeface="Calibri"/>
            </a:endParaRPr>
          </a:p>
          <a:p>
            <a:pPr marL="520700" marR="728345" indent="-508000">
              <a:lnSpc>
                <a:spcPct val="100699"/>
              </a:lnSpc>
              <a:spcBef>
                <a:spcPts val="1800"/>
              </a:spcBef>
              <a:tabLst>
                <a:tab pos="5200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Inability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 </a:t>
            </a:r>
            <a:r>
              <a:rPr dirty="0" sz="2400" spc="40" b="1">
                <a:solidFill>
                  <a:srgbClr val="262626"/>
                </a:solidFill>
                <a:latin typeface="Calibri"/>
                <a:cs typeface="Calibri"/>
              </a:rPr>
              <a:t>pressurecan</a:t>
            </a:r>
            <a:r>
              <a:rPr dirty="0" sz="2400" spc="-7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contribute</a:t>
            </a:r>
            <a:r>
              <a:rPr dirty="0" sz="2400" spc="-14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diseases.</a:t>
            </a:r>
            <a:endParaRPr sz="2400">
              <a:latin typeface="Calibri"/>
              <a:cs typeface="Calibri"/>
            </a:endParaRPr>
          </a:p>
          <a:p>
            <a:pPr marL="520700" marR="290195" indent="-508000">
              <a:lnSpc>
                <a:spcPts val="2800"/>
              </a:lnSpc>
              <a:spcBef>
                <a:spcPts val="1980"/>
              </a:spcBef>
              <a:tabLst>
                <a:tab pos="5200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In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order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 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pressure,</a:t>
            </a:r>
            <a:r>
              <a:rPr dirty="0" sz="2400" spc="-3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400" spc="-5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determining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factors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have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be</a:t>
            </a:r>
            <a:r>
              <a:rPr dirty="0" sz="2400" spc="-254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regulated:</a:t>
            </a:r>
            <a:endParaRPr sz="24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114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spc="5" b="1">
                <a:solidFill>
                  <a:srgbClr val="262626"/>
                </a:solidFill>
                <a:latin typeface="Calibri"/>
                <a:cs typeface="Calibri"/>
              </a:rPr>
              <a:t>Cardiac</a:t>
            </a:r>
            <a:r>
              <a:rPr dirty="0" sz="2200" spc="-1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spc="20" b="1">
                <a:solidFill>
                  <a:srgbClr val="262626"/>
                </a:solidFill>
                <a:latin typeface="Calibri"/>
                <a:cs typeface="Calibri"/>
              </a:rPr>
              <a:t>output.</a:t>
            </a:r>
            <a:endParaRPr sz="22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b="1">
                <a:solidFill>
                  <a:srgbClr val="262626"/>
                </a:solidFill>
                <a:latin typeface="Calibri"/>
                <a:cs typeface="Calibri"/>
              </a:rPr>
              <a:t>Peripheral</a:t>
            </a:r>
            <a:r>
              <a:rPr dirty="0" sz="2200" spc="-17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262626"/>
                </a:solidFill>
                <a:latin typeface="Calibri"/>
                <a:cs typeface="Calibri"/>
              </a:rPr>
              <a:t>resistance.</a:t>
            </a:r>
            <a:endParaRPr sz="22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56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spc="-10" b="1">
                <a:solidFill>
                  <a:srgbClr val="262626"/>
                </a:solidFill>
                <a:latin typeface="Calibri"/>
                <a:cs typeface="Calibri"/>
              </a:rPr>
              <a:t>Blood</a:t>
            </a:r>
            <a:r>
              <a:rPr dirty="0" sz="2200" spc="-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62626"/>
                </a:solidFill>
                <a:latin typeface="Calibri"/>
                <a:cs typeface="Calibri"/>
              </a:rPr>
              <a:t>volume.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177" rIns="0" bIns="0" rtlCol="0" vert="horz">
            <a:spAutoFit/>
          </a:bodyPr>
          <a:lstStyle/>
          <a:p>
            <a:pPr marL="1459230">
              <a:lnSpc>
                <a:spcPct val="100000"/>
              </a:lnSpc>
            </a:pPr>
            <a:r>
              <a:rPr dirty="0" sz="4000" spc="320"/>
              <a:t>Regulation </a:t>
            </a:r>
            <a:r>
              <a:rPr dirty="0" sz="4000" spc="375"/>
              <a:t>of</a:t>
            </a:r>
            <a:r>
              <a:rPr dirty="0" sz="4000" spc="-575"/>
              <a:t> </a:t>
            </a:r>
            <a:r>
              <a:rPr dirty="0" sz="4000" spc="305"/>
              <a:t>ABP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6130">
              <a:lnSpc>
                <a:spcPts val="4310"/>
              </a:lnSpc>
            </a:pPr>
            <a:r>
              <a:rPr dirty="0" spc="330"/>
              <a:t>Intermediate</a:t>
            </a:r>
            <a:r>
              <a:rPr dirty="0" spc="-155"/>
              <a:t> </a:t>
            </a:r>
            <a:r>
              <a:rPr dirty="0" spc="165"/>
              <a:t>Mechanisms:</a:t>
            </a:r>
          </a:p>
          <a:p>
            <a:pPr marL="608330">
              <a:lnSpc>
                <a:spcPts val="3350"/>
              </a:lnSpc>
            </a:pPr>
            <a:r>
              <a:rPr dirty="0" sz="2800" spc="275">
                <a:solidFill>
                  <a:srgbClr val="141516"/>
                </a:solidFill>
              </a:rPr>
              <a:t>Activated</a:t>
            </a:r>
            <a:r>
              <a:rPr dirty="0" sz="2800" spc="-210">
                <a:solidFill>
                  <a:srgbClr val="141516"/>
                </a:solidFill>
              </a:rPr>
              <a:t> </a:t>
            </a:r>
            <a:r>
              <a:rPr dirty="0" sz="2800" spc="450">
                <a:solidFill>
                  <a:srgbClr val="141516"/>
                </a:solidFill>
              </a:rPr>
              <a:t>within</a:t>
            </a:r>
            <a:r>
              <a:rPr dirty="0" sz="2800" spc="-75">
                <a:solidFill>
                  <a:srgbClr val="141516"/>
                </a:solidFill>
              </a:rPr>
              <a:t> </a:t>
            </a:r>
            <a:r>
              <a:rPr dirty="0" sz="2800" spc="130">
                <a:solidFill>
                  <a:srgbClr val="141516"/>
                </a:solidFill>
              </a:rPr>
              <a:t>30</a:t>
            </a:r>
            <a:r>
              <a:rPr dirty="0" sz="2800" spc="-170">
                <a:solidFill>
                  <a:srgbClr val="141516"/>
                </a:solidFill>
              </a:rPr>
              <a:t> </a:t>
            </a:r>
            <a:r>
              <a:rPr dirty="0" sz="2800" spc="350">
                <a:solidFill>
                  <a:srgbClr val="141516"/>
                </a:solidFill>
              </a:rPr>
              <a:t>min</a:t>
            </a:r>
            <a:r>
              <a:rPr dirty="0" sz="2800" spc="-75">
                <a:solidFill>
                  <a:srgbClr val="141516"/>
                </a:solidFill>
              </a:rPr>
              <a:t> </a:t>
            </a:r>
            <a:r>
              <a:rPr dirty="0" sz="2800" spc="320">
                <a:solidFill>
                  <a:srgbClr val="141516"/>
                </a:solidFill>
              </a:rPr>
              <a:t>to</a:t>
            </a:r>
            <a:r>
              <a:rPr dirty="0" sz="2800" spc="-80">
                <a:solidFill>
                  <a:srgbClr val="141516"/>
                </a:solidFill>
              </a:rPr>
              <a:t> </a:t>
            </a:r>
            <a:r>
              <a:rPr dirty="0" sz="2800" spc="155">
                <a:solidFill>
                  <a:srgbClr val="141516"/>
                </a:solidFill>
              </a:rPr>
              <a:t>several</a:t>
            </a:r>
            <a:r>
              <a:rPr dirty="0" sz="2800" spc="-215">
                <a:solidFill>
                  <a:srgbClr val="141516"/>
                </a:solidFill>
              </a:rPr>
              <a:t> </a:t>
            </a:r>
            <a:r>
              <a:rPr dirty="0" sz="2800" spc="215">
                <a:solidFill>
                  <a:srgbClr val="141516"/>
                </a:solidFill>
              </a:rPr>
              <a:t>hrs.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57601" y="2424950"/>
            <a:ext cx="7549515" cy="295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0">
                <a:solidFill>
                  <a:srgbClr val="141516"/>
                </a:solidFill>
                <a:latin typeface="Calibri"/>
                <a:cs typeface="Calibri"/>
              </a:rPr>
              <a:t>Renin-angiotensin </a:t>
            </a:r>
            <a:r>
              <a:rPr dirty="0" sz="2800">
                <a:solidFill>
                  <a:srgbClr val="141516"/>
                </a:solidFill>
                <a:latin typeface="Calibri"/>
                <a:cs typeface="Calibri"/>
              </a:rPr>
              <a:t>vasoconstrictor</a:t>
            </a:r>
            <a:r>
              <a:rPr dirty="0" sz="2800" spc="-2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mechanism.</a:t>
            </a:r>
            <a:endParaRPr sz="28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940"/>
              </a:spcBef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Stress-relaxation </a:t>
            </a:r>
            <a:r>
              <a:rPr dirty="0" sz="28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800" spc="-5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8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141516"/>
                </a:solidFill>
                <a:latin typeface="Calibri"/>
                <a:cs typeface="Calibri"/>
              </a:rPr>
              <a:t>vasculature.</a:t>
            </a:r>
            <a:endParaRPr sz="28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839"/>
              </a:spcBef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Fluid </a:t>
            </a:r>
            <a:r>
              <a:rPr dirty="0" sz="2800" spc="5">
                <a:solidFill>
                  <a:srgbClr val="141516"/>
                </a:solidFill>
                <a:latin typeface="Calibri"/>
                <a:cs typeface="Calibri"/>
              </a:rPr>
              <a:t>Shift</a:t>
            </a:r>
            <a:r>
              <a:rPr dirty="0" sz="2800" spc="-114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mechanism.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1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20" b="1">
                <a:latin typeface="Corbel"/>
                <a:cs typeface="Corbel"/>
              </a:rPr>
              <a:t>During </a:t>
            </a:r>
            <a:r>
              <a:rPr dirty="0" sz="2600" b="1">
                <a:latin typeface="Corbel"/>
                <a:cs typeface="Corbel"/>
              </a:rPr>
              <a:t>this </a:t>
            </a:r>
            <a:r>
              <a:rPr dirty="0" sz="2600" spc="-20" b="1">
                <a:latin typeface="Corbel"/>
                <a:cs typeface="Corbel"/>
              </a:rPr>
              <a:t>time, </a:t>
            </a:r>
            <a:r>
              <a:rPr dirty="0" sz="2600" spc="15" b="1">
                <a:latin typeface="Corbel"/>
                <a:cs typeface="Corbel"/>
              </a:rPr>
              <a:t>the </a:t>
            </a:r>
            <a:r>
              <a:rPr dirty="0" sz="2600" spc="-20" b="1">
                <a:latin typeface="Corbel"/>
                <a:cs typeface="Corbel"/>
              </a:rPr>
              <a:t>nervous</a:t>
            </a:r>
            <a:r>
              <a:rPr dirty="0" sz="2600" spc="245" b="1">
                <a:latin typeface="Corbel"/>
                <a:cs typeface="Corbel"/>
              </a:rPr>
              <a:t> </a:t>
            </a:r>
            <a:r>
              <a:rPr dirty="0" sz="2600" spc="-25" b="1">
                <a:latin typeface="Corbel"/>
                <a:cs typeface="Corbel"/>
              </a:rPr>
              <a:t>mechanisms</a:t>
            </a:r>
            <a:r>
              <a:rPr dirty="0" sz="2600" spc="160" b="1">
                <a:latin typeface="Corbel"/>
                <a:cs typeface="Corbel"/>
              </a:rPr>
              <a:t> </a:t>
            </a:r>
            <a:r>
              <a:rPr dirty="0" sz="2600" spc="-5" b="1">
                <a:latin typeface="Corbel"/>
                <a:cs typeface="Corbel"/>
              </a:rPr>
              <a:t>usually </a:t>
            </a:r>
            <a:r>
              <a:rPr dirty="0" sz="2600" b="1">
                <a:latin typeface="Corbel"/>
                <a:cs typeface="Corbel"/>
              </a:rPr>
              <a:t> </a:t>
            </a:r>
            <a:r>
              <a:rPr dirty="0" sz="2600" spc="-35" b="1">
                <a:latin typeface="Corbel"/>
                <a:cs typeface="Corbel"/>
              </a:rPr>
              <a:t>become </a:t>
            </a:r>
            <a:r>
              <a:rPr dirty="0" sz="2600" b="1">
                <a:latin typeface="Corbel"/>
                <a:cs typeface="Corbel"/>
              </a:rPr>
              <a:t>less &amp; less</a:t>
            </a:r>
            <a:r>
              <a:rPr dirty="0" sz="2600" spc="185" b="1">
                <a:latin typeface="Corbel"/>
                <a:cs typeface="Corbel"/>
              </a:rPr>
              <a:t> </a:t>
            </a:r>
            <a:r>
              <a:rPr dirty="0" sz="2600" spc="-10" b="1">
                <a:latin typeface="Corbel"/>
                <a:cs typeface="Corbel"/>
              </a:rPr>
              <a:t>effective.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774700"/>
          </a:xfrm>
          <a:custGeom>
            <a:avLst/>
            <a:gdLst/>
            <a:ahLst/>
            <a:cxnLst/>
            <a:rect l="l" t="t" r="r" b="b"/>
            <a:pathLst>
              <a:path w="9144000" h="774700">
                <a:moveTo>
                  <a:pt x="0" y="0"/>
                </a:moveTo>
                <a:lnTo>
                  <a:pt x="9144000" y="0"/>
                </a:lnTo>
                <a:lnTo>
                  <a:pt x="9144000" y="774700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1606" y="534098"/>
            <a:ext cx="68052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90"/>
              <a:t>1. </a:t>
            </a:r>
            <a:r>
              <a:rPr dirty="0" sz="3200" spc="190"/>
              <a:t>The </a:t>
            </a:r>
            <a:r>
              <a:rPr dirty="0" sz="3200" spc="225"/>
              <a:t>Renin-Angiotensin</a:t>
            </a:r>
            <a:r>
              <a:rPr dirty="0" sz="3200" spc="-405"/>
              <a:t> </a:t>
            </a:r>
            <a:r>
              <a:rPr dirty="0" sz="3200" spc="180"/>
              <a:t>System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0" y="1181100"/>
            <a:ext cx="9144000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9055" y="1742655"/>
            <a:ext cx="8003540" cy="279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 marR="808355" indent="-533400">
              <a:lnSpc>
                <a:spcPct val="101000"/>
              </a:lnSpc>
              <a:tabLst>
                <a:tab pos="545465" algn="l"/>
              </a:tabLst>
            </a:pPr>
            <a:r>
              <a:rPr dirty="0" sz="2200" spc="735">
                <a:solidFill>
                  <a:srgbClr val="FF0000"/>
                </a:solidFill>
                <a:latin typeface="Arial"/>
                <a:cs typeface="Arial"/>
              </a:rPr>
              <a:t>q	</a:t>
            </a:r>
            <a:r>
              <a:rPr dirty="0" sz="2600" spc="10">
                <a:latin typeface="Calibri"/>
                <a:cs typeface="Calibri"/>
              </a:rPr>
              <a:t>Movement</a:t>
            </a:r>
            <a:r>
              <a:rPr dirty="0" sz="2600" spc="-16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of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fluid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from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interstitial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spaces </a:t>
            </a:r>
            <a:r>
              <a:rPr dirty="0" sz="2600" spc="10">
                <a:latin typeface="Calibri"/>
                <a:cs typeface="Calibri"/>
              </a:rPr>
              <a:t>into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capillaries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5">
                <a:latin typeface="Calibri"/>
                <a:cs typeface="Calibri"/>
              </a:rPr>
              <a:t>response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b="1">
                <a:latin typeface="Calibri"/>
                <a:cs typeface="Calibri"/>
              </a:rPr>
              <a:t>↓ </a:t>
            </a:r>
            <a:r>
              <a:rPr dirty="0" sz="2600" spc="20" b="1">
                <a:latin typeface="Calibri"/>
                <a:cs typeface="Calibri"/>
              </a:rPr>
              <a:t>BP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maintain</a:t>
            </a:r>
            <a:r>
              <a:rPr dirty="0" sz="2600" spc="-254">
                <a:latin typeface="Calibri"/>
                <a:cs typeface="Calibri"/>
              </a:rPr>
              <a:t> </a:t>
            </a:r>
            <a:r>
              <a:rPr dirty="0" sz="2600" spc="20">
                <a:latin typeface="Calibri"/>
                <a:cs typeface="Calibri"/>
              </a:rPr>
              <a:t>blood  </a:t>
            </a:r>
            <a:r>
              <a:rPr dirty="0" sz="2600" spc="15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546100" marR="5080" indent="-533400">
              <a:lnSpc>
                <a:spcPct val="101000"/>
              </a:lnSpc>
              <a:tabLst>
                <a:tab pos="545465" algn="l"/>
                <a:tab pos="5739765" algn="l"/>
              </a:tabLst>
            </a:pPr>
            <a:r>
              <a:rPr dirty="0" sz="2200" spc="735">
                <a:solidFill>
                  <a:srgbClr val="FF0000"/>
                </a:solidFill>
                <a:latin typeface="Arial"/>
                <a:cs typeface="Arial"/>
              </a:rPr>
              <a:t>q	</a:t>
            </a:r>
            <a:r>
              <a:rPr dirty="0" sz="2600" spc="-10">
                <a:latin typeface="Calibri"/>
                <a:cs typeface="Calibri"/>
              </a:rPr>
              <a:t>Conversely, </a:t>
            </a:r>
            <a:r>
              <a:rPr dirty="0" sz="2600" spc="15">
                <a:latin typeface="Calibri"/>
                <a:cs typeface="Calibri"/>
              </a:rPr>
              <a:t>when </a:t>
            </a:r>
            <a:r>
              <a:rPr dirty="0" sz="2600" spc="-15" b="1">
                <a:latin typeface="Calibri"/>
                <a:cs typeface="Calibri"/>
              </a:rPr>
              <a:t>capillary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↑ </a:t>
            </a:r>
            <a:r>
              <a:rPr dirty="0" sz="2600" spc="-5" b="1">
                <a:latin typeface="Calibri"/>
                <a:cs typeface="Calibri"/>
              </a:rPr>
              <a:t>too </a:t>
            </a:r>
            <a:r>
              <a:rPr dirty="0" sz="2600" spc="-15" b="1">
                <a:latin typeface="Calibri"/>
                <a:cs typeface="Calibri"/>
              </a:rPr>
              <a:t>high</a:t>
            </a:r>
            <a:r>
              <a:rPr dirty="0" sz="2600" spc="-15">
                <a:latin typeface="Calibri"/>
                <a:cs typeface="Calibri"/>
              </a:rPr>
              <a:t>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fluid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  lost </a:t>
            </a:r>
            <a:r>
              <a:rPr dirty="0" sz="2600" spc="15">
                <a:latin typeface="Calibri"/>
                <a:cs typeface="Calibri"/>
              </a:rPr>
              <a:t>out </a:t>
            </a:r>
            <a:r>
              <a:rPr dirty="0" sz="2600" spc="10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circulation </a:t>
            </a:r>
            <a:r>
              <a:rPr dirty="0" sz="2600" spc="10">
                <a:latin typeface="Calibri"/>
                <a:cs typeface="Calibri"/>
              </a:rPr>
              <a:t>into</a:t>
            </a:r>
            <a:r>
              <a:rPr dirty="0" sz="2600" spc="-32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the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tissues,	</a:t>
            </a:r>
            <a:r>
              <a:rPr dirty="0" sz="2600" spc="10">
                <a:latin typeface="Calibri"/>
                <a:cs typeface="Calibri"/>
              </a:rPr>
              <a:t>reducing</a:t>
            </a:r>
            <a:r>
              <a:rPr dirty="0" sz="2600" spc="-21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blood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volume </a:t>
            </a:r>
            <a:r>
              <a:rPr dirty="0" sz="2600" spc="-25">
                <a:latin typeface="Calibri"/>
                <a:cs typeface="Calibri"/>
              </a:rPr>
              <a:t>as </a:t>
            </a:r>
            <a:r>
              <a:rPr dirty="0" sz="2600" spc="10">
                <a:latin typeface="Calibri"/>
                <a:cs typeface="Calibri"/>
              </a:rPr>
              <a:t>well </a:t>
            </a:r>
            <a:r>
              <a:rPr dirty="0" sz="2600" spc="-25">
                <a:latin typeface="Calibri"/>
                <a:cs typeface="Calibri"/>
              </a:rPr>
              <a:t>as </a:t>
            </a:r>
            <a:r>
              <a:rPr dirty="0" sz="2600" spc="-20">
                <a:latin typeface="Calibri"/>
                <a:cs typeface="Calibri"/>
              </a:rPr>
              <a:t>all </a:t>
            </a:r>
            <a:r>
              <a:rPr dirty="0" sz="2600">
                <a:latin typeface="Calibri"/>
                <a:cs typeface="Calibri"/>
              </a:rPr>
              <a:t>pressures </a:t>
            </a:r>
            <a:r>
              <a:rPr dirty="0" sz="2600" spc="15">
                <a:latin typeface="Calibri"/>
                <a:cs typeface="Calibri"/>
              </a:rPr>
              <a:t>throughout</a:t>
            </a:r>
            <a:r>
              <a:rPr dirty="0" sz="2600" spc="-2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circulation.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46100"/>
            <a:ext cx="9144000" cy="800100"/>
          </a:xfrm>
          <a:custGeom>
            <a:avLst/>
            <a:gdLst/>
            <a:ahLst/>
            <a:cxnLst/>
            <a:rect l="l" t="t" r="r" b="b"/>
            <a:pathLst>
              <a:path w="9144000" h="800100">
                <a:moveTo>
                  <a:pt x="0" y="0"/>
                </a:moveTo>
                <a:lnTo>
                  <a:pt x="9144000" y="0"/>
                </a:lnTo>
                <a:lnTo>
                  <a:pt x="91440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9000" y="661771"/>
            <a:ext cx="523113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dirty="0" sz="3200" spc="90"/>
              <a:t>2.	</a:t>
            </a:r>
            <a:r>
              <a:rPr dirty="0" sz="3200" spc="345"/>
              <a:t>Fluid </a:t>
            </a:r>
            <a:r>
              <a:rPr dirty="0" sz="3200" spc="370"/>
              <a:t>Shift</a:t>
            </a:r>
            <a:r>
              <a:rPr dirty="0" sz="3200" spc="-645"/>
              <a:t> </a:t>
            </a:r>
            <a:r>
              <a:rPr dirty="0" sz="3200" spc="175"/>
              <a:t>Mechanism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85519" marR="205740" indent="-444500">
              <a:lnSpc>
                <a:spcPct val="100699"/>
              </a:lnSpc>
              <a:buClr>
                <a:srgbClr val="8D1515"/>
              </a:buClr>
              <a:buSzPct val="145833"/>
              <a:buFont typeface="Arial"/>
              <a:buChar char="•"/>
              <a:tabLst>
                <a:tab pos="985519" algn="l"/>
                <a:tab pos="986155" algn="l"/>
              </a:tabLst>
            </a:pPr>
            <a:r>
              <a:rPr dirty="0" spc="5"/>
              <a:t>Adjustment</a:t>
            </a:r>
            <a:r>
              <a:rPr dirty="0" spc="-150"/>
              <a:t> </a:t>
            </a:r>
            <a:r>
              <a:rPr dirty="0" spc="15"/>
              <a:t>of</a:t>
            </a:r>
            <a:r>
              <a:rPr dirty="0" spc="-80"/>
              <a:t> </a:t>
            </a:r>
            <a:r>
              <a:rPr dirty="0" spc="25"/>
              <a:t>blood</a:t>
            </a:r>
            <a:r>
              <a:rPr dirty="0" spc="-110"/>
              <a:t> </a:t>
            </a:r>
            <a:r>
              <a:rPr dirty="0" spc="-10"/>
              <a:t>vessel</a:t>
            </a:r>
            <a:r>
              <a:rPr dirty="0" spc="5"/>
              <a:t> </a:t>
            </a:r>
            <a:r>
              <a:rPr dirty="0" spc="-5"/>
              <a:t>smooth </a:t>
            </a:r>
            <a:r>
              <a:rPr dirty="0"/>
              <a:t>muscle</a:t>
            </a:r>
            <a:r>
              <a:rPr dirty="0" spc="-40"/>
              <a:t> </a:t>
            </a:r>
            <a:r>
              <a:rPr dirty="0" spc="-5"/>
              <a:t>to</a:t>
            </a:r>
            <a:r>
              <a:rPr dirty="0" spc="-10"/>
              <a:t> </a:t>
            </a:r>
            <a:r>
              <a:rPr dirty="0"/>
              <a:t>respond</a:t>
            </a:r>
            <a:r>
              <a:rPr dirty="0" spc="-110"/>
              <a:t> </a:t>
            </a:r>
            <a:r>
              <a:rPr dirty="0" spc="-5"/>
              <a:t>to  changes </a:t>
            </a:r>
            <a:r>
              <a:rPr dirty="0" spc="20"/>
              <a:t>in </a:t>
            </a:r>
            <a:r>
              <a:rPr dirty="0" spc="25"/>
              <a:t>blood</a:t>
            </a:r>
            <a:r>
              <a:rPr dirty="0" spc="-270"/>
              <a:t> </a:t>
            </a:r>
            <a:r>
              <a:rPr dirty="0" spc="15"/>
              <a:t>volume.</a:t>
            </a:r>
          </a:p>
          <a:p>
            <a:pPr marL="528320">
              <a:lnSpc>
                <a:spcPct val="100000"/>
              </a:lnSpc>
              <a:spcBef>
                <a:spcPts val="40"/>
              </a:spcBef>
              <a:buClr>
                <a:srgbClr val="8D1515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985519" marR="5080" indent="-444500">
              <a:lnSpc>
                <a:spcPct val="99500"/>
              </a:lnSpc>
              <a:spcBef>
                <a:spcPts val="5"/>
              </a:spcBef>
              <a:buClr>
                <a:srgbClr val="8D1515"/>
              </a:buClr>
              <a:buSzPct val="145833"/>
              <a:buFont typeface="Arial"/>
              <a:buChar char="•"/>
              <a:tabLst>
                <a:tab pos="985519" algn="l"/>
                <a:tab pos="986155" algn="l"/>
              </a:tabLst>
            </a:pPr>
            <a:r>
              <a:rPr dirty="0"/>
              <a:t>When </a:t>
            </a:r>
            <a:r>
              <a:rPr dirty="0" spc="-15"/>
              <a:t>pressure </a:t>
            </a:r>
            <a:r>
              <a:rPr dirty="0" spc="20"/>
              <a:t>in </a:t>
            </a:r>
            <a:r>
              <a:rPr dirty="0" spc="30"/>
              <a:t>blood </a:t>
            </a:r>
            <a:r>
              <a:rPr dirty="0" spc="-5"/>
              <a:t>vessels </a:t>
            </a:r>
            <a:r>
              <a:rPr dirty="0" spc="5"/>
              <a:t>becomes </a:t>
            </a:r>
            <a:r>
              <a:rPr dirty="0" spc="-10" b="1">
                <a:latin typeface="Calibri"/>
                <a:cs typeface="Calibri"/>
              </a:rPr>
              <a:t>too </a:t>
            </a:r>
            <a:r>
              <a:rPr dirty="0" spc="-5" b="1">
                <a:latin typeface="Calibri"/>
                <a:cs typeface="Calibri"/>
              </a:rPr>
              <a:t>high</a:t>
            </a:r>
            <a:r>
              <a:rPr dirty="0" spc="-5"/>
              <a:t>, </a:t>
            </a:r>
            <a:r>
              <a:rPr dirty="0" spc="5"/>
              <a:t>they  become </a:t>
            </a:r>
            <a:r>
              <a:rPr dirty="0" spc="-10"/>
              <a:t>stretched </a:t>
            </a:r>
            <a:r>
              <a:rPr dirty="0"/>
              <a:t>&amp; </a:t>
            </a:r>
            <a:r>
              <a:rPr dirty="0" spc="-25"/>
              <a:t>keep </a:t>
            </a:r>
            <a:r>
              <a:rPr dirty="0" spc="15"/>
              <a:t>on </a:t>
            </a:r>
            <a:r>
              <a:rPr dirty="0"/>
              <a:t>stretching </a:t>
            </a:r>
            <a:r>
              <a:rPr dirty="0" spc="-10"/>
              <a:t>more </a:t>
            </a:r>
            <a:r>
              <a:rPr dirty="0"/>
              <a:t>&amp; </a:t>
            </a:r>
            <a:r>
              <a:rPr dirty="0" spc="-10"/>
              <a:t>more </a:t>
            </a:r>
            <a:r>
              <a:rPr dirty="0" spc="-5"/>
              <a:t>for  </a:t>
            </a:r>
            <a:r>
              <a:rPr dirty="0" spc="10"/>
              <a:t>minutes</a:t>
            </a:r>
            <a:r>
              <a:rPr dirty="0" spc="-185"/>
              <a:t> </a:t>
            </a:r>
            <a:r>
              <a:rPr dirty="0" spc="15"/>
              <a:t>or</a:t>
            </a:r>
            <a:r>
              <a:rPr dirty="0" spc="25"/>
              <a:t> </a:t>
            </a:r>
            <a:r>
              <a:rPr dirty="0"/>
              <a:t>hours;</a:t>
            </a:r>
            <a:r>
              <a:rPr dirty="0" spc="-85"/>
              <a:t> </a:t>
            </a:r>
            <a:r>
              <a:rPr dirty="0" spc="5"/>
              <a:t>resulting</a:t>
            </a:r>
            <a:r>
              <a:rPr dirty="0" spc="-175"/>
              <a:t> </a:t>
            </a:r>
            <a:r>
              <a:rPr dirty="0" spc="20"/>
              <a:t>in</a:t>
            </a:r>
            <a:r>
              <a:rPr dirty="0"/>
              <a:t> </a:t>
            </a:r>
            <a:r>
              <a:rPr dirty="0" spc="-10"/>
              <a:t>fall</a:t>
            </a:r>
            <a:r>
              <a:rPr dirty="0" spc="-95"/>
              <a:t> </a:t>
            </a:r>
            <a:r>
              <a:rPr dirty="0" spc="15"/>
              <a:t>of</a:t>
            </a:r>
            <a:r>
              <a:rPr dirty="0" spc="25"/>
              <a:t> </a:t>
            </a:r>
            <a:r>
              <a:rPr dirty="0" spc="-15"/>
              <a:t>pressure</a:t>
            </a:r>
            <a:r>
              <a:rPr dirty="0" spc="-35"/>
              <a:t> </a:t>
            </a:r>
            <a:r>
              <a:rPr dirty="0" spc="20"/>
              <a:t>in</a:t>
            </a:r>
            <a:r>
              <a:rPr dirty="0"/>
              <a:t> </a:t>
            </a:r>
            <a:r>
              <a:rPr dirty="0" spc="10"/>
              <a:t>the</a:t>
            </a:r>
            <a:r>
              <a:rPr dirty="0" spc="-35"/>
              <a:t> </a:t>
            </a:r>
            <a:r>
              <a:rPr dirty="0" spc="-5"/>
              <a:t>vessels  </a:t>
            </a:r>
            <a:r>
              <a:rPr dirty="0" spc="-15"/>
              <a:t>toward</a:t>
            </a:r>
            <a:r>
              <a:rPr dirty="0" spc="-100"/>
              <a:t> </a:t>
            </a:r>
            <a:r>
              <a:rPr dirty="0"/>
              <a:t>normal.</a:t>
            </a:r>
          </a:p>
          <a:p>
            <a:pPr marL="528320">
              <a:lnSpc>
                <a:spcPct val="100000"/>
              </a:lnSpc>
              <a:spcBef>
                <a:spcPts val="10"/>
              </a:spcBef>
              <a:buClr>
                <a:srgbClr val="8D1515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985519" marR="776605" indent="-444500">
              <a:lnSpc>
                <a:spcPct val="100699"/>
              </a:lnSpc>
              <a:buClr>
                <a:srgbClr val="8D1515"/>
              </a:buClr>
              <a:buSzPct val="145833"/>
              <a:buFont typeface="Arial"/>
              <a:buChar char="•"/>
              <a:tabLst>
                <a:tab pos="985519" algn="l"/>
                <a:tab pos="986155" algn="l"/>
              </a:tabLst>
            </a:pPr>
            <a:r>
              <a:rPr dirty="0" spc="25"/>
              <a:t>This </a:t>
            </a:r>
            <a:r>
              <a:rPr dirty="0" spc="15"/>
              <a:t>continuingstretch of </a:t>
            </a:r>
            <a:r>
              <a:rPr dirty="0" spc="10"/>
              <a:t>the </a:t>
            </a:r>
            <a:r>
              <a:rPr dirty="0" spc="-5"/>
              <a:t>vessels </a:t>
            </a:r>
            <a:r>
              <a:rPr dirty="0" spc="-25"/>
              <a:t>can </a:t>
            </a:r>
            <a:r>
              <a:rPr dirty="0" spc="-15"/>
              <a:t>serve </a:t>
            </a:r>
            <a:r>
              <a:rPr dirty="0" spc="-30"/>
              <a:t>as an  </a:t>
            </a:r>
            <a:r>
              <a:rPr dirty="0" spc="-5"/>
              <a:t>intermediate-term </a:t>
            </a:r>
            <a:r>
              <a:rPr dirty="0" spc="-15"/>
              <a:t>pressure</a:t>
            </a:r>
            <a:r>
              <a:rPr dirty="0" spc="-70"/>
              <a:t> </a:t>
            </a:r>
            <a:r>
              <a:rPr dirty="0" spc="-65"/>
              <a:t>“buffer.”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73200" y="760882"/>
            <a:ext cx="66020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dirty="0" sz="3200" spc="90"/>
              <a:t>3.	</a:t>
            </a:r>
            <a:r>
              <a:rPr dirty="0" sz="3200" spc="185"/>
              <a:t>Stress-Relaxation</a:t>
            </a:r>
            <a:r>
              <a:rPr dirty="0" sz="3200" spc="-110"/>
              <a:t> </a:t>
            </a:r>
            <a:r>
              <a:rPr dirty="0" sz="3200" spc="175"/>
              <a:t>Mechanism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39700"/>
            <a:ext cx="9144000" cy="1574800"/>
          </a:xfrm>
          <a:custGeom>
            <a:avLst/>
            <a:gdLst/>
            <a:ahLst/>
            <a:cxnLst/>
            <a:rect l="l" t="t" r="r" b="b"/>
            <a:pathLst>
              <a:path w="9144000" h="1574800">
                <a:moveTo>
                  <a:pt x="0" y="0"/>
                </a:moveTo>
                <a:lnTo>
                  <a:pt x="9144000" y="0"/>
                </a:lnTo>
                <a:lnTo>
                  <a:pt x="91440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3875" y="546854"/>
            <a:ext cx="8100695" cy="749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7200" marR="5080" indent="-444500">
              <a:lnSpc>
                <a:spcPct val="100699"/>
              </a:lnSpc>
            </a:pPr>
            <a:r>
              <a:rPr dirty="0" sz="2400" spc="250">
                <a:solidFill>
                  <a:srgbClr val="000000"/>
                </a:solidFill>
              </a:rPr>
              <a:t>control</a:t>
            </a:r>
            <a:r>
              <a:rPr dirty="0" sz="2400" spc="-45">
                <a:solidFill>
                  <a:srgbClr val="000000"/>
                </a:solidFill>
              </a:rPr>
              <a:t> </a:t>
            </a:r>
            <a:r>
              <a:rPr dirty="0" sz="2400" spc="145">
                <a:solidFill>
                  <a:srgbClr val="000000"/>
                </a:solidFill>
              </a:rPr>
              <a:t>mechanisms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250">
                <a:solidFill>
                  <a:srgbClr val="000000"/>
                </a:solidFill>
              </a:rPr>
              <a:t>at</a:t>
            </a:r>
            <a:r>
              <a:rPr dirty="0" sz="2400" spc="-80">
                <a:solidFill>
                  <a:srgbClr val="000000"/>
                </a:solidFill>
              </a:rPr>
              <a:t> </a:t>
            </a:r>
            <a:r>
              <a:rPr dirty="0" sz="2400" spc="265">
                <a:solidFill>
                  <a:srgbClr val="000000"/>
                </a:solidFill>
              </a:rPr>
              <a:t>different</a:t>
            </a:r>
            <a:r>
              <a:rPr dirty="0" sz="2400" spc="-180">
                <a:solidFill>
                  <a:srgbClr val="000000"/>
                </a:solidFill>
              </a:rPr>
              <a:t> </a:t>
            </a:r>
            <a:r>
              <a:rPr dirty="0" sz="2400" spc="254">
                <a:solidFill>
                  <a:srgbClr val="000000"/>
                </a:solidFill>
              </a:rPr>
              <a:t>time</a:t>
            </a:r>
            <a:r>
              <a:rPr dirty="0" sz="2400" spc="-140">
                <a:solidFill>
                  <a:srgbClr val="000000"/>
                </a:solidFill>
              </a:rPr>
              <a:t> </a:t>
            </a:r>
            <a:r>
              <a:rPr dirty="0" sz="2400" spc="229">
                <a:solidFill>
                  <a:srgbClr val="000000"/>
                </a:solidFill>
              </a:rPr>
              <a:t>intervals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250">
                <a:solidFill>
                  <a:srgbClr val="000000"/>
                </a:solidFill>
              </a:rPr>
              <a:t>after  </a:t>
            </a:r>
            <a:r>
              <a:rPr dirty="0" sz="2400" spc="125">
                <a:solidFill>
                  <a:srgbClr val="000000"/>
                </a:solidFill>
              </a:rPr>
              <a:t>onset</a:t>
            </a:r>
            <a:r>
              <a:rPr dirty="0" sz="2400" spc="20">
                <a:solidFill>
                  <a:srgbClr val="000000"/>
                </a:solidFill>
              </a:rPr>
              <a:t> </a:t>
            </a:r>
            <a:r>
              <a:rPr dirty="0" sz="2400" spc="204">
                <a:solidFill>
                  <a:srgbClr val="000000"/>
                </a:solidFill>
              </a:rPr>
              <a:t>of</a:t>
            </a:r>
            <a:r>
              <a:rPr dirty="0" sz="2400" spc="-85">
                <a:solidFill>
                  <a:srgbClr val="000000"/>
                </a:solidFill>
              </a:rPr>
              <a:t> </a:t>
            </a:r>
            <a:r>
              <a:rPr dirty="0" sz="2400" spc="25">
                <a:solidFill>
                  <a:srgbClr val="000000"/>
                </a:solidFill>
              </a:rPr>
              <a:t>a</a:t>
            </a:r>
            <a:r>
              <a:rPr dirty="0" sz="2400" spc="-30">
                <a:solidFill>
                  <a:srgbClr val="000000"/>
                </a:solidFill>
              </a:rPr>
              <a:t> </a:t>
            </a:r>
            <a:r>
              <a:rPr dirty="0" sz="2400" spc="200">
                <a:solidFill>
                  <a:srgbClr val="000000"/>
                </a:solidFill>
              </a:rPr>
              <a:t>disturbance</a:t>
            </a:r>
            <a:r>
              <a:rPr dirty="0" sz="2400" spc="-140">
                <a:solidFill>
                  <a:srgbClr val="000000"/>
                </a:solidFill>
              </a:rPr>
              <a:t> </a:t>
            </a:r>
            <a:r>
              <a:rPr dirty="0" sz="2400" spc="265">
                <a:solidFill>
                  <a:srgbClr val="000000"/>
                </a:solidFill>
              </a:rPr>
              <a:t>to</a:t>
            </a:r>
            <a:r>
              <a:rPr dirty="0" sz="2400" spc="-15">
                <a:solidFill>
                  <a:srgbClr val="000000"/>
                </a:solidFill>
              </a:rPr>
              <a:t> </a:t>
            </a:r>
            <a:r>
              <a:rPr dirty="0" sz="2400" spc="210">
                <a:solidFill>
                  <a:srgbClr val="000000"/>
                </a:solidFill>
              </a:rPr>
              <a:t>the</a:t>
            </a:r>
            <a:r>
              <a:rPr dirty="0" sz="2400" spc="-40">
                <a:solidFill>
                  <a:srgbClr val="000000"/>
                </a:solidFill>
              </a:rPr>
              <a:t> </a:t>
            </a:r>
            <a:r>
              <a:rPr dirty="0" sz="2400" spc="275">
                <a:solidFill>
                  <a:srgbClr val="000000"/>
                </a:solidFill>
              </a:rPr>
              <a:t>arterial</a:t>
            </a:r>
            <a:r>
              <a:rPr dirty="0" sz="2400" spc="-245">
                <a:solidFill>
                  <a:srgbClr val="000000"/>
                </a:solidFill>
              </a:rPr>
              <a:t> </a:t>
            </a:r>
            <a:r>
              <a:rPr dirty="0" sz="2400" spc="140">
                <a:solidFill>
                  <a:srgbClr val="000000"/>
                </a:solidFill>
              </a:rPr>
              <a:t>pressure.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0" y="1625600"/>
            <a:ext cx="9144000" cy="523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630" b="1" i="1">
                <a:solidFill>
                  <a:srgbClr val="008000"/>
                </a:solidFill>
                <a:latin typeface="Times New Roman"/>
                <a:cs typeface="Times New Roman"/>
              </a:rPr>
              <a:t>Thank </a:t>
            </a:r>
            <a:r>
              <a:rPr dirty="0" sz="4800" spc="-595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4800" spc="-790" b="1" i="1">
                <a:solidFill>
                  <a:srgbClr val="008000"/>
                </a:solidFill>
                <a:latin typeface="Times New Roman"/>
                <a:cs typeface="Times New Roman"/>
              </a:rPr>
              <a:t>You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863600"/>
          </a:xfrm>
          <a:custGeom>
            <a:avLst/>
            <a:gdLst/>
            <a:ahLst/>
            <a:cxnLst/>
            <a:rect l="l" t="t" r="r" b="b"/>
            <a:pathLst>
              <a:path w="9144000" h="863600">
                <a:moveTo>
                  <a:pt x="0" y="0"/>
                </a:moveTo>
                <a:lnTo>
                  <a:pt x="9144000" y="0"/>
                </a:lnTo>
                <a:lnTo>
                  <a:pt x="9144000" y="8636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3725" y="503948"/>
            <a:ext cx="742188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200">
                <a:solidFill>
                  <a:srgbClr val="002060"/>
                </a:solidFill>
              </a:rPr>
              <a:t>Mechanisms </a:t>
            </a:r>
            <a:r>
              <a:rPr dirty="0" sz="4000" spc="305">
                <a:solidFill>
                  <a:srgbClr val="002060"/>
                </a:solidFill>
              </a:rPr>
              <a:t>Regulating</a:t>
            </a:r>
            <a:r>
              <a:rPr dirty="0" sz="4000" spc="-509">
                <a:solidFill>
                  <a:srgbClr val="002060"/>
                </a:solidFill>
              </a:rPr>
              <a:t> </a:t>
            </a:r>
            <a:r>
              <a:rPr dirty="0" sz="4000" spc="285">
                <a:solidFill>
                  <a:srgbClr val="002060"/>
                </a:solidFill>
              </a:rPr>
              <a:t>MAP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0" y="1562100"/>
            <a:ext cx="9144000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6957" y="2797086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171716" y="0"/>
                </a:moveTo>
                <a:lnTo>
                  <a:pt x="181940" y="225894"/>
                </a:lnTo>
                <a:lnTo>
                  <a:pt x="0" y="284035"/>
                </a:lnTo>
                <a:lnTo>
                  <a:pt x="188264" y="365506"/>
                </a:lnTo>
                <a:lnTo>
                  <a:pt x="198488" y="591413"/>
                </a:lnTo>
                <a:lnTo>
                  <a:pt x="304622" y="415861"/>
                </a:lnTo>
                <a:lnTo>
                  <a:pt x="440265" y="415861"/>
                </a:lnTo>
                <a:lnTo>
                  <a:pt x="370204" y="307365"/>
                </a:lnTo>
                <a:lnTo>
                  <a:pt x="441172" y="189966"/>
                </a:lnTo>
                <a:lnTo>
                  <a:pt x="294385" y="189966"/>
                </a:lnTo>
                <a:lnTo>
                  <a:pt x="171716" y="0"/>
                </a:lnTo>
                <a:close/>
              </a:path>
              <a:path w="493395" h="591820">
                <a:moveTo>
                  <a:pt x="440265" y="415861"/>
                </a:moveTo>
                <a:lnTo>
                  <a:pt x="304622" y="415861"/>
                </a:lnTo>
                <a:lnTo>
                  <a:pt x="492874" y="497332"/>
                </a:lnTo>
                <a:lnTo>
                  <a:pt x="440265" y="415861"/>
                </a:lnTo>
                <a:close/>
              </a:path>
              <a:path w="493395" h="591820">
                <a:moveTo>
                  <a:pt x="476326" y="131813"/>
                </a:moveTo>
                <a:lnTo>
                  <a:pt x="294385" y="189966"/>
                </a:lnTo>
                <a:lnTo>
                  <a:pt x="441172" y="189966"/>
                </a:lnTo>
                <a:lnTo>
                  <a:pt x="476326" y="131813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6962" y="2797084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0" y="284045"/>
                </a:moveTo>
                <a:lnTo>
                  <a:pt x="181943" y="225902"/>
                </a:lnTo>
                <a:lnTo>
                  <a:pt x="171713" y="0"/>
                </a:lnTo>
                <a:lnTo>
                  <a:pt x="294386" y="189966"/>
                </a:lnTo>
                <a:lnTo>
                  <a:pt x="476328" y="131820"/>
                </a:lnTo>
                <a:lnTo>
                  <a:pt x="370201" y="307370"/>
                </a:lnTo>
                <a:lnTo>
                  <a:pt x="492878" y="497335"/>
                </a:lnTo>
                <a:lnTo>
                  <a:pt x="304614" y="415863"/>
                </a:lnTo>
                <a:lnTo>
                  <a:pt x="198490" y="591416"/>
                </a:lnTo>
                <a:lnTo>
                  <a:pt x="188263" y="365514"/>
                </a:lnTo>
                <a:lnTo>
                  <a:pt x="0" y="28404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9464" y="4896739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171716" y="0"/>
                </a:moveTo>
                <a:lnTo>
                  <a:pt x="181940" y="225907"/>
                </a:lnTo>
                <a:lnTo>
                  <a:pt x="0" y="284048"/>
                </a:lnTo>
                <a:lnTo>
                  <a:pt x="188264" y="365518"/>
                </a:lnTo>
                <a:lnTo>
                  <a:pt x="198488" y="591413"/>
                </a:lnTo>
                <a:lnTo>
                  <a:pt x="304609" y="415861"/>
                </a:lnTo>
                <a:lnTo>
                  <a:pt x="440261" y="415861"/>
                </a:lnTo>
                <a:lnTo>
                  <a:pt x="370204" y="307378"/>
                </a:lnTo>
                <a:lnTo>
                  <a:pt x="441180" y="189966"/>
                </a:lnTo>
                <a:lnTo>
                  <a:pt x="294385" y="189966"/>
                </a:lnTo>
                <a:lnTo>
                  <a:pt x="171716" y="0"/>
                </a:lnTo>
                <a:close/>
              </a:path>
              <a:path w="493395" h="591820">
                <a:moveTo>
                  <a:pt x="440261" y="415861"/>
                </a:moveTo>
                <a:lnTo>
                  <a:pt x="304609" y="415861"/>
                </a:lnTo>
                <a:lnTo>
                  <a:pt x="492874" y="497332"/>
                </a:lnTo>
                <a:lnTo>
                  <a:pt x="440261" y="415861"/>
                </a:lnTo>
                <a:close/>
              </a:path>
              <a:path w="493395" h="591820">
                <a:moveTo>
                  <a:pt x="476326" y="131825"/>
                </a:moveTo>
                <a:lnTo>
                  <a:pt x="294385" y="189966"/>
                </a:lnTo>
                <a:lnTo>
                  <a:pt x="441180" y="189966"/>
                </a:lnTo>
                <a:lnTo>
                  <a:pt x="476326" y="13182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29457" y="4896737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0" y="284045"/>
                </a:moveTo>
                <a:lnTo>
                  <a:pt x="181942" y="225901"/>
                </a:lnTo>
                <a:lnTo>
                  <a:pt x="171713" y="0"/>
                </a:lnTo>
                <a:lnTo>
                  <a:pt x="294386" y="189966"/>
                </a:lnTo>
                <a:lnTo>
                  <a:pt x="476328" y="131820"/>
                </a:lnTo>
                <a:lnTo>
                  <a:pt x="370202" y="307370"/>
                </a:lnTo>
                <a:lnTo>
                  <a:pt x="492877" y="497336"/>
                </a:lnTo>
                <a:lnTo>
                  <a:pt x="304614" y="415864"/>
                </a:lnTo>
                <a:lnTo>
                  <a:pt x="198490" y="591416"/>
                </a:lnTo>
                <a:lnTo>
                  <a:pt x="188263" y="365514"/>
                </a:lnTo>
                <a:lnTo>
                  <a:pt x="0" y="28404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8388" y="1344714"/>
            <a:ext cx="492759" cy="591820"/>
          </a:xfrm>
          <a:custGeom>
            <a:avLst/>
            <a:gdLst/>
            <a:ahLst/>
            <a:cxnLst/>
            <a:rect l="l" t="t" r="r" b="b"/>
            <a:pathLst>
              <a:path w="492760" h="591819">
                <a:moveTo>
                  <a:pt x="171894" y="0"/>
                </a:moveTo>
                <a:lnTo>
                  <a:pt x="181978" y="225907"/>
                </a:lnTo>
                <a:lnTo>
                  <a:pt x="0" y="283933"/>
                </a:lnTo>
                <a:lnTo>
                  <a:pt x="188213" y="365531"/>
                </a:lnTo>
                <a:lnTo>
                  <a:pt x="198285" y="591438"/>
                </a:lnTo>
                <a:lnTo>
                  <a:pt x="304520" y="415950"/>
                </a:lnTo>
                <a:lnTo>
                  <a:pt x="440119" y="415950"/>
                </a:lnTo>
                <a:lnTo>
                  <a:pt x="370192" y="307505"/>
                </a:lnTo>
                <a:lnTo>
                  <a:pt x="441297" y="190055"/>
                </a:lnTo>
                <a:lnTo>
                  <a:pt x="294449" y="190055"/>
                </a:lnTo>
                <a:lnTo>
                  <a:pt x="171894" y="0"/>
                </a:lnTo>
                <a:close/>
              </a:path>
              <a:path w="492760" h="591819">
                <a:moveTo>
                  <a:pt x="440119" y="415950"/>
                </a:moveTo>
                <a:lnTo>
                  <a:pt x="304520" y="415950"/>
                </a:lnTo>
                <a:lnTo>
                  <a:pt x="492734" y="497547"/>
                </a:lnTo>
                <a:lnTo>
                  <a:pt x="440119" y="415950"/>
                </a:lnTo>
                <a:close/>
              </a:path>
              <a:path w="492760" h="591819">
                <a:moveTo>
                  <a:pt x="476427" y="132029"/>
                </a:moveTo>
                <a:lnTo>
                  <a:pt x="294449" y="190055"/>
                </a:lnTo>
                <a:lnTo>
                  <a:pt x="441297" y="190055"/>
                </a:lnTo>
                <a:lnTo>
                  <a:pt x="476427" y="1320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8383" y="1344717"/>
            <a:ext cx="492759" cy="591820"/>
          </a:xfrm>
          <a:custGeom>
            <a:avLst/>
            <a:gdLst/>
            <a:ahLst/>
            <a:cxnLst/>
            <a:rect l="l" t="t" r="r" b="b"/>
            <a:pathLst>
              <a:path w="492760" h="591819">
                <a:moveTo>
                  <a:pt x="0" y="283931"/>
                </a:moveTo>
                <a:lnTo>
                  <a:pt x="181980" y="225907"/>
                </a:lnTo>
                <a:lnTo>
                  <a:pt x="171900" y="0"/>
                </a:lnTo>
                <a:lnTo>
                  <a:pt x="294447" y="190047"/>
                </a:lnTo>
                <a:lnTo>
                  <a:pt x="476428" y="132021"/>
                </a:lnTo>
                <a:lnTo>
                  <a:pt x="370186" y="307501"/>
                </a:lnTo>
                <a:lnTo>
                  <a:pt x="492737" y="497547"/>
                </a:lnTo>
                <a:lnTo>
                  <a:pt x="304527" y="415951"/>
                </a:lnTo>
                <a:lnTo>
                  <a:pt x="198287" y="591433"/>
                </a:lnTo>
                <a:lnTo>
                  <a:pt x="188210" y="365524"/>
                </a:lnTo>
                <a:lnTo>
                  <a:pt x="0" y="28393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80423" y="5465317"/>
            <a:ext cx="506730" cy="588645"/>
          </a:xfrm>
          <a:custGeom>
            <a:avLst/>
            <a:gdLst/>
            <a:ahLst/>
            <a:cxnLst/>
            <a:rect l="l" t="t" r="r" b="b"/>
            <a:pathLst>
              <a:path w="506729" h="588645">
                <a:moveTo>
                  <a:pt x="152044" y="0"/>
                </a:moveTo>
                <a:lnTo>
                  <a:pt x="177571" y="224683"/>
                </a:lnTo>
                <a:lnTo>
                  <a:pt x="0" y="295037"/>
                </a:lnTo>
                <a:lnTo>
                  <a:pt x="193357" y="363545"/>
                </a:lnTo>
                <a:lnTo>
                  <a:pt x="218884" y="588232"/>
                </a:lnTo>
                <a:lnTo>
                  <a:pt x="312851" y="405884"/>
                </a:lnTo>
                <a:lnTo>
                  <a:pt x="455062" y="405884"/>
                </a:lnTo>
                <a:lnTo>
                  <a:pt x="370928" y="293189"/>
                </a:lnTo>
                <a:lnTo>
                  <a:pt x="428639" y="181201"/>
                </a:lnTo>
                <a:lnTo>
                  <a:pt x="287324" y="181201"/>
                </a:lnTo>
                <a:lnTo>
                  <a:pt x="152044" y="0"/>
                </a:lnTo>
                <a:close/>
              </a:path>
              <a:path w="506729" h="588645">
                <a:moveTo>
                  <a:pt x="455062" y="405884"/>
                </a:moveTo>
                <a:lnTo>
                  <a:pt x="312851" y="405884"/>
                </a:lnTo>
                <a:lnTo>
                  <a:pt x="506209" y="474393"/>
                </a:lnTo>
                <a:lnTo>
                  <a:pt x="455062" y="405884"/>
                </a:lnTo>
                <a:close/>
              </a:path>
              <a:path w="506729" h="588645">
                <a:moveTo>
                  <a:pt x="464896" y="110845"/>
                </a:moveTo>
                <a:lnTo>
                  <a:pt x="287324" y="181201"/>
                </a:lnTo>
                <a:lnTo>
                  <a:pt x="428639" y="181201"/>
                </a:lnTo>
                <a:lnTo>
                  <a:pt x="464896" y="1108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80414" y="5465308"/>
            <a:ext cx="506730" cy="588645"/>
          </a:xfrm>
          <a:custGeom>
            <a:avLst/>
            <a:gdLst/>
            <a:ahLst/>
            <a:cxnLst/>
            <a:rect l="l" t="t" r="r" b="b"/>
            <a:pathLst>
              <a:path w="506729" h="588645">
                <a:moveTo>
                  <a:pt x="0" y="295042"/>
                </a:moveTo>
                <a:lnTo>
                  <a:pt x="177578" y="224686"/>
                </a:lnTo>
                <a:lnTo>
                  <a:pt x="152043" y="0"/>
                </a:lnTo>
                <a:lnTo>
                  <a:pt x="287324" y="181204"/>
                </a:lnTo>
                <a:lnTo>
                  <a:pt x="464901" y="110847"/>
                </a:lnTo>
                <a:lnTo>
                  <a:pt x="370932" y="293193"/>
                </a:lnTo>
                <a:lnTo>
                  <a:pt x="506214" y="474397"/>
                </a:lnTo>
                <a:lnTo>
                  <a:pt x="312857" y="405887"/>
                </a:lnTo>
                <a:lnTo>
                  <a:pt x="218889" y="588236"/>
                </a:lnTo>
                <a:lnTo>
                  <a:pt x="193357" y="363548"/>
                </a:lnTo>
                <a:lnTo>
                  <a:pt x="0" y="29504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750" y="3143250"/>
            <a:ext cx="1752600" cy="2273300"/>
          </a:xfrm>
          <a:custGeom>
            <a:avLst/>
            <a:gdLst/>
            <a:ahLst/>
            <a:cxnLst/>
            <a:rect l="l" t="t" r="r" b="b"/>
            <a:pathLst>
              <a:path w="1752600" h="2273300">
                <a:moveTo>
                  <a:pt x="0" y="0"/>
                </a:moveTo>
                <a:lnTo>
                  <a:pt x="1752600" y="0"/>
                </a:lnTo>
                <a:lnTo>
                  <a:pt x="1752600" y="2273301"/>
                </a:lnTo>
                <a:lnTo>
                  <a:pt x="0" y="227330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9850" y="3892550"/>
            <a:ext cx="1219200" cy="584200"/>
          </a:xfrm>
          <a:custGeom>
            <a:avLst/>
            <a:gdLst/>
            <a:ahLst/>
            <a:cxnLst/>
            <a:rect l="l" t="t" r="r" b="b"/>
            <a:pathLst>
              <a:path w="1219200" h="584200">
                <a:moveTo>
                  <a:pt x="0" y="0"/>
                </a:moveTo>
                <a:lnTo>
                  <a:pt x="1219200" y="0"/>
                </a:lnTo>
                <a:lnTo>
                  <a:pt x="12192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41950" y="3727450"/>
            <a:ext cx="1727200" cy="787400"/>
          </a:xfrm>
          <a:custGeom>
            <a:avLst/>
            <a:gdLst/>
            <a:ahLst/>
            <a:cxnLst/>
            <a:rect l="l" t="t" r="r" b="b"/>
            <a:pathLst>
              <a:path w="1727200" h="787400">
                <a:moveTo>
                  <a:pt x="0" y="0"/>
                </a:moveTo>
                <a:lnTo>
                  <a:pt x="1727200" y="0"/>
                </a:lnTo>
                <a:lnTo>
                  <a:pt x="17272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099" y="3492500"/>
            <a:ext cx="1498600" cy="134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78431" y="6613921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47900" y="1549400"/>
            <a:ext cx="28829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5800" y="1549400"/>
            <a:ext cx="7747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75200" y="1549400"/>
            <a:ext cx="3111500" cy="109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53766" y="1706626"/>
            <a:ext cx="4902835" cy="1231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 marR="5080" indent="-63500">
              <a:lnSpc>
                <a:spcPct val="100000"/>
              </a:lnSpc>
            </a:pPr>
            <a:r>
              <a:rPr dirty="0" sz="4000" spc="310"/>
              <a:t>Neurally-</a:t>
            </a:r>
            <a:r>
              <a:rPr dirty="0" sz="4000" spc="-114"/>
              <a:t> </a:t>
            </a:r>
            <a:r>
              <a:rPr dirty="0" sz="4000" spc="250"/>
              <a:t>Mediated  </a:t>
            </a:r>
            <a:r>
              <a:rPr dirty="0" sz="4000" spc="310"/>
              <a:t>Regulation </a:t>
            </a:r>
            <a:r>
              <a:rPr dirty="0" sz="4000" spc="375"/>
              <a:t>of</a:t>
            </a:r>
            <a:r>
              <a:rPr dirty="0" sz="4000" spc="-565"/>
              <a:t> </a:t>
            </a:r>
            <a:r>
              <a:rPr dirty="0" sz="4000" spc="305"/>
              <a:t>ABP</a:t>
            </a:r>
            <a:endParaRPr sz="4000"/>
          </a:p>
        </p:txBody>
      </p:sp>
      <p:sp>
        <p:nvSpPr>
          <p:cNvPr id="14" name="object 14"/>
          <p:cNvSpPr/>
          <p:nvPr/>
        </p:nvSpPr>
        <p:spPr>
          <a:xfrm>
            <a:off x="2311400" y="2159000"/>
            <a:ext cx="5372100" cy="109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63569" y="3384295"/>
            <a:ext cx="290766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160">
                <a:solidFill>
                  <a:srgbClr val="002060"/>
                </a:solidFill>
                <a:latin typeface="Arial"/>
                <a:cs typeface="Arial"/>
              </a:rPr>
              <a:t>Fast</a:t>
            </a:r>
            <a:r>
              <a:rPr dirty="0" sz="3200" spc="-1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002060"/>
                </a:solidFill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  <a:p>
            <a:pPr algn="ctr" marR="4445">
              <a:lnSpc>
                <a:spcPts val="3340"/>
              </a:lnSpc>
            </a:pPr>
            <a:r>
              <a:rPr dirty="0" sz="2800" spc="260">
                <a:solidFill>
                  <a:srgbClr val="002060"/>
                </a:solidFill>
                <a:latin typeface="Arial"/>
                <a:cs typeface="Arial"/>
              </a:rPr>
              <a:t>(Short-</a:t>
            </a:r>
            <a:r>
              <a:rPr dirty="0" sz="2800" spc="-1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800" spc="320">
                <a:solidFill>
                  <a:srgbClr val="002060"/>
                </a:solidFill>
                <a:latin typeface="Arial"/>
                <a:cs typeface="Arial"/>
              </a:rPr>
              <a:t>Term)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1012" y="5446067"/>
            <a:ext cx="3783329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1900" marR="5080" indent="-1219200">
              <a:lnSpc>
                <a:spcPct val="100699"/>
              </a:lnSpc>
            </a:pPr>
            <a:r>
              <a:rPr dirty="0" sz="2400" spc="140">
                <a:solidFill>
                  <a:srgbClr val="2E6356"/>
                </a:solidFill>
                <a:latin typeface="Arial"/>
                <a:cs typeface="Arial"/>
              </a:rPr>
              <a:t>Concerned </a:t>
            </a:r>
            <a:r>
              <a:rPr dirty="0" sz="2400" spc="315">
                <a:solidFill>
                  <a:srgbClr val="2E6356"/>
                </a:solidFill>
                <a:latin typeface="Arial"/>
                <a:cs typeface="Arial"/>
              </a:rPr>
              <a:t>in</a:t>
            </a:r>
            <a:r>
              <a:rPr dirty="0" sz="2400" spc="-370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229">
                <a:solidFill>
                  <a:srgbClr val="2E6356"/>
                </a:solidFill>
                <a:latin typeface="Arial"/>
                <a:cs typeface="Arial"/>
              </a:rPr>
              <a:t>regulating  </a:t>
            </a:r>
            <a:r>
              <a:rPr dirty="0" sz="2400" spc="-20">
                <a:solidFill>
                  <a:srgbClr val="2E6356"/>
                </a:solidFill>
                <a:latin typeface="Arial"/>
                <a:cs typeface="Arial"/>
              </a:rPr>
              <a:t>CO </a:t>
            </a:r>
            <a:r>
              <a:rPr dirty="0" sz="2400" spc="484">
                <a:solidFill>
                  <a:srgbClr val="2E6356"/>
                </a:solidFill>
                <a:latin typeface="Arial"/>
                <a:cs typeface="Arial"/>
              </a:rPr>
              <a:t>&amp;</a:t>
            </a:r>
            <a:r>
              <a:rPr dirty="0" sz="2400" spc="-160">
                <a:solidFill>
                  <a:srgbClr val="2E6356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2E6356"/>
                </a:solidFill>
                <a:latin typeface="Arial"/>
                <a:cs typeface="Arial"/>
              </a:rPr>
              <a:t>PR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62000"/>
            <a:ext cx="9144000" cy="736600"/>
          </a:xfrm>
          <a:custGeom>
            <a:avLst/>
            <a:gdLst/>
            <a:ahLst/>
            <a:cxnLst/>
            <a:rect l="l" t="t" r="r" b="b"/>
            <a:pathLst>
              <a:path w="9144000" h="736600">
                <a:moveTo>
                  <a:pt x="0" y="0"/>
                </a:moveTo>
                <a:lnTo>
                  <a:pt x="9144000" y="0"/>
                </a:lnTo>
                <a:lnTo>
                  <a:pt x="91440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667" rIns="0" bIns="0" rtlCol="0" vert="horz">
            <a:spAutoFit/>
          </a:bodyPr>
          <a:lstStyle/>
          <a:p>
            <a:pPr marL="74930">
              <a:lnSpc>
                <a:spcPct val="100000"/>
              </a:lnSpc>
            </a:pPr>
            <a:r>
              <a:rPr dirty="0" sz="3200" spc="295"/>
              <a:t>Rapidly</a:t>
            </a:r>
            <a:r>
              <a:rPr dirty="0" sz="3200" spc="-65"/>
              <a:t> </a:t>
            </a:r>
            <a:r>
              <a:rPr dirty="0" sz="3200" spc="320"/>
              <a:t>Acting</a:t>
            </a:r>
            <a:r>
              <a:rPr dirty="0" sz="3200" spc="-30"/>
              <a:t> </a:t>
            </a:r>
            <a:r>
              <a:rPr dirty="0" sz="3200" spc="315"/>
              <a:t>Control</a:t>
            </a:r>
            <a:r>
              <a:rPr dirty="0" sz="3200" spc="-50"/>
              <a:t> </a:t>
            </a:r>
            <a:r>
              <a:rPr dirty="0" sz="3200" spc="140"/>
              <a:t>Mechanisms: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010822" y="1969020"/>
            <a:ext cx="7963534" cy="340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Acts within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seconds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400" spc="-1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minutes.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05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Concerned by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regulating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z="2400" spc="-3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20" b="1">
                <a:solidFill>
                  <a:srgbClr val="404040"/>
                </a:solidFill>
                <a:latin typeface="Calibri"/>
                <a:cs typeface="Calibri"/>
              </a:rPr>
              <a:t>PR.</a:t>
            </a:r>
            <a:endParaRPr sz="2400">
              <a:latin typeface="Calibri"/>
              <a:cs typeface="Calibri"/>
            </a:endParaRPr>
          </a:p>
          <a:p>
            <a:pPr marL="405765" marR="493395" indent="-393700">
              <a:lnSpc>
                <a:spcPts val="2800"/>
              </a:lnSpc>
              <a:spcBef>
                <a:spcPts val="1980"/>
              </a:spcBef>
              <a:tabLst>
                <a:tab pos="405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Reflex</a:t>
            </a:r>
            <a:r>
              <a:rPr dirty="0" sz="2400" spc="-1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404040"/>
                </a:solidFill>
                <a:latin typeface="Calibri"/>
                <a:cs typeface="Calibri"/>
              </a:rPr>
              <a:t>mechanisms</a:t>
            </a:r>
            <a:r>
              <a:rPr dirty="0" sz="2400" spc="-20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dirty="0" sz="24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act</a:t>
            </a:r>
            <a:r>
              <a:rPr dirty="0" sz="2400" spc="-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dirty="0" sz="24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autonomic</a:t>
            </a:r>
            <a:r>
              <a:rPr dirty="0" sz="2400" spc="-1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nervous 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system:</a:t>
            </a:r>
            <a:endParaRPr sz="2400">
              <a:latin typeface="Calibri"/>
              <a:cs typeface="Calibri"/>
            </a:endParaRPr>
          </a:p>
          <a:p>
            <a:pPr marL="927100" indent="-406400">
              <a:lnSpc>
                <a:spcPct val="100000"/>
              </a:lnSpc>
              <a:spcBef>
                <a:spcPts val="1240"/>
              </a:spcBef>
              <a:buClr>
                <a:srgbClr val="7F7F7F"/>
              </a:buClr>
              <a:buSzPct val="116666"/>
              <a:buFont typeface="Arial"/>
              <a:buChar char="Ø"/>
              <a:tabLst>
                <a:tab pos="927100" algn="l"/>
              </a:tabLst>
            </a:pPr>
            <a:r>
              <a:rPr dirty="0" sz="2400">
                <a:latin typeface="Calibri"/>
                <a:cs typeface="Calibri"/>
              </a:rPr>
              <a:t>Centers </a:t>
            </a:r>
            <a:r>
              <a:rPr dirty="0" sz="2400" spc="20">
                <a:latin typeface="Calibri"/>
                <a:cs typeface="Calibri"/>
              </a:rPr>
              <a:t>in medulla</a:t>
            </a:r>
            <a:r>
              <a:rPr dirty="0" sz="2400" spc="-3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oblongata:</a:t>
            </a:r>
            <a:endParaRPr sz="2400">
              <a:latin typeface="Calibri"/>
              <a:cs typeface="Calibri"/>
            </a:endParaRPr>
          </a:p>
          <a:p>
            <a:pPr lvl="1" marL="1117600" indent="-139700">
              <a:lnSpc>
                <a:spcPct val="100000"/>
              </a:lnSpc>
              <a:spcBef>
                <a:spcPts val="1140"/>
              </a:spcBef>
              <a:buChar char="-"/>
              <a:tabLst>
                <a:tab pos="1117600" algn="l"/>
              </a:tabLst>
            </a:pPr>
            <a:r>
              <a:rPr dirty="0" sz="2000" spc="5">
                <a:latin typeface="Calibri"/>
                <a:cs typeface="Calibri"/>
              </a:rPr>
              <a:t>Vasomotor</a:t>
            </a:r>
            <a:r>
              <a:rPr dirty="0" sz="2000" spc="-15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Center</a:t>
            </a:r>
            <a:r>
              <a:rPr dirty="0" sz="2000" spc="-1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(VMC)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…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Sympathetic</a:t>
            </a:r>
            <a:r>
              <a:rPr dirty="0" sz="2000" spc="-20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nervous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system.</a:t>
            </a:r>
            <a:endParaRPr sz="2000">
              <a:latin typeface="Calibri"/>
              <a:cs typeface="Calibri"/>
            </a:endParaRPr>
          </a:p>
          <a:p>
            <a:pPr lvl="1" marL="1117600" indent="-139700">
              <a:lnSpc>
                <a:spcPct val="100000"/>
              </a:lnSpc>
              <a:spcBef>
                <a:spcPts val="1000"/>
              </a:spcBef>
              <a:buChar char="-"/>
              <a:tabLst>
                <a:tab pos="1117600" algn="l"/>
              </a:tabLst>
            </a:pPr>
            <a:r>
              <a:rPr dirty="0" sz="2000" spc="25">
                <a:latin typeface="Calibri"/>
                <a:cs typeface="Calibri"/>
              </a:rPr>
              <a:t>Cardiac</a:t>
            </a:r>
            <a:r>
              <a:rPr dirty="0" sz="2000" spc="-19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Inhibitory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Center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(CIC)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..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Parasympathetic</a:t>
            </a:r>
            <a:r>
              <a:rPr dirty="0" sz="2000" spc="-19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nervous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system.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6457" y="793267"/>
            <a:ext cx="7177405" cy="9626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9165" marR="5080" indent="-927100">
              <a:lnSpc>
                <a:spcPts val="3800"/>
              </a:lnSpc>
            </a:pPr>
            <a:r>
              <a:rPr dirty="0" sz="3200" spc="340"/>
              <a:t>Short</a:t>
            </a:r>
            <a:r>
              <a:rPr dirty="0" sz="3200" spc="-80"/>
              <a:t> </a:t>
            </a:r>
            <a:r>
              <a:rPr dirty="0" sz="3200" spc="250"/>
              <a:t>Term</a:t>
            </a:r>
            <a:r>
              <a:rPr dirty="0" sz="3200" spc="20"/>
              <a:t> </a:t>
            </a:r>
            <a:r>
              <a:rPr dirty="0" sz="3200" spc="220"/>
              <a:t>Reflex</a:t>
            </a:r>
            <a:r>
              <a:rPr dirty="0" sz="3200" spc="-220"/>
              <a:t> </a:t>
            </a:r>
            <a:r>
              <a:rPr dirty="0" sz="3200" spc="180"/>
              <a:t>mechanisms</a:t>
            </a:r>
            <a:r>
              <a:rPr dirty="0" sz="3200" spc="-20"/>
              <a:t> </a:t>
            </a:r>
            <a:r>
              <a:rPr dirty="0" sz="3200" spc="390"/>
              <a:t>for  </a:t>
            </a:r>
            <a:r>
              <a:rPr dirty="0" sz="3200" spc="265"/>
              <a:t>Maintaining </a:t>
            </a:r>
            <a:r>
              <a:rPr dirty="0" sz="3200" spc="320"/>
              <a:t>Normal</a:t>
            </a:r>
            <a:r>
              <a:rPr dirty="0" sz="3200" spc="-90"/>
              <a:t> </a:t>
            </a:r>
            <a:r>
              <a:rPr dirty="0" sz="3200" spc="185"/>
              <a:t>ABP: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603463" y="2108555"/>
            <a:ext cx="4673600" cy="310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5" b="1">
                <a:solidFill>
                  <a:srgbClr val="404040"/>
                </a:solidFill>
                <a:latin typeface="Calibri"/>
                <a:cs typeface="Calibri"/>
              </a:rPr>
              <a:t>Baroreceptors</a:t>
            </a:r>
            <a:r>
              <a:rPr dirty="0" sz="2800" spc="-1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reflex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  <a:tabLst>
                <a:tab pos="4819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Chemoreceptors</a:t>
            </a:r>
            <a:r>
              <a:rPr dirty="0" sz="2800" spc="-1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404040"/>
                </a:solidFill>
                <a:latin typeface="Calibri"/>
                <a:cs typeface="Calibri"/>
              </a:rPr>
              <a:t>reflex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  <a:tabLst>
                <a:tab pos="4819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-10" b="1">
                <a:solidFill>
                  <a:srgbClr val="404040"/>
                </a:solidFill>
                <a:latin typeface="Calibri"/>
                <a:cs typeface="Calibri"/>
              </a:rPr>
              <a:t>Atrial </a:t>
            </a:r>
            <a:r>
              <a:rPr dirty="0" sz="2800" spc="5" b="1">
                <a:solidFill>
                  <a:srgbClr val="404040"/>
                </a:solidFill>
                <a:latin typeface="Calibri"/>
                <a:cs typeface="Calibri"/>
              </a:rPr>
              <a:t>stretch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receptor</a:t>
            </a:r>
            <a:r>
              <a:rPr dirty="0" sz="2800" spc="-3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reflex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  <a:tabLst>
                <a:tab pos="4819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Thermo-receptors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  <a:tabLst>
                <a:tab pos="4819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Pulmonary</a:t>
            </a:r>
            <a:r>
              <a:rPr dirty="0" sz="2800" spc="-1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receptors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33700" y="800100"/>
            <a:ext cx="6184900" cy="605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350" y="3714750"/>
            <a:ext cx="3352800" cy="101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0350" y="3714750"/>
            <a:ext cx="3352800" cy="10160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19050">
              <a:lnSpc>
                <a:spcPts val="2475"/>
              </a:lnSpc>
            </a:pPr>
            <a:r>
              <a:rPr dirty="0" sz="2200" spc="10">
                <a:latin typeface="Calibri"/>
                <a:cs typeface="Calibri"/>
              </a:rPr>
              <a:t>Provide </a:t>
            </a:r>
            <a:r>
              <a:rPr dirty="0" sz="2200" spc="25">
                <a:latin typeface="Calibri"/>
                <a:cs typeface="Calibri"/>
              </a:rPr>
              <a:t>powerful</a:t>
            </a:r>
            <a:r>
              <a:rPr dirty="0" sz="2200" spc="-40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moment-</a:t>
            </a:r>
            <a:endParaRPr sz="2200">
              <a:latin typeface="Calibri"/>
              <a:cs typeface="Calibri"/>
            </a:endParaRPr>
          </a:p>
          <a:p>
            <a:pPr algn="ctr" marL="432434" marR="440055">
              <a:lnSpc>
                <a:spcPts val="2600"/>
              </a:lnSpc>
              <a:spcBef>
                <a:spcPts val="100"/>
              </a:spcBef>
            </a:pPr>
            <a:r>
              <a:rPr dirty="0" sz="2200" spc="20">
                <a:latin typeface="Calibri"/>
                <a:cs typeface="Calibri"/>
              </a:rPr>
              <a:t>to-moment</a:t>
            </a:r>
            <a:r>
              <a:rPr dirty="0" sz="2200" spc="-27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control</a:t>
            </a:r>
            <a:r>
              <a:rPr dirty="0" sz="2200" spc="-25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of  </a:t>
            </a:r>
            <a:r>
              <a:rPr dirty="0" sz="2200" spc="10">
                <a:latin typeface="Calibri"/>
                <a:cs typeface="Calibri"/>
              </a:rPr>
              <a:t>arterial</a:t>
            </a:r>
            <a:r>
              <a:rPr dirty="0" sz="2200" spc="-270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pressure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0" y="0"/>
            <a:ext cx="9137650" cy="80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50" y="0"/>
            <a:ext cx="9137650" cy="806450"/>
          </a:xfrm>
          <a:custGeom>
            <a:avLst/>
            <a:gdLst/>
            <a:ahLst/>
            <a:cxnLst/>
            <a:rect l="l" t="t" r="r" b="b"/>
            <a:pathLst>
              <a:path w="9137650" h="806450">
                <a:moveTo>
                  <a:pt x="9137649" y="806450"/>
                </a:moveTo>
                <a:lnTo>
                  <a:pt x="0" y="806450"/>
                </a:lnTo>
                <a:lnTo>
                  <a:pt x="0" y="0"/>
                </a:lnTo>
              </a:path>
            </a:pathLst>
          </a:custGeom>
          <a:ln w="12700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59000" y="117830"/>
            <a:ext cx="522097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340"/>
              <a:t>Baroreceptor</a:t>
            </a:r>
            <a:r>
              <a:rPr dirty="0" sz="4000" spc="-335"/>
              <a:t> </a:t>
            </a:r>
            <a:r>
              <a:rPr dirty="0" sz="4000" spc="240"/>
              <a:t>Reflex</a:t>
            </a:r>
            <a:endParaRPr sz="4000"/>
          </a:p>
        </p:txBody>
      </p:sp>
      <p:sp>
        <p:nvSpPr>
          <p:cNvPr id="14" name="object 14"/>
          <p:cNvSpPr/>
          <p:nvPr/>
        </p:nvSpPr>
        <p:spPr>
          <a:xfrm>
            <a:off x="323850" y="1200150"/>
            <a:ext cx="32512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3850" y="1200150"/>
            <a:ext cx="3251200" cy="14478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algn="ctr" marL="262890" marR="275590" indent="-5080">
              <a:lnSpc>
                <a:spcPct val="99700"/>
              </a:lnSpc>
              <a:spcBef>
                <a:spcPts val="190"/>
              </a:spcBef>
            </a:pPr>
            <a:r>
              <a:rPr dirty="0" sz="2200" spc="5">
                <a:latin typeface="Calibri"/>
                <a:cs typeface="Calibri"/>
              </a:rPr>
              <a:t>Mechano-stretch  receptors </a:t>
            </a:r>
            <a:r>
              <a:rPr dirty="0" sz="2200">
                <a:latin typeface="Calibri"/>
                <a:cs typeface="Calibri"/>
              </a:rPr>
              <a:t>located</a:t>
            </a:r>
            <a:r>
              <a:rPr dirty="0" sz="2200" spc="-3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>
                <a:latin typeface="Calibri"/>
                <a:cs typeface="Calibri"/>
              </a:rPr>
              <a:t>the  </a:t>
            </a:r>
            <a:r>
              <a:rPr dirty="0" sz="2200" spc="15">
                <a:latin typeface="Calibri"/>
                <a:cs typeface="Calibri"/>
              </a:rPr>
              <a:t>wall of </a:t>
            </a:r>
            <a:r>
              <a:rPr dirty="0" sz="2200" spc="5">
                <a:latin typeface="Calibri"/>
                <a:cs typeface="Calibri"/>
              </a:rPr>
              <a:t>carotid </a:t>
            </a:r>
            <a:r>
              <a:rPr dirty="0" sz="2200" spc="20">
                <a:latin typeface="Calibri"/>
                <a:cs typeface="Calibri"/>
              </a:rPr>
              <a:t>sinus </a:t>
            </a:r>
            <a:r>
              <a:rPr dirty="0" sz="2200">
                <a:latin typeface="Calibri"/>
                <a:cs typeface="Calibri"/>
              </a:rPr>
              <a:t>&amp;  </a:t>
            </a:r>
            <a:r>
              <a:rPr dirty="0" sz="2200" spc="10">
                <a:latin typeface="Calibri"/>
                <a:cs typeface="Calibri"/>
              </a:rPr>
              <a:t>aortic</a:t>
            </a:r>
            <a:r>
              <a:rPr dirty="0" sz="2200" spc="27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arch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2150" y="5022850"/>
            <a:ext cx="25146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2150" y="5022850"/>
            <a:ext cx="2514600" cy="11049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393700" marR="405765" indent="-11430">
              <a:lnSpc>
                <a:spcPts val="2600"/>
              </a:lnSpc>
              <a:spcBef>
                <a:spcPts val="250"/>
              </a:spcBef>
            </a:pPr>
            <a:r>
              <a:rPr dirty="0" sz="2200">
                <a:latin typeface="Calibri"/>
                <a:cs typeface="Calibri"/>
              </a:rPr>
              <a:t>Stimulated </a:t>
            </a:r>
            <a:r>
              <a:rPr dirty="0" sz="2200" spc="-5">
                <a:latin typeface="Calibri"/>
                <a:cs typeface="Calibri"/>
              </a:rPr>
              <a:t>in  </a:t>
            </a:r>
            <a:r>
              <a:rPr dirty="0" sz="2200" spc="25">
                <a:latin typeface="Calibri"/>
                <a:cs typeface="Calibri"/>
              </a:rPr>
              <a:t>response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-3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BP  </a:t>
            </a:r>
            <a:r>
              <a:rPr dirty="0" sz="2200" spc="5">
                <a:latin typeface="Calibri"/>
                <a:cs typeface="Calibri"/>
              </a:rPr>
              <a:t>changes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8150" y="2927350"/>
            <a:ext cx="29210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38150" y="2927350"/>
            <a:ext cx="2921000" cy="4318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90"/>
              </a:spcBef>
            </a:pPr>
            <a:r>
              <a:rPr dirty="0" sz="2200" spc="-15">
                <a:latin typeface="Calibri"/>
                <a:cs typeface="Calibri"/>
              </a:rPr>
              <a:t>Fast, </a:t>
            </a:r>
            <a:r>
              <a:rPr dirty="0" sz="2200" spc="15">
                <a:latin typeface="Calibri"/>
                <a:cs typeface="Calibri"/>
              </a:rPr>
              <a:t>neurally</a:t>
            </a:r>
            <a:r>
              <a:rPr dirty="0" sz="2200" spc="-30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mediated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2800" y="6032500"/>
            <a:ext cx="1511300" cy="342900"/>
          </a:xfrm>
          <a:custGeom>
            <a:avLst/>
            <a:gdLst/>
            <a:ahLst/>
            <a:cxnLst/>
            <a:rect l="l" t="t" r="r" b="b"/>
            <a:pathLst>
              <a:path w="1511300" h="342900">
                <a:moveTo>
                  <a:pt x="0" y="0"/>
                </a:moveTo>
                <a:lnTo>
                  <a:pt x="1511300" y="0"/>
                </a:lnTo>
                <a:lnTo>
                  <a:pt x="15113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78431" y="6619006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4453" y="6194492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" y="6311900"/>
            <a:ext cx="1193800" cy="54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2016-03-07T18:00:34Z</dcterms:created>
  <dcterms:modified xsi:type="dcterms:W3CDTF">2016-03-07T18:00:34Z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2016-03-07T00:00:00Z</vt:filetime>
  </property>
</Properties>
</file>