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jpg" ContentType="image/jp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595959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105"/>
              </a:lnSpc>
            </a:pPr>
            <a:r>
              <a:rPr dirty="0" spc="-20"/>
              <a:t>Dr. </a:t>
            </a:r>
            <a:r>
              <a:rPr dirty="0" spc="-25"/>
              <a:t>Abeer  </a:t>
            </a:r>
            <a:r>
              <a:rPr dirty="0" spc="-15"/>
              <a:t>A. </a:t>
            </a:r>
            <a:r>
              <a:rPr dirty="0" spc="-10"/>
              <a:t>Al-Masri, </a:t>
            </a:r>
            <a:r>
              <a:rPr dirty="0" spc="-5"/>
              <a:t>Faculty </a:t>
            </a:r>
            <a:r>
              <a:rPr dirty="0"/>
              <a:t>of </a:t>
            </a:r>
            <a:r>
              <a:rPr dirty="0" spc="-10"/>
              <a:t>Medicine,</a:t>
            </a:r>
            <a:r>
              <a:rPr dirty="0" spc="185"/>
              <a:t> </a:t>
            </a:r>
            <a:r>
              <a:rPr dirty="0" spc="5"/>
              <a:t>KSU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002060"/>
                </a:solidFill>
                <a:latin typeface="Arial"/>
                <a:cs typeface="Arial"/>
              </a:defRPr>
            </a:lvl1pPr>
          </a:lstStyle>
          <a:p>
            <a:pPr marL="114300">
              <a:lnSpc>
                <a:spcPts val="131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191917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191917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595959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105"/>
              </a:lnSpc>
            </a:pPr>
            <a:r>
              <a:rPr dirty="0" spc="-20"/>
              <a:t>Dr. </a:t>
            </a:r>
            <a:r>
              <a:rPr dirty="0" spc="-25"/>
              <a:t>Abeer  </a:t>
            </a:r>
            <a:r>
              <a:rPr dirty="0" spc="-15"/>
              <a:t>A. </a:t>
            </a:r>
            <a:r>
              <a:rPr dirty="0" spc="-10"/>
              <a:t>Al-Masri, </a:t>
            </a:r>
            <a:r>
              <a:rPr dirty="0" spc="-5"/>
              <a:t>Faculty </a:t>
            </a:r>
            <a:r>
              <a:rPr dirty="0"/>
              <a:t>of </a:t>
            </a:r>
            <a:r>
              <a:rPr dirty="0" spc="-10"/>
              <a:t>Medicine,</a:t>
            </a:r>
            <a:r>
              <a:rPr dirty="0" spc="185"/>
              <a:t> </a:t>
            </a:r>
            <a:r>
              <a:rPr dirty="0" spc="5"/>
              <a:t>KSU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002060"/>
                </a:solidFill>
                <a:latin typeface="Arial"/>
                <a:cs typeface="Arial"/>
              </a:defRPr>
            </a:lvl1pPr>
          </a:lstStyle>
          <a:p>
            <a:pPr marL="114300">
              <a:lnSpc>
                <a:spcPts val="131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8928100" cy="6858000"/>
          </a:xfrm>
          <a:custGeom>
            <a:avLst/>
            <a:gdLst/>
            <a:ahLst/>
            <a:cxnLst/>
            <a:rect l="l" t="t" r="r" b="b"/>
            <a:pathLst>
              <a:path w="8928100" h="6858000">
                <a:moveTo>
                  <a:pt x="0" y="6858000"/>
                </a:moveTo>
                <a:lnTo>
                  <a:pt x="8928100" y="6858000"/>
                </a:lnTo>
                <a:lnTo>
                  <a:pt x="89281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3F3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89281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w="0" h="6858000">
                <a:moveTo>
                  <a:pt x="0" y="6858000"/>
                </a:move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8B3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8928100" y="0"/>
            <a:ext cx="215900" cy="6858000"/>
          </a:xfrm>
          <a:custGeom>
            <a:avLst/>
            <a:gdLst/>
            <a:ahLst/>
            <a:cxnLst/>
            <a:rect l="l" t="t" r="r" b="b"/>
            <a:pathLst>
              <a:path w="215900" h="6858000">
                <a:moveTo>
                  <a:pt x="0" y="0"/>
                </a:moveTo>
                <a:lnTo>
                  <a:pt x="215900" y="0"/>
                </a:lnTo>
                <a:lnTo>
                  <a:pt x="2159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8B3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0" y="0"/>
            <a:ext cx="673100" cy="6858000"/>
          </a:xfrm>
          <a:custGeom>
            <a:avLst/>
            <a:gdLst/>
            <a:ahLst/>
            <a:cxnLst/>
            <a:rect l="l" t="t" r="r" b="b"/>
            <a:pathLst>
              <a:path w="673100" h="6858000">
                <a:moveTo>
                  <a:pt x="494456" y="0"/>
                </a:moveTo>
                <a:lnTo>
                  <a:pt x="0" y="0"/>
                </a:lnTo>
                <a:lnTo>
                  <a:pt x="0" y="6858000"/>
                </a:lnTo>
                <a:lnTo>
                  <a:pt x="494456" y="6858000"/>
                </a:lnTo>
                <a:lnTo>
                  <a:pt x="496238" y="6800908"/>
                </a:lnTo>
                <a:lnTo>
                  <a:pt x="501292" y="6750097"/>
                </a:lnTo>
                <a:lnTo>
                  <a:pt x="509183" y="6704731"/>
                </a:lnTo>
                <a:lnTo>
                  <a:pt x="519473" y="6663971"/>
                </a:lnTo>
                <a:lnTo>
                  <a:pt x="531727" y="6626980"/>
                </a:lnTo>
                <a:lnTo>
                  <a:pt x="560379" y="6560954"/>
                </a:lnTo>
                <a:lnTo>
                  <a:pt x="591650" y="6499954"/>
                </a:lnTo>
                <a:lnTo>
                  <a:pt x="607176" y="6469245"/>
                </a:lnTo>
                <a:lnTo>
                  <a:pt x="635829" y="6403219"/>
                </a:lnTo>
                <a:lnTo>
                  <a:pt x="648083" y="6366228"/>
                </a:lnTo>
                <a:lnTo>
                  <a:pt x="658373" y="6325468"/>
                </a:lnTo>
                <a:lnTo>
                  <a:pt x="666264" y="6280102"/>
                </a:lnTo>
                <a:lnTo>
                  <a:pt x="671318" y="6229291"/>
                </a:lnTo>
                <a:lnTo>
                  <a:pt x="673100" y="6172200"/>
                </a:lnTo>
                <a:lnTo>
                  <a:pt x="671318" y="6115108"/>
                </a:lnTo>
                <a:lnTo>
                  <a:pt x="666264" y="6064297"/>
                </a:lnTo>
                <a:lnTo>
                  <a:pt x="658373" y="6018931"/>
                </a:lnTo>
                <a:lnTo>
                  <a:pt x="648083" y="5978171"/>
                </a:lnTo>
                <a:lnTo>
                  <a:pt x="635829" y="5941180"/>
                </a:lnTo>
                <a:lnTo>
                  <a:pt x="607176" y="5875154"/>
                </a:lnTo>
                <a:lnTo>
                  <a:pt x="575906" y="5814154"/>
                </a:lnTo>
                <a:lnTo>
                  <a:pt x="560379" y="5783445"/>
                </a:lnTo>
                <a:lnTo>
                  <a:pt x="531727" y="5717419"/>
                </a:lnTo>
                <a:lnTo>
                  <a:pt x="519473" y="5680428"/>
                </a:lnTo>
                <a:lnTo>
                  <a:pt x="509183" y="5639668"/>
                </a:lnTo>
                <a:lnTo>
                  <a:pt x="501292" y="5594302"/>
                </a:lnTo>
                <a:lnTo>
                  <a:pt x="496238" y="5543491"/>
                </a:lnTo>
                <a:lnTo>
                  <a:pt x="494456" y="5486400"/>
                </a:lnTo>
                <a:lnTo>
                  <a:pt x="496238" y="5429308"/>
                </a:lnTo>
                <a:lnTo>
                  <a:pt x="501292" y="5378497"/>
                </a:lnTo>
                <a:lnTo>
                  <a:pt x="509183" y="5333131"/>
                </a:lnTo>
                <a:lnTo>
                  <a:pt x="519473" y="5292371"/>
                </a:lnTo>
                <a:lnTo>
                  <a:pt x="531727" y="5255380"/>
                </a:lnTo>
                <a:lnTo>
                  <a:pt x="560379" y="5189354"/>
                </a:lnTo>
                <a:lnTo>
                  <a:pt x="591650" y="5128354"/>
                </a:lnTo>
                <a:lnTo>
                  <a:pt x="607176" y="5097645"/>
                </a:lnTo>
                <a:lnTo>
                  <a:pt x="635829" y="5031619"/>
                </a:lnTo>
                <a:lnTo>
                  <a:pt x="648083" y="4994628"/>
                </a:lnTo>
                <a:lnTo>
                  <a:pt x="658373" y="4953868"/>
                </a:lnTo>
                <a:lnTo>
                  <a:pt x="666264" y="4908502"/>
                </a:lnTo>
                <a:lnTo>
                  <a:pt x="671318" y="4857691"/>
                </a:lnTo>
                <a:lnTo>
                  <a:pt x="673100" y="4800600"/>
                </a:lnTo>
                <a:lnTo>
                  <a:pt x="671318" y="4743508"/>
                </a:lnTo>
                <a:lnTo>
                  <a:pt x="666264" y="4692697"/>
                </a:lnTo>
                <a:lnTo>
                  <a:pt x="658373" y="4647331"/>
                </a:lnTo>
                <a:lnTo>
                  <a:pt x="648083" y="4606571"/>
                </a:lnTo>
                <a:lnTo>
                  <a:pt x="635829" y="4569580"/>
                </a:lnTo>
                <a:lnTo>
                  <a:pt x="607176" y="4503554"/>
                </a:lnTo>
                <a:lnTo>
                  <a:pt x="575906" y="4442554"/>
                </a:lnTo>
                <a:lnTo>
                  <a:pt x="560379" y="4411845"/>
                </a:lnTo>
                <a:lnTo>
                  <a:pt x="531727" y="4345819"/>
                </a:lnTo>
                <a:lnTo>
                  <a:pt x="519473" y="4308828"/>
                </a:lnTo>
                <a:lnTo>
                  <a:pt x="509183" y="4268068"/>
                </a:lnTo>
                <a:lnTo>
                  <a:pt x="501292" y="4222702"/>
                </a:lnTo>
                <a:lnTo>
                  <a:pt x="496238" y="4171891"/>
                </a:lnTo>
                <a:lnTo>
                  <a:pt x="494456" y="4114800"/>
                </a:lnTo>
                <a:lnTo>
                  <a:pt x="496238" y="4057708"/>
                </a:lnTo>
                <a:lnTo>
                  <a:pt x="501292" y="4006897"/>
                </a:lnTo>
                <a:lnTo>
                  <a:pt x="509183" y="3961531"/>
                </a:lnTo>
                <a:lnTo>
                  <a:pt x="519473" y="3920771"/>
                </a:lnTo>
                <a:lnTo>
                  <a:pt x="531727" y="3883780"/>
                </a:lnTo>
                <a:lnTo>
                  <a:pt x="560379" y="3817754"/>
                </a:lnTo>
                <a:lnTo>
                  <a:pt x="591650" y="3756754"/>
                </a:lnTo>
                <a:lnTo>
                  <a:pt x="607176" y="3726045"/>
                </a:lnTo>
                <a:lnTo>
                  <a:pt x="635829" y="3660019"/>
                </a:lnTo>
                <a:lnTo>
                  <a:pt x="648083" y="3623028"/>
                </a:lnTo>
                <a:lnTo>
                  <a:pt x="658373" y="3582268"/>
                </a:lnTo>
                <a:lnTo>
                  <a:pt x="666264" y="3536902"/>
                </a:lnTo>
                <a:lnTo>
                  <a:pt x="671318" y="3486091"/>
                </a:lnTo>
                <a:lnTo>
                  <a:pt x="673100" y="3429000"/>
                </a:lnTo>
                <a:lnTo>
                  <a:pt x="671318" y="3371908"/>
                </a:lnTo>
                <a:lnTo>
                  <a:pt x="666264" y="3321097"/>
                </a:lnTo>
                <a:lnTo>
                  <a:pt x="658373" y="3275731"/>
                </a:lnTo>
                <a:lnTo>
                  <a:pt x="648083" y="3234971"/>
                </a:lnTo>
                <a:lnTo>
                  <a:pt x="635829" y="3197980"/>
                </a:lnTo>
                <a:lnTo>
                  <a:pt x="607176" y="3131954"/>
                </a:lnTo>
                <a:lnTo>
                  <a:pt x="575906" y="3070954"/>
                </a:lnTo>
                <a:lnTo>
                  <a:pt x="560379" y="3040245"/>
                </a:lnTo>
                <a:lnTo>
                  <a:pt x="531727" y="2974219"/>
                </a:lnTo>
                <a:lnTo>
                  <a:pt x="519473" y="2937228"/>
                </a:lnTo>
                <a:lnTo>
                  <a:pt x="509183" y="2896468"/>
                </a:lnTo>
                <a:lnTo>
                  <a:pt x="501292" y="2851102"/>
                </a:lnTo>
                <a:lnTo>
                  <a:pt x="496238" y="2800291"/>
                </a:lnTo>
                <a:lnTo>
                  <a:pt x="494456" y="2743200"/>
                </a:lnTo>
                <a:lnTo>
                  <a:pt x="496238" y="2686108"/>
                </a:lnTo>
                <a:lnTo>
                  <a:pt x="501292" y="2635297"/>
                </a:lnTo>
                <a:lnTo>
                  <a:pt x="509183" y="2589931"/>
                </a:lnTo>
                <a:lnTo>
                  <a:pt x="519473" y="2549171"/>
                </a:lnTo>
                <a:lnTo>
                  <a:pt x="531727" y="2512180"/>
                </a:lnTo>
                <a:lnTo>
                  <a:pt x="560379" y="2446154"/>
                </a:lnTo>
                <a:lnTo>
                  <a:pt x="591650" y="2385154"/>
                </a:lnTo>
                <a:lnTo>
                  <a:pt x="607176" y="2354445"/>
                </a:lnTo>
                <a:lnTo>
                  <a:pt x="635829" y="2288419"/>
                </a:lnTo>
                <a:lnTo>
                  <a:pt x="648083" y="2251428"/>
                </a:lnTo>
                <a:lnTo>
                  <a:pt x="658373" y="2210668"/>
                </a:lnTo>
                <a:lnTo>
                  <a:pt x="666264" y="2165302"/>
                </a:lnTo>
                <a:lnTo>
                  <a:pt x="671318" y="2114491"/>
                </a:lnTo>
                <a:lnTo>
                  <a:pt x="673100" y="2057400"/>
                </a:lnTo>
                <a:lnTo>
                  <a:pt x="671318" y="2000308"/>
                </a:lnTo>
                <a:lnTo>
                  <a:pt x="666264" y="1949497"/>
                </a:lnTo>
                <a:lnTo>
                  <a:pt x="658373" y="1904131"/>
                </a:lnTo>
                <a:lnTo>
                  <a:pt x="648083" y="1863371"/>
                </a:lnTo>
                <a:lnTo>
                  <a:pt x="635829" y="1826380"/>
                </a:lnTo>
                <a:lnTo>
                  <a:pt x="607176" y="1760354"/>
                </a:lnTo>
                <a:lnTo>
                  <a:pt x="575906" y="1699354"/>
                </a:lnTo>
                <a:lnTo>
                  <a:pt x="560379" y="1668645"/>
                </a:lnTo>
                <a:lnTo>
                  <a:pt x="531727" y="1602619"/>
                </a:lnTo>
                <a:lnTo>
                  <a:pt x="519473" y="1565628"/>
                </a:lnTo>
                <a:lnTo>
                  <a:pt x="509183" y="1524868"/>
                </a:lnTo>
                <a:lnTo>
                  <a:pt x="501292" y="1479502"/>
                </a:lnTo>
                <a:lnTo>
                  <a:pt x="496238" y="1428691"/>
                </a:lnTo>
                <a:lnTo>
                  <a:pt x="494456" y="1371600"/>
                </a:lnTo>
                <a:lnTo>
                  <a:pt x="496238" y="1314508"/>
                </a:lnTo>
                <a:lnTo>
                  <a:pt x="501292" y="1263697"/>
                </a:lnTo>
                <a:lnTo>
                  <a:pt x="509183" y="1218331"/>
                </a:lnTo>
                <a:lnTo>
                  <a:pt x="519473" y="1177571"/>
                </a:lnTo>
                <a:lnTo>
                  <a:pt x="531727" y="1140580"/>
                </a:lnTo>
                <a:lnTo>
                  <a:pt x="560379" y="1074554"/>
                </a:lnTo>
                <a:lnTo>
                  <a:pt x="591650" y="1013554"/>
                </a:lnTo>
                <a:lnTo>
                  <a:pt x="607176" y="982845"/>
                </a:lnTo>
                <a:lnTo>
                  <a:pt x="635829" y="916819"/>
                </a:lnTo>
                <a:lnTo>
                  <a:pt x="648083" y="879828"/>
                </a:lnTo>
                <a:lnTo>
                  <a:pt x="658373" y="839068"/>
                </a:lnTo>
                <a:lnTo>
                  <a:pt x="666264" y="793702"/>
                </a:lnTo>
                <a:lnTo>
                  <a:pt x="671318" y="742891"/>
                </a:lnTo>
                <a:lnTo>
                  <a:pt x="673100" y="685800"/>
                </a:lnTo>
                <a:lnTo>
                  <a:pt x="671318" y="628708"/>
                </a:lnTo>
                <a:lnTo>
                  <a:pt x="666264" y="577897"/>
                </a:lnTo>
                <a:lnTo>
                  <a:pt x="658373" y="532531"/>
                </a:lnTo>
                <a:lnTo>
                  <a:pt x="648083" y="491771"/>
                </a:lnTo>
                <a:lnTo>
                  <a:pt x="635829" y="454780"/>
                </a:lnTo>
                <a:lnTo>
                  <a:pt x="607176" y="388754"/>
                </a:lnTo>
                <a:lnTo>
                  <a:pt x="575906" y="327754"/>
                </a:lnTo>
                <a:lnTo>
                  <a:pt x="560379" y="297045"/>
                </a:lnTo>
                <a:lnTo>
                  <a:pt x="531727" y="231019"/>
                </a:lnTo>
                <a:lnTo>
                  <a:pt x="519473" y="194028"/>
                </a:lnTo>
                <a:lnTo>
                  <a:pt x="509183" y="153268"/>
                </a:lnTo>
                <a:lnTo>
                  <a:pt x="501292" y="107902"/>
                </a:lnTo>
                <a:lnTo>
                  <a:pt x="496238" y="57091"/>
                </a:lnTo>
                <a:lnTo>
                  <a:pt x="494456" y="0"/>
                </a:lnTo>
                <a:close/>
              </a:path>
            </a:pathLst>
          </a:custGeom>
          <a:solidFill>
            <a:srgbClr val="2A1A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191917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595959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105"/>
              </a:lnSpc>
            </a:pPr>
            <a:r>
              <a:rPr dirty="0" spc="-20"/>
              <a:t>Dr. </a:t>
            </a:r>
            <a:r>
              <a:rPr dirty="0" spc="-25"/>
              <a:t>Abeer  </a:t>
            </a:r>
            <a:r>
              <a:rPr dirty="0" spc="-15"/>
              <a:t>A. </a:t>
            </a:r>
            <a:r>
              <a:rPr dirty="0" spc="-10"/>
              <a:t>Al-Masri, </a:t>
            </a:r>
            <a:r>
              <a:rPr dirty="0" spc="-5"/>
              <a:t>Faculty </a:t>
            </a:r>
            <a:r>
              <a:rPr dirty="0"/>
              <a:t>of </a:t>
            </a:r>
            <a:r>
              <a:rPr dirty="0" spc="-10"/>
              <a:t>Medicine,</a:t>
            </a:r>
            <a:r>
              <a:rPr dirty="0" spc="185"/>
              <a:t> </a:t>
            </a:r>
            <a:r>
              <a:rPr dirty="0" spc="5"/>
              <a:t>KSU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002060"/>
                </a:solidFill>
                <a:latin typeface="Arial"/>
                <a:cs typeface="Arial"/>
              </a:defRPr>
            </a:lvl1pPr>
          </a:lstStyle>
          <a:p>
            <a:pPr marL="114300">
              <a:lnSpc>
                <a:spcPts val="131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191917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595959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105"/>
              </a:lnSpc>
            </a:pPr>
            <a:r>
              <a:rPr dirty="0" spc="-20"/>
              <a:t>Dr. </a:t>
            </a:r>
            <a:r>
              <a:rPr dirty="0" spc="-25"/>
              <a:t>Abeer  </a:t>
            </a:r>
            <a:r>
              <a:rPr dirty="0" spc="-15"/>
              <a:t>A. </a:t>
            </a:r>
            <a:r>
              <a:rPr dirty="0" spc="-10"/>
              <a:t>Al-Masri, </a:t>
            </a:r>
            <a:r>
              <a:rPr dirty="0" spc="-5"/>
              <a:t>Faculty </a:t>
            </a:r>
            <a:r>
              <a:rPr dirty="0"/>
              <a:t>of </a:t>
            </a:r>
            <a:r>
              <a:rPr dirty="0" spc="-10"/>
              <a:t>Medicine,</a:t>
            </a:r>
            <a:r>
              <a:rPr dirty="0" spc="185"/>
              <a:t> </a:t>
            </a:r>
            <a:r>
              <a:rPr dirty="0" spc="5"/>
              <a:t>KSU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002060"/>
                </a:solidFill>
                <a:latin typeface="Arial"/>
                <a:cs typeface="Arial"/>
              </a:defRPr>
            </a:lvl1pPr>
          </a:lstStyle>
          <a:p>
            <a:pPr marL="114300">
              <a:lnSpc>
                <a:spcPts val="131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8928100" cy="6858000"/>
          </a:xfrm>
          <a:custGeom>
            <a:avLst/>
            <a:gdLst/>
            <a:ahLst/>
            <a:cxnLst/>
            <a:rect l="l" t="t" r="r" b="b"/>
            <a:pathLst>
              <a:path w="8928100" h="6858000">
                <a:moveTo>
                  <a:pt x="0" y="6858000"/>
                </a:moveTo>
                <a:lnTo>
                  <a:pt x="8928100" y="6858000"/>
                </a:lnTo>
                <a:lnTo>
                  <a:pt x="89281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3F3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89281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w="0" h="6858000">
                <a:moveTo>
                  <a:pt x="0" y="6858000"/>
                </a:move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8B3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8928100" y="0"/>
            <a:ext cx="215900" cy="6858000"/>
          </a:xfrm>
          <a:custGeom>
            <a:avLst/>
            <a:gdLst/>
            <a:ahLst/>
            <a:cxnLst/>
            <a:rect l="l" t="t" r="r" b="b"/>
            <a:pathLst>
              <a:path w="215900" h="6858000">
                <a:moveTo>
                  <a:pt x="0" y="0"/>
                </a:moveTo>
                <a:lnTo>
                  <a:pt x="215900" y="0"/>
                </a:lnTo>
                <a:lnTo>
                  <a:pt x="2159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8B3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0" y="0"/>
            <a:ext cx="673100" cy="6858000"/>
          </a:xfrm>
          <a:custGeom>
            <a:avLst/>
            <a:gdLst/>
            <a:ahLst/>
            <a:cxnLst/>
            <a:rect l="l" t="t" r="r" b="b"/>
            <a:pathLst>
              <a:path w="673100" h="6858000">
                <a:moveTo>
                  <a:pt x="494456" y="0"/>
                </a:moveTo>
                <a:lnTo>
                  <a:pt x="0" y="0"/>
                </a:lnTo>
                <a:lnTo>
                  <a:pt x="0" y="6858000"/>
                </a:lnTo>
                <a:lnTo>
                  <a:pt x="494456" y="6858000"/>
                </a:lnTo>
                <a:lnTo>
                  <a:pt x="496238" y="6800908"/>
                </a:lnTo>
                <a:lnTo>
                  <a:pt x="501292" y="6750097"/>
                </a:lnTo>
                <a:lnTo>
                  <a:pt x="509183" y="6704731"/>
                </a:lnTo>
                <a:lnTo>
                  <a:pt x="519473" y="6663971"/>
                </a:lnTo>
                <a:lnTo>
                  <a:pt x="531727" y="6626980"/>
                </a:lnTo>
                <a:lnTo>
                  <a:pt x="560379" y="6560954"/>
                </a:lnTo>
                <a:lnTo>
                  <a:pt x="591650" y="6499954"/>
                </a:lnTo>
                <a:lnTo>
                  <a:pt x="607176" y="6469245"/>
                </a:lnTo>
                <a:lnTo>
                  <a:pt x="635829" y="6403219"/>
                </a:lnTo>
                <a:lnTo>
                  <a:pt x="648083" y="6366228"/>
                </a:lnTo>
                <a:lnTo>
                  <a:pt x="658373" y="6325468"/>
                </a:lnTo>
                <a:lnTo>
                  <a:pt x="666264" y="6280102"/>
                </a:lnTo>
                <a:lnTo>
                  <a:pt x="671318" y="6229291"/>
                </a:lnTo>
                <a:lnTo>
                  <a:pt x="673100" y="6172200"/>
                </a:lnTo>
                <a:lnTo>
                  <a:pt x="671318" y="6115108"/>
                </a:lnTo>
                <a:lnTo>
                  <a:pt x="666264" y="6064297"/>
                </a:lnTo>
                <a:lnTo>
                  <a:pt x="658373" y="6018931"/>
                </a:lnTo>
                <a:lnTo>
                  <a:pt x="648083" y="5978171"/>
                </a:lnTo>
                <a:lnTo>
                  <a:pt x="635829" y="5941180"/>
                </a:lnTo>
                <a:lnTo>
                  <a:pt x="607176" y="5875154"/>
                </a:lnTo>
                <a:lnTo>
                  <a:pt x="575906" y="5814154"/>
                </a:lnTo>
                <a:lnTo>
                  <a:pt x="560379" y="5783445"/>
                </a:lnTo>
                <a:lnTo>
                  <a:pt x="531727" y="5717419"/>
                </a:lnTo>
                <a:lnTo>
                  <a:pt x="519473" y="5680428"/>
                </a:lnTo>
                <a:lnTo>
                  <a:pt x="509183" y="5639668"/>
                </a:lnTo>
                <a:lnTo>
                  <a:pt x="501292" y="5594302"/>
                </a:lnTo>
                <a:lnTo>
                  <a:pt x="496238" y="5543491"/>
                </a:lnTo>
                <a:lnTo>
                  <a:pt x="494456" y="5486400"/>
                </a:lnTo>
                <a:lnTo>
                  <a:pt x="496238" y="5429308"/>
                </a:lnTo>
                <a:lnTo>
                  <a:pt x="501292" y="5378497"/>
                </a:lnTo>
                <a:lnTo>
                  <a:pt x="509183" y="5333131"/>
                </a:lnTo>
                <a:lnTo>
                  <a:pt x="519473" y="5292371"/>
                </a:lnTo>
                <a:lnTo>
                  <a:pt x="531727" y="5255380"/>
                </a:lnTo>
                <a:lnTo>
                  <a:pt x="560379" y="5189354"/>
                </a:lnTo>
                <a:lnTo>
                  <a:pt x="591650" y="5128354"/>
                </a:lnTo>
                <a:lnTo>
                  <a:pt x="607176" y="5097645"/>
                </a:lnTo>
                <a:lnTo>
                  <a:pt x="635829" y="5031619"/>
                </a:lnTo>
                <a:lnTo>
                  <a:pt x="648083" y="4994628"/>
                </a:lnTo>
                <a:lnTo>
                  <a:pt x="658373" y="4953868"/>
                </a:lnTo>
                <a:lnTo>
                  <a:pt x="666264" y="4908502"/>
                </a:lnTo>
                <a:lnTo>
                  <a:pt x="671318" y="4857691"/>
                </a:lnTo>
                <a:lnTo>
                  <a:pt x="673100" y="4800600"/>
                </a:lnTo>
                <a:lnTo>
                  <a:pt x="671318" y="4743508"/>
                </a:lnTo>
                <a:lnTo>
                  <a:pt x="666264" y="4692697"/>
                </a:lnTo>
                <a:lnTo>
                  <a:pt x="658373" y="4647331"/>
                </a:lnTo>
                <a:lnTo>
                  <a:pt x="648083" y="4606571"/>
                </a:lnTo>
                <a:lnTo>
                  <a:pt x="635829" y="4569580"/>
                </a:lnTo>
                <a:lnTo>
                  <a:pt x="607176" y="4503554"/>
                </a:lnTo>
                <a:lnTo>
                  <a:pt x="575906" y="4442554"/>
                </a:lnTo>
                <a:lnTo>
                  <a:pt x="560379" y="4411845"/>
                </a:lnTo>
                <a:lnTo>
                  <a:pt x="531727" y="4345819"/>
                </a:lnTo>
                <a:lnTo>
                  <a:pt x="519473" y="4308828"/>
                </a:lnTo>
                <a:lnTo>
                  <a:pt x="509183" y="4268068"/>
                </a:lnTo>
                <a:lnTo>
                  <a:pt x="501292" y="4222702"/>
                </a:lnTo>
                <a:lnTo>
                  <a:pt x="496238" y="4171891"/>
                </a:lnTo>
                <a:lnTo>
                  <a:pt x="494456" y="4114800"/>
                </a:lnTo>
                <a:lnTo>
                  <a:pt x="496238" y="4057708"/>
                </a:lnTo>
                <a:lnTo>
                  <a:pt x="501292" y="4006897"/>
                </a:lnTo>
                <a:lnTo>
                  <a:pt x="509183" y="3961531"/>
                </a:lnTo>
                <a:lnTo>
                  <a:pt x="519473" y="3920771"/>
                </a:lnTo>
                <a:lnTo>
                  <a:pt x="531727" y="3883780"/>
                </a:lnTo>
                <a:lnTo>
                  <a:pt x="560379" y="3817754"/>
                </a:lnTo>
                <a:lnTo>
                  <a:pt x="591650" y="3756754"/>
                </a:lnTo>
                <a:lnTo>
                  <a:pt x="607176" y="3726045"/>
                </a:lnTo>
                <a:lnTo>
                  <a:pt x="635829" y="3660019"/>
                </a:lnTo>
                <a:lnTo>
                  <a:pt x="648083" y="3623028"/>
                </a:lnTo>
                <a:lnTo>
                  <a:pt x="658373" y="3582268"/>
                </a:lnTo>
                <a:lnTo>
                  <a:pt x="666264" y="3536902"/>
                </a:lnTo>
                <a:lnTo>
                  <a:pt x="671318" y="3486091"/>
                </a:lnTo>
                <a:lnTo>
                  <a:pt x="673100" y="3429000"/>
                </a:lnTo>
                <a:lnTo>
                  <a:pt x="671318" y="3371908"/>
                </a:lnTo>
                <a:lnTo>
                  <a:pt x="666264" y="3321097"/>
                </a:lnTo>
                <a:lnTo>
                  <a:pt x="658373" y="3275731"/>
                </a:lnTo>
                <a:lnTo>
                  <a:pt x="648083" y="3234971"/>
                </a:lnTo>
                <a:lnTo>
                  <a:pt x="635829" y="3197980"/>
                </a:lnTo>
                <a:lnTo>
                  <a:pt x="607176" y="3131954"/>
                </a:lnTo>
                <a:lnTo>
                  <a:pt x="575906" y="3070954"/>
                </a:lnTo>
                <a:lnTo>
                  <a:pt x="560379" y="3040245"/>
                </a:lnTo>
                <a:lnTo>
                  <a:pt x="531727" y="2974219"/>
                </a:lnTo>
                <a:lnTo>
                  <a:pt x="519473" y="2937228"/>
                </a:lnTo>
                <a:lnTo>
                  <a:pt x="509183" y="2896468"/>
                </a:lnTo>
                <a:lnTo>
                  <a:pt x="501292" y="2851102"/>
                </a:lnTo>
                <a:lnTo>
                  <a:pt x="496238" y="2800291"/>
                </a:lnTo>
                <a:lnTo>
                  <a:pt x="494456" y="2743200"/>
                </a:lnTo>
                <a:lnTo>
                  <a:pt x="496238" y="2686108"/>
                </a:lnTo>
                <a:lnTo>
                  <a:pt x="501292" y="2635297"/>
                </a:lnTo>
                <a:lnTo>
                  <a:pt x="509183" y="2589931"/>
                </a:lnTo>
                <a:lnTo>
                  <a:pt x="519473" y="2549171"/>
                </a:lnTo>
                <a:lnTo>
                  <a:pt x="531727" y="2512180"/>
                </a:lnTo>
                <a:lnTo>
                  <a:pt x="560379" y="2446154"/>
                </a:lnTo>
                <a:lnTo>
                  <a:pt x="591650" y="2385154"/>
                </a:lnTo>
                <a:lnTo>
                  <a:pt x="607176" y="2354445"/>
                </a:lnTo>
                <a:lnTo>
                  <a:pt x="635829" y="2288419"/>
                </a:lnTo>
                <a:lnTo>
                  <a:pt x="648083" y="2251428"/>
                </a:lnTo>
                <a:lnTo>
                  <a:pt x="658373" y="2210668"/>
                </a:lnTo>
                <a:lnTo>
                  <a:pt x="666264" y="2165302"/>
                </a:lnTo>
                <a:lnTo>
                  <a:pt x="671318" y="2114491"/>
                </a:lnTo>
                <a:lnTo>
                  <a:pt x="673100" y="2057400"/>
                </a:lnTo>
                <a:lnTo>
                  <a:pt x="671318" y="2000308"/>
                </a:lnTo>
                <a:lnTo>
                  <a:pt x="666264" y="1949497"/>
                </a:lnTo>
                <a:lnTo>
                  <a:pt x="658373" y="1904131"/>
                </a:lnTo>
                <a:lnTo>
                  <a:pt x="648083" y="1863371"/>
                </a:lnTo>
                <a:lnTo>
                  <a:pt x="635829" y="1826380"/>
                </a:lnTo>
                <a:lnTo>
                  <a:pt x="607176" y="1760354"/>
                </a:lnTo>
                <a:lnTo>
                  <a:pt x="575906" y="1699354"/>
                </a:lnTo>
                <a:lnTo>
                  <a:pt x="560379" y="1668645"/>
                </a:lnTo>
                <a:lnTo>
                  <a:pt x="531727" y="1602619"/>
                </a:lnTo>
                <a:lnTo>
                  <a:pt x="519473" y="1565628"/>
                </a:lnTo>
                <a:lnTo>
                  <a:pt x="509183" y="1524868"/>
                </a:lnTo>
                <a:lnTo>
                  <a:pt x="501292" y="1479502"/>
                </a:lnTo>
                <a:lnTo>
                  <a:pt x="496238" y="1428691"/>
                </a:lnTo>
                <a:lnTo>
                  <a:pt x="494456" y="1371600"/>
                </a:lnTo>
                <a:lnTo>
                  <a:pt x="496238" y="1314508"/>
                </a:lnTo>
                <a:lnTo>
                  <a:pt x="501292" y="1263697"/>
                </a:lnTo>
                <a:lnTo>
                  <a:pt x="509183" y="1218331"/>
                </a:lnTo>
                <a:lnTo>
                  <a:pt x="519473" y="1177571"/>
                </a:lnTo>
                <a:lnTo>
                  <a:pt x="531727" y="1140580"/>
                </a:lnTo>
                <a:lnTo>
                  <a:pt x="560379" y="1074554"/>
                </a:lnTo>
                <a:lnTo>
                  <a:pt x="591650" y="1013554"/>
                </a:lnTo>
                <a:lnTo>
                  <a:pt x="607176" y="982845"/>
                </a:lnTo>
                <a:lnTo>
                  <a:pt x="635829" y="916819"/>
                </a:lnTo>
                <a:lnTo>
                  <a:pt x="648083" y="879828"/>
                </a:lnTo>
                <a:lnTo>
                  <a:pt x="658373" y="839068"/>
                </a:lnTo>
                <a:lnTo>
                  <a:pt x="666264" y="793702"/>
                </a:lnTo>
                <a:lnTo>
                  <a:pt x="671318" y="742891"/>
                </a:lnTo>
                <a:lnTo>
                  <a:pt x="673100" y="685800"/>
                </a:lnTo>
                <a:lnTo>
                  <a:pt x="671318" y="628708"/>
                </a:lnTo>
                <a:lnTo>
                  <a:pt x="666264" y="577897"/>
                </a:lnTo>
                <a:lnTo>
                  <a:pt x="658373" y="532531"/>
                </a:lnTo>
                <a:lnTo>
                  <a:pt x="648083" y="491771"/>
                </a:lnTo>
                <a:lnTo>
                  <a:pt x="635829" y="454780"/>
                </a:lnTo>
                <a:lnTo>
                  <a:pt x="607176" y="388754"/>
                </a:lnTo>
                <a:lnTo>
                  <a:pt x="575906" y="327754"/>
                </a:lnTo>
                <a:lnTo>
                  <a:pt x="560379" y="297045"/>
                </a:lnTo>
                <a:lnTo>
                  <a:pt x="531727" y="231019"/>
                </a:lnTo>
                <a:lnTo>
                  <a:pt x="519473" y="194028"/>
                </a:lnTo>
                <a:lnTo>
                  <a:pt x="509183" y="153268"/>
                </a:lnTo>
                <a:lnTo>
                  <a:pt x="501292" y="107902"/>
                </a:lnTo>
                <a:lnTo>
                  <a:pt x="496238" y="57091"/>
                </a:lnTo>
                <a:lnTo>
                  <a:pt x="494456" y="0"/>
                </a:lnTo>
                <a:close/>
              </a:path>
            </a:pathLst>
          </a:custGeom>
          <a:solidFill>
            <a:srgbClr val="2A1A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595959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105"/>
              </a:lnSpc>
            </a:pPr>
            <a:r>
              <a:rPr dirty="0" spc="-20"/>
              <a:t>Dr. </a:t>
            </a:r>
            <a:r>
              <a:rPr dirty="0" spc="-25"/>
              <a:t>Abeer  </a:t>
            </a:r>
            <a:r>
              <a:rPr dirty="0" spc="-15"/>
              <a:t>A. </a:t>
            </a:r>
            <a:r>
              <a:rPr dirty="0" spc="-10"/>
              <a:t>Al-Masri, </a:t>
            </a:r>
            <a:r>
              <a:rPr dirty="0" spc="-5"/>
              <a:t>Faculty </a:t>
            </a:r>
            <a:r>
              <a:rPr dirty="0"/>
              <a:t>of </a:t>
            </a:r>
            <a:r>
              <a:rPr dirty="0" spc="-10"/>
              <a:t>Medicine,</a:t>
            </a:r>
            <a:r>
              <a:rPr dirty="0" spc="185"/>
              <a:t> </a:t>
            </a:r>
            <a:r>
              <a:rPr dirty="0" spc="5"/>
              <a:t>KSU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002060"/>
                </a:solidFill>
                <a:latin typeface="Arial"/>
                <a:cs typeface="Arial"/>
              </a:defRPr>
            </a:lvl1pPr>
          </a:lstStyle>
          <a:p>
            <a:pPr marL="114300">
              <a:lnSpc>
                <a:spcPts val="131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8928100" cy="6858000"/>
          </a:xfrm>
          <a:custGeom>
            <a:avLst/>
            <a:gdLst/>
            <a:ahLst/>
            <a:cxnLst/>
            <a:rect l="l" t="t" r="r" b="b"/>
            <a:pathLst>
              <a:path w="8928100" h="6858000">
                <a:moveTo>
                  <a:pt x="0" y="6858000"/>
                </a:moveTo>
                <a:lnTo>
                  <a:pt x="8928100" y="6858000"/>
                </a:lnTo>
                <a:lnTo>
                  <a:pt x="89281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3F3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4201" y="674916"/>
            <a:ext cx="8535596" cy="8274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191917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3166" y="1646722"/>
            <a:ext cx="8157667" cy="3502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191917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933099" y="6638728"/>
            <a:ext cx="2606675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595959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105"/>
              </a:lnSpc>
            </a:pPr>
            <a:r>
              <a:rPr dirty="0" spc="-20"/>
              <a:t>Dr. </a:t>
            </a:r>
            <a:r>
              <a:rPr dirty="0" spc="-25"/>
              <a:t>Abeer  </a:t>
            </a:r>
            <a:r>
              <a:rPr dirty="0" spc="-15"/>
              <a:t>A. </a:t>
            </a:r>
            <a:r>
              <a:rPr dirty="0" spc="-10"/>
              <a:t>Al-Masri, </a:t>
            </a:r>
            <a:r>
              <a:rPr dirty="0" spc="-5"/>
              <a:t>Faculty </a:t>
            </a:r>
            <a:r>
              <a:rPr dirty="0"/>
              <a:t>of </a:t>
            </a:r>
            <a:r>
              <a:rPr dirty="0" spc="-10"/>
              <a:t>Medicine,</a:t>
            </a:r>
            <a:r>
              <a:rPr dirty="0" spc="185"/>
              <a:t> </a:t>
            </a:r>
            <a:r>
              <a:rPr dirty="0" spc="5"/>
              <a:t>KSU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397240" y="6645632"/>
            <a:ext cx="22860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002060"/>
                </a:solidFill>
                <a:latin typeface="Arial"/>
                <a:cs typeface="Arial"/>
              </a:defRPr>
            </a:lvl1pPr>
          </a:lstStyle>
          <a:p>
            <a:pPr marL="114300">
              <a:lnSpc>
                <a:spcPts val="131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Relationship Id="rId6" Type="http://schemas.openxmlformats.org/officeDocument/2006/relationships/image" Target="../media/image61.jpg"/><Relationship Id="rId7" Type="http://schemas.openxmlformats.org/officeDocument/2006/relationships/image" Target="../media/image62.png"/><Relationship Id="rId8" Type="http://schemas.openxmlformats.org/officeDocument/2006/relationships/image" Target="../media/image63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19.png"/><Relationship Id="rId17" Type="http://schemas.openxmlformats.org/officeDocument/2006/relationships/image" Target="../media/image20.png"/><Relationship Id="rId18" Type="http://schemas.openxmlformats.org/officeDocument/2006/relationships/image" Target="../media/image21.png"/><Relationship Id="rId19" Type="http://schemas.openxmlformats.org/officeDocument/2006/relationships/image" Target="../media/image22.png"/><Relationship Id="rId20" Type="http://schemas.openxmlformats.org/officeDocument/2006/relationships/image" Target="../media/image23.png"/><Relationship Id="rId21" Type="http://schemas.openxmlformats.org/officeDocument/2006/relationships/image" Target="../media/image24.png"/><Relationship Id="rId22" Type="http://schemas.openxmlformats.org/officeDocument/2006/relationships/image" Target="../media/image25.png"/><Relationship Id="rId23" Type="http://schemas.openxmlformats.org/officeDocument/2006/relationships/image" Target="../media/image26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0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ng"/><Relationship Id="rId3" Type="http://schemas.openxmlformats.org/officeDocument/2006/relationships/image" Target="../media/image72.png"/><Relationship Id="rId4" Type="http://schemas.openxmlformats.org/officeDocument/2006/relationships/image" Target="../media/image73.png"/><Relationship Id="rId5" Type="http://schemas.openxmlformats.org/officeDocument/2006/relationships/image" Target="../media/image74.png"/><Relationship Id="rId6" Type="http://schemas.openxmlformats.org/officeDocument/2006/relationships/image" Target="../media/image75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png"/><Relationship Id="rId3" Type="http://schemas.openxmlformats.org/officeDocument/2006/relationships/image" Target="../media/image78.png"/><Relationship Id="rId4" Type="http://schemas.openxmlformats.org/officeDocument/2006/relationships/image" Target="../media/image79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png"/><Relationship Id="rId3" Type="http://schemas.openxmlformats.org/officeDocument/2006/relationships/image" Target="../media/image82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pn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.pn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6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9" Type="http://schemas.openxmlformats.org/officeDocument/2006/relationships/image" Target="../media/image34.png"/><Relationship Id="rId10" Type="http://schemas.openxmlformats.org/officeDocument/2006/relationships/image" Target="../media/image35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7.pn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8.pn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9.png"/><Relationship Id="rId3" Type="http://schemas.openxmlformats.org/officeDocument/2006/relationships/image" Target="../media/image90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3.jpg"/><Relationship Id="rId3" Type="http://schemas.openxmlformats.org/officeDocument/2006/relationships/image" Target="../media/image44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5900" y="0"/>
            <a:ext cx="8928100" cy="6858000"/>
          </a:xfrm>
          <a:custGeom>
            <a:avLst/>
            <a:gdLst/>
            <a:ahLst/>
            <a:cxnLst/>
            <a:rect l="l" t="t" r="r" b="b"/>
            <a:pathLst>
              <a:path w="8928100" h="6858000">
                <a:moveTo>
                  <a:pt x="0" y="6858000"/>
                </a:moveTo>
                <a:lnTo>
                  <a:pt x="8928100" y="6858000"/>
                </a:lnTo>
                <a:lnTo>
                  <a:pt x="89281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8B3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057400" y="635000"/>
            <a:ext cx="5232400" cy="5219700"/>
          </a:xfrm>
          <a:custGeom>
            <a:avLst/>
            <a:gdLst/>
            <a:ahLst/>
            <a:cxnLst/>
            <a:rect l="l" t="t" r="r" b="b"/>
            <a:pathLst>
              <a:path w="5232400" h="5219700">
                <a:moveTo>
                  <a:pt x="3147695" y="5016500"/>
                </a:moveTo>
                <a:lnTo>
                  <a:pt x="2084704" y="5016500"/>
                </a:lnTo>
                <a:lnTo>
                  <a:pt x="2230666" y="5054600"/>
                </a:lnTo>
                <a:lnTo>
                  <a:pt x="2325865" y="5105400"/>
                </a:lnTo>
                <a:lnTo>
                  <a:pt x="2373464" y="5143500"/>
                </a:lnTo>
                <a:lnTo>
                  <a:pt x="2419464" y="5168900"/>
                </a:lnTo>
                <a:lnTo>
                  <a:pt x="2468651" y="5194300"/>
                </a:lnTo>
                <a:lnTo>
                  <a:pt x="2565425" y="5219700"/>
                </a:lnTo>
                <a:lnTo>
                  <a:pt x="2666974" y="5219700"/>
                </a:lnTo>
                <a:lnTo>
                  <a:pt x="2763748" y="5194300"/>
                </a:lnTo>
                <a:lnTo>
                  <a:pt x="2812935" y="5168900"/>
                </a:lnTo>
                <a:lnTo>
                  <a:pt x="2858935" y="5143500"/>
                </a:lnTo>
                <a:lnTo>
                  <a:pt x="2906534" y="5105400"/>
                </a:lnTo>
                <a:lnTo>
                  <a:pt x="3001733" y="5054600"/>
                </a:lnTo>
                <a:lnTo>
                  <a:pt x="3047733" y="5041900"/>
                </a:lnTo>
                <a:lnTo>
                  <a:pt x="3147695" y="5016500"/>
                </a:lnTo>
                <a:close/>
              </a:path>
              <a:path w="5232400" h="5219700">
                <a:moveTo>
                  <a:pt x="1762645" y="177800"/>
                </a:moveTo>
                <a:lnTo>
                  <a:pt x="1711871" y="177800"/>
                </a:lnTo>
                <a:lnTo>
                  <a:pt x="1615097" y="203200"/>
                </a:lnTo>
                <a:lnTo>
                  <a:pt x="1575435" y="228600"/>
                </a:lnTo>
                <a:lnTo>
                  <a:pt x="1537347" y="254000"/>
                </a:lnTo>
                <a:lnTo>
                  <a:pt x="1504035" y="279400"/>
                </a:lnTo>
                <a:lnTo>
                  <a:pt x="1470723" y="317500"/>
                </a:lnTo>
                <a:lnTo>
                  <a:pt x="1350137" y="469900"/>
                </a:lnTo>
                <a:lnTo>
                  <a:pt x="1318412" y="508000"/>
                </a:lnTo>
                <a:lnTo>
                  <a:pt x="1281925" y="546100"/>
                </a:lnTo>
                <a:lnTo>
                  <a:pt x="1247013" y="571500"/>
                </a:lnTo>
                <a:lnTo>
                  <a:pt x="1207350" y="596900"/>
                </a:lnTo>
                <a:lnTo>
                  <a:pt x="1164513" y="609600"/>
                </a:lnTo>
                <a:lnTo>
                  <a:pt x="1118514" y="635000"/>
                </a:lnTo>
                <a:lnTo>
                  <a:pt x="974128" y="673100"/>
                </a:lnTo>
                <a:lnTo>
                  <a:pt x="882116" y="698500"/>
                </a:lnTo>
                <a:lnTo>
                  <a:pt x="839279" y="723900"/>
                </a:lnTo>
                <a:lnTo>
                  <a:pt x="801204" y="736600"/>
                </a:lnTo>
                <a:lnTo>
                  <a:pt x="766292" y="774700"/>
                </a:lnTo>
                <a:lnTo>
                  <a:pt x="737743" y="800100"/>
                </a:lnTo>
                <a:lnTo>
                  <a:pt x="713943" y="838200"/>
                </a:lnTo>
                <a:lnTo>
                  <a:pt x="694905" y="889000"/>
                </a:lnTo>
                <a:lnTo>
                  <a:pt x="679043" y="927100"/>
                </a:lnTo>
                <a:lnTo>
                  <a:pt x="664756" y="977900"/>
                </a:lnTo>
                <a:lnTo>
                  <a:pt x="639368" y="1079500"/>
                </a:lnTo>
                <a:lnTo>
                  <a:pt x="625094" y="1117600"/>
                </a:lnTo>
                <a:lnTo>
                  <a:pt x="609231" y="1168400"/>
                </a:lnTo>
                <a:lnTo>
                  <a:pt x="590194" y="1206500"/>
                </a:lnTo>
                <a:lnTo>
                  <a:pt x="567982" y="1244600"/>
                </a:lnTo>
                <a:lnTo>
                  <a:pt x="539419" y="1282700"/>
                </a:lnTo>
                <a:lnTo>
                  <a:pt x="507695" y="1320800"/>
                </a:lnTo>
                <a:lnTo>
                  <a:pt x="471195" y="1358900"/>
                </a:lnTo>
                <a:lnTo>
                  <a:pt x="352209" y="1447800"/>
                </a:lnTo>
                <a:lnTo>
                  <a:pt x="314134" y="1473200"/>
                </a:lnTo>
                <a:lnTo>
                  <a:pt x="277647" y="1511300"/>
                </a:lnTo>
                <a:lnTo>
                  <a:pt x="245910" y="1536700"/>
                </a:lnTo>
                <a:lnTo>
                  <a:pt x="218935" y="1574800"/>
                </a:lnTo>
                <a:lnTo>
                  <a:pt x="198310" y="1612900"/>
                </a:lnTo>
                <a:lnTo>
                  <a:pt x="184035" y="1663700"/>
                </a:lnTo>
                <a:lnTo>
                  <a:pt x="177698" y="1714500"/>
                </a:lnTo>
                <a:lnTo>
                  <a:pt x="176110" y="1765300"/>
                </a:lnTo>
                <a:lnTo>
                  <a:pt x="180860" y="1816100"/>
                </a:lnTo>
                <a:lnTo>
                  <a:pt x="201485" y="1981200"/>
                </a:lnTo>
                <a:lnTo>
                  <a:pt x="204660" y="2032000"/>
                </a:lnTo>
                <a:lnTo>
                  <a:pt x="204660" y="2082800"/>
                </a:lnTo>
                <a:lnTo>
                  <a:pt x="198310" y="2133600"/>
                </a:lnTo>
                <a:lnTo>
                  <a:pt x="185623" y="2184400"/>
                </a:lnTo>
                <a:lnTo>
                  <a:pt x="166585" y="2235200"/>
                </a:lnTo>
                <a:lnTo>
                  <a:pt x="142786" y="2273300"/>
                </a:lnTo>
                <a:lnTo>
                  <a:pt x="115811" y="2324100"/>
                </a:lnTo>
                <a:lnTo>
                  <a:pt x="87261" y="2374900"/>
                </a:lnTo>
                <a:lnTo>
                  <a:pt x="60286" y="2425700"/>
                </a:lnTo>
                <a:lnTo>
                  <a:pt x="36487" y="2463800"/>
                </a:lnTo>
                <a:lnTo>
                  <a:pt x="17449" y="2514600"/>
                </a:lnTo>
                <a:lnTo>
                  <a:pt x="4762" y="2565400"/>
                </a:lnTo>
                <a:lnTo>
                  <a:pt x="0" y="2616200"/>
                </a:lnTo>
                <a:lnTo>
                  <a:pt x="4762" y="2667000"/>
                </a:lnTo>
                <a:lnTo>
                  <a:pt x="17449" y="2717800"/>
                </a:lnTo>
                <a:lnTo>
                  <a:pt x="36487" y="2768600"/>
                </a:lnTo>
                <a:lnTo>
                  <a:pt x="60286" y="2806700"/>
                </a:lnTo>
                <a:lnTo>
                  <a:pt x="87261" y="2857500"/>
                </a:lnTo>
                <a:lnTo>
                  <a:pt x="115811" y="2908300"/>
                </a:lnTo>
                <a:lnTo>
                  <a:pt x="142786" y="2959100"/>
                </a:lnTo>
                <a:lnTo>
                  <a:pt x="166585" y="2997200"/>
                </a:lnTo>
                <a:lnTo>
                  <a:pt x="185623" y="3048000"/>
                </a:lnTo>
                <a:lnTo>
                  <a:pt x="198310" y="3098800"/>
                </a:lnTo>
                <a:lnTo>
                  <a:pt x="204660" y="3149600"/>
                </a:lnTo>
                <a:lnTo>
                  <a:pt x="204660" y="3200400"/>
                </a:lnTo>
                <a:lnTo>
                  <a:pt x="201485" y="3251200"/>
                </a:lnTo>
                <a:lnTo>
                  <a:pt x="180860" y="3416300"/>
                </a:lnTo>
                <a:lnTo>
                  <a:pt x="176110" y="3467100"/>
                </a:lnTo>
                <a:lnTo>
                  <a:pt x="177698" y="3517900"/>
                </a:lnTo>
                <a:lnTo>
                  <a:pt x="184035" y="3568700"/>
                </a:lnTo>
                <a:lnTo>
                  <a:pt x="198310" y="3619500"/>
                </a:lnTo>
                <a:lnTo>
                  <a:pt x="218935" y="3657600"/>
                </a:lnTo>
                <a:lnTo>
                  <a:pt x="245910" y="3695700"/>
                </a:lnTo>
                <a:lnTo>
                  <a:pt x="277647" y="3721100"/>
                </a:lnTo>
                <a:lnTo>
                  <a:pt x="314134" y="3759200"/>
                </a:lnTo>
                <a:lnTo>
                  <a:pt x="352209" y="3784600"/>
                </a:lnTo>
                <a:lnTo>
                  <a:pt x="471195" y="3873500"/>
                </a:lnTo>
                <a:lnTo>
                  <a:pt x="507695" y="3911600"/>
                </a:lnTo>
                <a:lnTo>
                  <a:pt x="539419" y="3949700"/>
                </a:lnTo>
                <a:lnTo>
                  <a:pt x="567982" y="3987800"/>
                </a:lnTo>
                <a:lnTo>
                  <a:pt x="590194" y="4025900"/>
                </a:lnTo>
                <a:lnTo>
                  <a:pt x="609231" y="4064000"/>
                </a:lnTo>
                <a:lnTo>
                  <a:pt x="625094" y="4114800"/>
                </a:lnTo>
                <a:lnTo>
                  <a:pt x="639368" y="4152900"/>
                </a:lnTo>
                <a:lnTo>
                  <a:pt x="664756" y="4254500"/>
                </a:lnTo>
                <a:lnTo>
                  <a:pt x="679043" y="4305300"/>
                </a:lnTo>
                <a:lnTo>
                  <a:pt x="694905" y="4343400"/>
                </a:lnTo>
                <a:lnTo>
                  <a:pt x="713943" y="4394200"/>
                </a:lnTo>
                <a:lnTo>
                  <a:pt x="737743" y="4432300"/>
                </a:lnTo>
                <a:lnTo>
                  <a:pt x="766292" y="4457700"/>
                </a:lnTo>
                <a:lnTo>
                  <a:pt x="801204" y="4495800"/>
                </a:lnTo>
                <a:lnTo>
                  <a:pt x="839279" y="4508500"/>
                </a:lnTo>
                <a:lnTo>
                  <a:pt x="882116" y="4533900"/>
                </a:lnTo>
                <a:lnTo>
                  <a:pt x="974128" y="4559300"/>
                </a:lnTo>
                <a:lnTo>
                  <a:pt x="1118514" y="4597400"/>
                </a:lnTo>
                <a:lnTo>
                  <a:pt x="1164513" y="4622800"/>
                </a:lnTo>
                <a:lnTo>
                  <a:pt x="1207350" y="4635500"/>
                </a:lnTo>
                <a:lnTo>
                  <a:pt x="1247013" y="4660900"/>
                </a:lnTo>
                <a:lnTo>
                  <a:pt x="1281925" y="4686300"/>
                </a:lnTo>
                <a:lnTo>
                  <a:pt x="1318412" y="4724400"/>
                </a:lnTo>
                <a:lnTo>
                  <a:pt x="1350137" y="4762500"/>
                </a:lnTo>
                <a:lnTo>
                  <a:pt x="1470723" y="4914900"/>
                </a:lnTo>
                <a:lnTo>
                  <a:pt x="1504035" y="4953000"/>
                </a:lnTo>
                <a:lnTo>
                  <a:pt x="1537347" y="4978400"/>
                </a:lnTo>
                <a:lnTo>
                  <a:pt x="1575435" y="5003800"/>
                </a:lnTo>
                <a:lnTo>
                  <a:pt x="1615097" y="5029200"/>
                </a:lnTo>
                <a:lnTo>
                  <a:pt x="1711871" y="5054600"/>
                </a:lnTo>
                <a:lnTo>
                  <a:pt x="1762645" y="5054600"/>
                </a:lnTo>
                <a:lnTo>
                  <a:pt x="1816582" y="5041900"/>
                </a:lnTo>
                <a:lnTo>
                  <a:pt x="1870532" y="5041900"/>
                </a:lnTo>
                <a:lnTo>
                  <a:pt x="1924469" y="5029200"/>
                </a:lnTo>
                <a:lnTo>
                  <a:pt x="1978405" y="5029200"/>
                </a:lnTo>
                <a:lnTo>
                  <a:pt x="2032355" y="5016500"/>
                </a:lnTo>
                <a:lnTo>
                  <a:pt x="3637133" y="5016500"/>
                </a:lnTo>
                <a:lnTo>
                  <a:pt x="3656965" y="5003800"/>
                </a:lnTo>
                <a:lnTo>
                  <a:pt x="3695039" y="4978400"/>
                </a:lnTo>
                <a:lnTo>
                  <a:pt x="3728364" y="4953000"/>
                </a:lnTo>
                <a:lnTo>
                  <a:pt x="3761676" y="4914900"/>
                </a:lnTo>
                <a:lnTo>
                  <a:pt x="3882250" y="4762500"/>
                </a:lnTo>
                <a:lnTo>
                  <a:pt x="3913987" y="4724400"/>
                </a:lnTo>
                <a:lnTo>
                  <a:pt x="3950474" y="4686300"/>
                </a:lnTo>
                <a:lnTo>
                  <a:pt x="3985387" y="4660900"/>
                </a:lnTo>
                <a:lnTo>
                  <a:pt x="4025049" y="4635500"/>
                </a:lnTo>
                <a:lnTo>
                  <a:pt x="4067886" y="4622800"/>
                </a:lnTo>
                <a:lnTo>
                  <a:pt x="4113885" y="4597400"/>
                </a:lnTo>
                <a:lnTo>
                  <a:pt x="4258259" y="4559300"/>
                </a:lnTo>
                <a:lnTo>
                  <a:pt x="4350283" y="4533900"/>
                </a:lnTo>
                <a:lnTo>
                  <a:pt x="4393120" y="4508500"/>
                </a:lnTo>
                <a:lnTo>
                  <a:pt x="4431195" y="4495800"/>
                </a:lnTo>
                <a:lnTo>
                  <a:pt x="4466107" y="4457700"/>
                </a:lnTo>
                <a:lnTo>
                  <a:pt x="4494657" y="4432300"/>
                </a:lnTo>
                <a:lnTo>
                  <a:pt x="4518456" y="4394200"/>
                </a:lnTo>
                <a:lnTo>
                  <a:pt x="4537494" y="4343400"/>
                </a:lnTo>
                <a:lnTo>
                  <a:pt x="4553356" y="4305300"/>
                </a:lnTo>
                <a:lnTo>
                  <a:pt x="4567643" y="4254500"/>
                </a:lnTo>
                <a:lnTo>
                  <a:pt x="4593031" y="4152900"/>
                </a:lnTo>
                <a:lnTo>
                  <a:pt x="4607306" y="4114800"/>
                </a:lnTo>
                <a:lnTo>
                  <a:pt x="4623168" y="4064000"/>
                </a:lnTo>
                <a:lnTo>
                  <a:pt x="4642205" y="4025900"/>
                </a:lnTo>
                <a:lnTo>
                  <a:pt x="4664417" y="3987800"/>
                </a:lnTo>
                <a:lnTo>
                  <a:pt x="4692980" y="3949700"/>
                </a:lnTo>
                <a:lnTo>
                  <a:pt x="4724704" y="3911600"/>
                </a:lnTo>
                <a:lnTo>
                  <a:pt x="4761191" y="3873500"/>
                </a:lnTo>
                <a:lnTo>
                  <a:pt x="4799279" y="3848100"/>
                </a:lnTo>
                <a:lnTo>
                  <a:pt x="4840528" y="3822700"/>
                </a:lnTo>
                <a:lnTo>
                  <a:pt x="4880190" y="3784600"/>
                </a:lnTo>
                <a:lnTo>
                  <a:pt x="4918265" y="3759200"/>
                </a:lnTo>
                <a:lnTo>
                  <a:pt x="4954752" y="3721100"/>
                </a:lnTo>
                <a:lnTo>
                  <a:pt x="4986489" y="3695700"/>
                </a:lnTo>
                <a:lnTo>
                  <a:pt x="5013452" y="3657600"/>
                </a:lnTo>
                <a:lnTo>
                  <a:pt x="5034076" y="3619500"/>
                </a:lnTo>
                <a:lnTo>
                  <a:pt x="5048364" y="3568700"/>
                </a:lnTo>
                <a:lnTo>
                  <a:pt x="5054701" y="3517900"/>
                </a:lnTo>
                <a:lnTo>
                  <a:pt x="5056289" y="3467100"/>
                </a:lnTo>
                <a:lnTo>
                  <a:pt x="5051539" y="3416300"/>
                </a:lnTo>
                <a:lnTo>
                  <a:pt x="5030914" y="3251200"/>
                </a:lnTo>
                <a:lnTo>
                  <a:pt x="5027739" y="3200400"/>
                </a:lnTo>
                <a:lnTo>
                  <a:pt x="5027739" y="3149600"/>
                </a:lnTo>
                <a:lnTo>
                  <a:pt x="5034076" y="3098800"/>
                </a:lnTo>
                <a:lnTo>
                  <a:pt x="5046776" y="3048000"/>
                </a:lnTo>
                <a:lnTo>
                  <a:pt x="5065814" y="2997200"/>
                </a:lnTo>
                <a:lnTo>
                  <a:pt x="5116588" y="2908300"/>
                </a:lnTo>
                <a:lnTo>
                  <a:pt x="5145138" y="2857500"/>
                </a:lnTo>
                <a:lnTo>
                  <a:pt x="5172113" y="2806700"/>
                </a:lnTo>
                <a:lnTo>
                  <a:pt x="5195912" y="2768600"/>
                </a:lnTo>
                <a:lnTo>
                  <a:pt x="5214950" y="2717800"/>
                </a:lnTo>
                <a:lnTo>
                  <a:pt x="5227637" y="2667000"/>
                </a:lnTo>
                <a:lnTo>
                  <a:pt x="5232400" y="2616200"/>
                </a:lnTo>
                <a:lnTo>
                  <a:pt x="5227637" y="2565400"/>
                </a:lnTo>
                <a:lnTo>
                  <a:pt x="5214950" y="2514600"/>
                </a:lnTo>
                <a:lnTo>
                  <a:pt x="5195912" y="2463800"/>
                </a:lnTo>
                <a:lnTo>
                  <a:pt x="5172113" y="2425700"/>
                </a:lnTo>
                <a:lnTo>
                  <a:pt x="5145138" y="2374900"/>
                </a:lnTo>
                <a:lnTo>
                  <a:pt x="5116588" y="2324100"/>
                </a:lnTo>
                <a:lnTo>
                  <a:pt x="5065814" y="2235200"/>
                </a:lnTo>
                <a:lnTo>
                  <a:pt x="5046776" y="2184400"/>
                </a:lnTo>
                <a:lnTo>
                  <a:pt x="5034076" y="2133600"/>
                </a:lnTo>
                <a:lnTo>
                  <a:pt x="5027739" y="2082800"/>
                </a:lnTo>
                <a:lnTo>
                  <a:pt x="5027739" y="2032000"/>
                </a:lnTo>
                <a:lnTo>
                  <a:pt x="5030914" y="1981200"/>
                </a:lnTo>
                <a:lnTo>
                  <a:pt x="5051539" y="1816100"/>
                </a:lnTo>
                <a:lnTo>
                  <a:pt x="5056289" y="1765300"/>
                </a:lnTo>
                <a:lnTo>
                  <a:pt x="5054701" y="1714500"/>
                </a:lnTo>
                <a:lnTo>
                  <a:pt x="5048364" y="1663700"/>
                </a:lnTo>
                <a:lnTo>
                  <a:pt x="5034076" y="1612900"/>
                </a:lnTo>
                <a:lnTo>
                  <a:pt x="5013452" y="1574800"/>
                </a:lnTo>
                <a:lnTo>
                  <a:pt x="4986489" y="1536700"/>
                </a:lnTo>
                <a:lnTo>
                  <a:pt x="4954752" y="1511300"/>
                </a:lnTo>
                <a:lnTo>
                  <a:pt x="4918265" y="1473200"/>
                </a:lnTo>
                <a:lnTo>
                  <a:pt x="4880190" y="1447800"/>
                </a:lnTo>
                <a:lnTo>
                  <a:pt x="4840528" y="1409700"/>
                </a:lnTo>
                <a:lnTo>
                  <a:pt x="4799279" y="1384300"/>
                </a:lnTo>
                <a:lnTo>
                  <a:pt x="4761191" y="1358900"/>
                </a:lnTo>
                <a:lnTo>
                  <a:pt x="4724704" y="1320800"/>
                </a:lnTo>
                <a:lnTo>
                  <a:pt x="4692980" y="1282700"/>
                </a:lnTo>
                <a:lnTo>
                  <a:pt x="4664417" y="1244600"/>
                </a:lnTo>
                <a:lnTo>
                  <a:pt x="4642205" y="1206500"/>
                </a:lnTo>
                <a:lnTo>
                  <a:pt x="4623168" y="1168400"/>
                </a:lnTo>
                <a:lnTo>
                  <a:pt x="4607306" y="1117600"/>
                </a:lnTo>
                <a:lnTo>
                  <a:pt x="4593031" y="1079500"/>
                </a:lnTo>
                <a:lnTo>
                  <a:pt x="4567643" y="977900"/>
                </a:lnTo>
                <a:lnTo>
                  <a:pt x="4553356" y="927100"/>
                </a:lnTo>
                <a:lnTo>
                  <a:pt x="4537494" y="889000"/>
                </a:lnTo>
                <a:lnTo>
                  <a:pt x="4518456" y="838200"/>
                </a:lnTo>
                <a:lnTo>
                  <a:pt x="4494657" y="800100"/>
                </a:lnTo>
                <a:lnTo>
                  <a:pt x="4466107" y="774700"/>
                </a:lnTo>
                <a:lnTo>
                  <a:pt x="4431195" y="736600"/>
                </a:lnTo>
                <a:lnTo>
                  <a:pt x="4393120" y="723900"/>
                </a:lnTo>
                <a:lnTo>
                  <a:pt x="4350283" y="698500"/>
                </a:lnTo>
                <a:lnTo>
                  <a:pt x="4258259" y="673100"/>
                </a:lnTo>
                <a:lnTo>
                  <a:pt x="4113885" y="635000"/>
                </a:lnTo>
                <a:lnTo>
                  <a:pt x="4067886" y="609600"/>
                </a:lnTo>
                <a:lnTo>
                  <a:pt x="4025049" y="596900"/>
                </a:lnTo>
                <a:lnTo>
                  <a:pt x="3985387" y="571500"/>
                </a:lnTo>
                <a:lnTo>
                  <a:pt x="3950474" y="546100"/>
                </a:lnTo>
                <a:lnTo>
                  <a:pt x="3913987" y="508000"/>
                </a:lnTo>
                <a:lnTo>
                  <a:pt x="3882250" y="469900"/>
                </a:lnTo>
                <a:lnTo>
                  <a:pt x="3761676" y="317500"/>
                </a:lnTo>
                <a:lnTo>
                  <a:pt x="3728364" y="279400"/>
                </a:lnTo>
                <a:lnTo>
                  <a:pt x="3695039" y="254000"/>
                </a:lnTo>
                <a:lnTo>
                  <a:pt x="3656965" y="228600"/>
                </a:lnTo>
                <a:lnTo>
                  <a:pt x="3637133" y="215900"/>
                </a:lnTo>
                <a:lnTo>
                  <a:pt x="2032355" y="215900"/>
                </a:lnTo>
                <a:lnTo>
                  <a:pt x="1978405" y="203200"/>
                </a:lnTo>
                <a:lnTo>
                  <a:pt x="1924469" y="203200"/>
                </a:lnTo>
                <a:lnTo>
                  <a:pt x="1870532" y="190500"/>
                </a:lnTo>
                <a:lnTo>
                  <a:pt x="1816582" y="190500"/>
                </a:lnTo>
                <a:lnTo>
                  <a:pt x="1762645" y="177800"/>
                </a:lnTo>
                <a:close/>
              </a:path>
              <a:path w="5232400" h="5219700">
                <a:moveTo>
                  <a:pt x="3637133" y="5016500"/>
                </a:moveTo>
                <a:lnTo>
                  <a:pt x="3200044" y="5016500"/>
                </a:lnTo>
                <a:lnTo>
                  <a:pt x="3253981" y="5029200"/>
                </a:lnTo>
                <a:lnTo>
                  <a:pt x="3307930" y="5029200"/>
                </a:lnTo>
                <a:lnTo>
                  <a:pt x="3361867" y="5041900"/>
                </a:lnTo>
                <a:lnTo>
                  <a:pt x="3415817" y="5041900"/>
                </a:lnTo>
                <a:lnTo>
                  <a:pt x="3469754" y="5054600"/>
                </a:lnTo>
                <a:lnTo>
                  <a:pt x="3520528" y="5054600"/>
                </a:lnTo>
                <a:lnTo>
                  <a:pt x="3617302" y="5029200"/>
                </a:lnTo>
                <a:lnTo>
                  <a:pt x="3637133" y="5016500"/>
                </a:lnTo>
                <a:close/>
              </a:path>
              <a:path w="5232400" h="5219700">
                <a:moveTo>
                  <a:pt x="2616200" y="0"/>
                </a:moveTo>
                <a:lnTo>
                  <a:pt x="2565425" y="12700"/>
                </a:lnTo>
                <a:lnTo>
                  <a:pt x="2468651" y="38100"/>
                </a:lnTo>
                <a:lnTo>
                  <a:pt x="2419464" y="63500"/>
                </a:lnTo>
                <a:lnTo>
                  <a:pt x="2373464" y="88900"/>
                </a:lnTo>
                <a:lnTo>
                  <a:pt x="2325865" y="127000"/>
                </a:lnTo>
                <a:lnTo>
                  <a:pt x="2230666" y="177800"/>
                </a:lnTo>
                <a:lnTo>
                  <a:pt x="2084704" y="215900"/>
                </a:lnTo>
                <a:lnTo>
                  <a:pt x="3147695" y="215900"/>
                </a:lnTo>
                <a:lnTo>
                  <a:pt x="3047733" y="190500"/>
                </a:lnTo>
                <a:lnTo>
                  <a:pt x="3001733" y="177800"/>
                </a:lnTo>
                <a:lnTo>
                  <a:pt x="2906534" y="127000"/>
                </a:lnTo>
                <a:lnTo>
                  <a:pt x="2858935" y="88900"/>
                </a:lnTo>
                <a:lnTo>
                  <a:pt x="2812935" y="63500"/>
                </a:lnTo>
                <a:lnTo>
                  <a:pt x="2763748" y="38100"/>
                </a:lnTo>
                <a:lnTo>
                  <a:pt x="2666974" y="12700"/>
                </a:lnTo>
                <a:lnTo>
                  <a:pt x="2616200" y="0"/>
                </a:lnTo>
                <a:close/>
              </a:path>
              <a:path w="5232400" h="5219700">
                <a:moveTo>
                  <a:pt x="3520528" y="177800"/>
                </a:moveTo>
                <a:lnTo>
                  <a:pt x="3469754" y="177800"/>
                </a:lnTo>
                <a:lnTo>
                  <a:pt x="3415817" y="190500"/>
                </a:lnTo>
                <a:lnTo>
                  <a:pt x="3361867" y="190500"/>
                </a:lnTo>
                <a:lnTo>
                  <a:pt x="3307930" y="203200"/>
                </a:lnTo>
                <a:lnTo>
                  <a:pt x="3253981" y="203200"/>
                </a:lnTo>
                <a:lnTo>
                  <a:pt x="3200044" y="215900"/>
                </a:lnTo>
                <a:lnTo>
                  <a:pt x="3637133" y="215900"/>
                </a:lnTo>
                <a:lnTo>
                  <a:pt x="3617302" y="203200"/>
                </a:lnTo>
                <a:lnTo>
                  <a:pt x="3520528" y="177800"/>
                </a:lnTo>
                <a:close/>
              </a:path>
            </a:pathLst>
          </a:custGeom>
          <a:solidFill>
            <a:srgbClr val="F3F3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w="0" h="6858000">
                <a:moveTo>
                  <a:pt x="0" y="6858000"/>
                </a:move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2A1A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0"/>
            <a:ext cx="215900" cy="6858000"/>
          </a:xfrm>
          <a:custGeom>
            <a:avLst/>
            <a:gdLst/>
            <a:ahLst/>
            <a:cxnLst/>
            <a:rect l="l" t="t" r="r" b="b"/>
            <a:pathLst>
              <a:path w="215900" h="6858000">
                <a:moveTo>
                  <a:pt x="0" y="0"/>
                </a:moveTo>
                <a:lnTo>
                  <a:pt x="215900" y="0"/>
                </a:lnTo>
                <a:lnTo>
                  <a:pt x="2159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2A1A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187700" y="2222500"/>
            <a:ext cx="3251200" cy="393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294760" y="2309431"/>
            <a:ext cx="2830830" cy="3911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31800" marR="5080" indent="-419100">
              <a:lnSpc>
                <a:spcPts val="1500"/>
              </a:lnSpc>
            </a:pPr>
            <a:r>
              <a:rPr dirty="0" sz="1400" spc="-5">
                <a:solidFill>
                  <a:srgbClr val="C00000"/>
                </a:solidFill>
                <a:latin typeface="Arial"/>
                <a:cs typeface="Arial"/>
              </a:rPr>
              <a:t>C </a:t>
            </a:r>
            <a:r>
              <a:rPr dirty="0" sz="1400" spc="220">
                <a:solidFill>
                  <a:srgbClr val="C00000"/>
                </a:solidFill>
                <a:latin typeface="Arial"/>
                <a:cs typeface="Arial"/>
              </a:rPr>
              <a:t>A </a:t>
            </a:r>
            <a:r>
              <a:rPr dirty="0" sz="1400" spc="75">
                <a:solidFill>
                  <a:srgbClr val="C00000"/>
                </a:solidFill>
                <a:latin typeface="Arial"/>
                <a:cs typeface="Arial"/>
              </a:rPr>
              <a:t>R </a:t>
            </a:r>
            <a:r>
              <a:rPr dirty="0" sz="1400" spc="110">
                <a:solidFill>
                  <a:srgbClr val="C00000"/>
                </a:solidFill>
                <a:latin typeface="Arial"/>
                <a:cs typeface="Arial"/>
              </a:rPr>
              <a:t>D </a:t>
            </a:r>
            <a:r>
              <a:rPr dirty="0" sz="1400" spc="190">
                <a:solidFill>
                  <a:srgbClr val="C00000"/>
                </a:solidFill>
                <a:latin typeface="Arial"/>
                <a:cs typeface="Arial"/>
              </a:rPr>
              <a:t>I </a:t>
            </a:r>
            <a:r>
              <a:rPr dirty="0" sz="1400">
                <a:solidFill>
                  <a:srgbClr val="C00000"/>
                </a:solidFill>
                <a:latin typeface="Arial"/>
                <a:cs typeface="Arial"/>
              </a:rPr>
              <a:t>O </a:t>
            </a:r>
            <a:r>
              <a:rPr dirty="0" sz="1400" spc="190">
                <a:solidFill>
                  <a:srgbClr val="C00000"/>
                </a:solidFill>
                <a:latin typeface="Arial"/>
                <a:cs typeface="Arial"/>
              </a:rPr>
              <a:t>V </a:t>
            </a:r>
            <a:r>
              <a:rPr dirty="0" sz="1400" spc="220">
                <a:solidFill>
                  <a:srgbClr val="C00000"/>
                </a:solidFill>
                <a:latin typeface="Arial"/>
                <a:cs typeface="Arial"/>
              </a:rPr>
              <a:t>A </a:t>
            </a:r>
            <a:r>
              <a:rPr dirty="0" sz="1400" spc="-35">
                <a:solidFill>
                  <a:srgbClr val="C00000"/>
                </a:solidFill>
                <a:latin typeface="Arial"/>
                <a:cs typeface="Arial"/>
              </a:rPr>
              <a:t>S </a:t>
            </a:r>
            <a:r>
              <a:rPr dirty="0" sz="1400" spc="-5">
                <a:solidFill>
                  <a:srgbClr val="C00000"/>
                </a:solidFill>
                <a:latin typeface="Arial"/>
                <a:cs typeface="Arial"/>
              </a:rPr>
              <a:t>C </a:t>
            </a:r>
            <a:r>
              <a:rPr dirty="0" sz="1400" spc="135">
                <a:solidFill>
                  <a:srgbClr val="C00000"/>
                </a:solidFill>
                <a:latin typeface="Arial"/>
                <a:cs typeface="Arial"/>
              </a:rPr>
              <a:t>U </a:t>
            </a:r>
            <a:r>
              <a:rPr dirty="0" sz="1400" spc="105">
                <a:solidFill>
                  <a:srgbClr val="C00000"/>
                </a:solidFill>
                <a:latin typeface="Arial"/>
                <a:cs typeface="Arial"/>
              </a:rPr>
              <a:t>L </a:t>
            </a:r>
            <a:r>
              <a:rPr dirty="0" sz="1400" spc="220">
                <a:solidFill>
                  <a:srgbClr val="C00000"/>
                </a:solidFill>
                <a:latin typeface="Arial"/>
                <a:cs typeface="Arial"/>
              </a:rPr>
              <a:t>A </a:t>
            </a:r>
            <a:r>
              <a:rPr dirty="0" sz="1400" spc="75">
                <a:solidFill>
                  <a:srgbClr val="C00000"/>
                </a:solidFill>
                <a:latin typeface="Arial"/>
                <a:cs typeface="Arial"/>
              </a:rPr>
              <a:t>R  </a:t>
            </a:r>
            <a:r>
              <a:rPr dirty="0" sz="1400" spc="20">
                <a:solidFill>
                  <a:srgbClr val="C00000"/>
                </a:solidFill>
                <a:latin typeface="Arial"/>
                <a:cs typeface="Arial"/>
              </a:rPr>
              <a:t>P </a:t>
            </a:r>
            <a:r>
              <a:rPr dirty="0" sz="1400" spc="110">
                <a:solidFill>
                  <a:srgbClr val="C00000"/>
                </a:solidFill>
                <a:latin typeface="Arial"/>
                <a:cs typeface="Arial"/>
              </a:rPr>
              <a:t>H </a:t>
            </a:r>
            <a:r>
              <a:rPr dirty="0" sz="1400" spc="155">
                <a:solidFill>
                  <a:srgbClr val="C00000"/>
                </a:solidFill>
                <a:latin typeface="Arial"/>
                <a:cs typeface="Arial"/>
              </a:rPr>
              <a:t>Y </a:t>
            </a:r>
            <a:r>
              <a:rPr dirty="0" sz="1400" spc="-35">
                <a:solidFill>
                  <a:srgbClr val="C00000"/>
                </a:solidFill>
                <a:latin typeface="Arial"/>
                <a:cs typeface="Arial"/>
              </a:rPr>
              <a:t>S  </a:t>
            </a:r>
            <a:r>
              <a:rPr dirty="0" sz="1400" spc="190">
                <a:solidFill>
                  <a:srgbClr val="C00000"/>
                </a:solidFill>
                <a:latin typeface="Arial"/>
                <a:cs typeface="Arial"/>
              </a:rPr>
              <a:t>I </a:t>
            </a:r>
            <a:r>
              <a:rPr dirty="0" sz="1400">
                <a:solidFill>
                  <a:srgbClr val="C00000"/>
                </a:solidFill>
                <a:latin typeface="Arial"/>
                <a:cs typeface="Arial"/>
              </a:rPr>
              <a:t>O </a:t>
            </a:r>
            <a:r>
              <a:rPr dirty="0" sz="1400" spc="105">
                <a:solidFill>
                  <a:srgbClr val="C00000"/>
                </a:solidFill>
                <a:latin typeface="Arial"/>
                <a:cs typeface="Arial"/>
              </a:rPr>
              <a:t>L </a:t>
            </a:r>
            <a:r>
              <a:rPr dirty="0" sz="1400">
                <a:solidFill>
                  <a:srgbClr val="C00000"/>
                </a:solidFill>
                <a:latin typeface="Arial"/>
                <a:cs typeface="Arial"/>
              </a:rPr>
              <a:t>O </a:t>
            </a:r>
            <a:r>
              <a:rPr dirty="0" sz="1400" spc="20">
                <a:solidFill>
                  <a:srgbClr val="C00000"/>
                </a:solidFill>
                <a:latin typeface="Arial"/>
                <a:cs typeface="Arial"/>
              </a:rPr>
              <a:t>G  </a:t>
            </a:r>
            <a:r>
              <a:rPr dirty="0" sz="1400" spc="14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400" spc="155">
                <a:solidFill>
                  <a:srgbClr val="C00000"/>
                </a:solidFill>
                <a:latin typeface="Arial"/>
                <a:cs typeface="Arial"/>
              </a:rPr>
              <a:t>Y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606800" y="2413000"/>
            <a:ext cx="2273300" cy="393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193160" y="3046031"/>
            <a:ext cx="3027045" cy="8661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600" spc="459">
                <a:solidFill>
                  <a:srgbClr val="0070C0"/>
                </a:solidFill>
                <a:latin typeface="Arial"/>
                <a:cs typeface="Arial"/>
              </a:rPr>
              <a:t>S</a:t>
            </a:r>
            <a:r>
              <a:rPr dirty="0" sz="5600" spc="1050">
                <a:solidFill>
                  <a:srgbClr val="0070C0"/>
                </a:solidFill>
                <a:latin typeface="Arial"/>
                <a:cs typeface="Arial"/>
              </a:rPr>
              <a:t>H</a:t>
            </a:r>
            <a:r>
              <a:rPr dirty="0" sz="5600" spc="640">
                <a:solidFill>
                  <a:srgbClr val="0070C0"/>
                </a:solidFill>
                <a:latin typeface="Arial"/>
                <a:cs typeface="Arial"/>
              </a:rPr>
              <a:t>O</a:t>
            </a:r>
            <a:r>
              <a:rPr dirty="0" sz="5600" spc="650">
                <a:solidFill>
                  <a:srgbClr val="0070C0"/>
                </a:solidFill>
                <a:latin typeface="Arial"/>
                <a:cs typeface="Arial"/>
              </a:rPr>
              <a:t>C</a:t>
            </a:r>
            <a:r>
              <a:rPr dirty="0" sz="5600" spc="894">
                <a:solidFill>
                  <a:srgbClr val="0070C0"/>
                </a:solidFill>
                <a:latin typeface="Arial"/>
                <a:cs typeface="Arial"/>
              </a:rPr>
              <a:t>K</a:t>
            </a:r>
            <a:endParaRPr sz="5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768600" y="2857500"/>
            <a:ext cx="3949700" cy="1511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5691339" y="5253672"/>
            <a:ext cx="3149600" cy="11258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229">
                <a:solidFill>
                  <a:srgbClr val="191917"/>
                </a:solidFill>
                <a:latin typeface="Arial"/>
                <a:cs typeface="Arial"/>
              </a:rPr>
              <a:t>DR</a:t>
            </a:r>
            <a:r>
              <a:rPr dirty="0" sz="1400" spc="-85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1400" spc="30">
                <a:solidFill>
                  <a:srgbClr val="191917"/>
                </a:solidFill>
                <a:latin typeface="Arial"/>
                <a:cs typeface="Arial"/>
              </a:rPr>
              <a:t>. </a:t>
            </a:r>
            <a:r>
              <a:rPr dirty="0" sz="1400" spc="155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1400" spc="220">
                <a:solidFill>
                  <a:srgbClr val="191917"/>
                </a:solidFill>
                <a:latin typeface="Arial"/>
                <a:cs typeface="Arial"/>
              </a:rPr>
              <a:t>A</a:t>
            </a:r>
            <a:r>
              <a:rPr dirty="0" sz="1400" spc="-55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1400" spc="70">
                <a:solidFill>
                  <a:srgbClr val="191917"/>
                </a:solidFill>
                <a:latin typeface="Arial"/>
                <a:cs typeface="Arial"/>
              </a:rPr>
              <a:t>B</a:t>
            </a:r>
            <a:r>
              <a:rPr dirty="0" sz="1400" spc="-100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1400" spc="30">
                <a:solidFill>
                  <a:srgbClr val="191917"/>
                </a:solidFill>
                <a:latin typeface="Arial"/>
                <a:cs typeface="Arial"/>
              </a:rPr>
              <a:t>E</a:t>
            </a:r>
            <a:r>
              <a:rPr dirty="0" sz="1400" spc="-65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1400" spc="30">
                <a:solidFill>
                  <a:srgbClr val="191917"/>
                </a:solidFill>
                <a:latin typeface="Arial"/>
                <a:cs typeface="Arial"/>
              </a:rPr>
              <a:t>E</a:t>
            </a:r>
            <a:r>
              <a:rPr dirty="0" sz="1400" spc="-65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1400" spc="75">
                <a:solidFill>
                  <a:srgbClr val="191917"/>
                </a:solidFill>
                <a:latin typeface="Arial"/>
                <a:cs typeface="Arial"/>
              </a:rPr>
              <a:t>R</a:t>
            </a:r>
            <a:r>
              <a:rPr dirty="0" sz="1400" spc="415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1400" spc="220">
                <a:solidFill>
                  <a:srgbClr val="191917"/>
                </a:solidFill>
                <a:latin typeface="Arial"/>
                <a:cs typeface="Arial"/>
              </a:rPr>
              <a:t>A</a:t>
            </a:r>
            <a:r>
              <a:rPr dirty="0" sz="1400" spc="-55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1400" spc="30">
                <a:solidFill>
                  <a:srgbClr val="191917"/>
                </a:solidFill>
                <a:latin typeface="Arial"/>
                <a:cs typeface="Arial"/>
              </a:rPr>
              <a:t>. </a:t>
            </a:r>
            <a:r>
              <a:rPr dirty="0" sz="1400" spc="155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1400" spc="220">
                <a:solidFill>
                  <a:srgbClr val="191917"/>
                </a:solidFill>
                <a:latin typeface="Arial"/>
                <a:cs typeface="Arial"/>
              </a:rPr>
              <a:t>A</a:t>
            </a:r>
            <a:r>
              <a:rPr dirty="0" sz="1400" spc="-55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1400" spc="105">
                <a:solidFill>
                  <a:srgbClr val="191917"/>
                </a:solidFill>
                <a:latin typeface="Arial"/>
                <a:cs typeface="Arial"/>
              </a:rPr>
              <a:t>L</a:t>
            </a:r>
            <a:r>
              <a:rPr dirty="0" sz="1400" spc="20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1400" spc="-70">
                <a:solidFill>
                  <a:srgbClr val="191917"/>
                </a:solidFill>
                <a:latin typeface="Arial"/>
                <a:cs typeface="Arial"/>
              </a:rPr>
              <a:t>-</a:t>
            </a:r>
            <a:r>
              <a:rPr dirty="0" sz="1400" spc="-95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1400" spc="275">
                <a:solidFill>
                  <a:srgbClr val="191917"/>
                </a:solidFill>
                <a:latin typeface="Arial"/>
                <a:cs typeface="Arial"/>
              </a:rPr>
              <a:t>MA</a:t>
            </a:r>
            <a:r>
              <a:rPr dirty="0" sz="1400" spc="-55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1400" spc="-35">
                <a:solidFill>
                  <a:srgbClr val="191917"/>
                </a:solidFill>
                <a:latin typeface="Arial"/>
                <a:cs typeface="Arial"/>
              </a:rPr>
              <a:t>S</a:t>
            </a:r>
            <a:r>
              <a:rPr dirty="0" sz="1400" spc="-100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1400" spc="75">
                <a:solidFill>
                  <a:srgbClr val="191917"/>
                </a:solidFill>
                <a:latin typeface="Arial"/>
                <a:cs typeface="Arial"/>
              </a:rPr>
              <a:t>R</a:t>
            </a:r>
            <a:r>
              <a:rPr dirty="0" sz="1400" spc="-85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1400" spc="190">
                <a:solidFill>
                  <a:srgbClr val="191917"/>
                </a:solidFill>
                <a:latin typeface="Arial"/>
                <a:cs typeface="Arial"/>
              </a:rPr>
              <a:t>I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 b="1">
                <a:solidFill>
                  <a:srgbClr val="191917"/>
                </a:solidFill>
                <a:latin typeface="Calibri"/>
                <a:cs typeface="Calibri"/>
              </a:rPr>
              <a:t>A .   P R O F E S S O R   &amp;   C O N S U L T A N </a:t>
            </a:r>
            <a:r>
              <a:rPr dirty="0" sz="1200" spc="70" b="1">
                <a:solidFill>
                  <a:srgbClr val="191917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191917"/>
                </a:solidFill>
                <a:latin typeface="Calibri"/>
                <a:cs typeface="Calibri"/>
              </a:rPr>
              <a:t>T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ts val="2200"/>
              </a:lnSpc>
              <a:spcBef>
                <a:spcPts val="100"/>
              </a:spcBef>
              <a:tabLst>
                <a:tab pos="1790064" algn="l"/>
              </a:tabLst>
            </a:pPr>
            <a:r>
              <a:rPr dirty="0" sz="1200" spc="130" b="1">
                <a:solidFill>
                  <a:srgbClr val="191917"/>
                </a:solidFill>
                <a:latin typeface="Calibri"/>
                <a:cs typeface="Calibri"/>
              </a:rPr>
              <a:t>CA </a:t>
            </a:r>
            <a:r>
              <a:rPr dirty="0" sz="1200" b="1">
                <a:solidFill>
                  <a:srgbClr val="191917"/>
                </a:solidFill>
                <a:latin typeface="Calibri"/>
                <a:cs typeface="Calibri"/>
              </a:rPr>
              <a:t>R D I O V A S </a:t>
            </a:r>
            <a:r>
              <a:rPr dirty="0" sz="1200" spc="130" b="1">
                <a:solidFill>
                  <a:srgbClr val="191917"/>
                </a:solidFill>
                <a:latin typeface="Calibri"/>
                <a:cs typeface="Calibri"/>
              </a:rPr>
              <a:t>CU </a:t>
            </a:r>
            <a:r>
              <a:rPr dirty="0" sz="1200" b="1">
                <a:solidFill>
                  <a:srgbClr val="191917"/>
                </a:solidFill>
                <a:latin typeface="Calibri"/>
                <a:cs typeface="Calibri"/>
              </a:rPr>
              <a:t>L</a:t>
            </a:r>
            <a:r>
              <a:rPr dirty="0" sz="1200" spc="-85" b="1">
                <a:solidFill>
                  <a:srgbClr val="191917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191917"/>
                </a:solidFill>
                <a:latin typeface="Calibri"/>
                <a:cs typeface="Calibri"/>
              </a:rPr>
              <a:t>A R	P H Y S I O L O G I</a:t>
            </a:r>
            <a:r>
              <a:rPr dirty="0" sz="1200" spc="150" b="1">
                <a:solidFill>
                  <a:srgbClr val="191917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191917"/>
                </a:solidFill>
                <a:latin typeface="Calibri"/>
                <a:cs typeface="Calibri"/>
              </a:rPr>
              <a:t>S</a:t>
            </a:r>
            <a:r>
              <a:rPr dirty="0" sz="1200" spc="45" b="1">
                <a:solidFill>
                  <a:srgbClr val="191917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191917"/>
                </a:solidFill>
                <a:latin typeface="Calibri"/>
                <a:cs typeface="Calibri"/>
              </a:rPr>
              <a:t>T  </a:t>
            </a:r>
            <a:r>
              <a:rPr dirty="0" sz="1200" spc="120" b="1">
                <a:solidFill>
                  <a:srgbClr val="191917"/>
                </a:solidFill>
                <a:latin typeface="Calibri"/>
                <a:cs typeface="Calibri"/>
              </a:rPr>
              <a:t>FA </a:t>
            </a:r>
            <a:r>
              <a:rPr dirty="0" sz="1200" b="1">
                <a:solidFill>
                  <a:srgbClr val="191917"/>
                </a:solidFill>
                <a:latin typeface="Calibri"/>
                <a:cs typeface="Calibri"/>
              </a:rPr>
              <a:t>C U L T Y   O F   M E D I C I N E ,   K S </a:t>
            </a:r>
            <a:r>
              <a:rPr dirty="0" sz="1200" spc="70" b="1">
                <a:solidFill>
                  <a:srgbClr val="191917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191917"/>
                </a:solidFill>
                <a:latin typeface="Calibri"/>
                <a:cs typeface="Calibri"/>
              </a:rPr>
              <a:t>U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048500" y="495300"/>
            <a:ext cx="1625600" cy="635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28100" y="0"/>
            <a:ext cx="0" cy="787400"/>
          </a:xfrm>
          <a:custGeom>
            <a:avLst/>
            <a:gdLst/>
            <a:ahLst/>
            <a:cxnLst/>
            <a:rect l="l" t="t" r="r" b="b"/>
            <a:pathLst>
              <a:path w="0" h="787400">
                <a:moveTo>
                  <a:pt x="0" y="787400"/>
                </a:moveTo>
                <a:lnTo>
                  <a:pt x="0" y="0"/>
                </a:lnTo>
                <a:lnTo>
                  <a:pt x="0" y="787400"/>
                </a:lnTo>
                <a:close/>
              </a:path>
            </a:pathLst>
          </a:custGeom>
          <a:solidFill>
            <a:srgbClr val="F8B3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928100" y="1358900"/>
            <a:ext cx="0" cy="5499100"/>
          </a:xfrm>
          <a:custGeom>
            <a:avLst/>
            <a:gdLst/>
            <a:ahLst/>
            <a:cxnLst/>
            <a:rect l="l" t="t" r="r" b="b"/>
            <a:pathLst>
              <a:path w="0" h="5499100">
                <a:moveTo>
                  <a:pt x="0" y="5499100"/>
                </a:moveTo>
                <a:lnTo>
                  <a:pt x="0" y="0"/>
                </a:lnTo>
                <a:lnTo>
                  <a:pt x="0" y="5499100"/>
                </a:lnTo>
                <a:close/>
              </a:path>
            </a:pathLst>
          </a:custGeom>
          <a:solidFill>
            <a:srgbClr val="F8B3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928100" y="0"/>
            <a:ext cx="215900" cy="6858000"/>
          </a:xfrm>
          <a:custGeom>
            <a:avLst/>
            <a:gdLst/>
            <a:ahLst/>
            <a:cxnLst/>
            <a:rect l="l" t="t" r="r" b="b"/>
            <a:pathLst>
              <a:path w="215900" h="6858000">
                <a:moveTo>
                  <a:pt x="0" y="0"/>
                </a:moveTo>
                <a:lnTo>
                  <a:pt x="215900" y="0"/>
                </a:lnTo>
                <a:lnTo>
                  <a:pt x="2159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8B3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0"/>
            <a:ext cx="673100" cy="6858000"/>
          </a:xfrm>
          <a:custGeom>
            <a:avLst/>
            <a:gdLst/>
            <a:ahLst/>
            <a:cxnLst/>
            <a:rect l="l" t="t" r="r" b="b"/>
            <a:pathLst>
              <a:path w="673100" h="6858000">
                <a:moveTo>
                  <a:pt x="494456" y="0"/>
                </a:moveTo>
                <a:lnTo>
                  <a:pt x="0" y="0"/>
                </a:lnTo>
                <a:lnTo>
                  <a:pt x="0" y="6858000"/>
                </a:lnTo>
                <a:lnTo>
                  <a:pt x="494456" y="6858000"/>
                </a:lnTo>
                <a:lnTo>
                  <a:pt x="496238" y="6800908"/>
                </a:lnTo>
                <a:lnTo>
                  <a:pt x="501292" y="6750097"/>
                </a:lnTo>
                <a:lnTo>
                  <a:pt x="509183" y="6704731"/>
                </a:lnTo>
                <a:lnTo>
                  <a:pt x="519473" y="6663971"/>
                </a:lnTo>
                <a:lnTo>
                  <a:pt x="531727" y="6626980"/>
                </a:lnTo>
                <a:lnTo>
                  <a:pt x="560379" y="6560954"/>
                </a:lnTo>
                <a:lnTo>
                  <a:pt x="591650" y="6499954"/>
                </a:lnTo>
                <a:lnTo>
                  <a:pt x="607176" y="6469245"/>
                </a:lnTo>
                <a:lnTo>
                  <a:pt x="635829" y="6403219"/>
                </a:lnTo>
                <a:lnTo>
                  <a:pt x="648083" y="6366228"/>
                </a:lnTo>
                <a:lnTo>
                  <a:pt x="658373" y="6325468"/>
                </a:lnTo>
                <a:lnTo>
                  <a:pt x="666264" y="6280102"/>
                </a:lnTo>
                <a:lnTo>
                  <a:pt x="671318" y="6229291"/>
                </a:lnTo>
                <a:lnTo>
                  <a:pt x="673100" y="6172200"/>
                </a:lnTo>
                <a:lnTo>
                  <a:pt x="671318" y="6115108"/>
                </a:lnTo>
                <a:lnTo>
                  <a:pt x="666264" y="6064297"/>
                </a:lnTo>
                <a:lnTo>
                  <a:pt x="658373" y="6018931"/>
                </a:lnTo>
                <a:lnTo>
                  <a:pt x="648083" y="5978171"/>
                </a:lnTo>
                <a:lnTo>
                  <a:pt x="635829" y="5941180"/>
                </a:lnTo>
                <a:lnTo>
                  <a:pt x="607176" y="5875154"/>
                </a:lnTo>
                <a:lnTo>
                  <a:pt x="575906" y="5814154"/>
                </a:lnTo>
                <a:lnTo>
                  <a:pt x="560379" y="5783445"/>
                </a:lnTo>
                <a:lnTo>
                  <a:pt x="531727" y="5717419"/>
                </a:lnTo>
                <a:lnTo>
                  <a:pt x="519473" y="5680428"/>
                </a:lnTo>
                <a:lnTo>
                  <a:pt x="509183" y="5639668"/>
                </a:lnTo>
                <a:lnTo>
                  <a:pt x="501292" y="5594302"/>
                </a:lnTo>
                <a:lnTo>
                  <a:pt x="496238" y="5543491"/>
                </a:lnTo>
                <a:lnTo>
                  <a:pt x="494456" y="5486400"/>
                </a:lnTo>
                <a:lnTo>
                  <a:pt x="496238" y="5429308"/>
                </a:lnTo>
                <a:lnTo>
                  <a:pt x="501292" y="5378497"/>
                </a:lnTo>
                <a:lnTo>
                  <a:pt x="509183" y="5333131"/>
                </a:lnTo>
                <a:lnTo>
                  <a:pt x="519473" y="5292371"/>
                </a:lnTo>
                <a:lnTo>
                  <a:pt x="531727" y="5255380"/>
                </a:lnTo>
                <a:lnTo>
                  <a:pt x="560379" y="5189354"/>
                </a:lnTo>
                <a:lnTo>
                  <a:pt x="591650" y="5128354"/>
                </a:lnTo>
                <a:lnTo>
                  <a:pt x="607176" y="5097645"/>
                </a:lnTo>
                <a:lnTo>
                  <a:pt x="635829" y="5031619"/>
                </a:lnTo>
                <a:lnTo>
                  <a:pt x="648083" y="4994628"/>
                </a:lnTo>
                <a:lnTo>
                  <a:pt x="658373" y="4953868"/>
                </a:lnTo>
                <a:lnTo>
                  <a:pt x="666264" y="4908502"/>
                </a:lnTo>
                <a:lnTo>
                  <a:pt x="671318" y="4857691"/>
                </a:lnTo>
                <a:lnTo>
                  <a:pt x="673100" y="4800600"/>
                </a:lnTo>
                <a:lnTo>
                  <a:pt x="671318" y="4743508"/>
                </a:lnTo>
                <a:lnTo>
                  <a:pt x="666264" y="4692697"/>
                </a:lnTo>
                <a:lnTo>
                  <a:pt x="658373" y="4647331"/>
                </a:lnTo>
                <a:lnTo>
                  <a:pt x="648083" y="4606571"/>
                </a:lnTo>
                <a:lnTo>
                  <a:pt x="635829" y="4569580"/>
                </a:lnTo>
                <a:lnTo>
                  <a:pt x="607176" y="4503554"/>
                </a:lnTo>
                <a:lnTo>
                  <a:pt x="575906" y="4442554"/>
                </a:lnTo>
                <a:lnTo>
                  <a:pt x="560379" y="4411845"/>
                </a:lnTo>
                <a:lnTo>
                  <a:pt x="531727" y="4345819"/>
                </a:lnTo>
                <a:lnTo>
                  <a:pt x="519473" y="4308828"/>
                </a:lnTo>
                <a:lnTo>
                  <a:pt x="509183" y="4268068"/>
                </a:lnTo>
                <a:lnTo>
                  <a:pt x="501292" y="4222702"/>
                </a:lnTo>
                <a:lnTo>
                  <a:pt x="496238" y="4171891"/>
                </a:lnTo>
                <a:lnTo>
                  <a:pt x="494456" y="4114800"/>
                </a:lnTo>
                <a:lnTo>
                  <a:pt x="496238" y="4057708"/>
                </a:lnTo>
                <a:lnTo>
                  <a:pt x="501292" y="4006897"/>
                </a:lnTo>
                <a:lnTo>
                  <a:pt x="509183" y="3961531"/>
                </a:lnTo>
                <a:lnTo>
                  <a:pt x="519473" y="3920771"/>
                </a:lnTo>
                <a:lnTo>
                  <a:pt x="531727" y="3883780"/>
                </a:lnTo>
                <a:lnTo>
                  <a:pt x="560379" y="3817754"/>
                </a:lnTo>
                <a:lnTo>
                  <a:pt x="591650" y="3756754"/>
                </a:lnTo>
                <a:lnTo>
                  <a:pt x="607176" y="3726045"/>
                </a:lnTo>
                <a:lnTo>
                  <a:pt x="635829" y="3660019"/>
                </a:lnTo>
                <a:lnTo>
                  <a:pt x="648083" y="3623028"/>
                </a:lnTo>
                <a:lnTo>
                  <a:pt x="658373" y="3582268"/>
                </a:lnTo>
                <a:lnTo>
                  <a:pt x="666264" y="3536902"/>
                </a:lnTo>
                <a:lnTo>
                  <a:pt x="671318" y="3486091"/>
                </a:lnTo>
                <a:lnTo>
                  <a:pt x="673100" y="3429000"/>
                </a:lnTo>
                <a:lnTo>
                  <a:pt x="671318" y="3371908"/>
                </a:lnTo>
                <a:lnTo>
                  <a:pt x="666264" y="3321097"/>
                </a:lnTo>
                <a:lnTo>
                  <a:pt x="658373" y="3275731"/>
                </a:lnTo>
                <a:lnTo>
                  <a:pt x="648083" y="3234971"/>
                </a:lnTo>
                <a:lnTo>
                  <a:pt x="635829" y="3197980"/>
                </a:lnTo>
                <a:lnTo>
                  <a:pt x="607176" y="3131954"/>
                </a:lnTo>
                <a:lnTo>
                  <a:pt x="575906" y="3070954"/>
                </a:lnTo>
                <a:lnTo>
                  <a:pt x="560379" y="3040245"/>
                </a:lnTo>
                <a:lnTo>
                  <a:pt x="531727" y="2974219"/>
                </a:lnTo>
                <a:lnTo>
                  <a:pt x="519473" y="2937228"/>
                </a:lnTo>
                <a:lnTo>
                  <a:pt x="509183" y="2896468"/>
                </a:lnTo>
                <a:lnTo>
                  <a:pt x="501292" y="2851102"/>
                </a:lnTo>
                <a:lnTo>
                  <a:pt x="496238" y="2800291"/>
                </a:lnTo>
                <a:lnTo>
                  <a:pt x="494456" y="2743200"/>
                </a:lnTo>
                <a:lnTo>
                  <a:pt x="496238" y="2686108"/>
                </a:lnTo>
                <a:lnTo>
                  <a:pt x="501292" y="2635297"/>
                </a:lnTo>
                <a:lnTo>
                  <a:pt x="509183" y="2589931"/>
                </a:lnTo>
                <a:lnTo>
                  <a:pt x="519473" y="2549171"/>
                </a:lnTo>
                <a:lnTo>
                  <a:pt x="531727" y="2512180"/>
                </a:lnTo>
                <a:lnTo>
                  <a:pt x="560379" y="2446154"/>
                </a:lnTo>
                <a:lnTo>
                  <a:pt x="591650" y="2385154"/>
                </a:lnTo>
                <a:lnTo>
                  <a:pt x="607176" y="2354445"/>
                </a:lnTo>
                <a:lnTo>
                  <a:pt x="635829" y="2288419"/>
                </a:lnTo>
                <a:lnTo>
                  <a:pt x="648083" y="2251428"/>
                </a:lnTo>
                <a:lnTo>
                  <a:pt x="658373" y="2210668"/>
                </a:lnTo>
                <a:lnTo>
                  <a:pt x="666264" y="2165302"/>
                </a:lnTo>
                <a:lnTo>
                  <a:pt x="671318" y="2114491"/>
                </a:lnTo>
                <a:lnTo>
                  <a:pt x="673100" y="2057400"/>
                </a:lnTo>
                <a:lnTo>
                  <a:pt x="671318" y="2000308"/>
                </a:lnTo>
                <a:lnTo>
                  <a:pt x="666264" y="1949497"/>
                </a:lnTo>
                <a:lnTo>
                  <a:pt x="658373" y="1904131"/>
                </a:lnTo>
                <a:lnTo>
                  <a:pt x="648083" y="1863371"/>
                </a:lnTo>
                <a:lnTo>
                  <a:pt x="635829" y="1826380"/>
                </a:lnTo>
                <a:lnTo>
                  <a:pt x="607176" y="1760354"/>
                </a:lnTo>
                <a:lnTo>
                  <a:pt x="575906" y="1699354"/>
                </a:lnTo>
                <a:lnTo>
                  <a:pt x="560379" y="1668645"/>
                </a:lnTo>
                <a:lnTo>
                  <a:pt x="531727" y="1602619"/>
                </a:lnTo>
                <a:lnTo>
                  <a:pt x="519473" y="1565628"/>
                </a:lnTo>
                <a:lnTo>
                  <a:pt x="509183" y="1524868"/>
                </a:lnTo>
                <a:lnTo>
                  <a:pt x="501292" y="1479502"/>
                </a:lnTo>
                <a:lnTo>
                  <a:pt x="496238" y="1428691"/>
                </a:lnTo>
                <a:lnTo>
                  <a:pt x="494456" y="1371600"/>
                </a:lnTo>
                <a:lnTo>
                  <a:pt x="496238" y="1314508"/>
                </a:lnTo>
                <a:lnTo>
                  <a:pt x="501292" y="1263697"/>
                </a:lnTo>
                <a:lnTo>
                  <a:pt x="509183" y="1218331"/>
                </a:lnTo>
                <a:lnTo>
                  <a:pt x="519473" y="1177571"/>
                </a:lnTo>
                <a:lnTo>
                  <a:pt x="531727" y="1140580"/>
                </a:lnTo>
                <a:lnTo>
                  <a:pt x="560379" y="1074554"/>
                </a:lnTo>
                <a:lnTo>
                  <a:pt x="591650" y="1013554"/>
                </a:lnTo>
                <a:lnTo>
                  <a:pt x="607176" y="982845"/>
                </a:lnTo>
                <a:lnTo>
                  <a:pt x="635829" y="916819"/>
                </a:lnTo>
                <a:lnTo>
                  <a:pt x="648083" y="879828"/>
                </a:lnTo>
                <a:lnTo>
                  <a:pt x="658373" y="839068"/>
                </a:lnTo>
                <a:lnTo>
                  <a:pt x="666264" y="793702"/>
                </a:lnTo>
                <a:lnTo>
                  <a:pt x="671318" y="742891"/>
                </a:lnTo>
                <a:lnTo>
                  <a:pt x="673100" y="685800"/>
                </a:lnTo>
                <a:lnTo>
                  <a:pt x="671318" y="628708"/>
                </a:lnTo>
                <a:lnTo>
                  <a:pt x="666264" y="577897"/>
                </a:lnTo>
                <a:lnTo>
                  <a:pt x="658373" y="532531"/>
                </a:lnTo>
                <a:lnTo>
                  <a:pt x="648083" y="491771"/>
                </a:lnTo>
                <a:lnTo>
                  <a:pt x="635829" y="454780"/>
                </a:lnTo>
                <a:lnTo>
                  <a:pt x="607176" y="388754"/>
                </a:lnTo>
                <a:lnTo>
                  <a:pt x="575906" y="327754"/>
                </a:lnTo>
                <a:lnTo>
                  <a:pt x="560379" y="297045"/>
                </a:lnTo>
                <a:lnTo>
                  <a:pt x="531727" y="231019"/>
                </a:lnTo>
                <a:lnTo>
                  <a:pt x="519473" y="194028"/>
                </a:lnTo>
                <a:lnTo>
                  <a:pt x="509183" y="153268"/>
                </a:lnTo>
                <a:lnTo>
                  <a:pt x="501292" y="107902"/>
                </a:lnTo>
                <a:lnTo>
                  <a:pt x="496238" y="57091"/>
                </a:lnTo>
                <a:lnTo>
                  <a:pt x="494456" y="0"/>
                </a:lnTo>
                <a:close/>
              </a:path>
            </a:pathLst>
          </a:custGeom>
          <a:solidFill>
            <a:srgbClr val="2A1A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029652" y="1661820"/>
            <a:ext cx="2449830" cy="3454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80365" algn="l"/>
              </a:tabLst>
            </a:pPr>
            <a:r>
              <a:rPr dirty="0" sz="1800" spc="600">
                <a:solidFill>
                  <a:srgbClr val="C00000"/>
                </a:solidFill>
                <a:latin typeface="Arial"/>
                <a:cs typeface="Arial"/>
              </a:rPr>
              <a:t>q	</a:t>
            </a:r>
            <a:r>
              <a:rPr dirty="0" sz="2200" spc="-30" b="1">
                <a:solidFill>
                  <a:srgbClr val="191917"/>
                </a:solidFill>
                <a:latin typeface="Arial"/>
                <a:cs typeface="Arial"/>
              </a:rPr>
              <a:t>Low </a:t>
            </a:r>
            <a:r>
              <a:rPr dirty="0" sz="2200" spc="5" b="1">
                <a:solidFill>
                  <a:srgbClr val="191917"/>
                </a:solidFill>
                <a:latin typeface="Arial"/>
                <a:cs typeface="Arial"/>
              </a:rPr>
              <a:t>CO </a:t>
            </a:r>
            <a:r>
              <a:rPr dirty="0" sz="2200" spc="-30" b="1">
                <a:solidFill>
                  <a:srgbClr val="191917"/>
                </a:solidFill>
                <a:latin typeface="Arial"/>
                <a:cs typeface="Arial"/>
              </a:rPr>
              <a:t>due</a:t>
            </a:r>
            <a:r>
              <a:rPr dirty="0" sz="2200" spc="150" b="1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2200" spc="-45" b="1">
                <a:solidFill>
                  <a:srgbClr val="191917"/>
                </a:solidFill>
                <a:latin typeface="Arial"/>
                <a:cs typeface="Arial"/>
              </a:rPr>
              <a:t>to: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29652" y="2093620"/>
            <a:ext cx="7665720" cy="4404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98500" indent="-228600">
              <a:lnSpc>
                <a:spcPct val="100000"/>
              </a:lnSpc>
              <a:buClr>
                <a:srgbClr val="C00000"/>
              </a:buClr>
              <a:buSzPct val="82352"/>
              <a:buChar char="•"/>
              <a:tabLst>
                <a:tab pos="697865" algn="l"/>
                <a:tab pos="698500" algn="l"/>
              </a:tabLst>
            </a:pPr>
            <a:r>
              <a:rPr dirty="0" sz="1700" spc="-10">
                <a:solidFill>
                  <a:srgbClr val="191917"/>
                </a:solidFill>
                <a:latin typeface="Arial"/>
                <a:cs typeface="Arial"/>
              </a:rPr>
              <a:t>Failure </a:t>
            </a:r>
            <a:r>
              <a:rPr dirty="0" sz="1700" spc="-25">
                <a:solidFill>
                  <a:srgbClr val="191917"/>
                </a:solidFill>
                <a:latin typeface="Arial"/>
                <a:cs typeface="Arial"/>
              </a:rPr>
              <a:t>of </a:t>
            </a:r>
            <a:r>
              <a:rPr dirty="0" sz="1700" spc="-10">
                <a:solidFill>
                  <a:srgbClr val="191917"/>
                </a:solidFill>
                <a:latin typeface="Arial"/>
                <a:cs typeface="Arial"/>
              </a:rPr>
              <a:t>myocardial </a:t>
            </a:r>
            <a:r>
              <a:rPr dirty="0" sz="1700" spc="-35">
                <a:solidFill>
                  <a:srgbClr val="191917"/>
                </a:solidFill>
                <a:latin typeface="Arial"/>
                <a:cs typeface="Arial"/>
              </a:rPr>
              <a:t>pump, </a:t>
            </a:r>
            <a:r>
              <a:rPr dirty="0" sz="1700" spc="-10">
                <a:solidFill>
                  <a:srgbClr val="191917"/>
                </a:solidFill>
                <a:latin typeface="Arial"/>
                <a:cs typeface="Arial"/>
              </a:rPr>
              <a:t>despite </a:t>
            </a:r>
            <a:r>
              <a:rPr dirty="0" sz="1700" spc="-35">
                <a:solidFill>
                  <a:srgbClr val="191917"/>
                </a:solidFill>
                <a:latin typeface="Arial"/>
                <a:cs typeface="Arial"/>
              </a:rPr>
              <a:t>adequate  </a:t>
            </a:r>
            <a:r>
              <a:rPr dirty="0" sz="1700" spc="-5">
                <a:solidFill>
                  <a:srgbClr val="191917"/>
                </a:solidFill>
                <a:latin typeface="Arial"/>
                <a:cs typeface="Arial"/>
              </a:rPr>
              <a:t>ventricular </a:t>
            </a:r>
            <a:r>
              <a:rPr dirty="0" sz="1700" spc="5">
                <a:solidFill>
                  <a:srgbClr val="191917"/>
                </a:solidFill>
                <a:latin typeface="Arial"/>
                <a:cs typeface="Arial"/>
              </a:rPr>
              <a:t>filling</a:t>
            </a:r>
            <a:r>
              <a:rPr dirty="0" sz="1700" spc="265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191917"/>
                </a:solidFill>
                <a:latin typeface="Arial"/>
                <a:cs typeface="Arial"/>
              </a:rPr>
              <a:t>pressure.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60"/>
              </a:spcBef>
              <a:tabLst>
                <a:tab pos="380365" algn="l"/>
              </a:tabLst>
            </a:pPr>
            <a:r>
              <a:rPr dirty="0" sz="1800" spc="600">
                <a:solidFill>
                  <a:srgbClr val="C00000"/>
                </a:solidFill>
                <a:latin typeface="Arial"/>
                <a:cs typeface="Arial"/>
              </a:rPr>
              <a:t>q	</a:t>
            </a:r>
            <a:r>
              <a:rPr dirty="0" sz="2200" spc="-20" b="1">
                <a:solidFill>
                  <a:srgbClr val="191917"/>
                </a:solidFill>
                <a:latin typeface="Arial"/>
                <a:cs typeface="Arial"/>
              </a:rPr>
              <a:t>Causes:</a:t>
            </a:r>
            <a:endParaRPr sz="2200">
              <a:latin typeface="Arial"/>
              <a:cs typeface="Arial"/>
            </a:endParaRPr>
          </a:p>
          <a:p>
            <a:pPr marL="698500" indent="-228600">
              <a:lnSpc>
                <a:spcPct val="100000"/>
              </a:lnSpc>
              <a:spcBef>
                <a:spcPts val="760"/>
              </a:spcBef>
              <a:buClr>
                <a:srgbClr val="C00000"/>
              </a:buClr>
              <a:buSzPct val="82352"/>
              <a:buChar char="•"/>
              <a:tabLst>
                <a:tab pos="697865" algn="l"/>
                <a:tab pos="698500" algn="l"/>
              </a:tabLst>
            </a:pPr>
            <a:r>
              <a:rPr dirty="0" sz="1700" spc="-10">
                <a:solidFill>
                  <a:srgbClr val="191917"/>
                </a:solidFill>
                <a:latin typeface="Arial"/>
                <a:cs typeface="Arial"/>
              </a:rPr>
              <a:t>Myocardial </a:t>
            </a:r>
            <a:r>
              <a:rPr dirty="0" sz="1700" spc="-5">
                <a:solidFill>
                  <a:srgbClr val="191917"/>
                </a:solidFill>
                <a:latin typeface="Arial"/>
                <a:cs typeface="Arial"/>
              </a:rPr>
              <a:t>Infarction.. </a:t>
            </a:r>
            <a:r>
              <a:rPr dirty="0" sz="1700">
                <a:solidFill>
                  <a:srgbClr val="191917"/>
                </a:solidFill>
                <a:latin typeface="Arial"/>
                <a:cs typeface="Arial"/>
              </a:rPr>
              <a:t>(Most</a:t>
            </a:r>
            <a:r>
              <a:rPr dirty="0" sz="1700" spc="75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1700" spc="-15">
                <a:solidFill>
                  <a:srgbClr val="191917"/>
                </a:solidFill>
                <a:latin typeface="Arial"/>
                <a:cs typeface="Arial"/>
              </a:rPr>
              <a:t>common.)</a:t>
            </a:r>
            <a:endParaRPr sz="1700">
              <a:latin typeface="Arial"/>
              <a:cs typeface="Arial"/>
            </a:endParaRPr>
          </a:p>
          <a:p>
            <a:pPr marL="698500" indent="-228600">
              <a:lnSpc>
                <a:spcPct val="100000"/>
              </a:lnSpc>
              <a:spcBef>
                <a:spcPts val="660"/>
              </a:spcBef>
              <a:buClr>
                <a:srgbClr val="C00000"/>
              </a:buClr>
              <a:buSzPct val="82352"/>
              <a:buChar char="•"/>
              <a:tabLst>
                <a:tab pos="697865" algn="l"/>
                <a:tab pos="698500" algn="l"/>
              </a:tabLst>
            </a:pPr>
            <a:r>
              <a:rPr dirty="0" sz="1700" spc="5">
                <a:solidFill>
                  <a:srgbClr val="191917"/>
                </a:solidFill>
                <a:latin typeface="Arial"/>
                <a:cs typeface="Arial"/>
              </a:rPr>
              <a:t>Myocarditis.</a:t>
            </a:r>
            <a:endParaRPr sz="1700">
              <a:latin typeface="Arial"/>
              <a:cs typeface="Arial"/>
            </a:endParaRPr>
          </a:p>
          <a:p>
            <a:pPr marL="698500" indent="-228600">
              <a:lnSpc>
                <a:spcPct val="100000"/>
              </a:lnSpc>
              <a:spcBef>
                <a:spcPts val="760"/>
              </a:spcBef>
              <a:buClr>
                <a:srgbClr val="C00000"/>
              </a:buClr>
              <a:buSzPct val="82352"/>
              <a:buChar char="•"/>
              <a:tabLst>
                <a:tab pos="697865" algn="l"/>
                <a:tab pos="698500" algn="l"/>
              </a:tabLst>
            </a:pPr>
            <a:r>
              <a:rPr dirty="0" sz="1700" spc="-25">
                <a:solidFill>
                  <a:srgbClr val="191917"/>
                </a:solidFill>
                <a:latin typeface="Arial"/>
                <a:cs typeface="Arial"/>
              </a:rPr>
              <a:t>Cardiomyopathy.</a:t>
            </a:r>
            <a:endParaRPr sz="1700">
              <a:latin typeface="Arial"/>
              <a:cs typeface="Arial"/>
            </a:endParaRPr>
          </a:p>
          <a:p>
            <a:pPr marL="698500" indent="-228600">
              <a:lnSpc>
                <a:spcPct val="100000"/>
              </a:lnSpc>
              <a:spcBef>
                <a:spcPts val="660"/>
              </a:spcBef>
              <a:buClr>
                <a:srgbClr val="C00000"/>
              </a:buClr>
              <a:buSzPct val="82352"/>
              <a:buChar char="•"/>
              <a:tabLst>
                <a:tab pos="697865" algn="l"/>
                <a:tab pos="698500" algn="l"/>
              </a:tabLst>
            </a:pPr>
            <a:r>
              <a:rPr dirty="0" sz="1700" spc="-20">
                <a:solidFill>
                  <a:srgbClr val="191917"/>
                </a:solidFill>
                <a:latin typeface="Arial"/>
                <a:cs typeface="Arial"/>
              </a:rPr>
              <a:t>Cardiac</a:t>
            </a:r>
            <a:r>
              <a:rPr dirty="0" sz="1700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1700" spc="-35">
                <a:solidFill>
                  <a:srgbClr val="191917"/>
                </a:solidFill>
                <a:latin typeface="Arial"/>
                <a:cs typeface="Arial"/>
              </a:rPr>
              <a:t>tamponade.</a:t>
            </a:r>
            <a:endParaRPr sz="1700">
              <a:latin typeface="Arial"/>
              <a:cs typeface="Arial"/>
            </a:endParaRPr>
          </a:p>
          <a:p>
            <a:pPr marL="698500" indent="-228600">
              <a:lnSpc>
                <a:spcPct val="100000"/>
              </a:lnSpc>
              <a:spcBef>
                <a:spcPts val="660"/>
              </a:spcBef>
              <a:buClr>
                <a:srgbClr val="C00000"/>
              </a:buClr>
              <a:buSzPct val="82352"/>
              <a:buChar char="•"/>
              <a:tabLst>
                <a:tab pos="697865" algn="l"/>
                <a:tab pos="698500" algn="l"/>
              </a:tabLst>
            </a:pPr>
            <a:r>
              <a:rPr dirty="0" sz="1700" spc="-5">
                <a:solidFill>
                  <a:srgbClr val="191917"/>
                </a:solidFill>
                <a:latin typeface="Arial"/>
                <a:cs typeface="Arial"/>
              </a:rPr>
              <a:t>Acute valvular dysfunction, </a:t>
            </a:r>
            <a:r>
              <a:rPr dirty="0" sz="1500" spc="-25">
                <a:solidFill>
                  <a:srgbClr val="191917"/>
                </a:solidFill>
                <a:latin typeface="Arial"/>
                <a:cs typeface="Arial"/>
              </a:rPr>
              <a:t>e.g. </a:t>
            </a:r>
            <a:r>
              <a:rPr dirty="0" sz="1500" spc="-20">
                <a:solidFill>
                  <a:srgbClr val="191917"/>
                </a:solidFill>
                <a:latin typeface="Arial"/>
                <a:cs typeface="Arial"/>
              </a:rPr>
              <a:t>rupture of </a:t>
            </a:r>
            <a:r>
              <a:rPr dirty="0" sz="1500" spc="-30">
                <a:solidFill>
                  <a:srgbClr val="191917"/>
                </a:solidFill>
                <a:latin typeface="Arial"/>
                <a:cs typeface="Arial"/>
              </a:rPr>
              <a:t>papillary  </a:t>
            </a:r>
            <a:r>
              <a:rPr dirty="0" sz="1500" spc="-5">
                <a:solidFill>
                  <a:srgbClr val="191917"/>
                </a:solidFill>
                <a:latin typeface="Arial"/>
                <a:cs typeface="Arial"/>
              </a:rPr>
              <a:t>muscle post</a:t>
            </a:r>
            <a:r>
              <a:rPr dirty="0" sz="1500" spc="380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1500" spc="-30">
                <a:solidFill>
                  <a:srgbClr val="191917"/>
                </a:solidFill>
                <a:latin typeface="Arial"/>
                <a:cs typeface="Arial"/>
              </a:rPr>
              <a:t>MI.</a:t>
            </a:r>
            <a:endParaRPr sz="1500">
              <a:latin typeface="Arial"/>
              <a:cs typeface="Arial"/>
            </a:endParaRPr>
          </a:p>
          <a:p>
            <a:pPr marL="698500" indent="-228600">
              <a:lnSpc>
                <a:spcPct val="100000"/>
              </a:lnSpc>
              <a:spcBef>
                <a:spcPts val="760"/>
              </a:spcBef>
              <a:buClr>
                <a:srgbClr val="C00000"/>
              </a:buClr>
              <a:buSzPct val="82352"/>
              <a:buChar char="•"/>
              <a:tabLst>
                <a:tab pos="697865" algn="l"/>
                <a:tab pos="698500" algn="l"/>
              </a:tabLst>
            </a:pPr>
            <a:r>
              <a:rPr dirty="0" sz="1700" spc="-10">
                <a:solidFill>
                  <a:srgbClr val="191917"/>
                </a:solidFill>
                <a:latin typeface="Arial"/>
                <a:cs typeface="Arial"/>
              </a:rPr>
              <a:t>Congestive </a:t>
            </a:r>
            <a:r>
              <a:rPr dirty="0" sz="1700" spc="-25">
                <a:solidFill>
                  <a:srgbClr val="191917"/>
                </a:solidFill>
                <a:latin typeface="Arial"/>
                <a:cs typeface="Arial"/>
              </a:rPr>
              <a:t>heart</a:t>
            </a:r>
            <a:r>
              <a:rPr dirty="0" sz="1700" spc="190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191917"/>
                </a:solidFill>
                <a:latin typeface="Arial"/>
                <a:cs typeface="Arial"/>
              </a:rPr>
              <a:t>failure.</a:t>
            </a:r>
            <a:endParaRPr sz="1700">
              <a:latin typeface="Arial"/>
              <a:cs typeface="Arial"/>
            </a:endParaRPr>
          </a:p>
          <a:p>
            <a:pPr marL="698500" indent="-228600">
              <a:lnSpc>
                <a:spcPct val="100000"/>
              </a:lnSpc>
              <a:spcBef>
                <a:spcPts val="660"/>
              </a:spcBef>
              <a:buClr>
                <a:srgbClr val="C00000"/>
              </a:buClr>
              <a:buSzPct val="82352"/>
              <a:buChar char="•"/>
              <a:tabLst>
                <a:tab pos="697865" algn="l"/>
                <a:tab pos="698500" algn="l"/>
              </a:tabLst>
            </a:pPr>
            <a:r>
              <a:rPr dirty="0" sz="1700" spc="-20">
                <a:solidFill>
                  <a:srgbClr val="191917"/>
                </a:solidFill>
                <a:latin typeface="Arial"/>
                <a:cs typeface="Arial"/>
              </a:rPr>
              <a:t>Sustained </a:t>
            </a:r>
            <a:r>
              <a:rPr dirty="0" sz="1700" spc="-5">
                <a:solidFill>
                  <a:srgbClr val="191917"/>
                </a:solidFill>
                <a:latin typeface="Arial"/>
                <a:cs typeface="Arial"/>
              </a:rPr>
              <a:t>Arrhythmias, </a:t>
            </a:r>
            <a:r>
              <a:rPr dirty="0" sz="1500" spc="-25">
                <a:solidFill>
                  <a:srgbClr val="191917"/>
                </a:solidFill>
                <a:latin typeface="Arial"/>
                <a:cs typeface="Arial"/>
              </a:rPr>
              <a:t>e.g. heart </a:t>
            </a:r>
            <a:r>
              <a:rPr dirty="0" sz="1500" spc="-5">
                <a:solidFill>
                  <a:srgbClr val="191917"/>
                </a:solidFill>
                <a:latin typeface="Arial"/>
                <a:cs typeface="Arial"/>
              </a:rPr>
              <a:t>block, </a:t>
            </a:r>
            <a:r>
              <a:rPr dirty="0" sz="1500" spc="-15">
                <a:solidFill>
                  <a:srgbClr val="191917"/>
                </a:solidFill>
                <a:latin typeface="Arial"/>
                <a:cs typeface="Arial"/>
              </a:rPr>
              <a:t>ventricular </a:t>
            </a:r>
            <a:r>
              <a:rPr dirty="0" sz="1500" spc="100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191917"/>
                </a:solidFill>
                <a:latin typeface="Arial"/>
                <a:cs typeface="Arial"/>
              </a:rPr>
              <a:t>tachycardia.</a:t>
            </a:r>
            <a:endParaRPr sz="1500">
              <a:latin typeface="Arial"/>
              <a:cs typeface="Arial"/>
            </a:endParaRPr>
          </a:p>
          <a:p>
            <a:pPr marL="698500" indent="-228600">
              <a:lnSpc>
                <a:spcPct val="100000"/>
              </a:lnSpc>
              <a:spcBef>
                <a:spcPts val="760"/>
              </a:spcBef>
              <a:buClr>
                <a:srgbClr val="C00000"/>
              </a:buClr>
              <a:buSzPct val="80000"/>
              <a:buChar char="•"/>
              <a:tabLst>
                <a:tab pos="697865" algn="l"/>
                <a:tab pos="698500" algn="l"/>
              </a:tabLst>
            </a:pPr>
            <a:r>
              <a:rPr dirty="0" sz="1500" spc="-30">
                <a:solidFill>
                  <a:srgbClr val="191917"/>
                </a:solidFill>
                <a:latin typeface="Arial"/>
                <a:cs typeface="Arial"/>
              </a:rPr>
              <a:t>Pulmonary</a:t>
            </a:r>
            <a:r>
              <a:rPr dirty="0" sz="1500" spc="170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1500" spc="-25">
                <a:solidFill>
                  <a:srgbClr val="191917"/>
                </a:solidFill>
                <a:latin typeface="Arial"/>
                <a:cs typeface="Arial"/>
              </a:rPr>
              <a:t>embolism.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  <a:tabLst>
                <a:tab pos="380365" algn="l"/>
              </a:tabLst>
            </a:pPr>
            <a:r>
              <a:rPr dirty="0" sz="1500" spc="500">
                <a:solidFill>
                  <a:srgbClr val="C00000"/>
                </a:solidFill>
                <a:latin typeface="Arial"/>
                <a:cs typeface="Arial"/>
              </a:rPr>
              <a:t>q	</a:t>
            </a:r>
            <a:r>
              <a:rPr dirty="0" sz="1900" spc="-15">
                <a:solidFill>
                  <a:srgbClr val="191917"/>
                </a:solidFill>
                <a:latin typeface="Arial"/>
                <a:cs typeface="Arial"/>
              </a:rPr>
              <a:t>Is</a:t>
            </a:r>
            <a:r>
              <a:rPr dirty="0" sz="1900" spc="20">
                <a:solidFill>
                  <a:srgbClr val="191917"/>
                </a:solidFill>
                <a:latin typeface="Arial"/>
                <a:cs typeface="Arial"/>
              </a:rPr>
              <a:t> associated</a:t>
            </a:r>
            <a:r>
              <a:rPr dirty="0" sz="1900" spc="-185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1900" spc="-10">
                <a:solidFill>
                  <a:srgbClr val="191917"/>
                </a:solidFill>
                <a:latin typeface="Arial"/>
                <a:cs typeface="Arial"/>
              </a:rPr>
              <a:t>with</a:t>
            </a:r>
            <a:r>
              <a:rPr dirty="0" sz="1900" spc="10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1900" spc="15">
                <a:solidFill>
                  <a:srgbClr val="191917"/>
                </a:solidFill>
                <a:latin typeface="Arial"/>
                <a:cs typeface="Arial"/>
              </a:rPr>
              <a:t>loss</a:t>
            </a:r>
            <a:r>
              <a:rPr dirty="0" sz="1900" spc="-80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1900" spc="20">
                <a:solidFill>
                  <a:srgbClr val="191917"/>
                </a:solidFill>
                <a:latin typeface="Arial"/>
                <a:cs typeface="Arial"/>
              </a:rPr>
              <a:t>of</a:t>
            </a:r>
            <a:r>
              <a:rPr dirty="0" sz="1900" spc="-55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191917"/>
                </a:solidFill>
                <a:latin typeface="Arial"/>
                <a:cs typeface="Arial"/>
              </a:rPr>
              <a:t>&gt;</a:t>
            </a:r>
            <a:r>
              <a:rPr dirty="0" sz="1900" spc="-40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1900" spc="25">
                <a:solidFill>
                  <a:srgbClr val="191917"/>
                </a:solidFill>
                <a:latin typeface="Arial"/>
                <a:cs typeface="Arial"/>
              </a:rPr>
              <a:t>40%</a:t>
            </a:r>
            <a:r>
              <a:rPr dirty="0" sz="1900" spc="-20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1900" spc="20">
                <a:solidFill>
                  <a:srgbClr val="191917"/>
                </a:solidFill>
                <a:latin typeface="Arial"/>
                <a:cs typeface="Arial"/>
              </a:rPr>
              <a:t>of</a:t>
            </a:r>
            <a:r>
              <a:rPr dirty="0" sz="1900" spc="-55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1900" spc="-30">
                <a:solidFill>
                  <a:srgbClr val="191917"/>
                </a:solidFill>
                <a:latin typeface="Arial"/>
                <a:cs typeface="Arial"/>
              </a:rPr>
              <a:t>LV</a:t>
            </a:r>
            <a:r>
              <a:rPr dirty="0" sz="1900" spc="-100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1900" spc="20">
                <a:solidFill>
                  <a:srgbClr val="191917"/>
                </a:solidFill>
                <a:latin typeface="Arial"/>
                <a:cs typeface="Arial"/>
              </a:rPr>
              <a:t>myocardial</a:t>
            </a:r>
            <a:r>
              <a:rPr dirty="0" sz="1900" spc="-250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1900" spc="10">
                <a:solidFill>
                  <a:srgbClr val="191917"/>
                </a:solidFill>
                <a:latin typeface="Arial"/>
                <a:cs typeface="Arial"/>
              </a:rPr>
              <a:t>function.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20"/>
              </a:spcBef>
              <a:tabLst>
                <a:tab pos="380365" algn="l"/>
              </a:tabLst>
            </a:pPr>
            <a:r>
              <a:rPr dirty="0" sz="1500" spc="500">
                <a:solidFill>
                  <a:srgbClr val="C00000"/>
                </a:solidFill>
                <a:latin typeface="Arial"/>
                <a:cs typeface="Arial"/>
              </a:rPr>
              <a:t>q	</a:t>
            </a:r>
            <a:r>
              <a:rPr dirty="0" sz="1900" spc="-10">
                <a:solidFill>
                  <a:srgbClr val="191917"/>
                </a:solidFill>
                <a:latin typeface="Arial"/>
                <a:cs typeface="Arial"/>
              </a:rPr>
              <a:t>Mortality rate </a:t>
            </a:r>
            <a:r>
              <a:rPr dirty="0" sz="1900" spc="-15">
                <a:solidFill>
                  <a:srgbClr val="191917"/>
                </a:solidFill>
                <a:latin typeface="Arial"/>
                <a:cs typeface="Arial"/>
              </a:rPr>
              <a:t>is </a:t>
            </a:r>
            <a:r>
              <a:rPr dirty="0" sz="1900" spc="10">
                <a:solidFill>
                  <a:srgbClr val="191917"/>
                </a:solidFill>
                <a:latin typeface="Arial"/>
                <a:cs typeface="Arial"/>
              </a:rPr>
              <a:t>high</a:t>
            </a:r>
            <a:r>
              <a:rPr dirty="0" sz="1900" spc="95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1900" spc="5">
                <a:solidFill>
                  <a:srgbClr val="191917"/>
                </a:solidFill>
                <a:latin typeface="Arial"/>
                <a:cs typeface="Arial"/>
              </a:rPr>
              <a:t>(60-90%)</a:t>
            </a:r>
            <a:r>
              <a:rPr dirty="0" sz="2000" spc="5">
                <a:solidFill>
                  <a:srgbClr val="191917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623050" y="1492250"/>
            <a:ext cx="584200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623050" y="1492250"/>
            <a:ext cx="584200" cy="647700"/>
          </a:xfrm>
          <a:custGeom>
            <a:avLst/>
            <a:gdLst/>
            <a:ahLst/>
            <a:cxnLst/>
            <a:rect l="l" t="t" r="r" b="b"/>
            <a:pathLst>
              <a:path w="584200" h="647700">
                <a:moveTo>
                  <a:pt x="292100" y="0"/>
                </a:moveTo>
                <a:lnTo>
                  <a:pt x="233235" y="6578"/>
                </a:lnTo>
                <a:lnTo>
                  <a:pt x="178396" y="25450"/>
                </a:lnTo>
                <a:lnTo>
                  <a:pt x="128777" y="55308"/>
                </a:lnTo>
                <a:lnTo>
                  <a:pt x="85559" y="94856"/>
                </a:lnTo>
                <a:lnTo>
                  <a:pt x="49885" y="142786"/>
                </a:lnTo>
                <a:lnTo>
                  <a:pt x="22948" y="197789"/>
                </a:lnTo>
                <a:lnTo>
                  <a:pt x="5930" y="258584"/>
                </a:lnTo>
                <a:lnTo>
                  <a:pt x="0" y="323850"/>
                </a:lnTo>
                <a:lnTo>
                  <a:pt x="5930" y="389115"/>
                </a:lnTo>
                <a:lnTo>
                  <a:pt x="22948" y="449910"/>
                </a:lnTo>
                <a:lnTo>
                  <a:pt x="49885" y="504913"/>
                </a:lnTo>
                <a:lnTo>
                  <a:pt x="85559" y="552843"/>
                </a:lnTo>
                <a:lnTo>
                  <a:pt x="128777" y="592391"/>
                </a:lnTo>
                <a:lnTo>
                  <a:pt x="178396" y="622249"/>
                </a:lnTo>
                <a:lnTo>
                  <a:pt x="233235" y="641121"/>
                </a:lnTo>
                <a:lnTo>
                  <a:pt x="292100" y="647700"/>
                </a:lnTo>
                <a:lnTo>
                  <a:pt x="350964" y="641121"/>
                </a:lnTo>
                <a:lnTo>
                  <a:pt x="368973" y="634923"/>
                </a:lnTo>
                <a:lnTo>
                  <a:pt x="292100" y="634923"/>
                </a:lnTo>
                <a:lnTo>
                  <a:pt x="236042" y="628650"/>
                </a:lnTo>
                <a:lnTo>
                  <a:pt x="183807" y="610679"/>
                </a:lnTo>
                <a:lnTo>
                  <a:pt x="136423" y="582167"/>
                </a:lnTo>
                <a:lnTo>
                  <a:pt x="95021" y="544296"/>
                </a:lnTo>
                <a:lnTo>
                  <a:pt x="60782" y="498284"/>
                </a:lnTo>
                <a:lnTo>
                  <a:pt x="34874" y="445363"/>
                </a:lnTo>
                <a:lnTo>
                  <a:pt x="18478" y="386816"/>
                </a:lnTo>
                <a:lnTo>
                  <a:pt x="12750" y="323850"/>
                </a:lnTo>
                <a:lnTo>
                  <a:pt x="18478" y="260883"/>
                </a:lnTo>
                <a:lnTo>
                  <a:pt x="34874" y="202336"/>
                </a:lnTo>
                <a:lnTo>
                  <a:pt x="60782" y="149428"/>
                </a:lnTo>
                <a:lnTo>
                  <a:pt x="95021" y="103403"/>
                </a:lnTo>
                <a:lnTo>
                  <a:pt x="136423" y="65532"/>
                </a:lnTo>
                <a:lnTo>
                  <a:pt x="183807" y="37020"/>
                </a:lnTo>
                <a:lnTo>
                  <a:pt x="236042" y="19050"/>
                </a:lnTo>
                <a:lnTo>
                  <a:pt x="292100" y="12776"/>
                </a:lnTo>
                <a:lnTo>
                  <a:pt x="368973" y="12776"/>
                </a:lnTo>
                <a:lnTo>
                  <a:pt x="350964" y="6578"/>
                </a:lnTo>
                <a:lnTo>
                  <a:pt x="292100" y="0"/>
                </a:lnTo>
                <a:close/>
              </a:path>
              <a:path w="584200" h="647700">
                <a:moveTo>
                  <a:pt x="368973" y="12776"/>
                </a:moveTo>
                <a:lnTo>
                  <a:pt x="292100" y="12776"/>
                </a:lnTo>
                <a:lnTo>
                  <a:pt x="348157" y="19050"/>
                </a:lnTo>
                <a:lnTo>
                  <a:pt x="400392" y="37020"/>
                </a:lnTo>
                <a:lnTo>
                  <a:pt x="447776" y="65532"/>
                </a:lnTo>
                <a:lnTo>
                  <a:pt x="489178" y="103403"/>
                </a:lnTo>
                <a:lnTo>
                  <a:pt x="523430" y="149428"/>
                </a:lnTo>
                <a:lnTo>
                  <a:pt x="549325" y="202336"/>
                </a:lnTo>
                <a:lnTo>
                  <a:pt x="565721" y="260883"/>
                </a:lnTo>
                <a:lnTo>
                  <a:pt x="571449" y="323850"/>
                </a:lnTo>
                <a:lnTo>
                  <a:pt x="565721" y="386816"/>
                </a:lnTo>
                <a:lnTo>
                  <a:pt x="549325" y="445363"/>
                </a:lnTo>
                <a:lnTo>
                  <a:pt x="523430" y="498284"/>
                </a:lnTo>
                <a:lnTo>
                  <a:pt x="489178" y="544296"/>
                </a:lnTo>
                <a:lnTo>
                  <a:pt x="447776" y="582167"/>
                </a:lnTo>
                <a:lnTo>
                  <a:pt x="400392" y="610679"/>
                </a:lnTo>
                <a:lnTo>
                  <a:pt x="348157" y="628650"/>
                </a:lnTo>
                <a:lnTo>
                  <a:pt x="292100" y="634923"/>
                </a:lnTo>
                <a:lnTo>
                  <a:pt x="368973" y="634923"/>
                </a:lnTo>
                <a:lnTo>
                  <a:pt x="405803" y="622249"/>
                </a:lnTo>
                <a:lnTo>
                  <a:pt x="455409" y="592391"/>
                </a:lnTo>
                <a:lnTo>
                  <a:pt x="498640" y="552843"/>
                </a:lnTo>
                <a:lnTo>
                  <a:pt x="534314" y="504913"/>
                </a:lnTo>
                <a:lnTo>
                  <a:pt x="561251" y="449910"/>
                </a:lnTo>
                <a:lnTo>
                  <a:pt x="578269" y="389115"/>
                </a:lnTo>
                <a:lnTo>
                  <a:pt x="584200" y="323850"/>
                </a:lnTo>
                <a:lnTo>
                  <a:pt x="578269" y="258584"/>
                </a:lnTo>
                <a:lnTo>
                  <a:pt x="561251" y="197789"/>
                </a:lnTo>
                <a:lnTo>
                  <a:pt x="534314" y="142786"/>
                </a:lnTo>
                <a:lnTo>
                  <a:pt x="498640" y="94856"/>
                </a:lnTo>
                <a:lnTo>
                  <a:pt x="455409" y="55308"/>
                </a:lnTo>
                <a:lnTo>
                  <a:pt x="405803" y="25450"/>
                </a:lnTo>
                <a:lnTo>
                  <a:pt x="368973" y="12776"/>
                </a:lnTo>
                <a:close/>
              </a:path>
            </a:pathLst>
          </a:custGeom>
          <a:solidFill>
            <a:srgbClr val="F8B3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5506529" y="1649120"/>
            <a:ext cx="2561590" cy="384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20" b="1">
                <a:solidFill>
                  <a:srgbClr val="C00000"/>
                </a:solidFill>
                <a:latin typeface="Arial Black"/>
                <a:cs typeface="Arial Black"/>
              </a:rPr>
              <a:t>MAP </a:t>
            </a:r>
            <a:r>
              <a:rPr dirty="0" sz="2400" b="1">
                <a:solidFill>
                  <a:srgbClr val="C00000"/>
                </a:solidFill>
                <a:latin typeface="Arial Black"/>
                <a:cs typeface="Arial Black"/>
              </a:rPr>
              <a:t>= </a:t>
            </a:r>
            <a:r>
              <a:rPr dirty="0" sz="2400" spc="15" b="1">
                <a:solidFill>
                  <a:srgbClr val="C00000"/>
                </a:solidFill>
                <a:latin typeface="Arial Black"/>
                <a:cs typeface="Arial Black"/>
              </a:rPr>
              <a:t>CO </a:t>
            </a:r>
            <a:r>
              <a:rPr dirty="0" sz="2400" b="1">
                <a:solidFill>
                  <a:srgbClr val="C00000"/>
                </a:solidFill>
                <a:latin typeface="Arial Black"/>
                <a:cs typeface="Arial Black"/>
              </a:rPr>
              <a:t>X</a:t>
            </a:r>
            <a:r>
              <a:rPr dirty="0" sz="2400" spc="-225" b="1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dirty="0" sz="2400" spc="-20" b="1">
                <a:solidFill>
                  <a:srgbClr val="C00000"/>
                </a:solidFill>
                <a:latin typeface="Arial Black"/>
                <a:cs typeface="Arial Black"/>
              </a:rPr>
              <a:t>PR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17500" y="787400"/>
            <a:ext cx="8801100" cy="571500"/>
          </a:xfrm>
          <a:custGeom>
            <a:avLst/>
            <a:gdLst/>
            <a:ahLst/>
            <a:cxnLst/>
            <a:rect l="l" t="t" r="r" b="b"/>
            <a:pathLst>
              <a:path w="8801100" h="571500">
                <a:moveTo>
                  <a:pt x="0" y="0"/>
                </a:moveTo>
                <a:lnTo>
                  <a:pt x="8801100" y="0"/>
                </a:lnTo>
                <a:lnTo>
                  <a:pt x="8801100" y="571500"/>
                </a:lnTo>
                <a:lnTo>
                  <a:pt x="0" y="571500"/>
                </a:lnTo>
                <a:lnTo>
                  <a:pt x="0" y="0"/>
                </a:lnTo>
                <a:close/>
              </a:path>
            </a:pathLst>
          </a:custGeom>
          <a:solidFill>
            <a:srgbClr val="B4E1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2049" rIns="0" bIns="0" rtlCol="0" vert="horz">
            <a:spAutoFit/>
          </a:bodyPr>
          <a:lstStyle/>
          <a:p>
            <a:pPr marL="2358390">
              <a:lnSpc>
                <a:spcPct val="100000"/>
              </a:lnSpc>
            </a:pPr>
            <a:r>
              <a:rPr dirty="0" sz="3600" spc="155" b="0">
                <a:solidFill>
                  <a:srgbClr val="C00000"/>
                </a:solidFill>
                <a:latin typeface="Impact"/>
                <a:cs typeface="Impact"/>
              </a:rPr>
              <a:t>CARDIOGENIC</a:t>
            </a:r>
            <a:r>
              <a:rPr dirty="0" sz="3600" spc="15" b="0">
                <a:solidFill>
                  <a:srgbClr val="C00000"/>
                </a:solidFill>
                <a:latin typeface="Impact"/>
                <a:cs typeface="Impact"/>
              </a:rPr>
              <a:t> </a:t>
            </a:r>
            <a:r>
              <a:rPr dirty="0" sz="3600" spc="215" b="0">
                <a:solidFill>
                  <a:srgbClr val="C00000"/>
                </a:solidFill>
                <a:latin typeface="Impact"/>
                <a:cs typeface="Impact"/>
              </a:rPr>
              <a:t>SHOCK</a:t>
            </a:r>
            <a:endParaRPr sz="3600">
              <a:latin typeface="Impact"/>
              <a:cs typeface="Impact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05"/>
              </a:lnSpc>
            </a:pPr>
            <a:r>
              <a:rPr dirty="0" spc="-20"/>
              <a:t>Dr. </a:t>
            </a:r>
            <a:r>
              <a:rPr dirty="0" spc="-25"/>
              <a:t>Abeer  </a:t>
            </a:r>
            <a:r>
              <a:rPr dirty="0" spc="-15"/>
              <a:t>A. </a:t>
            </a:r>
            <a:r>
              <a:rPr dirty="0" spc="-10"/>
              <a:t>Al-Masri, </a:t>
            </a:r>
            <a:r>
              <a:rPr dirty="0" spc="-5"/>
              <a:t>Faculty </a:t>
            </a:r>
            <a:r>
              <a:rPr dirty="0"/>
              <a:t>of </a:t>
            </a:r>
            <a:r>
              <a:rPr dirty="0" spc="-10"/>
              <a:t>Medicine,</a:t>
            </a:r>
            <a:r>
              <a:rPr dirty="0" spc="185"/>
              <a:t> </a:t>
            </a:r>
            <a:r>
              <a:rPr dirty="0" spc="5"/>
              <a:t>KSU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28100" y="0"/>
            <a:ext cx="0" cy="787400"/>
          </a:xfrm>
          <a:custGeom>
            <a:avLst/>
            <a:gdLst/>
            <a:ahLst/>
            <a:cxnLst/>
            <a:rect l="l" t="t" r="r" b="b"/>
            <a:pathLst>
              <a:path w="0" h="787400">
                <a:moveTo>
                  <a:pt x="0" y="787400"/>
                </a:moveTo>
                <a:lnTo>
                  <a:pt x="0" y="0"/>
                </a:lnTo>
                <a:lnTo>
                  <a:pt x="0" y="787400"/>
                </a:lnTo>
                <a:close/>
              </a:path>
            </a:pathLst>
          </a:custGeom>
          <a:solidFill>
            <a:srgbClr val="F8B3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928100" y="1358900"/>
            <a:ext cx="0" cy="5499100"/>
          </a:xfrm>
          <a:custGeom>
            <a:avLst/>
            <a:gdLst/>
            <a:ahLst/>
            <a:cxnLst/>
            <a:rect l="l" t="t" r="r" b="b"/>
            <a:pathLst>
              <a:path w="0" h="5499100">
                <a:moveTo>
                  <a:pt x="0" y="5499100"/>
                </a:moveTo>
                <a:lnTo>
                  <a:pt x="0" y="0"/>
                </a:lnTo>
                <a:lnTo>
                  <a:pt x="0" y="5499100"/>
                </a:lnTo>
                <a:close/>
              </a:path>
            </a:pathLst>
          </a:custGeom>
          <a:solidFill>
            <a:srgbClr val="F8B3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928100" y="0"/>
            <a:ext cx="215900" cy="6858000"/>
          </a:xfrm>
          <a:custGeom>
            <a:avLst/>
            <a:gdLst/>
            <a:ahLst/>
            <a:cxnLst/>
            <a:rect l="l" t="t" r="r" b="b"/>
            <a:pathLst>
              <a:path w="215900" h="6858000">
                <a:moveTo>
                  <a:pt x="0" y="0"/>
                </a:moveTo>
                <a:lnTo>
                  <a:pt x="215900" y="0"/>
                </a:lnTo>
                <a:lnTo>
                  <a:pt x="2159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8B3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0"/>
            <a:ext cx="673100" cy="6858000"/>
          </a:xfrm>
          <a:custGeom>
            <a:avLst/>
            <a:gdLst/>
            <a:ahLst/>
            <a:cxnLst/>
            <a:rect l="l" t="t" r="r" b="b"/>
            <a:pathLst>
              <a:path w="673100" h="6858000">
                <a:moveTo>
                  <a:pt x="494456" y="0"/>
                </a:moveTo>
                <a:lnTo>
                  <a:pt x="0" y="0"/>
                </a:lnTo>
                <a:lnTo>
                  <a:pt x="0" y="6858000"/>
                </a:lnTo>
                <a:lnTo>
                  <a:pt x="494456" y="6858000"/>
                </a:lnTo>
                <a:lnTo>
                  <a:pt x="496238" y="6800908"/>
                </a:lnTo>
                <a:lnTo>
                  <a:pt x="501292" y="6750097"/>
                </a:lnTo>
                <a:lnTo>
                  <a:pt x="509183" y="6704731"/>
                </a:lnTo>
                <a:lnTo>
                  <a:pt x="519473" y="6663971"/>
                </a:lnTo>
                <a:lnTo>
                  <a:pt x="531727" y="6626980"/>
                </a:lnTo>
                <a:lnTo>
                  <a:pt x="560379" y="6560954"/>
                </a:lnTo>
                <a:lnTo>
                  <a:pt x="591650" y="6499954"/>
                </a:lnTo>
                <a:lnTo>
                  <a:pt x="607176" y="6469245"/>
                </a:lnTo>
                <a:lnTo>
                  <a:pt x="635829" y="6403219"/>
                </a:lnTo>
                <a:lnTo>
                  <a:pt x="648083" y="6366228"/>
                </a:lnTo>
                <a:lnTo>
                  <a:pt x="658373" y="6325468"/>
                </a:lnTo>
                <a:lnTo>
                  <a:pt x="666264" y="6280102"/>
                </a:lnTo>
                <a:lnTo>
                  <a:pt x="671318" y="6229291"/>
                </a:lnTo>
                <a:lnTo>
                  <a:pt x="673100" y="6172200"/>
                </a:lnTo>
                <a:lnTo>
                  <a:pt x="671318" y="6115108"/>
                </a:lnTo>
                <a:lnTo>
                  <a:pt x="666264" y="6064297"/>
                </a:lnTo>
                <a:lnTo>
                  <a:pt x="658373" y="6018931"/>
                </a:lnTo>
                <a:lnTo>
                  <a:pt x="648083" y="5978171"/>
                </a:lnTo>
                <a:lnTo>
                  <a:pt x="635829" y="5941180"/>
                </a:lnTo>
                <a:lnTo>
                  <a:pt x="607176" y="5875154"/>
                </a:lnTo>
                <a:lnTo>
                  <a:pt x="575906" y="5814154"/>
                </a:lnTo>
                <a:lnTo>
                  <a:pt x="560379" y="5783445"/>
                </a:lnTo>
                <a:lnTo>
                  <a:pt x="531727" y="5717419"/>
                </a:lnTo>
                <a:lnTo>
                  <a:pt x="519473" y="5680428"/>
                </a:lnTo>
                <a:lnTo>
                  <a:pt x="509183" y="5639668"/>
                </a:lnTo>
                <a:lnTo>
                  <a:pt x="501292" y="5594302"/>
                </a:lnTo>
                <a:lnTo>
                  <a:pt x="496238" y="5543491"/>
                </a:lnTo>
                <a:lnTo>
                  <a:pt x="494456" y="5486400"/>
                </a:lnTo>
                <a:lnTo>
                  <a:pt x="496238" y="5429308"/>
                </a:lnTo>
                <a:lnTo>
                  <a:pt x="501292" y="5378497"/>
                </a:lnTo>
                <a:lnTo>
                  <a:pt x="509183" y="5333131"/>
                </a:lnTo>
                <a:lnTo>
                  <a:pt x="519473" y="5292371"/>
                </a:lnTo>
                <a:lnTo>
                  <a:pt x="531727" y="5255380"/>
                </a:lnTo>
                <a:lnTo>
                  <a:pt x="560379" y="5189354"/>
                </a:lnTo>
                <a:lnTo>
                  <a:pt x="591650" y="5128354"/>
                </a:lnTo>
                <a:lnTo>
                  <a:pt x="607176" y="5097645"/>
                </a:lnTo>
                <a:lnTo>
                  <a:pt x="635829" y="5031619"/>
                </a:lnTo>
                <a:lnTo>
                  <a:pt x="648083" y="4994628"/>
                </a:lnTo>
                <a:lnTo>
                  <a:pt x="658373" y="4953868"/>
                </a:lnTo>
                <a:lnTo>
                  <a:pt x="666264" y="4908502"/>
                </a:lnTo>
                <a:lnTo>
                  <a:pt x="671318" y="4857691"/>
                </a:lnTo>
                <a:lnTo>
                  <a:pt x="673100" y="4800600"/>
                </a:lnTo>
                <a:lnTo>
                  <a:pt x="671318" y="4743508"/>
                </a:lnTo>
                <a:lnTo>
                  <a:pt x="666264" y="4692697"/>
                </a:lnTo>
                <a:lnTo>
                  <a:pt x="658373" y="4647331"/>
                </a:lnTo>
                <a:lnTo>
                  <a:pt x="648083" y="4606571"/>
                </a:lnTo>
                <a:lnTo>
                  <a:pt x="635829" y="4569580"/>
                </a:lnTo>
                <a:lnTo>
                  <a:pt x="607176" y="4503554"/>
                </a:lnTo>
                <a:lnTo>
                  <a:pt x="575906" y="4442554"/>
                </a:lnTo>
                <a:lnTo>
                  <a:pt x="560379" y="4411845"/>
                </a:lnTo>
                <a:lnTo>
                  <a:pt x="531727" y="4345819"/>
                </a:lnTo>
                <a:lnTo>
                  <a:pt x="519473" y="4308828"/>
                </a:lnTo>
                <a:lnTo>
                  <a:pt x="509183" y="4268068"/>
                </a:lnTo>
                <a:lnTo>
                  <a:pt x="501292" y="4222702"/>
                </a:lnTo>
                <a:lnTo>
                  <a:pt x="496238" y="4171891"/>
                </a:lnTo>
                <a:lnTo>
                  <a:pt x="494456" y="4114800"/>
                </a:lnTo>
                <a:lnTo>
                  <a:pt x="496238" y="4057708"/>
                </a:lnTo>
                <a:lnTo>
                  <a:pt x="501292" y="4006897"/>
                </a:lnTo>
                <a:lnTo>
                  <a:pt x="509183" y="3961531"/>
                </a:lnTo>
                <a:lnTo>
                  <a:pt x="519473" y="3920771"/>
                </a:lnTo>
                <a:lnTo>
                  <a:pt x="531727" y="3883780"/>
                </a:lnTo>
                <a:lnTo>
                  <a:pt x="560379" y="3817754"/>
                </a:lnTo>
                <a:lnTo>
                  <a:pt x="591650" y="3756754"/>
                </a:lnTo>
                <a:lnTo>
                  <a:pt x="607176" y="3726045"/>
                </a:lnTo>
                <a:lnTo>
                  <a:pt x="635829" y="3660019"/>
                </a:lnTo>
                <a:lnTo>
                  <a:pt x="648083" y="3623028"/>
                </a:lnTo>
                <a:lnTo>
                  <a:pt x="658373" y="3582268"/>
                </a:lnTo>
                <a:lnTo>
                  <a:pt x="666264" y="3536902"/>
                </a:lnTo>
                <a:lnTo>
                  <a:pt x="671318" y="3486091"/>
                </a:lnTo>
                <a:lnTo>
                  <a:pt x="673100" y="3429000"/>
                </a:lnTo>
                <a:lnTo>
                  <a:pt x="671318" y="3371908"/>
                </a:lnTo>
                <a:lnTo>
                  <a:pt x="666264" y="3321097"/>
                </a:lnTo>
                <a:lnTo>
                  <a:pt x="658373" y="3275731"/>
                </a:lnTo>
                <a:lnTo>
                  <a:pt x="648083" y="3234971"/>
                </a:lnTo>
                <a:lnTo>
                  <a:pt x="635829" y="3197980"/>
                </a:lnTo>
                <a:lnTo>
                  <a:pt x="607176" y="3131954"/>
                </a:lnTo>
                <a:lnTo>
                  <a:pt x="575906" y="3070954"/>
                </a:lnTo>
                <a:lnTo>
                  <a:pt x="560379" y="3040245"/>
                </a:lnTo>
                <a:lnTo>
                  <a:pt x="531727" y="2974219"/>
                </a:lnTo>
                <a:lnTo>
                  <a:pt x="519473" y="2937228"/>
                </a:lnTo>
                <a:lnTo>
                  <a:pt x="509183" y="2896468"/>
                </a:lnTo>
                <a:lnTo>
                  <a:pt x="501292" y="2851102"/>
                </a:lnTo>
                <a:lnTo>
                  <a:pt x="496238" y="2800291"/>
                </a:lnTo>
                <a:lnTo>
                  <a:pt x="494456" y="2743200"/>
                </a:lnTo>
                <a:lnTo>
                  <a:pt x="496238" y="2686108"/>
                </a:lnTo>
                <a:lnTo>
                  <a:pt x="501292" y="2635297"/>
                </a:lnTo>
                <a:lnTo>
                  <a:pt x="509183" y="2589931"/>
                </a:lnTo>
                <a:lnTo>
                  <a:pt x="519473" y="2549171"/>
                </a:lnTo>
                <a:lnTo>
                  <a:pt x="531727" y="2512180"/>
                </a:lnTo>
                <a:lnTo>
                  <a:pt x="560379" y="2446154"/>
                </a:lnTo>
                <a:lnTo>
                  <a:pt x="591650" y="2385154"/>
                </a:lnTo>
                <a:lnTo>
                  <a:pt x="607176" y="2354445"/>
                </a:lnTo>
                <a:lnTo>
                  <a:pt x="635829" y="2288419"/>
                </a:lnTo>
                <a:lnTo>
                  <a:pt x="648083" y="2251428"/>
                </a:lnTo>
                <a:lnTo>
                  <a:pt x="658373" y="2210668"/>
                </a:lnTo>
                <a:lnTo>
                  <a:pt x="666264" y="2165302"/>
                </a:lnTo>
                <a:lnTo>
                  <a:pt x="671318" y="2114491"/>
                </a:lnTo>
                <a:lnTo>
                  <a:pt x="673100" y="2057400"/>
                </a:lnTo>
                <a:lnTo>
                  <a:pt x="671318" y="2000308"/>
                </a:lnTo>
                <a:lnTo>
                  <a:pt x="666264" y="1949497"/>
                </a:lnTo>
                <a:lnTo>
                  <a:pt x="658373" y="1904131"/>
                </a:lnTo>
                <a:lnTo>
                  <a:pt x="648083" y="1863371"/>
                </a:lnTo>
                <a:lnTo>
                  <a:pt x="635829" y="1826380"/>
                </a:lnTo>
                <a:lnTo>
                  <a:pt x="607176" y="1760354"/>
                </a:lnTo>
                <a:lnTo>
                  <a:pt x="575906" y="1699354"/>
                </a:lnTo>
                <a:lnTo>
                  <a:pt x="560379" y="1668645"/>
                </a:lnTo>
                <a:lnTo>
                  <a:pt x="531727" y="1602619"/>
                </a:lnTo>
                <a:lnTo>
                  <a:pt x="519473" y="1565628"/>
                </a:lnTo>
                <a:lnTo>
                  <a:pt x="509183" y="1524868"/>
                </a:lnTo>
                <a:lnTo>
                  <a:pt x="501292" y="1479502"/>
                </a:lnTo>
                <a:lnTo>
                  <a:pt x="496238" y="1428691"/>
                </a:lnTo>
                <a:lnTo>
                  <a:pt x="494456" y="1371600"/>
                </a:lnTo>
                <a:lnTo>
                  <a:pt x="496238" y="1314508"/>
                </a:lnTo>
                <a:lnTo>
                  <a:pt x="501292" y="1263697"/>
                </a:lnTo>
                <a:lnTo>
                  <a:pt x="509183" y="1218331"/>
                </a:lnTo>
                <a:lnTo>
                  <a:pt x="519473" y="1177571"/>
                </a:lnTo>
                <a:lnTo>
                  <a:pt x="531727" y="1140580"/>
                </a:lnTo>
                <a:lnTo>
                  <a:pt x="560379" y="1074554"/>
                </a:lnTo>
                <a:lnTo>
                  <a:pt x="591650" y="1013554"/>
                </a:lnTo>
                <a:lnTo>
                  <a:pt x="607176" y="982845"/>
                </a:lnTo>
                <a:lnTo>
                  <a:pt x="635829" y="916819"/>
                </a:lnTo>
                <a:lnTo>
                  <a:pt x="648083" y="879828"/>
                </a:lnTo>
                <a:lnTo>
                  <a:pt x="658373" y="839068"/>
                </a:lnTo>
                <a:lnTo>
                  <a:pt x="666264" y="793702"/>
                </a:lnTo>
                <a:lnTo>
                  <a:pt x="671318" y="742891"/>
                </a:lnTo>
                <a:lnTo>
                  <a:pt x="673100" y="685800"/>
                </a:lnTo>
                <a:lnTo>
                  <a:pt x="671318" y="628708"/>
                </a:lnTo>
                <a:lnTo>
                  <a:pt x="666264" y="577897"/>
                </a:lnTo>
                <a:lnTo>
                  <a:pt x="658373" y="532531"/>
                </a:lnTo>
                <a:lnTo>
                  <a:pt x="648083" y="491771"/>
                </a:lnTo>
                <a:lnTo>
                  <a:pt x="635829" y="454780"/>
                </a:lnTo>
                <a:lnTo>
                  <a:pt x="607176" y="388754"/>
                </a:lnTo>
                <a:lnTo>
                  <a:pt x="575906" y="327754"/>
                </a:lnTo>
                <a:lnTo>
                  <a:pt x="560379" y="297045"/>
                </a:lnTo>
                <a:lnTo>
                  <a:pt x="531727" y="231019"/>
                </a:lnTo>
                <a:lnTo>
                  <a:pt x="519473" y="194028"/>
                </a:lnTo>
                <a:lnTo>
                  <a:pt x="509183" y="153268"/>
                </a:lnTo>
                <a:lnTo>
                  <a:pt x="501292" y="107902"/>
                </a:lnTo>
                <a:lnTo>
                  <a:pt x="496238" y="57091"/>
                </a:lnTo>
                <a:lnTo>
                  <a:pt x="494456" y="0"/>
                </a:lnTo>
                <a:close/>
              </a:path>
            </a:pathLst>
          </a:custGeom>
          <a:solidFill>
            <a:srgbClr val="2A1A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813628" y="1661820"/>
            <a:ext cx="6992620" cy="36804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80365" algn="l"/>
              </a:tabLst>
            </a:pPr>
            <a:r>
              <a:rPr dirty="0" sz="1900" spc="635">
                <a:solidFill>
                  <a:srgbClr val="C00000"/>
                </a:solidFill>
                <a:latin typeface="Arial"/>
                <a:cs typeface="Arial"/>
              </a:rPr>
              <a:t>q	</a:t>
            </a:r>
            <a:r>
              <a:rPr dirty="0" sz="2400" spc="-20" b="1">
                <a:solidFill>
                  <a:srgbClr val="191917"/>
                </a:solidFill>
                <a:latin typeface="Arial"/>
                <a:cs typeface="Arial"/>
              </a:rPr>
              <a:t>CO </a:t>
            </a:r>
            <a:r>
              <a:rPr dirty="0" sz="2400" spc="15" b="1">
                <a:solidFill>
                  <a:srgbClr val="191917"/>
                </a:solidFill>
                <a:latin typeface="Arial"/>
                <a:cs typeface="Arial"/>
              </a:rPr>
              <a:t>is </a:t>
            </a:r>
            <a:r>
              <a:rPr dirty="0" sz="2400" spc="-15" b="1">
                <a:solidFill>
                  <a:srgbClr val="191917"/>
                </a:solidFill>
                <a:latin typeface="Arial"/>
                <a:cs typeface="Arial"/>
              </a:rPr>
              <a:t>reduced </a:t>
            </a:r>
            <a:r>
              <a:rPr dirty="0" sz="2400" spc="15" b="1">
                <a:solidFill>
                  <a:srgbClr val="191917"/>
                </a:solidFill>
                <a:latin typeface="Arial"/>
                <a:cs typeface="Arial"/>
              </a:rPr>
              <a:t>by </a:t>
            </a:r>
            <a:r>
              <a:rPr dirty="0" sz="2400" spc="-20" b="1">
                <a:solidFill>
                  <a:srgbClr val="191917"/>
                </a:solidFill>
                <a:latin typeface="Arial"/>
                <a:cs typeface="Arial"/>
              </a:rPr>
              <a:t>vascular</a:t>
            </a:r>
            <a:r>
              <a:rPr dirty="0" sz="2400" spc="55" b="1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2400" spc="5" b="1">
                <a:solidFill>
                  <a:srgbClr val="191917"/>
                </a:solidFill>
                <a:latin typeface="Arial"/>
                <a:cs typeface="Arial"/>
              </a:rPr>
              <a:t>obstruction:</a:t>
            </a:r>
            <a:endParaRPr sz="2400">
              <a:latin typeface="Arial"/>
              <a:cs typeface="Arial"/>
            </a:endParaRPr>
          </a:p>
          <a:p>
            <a:pPr marL="698500" indent="-228600">
              <a:lnSpc>
                <a:spcPct val="100000"/>
              </a:lnSpc>
              <a:spcBef>
                <a:spcPts val="1920"/>
              </a:spcBef>
              <a:buClr>
                <a:srgbClr val="C00000"/>
              </a:buClr>
              <a:buSzPct val="81818"/>
              <a:buFont typeface="Trebuchet MS"/>
              <a:buChar char="–"/>
              <a:tabLst>
                <a:tab pos="698500" algn="l"/>
              </a:tabLst>
            </a:pPr>
            <a:r>
              <a:rPr dirty="0" sz="2200" spc="-25" b="1">
                <a:solidFill>
                  <a:srgbClr val="191917"/>
                </a:solidFill>
                <a:latin typeface="Arial"/>
                <a:cs typeface="Arial"/>
              </a:rPr>
              <a:t>Obstruction of </a:t>
            </a:r>
            <a:r>
              <a:rPr dirty="0" sz="2200" spc="-35" b="1">
                <a:solidFill>
                  <a:srgbClr val="191917"/>
                </a:solidFill>
                <a:latin typeface="Arial"/>
                <a:cs typeface="Arial"/>
              </a:rPr>
              <a:t>venous </a:t>
            </a:r>
            <a:r>
              <a:rPr dirty="0" sz="2200" spc="-10" b="1">
                <a:solidFill>
                  <a:srgbClr val="191917"/>
                </a:solidFill>
                <a:latin typeface="Arial"/>
                <a:cs typeface="Arial"/>
              </a:rPr>
              <a:t> return:</a:t>
            </a:r>
            <a:endParaRPr sz="2200">
              <a:latin typeface="Arial"/>
              <a:cs typeface="Arial"/>
            </a:endParaRPr>
          </a:p>
          <a:p>
            <a:pPr lvl="1" marL="1155700" indent="-228600">
              <a:lnSpc>
                <a:spcPct val="100000"/>
              </a:lnSpc>
              <a:spcBef>
                <a:spcPts val="760"/>
              </a:spcBef>
              <a:buClr>
                <a:srgbClr val="C00000"/>
              </a:buClr>
              <a:buSzPct val="80000"/>
              <a:buChar char="•"/>
              <a:tabLst>
                <a:tab pos="1155065" algn="l"/>
                <a:tab pos="1155700" algn="l"/>
              </a:tabLst>
            </a:pPr>
            <a:r>
              <a:rPr dirty="0" sz="2000">
                <a:solidFill>
                  <a:srgbClr val="191917"/>
                </a:solidFill>
                <a:latin typeface="Arial"/>
                <a:cs typeface="Arial"/>
              </a:rPr>
              <a:t>e.g. </a:t>
            </a:r>
            <a:r>
              <a:rPr dirty="0" sz="2000" spc="-45">
                <a:solidFill>
                  <a:srgbClr val="191917"/>
                </a:solidFill>
                <a:latin typeface="Arial"/>
                <a:cs typeface="Arial"/>
              </a:rPr>
              <a:t>Vena </a:t>
            </a:r>
            <a:r>
              <a:rPr dirty="0" sz="2000" spc="-15">
                <a:solidFill>
                  <a:srgbClr val="191917"/>
                </a:solidFill>
                <a:latin typeface="Arial"/>
                <a:cs typeface="Arial"/>
              </a:rPr>
              <a:t>Cava </a:t>
            </a:r>
            <a:r>
              <a:rPr dirty="0" sz="2000" spc="-5">
                <a:solidFill>
                  <a:srgbClr val="191917"/>
                </a:solidFill>
                <a:latin typeface="Arial"/>
                <a:cs typeface="Arial"/>
              </a:rPr>
              <a:t>Syndrome </a:t>
            </a:r>
            <a:r>
              <a:rPr dirty="0" sz="2000" spc="-15">
                <a:solidFill>
                  <a:srgbClr val="191917"/>
                </a:solidFill>
                <a:latin typeface="Arial"/>
                <a:cs typeface="Arial"/>
              </a:rPr>
              <a:t>(usually</a:t>
            </a:r>
            <a:r>
              <a:rPr dirty="0" sz="2000" spc="190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191917"/>
                </a:solidFill>
                <a:latin typeface="Arial"/>
                <a:cs typeface="Arial"/>
              </a:rPr>
              <a:t>neoplasms).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lr>
                <a:srgbClr val="C00000"/>
              </a:buClr>
              <a:buFont typeface="Arial"/>
              <a:buChar char="•"/>
            </a:pPr>
            <a:endParaRPr sz="1650">
              <a:latin typeface="Times New Roman"/>
              <a:cs typeface="Times New Roman"/>
            </a:endParaRPr>
          </a:p>
          <a:p>
            <a:pPr marL="698500" indent="-228600">
              <a:lnSpc>
                <a:spcPct val="100000"/>
              </a:lnSpc>
              <a:buClr>
                <a:srgbClr val="C00000"/>
              </a:buClr>
              <a:buSzPct val="81818"/>
              <a:buFont typeface="Trebuchet MS"/>
              <a:buChar char="–"/>
              <a:tabLst>
                <a:tab pos="698500" algn="l"/>
              </a:tabLst>
            </a:pPr>
            <a:r>
              <a:rPr dirty="0" sz="2200" spc="-15" b="1">
                <a:solidFill>
                  <a:srgbClr val="191917"/>
                </a:solidFill>
                <a:latin typeface="Arial"/>
                <a:cs typeface="Arial"/>
              </a:rPr>
              <a:t>Compression </a:t>
            </a:r>
            <a:r>
              <a:rPr dirty="0" sz="2200" spc="-25" b="1">
                <a:solidFill>
                  <a:srgbClr val="191917"/>
                </a:solidFill>
                <a:latin typeface="Arial"/>
                <a:cs typeface="Arial"/>
              </a:rPr>
              <a:t>of </a:t>
            </a:r>
            <a:r>
              <a:rPr dirty="0" sz="2200" spc="-30" b="1">
                <a:solidFill>
                  <a:srgbClr val="191917"/>
                </a:solidFill>
                <a:latin typeface="Arial"/>
                <a:cs typeface="Arial"/>
              </a:rPr>
              <a:t>the</a:t>
            </a:r>
            <a:r>
              <a:rPr dirty="0" sz="2200" spc="250" b="1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2200" spc="-15" b="1">
                <a:solidFill>
                  <a:srgbClr val="191917"/>
                </a:solidFill>
                <a:latin typeface="Arial"/>
                <a:cs typeface="Arial"/>
              </a:rPr>
              <a:t>heart:</a:t>
            </a:r>
            <a:endParaRPr sz="2200">
              <a:latin typeface="Arial"/>
              <a:cs typeface="Arial"/>
            </a:endParaRPr>
          </a:p>
          <a:p>
            <a:pPr lvl="1" marL="1155700" indent="-228600">
              <a:lnSpc>
                <a:spcPct val="100000"/>
              </a:lnSpc>
              <a:spcBef>
                <a:spcPts val="660"/>
              </a:spcBef>
              <a:buClr>
                <a:srgbClr val="C00000"/>
              </a:buClr>
              <a:buSzPct val="80000"/>
              <a:buChar char="•"/>
              <a:tabLst>
                <a:tab pos="1155065" algn="l"/>
                <a:tab pos="1155700" algn="l"/>
              </a:tabLst>
            </a:pPr>
            <a:r>
              <a:rPr dirty="0" sz="2000">
                <a:solidFill>
                  <a:srgbClr val="191917"/>
                </a:solidFill>
                <a:latin typeface="Arial"/>
                <a:cs typeface="Arial"/>
              </a:rPr>
              <a:t>e.g. </a:t>
            </a:r>
            <a:r>
              <a:rPr dirty="0" sz="2000" spc="-5">
                <a:solidFill>
                  <a:srgbClr val="191917"/>
                </a:solidFill>
                <a:latin typeface="Arial"/>
                <a:cs typeface="Arial"/>
              </a:rPr>
              <a:t>hemorrhagic </a:t>
            </a:r>
            <a:r>
              <a:rPr dirty="0" sz="2000" spc="-10">
                <a:solidFill>
                  <a:srgbClr val="191917"/>
                </a:solidFill>
                <a:latin typeface="Arial"/>
                <a:cs typeface="Arial"/>
              </a:rPr>
              <a:t>pericarditis </a:t>
            </a:r>
            <a:r>
              <a:rPr dirty="0" sz="2000">
                <a:solidFill>
                  <a:srgbClr val="191917"/>
                </a:solidFill>
                <a:latin typeface="Arial"/>
                <a:cs typeface="Arial"/>
              </a:rPr>
              <a:t>→ </a:t>
            </a:r>
            <a:r>
              <a:rPr dirty="0" sz="2000" spc="-10">
                <a:solidFill>
                  <a:srgbClr val="191917"/>
                </a:solidFill>
                <a:latin typeface="Arial"/>
                <a:cs typeface="Arial"/>
              </a:rPr>
              <a:t>cardiac</a:t>
            </a:r>
            <a:r>
              <a:rPr dirty="0" sz="2000" spc="30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191917"/>
                </a:solidFill>
                <a:latin typeface="Arial"/>
                <a:cs typeface="Arial"/>
              </a:rPr>
              <a:t>tamponade.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lr>
                <a:srgbClr val="C00000"/>
              </a:buClr>
              <a:buFont typeface="Arial"/>
              <a:buChar char="•"/>
            </a:pPr>
            <a:endParaRPr sz="1650">
              <a:latin typeface="Times New Roman"/>
              <a:cs typeface="Times New Roman"/>
            </a:endParaRPr>
          </a:p>
          <a:p>
            <a:pPr marL="698500" indent="-228600">
              <a:lnSpc>
                <a:spcPct val="100000"/>
              </a:lnSpc>
              <a:buClr>
                <a:srgbClr val="C00000"/>
              </a:buClr>
              <a:buSzPct val="81818"/>
              <a:buFont typeface="Trebuchet MS"/>
              <a:buChar char="–"/>
              <a:tabLst>
                <a:tab pos="698500" algn="l"/>
              </a:tabLst>
            </a:pPr>
            <a:r>
              <a:rPr dirty="0" sz="2200" spc="-25" b="1">
                <a:solidFill>
                  <a:srgbClr val="191917"/>
                </a:solidFill>
                <a:latin typeface="Arial"/>
                <a:cs typeface="Arial"/>
              </a:rPr>
              <a:t>Obstruction of </a:t>
            </a:r>
            <a:r>
              <a:rPr dirty="0" sz="2200" spc="-30" b="1">
                <a:solidFill>
                  <a:srgbClr val="191917"/>
                </a:solidFill>
                <a:latin typeface="Arial"/>
                <a:cs typeface="Arial"/>
              </a:rPr>
              <a:t>the </a:t>
            </a:r>
            <a:r>
              <a:rPr dirty="0" sz="2200" spc="-35" b="1">
                <a:solidFill>
                  <a:srgbClr val="191917"/>
                </a:solidFill>
                <a:latin typeface="Arial"/>
                <a:cs typeface="Arial"/>
              </a:rPr>
              <a:t>outflow  </a:t>
            </a:r>
            <a:r>
              <a:rPr dirty="0" sz="2200" spc="-25" b="1">
                <a:solidFill>
                  <a:srgbClr val="191917"/>
                </a:solidFill>
                <a:latin typeface="Arial"/>
                <a:cs typeface="Arial"/>
              </a:rPr>
              <a:t>of </a:t>
            </a:r>
            <a:r>
              <a:rPr dirty="0" sz="2200" spc="-30" b="1">
                <a:solidFill>
                  <a:srgbClr val="191917"/>
                </a:solidFill>
                <a:latin typeface="Arial"/>
                <a:cs typeface="Arial"/>
              </a:rPr>
              <a:t>the</a:t>
            </a:r>
            <a:r>
              <a:rPr dirty="0" sz="2200" spc="300" b="1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2200" spc="-15" b="1">
                <a:solidFill>
                  <a:srgbClr val="191917"/>
                </a:solidFill>
                <a:latin typeface="Arial"/>
                <a:cs typeface="Arial"/>
              </a:rPr>
              <a:t>heart:</a:t>
            </a:r>
            <a:endParaRPr sz="2200">
              <a:latin typeface="Arial"/>
              <a:cs typeface="Arial"/>
            </a:endParaRPr>
          </a:p>
          <a:p>
            <a:pPr lvl="1" marL="1155700" indent="-228600">
              <a:lnSpc>
                <a:spcPct val="100000"/>
              </a:lnSpc>
              <a:spcBef>
                <a:spcPts val="660"/>
              </a:spcBef>
              <a:buClr>
                <a:srgbClr val="C00000"/>
              </a:buClr>
              <a:buSzPct val="80000"/>
              <a:buChar char="•"/>
              <a:tabLst>
                <a:tab pos="1155065" algn="l"/>
                <a:tab pos="1155700" algn="l"/>
              </a:tabLst>
            </a:pPr>
            <a:r>
              <a:rPr dirty="0" sz="2000" spc="-5">
                <a:solidFill>
                  <a:srgbClr val="191917"/>
                </a:solidFill>
                <a:latin typeface="Arial"/>
                <a:cs typeface="Arial"/>
              </a:rPr>
              <a:t>Aortic</a:t>
            </a:r>
            <a:r>
              <a:rPr dirty="0" sz="2000" spc="-55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191917"/>
                </a:solidFill>
                <a:latin typeface="Arial"/>
                <a:cs typeface="Arial"/>
              </a:rPr>
              <a:t>dissection.</a:t>
            </a:r>
            <a:endParaRPr sz="2000">
              <a:latin typeface="Arial"/>
              <a:cs typeface="Arial"/>
            </a:endParaRPr>
          </a:p>
          <a:p>
            <a:pPr lvl="1" marL="1155700" indent="-228600">
              <a:lnSpc>
                <a:spcPct val="100000"/>
              </a:lnSpc>
              <a:spcBef>
                <a:spcPts val="700"/>
              </a:spcBef>
              <a:buClr>
                <a:srgbClr val="C00000"/>
              </a:buClr>
              <a:buSzPct val="80000"/>
              <a:buChar char="•"/>
              <a:tabLst>
                <a:tab pos="1155065" algn="l"/>
                <a:tab pos="1155700" algn="l"/>
              </a:tabLst>
            </a:pPr>
            <a:r>
              <a:rPr dirty="0" sz="2000" spc="-5">
                <a:solidFill>
                  <a:srgbClr val="191917"/>
                </a:solidFill>
                <a:latin typeface="Arial"/>
                <a:cs typeface="Arial"/>
              </a:rPr>
              <a:t>Massive </a:t>
            </a:r>
            <a:r>
              <a:rPr dirty="0" sz="2000" spc="-10">
                <a:solidFill>
                  <a:srgbClr val="191917"/>
                </a:solidFill>
                <a:latin typeface="Arial"/>
                <a:cs typeface="Arial"/>
              </a:rPr>
              <a:t>pulmonary</a:t>
            </a:r>
            <a:r>
              <a:rPr dirty="0" sz="2000" spc="25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191917"/>
                </a:solidFill>
                <a:latin typeface="Arial"/>
                <a:cs typeface="Arial"/>
              </a:rPr>
              <a:t>embolism.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28025" y="5421020"/>
            <a:ext cx="1976120" cy="314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buClr>
                <a:srgbClr val="C00000"/>
              </a:buClr>
              <a:buSzPct val="80000"/>
              <a:buChar char="•"/>
              <a:tabLst>
                <a:tab pos="240665" algn="l"/>
                <a:tab pos="241300" algn="l"/>
              </a:tabLst>
            </a:pPr>
            <a:r>
              <a:rPr dirty="0" sz="2000" spc="-5">
                <a:solidFill>
                  <a:srgbClr val="191917"/>
                </a:solidFill>
                <a:latin typeface="Arial"/>
                <a:cs typeface="Arial"/>
              </a:rPr>
              <a:t>Pneumothorax.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432550" y="5454650"/>
            <a:ext cx="584200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432550" y="5454650"/>
            <a:ext cx="584200" cy="647700"/>
          </a:xfrm>
          <a:custGeom>
            <a:avLst/>
            <a:gdLst/>
            <a:ahLst/>
            <a:cxnLst/>
            <a:rect l="l" t="t" r="r" b="b"/>
            <a:pathLst>
              <a:path w="584200" h="647700">
                <a:moveTo>
                  <a:pt x="292100" y="0"/>
                </a:moveTo>
                <a:lnTo>
                  <a:pt x="233235" y="6578"/>
                </a:lnTo>
                <a:lnTo>
                  <a:pt x="178396" y="25450"/>
                </a:lnTo>
                <a:lnTo>
                  <a:pt x="128777" y="55308"/>
                </a:lnTo>
                <a:lnTo>
                  <a:pt x="85559" y="94856"/>
                </a:lnTo>
                <a:lnTo>
                  <a:pt x="49885" y="142782"/>
                </a:lnTo>
                <a:lnTo>
                  <a:pt x="22948" y="197793"/>
                </a:lnTo>
                <a:lnTo>
                  <a:pt x="5930" y="258583"/>
                </a:lnTo>
                <a:lnTo>
                  <a:pt x="0" y="323850"/>
                </a:lnTo>
                <a:lnTo>
                  <a:pt x="5930" y="389116"/>
                </a:lnTo>
                <a:lnTo>
                  <a:pt x="22948" y="449906"/>
                </a:lnTo>
                <a:lnTo>
                  <a:pt x="49885" y="504917"/>
                </a:lnTo>
                <a:lnTo>
                  <a:pt x="85559" y="552846"/>
                </a:lnTo>
                <a:lnTo>
                  <a:pt x="128777" y="592391"/>
                </a:lnTo>
                <a:lnTo>
                  <a:pt x="178396" y="622250"/>
                </a:lnTo>
                <a:lnTo>
                  <a:pt x="233235" y="641120"/>
                </a:lnTo>
                <a:lnTo>
                  <a:pt x="292100" y="647700"/>
                </a:lnTo>
                <a:lnTo>
                  <a:pt x="350964" y="641120"/>
                </a:lnTo>
                <a:lnTo>
                  <a:pt x="368979" y="634921"/>
                </a:lnTo>
                <a:lnTo>
                  <a:pt x="292100" y="634921"/>
                </a:lnTo>
                <a:lnTo>
                  <a:pt x="236042" y="628655"/>
                </a:lnTo>
                <a:lnTo>
                  <a:pt x="183807" y="610676"/>
                </a:lnTo>
                <a:lnTo>
                  <a:pt x="136423" y="582164"/>
                </a:lnTo>
                <a:lnTo>
                  <a:pt x="95021" y="544292"/>
                </a:lnTo>
                <a:lnTo>
                  <a:pt x="60769" y="498278"/>
                </a:lnTo>
                <a:lnTo>
                  <a:pt x="34874" y="445364"/>
                </a:lnTo>
                <a:lnTo>
                  <a:pt x="18478" y="386810"/>
                </a:lnTo>
                <a:lnTo>
                  <a:pt x="12750" y="323850"/>
                </a:lnTo>
                <a:lnTo>
                  <a:pt x="18478" y="260888"/>
                </a:lnTo>
                <a:lnTo>
                  <a:pt x="34874" y="202335"/>
                </a:lnTo>
                <a:lnTo>
                  <a:pt x="60769" y="149421"/>
                </a:lnTo>
                <a:lnTo>
                  <a:pt x="95021" y="103403"/>
                </a:lnTo>
                <a:lnTo>
                  <a:pt x="136423" y="65531"/>
                </a:lnTo>
                <a:lnTo>
                  <a:pt x="183807" y="37020"/>
                </a:lnTo>
                <a:lnTo>
                  <a:pt x="236042" y="19050"/>
                </a:lnTo>
                <a:lnTo>
                  <a:pt x="292100" y="12776"/>
                </a:lnTo>
                <a:lnTo>
                  <a:pt x="368973" y="12776"/>
                </a:lnTo>
                <a:lnTo>
                  <a:pt x="350964" y="6578"/>
                </a:lnTo>
                <a:lnTo>
                  <a:pt x="292100" y="0"/>
                </a:lnTo>
                <a:close/>
              </a:path>
              <a:path w="584200" h="647700">
                <a:moveTo>
                  <a:pt x="368973" y="12776"/>
                </a:moveTo>
                <a:lnTo>
                  <a:pt x="292100" y="12776"/>
                </a:lnTo>
                <a:lnTo>
                  <a:pt x="348157" y="19050"/>
                </a:lnTo>
                <a:lnTo>
                  <a:pt x="400392" y="37020"/>
                </a:lnTo>
                <a:lnTo>
                  <a:pt x="447776" y="65531"/>
                </a:lnTo>
                <a:lnTo>
                  <a:pt x="489178" y="103403"/>
                </a:lnTo>
                <a:lnTo>
                  <a:pt x="523417" y="149421"/>
                </a:lnTo>
                <a:lnTo>
                  <a:pt x="549325" y="202335"/>
                </a:lnTo>
                <a:lnTo>
                  <a:pt x="565721" y="260888"/>
                </a:lnTo>
                <a:lnTo>
                  <a:pt x="571449" y="323850"/>
                </a:lnTo>
                <a:lnTo>
                  <a:pt x="565721" y="386810"/>
                </a:lnTo>
                <a:lnTo>
                  <a:pt x="549325" y="445364"/>
                </a:lnTo>
                <a:lnTo>
                  <a:pt x="523417" y="498278"/>
                </a:lnTo>
                <a:lnTo>
                  <a:pt x="489178" y="544292"/>
                </a:lnTo>
                <a:lnTo>
                  <a:pt x="447776" y="582164"/>
                </a:lnTo>
                <a:lnTo>
                  <a:pt x="400392" y="610676"/>
                </a:lnTo>
                <a:lnTo>
                  <a:pt x="348157" y="628655"/>
                </a:lnTo>
                <a:lnTo>
                  <a:pt x="292100" y="634921"/>
                </a:lnTo>
                <a:lnTo>
                  <a:pt x="368979" y="634921"/>
                </a:lnTo>
                <a:lnTo>
                  <a:pt x="405803" y="622250"/>
                </a:lnTo>
                <a:lnTo>
                  <a:pt x="455409" y="592391"/>
                </a:lnTo>
                <a:lnTo>
                  <a:pt x="498640" y="552846"/>
                </a:lnTo>
                <a:lnTo>
                  <a:pt x="534314" y="504917"/>
                </a:lnTo>
                <a:lnTo>
                  <a:pt x="561251" y="449906"/>
                </a:lnTo>
                <a:lnTo>
                  <a:pt x="578269" y="389116"/>
                </a:lnTo>
                <a:lnTo>
                  <a:pt x="584200" y="323850"/>
                </a:lnTo>
                <a:lnTo>
                  <a:pt x="578269" y="258583"/>
                </a:lnTo>
                <a:lnTo>
                  <a:pt x="561251" y="197793"/>
                </a:lnTo>
                <a:lnTo>
                  <a:pt x="534314" y="142782"/>
                </a:lnTo>
                <a:lnTo>
                  <a:pt x="498640" y="94856"/>
                </a:lnTo>
                <a:lnTo>
                  <a:pt x="455409" y="55308"/>
                </a:lnTo>
                <a:lnTo>
                  <a:pt x="405803" y="25450"/>
                </a:lnTo>
                <a:lnTo>
                  <a:pt x="368973" y="12776"/>
                </a:lnTo>
                <a:close/>
              </a:path>
            </a:pathLst>
          </a:custGeom>
          <a:solidFill>
            <a:srgbClr val="F8B3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5311508" y="5579943"/>
            <a:ext cx="2561590" cy="384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20" b="1">
                <a:solidFill>
                  <a:srgbClr val="C00000"/>
                </a:solidFill>
                <a:latin typeface="Arial Black"/>
                <a:cs typeface="Arial Black"/>
              </a:rPr>
              <a:t>MAP </a:t>
            </a:r>
            <a:r>
              <a:rPr dirty="0" sz="2400" b="1">
                <a:solidFill>
                  <a:srgbClr val="C00000"/>
                </a:solidFill>
                <a:latin typeface="Arial Black"/>
                <a:cs typeface="Arial Black"/>
              </a:rPr>
              <a:t>= </a:t>
            </a:r>
            <a:r>
              <a:rPr dirty="0" sz="2400" spc="15" b="1">
                <a:solidFill>
                  <a:srgbClr val="C00000"/>
                </a:solidFill>
                <a:latin typeface="Arial Black"/>
                <a:cs typeface="Arial Black"/>
              </a:rPr>
              <a:t>CO </a:t>
            </a:r>
            <a:r>
              <a:rPr dirty="0" sz="2400" b="1">
                <a:solidFill>
                  <a:srgbClr val="C00000"/>
                </a:solidFill>
                <a:latin typeface="Arial Black"/>
                <a:cs typeface="Arial Black"/>
              </a:rPr>
              <a:t>X</a:t>
            </a:r>
            <a:r>
              <a:rPr dirty="0" sz="2400" spc="-225" b="1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dirty="0" sz="2400" spc="-20" b="1">
                <a:solidFill>
                  <a:srgbClr val="C00000"/>
                </a:solidFill>
                <a:latin typeface="Arial Black"/>
                <a:cs typeface="Arial Black"/>
              </a:rPr>
              <a:t>PR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17500" y="787400"/>
            <a:ext cx="8801100" cy="571500"/>
          </a:xfrm>
          <a:custGeom>
            <a:avLst/>
            <a:gdLst/>
            <a:ahLst/>
            <a:cxnLst/>
            <a:rect l="l" t="t" r="r" b="b"/>
            <a:pathLst>
              <a:path w="8801100" h="571500">
                <a:moveTo>
                  <a:pt x="0" y="0"/>
                </a:moveTo>
                <a:lnTo>
                  <a:pt x="8801100" y="0"/>
                </a:lnTo>
                <a:lnTo>
                  <a:pt x="8801100" y="571500"/>
                </a:lnTo>
                <a:lnTo>
                  <a:pt x="0" y="571500"/>
                </a:lnTo>
                <a:lnTo>
                  <a:pt x="0" y="0"/>
                </a:lnTo>
                <a:close/>
              </a:path>
            </a:pathLst>
          </a:custGeom>
          <a:solidFill>
            <a:srgbClr val="B4E1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2049" rIns="0" bIns="0" rtlCol="0" vert="horz">
            <a:spAutoFit/>
          </a:bodyPr>
          <a:lstStyle/>
          <a:p>
            <a:pPr marL="2332990">
              <a:lnSpc>
                <a:spcPct val="100000"/>
              </a:lnSpc>
            </a:pPr>
            <a:r>
              <a:rPr dirty="0" sz="3600" spc="165" b="0">
                <a:solidFill>
                  <a:srgbClr val="C00000"/>
                </a:solidFill>
                <a:latin typeface="Impact"/>
                <a:cs typeface="Impact"/>
              </a:rPr>
              <a:t>OBSTRUCTIVE</a:t>
            </a:r>
            <a:r>
              <a:rPr dirty="0" sz="3600" spc="-114" b="0">
                <a:solidFill>
                  <a:srgbClr val="C00000"/>
                </a:solidFill>
                <a:latin typeface="Impact"/>
                <a:cs typeface="Impact"/>
              </a:rPr>
              <a:t> </a:t>
            </a:r>
            <a:r>
              <a:rPr dirty="0" sz="3600" spc="170" b="0">
                <a:solidFill>
                  <a:srgbClr val="C00000"/>
                </a:solidFill>
                <a:latin typeface="Impact"/>
                <a:cs typeface="Impact"/>
              </a:rPr>
              <a:t>SHOCK</a:t>
            </a:r>
            <a:endParaRPr sz="3600">
              <a:latin typeface="Impact"/>
              <a:cs typeface="Impact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05"/>
              </a:lnSpc>
            </a:pPr>
            <a:r>
              <a:rPr dirty="0" spc="-20"/>
              <a:t>Dr. </a:t>
            </a:r>
            <a:r>
              <a:rPr dirty="0" spc="-25"/>
              <a:t>Abeer  </a:t>
            </a:r>
            <a:r>
              <a:rPr dirty="0" spc="-15"/>
              <a:t>A. </a:t>
            </a:r>
            <a:r>
              <a:rPr dirty="0" spc="-10"/>
              <a:t>Al-Masri, </a:t>
            </a:r>
            <a:r>
              <a:rPr dirty="0" spc="-5"/>
              <a:t>Faculty </a:t>
            </a:r>
            <a:r>
              <a:rPr dirty="0"/>
              <a:t>of </a:t>
            </a:r>
            <a:r>
              <a:rPr dirty="0" spc="-10"/>
              <a:t>Medicine,</a:t>
            </a:r>
            <a:r>
              <a:rPr dirty="0" spc="185"/>
              <a:t> </a:t>
            </a:r>
            <a:r>
              <a:rPr dirty="0" spc="5"/>
              <a:t>KSU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28100" y="0"/>
            <a:ext cx="0" cy="698500"/>
          </a:xfrm>
          <a:custGeom>
            <a:avLst/>
            <a:gdLst/>
            <a:ahLst/>
            <a:cxnLst/>
            <a:rect l="l" t="t" r="r" b="b"/>
            <a:pathLst>
              <a:path w="0" h="698500">
                <a:moveTo>
                  <a:pt x="0" y="698500"/>
                </a:moveTo>
                <a:lnTo>
                  <a:pt x="0" y="0"/>
                </a:lnTo>
                <a:lnTo>
                  <a:pt x="0" y="698500"/>
                </a:lnTo>
                <a:close/>
              </a:path>
            </a:pathLst>
          </a:custGeom>
          <a:solidFill>
            <a:srgbClr val="F8B3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928100" y="1257300"/>
            <a:ext cx="0" cy="5600700"/>
          </a:xfrm>
          <a:custGeom>
            <a:avLst/>
            <a:gdLst/>
            <a:ahLst/>
            <a:cxnLst/>
            <a:rect l="l" t="t" r="r" b="b"/>
            <a:pathLst>
              <a:path w="0" h="5600700">
                <a:moveTo>
                  <a:pt x="0" y="5600700"/>
                </a:moveTo>
                <a:lnTo>
                  <a:pt x="0" y="0"/>
                </a:lnTo>
                <a:lnTo>
                  <a:pt x="0" y="5600700"/>
                </a:lnTo>
                <a:close/>
              </a:path>
            </a:pathLst>
          </a:custGeom>
          <a:solidFill>
            <a:srgbClr val="F8B3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928100" y="0"/>
            <a:ext cx="215900" cy="6858000"/>
          </a:xfrm>
          <a:custGeom>
            <a:avLst/>
            <a:gdLst/>
            <a:ahLst/>
            <a:cxnLst/>
            <a:rect l="l" t="t" r="r" b="b"/>
            <a:pathLst>
              <a:path w="215900" h="6858000">
                <a:moveTo>
                  <a:pt x="0" y="0"/>
                </a:moveTo>
                <a:lnTo>
                  <a:pt x="215900" y="0"/>
                </a:lnTo>
                <a:lnTo>
                  <a:pt x="2159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8B3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0"/>
            <a:ext cx="673100" cy="6858000"/>
          </a:xfrm>
          <a:custGeom>
            <a:avLst/>
            <a:gdLst/>
            <a:ahLst/>
            <a:cxnLst/>
            <a:rect l="l" t="t" r="r" b="b"/>
            <a:pathLst>
              <a:path w="673100" h="6858000">
                <a:moveTo>
                  <a:pt x="494456" y="0"/>
                </a:moveTo>
                <a:lnTo>
                  <a:pt x="0" y="0"/>
                </a:lnTo>
                <a:lnTo>
                  <a:pt x="0" y="6858000"/>
                </a:lnTo>
                <a:lnTo>
                  <a:pt x="494456" y="6858000"/>
                </a:lnTo>
                <a:lnTo>
                  <a:pt x="496238" y="6800908"/>
                </a:lnTo>
                <a:lnTo>
                  <a:pt x="501292" y="6750097"/>
                </a:lnTo>
                <a:lnTo>
                  <a:pt x="509183" y="6704731"/>
                </a:lnTo>
                <a:lnTo>
                  <a:pt x="519473" y="6663971"/>
                </a:lnTo>
                <a:lnTo>
                  <a:pt x="531727" y="6626980"/>
                </a:lnTo>
                <a:lnTo>
                  <a:pt x="560379" y="6560954"/>
                </a:lnTo>
                <a:lnTo>
                  <a:pt x="591650" y="6499954"/>
                </a:lnTo>
                <a:lnTo>
                  <a:pt x="607176" y="6469245"/>
                </a:lnTo>
                <a:lnTo>
                  <a:pt x="635829" y="6403219"/>
                </a:lnTo>
                <a:lnTo>
                  <a:pt x="648083" y="6366228"/>
                </a:lnTo>
                <a:lnTo>
                  <a:pt x="658373" y="6325468"/>
                </a:lnTo>
                <a:lnTo>
                  <a:pt x="666264" y="6280102"/>
                </a:lnTo>
                <a:lnTo>
                  <a:pt x="671318" y="6229291"/>
                </a:lnTo>
                <a:lnTo>
                  <a:pt x="673100" y="6172200"/>
                </a:lnTo>
                <a:lnTo>
                  <a:pt x="671318" y="6115108"/>
                </a:lnTo>
                <a:lnTo>
                  <a:pt x="666264" y="6064297"/>
                </a:lnTo>
                <a:lnTo>
                  <a:pt x="658373" y="6018931"/>
                </a:lnTo>
                <a:lnTo>
                  <a:pt x="648083" y="5978171"/>
                </a:lnTo>
                <a:lnTo>
                  <a:pt x="635829" y="5941180"/>
                </a:lnTo>
                <a:lnTo>
                  <a:pt x="607176" y="5875154"/>
                </a:lnTo>
                <a:lnTo>
                  <a:pt x="575906" y="5814154"/>
                </a:lnTo>
                <a:lnTo>
                  <a:pt x="560379" y="5783445"/>
                </a:lnTo>
                <a:lnTo>
                  <a:pt x="531727" y="5717419"/>
                </a:lnTo>
                <a:lnTo>
                  <a:pt x="519473" y="5680428"/>
                </a:lnTo>
                <a:lnTo>
                  <a:pt x="509183" y="5639668"/>
                </a:lnTo>
                <a:lnTo>
                  <a:pt x="501292" y="5594302"/>
                </a:lnTo>
                <a:lnTo>
                  <a:pt x="496238" y="5543491"/>
                </a:lnTo>
                <a:lnTo>
                  <a:pt x="494456" y="5486400"/>
                </a:lnTo>
                <a:lnTo>
                  <a:pt x="496238" y="5429308"/>
                </a:lnTo>
                <a:lnTo>
                  <a:pt x="501292" y="5378497"/>
                </a:lnTo>
                <a:lnTo>
                  <a:pt x="509183" y="5333131"/>
                </a:lnTo>
                <a:lnTo>
                  <a:pt x="519473" y="5292371"/>
                </a:lnTo>
                <a:lnTo>
                  <a:pt x="531727" y="5255380"/>
                </a:lnTo>
                <a:lnTo>
                  <a:pt x="560379" y="5189354"/>
                </a:lnTo>
                <a:lnTo>
                  <a:pt x="591650" y="5128354"/>
                </a:lnTo>
                <a:lnTo>
                  <a:pt x="607176" y="5097645"/>
                </a:lnTo>
                <a:lnTo>
                  <a:pt x="635829" y="5031619"/>
                </a:lnTo>
                <a:lnTo>
                  <a:pt x="648083" y="4994628"/>
                </a:lnTo>
                <a:lnTo>
                  <a:pt x="658373" y="4953868"/>
                </a:lnTo>
                <a:lnTo>
                  <a:pt x="666264" y="4908502"/>
                </a:lnTo>
                <a:lnTo>
                  <a:pt x="671318" y="4857691"/>
                </a:lnTo>
                <a:lnTo>
                  <a:pt x="673100" y="4800600"/>
                </a:lnTo>
                <a:lnTo>
                  <a:pt x="671318" y="4743508"/>
                </a:lnTo>
                <a:lnTo>
                  <a:pt x="666264" y="4692697"/>
                </a:lnTo>
                <a:lnTo>
                  <a:pt x="658373" y="4647331"/>
                </a:lnTo>
                <a:lnTo>
                  <a:pt x="648083" y="4606571"/>
                </a:lnTo>
                <a:lnTo>
                  <a:pt x="635829" y="4569580"/>
                </a:lnTo>
                <a:lnTo>
                  <a:pt x="607176" y="4503554"/>
                </a:lnTo>
                <a:lnTo>
                  <a:pt x="575906" y="4442554"/>
                </a:lnTo>
                <a:lnTo>
                  <a:pt x="560379" y="4411845"/>
                </a:lnTo>
                <a:lnTo>
                  <a:pt x="531727" y="4345819"/>
                </a:lnTo>
                <a:lnTo>
                  <a:pt x="519473" y="4308828"/>
                </a:lnTo>
                <a:lnTo>
                  <a:pt x="509183" y="4268068"/>
                </a:lnTo>
                <a:lnTo>
                  <a:pt x="501292" y="4222702"/>
                </a:lnTo>
                <a:lnTo>
                  <a:pt x="496238" y="4171891"/>
                </a:lnTo>
                <a:lnTo>
                  <a:pt x="494456" y="4114800"/>
                </a:lnTo>
                <a:lnTo>
                  <a:pt x="496238" y="4057708"/>
                </a:lnTo>
                <a:lnTo>
                  <a:pt x="501292" y="4006897"/>
                </a:lnTo>
                <a:lnTo>
                  <a:pt x="509183" y="3961531"/>
                </a:lnTo>
                <a:lnTo>
                  <a:pt x="519473" y="3920771"/>
                </a:lnTo>
                <a:lnTo>
                  <a:pt x="531727" y="3883780"/>
                </a:lnTo>
                <a:lnTo>
                  <a:pt x="560379" y="3817754"/>
                </a:lnTo>
                <a:lnTo>
                  <a:pt x="591650" y="3756754"/>
                </a:lnTo>
                <a:lnTo>
                  <a:pt x="607176" y="3726045"/>
                </a:lnTo>
                <a:lnTo>
                  <a:pt x="635829" y="3660019"/>
                </a:lnTo>
                <a:lnTo>
                  <a:pt x="648083" y="3623028"/>
                </a:lnTo>
                <a:lnTo>
                  <a:pt x="658373" y="3582268"/>
                </a:lnTo>
                <a:lnTo>
                  <a:pt x="666264" y="3536902"/>
                </a:lnTo>
                <a:lnTo>
                  <a:pt x="671318" y="3486091"/>
                </a:lnTo>
                <a:lnTo>
                  <a:pt x="673100" y="3429000"/>
                </a:lnTo>
                <a:lnTo>
                  <a:pt x="671318" y="3371908"/>
                </a:lnTo>
                <a:lnTo>
                  <a:pt x="666264" y="3321097"/>
                </a:lnTo>
                <a:lnTo>
                  <a:pt x="658373" y="3275731"/>
                </a:lnTo>
                <a:lnTo>
                  <a:pt x="648083" y="3234971"/>
                </a:lnTo>
                <a:lnTo>
                  <a:pt x="635829" y="3197980"/>
                </a:lnTo>
                <a:lnTo>
                  <a:pt x="607176" y="3131954"/>
                </a:lnTo>
                <a:lnTo>
                  <a:pt x="575906" y="3070954"/>
                </a:lnTo>
                <a:lnTo>
                  <a:pt x="560379" y="3040245"/>
                </a:lnTo>
                <a:lnTo>
                  <a:pt x="531727" y="2974219"/>
                </a:lnTo>
                <a:lnTo>
                  <a:pt x="519473" y="2937228"/>
                </a:lnTo>
                <a:lnTo>
                  <a:pt x="509183" y="2896468"/>
                </a:lnTo>
                <a:lnTo>
                  <a:pt x="501292" y="2851102"/>
                </a:lnTo>
                <a:lnTo>
                  <a:pt x="496238" y="2800291"/>
                </a:lnTo>
                <a:lnTo>
                  <a:pt x="494456" y="2743200"/>
                </a:lnTo>
                <a:lnTo>
                  <a:pt x="496238" y="2686108"/>
                </a:lnTo>
                <a:lnTo>
                  <a:pt x="501292" y="2635297"/>
                </a:lnTo>
                <a:lnTo>
                  <a:pt x="509183" y="2589931"/>
                </a:lnTo>
                <a:lnTo>
                  <a:pt x="519473" y="2549171"/>
                </a:lnTo>
                <a:lnTo>
                  <a:pt x="531727" y="2512180"/>
                </a:lnTo>
                <a:lnTo>
                  <a:pt x="560379" y="2446154"/>
                </a:lnTo>
                <a:lnTo>
                  <a:pt x="591650" y="2385154"/>
                </a:lnTo>
                <a:lnTo>
                  <a:pt x="607176" y="2354445"/>
                </a:lnTo>
                <a:lnTo>
                  <a:pt x="635829" y="2288419"/>
                </a:lnTo>
                <a:lnTo>
                  <a:pt x="648083" y="2251428"/>
                </a:lnTo>
                <a:lnTo>
                  <a:pt x="658373" y="2210668"/>
                </a:lnTo>
                <a:lnTo>
                  <a:pt x="666264" y="2165302"/>
                </a:lnTo>
                <a:lnTo>
                  <a:pt x="671318" y="2114491"/>
                </a:lnTo>
                <a:lnTo>
                  <a:pt x="673100" y="2057400"/>
                </a:lnTo>
                <a:lnTo>
                  <a:pt x="671318" y="2000308"/>
                </a:lnTo>
                <a:lnTo>
                  <a:pt x="666264" y="1949497"/>
                </a:lnTo>
                <a:lnTo>
                  <a:pt x="658373" y="1904131"/>
                </a:lnTo>
                <a:lnTo>
                  <a:pt x="648083" y="1863371"/>
                </a:lnTo>
                <a:lnTo>
                  <a:pt x="635829" y="1826380"/>
                </a:lnTo>
                <a:lnTo>
                  <a:pt x="607176" y="1760354"/>
                </a:lnTo>
                <a:lnTo>
                  <a:pt x="575906" y="1699354"/>
                </a:lnTo>
                <a:lnTo>
                  <a:pt x="560379" y="1668645"/>
                </a:lnTo>
                <a:lnTo>
                  <a:pt x="531727" y="1602619"/>
                </a:lnTo>
                <a:lnTo>
                  <a:pt x="519473" y="1565628"/>
                </a:lnTo>
                <a:lnTo>
                  <a:pt x="509183" y="1524868"/>
                </a:lnTo>
                <a:lnTo>
                  <a:pt x="501292" y="1479502"/>
                </a:lnTo>
                <a:lnTo>
                  <a:pt x="496238" y="1428691"/>
                </a:lnTo>
                <a:lnTo>
                  <a:pt x="494456" y="1371600"/>
                </a:lnTo>
                <a:lnTo>
                  <a:pt x="496238" y="1314508"/>
                </a:lnTo>
                <a:lnTo>
                  <a:pt x="501292" y="1263697"/>
                </a:lnTo>
                <a:lnTo>
                  <a:pt x="509183" y="1218331"/>
                </a:lnTo>
                <a:lnTo>
                  <a:pt x="519473" y="1177571"/>
                </a:lnTo>
                <a:lnTo>
                  <a:pt x="531727" y="1140580"/>
                </a:lnTo>
                <a:lnTo>
                  <a:pt x="560379" y="1074554"/>
                </a:lnTo>
                <a:lnTo>
                  <a:pt x="591650" y="1013554"/>
                </a:lnTo>
                <a:lnTo>
                  <a:pt x="607176" y="982845"/>
                </a:lnTo>
                <a:lnTo>
                  <a:pt x="635829" y="916819"/>
                </a:lnTo>
                <a:lnTo>
                  <a:pt x="648083" y="879828"/>
                </a:lnTo>
                <a:lnTo>
                  <a:pt x="658373" y="839068"/>
                </a:lnTo>
                <a:lnTo>
                  <a:pt x="666264" y="793702"/>
                </a:lnTo>
                <a:lnTo>
                  <a:pt x="671318" y="742891"/>
                </a:lnTo>
                <a:lnTo>
                  <a:pt x="673100" y="685800"/>
                </a:lnTo>
                <a:lnTo>
                  <a:pt x="671318" y="628708"/>
                </a:lnTo>
                <a:lnTo>
                  <a:pt x="666264" y="577897"/>
                </a:lnTo>
                <a:lnTo>
                  <a:pt x="658373" y="532531"/>
                </a:lnTo>
                <a:lnTo>
                  <a:pt x="648083" y="491771"/>
                </a:lnTo>
                <a:lnTo>
                  <a:pt x="635829" y="454780"/>
                </a:lnTo>
                <a:lnTo>
                  <a:pt x="607176" y="388754"/>
                </a:lnTo>
                <a:lnTo>
                  <a:pt x="575906" y="327754"/>
                </a:lnTo>
                <a:lnTo>
                  <a:pt x="560379" y="297045"/>
                </a:lnTo>
                <a:lnTo>
                  <a:pt x="531727" y="231019"/>
                </a:lnTo>
                <a:lnTo>
                  <a:pt x="519473" y="194028"/>
                </a:lnTo>
                <a:lnTo>
                  <a:pt x="509183" y="153268"/>
                </a:lnTo>
                <a:lnTo>
                  <a:pt x="501292" y="107902"/>
                </a:lnTo>
                <a:lnTo>
                  <a:pt x="496238" y="57091"/>
                </a:lnTo>
                <a:lnTo>
                  <a:pt x="494456" y="0"/>
                </a:lnTo>
                <a:close/>
              </a:path>
            </a:pathLst>
          </a:custGeom>
          <a:solidFill>
            <a:srgbClr val="2A1A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251450" y="3790950"/>
            <a:ext cx="571500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251450" y="3790950"/>
            <a:ext cx="571500" cy="647700"/>
          </a:xfrm>
          <a:custGeom>
            <a:avLst/>
            <a:gdLst/>
            <a:ahLst/>
            <a:cxnLst/>
            <a:rect l="l" t="t" r="r" b="b"/>
            <a:pathLst>
              <a:path w="571500" h="647700">
                <a:moveTo>
                  <a:pt x="285750" y="0"/>
                </a:moveTo>
                <a:lnTo>
                  <a:pt x="228155" y="6578"/>
                </a:lnTo>
                <a:lnTo>
                  <a:pt x="174523" y="25450"/>
                </a:lnTo>
                <a:lnTo>
                  <a:pt x="125984" y="55308"/>
                </a:lnTo>
                <a:lnTo>
                  <a:pt x="83692" y="94856"/>
                </a:lnTo>
                <a:lnTo>
                  <a:pt x="48806" y="142786"/>
                </a:lnTo>
                <a:lnTo>
                  <a:pt x="22453" y="197789"/>
                </a:lnTo>
                <a:lnTo>
                  <a:pt x="5803" y="258584"/>
                </a:lnTo>
                <a:lnTo>
                  <a:pt x="0" y="323850"/>
                </a:lnTo>
                <a:lnTo>
                  <a:pt x="5803" y="389115"/>
                </a:lnTo>
                <a:lnTo>
                  <a:pt x="22453" y="449910"/>
                </a:lnTo>
                <a:lnTo>
                  <a:pt x="48806" y="504913"/>
                </a:lnTo>
                <a:lnTo>
                  <a:pt x="83692" y="552843"/>
                </a:lnTo>
                <a:lnTo>
                  <a:pt x="125984" y="592391"/>
                </a:lnTo>
                <a:lnTo>
                  <a:pt x="174523" y="622249"/>
                </a:lnTo>
                <a:lnTo>
                  <a:pt x="228155" y="641121"/>
                </a:lnTo>
                <a:lnTo>
                  <a:pt x="285750" y="647700"/>
                </a:lnTo>
                <a:lnTo>
                  <a:pt x="343331" y="641121"/>
                </a:lnTo>
                <a:lnTo>
                  <a:pt x="360948" y="634923"/>
                </a:lnTo>
                <a:lnTo>
                  <a:pt x="285750" y="634923"/>
                </a:lnTo>
                <a:lnTo>
                  <a:pt x="231025" y="628662"/>
                </a:lnTo>
                <a:lnTo>
                  <a:pt x="180022" y="610717"/>
                </a:lnTo>
                <a:lnTo>
                  <a:pt x="133730" y="582244"/>
                </a:lnTo>
                <a:lnTo>
                  <a:pt x="93256" y="544398"/>
                </a:lnTo>
                <a:lnTo>
                  <a:pt x="59753" y="498386"/>
                </a:lnTo>
                <a:lnTo>
                  <a:pt x="34404" y="445452"/>
                </a:lnTo>
                <a:lnTo>
                  <a:pt x="18351" y="386854"/>
                </a:lnTo>
                <a:lnTo>
                  <a:pt x="12750" y="323850"/>
                </a:lnTo>
                <a:lnTo>
                  <a:pt x="18351" y="260845"/>
                </a:lnTo>
                <a:lnTo>
                  <a:pt x="34404" y="202247"/>
                </a:lnTo>
                <a:lnTo>
                  <a:pt x="59753" y="149313"/>
                </a:lnTo>
                <a:lnTo>
                  <a:pt x="93256" y="103301"/>
                </a:lnTo>
                <a:lnTo>
                  <a:pt x="133730" y="65455"/>
                </a:lnTo>
                <a:lnTo>
                  <a:pt x="180022" y="36982"/>
                </a:lnTo>
                <a:lnTo>
                  <a:pt x="231025" y="19037"/>
                </a:lnTo>
                <a:lnTo>
                  <a:pt x="285750" y="12788"/>
                </a:lnTo>
                <a:lnTo>
                  <a:pt x="360984" y="12788"/>
                </a:lnTo>
                <a:lnTo>
                  <a:pt x="343331" y="6578"/>
                </a:lnTo>
                <a:lnTo>
                  <a:pt x="285750" y="0"/>
                </a:lnTo>
                <a:close/>
              </a:path>
              <a:path w="571500" h="647700">
                <a:moveTo>
                  <a:pt x="360984" y="12788"/>
                </a:moveTo>
                <a:lnTo>
                  <a:pt x="285750" y="12788"/>
                </a:lnTo>
                <a:lnTo>
                  <a:pt x="340474" y="19037"/>
                </a:lnTo>
                <a:lnTo>
                  <a:pt x="391477" y="36982"/>
                </a:lnTo>
                <a:lnTo>
                  <a:pt x="437769" y="65455"/>
                </a:lnTo>
                <a:lnTo>
                  <a:pt x="478243" y="103301"/>
                </a:lnTo>
                <a:lnTo>
                  <a:pt x="511746" y="149313"/>
                </a:lnTo>
                <a:lnTo>
                  <a:pt x="537095" y="202247"/>
                </a:lnTo>
                <a:lnTo>
                  <a:pt x="553148" y="260845"/>
                </a:lnTo>
                <a:lnTo>
                  <a:pt x="558749" y="323850"/>
                </a:lnTo>
                <a:lnTo>
                  <a:pt x="553148" y="386854"/>
                </a:lnTo>
                <a:lnTo>
                  <a:pt x="537095" y="445452"/>
                </a:lnTo>
                <a:lnTo>
                  <a:pt x="511746" y="498386"/>
                </a:lnTo>
                <a:lnTo>
                  <a:pt x="478243" y="544398"/>
                </a:lnTo>
                <a:lnTo>
                  <a:pt x="437769" y="582244"/>
                </a:lnTo>
                <a:lnTo>
                  <a:pt x="391477" y="610717"/>
                </a:lnTo>
                <a:lnTo>
                  <a:pt x="340474" y="628662"/>
                </a:lnTo>
                <a:lnTo>
                  <a:pt x="285750" y="634923"/>
                </a:lnTo>
                <a:lnTo>
                  <a:pt x="360948" y="634923"/>
                </a:lnTo>
                <a:lnTo>
                  <a:pt x="396976" y="622249"/>
                </a:lnTo>
                <a:lnTo>
                  <a:pt x="445515" y="592391"/>
                </a:lnTo>
                <a:lnTo>
                  <a:pt x="487807" y="552843"/>
                </a:lnTo>
                <a:lnTo>
                  <a:pt x="522693" y="504913"/>
                </a:lnTo>
                <a:lnTo>
                  <a:pt x="549046" y="449910"/>
                </a:lnTo>
                <a:lnTo>
                  <a:pt x="565696" y="389115"/>
                </a:lnTo>
                <a:lnTo>
                  <a:pt x="571500" y="323850"/>
                </a:lnTo>
                <a:lnTo>
                  <a:pt x="565696" y="258584"/>
                </a:lnTo>
                <a:lnTo>
                  <a:pt x="549046" y="197789"/>
                </a:lnTo>
                <a:lnTo>
                  <a:pt x="522693" y="142786"/>
                </a:lnTo>
                <a:lnTo>
                  <a:pt x="487807" y="94856"/>
                </a:lnTo>
                <a:lnTo>
                  <a:pt x="445515" y="55308"/>
                </a:lnTo>
                <a:lnTo>
                  <a:pt x="396976" y="25450"/>
                </a:lnTo>
                <a:lnTo>
                  <a:pt x="360984" y="12788"/>
                </a:lnTo>
                <a:close/>
              </a:path>
            </a:pathLst>
          </a:custGeom>
          <a:solidFill>
            <a:srgbClr val="F8B3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957643" y="1818538"/>
            <a:ext cx="6777355" cy="25196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69265" algn="l"/>
              </a:tabLst>
            </a:pPr>
            <a:r>
              <a:rPr dirty="0" sz="1900" spc="635">
                <a:solidFill>
                  <a:srgbClr val="C00000"/>
                </a:solidFill>
                <a:latin typeface="Arial"/>
                <a:cs typeface="Arial"/>
              </a:rPr>
              <a:t>q	</a:t>
            </a:r>
            <a:r>
              <a:rPr dirty="0" sz="2400" spc="-20" b="1">
                <a:solidFill>
                  <a:srgbClr val="191917"/>
                </a:solidFill>
                <a:latin typeface="Arial"/>
                <a:cs typeface="Arial"/>
              </a:rPr>
              <a:t>CO </a:t>
            </a:r>
            <a:r>
              <a:rPr dirty="0" sz="2400" spc="15" b="1">
                <a:solidFill>
                  <a:srgbClr val="191917"/>
                </a:solidFill>
                <a:latin typeface="Arial"/>
                <a:cs typeface="Arial"/>
              </a:rPr>
              <a:t>is </a:t>
            </a:r>
            <a:r>
              <a:rPr dirty="0" sz="2400" spc="-10" b="1">
                <a:solidFill>
                  <a:srgbClr val="191917"/>
                </a:solidFill>
                <a:latin typeface="Arial"/>
                <a:cs typeface="Arial"/>
              </a:rPr>
              <a:t>normal </a:t>
            </a:r>
            <a:r>
              <a:rPr dirty="0" sz="2400" spc="15" b="1">
                <a:solidFill>
                  <a:srgbClr val="191917"/>
                </a:solidFill>
                <a:latin typeface="Arial"/>
                <a:cs typeface="Arial"/>
              </a:rPr>
              <a:t>or</a:t>
            </a:r>
            <a:r>
              <a:rPr dirty="0" sz="2400" spc="-20" b="1">
                <a:solidFill>
                  <a:srgbClr val="191917"/>
                </a:solidFill>
                <a:latin typeface="Arial"/>
                <a:cs typeface="Arial"/>
              </a:rPr>
              <a:t> elevated.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20"/>
              </a:spcBef>
              <a:tabLst>
                <a:tab pos="469265" algn="l"/>
              </a:tabLst>
            </a:pPr>
            <a:r>
              <a:rPr dirty="0" sz="1900" spc="635">
                <a:solidFill>
                  <a:srgbClr val="C00000"/>
                </a:solidFill>
                <a:latin typeface="Arial"/>
                <a:cs typeface="Arial"/>
              </a:rPr>
              <a:t>q	</a:t>
            </a:r>
            <a:r>
              <a:rPr dirty="0" sz="2400" spc="5" b="1">
                <a:solidFill>
                  <a:srgbClr val="191917"/>
                </a:solidFill>
                <a:latin typeface="Arial"/>
                <a:cs typeface="Arial"/>
              </a:rPr>
              <a:t>Distribution </a:t>
            </a:r>
            <a:r>
              <a:rPr dirty="0" sz="2400" spc="15" b="1">
                <a:solidFill>
                  <a:srgbClr val="191917"/>
                </a:solidFill>
                <a:latin typeface="Arial"/>
                <a:cs typeface="Arial"/>
              </a:rPr>
              <a:t>is</a:t>
            </a:r>
            <a:r>
              <a:rPr dirty="0" sz="2400" spc="-215" b="1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191917"/>
                </a:solidFill>
                <a:latin typeface="Arial"/>
                <a:cs typeface="Arial"/>
              </a:rPr>
              <a:t>inappropriate.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69265" algn="l"/>
              </a:tabLst>
            </a:pPr>
            <a:r>
              <a:rPr dirty="0" sz="1900" spc="635">
                <a:solidFill>
                  <a:srgbClr val="C00000"/>
                </a:solidFill>
                <a:latin typeface="Arial"/>
                <a:cs typeface="Arial"/>
              </a:rPr>
              <a:t>q	</a:t>
            </a:r>
            <a:r>
              <a:rPr dirty="0" sz="2400" b="1">
                <a:solidFill>
                  <a:srgbClr val="191917"/>
                </a:solidFill>
                <a:latin typeface="Arial"/>
                <a:cs typeface="Arial"/>
              </a:rPr>
              <a:t>Shock </a:t>
            </a:r>
            <a:r>
              <a:rPr dirty="0" sz="2400" spc="15" b="1">
                <a:solidFill>
                  <a:srgbClr val="191917"/>
                </a:solidFill>
                <a:latin typeface="Arial"/>
                <a:cs typeface="Arial"/>
              </a:rPr>
              <a:t>is </a:t>
            </a:r>
            <a:r>
              <a:rPr dirty="0" sz="2400" spc="20" b="1">
                <a:solidFill>
                  <a:srgbClr val="191917"/>
                </a:solidFill>
                <a:latin typeface="Arial"/>
                <a:cs typeface="Arial"/>
              </a:rPr>
              <a:t>due </a:t>
            </a:r>
            <a:r>
              <a:rPr dirty="0" sz="2400" b="1">
                <a:solidFill>
                  <a:srgbClr val="191917"/>
                </a:solidFill>
                <a:latin typeface="Arial"/>
                <a:cs typeface="Arial"/>
              </a:rPr>
              <a:t>to </a:t>
            </a:r>
            <a:r>
              <a:rPr dirty="0" sz="2400" spc="5" b="1">
                <a:solidFill>
                  <a:srgbClr val="191917"/>
                </a:solidFill>
                <a:latin typeface="Arial"/>
                <a:cs typeface="Arial"/>
              </a:rPr>
              <a:t>loss </a:t>
            </a:r>
            <a:r>
              <a:rPr dirty="0" sz="2400" spc="15" b="1">
                <a:solidFill>
                  <a:srgbClr val="191917"/>
                </a:solidFill>
                <a:latin typeface="Arial"/>
                <a:cs typeface="Arial"/>
              </a:rPr>
              <a:t>of </a:t>
            </a:r>
            <a:r>
              <a:rPr dirty="0" sz="2400" spc="-15" b="1">
                <a:solidFill>
                  <a:srgbClr val="191917"/>
                </a:solidFill>
                <a:latin typeface="Arial"/>
                <a:cs typeface="Arial"/>
              </a:rPr>
              <a:t>vascular</a:t>
            </a:r>
            <a:r>
              <a:rPr dirty="0" sz="2400" spc="-215" b="1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2400" spc="-20" b="1">
                <a:solidFill>
                  <a:srgbClr val="191917"/>
                </a:solidFill>
                <a:latin typeface="Arial"/>
                <a:cs typeface="Arial"/>
              </a:rPr>
              <a:t>resistance.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300">
              <a:latin typeface="Times New Roman"/>
              <a:cs typeface="Times New Roman"/>
            </a:endParaRPr>
          </a:p>
          <a:p>
            <a:pPr marL="2256790">
              <a:lnSpc>
                <a:spcPct val="100000"/>
              </a:lnSpc>
            </a:pPr>
            <a:r>
              <a:rPr dirty="0" sz="2400" spc="20" b="1">
                <a:solidFill>
                  <a:srgbClr val="C00000"/>
                </a:solidFill>
                <a:latin typeface="Arial Black"/>
                <a:cs typeface="Arial Black"/>
              </a:rPr>
              <a:t>MAP </a:t>
            </a:r>
            <a:r>
              <a:rPr dirty="0" sz="2400" b="1">
                <a:solidFill>
                  <a:srgbClr val="C00000"/>
                </a:solidFill>
                <a:latin typeface="Arial Black"/>
                <a:cs typeface="Arial Black"/>
              </a:rPr>
              <a:t>= </a:t>
            </a:r>
            <a:r>
              <a:rPr dirty="0" sz="2400" spc="15" b="1">
                <a:solidFill>
                  <a:srgbClr val="C00000"/>
                </a:solidFill>
                <a:latin typeface="Arial Black"/>
                <a:cs typeface="Arial Black"/>
              </a:rPr>
              <a:t>CO </a:t>
            </a:r>
            <a:r>
              <a:rPr dirty="0" sz="2400" b="1">
                <a:solidFill>
                  <a:srgbClr val="C00000"/>
                </a:solidFill>
                <a:latin typeface="Arial Black"/>
                <a:cs typeface="Arial Black"/>
              </a:rPr>
              <a:t>X</a:t>
            </a:r>
            <a:r>
              <a:rPr dirty="0" sz="2400" spc="-225" b="1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dirty="0" sz="2400" spc="-20" b="1">
                <a:solidFill>
                  <a:srgbClr val="C00000"/>
                </a:solidFill>
                <a:latin typeface="Arial Black"/>
                <a:cs typeface="Arial Black"/>
              </a:rPr>
              <a:t>PR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17500" y="698500"/>
            <a:ext cx="8788400" cy="558800"/>
          </a:xfrm>
          <a:custGeom>
            <a:avLst/>
            <a:gdLst/>
            <a:ahLst/>
            <a:cxnLst/>
            <a:rect l="l" t="t" r="r" b="b"/>
            <a:pathLst>
              <a:path w="8788400" h="558800">
                <a:moveTo>
                  <a:pt x="0" y="0"/>
                </a:moveTo>
                <a:lnTo>
                  <a:pt x="8788400" y="0"/>
                </a:lnTo>
                <a:lnTo>
                  <a:pt x="8788400" y="558800"/>
                </a:lnTo>
                <a:lnTo>
                  <a:pt x="0" y="558800"/>
                </a:lnTo>
                <a:lnTo>
                  <a:pt x="0" y="0"/>
                </a:lnTo>
                <a:close/>
              </a:path>
            </a:pathLst>
          </a:custGeom>
          <a:solidFill>
            <a:srgbClr val="EDC5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97663" y="636816"/>
            <a:ext cx="8207375" cy="50482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300" spc="155" b="0">
                <a:solidFill>
                  <a:srgbClr val="002060"/>
                </a:solidFill>
                <a:latin typeface="Impact"/>
                <a:cs typeface="Impact"/>
              </a:rPr>
              <a:t>DISTRIBUTIVE SHOCK: </a:t>
            </a:r>
            <a:r>
              <a:rPr dirty="0" sz="3300" spc="150" b="0">
                <a:solidFill>
                  <a:srgbClr val="002060"/>
                </a:solidFill>
                <a:latin typeface="Impact"/>
                <a:cs typeface="Impact"/>
              </a:rPr>
              <a:t>HIGH/ </a:t>
            </a:r>
            <a:r>
              <a:rPr dirty="0" sz="3300" spc="160" b="0">
                <a:solidFill>
                  <a:srgbClr val="002060"/>
                </a:solidFill>
                <a:latin typeface="Impact"/>
                <a:cs typeface="Impact"/>
              </a:rPr>
              <a:t>NORMAL</a:t>
            </a:r>
            <a:r>
              <a:rPr dirty="0" sz="3300" spc="-95" b="0">
                <a:solidFill>
                  <a:srgbClr val="002060"/>
                </a:solidFill>
                <a:latin typeface="Impact"/>
                <a:cs typeface="Impact"/>
              </a:rPr>
              <a:t> </a:t>
            </a:r>
            <a:r>
              <a:rPr dirty="0" sz="3300" spc="165" b="0">
                <a:solidFill>
                  <a:srgbClr val="002060"/>
                </a:solidFill>
                <a:latin typeface="Impact"/>
                <a:cs typeface="Impact"/>
              </a:rPr>
              <a:t>OUTPUT</a:t>
            </a:r>
            <a:endParaRPr sz="3300">
              <a:latin typeface="Impact"/>
              <a:cs typeface="Impac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05"/>
              </a:lnSpc>
            </a:pPr>
            <a:r>
              <a:rPr dirty="0" spc="-20"/>
              <a:t>Dr. </a:t>
            </a:r>
            <a:r>
              <a:rPr dirty="0" spc="-25"/>
              <a:t>Abeer  </a:t>
            </a:r>
            <a:r>
              <a:rPr dirty="0" spc="-15"/>
              <a:t>A. </a:t>
            </a:r>
            <a:r>
              <a:rPr dirty="0" spc="-10"/>
              <a:t>Al-Masri, </a:t>
            </a:r>
            <a:r>
              <a:rPr dirty="0" spc="-5"/>
              <a:t>Faculty </a:t>
            </a:r>
            <a:r>
              <a:rPr dirty="0"/>
              <a:t>of </a:t>
            </a:r>
            <a:r>
              <a:rPr dirty="0" spc="-10"/>
              <a:t>Medicine,</a:t>
            </a:r>
            <a:r>
              <a:rPr dirty="0" spc="185"/>
              <a:t> </a:t>
            </a:r>
            <a:r>
              <a:rPr dirty="0" spc="5"/>
              <a:t>KSU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28100" y="0"/>
            <a:ext cx="0" cy="698500"/>
          </a:xfrm>
          <a:custGeom>
            <a:avLst/>
            <a:gdLst/>
            <a:ahLst/>
            <a:cxnLst/>
            <a:rect l="l" t="t" r="r" b="b"/>
            <a:pathLst>
              <a:path w="0" h="698500">
                <a:moveTo>
                  <a:pt x="0" y="698500"/>
                </a:moveTo>
                <a:lnTo>
                  <a:pt x="0" y="0"/>
                </a:lnTo>
                <a:lnTo>
                  <a:pt x="0" y="698500"/>
                </a:lnTo>
                <a:close/>
              </a:path>
            </a:pathLst>
          </a:custGeom>
          <a:solidFill>
            <a:srgbClr val="F8B3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928100" y="1257300"/>
            <a:ext cx="0" cy="5600700"/>
          </a:xfrm>
          <a:custGeom>
            <a:avLst/>
            <a:gdLst/>
            <a:ahLst/>
            <a:cxnLst/>
            <a:rect l="l" t="t" r="r" b="b"/>
            <a:pathLst>
              <a:path w="0" h="5600700">
                <a:moveTo>
                  <a:pt x="0" y="5600700"/>
                </a:moveTo>
                <a:lnTo>
                  <a:pt x="0" y="0"/>
                </a:lnTo>
                <a:lnTo>
                  <a:pt x="0" y="5600700"/>
                </a:lnTo>
                <a:close/>
              </a:path>
            </a:pathLst>
          </a:custGeom>
          <a:solidFill>
            <a:srgbClr val="F8B3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928100" y="0"/>
            <a:ext cx="215900" cy="6858000"/>
          </a:xfrm>
          <a:custGeom>
            <a:avLst/>
            <a:gdLst/>
            <a:ahLst/>
            <a:cxnLst/>
            <a:rect l="l" t="t" r="r" b="b"/>
            <a:pathLst>
              <a:path w="215900" h="6858000">
                <a:moveTo>
                  <a:pt x="0" y="0"/>
                </a:moveTo>
                <a:lnTo>
                  <a:pt x="215900" y="0"/>
                </a:lnTo>
                <a:lnTo>
                  <a:pt x="2159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8B3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0"/>
            <a:ext cx="673100" cy="6858000"/>
          </a:xfrm>
          <a:custGeom>
            <a:avLst/>
            <a:gdLst/>
            <a:ahLst/>
            <a:cxnLst/>
            <a:rect l="l" t="t" r="r" b="b"/>
            <a:pathLst>
              <a:path w="673100" h="6858000">
                <a:moveTo>
                  <a:pt x="494456" y="0"/>
                </a:moveTo>
                <a:lnTo>
                  <a:pt x="0" y="0"/>
                </a:lnTo>
                <a:lnTo>
                  <a:pt x="0" y="6858000"/>
                </a:lnTo>
                <a:lnTo>
                  <a:pt x="494456" y="6858000"/>
                </a:lnTo>
                <a:lnTo>
                  <a:pt x="496238" y="6800908"/>
                </a:lnTo>
                <a:lnTo>
                  <a:pt x="501292" y="6750097"/>
                </a:lnTo>
                <a:lnTo>
                  <a:pt x="509183" y="6704731"/>
                </a:lnTo>
                <a:lnTo>
                  <a:pt x="519473" y="6663971"/>
                </a:lnTo>
                <a:lnTo>
                  <a:pt x="531727" y="6626980"/>
                </a:lnTo>
                <a:lnTo>
                  <a:pt x="560379" y="6560954"/>
                </a:lnTo>
                <a:lnTo>
                  <a:pt x="591650" y="6499954"/>
                </a:lnTo>
                <a:lnTo>
                  <a:pt x="607176" y="6469245"/>
                </a:lnTo>
                <a:lnTo>
                  <a:pt x="635829" y="6403219"/>
                </a:lnTo>
                <a:lnTo>
                  <a:pt x="648083" y="6366228"/>
                </a:lnTo>
                <a:lnTo>
                  <a:pt x="658373" y="6325468"/>
                </a:lnTo>
                <a:lnTo>
                  <a:pt x="666264" y="6280102"/>
                </a:lnTo>
                <a:lnTo>
                  <a:pt x="671318" y="6229291"/>
                </a:lnTo>
                <a:lnTo>
                  <a:pt x="673100" y="6172200"/>
                </a:lnTo>
                <a:lnTo>
                  <a:pt x="671318" y="6115108"/>
                </a:lnTo>
                <a:lnTo>
                  <a:pt x="666264" y="6064297"/>
                </a:lnTo>
                <a:lnTo>
                  <a:pt x="658373" y="6018931"/>
                </a:lnTo>
                <a:lnTo>
                  <a:pt x="648083" y="5978171"/>
                </a:lnTo>
                <a:lnTo>
                  <a:pt x="635829" y="5941180"/>
                </a:lnTo>
                <a:lnTo>
                  <a:pt x="607176" y="5875154"/>
                </a:lnTo>
                <a:lnTo>
                  <a:pt x="575906" y="5814154"/>
                </a:lnTo>
                <a:lnTo>
                  <a:pt x="560379" y="5783445"/>
                </a:lnTo>
                <a:lnTo>
                  <a:pt x="531727" y="5717419"/>
                </a:lnTo>
                <a:lnTo>
                  <a:pt x="519473" y="5680428"/>
                </a:lnTo>
                <a:lnTo>
                  <a:pt x="509183" y="5639668"/>
                </a:lnTo>
                <a:lnTo>
                  <a:pt x="501292" y="5594302"/>
                </a:lnTo>
                <a:lnTo>
                  <a:pt x="496238" y="5543491"/>
                </a:lnTo>
                <a:lnTo>
                  <a:pt x="494456" y="5486400"/>
                </a:lnTo>
                <a:lnTo>
                  <a:pt x="496238" y="5429308"/>
                </a:lnTo>
                <a:lnTo>
                  <a:pt x="501292" y="5378497"/>
                </a:lnTo>
                <a:lnTo>
                  <a:pt x="509183" y="5333131"/>
                </a:lnTo>
                <a:lnTo>
                  <a:pt x="519473" y="5292371"/>
                </a:lnTo>
                <a:lnTo>
                  <a:pt x="531727" y="5255380"/>
                </a:lnTo>
                <a:lnTo>
                  <a:pt x="560379" y="5189354"/>
                </a:lnTo>
                <a:lnTo>
                  <a:pt x="591650" y="5128354"/>
                </a:lnTo>
                <a:lnTo>
                  <a:pt x="607176" y="5097645"/>
                </a:lnTo>
                <a:lnTo>
                  <a:pt x="635829" y="5031619"/>
                </a:lnTo>
                <a:lnTo>
                  <a:pt x="648083" y="4994628"/>
                </a:lnTo>
                <a:lnTo>
                  <a:pt x="658373" y="4953868"/>
                </a:lnTo>
                <a:lnTo>
                  <a:pt x="666264" y="4908502"/>
                </a:lnTo>
                <a:lnTo>
                  <a:pt x="671318" y="4857691"/>
                </a:lnTo>
                <a:lnTo>
                  <a:pt x="673100" y="4800600"/>
                </a:lnTo>
                <a:lnTo>
                  <a:pt x="671318" y="4743508"/>
                </a:lnTo>
                <a:lnTo>
                  <a:pt x="666264" y="4692697"/>
                </a:lnTo>
                <a:lnTo>
                  <a:pt x="658373" y="4647331"/>
                </a:lnTo>
                <a:lnTo>
                  <a:pt x="648083" y="4606571"/>
                </a:lnTo>
                <a:lnTo>
                  <a:pt x="635829" y="4569580"/>
                </a:lnTo>
                <a:lnTo>
                  <a:pt x="607176" y="4503554"/>
                </a:lnTo>
                <a:lnTo>
                  <a:pt x="575906" y="4442554"/>
                </a:lnTo>
                <a:lnTo>
                  <a:pt x="560379" y="4411845"/>
                </a:lnTo>
                <a:lnTo>
                  <a:pt x="531727" y="4345819"/>
                </a:lnTo>
                <a:lnTo>
                  <a:pt x="519473" y="4308828"/>
                </a:lnTo>
                <a:lnTo>
                  <a:pt x="509183" y="4268068"/>
                </a:lnTo>
                <a:lnTo>
                  <a:pt x="501292" y="4222702"/>
                </a:lnTo>
                <a:lnTo>
                  <a:pt x="496238" y="4171891"/>
                </a:lnTo>
                <a:lnTo>
                  <a:pt x="494456" y="4114800"/>
                </a:lnTo>
                <a:lnTo>
                  <a:pt x="496238" y="4057708"/>
                </a:lnTo>
                <a:lnTo>
                  <a:pt x="501292" y="4006897"/>
                </a:lnTo>
                <a:lnTo>
                  <a:pt x="509183" y="3961531"/>
                </a:lnTo>
                <a:lnTo>
                  <a:pt x="519473" y="3920771"/>
                </a:lnTo>
                <a:lnTo>
                  <a:pt x="531727" y="3883780"/>
                </a:lnTo>
                <a:lnTo>
                  <a:pt x="560379" y="3817754"/>
                </a:lnTo>
                <a:lnTo>
                  <a:pt x="591650" y="3756754"/>
                </a:lnTo>
                <a:lnTo>
                  <a:pt x="607176" y="3726045"/>
                </a:lnTo>
                <a:lnTo>
                  <a:pt x="635829" y="3660019"/>
                </a:lnTo>
                <a:lnTo>
                  <a:pt x="648083" y="3623028"/>
                </a:lnTo>
                <a:lnTo>
                  <a:pt x="658373" y="3582268"/>
                </a:lnTo>
                <a:lnTo>
                  <a:pt x="666264" y="3536902"/>
                </a:lnTo>
                <a:lnTo>
                  <a:pt x="671318" y="3486091"/>
                </a:lnTo>
                <a:lnTo>
                  <a:pt x="673100" y="3429000"/>
                </a:lnTo>
                <a:lnTo>
                  <a:pt x="671318" y="3371908"/>
                </a:lnTo>
                <a:lnTo>
                  <a:pt x="666264" y="3321097"/>
                </a:lnTo>
                <a:lnTo>
                  <a:pt x="658373" y="3275731"/>
                </a:lnTo>
                <a:lnTo>
                  <a:pt x="648083" y="3234971"/>
                </a:lnTo>
                <a:lnTo>
                  <a:pt x="635829" y="3197980"/>
                </a:lnTo>
                <a:lnTo>
                  <a:pt x="607176" y="3131954"/>
                </a:lnTo>
                <a:lnTo>
                  <a:pt x="575906" y="3070954"/>
                </a:lnTo>
                <a:lnTo>
                  <a:pt x="560379" y="3040245"/>
                </a:lnTo>
                <a:lnTo>
                  <a:pt x="531727" y="2974219"/>
                </a:lnTo>
                <a:lnTo>
                  <a:pt x="519473" y="2937228"/>
                </a:lnTo>
                <a:lnTo>
                  <a:pt x="509183" y="2896468"/>
                </a:lnTo>
                <a:lnTo>
                  <a:pt x="501292" y="2851102"/>
                </a:lnTo>
                <a:lnTo>
                  <a:pt x="496238" y="2800291"/>
                </a:lnTo>
                <a:lnTo>
                  <a:pt x="494456" y="2743200"/>
                </a:lnTo>
                <a:lnTo>
                  <a:pt x="496238" y="2686108"/>
                </a:lnTo>
                <a:lnTo>
                  <a:pt x="501292" y="2635297"/>
                </a:lnTo>
                <a:lnTo>
                  <a:pt x="509183" y="2589931"/>
                </a:lnTo>
                <a:lnTo>
                  <a:pt x="519473" y="2549171"/>
                </a:lnTo>
                <a:lnTo>
                  <a:pt x="531727" y="2512180"/>
                </a:lnTo>
                <a:lnTo>
                  <a:pt x="560379" y="2446154"/>
                </a:lnTo>
                <a:lnTo>
                  <a:pt x="591650" y="2385154"/>
                </a:lnTo>
                <a:lnTo>
                  <a:pt x="607176" y="2354445"/>
                </a:lnTo>
                <a:lnTo>
                  <a:pt x="635829" y="2288419"/>
                </a:lnTo>
                <a:lnTo>
                  <a:pt x="648083" y="2251428"/>
                </a:lnTo>
                <a:lnTo>
                  <a:pt x="658373" y="2210668"/>
                </a:lnTo>
                <a:lnTo>
                  <a:pt x="666264" y="2165302"/>
                </a:lnTo>
                <a:lnTo>
                  <a:pt x="671318" y="2114491"/>
                </a:lnTo>
                <a:lnTo>
                  <a:pt x="673100" y="2057400"/>
                </a:lnTo>
                <a:lnTo>
                  <a:pt x="671318" y="2000308"/>
                </a:lnTo>
                <a:lnTo>
                  <a:pt x="666264" y="1949497"/>
                </a:lnTo>
                <a:lnTo>
                  <a:pt x="658373" y="1904131"/>
                </a:lnTo>
                <a:lnTo>
                  <a:pt x="648083" y="1863371"/>
                </a:lnTo>
                <a:lnTo>
                  <a:pt x="635829" y="1826380"/>
                </a:lnTo>
                <a:lnTo>
                  <a:pt x="607176" y="1760354"/>
                </a:lnTo>
                <a:lnTo>
                  <a:pt x="575906" y="1699354"/>
                </a:lnTo>
                <a:lnTo>
                  <a:pt x="560379" y="1668645"/>
                </a:lnTo>
                <a:lnTo>
                  <a:pt x="531727" y="1602619"/>
                </a:lnTo>
                <a:lnTo>
                  <a:pt x="519473" y="1565628"/>
                </a:lnTo>
                <a:lnTo>
                  <a:pt x="509183" y="1524868"/>
                </a:lnTo>
                <a:lnTo>
                  <a:pt x="501292" y="1479502"/>
                </a:lnTo>
                <a:lnTo>
                  <a:pt x="496238" y="1428691"/>
                </a:lnTo>
                <a:lnTo>
                  <a:pt x="494456" y="1371600"/>
                </a:lnTo>
                <a:lnTo>
                  <a:pt x="496238" y="1314508"/>
                </a:lnTo>
                <a:lnTo>
                  <a:pt x="501292" y="1263697"/>
                </a:lnTo>
                <a:lnTo>
                  <a:pt x="509183" y="1218331"/>
                </a:lnTo>
                <a:lnTo>
                  <a:pt x="519473" y="1177571"/>
                </a:lnTo>
                <a:lnTo>
                  <a:pt x="531727" y="1140580"/>
                </a:lnTo>
                <a:lnTo>
                  <a:pt x="560379" y="1074554"/>
                </a:lnTo>
                <a:lnTo>
                  <a:pt x="591650" y="1013554"/>
                </a:lnTo>
                <a:lnTo>
                  <a:pt x="607176" y="982845"/>
                </a:lnTo>
                <a:lnTo>
                  <a:pt x="635829" y="916819"/>
                </a:lnTo>
                <a:lnTo>
                  <a:pt x="648083" y="879828"/>
                </a:lnTo>
                <a:lnTo>
                  <a:pt x="658373" y="839068"/>
                </a:lnTo>
                <a:lnTo>
                  <a:pt x="666264" y="793702"/>
                </a:lnTo>
                <a:lnTo>
                  <a:pt x="671318" y="742891"/>
                </a:lnTo>
                <a:lnTo>
                  <a:pt x="673100" y="685800"/>
                </a:lnTo>
                <a:lnTo>
                  <a:pt x="671318" y="628708"/>
                </a:lnTo>
                <a:lnTo>
                  <a:pt x="666264" y="577897"/>
                </a:lnTo>
                <a:lnTo>
                  <a:pt x="658373" y="532531"/>
                </a:lnTo>
                <a:lnTo>
                  <a:pt x="648083" y="491771"/>
                </a:lnTo>
                <a:lnTo>
                  <a:pt x="635829" y="454780"/>
                </a:lnTo>
                <a:lnTo>
                  <a:pt x="607176" y="388754"/>
                </a:lnTo>
                <a:lnTo>
                  <a:pt x="575906" y="327754"/>
                </a:lnTo>
                <a:lnTo>
                  <a:pt x="560379" y="297045"/>
                </a:lnTo>
                <a:lnTo>
                  <a:pt x="531727" y="231019"/>
                </a:lnTo>
                <a:lnTo>
                  <a:pt x="519473" y="194028"/>
                </a:lnTo>
                <a:lnTo>
                  <a:pt x="509183" y="153268"/>
                </a:lnTo>
                <a:lnTo>
                  <a:pt x="501292" y="107902"/>
                </a:lnTo>
                <a:lnTo>
                  <a:pt x="496238" y="57091"/>
                </a:lnTo>
                <a:lnTo>
                  <a:pt x="494456" y="0"/>
                </a:lnTo>
                <a:close/>
              </a:path>
            </a:pathLst>
          </a:custGeom>
          <a:solidFill>
            <a:srgbClr val="2A1A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679955" y="1492402"/>
            <a:ext cx="4144645" cy="300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56565" algn="l"/>
              </a:tabLst>
            </a:pPr>
            <a:r>
              <a:rPr dirty="0" sz="1500" spc="500">
                <a:solidFill>
                  <a:srgbClr val="C00000"/>
                </a:solidFill>
                <a:latin typeface="Arial"/>
                <a:cs typeface="Arial"/>
              </a:rPr>
              <a:t>q	</a:t>
            </a:r>
            <a:r>
              <a:rPr dirty="0" sz="1900" spc="10" b="1">
                <a:solidFill>
                  <a:srgbClr val="191917"/>
                </a:solidFill>
                <a:latin typeface="Arial"/>
                <a:cs typeface="Arial"/>
              </a:rPr>
              <a:t>Septic/</a:t>
            </a:r>
            <a:r>
              <a:rPr dirty="0" sz="1900" spc="-85" b="1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1900" b="1">
                <a:solidFill>
                  <a:srgbClr val="191917"/>
                </a:solidFill>
                <a:latin typeface="Arial"/>
                <a:cs typeface="Arial"/>
              </a:rPr>
              <a:t>Toxic/</a:t>
            </a:r>
            <a:r>
              <a:rPr dirty="0" sz="1900" spc="-275" b="1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1900" spc="15" b="1">
                <a:solidFill>
                  <a:srgbClr val="191917"/>
                </a:solidFill>
                <a:latin typeface="Arial"/>
                <a:cs typeface="Arial"/>
              </a:rPr>
              <a:t>Endotoxic</a:t>
            </a:r>
            <a:r>
              <a:rPr dirty="0" sz="1900" spc="-110" b="1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1900" spc="30" b="1">
                <a:solidFill>
                  <a:srgbClr val="191917"/>
                </a:solidFill>
                <a:latin typeface="Arial"/>
                <a:cs typeface="Arial"/>
              </a:rPr>
              <a:t>Shock:</a:t>
            </a:r>
            <a:endParaRPr sz="1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03858" y="1962302"/>
            <a:ext cx="83820" cy="209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>
                <a:solidFill>
                  <a:srgbClr val="C00000"/>
                </a:solidFill>
                <a:latin typeface="Arial"/>
                <a:cs typeface="Arial"/>
              </a:rPr>
              <a:t>•</a:t>
            </a:r>
            <a:endParaRPr sz="13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03858" y="2343302"/>
            <a:ext cx="83820" cy="209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>
                <a:solidFill>
                  <a:srgbClr val="C00000"/>
                </a:solidFill>
                <a:latin typeface="Arial"/>
                <a:cs typeface="Arial"/>
              </a:rPr>
              <a:t>•</a:t>
            </a:r>
            <a:endParaRPr sz="13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48357" y="1786920"/>
            <a:ext cx="6571615" cy="7727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56300"/>
              </a:lnSpc>
            </a:pPr>
            <a:r>
              <a:rPr dirty="0" sz="1600">
                <a:solidFill>
                  <a:srgbClr val="191917"/>
                </a:solidFill>
                <a:latin typeface="Arial"/>
                <a:cs typeface="Arial"/>
              </a:rPr>
              <a:t>Bacterial </a:t>
            </a:r>
            <a:r>
              <a:rPr dirty="0" sz="1600" spc="5">
                <a:solidFill>
                  <a:srgbClr val="191917"/>
                </a:solidFill>
                <a:latin typeface="Arial"/>
                <a:cs typeface="Arial"/>
              </a:rPr>
              <a:t>endotoxin </a:t>
            </a:r>
            <a:r>
              <a:rPr dirty="0" sz="1600" spc="-10">
                <a:solidFill>
                  <a:srgbClr val="191917"/>
                </a:solidFill>
                <a:latin typeface="Arial"/>
                <a:cs typeface="Arial"/>
              </a:rPr>
              <a:t>triggers </a:t>
            </a:r>
            <a:r>
              <a:rPr dirty="0" sz="1600">
                <a:solidFill>
                  <a:srgbClr val="191917"/>
                </a:solidFill>
                <a:latin typeface="Arial"/>
                <a:cs typeface="Arial"/>
              </a:rPr>
              <a:t>peripheral </a:t>
            </a:r>
            <a:r>
              <a:rPr dirty="0" sz="1600" spc="5">
                <a:solidFill>
                  <a:srgbClr val="191917"/>
                </a:solidFill>
                <a:latin typeface="Arial"/>
                <a:cs typeface="Arial"/>
              </a:rPr>
              <a:t>vasodilatation </a:t>
            </a:r>
            <a:r>
              <a:rPr dirty="0" sz="1600">
                <a:solidFill>
                  <a:srgbClr val="191917"/>
                </a:solidFill>
                <a:latin typeface="Arial"/>
                <a:cs typeface="Arial"/>
              </a:rPr>
              <a:t>&amp; </a:t>
            </a:r>
            <a:r>
              <a:rPr dirty="0" sz="1600" spc="5">
                <a:solidFill>
                  <a:srgbClr val="191917"/>
                </a:solidFill>
                <a:latin typeface="Arial"/>
                <a:cs typeface="Arial"/>
              </a:rPr>
              <a:t>endothelial</a:t>
            </a:r>
            <a:r>
              <a:rPr dirty="0" sz="1600" spc="-280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191917"/>
                </a:solidFill>
                <a:latin typeface="Arial"/>
                <a:cs typeface="Arial"/>
              </a:rPr>
              <a:t>injury.  </a:t>
            </a:r>
            <a:r>
              <a:rPr dirty="0" sz="1600" spc="5">
                <a:solidFill>
                  <a:srgbClr val="191917"/>
                </a:solidFill>
                <a:latin typeface="Arial"/>
                <a:cs typeface="Arial"/>
              </a:rPr>
              <a:t>Hyperdynamic</a:t>
            </a:r>
            <a:r>
              <a:rPr dirty="0" sz="1600" spc="-125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1600" spc="-15">
                <a:solidFill>
                  <a:srgbClr val="191917"/>
                </a:solidFill>
                <a:latin typeface="Arial"/>
                <a:cs typeface="Arial"/>
              </a:rPr>
              <a:t>state.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9955" y="2686202"/>
            <a:ext cx="2854960" cy="300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56565" algn="l"/>
              </a:tabLst>
            </a:pPr>
            <a:r>
              <a:rPr dirty="0" sz="1500" spc="500">
                <a:solidFill>
                  <a:srgbClr val="C00000"/>
                </a:solidFill>
                <a:latin typeface="Arial"/>
                <a:cs typeface="Arial"/>
              </a:rPr>
              <a:t>q	</a:t>
            </a:r>
            <a:r>
              <a:rPr dirty="0" sz="1900" spc="15" b="1">
                <a:solidFill>
                  <a:srgbClr val="191917"/>
                </a:solidFill>
                <a:latin typeface="Arial"/>
                <a:cs typeface="Arial"/>
              </a:rPr>
              <a:t>Anaphylactic</a:t>
            </a:r>
            <a:r>
              <a:rPr dirty="0" sz="1900" spc="-275" b="1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1900" spc="40" b="1">
                <a:solidFill>
                  <a:srgbClr val="191917"/>
                </a:solidFill>
                <a:latin typeface="Arial"/>
                <a:cs typeface="Arial"/>
              </a:rPr>
              <a:t>shock:</a:t>
            </a:r>
            <a:endParaRPr sz="19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03858" y="3156102"/>
            <a:ext cx="83820" cy="11366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>
                <a:solidFill>
                  <a:srgbClr val="C00000"/>
                </a:solidFill>
                <a:latin typeface="Arial"/>
                <a:cs typeface="Arial"/>
              </a:rPr>
              <a:t>•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dirty="0" sz="1300">
                <a:solidFill>
                  <a:srgbClr val="C00000"/>
                </a:solidFill>
                <a:latin typeface="Arial"/>
                <a:cs typeface="Arial"/>
              </a:rPr>
              <a:t>•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dirty="0" sz="1300">
                <a:solidFill>
                  <a:srgbClr val="C00000"/>
                </a:solidFill>
                <a:latin typeface="Arial"/>
                <a:cs typeface="Arial"/>
              </a:rPr>
              <a:t>•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dirty="0" sz="1300">
                <a:solidFill>
                  <a:srgbClr val="C00000"/>
                </a:solidFill>
                <a:latin typeface="Arial"/>
                <a:cs typeface="Arial"/>
              </a:rPr>
              <a:t>•</a:t>
            </a:r>
            <a:endParaRPr sz="13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48357" y="3044362"/>
            <a:ext cx="6102350" cy="12553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2506980">
              <a:lnSpc>
                <a:spcPct val="130200"/>
              </a:lnSpc>
            </a:pPr>
            <a:r>
              <a:rPr dirty="0" sz="1600">
                <a:solidFill>
                  <a:srgbClr val="191917"/>
                </a:solidFill>
                <a:latin typeface="Arial"/>
                <a:cs typeface="Arial"/>
              </a:rPr>
              <a:t>Massive &amp; </a:t>
            </a:r>
            <a:r>
              <a:rPr dirty="0" sz="1600" spc="5">
                <a:solidFill>
                  <a:srgbClr val="191917"/>
                </a:solidFill>
                <a:latin typeface="Arial"/>
                <a:cs typeface="Arial"/>
              </a:rPr>
              <a:t>generalized </a:t>
            </a:r>
            <a:r>
              <a:rPr dirty="0" sz="1600" spc="10">
                <a:solidFill>
                  <a:srgbClr val="191917"/>
                </a:solidFill>
                <a:latin typeface="Arial"/>
                <a:cs typeface="Arial"/>
              </a:rPr>
              <a:t>allergic</a:t>
            </a:r>
            <a:r>
              <a:rPr dirty="0" sz="1600" spc="-340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91917"/>
                </a:solidFill>
                <a:latin typeface="Arial"/>
                <a:cs typeface="Arial"/>
              </a:rPr>
              <a:t>reaction.  </a:t>
            </a:r>
            <a:r>
              <a:rPr dirty="0" sz="1600" spc="-5">
                <a:solidFill>
                  <a:srgbClr val="191917"/>
                </a:solidFill>
                <a:latin typeface="Arial"/>
                <a:cs typeface="Arial"/>
              </a:rPr>
              <a:t>IgE- </a:t>
            </a:r>
            <a:r>
              <a:rPr dirty="0" sz="1600">
                <a:solidFill>
                  <a:srgbClr val="191917"/>
                </a:solidFill>
                <a:latin typeface="Arial"/>
                <a:cs typeface="Arial"/>
              </a:rPr>
              <a:t>mediated</a:t>
            </a:r>
            <a:r>
              <a:rPr dirty="0" sz="1600" spc="-70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191917"/>
                </a:solidFill>
                <a:latin typeface="Arial"/>
                <a:cs typeface="Arial"/>
              </a:rPr>
              <a:t>hypersensitivity.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25000"/>
              </a:lnSpc>
            </a:pPr>
            <a:r>
              <a:rPr dirty="0" sz="1600" spc="5">
                <a:solidFill>
                  <a:srgbClr val="191917"/>
                </a:solidFill>
                <a:latin typeface="Arial"/>
                <a:cs typeface="Arial"/>
              </a:rPr>
              <a:t>Histamine</a:t>
            </a:r>
            <a:r>
              <a:rPr dirty="0" sz="1600" spc="-30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191917"/>
                </a:solidFill>
                <a:latin typeface="Arial"/>
                <a:cs typeface="Arial"/>
              </a:rPr>
              <a:t>triggers</a:t>
            </a:r>
            <a:r>
              <a:rPr dirty="0" sz="1600" spc="-40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91917"/>
                </a:solidFill>
                <a:latin typeface="Arial"/>
                <a:cs typeface="Arial"/>
              </a:rPr>
              <a:t>peripheral</a:t>
            </a:r>
            <a:r>
              <a:rPr dirty="0" sz="1600" spc="5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1600" spc="10">
                <a:solidFill>
                  <a:srgbClr val="191917"/>
                </a:solidFill>
                <a:latin typeface="Arial"/>
                <a:cs typeface="Arial"/>
              </a:rPr>
              <a:t>vasodilation</a:t>
            </a:r>
            <a:r>
              <a:rPr dirty="0" sz="1600" spc="-135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91917"/>
                </a:solidFill>
                <a:latin typeface="Arial"/>
                <a:cs typeface="Arial"/>
              </a:rPr>
              <a:t>&amp;</a:t>
            </a:r>
            <a:r>
              <a:rPr dirty="0" sz="1600" spc="-10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91917"/>
                </a:solidFill>
                <a:latin typeface="Arial"/>
                <a:cs typeface="Arial"/>
              </a:rPr>
              <a:t>↑</a:t>
            </a:r>
            <a:r>
              <a:rPr dirty="0" sz="1600" spc="-40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1600" spc="10">
                <a:solidFill>
                  <a:srgbClr val="191917"/>
                </a:solidFill>
                <a:latin typeface="Arial"/>
                <a:cs typeface="Arial"/>
              </a:rPr>
              <a:t>capillary</a:t>
            </a:r>
            <a:r>
              <a:rPr dirty="0" sz="1600" spc="-145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191917"/>
                </a:solidFill>
                <a:latin typeface="Arial"/>
                <a:cs typeface="Arial"/>
              </a:rPr>
              <a:t>permeability.  </a:t>
            </a:r>
            <a:r>
              <a:rPr dirty="0" sz="1600" spc="15">
                <a:solidFill>
                  <a:srgbClr val="191917"/>
                </a:solidFill>
                <a:latin typeface="Arial"/>
                <a:cs typeface="Arial"/>
              </a:rPr>
              <a:t>Can lead </a:t>
            </a:r>
            <a:r>
              <a:rPr dirty="0" sz="1600" spc="-25">
                <a:solidFill>
                  <a:srgbClr val="191917"/>
                </a:solidFill>
                <a:latin typeface="Arial"/>
                <a:cs typeface="Arial"/>
              </a:rPr>
              <a:t>to </a:t>
            </a:r>
            <a:r>
              <a:rPr dirty="0" sz="1600" spc="15">
                <a:solidFill>
                  <a:srgbClr val="191917"/>
                </a:solidFill>
                <a:latin typeface="Arial"/>
                <a:cs typeface="Arial"/>
              </a:rPr>
              <a:t>low </a:t>
            </a:r>
            <a:r>
              <a:rPr dirty="0" sz="1600" spc="-5">
                <a:solidFill>
                  <a:srgbClr val="191917"/>
                </a:solidFill>
                <a:latin typeface="Arial"/>
                <a:cs typeface="Arial"/>
              </a:rPr>
              <a:t>output </a:t>
            </a:r>
            <a:r>
              <a:rPr dirty="0" sz="1600">
                <a:solidFill>
                  <a:srgbClr val="191917"/>
                </a:solidFill>
                <a:latin typeface="Arial"/>
                <a:cs typeface="Arial"/>
              </a:rPr>
              <a:t>distributive</a:t>
            </a:r>
            <a:r>
              <a:rPr dirty="0" sz="1600" spc="-165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91917"/>
                </a:solidFill>
                <a:latin typeface="Arial"/>
                <a:cs typeface="Arial"/>
              </a:rPr>
              <a:t>shock.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9955" y="4426102"/>
            <a:ext cx="2854960" cy="300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56565" algn="l"/>
              </a:tabLst>
            </a:pPr>
            <a:r>
              <a:rPr dirty="0" sz="1500" spc="500">
                <a:solidFill>
                  <a:srgbClr val="C00000"/>
                </a:solidFill>
                <a:latin typeface="Arial"/>
                <a:cs typeface="Arial"/>
              </a:rPr>
              <a:t>q	</a:t>
            </a:r>
            <a:r>
              <a:rPr dirty="0" sz="1900" spc="25" b="1">
                <a:solidFill>
                  <a:srgbClr val="191917"/>
                </a:solidFill>
                <a:latin typeface="Arial"/>
                <a:cs typeface="Arial"/>
              </a:rPr>
              <a:t>Psychogenic</a:t>
            </a:r>
            <a:r>
              <a:rPr dirty="0" sz="1900" spc="-265" b="1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1900" spc="40" b="1">
                <a:solidFill>
                  <a:srgbClr val="191917"/>
                </a:solidFill>
                <a:latin typeface="Arial"/>
                <a:cs typeface="Arial"/>
              </a:rPr>
              <a:t>shock:</a:t>
            </a:r>
            <a:endParaRPr sz="19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03858" y="4896002"/>
            <a:ext cx="83820" cy="1441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>
                <a:solidFill>
                  <a:srgbClr val="C00000"/>
                </a:solidFill>
                <a:latin typeface="Arial"/>
                <a:cs typeface="Arial"/>
              </a:rPr>
              <a:t>•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dirty="0" sz="1300">
                <a:solidFill>
                  <a:srgbClr val="C00000"/>
                </a:solidFill>
                <a:latin typeface="Arial"/>
                <a:cs typeface="Arial"/>
              </a:rPr>
              <a:t>•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dirty="0" sz="1300">
                <a:solidFill>
                  <a:srgbClr val="C00000"/>
                </a:solidFill>
                <a:latin typeface="Arial"/>
                <a:cs typeface="Arial"/>
              </a:rPr>
              <a:t>•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dirty="0" sz="1300">
                <a:solidFill>
                  <a:srgbClr val="C00000"/>
                </a:solidFill>
                <a:latin typeface="Arial"/>
                <a:cs typeface="Arial"/>
              </a:rPr>
              <a:t>•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dirty="0" sz="1300">
                <a:solidFill>
                  <a:srgbClr val="C00000"/>
                </a:solidFill>
                <a:latin typeface="Arial"/>
                <a:cs typeface="Arial"/>
              </a:rPr>
              <a:t>•</a:t>
            </a:r>
            <a:endParaRPr sz="13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848357" y="4796942"/>
            <a:ext cx="2952115" cy="15474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25000"/>
              </a:lnSpc>
            </a:pPr>
            <a:r>
              <a:rPr dirty="0" sz="1600" spc="15">
                <a:solidFill>
                  <a:srgbClr val="191917"/>
                </a:solidFill>
                <a:latin typeface="Arial"/>
                <a:cs typeface="Arial"/>
              </a:rPr>
              <a:t>Simple </a:t>
            </a:r>
            <a:r>
              <a:rPr dirty="0" sz="1600">
                <a:solidFill>
                  <a:srgbClr val="191917"/>
                </a:solidFill>
                <a:latin typeface="Arial"/>
                <a:cs typeface="Arial"/>
              </a:rPr>
              <a:t>fainting </a:t>
            </a:r>
            <a:r>
              <a:rPr dirty="0" sz="1600" spc="-5">
                <a:solidFill>
                  <a:srgbClr val="191917"/>
                </a:solidFill>
                <a:latin typeface="Arial"/>
                <a:cs typeface="Arial"/>
              </a:rPr>
              <a:t>(syncope.)  </a:t>
            </a:r>
            <a:r>
              <a:rPr dirty="0" sz="1600" spc="10">
                <a:solidFill>
                  <a:srgbClr val="191917"/>
                </a:solidFill>
                <a:latin typeface="Arial"/>
                <a:cs typeface="Arial"/>
              </a:rPr>
              <a:t>Caused </a:t>
            </a:r>
            <a:r>
              <a:rPr dirty="0" sz="1600" spc="5">
                <a:solidFill>
                  <a:srgbClr val="191917"/>
                </a:solidFill>
                <a:latin typeface="Arial"/>
                <a:cs typeface="Arial"/>
              </a:rPr>
              <a:t>by </a:t>
            </a:r>
            <a:r>
              <a:rPr dirty="0" sz="1600" spc="-10">
                <a:solidFill>
                  <a:srgbClr val="191917"/>
                </a:solidFill>
                <a:latin typeface="Arial"/>
                <a:cs typeface="Arial"/>
              </a:rPr>
              <a:t>stress, </a:t>
            </a:r>
            <a:r>
              <a:rPr dirty="0" sz="1600" spc="10">
                <a:solidFill>
                  <a:srgbClr val="191917"/>
                </a:solidFill>
                <a:latin typeface="Arial"/>
                <a:cs typeface="Arial"/>
              </a:rPr>
              <a:t>pain, </a:t>
            </a:r>
            <a:r>
              <a:rPr dirty="0" sz="1600" spc="5">
                <a:solidFill>
                  <a:srgbClr val="191917"/>
                </a:solidFill>
                <a:latin typeface="Arial"/>
                <a:cs typeface="Arial"/>
              </a:rPr>
              <a:t>or</a:t>
            </a:r>
            <a:r>
              <a:rPr dirty="0" sz="1600" spc="-125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191917"/>
                </a:solidFill>
                <a:latin typeface="Arial"/>
                <a:cs typeface="Arial"/>
              </a:rPr>
              <a:t>fright.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dirty="0" sz="1600">
                <a:solidFill>
                  <a:srgbClr val="191917"/>
                </a:solidFill>
                <a:latin typeface="Arial"/>
                <a:cs typeface="Arial"/>
              </a:rPr>
              <a:t>↓ </a:t>
            </a:r>
            <a:r>
              <a:rPr dirty="0" sz="1600" spc="20">
                <a:solidFill>
                  <a:srgbClr val="191917"/>
                </a:solidFill>
                <a:latin typeface="Arial"/>
                <a:cs typeface="Arial"/>
              </a:rPr>
              <a:t>HR </a:t>
            </a:r>
            <a:r>
              <a:rPr dirty="0" sz="1600">
                <a:solidFill>
                  <a:srgbClr val="191917"/>
                </a:solidFill>
                <a:latin typeface="Arial"/>
                <a:cs typeface="Arial"/>
              </a:rPr>
              <a:t>&amp; </a:t>
            </a:r>
            <a:r>
              <a:rPr dirty="0" sz="1600" spc="5">
                <a:solidFill>
                  <a:srgbClr val="191917"/>
                </a:solidFill>
                <a:latin typeface="Arial"/>
                <a:cs typeface="Arial"/>
              </a:rPr>
              <a:t>vessels</a:t>
            </a:r>
            <a:r>
              <a:rPr dirty="0" sz="1600" spc="-175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1600" spc="5">
                <a:solidFill>
                  <a:srgbClr val="191917"/>
                </a:solidFill>
                <a:latin typeface="Arial"/>
                <a:cs typeface="Arial"/>
              </a:rPr>
              <a:t>dilate.</a:t>
            </a:r>
            <a:endParaRPr sz="1600">
              <a:latin typeface="Arial"/>
              <a:cs typeface="Arial"/>
            </a:endParaRPr>
          </a:p>
          <a:p>
            <a:pPr marL="12700" marR="233679">
              <a:lnSpc>
                <a:spcPct val="125000"/>
              </a:lnSpc>
              <a:spcBef>
                <a:spcPts val="100"/>
              </a:spcBef>
            </a:pPr>
            <a:r>
              <a:rPr dirty="0" sz="1600" spc="5">
                <a:solidFill>
                  <a:srgbClr val="191917"/>
                </a:solidFill>
                <a:latin typeface="Arial"/>
                <a:cs typeface="Arial"/>
              </a:rPr>
              <a:t>Brain </a:t>
            </a:r>
            <a:r>
              <a:rPr dirty="0" sz="1600">
                <a:solidFill>
                  <a:srgbClr val="191917"/>
                </a:solidFill>
                <a:latin typeface="Arial"/>
                <a:cs typeface="Arial"/>
              </a:rPr>
              <a:t>becomes</a:t>
            </a:r>
            <a:r>
              <a:rPr dirty="0" sz="1600" spc="-160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91917"/>
                </a:solidFill>
                <a:latin typeface="Arial"/>
                <a:cs typeface="Arial"/>
              </a:rPr>
              <a:t>hypoperfused.  </a:t>
            </a:r>
            <a:r>
              <a:rPr dirty="0" sz="1600" spc="5">
                <a:solidFill>
                  <a:srgbClr val="191917"/>
                </a:solidFill>
                <a:latin typeface="Arial"/>
                <a:cs typeface="Arial"/>
              </a:rPr>
              <a:t>Loss of</a:t>
            </a:r>
            <a:r>
              <a:rPr dirty="0" sz="1600" spc="-114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1600" spc="5">
                <a:solidFill>
                  <a:srgbClr val="191917"/>
                </a:solidFill>
                <a:latin typeface="Arial"/>
                <a:cs typeface="Arial"/>
              </a:rPr>
              <a:t>consciousness.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140200" y="2349500"/>
            <a:ext cx="635000" cy="622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143500" y="2349500"/>
            <a:ext cx="64770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353300" y="3302000"/>
            <a:ext cx="927100" cy="812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378700" y="2565400"/>
            <a:ext cx="876300" cy="762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172200" y="2590800"/>
            <a:ext cx="1066800" cy="698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7626350" y="1352550"/>
            <a:ext cx="584200" cy="6477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7626350" y="1352550"/>
            <a:ext cx="584200" cy="647700"/>
          </a:xfrm>
          <a:custGeom>
            <a:avLst/>
            <a:gdLst/>
            <a:ahLst/>
            <a:cxnLst/>
            <a:rect l="l" t="t" r="r" b="b"/>
            <a:pathLst>
              <a:path w="584200" h="647700">
                <a:moveTo>
                  <a:pt x="292100" y="0"/>
                </a:moveTo>
                <a:lnTo>
                  <a:pt x="233235" y="6578"/>
                </a:lnTo>
                <a:lnTo>
                  <a:pt x="178396" y="25450"/>
                </a:lnTo>
                <a:lnTo>
                  <a:pt x="128777" y="55308"/>
                </a:lnTo>
                <a:lnTo>
                  <a:pt x="85559" y="94856"/>
                </a:lnTo>
                <a:lnTo>
                  <a:pt x="49885" y="142786"/>
                </a:lnTo>
                <a:lnTo>
                  <a:pt x="22948" y="197789"/>
                </a:lnTo>
                <a:lnTo>
                  <a:pt x="5930" y="258584"/>
                </a:lnTo>
                <a:lnTo>
                  <a:pt x="0" y="323850"/>
                </a:lnTo>
                <a:lnTo>
                  <a:pt x="5930" y="389115"/>
                </a:lnTo>
                <a:lnTo>
                  <a:pt x="22948" y="449910"/>
                </a:lnTo>
                <a:lnTo>
                  <a:pt x="49885" y="504913"/>
                </a:lnTo>
                <a:lnTo>
                  <a:pt x="85559" y="552843"/>
                </a:lnTo>
                <a:lnTo>
                  <a:pt x="128777" y="592391"/>
                </a:lnTo>
                <a:lnTo>
                  <a:pt x="178396" y="622249"/>
                </a:lnTo>
                <a:lnTo>
                  <a:pt x="233235" y="641121"/>
                </a:lnTo>
                <a:lnTo>
                  <a:pt x="292100" y="647700"/>
                </a:lnTo>
                <a:lnTo>
                  <a:pt x="350964" y="641121"/>
                </a:lnTo>
                <a:lnTo>
                  <a:pt x="368973" y="634923"/>
                </a:lnTo>
                <a:lnTo>
                  <a:pt x="292100" y="634923"/>
                </a:lnTo>
                <a:lnTo>
                  <a:pt x="236042" y="628650"/>
                </a:lnTo>
                <a:lnTo>
                  <a:pt x="183807" y="610679"/>
                </a:lnTo>
                <a:lnTo>
                  <a:pt x="136423" y="582167"/>
                </a:lnTo>
                <a:lnTo>
                  <a:pt x="95021" y="544296"/>
                </a:lnTo>
                <a:lnTo>
                  <a:pt x="60782" y="498284"/>
                </a:lnTo>
                <a:lnTo>
                  <a:pt x="34874" y="445363"/>
                </a:lnTo>
                <a:lnTo>
                  <a:pt x="18478" y="386816"/>
                </a:lnTo>
                <a:lnTo>
                  <a:pt x="12750" y="323850"/>
                </a:lnTo>
                <a:lnTo>
                  <a:pt x="18478" y="260883"/>
                </a:lnTo>
                <a:lnTo>
                  <a:pt x="34874" y="202336"/>
                </a:lnTo>
                <a:lnTo>
                  <a:pt x="60782" y="149428"/>
                </a:lnTo>
                <a:lnTo>
                  <a:pt x="95021" y="103403"/>
                </a:lnTo>
                <a:lnTo>
                  <a:pt x="136423" y="65532"/>
                </a:lnTo>
                <a:lnTo>
                  <a:pt x="183807" y="37020"/>
                </a:lnTo>
                <a:lnTo>
                  <a:pt x="236042" y="19050"/>
                </a:lnTo>
                <a:lnTo>
                  <a:pt x="292100" y="12776"/>
                </a:lnTo>
                <a:lnTo>
                  <a:pt x="368973" y="12776"/>
                </a:lnTo>
                <a:lnTo>
                  <a:pt x="350964" y="6578"/>
                </a:lnTo>
                <a:lnTo>
                  <a:pt x="292100" y="0"/>
                </a:lnTo>
                <a:close/>
              </a:path>
              <a:path w="584200" h="647700">
                <a:moveTo>
                  <a:pt x="368973" y="12776"/>
                </a:moveTo>
                <a:lnTo>
                  <a:pt x="292100" y="12776"/>
                </a:lnTo>
                <a:lnTo>
                  <a:pt x="348157" y="19050"/>
                </a:lnTo>
                <a:lnTo>
                  <a:pt x="400392" y="37020"/>
                </a:lnTo>
                <a:lnTo>
                  <a:pt x="447776" y="65532"/>
                </a:lnTo>
                <a:lnTo>
                  <a:pt x="489178" y="103403"/>
                </a:lnTo>
                <a:lnTo>
                  <a:pt x="523430" y="149428"/>
                </a:lnTo>
                <a:lnTo>
                  <a:pt x="549325" y="202336"/>
                </a:lnTo>
                <a:lnTo>
                  <a:pt x="565721" y="260883"/>
                </a:lnTo>
                <a:lnTo>
                  <a:pt x="571449" y="323850"/>
                </a:lnTo>
                <a:lnTo>
                  <a:pt x="565721" y="386816"/>
                </a:lnTo>
                <a:lnTo>
                  <a:pt x="549325" y="445363"/>
                </a:lnTo>
                <a:lnTo>
                  <a:pt x="523430" y="498284"/>
                </a:lnTo>
                <a:lnTo>
                  <a:pt x="489178" y="544296"/>
                </a:lnTo>
                <a:lnTo>
                  <a:pt x="447776" y="582167"/>
                </a:lnTo>
                <a:lnTo>
                  <a:pt x="400392" y="610679"/>
                </a:lnTo>
                <a:lnTo>
                  <a:pt x="348157" y="628650"/>
                </a:lnTo>
                <a:lnTo>
                  <a:pt x="292100" y="634923"/>
                </a:lnTo>
                <a:lnTo>
                  <a:pt x="368973" y="634923"/>
                </a:lnTo>
                <a:lnTo>
                  <a:pt x="405803" y="622249"/>
                </a:lnTo>
                <a:lnTo>
                  <a:pt x="455409" y="592391"/>
                </a:lnTo>
                <a:lnTo>
                  <a:pt x="498640" y="552843"/>
                </a:lnTo>
                <a:lnTo>
                  <a:pt x="534314" y="504913"/>
                </a:lnTo>
                <a:lnTo>
                  <a:pt x="561251" y="449910"/>
                </a:lnTo>
                <a:lnTo>
                  <a:pt x="578269" y="389115"/>
                </a:lnTo>
                <a:lnTo>
                  <a:pt x="584200" y="323850"/>
                </a:lnTo>
                <a:lnTo>
                  <a:pt x="578269" y="258584"/>
                </a:lnTo>
                <a:lnTo>
                  <a:pt x="561251" y="197789"/>
                </a:lnTo>
                <a:lnTo>
                  <a:pt x="534314" y="142786"/>
                </a:lnTo>
                <a:lnTo>
                  <a:pt x="498640" y="94856"/>
                </a:lnTo>
                <a:lnTo>
                  <a:pt x="455409" y="55308"/>
                </a:lnTo>
                <a:lnTo>
                  <a:pt x="405803" y="25450"/>
                </a:lnTo>
                <a:lnTo>
                  <a:pt x="368973" y="12776"/>
                </a:lnTo>
                <a:close/>
              </a:path>
            </a:pathLst>
          </a:custGeom>
          <a:solidFill>
            <a:srgbClr val="F8B3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5650534" y="1475485"/>
            <a:ext cx="2561590" cy="384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20" b="1">
                <a:solidFill>
                  <a:srgbClr val="C00000"/>
                </a:solidFill>
                <a:latin typeface="Arial Black"/>
                <a:cs typeface="Arial Black"/>
              </a:rPr>
              <a:t>MAP </a:t>
            </a:r>
            <a:r>
              <a:rPr dirty="0" sz="2400" b="1">
                <a:solidFill>
                  <a:srgbClr val="C00000"/>
                </a:solidFill>
                <a:latin typeface="Arial Black"/>
                <a:cs typeface="Arial Black"/>
              </a:rPr>
              <a:t>= </a:t>
            </a:r>
            <a:r>
              <a:rPr dirty="0" sz="2400" spc="15" b="1">
                <a:solidFill>
                  <a:srgbClr val="C00000"/>
                </a:solidFill>
                <a:latin typeface="Arial Black"/>
                <a:cs typeface="Arial Black"/>
              </a:rPr>
              <a:t>CO </a:t>
            </a:r>
            <a:r>
              <a:rPr dirty="0" sz="2400" b="1">
                <a:solidFill>
                  <a:srgbClr val="C00000"/>
                </a:solidFill>
                <a:latin typeface="Arial Black"/>
                <a:cs typeface="Arial Black"/>
              </a:rPr>
              <a:t>X</a:t>
            </a:r>
            <a:r>
              <a:rPr dirty="0" sz="2400" spc="-225" b="1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dirty="0" sz="2400" spc="-20" b="1">
                <a:solidFill>
                  <a:srgbClr val="C00000"/>
                </a:solidFill>
                <a:latin typeface="Arial Black"/>
                <a:cs typeface="Arial Black"/>
              </a:rPr>
              <a:t>PR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17500" y="698500"/>
            <a:ext cx="8788400" cy="558800"/>
          </a:xfrm>
          <a:custGeom>
            <a:avLst/>
            <a:gdLst/>
            <a:ahLst/>
            <a:cxnLst/>
            <a:rect l="l" t="t" r="r" b="b"/>
            <a:pathLst>
              <a:path w="8788400" h="558800">
                <a:moveTo>
                  <a:pt x="0" y="0"/>
                </a:moveTo>
                <a:lnTo>
                  <a:pt x="8788400" y="0"/>
                </a:lnTo>
                <a:lnTo>
                  <a:pt x="8788400" y="558800"/>
                </a:lnTo>
                <a:lnTo>
                  <a:pt x="0" y="558800"/>
                </a:lnTo>
                <a:lnTo>
                  <a:pt x="0" y="0"/>
                </a:lnTo>
                <a:close/>
              </a:path>
            </a:pathLst>
          </a:custGeom>
          <a:solidFill>
            <a:srgbClr val="EDC5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597663" y="636816"/>
            <a:ext cx="8207375" cy="50482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300" spc="155" b="0">
                <a:solidFill>
                  <a:srgbClr val="002060"/>
                </a:solidFill>
                <a:latin typeface="Impact"/>
                <a:cs typeface="Impact"/>
              </a:rPr>
              <a:t>DISTRIBUTIVE SHOCK: </a:t>
            </a:r>
            <a:r>
              <a:rPr dirty="0" sz="3300" spc="150" b="0">
                <a:solidFill>
                  <a:srgbClr val="002060"/>
                </a:solidFill>
                <a:latin typeface="Impact"/>
                <a:cs typeface="Impact"/>
              </a:rPr>
              <a:t>HIGH/ </a:t>
            </a:r>
            <a:r>
              <a:rPr dirty="0" sz="3300" spc="160" b="0">
                <a:solidFill>
                  <a:srgbClr val="002060"/>
                </a:solidFill>
                <a:latin typeface="Impact"/>
                <a:cs typeface="Impact"/>
              </a:rPr>
              <a:t>NORMAL</a:t>
            </a:r>
            <a:r>
              <a:rPr dirty="0" sz="3300" spc="-95" b="0">
                <a:solidFill>
                  <a:srgbClr val="002060"/>
                </a:solidFill>
                <a:latin typeface="Impact"/>
                <a:cs typeface="Impact"/>
              </a:rPr>
              <a:t> </a:t>
            </a:r>
            <a:r>
              <a:rPr dirty="0" sz="3300" spc="165" b="0">
                <a:solidFill>
                  <a:srgbClr val="002060"/>
                </a:solidFill>
                <a:latin typeface="Impact"/>
                <a:cs typeface="Impact"/>
              </a:rPr>
              <a:t>OUTPUT</a:t>
            </a:r>
            <a:endParaRPr sz="3300">
              <a:latin typeface="Impact"/>
              <a:cs typeface="Impact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05"/>
              </a:lnSpc>
            </a:pPr>
            <a:r>
              <a:rPr dirty="0" spc="-20"/>
              <a:t>Dr. </a:t>
            </a:r>
            <a:r>
              <a:rPr dirty="0" spc="-25"/>
              <a:t>Abeer  </a:t>
            </a:r>
            <a:r>
              <a:rPr dirty="0" spc="-15"/>
              <a:t>A. </a:t>
            </a:r>
            <a:r>
              <a:rPr dirty="0" spc="-10"/>
              <a:t>Al-Masri, </a:t>
            </a:r>
            <a:r>
              <a:rPr dirty="0" spc="-5"/>
              <a:t>Faculty </a:t>
            </a:r>
            <a:r>
              <a:rPr dirty="0"/>
              <a:t>of </a:t>
            </a:r>
            <a:r>
              <a:rPr dirty="0" spc="-10"/>
              <a:t>Medicine,</a:t>
            </a:r>
            <a:r>
              <a:rPr dirty="0" spc="185"/>
              <a:t> </a:t>
            </a:r>
            <a:r>
              <a:rPr dirty="0" spc="5"/>
              <a:t>KSU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28100" y="0"/>
            <a:ext cx="0" cy="711200"/>
          </a:xfrm>
          <a:custGeom>
            <a:avLst/>
            <a:gdLst/>
            <a:ahLst/>
            <a:cxnLst/>
            <a:rect l="l" t="t" r="r" b="b"/>
            <a:pathLst>
              <a:path w="0" h="711200">
                <a:moveTo>
                  <a:pt x="0" y="711200"/>
                </a:moveTo>
                <a:lnTo>
                  <a:pt x="0" y="0"/>
                </a:lnTo>
                <a:lnTo>
                  <a:pt x="0" y="711200"/>
                </a:lnTo>
                <a:close/>
              </a:path>
            </a:pathLst>
          </a:custGeom>
          <a:solidFill>
            <a:srgbClr val="F8B3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928100" y="1358900"/>
            <a:ext cx="0" cy="5499100"/>
          </a:xfrm>
          <a:custGeom>
            <a:avLst/>
            <a:gdLst/>
            <a:ahLst/>
            <a:cxnLst/>
            <a:rect l="l" t="t" r="r" b="b"/>
            <a:pathLst>
              <a:path w="0" h="5499100">
                <a:moveTo>
                  <a:pt x="0" y="5499100"/>
                </a:moveTo>
                <a:lnTo>
                  <a:pt x="0" y="0"/>
                </a:lnTo>
                <a:lnTo>
                  <a:pt x="0" y="5499100"/>
                </a:lnTo>
                <a:close/>
              </a:path>
            </a:pathLst>
          </a:custGeom>
          <a:solidFill>
            <a:srgbClr val="F8B3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928100" y="0"/>
            <a:ext cx="215900" cy="6858000"/>
          </a:xfrm>
          <a:custGeom>
            <a:avLst/>
            <a:gdLst/>
            <a:ahLst/>
            <a:cxnLst/>
            <a:rect l="l" t="t" r="r" b="b"/>
            <a:pathLst>
              <a:path w="215900" h="6858000">
                <a:moveTo>
                  <a:pt x="0" y="0"/>
                </a:moveTo>
                <a:lnTo>
                  <a:pt x="215900" y="0"/>
                </a:lnTo>
                <a:lnTo>
                  <a:pt x="2159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8B3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0"/>
            <a:ext cx="673100" cy="6858000"/>
          </a:xfrm>
          <a:custGeom>
            <a:avLst/>
            <a:gdLst/>
            <a:ahLst/>
            <a:cxnLst/>
            <a:rect l="l" t="t" r="r" b="b"/>
            <a:pathLst>
              <a:path w="673100" h="6858000">
                <a:moveTo>
                  <a:pt x="494456" y="0"/>
                </a:moveTo>
                <a:lnTo>
                  <a:pt x="0" y="0"/>
                </a:lnTo>
                <a:lnTo>
                  <a:pt x="0" y="6858000"/>
                </a:lnTo>
                <a:lnTo>
                  <a:pt x="494456" y="6858000"/>
                </a:lnTo>
                <a:lnTo>
                  <a:pt x="496238" y="6800908"/>
                </a:lnTo>
                <a:lnTo>
                  <a:pt x="501292" y="6750097"/>
                </a:lnTo>
                <a:lnTo>
                  <a:pt x="509183" y="6704731"/>
                </a:lnTo>
                <a:lnTo>
                  <a:pt x="519473" y="6663971"/>
                </a:lnTo>
                <a:lnTo>
                  <a:pt x="531727" y="6626980"/>
                </a:lnTo>
                <a:lnTo>
                  <a:pt x="560379" y="6560954"/>
                </a:lnTo>
                <a:lnTo>
                  <a:pt x="591650" y="6499954"/>
                </a:lnTo>
                <a:lnTo>
                  <a:pt x="607176" y="6469245"/>
                </a:lnTo>
                <a:lnTo>
                  <a:pt x="635829" y="6403219"/>
                </a:lnTo>
                <a:lnTo>
                  <a:pt x="648083" y="6366228"/>
                </a:lnTo>
                <a:lnTo>
                  <a:pt x="658373" y="6325468"/>
                </a:lnTo>
                <a:lnTo>
                  <a:pt x="666264" y="6280102"/>
                </a:lnTo>
                <a:lnTo>
                  <a:pt x="671318" y="6229291"/>
                </a:lnTo>
                <a:lnTo>
                  <a:pt x="673100" y="6172200"/>
                </a:lnTo>
                <a:lnTo>
                  <a:pt x="671318" y="6115108"/>
                </a:lnTo>
                <a:lnTo>
                  <a:pt x="666264" y="6064297"/>
                </a:lnTo>
                <a:lnTo>
                  <a:pt x="658373" y="6018931"/>
                </a:lnTo>
                <a:lnTo>
                  <a:pt x="648083" y="5978171"/>
                </a:lnTo>
                <a:lnTo>
                  <a:pt x="635829" y="5941180"/>
                </a:lnTo>
                <a:lnTo>
                  <a:pt x="607176" y="5875154"/>
                </a:lnTo>
                <a:lnTo>
                  <a:pt x="575906" y="5814154"/>
                </a:lnTo>
                <a:lnTo>
                  <a:pt x="560379" y="5783445"/>
                </a:lnTo>
                <a:lnTo>
                  <a:pt x="531727" y="5717419"/>
                </a:lnTo>
                <a:lnTo>
                  <a:pt x="519473" y="5680428"/>
                </a:lnTo>
                <a:lnTo>
                  <a:pt x="509183" y="5639668"/>
                </a:lnTo>
                <a:lnTo>
                  <a:pt x="501292" y="5594302"/>
                </a:lnTo>
                <a:lnTo>
                  <a:pt x="496238" y="5543491"/>
                </a:lnTo>
                <a:lnTo>
                  <a:pt x="494456" y="5486400"/>
                </a:lnTo>
                <a:lnTo>
                  <a:pt x="496238" y="5429308"/>
                </a:lnTo>
                <a:lnTo>
                  <a:pt x="501292" y="5378497"/>
                </a:lnTo>
                <a:lnTo>
                  <a:pt x="509183" y="5333131"/>
                </a:lnTo>
                <a:lnTo>
                  <a:pt x="519473" y="5292371"/>
                </a:lnTo>
                <a:lnTo>
                  <a:pt x="531727" y="5255380"/>
                </a:lnTo>
                <a:lnTo>
                  <a:pt x="560379" y="5189354"/>
                </a:lnTo>
                <a:lnTo>
                  <a:pt x="591650" y="5128354"/>
                </a:lnTo>
                <a:lnTo>
                  <a:pt x="607176" y="5097645"/>
                </a:lnTo>
                <a:lnTo>
                  <a:pt x="635829" y="5031619"/>
                </a:lnTo>
                <a:lnTo>
                  <a:pt x="648083" y="4994628"/>
                </a:lnTo>
                <a:lnTo>
                  <a:pt x="658373" y="4953868"/>
                </a:lnTo>
                <a:lnTo>
                  <a:pt x="666264" y="4908502"/>
                </a:lnTo>
                <a:lnTo>
                  <a:pt x="671318" y="4857691"/>
                </a:lnTo>
                <a:lnTo>
                  <a:pt x="673100" y="4800600"/>
                </a:lnTo>
                <a:lnTo>
                  <a:pt x="671318" y="4743508"/>
                </a:lnTo>
                <a:lnTo>
                  <a:pt x="666264" y="4692697"/>
                </a:lnTo>
                <a:lnTo>
                  <a:pt x="658373" y="4647331"/>
                </a:lnTo>
                <a:lnTo>
                  <a:pt x="648083" y="4606571"/>
                </a:lnTo>
                <a:lnTo>
                  <a:pt x="635829" y="4569580"/>
                </a:lnTo>
                <a:lnTo>
                  <a:pt x="607176" y="4503554"/>
                </a:lnTo>
                <a:lnTo>
                  <a:pt x="575906" y="4442554"/>
                </a:lnTo>
                <a:lnTo>
                  <a:pt x="560379" y="4411845"/>
                </a:lnTo>
                <a:lnTo>
                  <a:pt x="531727" y="4345819"/>
                </a:lnTo>
                <a:lnTo>
                  <a:pt x="519473" y="4308828"/>
                </a:lnTo>
                <a:lnTo>
                  <a:pt x="509183" y="4268068"/>
                </a:lnTo>
                <a:lnTo>
                  <a:pt x="501292" y="4222702"/>
                </a:lnTo>
                <a:lnTo>
                  <a:pt x="496238" y="4171891"/>
                </a:lnTo>
                <a:lnTo>
                  <a:pt x="494456" y="4114800"/>
                </a:lnTo>
                <a:lnTo>
                  <a:pt x="496238" y="4057708"/>
                </a:lnTo>
                <a:lnTo>
                  <a:pt x="501292" y="4006897"/>
                </a:lnTo>
                <a:lnTo>
                  <a:pt x="509183" y="3961531"/>
                </a:lnTo>
                <a:lnTo>
                  <a:pt x="519473" y="3920771"/>
                </a:lnTo>
                <a:lnTo>
                  <a:pt x="531727" y="3883780"/>
                </a:lnTo>
                <a:lnTo>
                  <a:pt x="560379" y="3817754"/>
                </a:lnTo>
                <a:lnTo>
                  <a:pt x="591650" y="3756754"/>
                </a:lnTo>
                <a:lnTo>
                  <a:pt x="607176" y="3726045"/>
                </a:lnTo>
                <a:lnTo>
                  <a:pt x="635829" y="3660019"/>
                </a:lnTo>
                <a:lnTo>
                  <a:pt x="648083" y="3623028"/>
                </a:lnTo>
                <a:lnTo>
                  <a:pt x="658373" y="3582268"/>
                </a:lnTo>
                <a:lnTo>
                  <a:pt x="666264" y="3536902"/>
                </a:lnTo>
                <a:lnTo>
                  <a:pt x="671318" y="3486091"/>
                </a:lnTo>
                <a:lnTo>
                  <a:pt x="673100" y="3429000"/>
                </a:lnTo>
                <a:lnTo>
                  <a:pt x="671318" y="3371908"/>
                </a:lnTo>
                <a:lnTo>
                  <a:pt x="666264" y="3321097"/>
                </a:lnTo>
                <a:lnTo>
                  <a:pt x="658373" y="3275731"/>
                </a:lnTo>
                <a:lnTo>
                  <a:pt x="648083" y="3234971"/>
                </a:lnTo>
                <a:lnTo>
                  <a:pt x="635829" y="3197980"/>
                </a:lnTo>
                <a:lnTo>
                  <a:pt x="607176" y="3131954"/>
                </a:lnTo>
                <a:lnTo>
                  <a:pt x="575906" y="3070954"/>
                </a:lnTo>
                <a:lnTo>
                  <a:pt x="560379" y="3040245"/>
                </a:lnTo>
                <a:lnTo>
                  <a:pt x="531727" y="2974219"/>
                </a:lnTo>
                <a:lnTo>
                  <a:pt x="519473" y="2937228"/>
                </a:lnTo>
                <a:lnTo>
                  <a:pt x="509183" y="2896468"/>
                </a:lnTo>
                <a:lnTo>
                  <a:pt x="501292" y="2851102"/>
                </a:lnTo>
                <a:lnTo>
                  <a:pt x="496238" y="2800291"/>
                </a:lnTo>
                <a:lnTo>
                  <a:pt x="494456" y="2743200"/>
                </a:lnTo>
                <a:lnTo>
                  <a:pt x="496238" y="2686108"/>
                </a:lnTo>
                <a:lnTo>
                  <a:pt x="501292" y="2635297"/>
                </a:lnTo>
                <a:lnTo>
                  <a:pt x="509183" y="2589931"/>
                </a:lnTo>
                <a:lnTo>
                  <a:pt x="519473" y="2549171"/>
                </a:lnTo>
                <a:lnTo>
                  <a:pt x="531727" y="2512180"/>
                </a:lnTo>
                <a:lnTo>
                  <a:pt x="560379" y="2446154"/>
                </a:lnTo>
                <a:lnTo>
                  <a:pt x="591650" y="2385154"/>
                </a:lnTo>
                <a:lnTo>
                  <a:pt x="607176" y="2354445"/>
                </a:lnTo>
                <a:lnTo>
                  <a:pt x="635829" y="2288419"/>
                </a:lnTo>
                <a:lnTo>
                  <a:pt x="648083" y="2251428"/>
                </a:lnTo>
                <a:lnTo>
                  <a:pt x="658373" y="2210668"/>
                </a:lnTo>
                <a:lnTo>
                  <a:pt x="666264" y="2165302"/>
                </a:lnTo>
                <a:lnTo>
                  <a:pt x="671318" y="2114491"/>
                </a:lnTo>
                <a:lnTo>
                  <a:pt x="673100" y="2057400"/>
                </a:lnTo>
                <a:lnTo>
                  <a:pt x="671318" y="2000308"/>
                </a:lnTo>
                <a:lnTo>
                  <a:pt x="666264" y="1949497"/>
                </a:lnTo>
                <a:lnTo>
                  <a:pt x="658373" y="1904131"/>
                </a:lnTo>
                <a:lnTo>
                  <a:pt x="648083" y="1863371"/>
                </a:lnTo>
                <a:lnTo>
                  <a:pt x="635829" y="1826380"/>
                </a:lnTo>
                <a:lnTo>
                  <a:pt x="607176" y="1760354"/>
                </a:lnTo>
                <a:lnTo>
                  <a:pt x="575906" y="1699354"/>
                </a:lnTo>
                <a:lnTo>
                  <a:pt x="560379" y="1668645"/>
                </a:lnTo>
                <a:lnTo>
                  <a:pt x="531727" y="1602619"/>
                </a:lnTo>
                <a:lnTo>
                  <a:pt x="519473" y="1565628"/>
                </a:lnTo>
                <a:lnTo>
                  <a:pt x="509183" y="1524868"/>
                </a:lnTo>
                <a:lnTo>
                  <a:pt x="501292" y="1479502"/>
                </a:lnTo>
                <a:lnTo>
                  <a:pt x="496238" y="1428691"/>
                </a:lnTo>
                <a:lnTo>
                  <a:pt x="494456" y="1371600"/>
                </a:lnTo>
                <a:lnTo>
                  <a:pt x="496238" y="1314508"/>
                </a:lnTo>
                <a:lnTo>
                  <a:pt x="501292" y="1263697"/>
                </a:lnTo>
                <a:lnTo>
                  <a:pt x="509183" y="1218331"/>
                </a:lnTo>
                <a:lnTo>
                  <a:pt x="519473" y="1177571"/>
                </a:lnTo>
                <a:lnTo>
                  <a:pt x="531727" y="1140580"/>
                </a:lnTo>
                <a:lnTo>
                  <a:pt x="560379" y="1074554"/>
                </a:lnTo>
                <a:lnTo>
                  <a:pt x="591650" y="1013554"/>
                </a:lnTo>
                <a:lnTo>
                  <a:pt x="607176" y="982845"/>
                </a:lnTo>
                <a:lnTo>
                  <a:pt x="635829" y="916819"/>
                </a:lnTo>
                <a:lnTo>
                  <a:pt x="648083" y="879828"/>
                </a:lnTo>
                <a:lnTo>
                  <a:pt x="658373" y="839068"/>
                </a:lnTo>
                <a:lnTo>
                  <a:pt x="666264" y="793702"/>
                </a:lnTo>
                <a:lnTo>
                  <a:pt x="671318" y="742891"/>
                </a:lnTo>
                <a:lnTo>
                  <a:pt x="673100" y="685800"/>
                </a:lnTo>
                <a:lnTo>
                  <a:pt x="671318" y="628708"/>
                </a:lnTo>
                <a:lnTo>
                  <a:pt x="666264" y="577897"/>
                </a:lnTo>
                <a:lnTo>
                  <a:pt x="658373" y="532531"/>
                </a:lnTo>
                <a:lnTo>
                  <a:pt x="648083" y="491771"/>
                </a:lnTo>
                <a:lnTo>
                  <a:pt x="635829" y="454780"/>
                </a:lnTo>
                <a:lnTo>
                  <a:pt x="607176" y="388754"/>
                </a:lnTo>
                <a:lnTo>
                  <a:pt x="575906" y="327754"/>
                </a:lnTo>
                <a:lnTo>
                  <a:pt x="560379" y="297045"/>
                </a:lnTo>
                <a:lnTo>
                  <a:pt x="531727" y="231019"/>
                </a:lnTo>
                <a:lnTo>
                  <a:pt x="519473" y="194028"/>
                </a:lnTo>
                <a:lnTo>
                  <a:pt x="509183" y="153268"/>
                </a:lnTo>
                <a:lnTo>
                  <a:pt x="501292" y="107902"/>
                </a:lnTo>
                <a:lnTo>
                  <a:pt x="496238" y="57091"/>
                </a:lnTo>
                <a:lnTo>
                  <a:pt x="494456" y="0"/>
                </a:lnTo>
                <a:close/>
              </a:path>
            </a:pathLst>
          </a:custGeom>
          <a:solidFill>
            <a:srgbClr val="2A1A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823972" y="1818538"/>
            <a:ext cx="7623809" cy="38760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80365" algn="l"/>
              </a:tabLst>
            </a:pPr>
            <a:r>
              <a:rPr dirty="0" sz="2100" spc="700">
                <a:solidFill>
                  <a:srgbClr val="C00000"/>
                </a:solidFill>
                <a:latin typeface="Arial"/>
                <a:cs typeface="Arial"/>
              </a:rPr>
              <a:t>q	</a:t>
            </a:r>
            <a:r>
              <a:rPr dirty="0" sz="2600" spc="-10" b="1">
                <a:solidFill>
                  <a:srgbClr val="191917"/>
                </a:solidFill>
                <a:latin typeface="Arial"/>
                <a:cs typeface="Arial"/>
              </a:rPr>
              <a:t>Circulatory</a:t>
            </a:r>
            <a:r>
              <a:rPr dirty="0" sz="2600" spc="60" b="1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2600" spc="-20" b="1">
                <a:solidFill>
                  <a:srgbClr val="191917"/>
                </a:solidFill>
                <a:latin typeface="Arial"/>
                <a:cs typeface="Arial"/>
              </a:rPr>
              <a:t>failure:</a:t>
            </a:r>
            <a:endParaRPr sz="2600">
              <a:latin typeface="Arial"/>
              <a:cs typeface="Arial"/>
            </a:endParaRPr>
          </a:p>
          <a:p>
            <a:pPr marL="939800" marR="5080" indent="-469900">
              <a:lnSpc>
                <a:spcPct val="109800"/>
              </a:lnSpc>
              <a:spcBef>
                <a:spcPts val="1320"/>
              </a:spcBef>
              <a:buClr>
                <a:srgbClr val="C00000"/>
              </a:buClr>
              <a:buSzPct val="81818"/>
              <a:buChar char="§"/>
              <a:tabLst>
                <a:tab pos="939165" algn="l"/>
                <a:tab pos="939800" algn="l"/>
              </a:tabLst>
            </a:pPr>
            <a:r>
              <a:rPr dirty="0" sz="2200" spc="-15">
                <a:solidFill>
                  <a:srgbClr val="191917"/>
                </a:solidFill>
                <a:latin typeface="Arial"/>
                <a:cs typeface="Arial"/>
              </a:rPr>
              <a:t>Loss or </a:t>
            </a:r>
            <a:r>
              <a:rPr dirty="0" sz="2200" spc="-25">
                <a:solidFill>
                  <a:srgbClr val="191917"/>
                </a:solidFill>
                <a:latin typeface="Arial"/>
                <a:cs typeface="Arial"/>
              </a:rPr>
              <a:t>drop </a:t>
            </a:r>
            <a:r>
              <a:rPr dirty="0" sz="2200" spc="5">
                <a:solidFill>
                  <a:srgbClr val="191917"/>
                </a:solidFill>
                <a:latin typeface="Arial"/>
                <a:cs typeface="Arial"/>
              </a:rPr>
              <a:t>in </a:t>
            </a:r>
            <a:r>
              <a:rPr dirty="0" sz="2200" spc="-20">
                <a:solidFill>
                  <a:srgbClr val="191917"/>
                </a:solidFill>
                <a:latin typeface="Arial"/>
                <a:cs typeface="Arial"/>
              </a:rPr>
              <a:t>vasomotor </a:t>
            </a:r>
            <a:r>
              <a:rPr dirty="0" sz="2200" spc="-15">
                <a:solidFill>
                  <a:srgbClr val="191917"/>
                </a:solidFill>
                <a:latin typeface="Arial"/>
                <a:cs typeface="Arial"/>
              </a:rPr>
              <a:t>(vascular) </a:t>
            </a:r>
            <a:r>
              <a:rPr dirty="0" sz="2200" spc="-20">
                <a:solidFill>
                  <a:srgbClr val="191917"/>
                </a:solidFill>
                <a:latin typeface="Arial"/>
                <a:cs typeface="Arial"/>
              </a:rPr>
              <a:t>tone/ </a:t>
            </a:r>
            <a:r>
              <a:rPr dirty="0" sz="2200" spc="-15">
                <a:solidFill>
                  <a:srgbClr val="191917"/>
                </a:solidFill>
                <a:latin typeface="Arial"/>
                <a:cs typeface="Arial"/>
              </a:rPr>
              <a:t>spinal cord  </a:t>
            </a:r>
            <a:r>
              <a:rPr dirty="0" sz="2200" spc="-40">
                <a:solidFill>
                  <a:srgbClr val="191917"/>
                </a:solidFill>
                <a:latin typeface="Arial"/>
                <a:cs typeface="Arial"/>
              </a:rPr>
              <a:t>injury.</a:t>
            </a:r>
            <a:endParaRPr sz="2200">
              <a:latin typeface="Arial"/>
              <a:cs typeface="Arial"/>
            </a:endParaRPr>
          </a:p>
          <a:p>
            <a:pPr marL="850900" indent="-381000">
              <a:lnSpc>
                <a:spcPct val="100000"/>
              </a:lnSpc>
              <a:spcBef>
                <a:spcPts val="960"/>
              </a:spcBef>
              <a:buClr>
                <a:srgbClr val="C00000"/>
              </a:buClr>
              <a:buSzPct val="81818"/>
              <a:buChar char="§"/>
              <a:tabLst>
                <a:tab pos="850265" algn="l"/>
                <a:tab pos="850900" algn="l"/>
              </a:tabLst>
            </a:pPr>
            <a:r>
              <a:rPr dirty="0" sz="2200" spc="-15">
                <a:solidFill>
                  <a:srgbClr val="191917"/>
                </a:solidFill>
                <a:latin typeface="Arial"/>
                <a:cs typeface="Arial"/>
              </a:rPr>
              <a:t>Generalized </a:t>
            </a:r>
            <a:r>
              <a:rPr dirty="0" sz="2200" spc="-25">
                <a:solidFill>
                  <a:srgbClr val="191917"/>
                </a:solidFill>
                <a:latin typeface="Arial"/>
                <a:cs typeface="Arial"/>
              </a:rPr>
              <a:t>peripheral</a:t>
            </a:r>
            <a:r>
              <a:rPr dirty="0" sz="2200" spc="385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2200" spc="-15">
                <a:solidFill>
                  <a:srgbClr val="191917"/>
                </a:solidFill>
                <a:latin typeface="Arial"/>
                <a:cs typeface="Arial"/>
              </a:rPr>
              <a:t>vasodilation.</a:t>
            </a:r>
            <a:endParaRPr sz="2200">
              <a:latin typeface="Arial"/>
              <a:cs typeface="Arial"/>
            </a:endParaRPr>
          </a:p>
          <a:p>
            <a:pPr marL="914400" indent="-457200">
              <a:lnSpc>
                <a:spcPct val="100000"/>
              </a:lnSpc>
              <a:spcBef>
                <a:spcPts val="960"/>
              </a:spcBef>
              <a:buClr>
                <a:srgbClr val="C00000"/>
              </a:buClr>
              <a:buSzPct val="81818"/>
              <a:buChar char="§"/>
              <a:tabLst>
                <a:tab pos="913765" algn="l"/>
                <a:tab pos="914400" algn="l"/>
              </a:tabLst>
            </a:pPr>
            <a:r>
              <a:rPr dirty="0" sz="2200" spc="-5">
                <a:solidFill>
                  <a:srgbClr val="191917"/>
                </a:solidFill>
                <a:latin typeface="Arial"/>
                <a:cs typeface="Arial"/>
              </a:rPr>
              <a:t>Blood </a:t>
            </a:r>
            <a:r>
              <a:rPr dirty="0" sz="2200" spc="-15">
                <a:solidFill>
                  <a:srgbClr val="191917"/>
                </a:solidFill>
                <a:latin typeface="Arial"/>
                <a:cs typeface="Arial"/>
              </a:rPr>
              <a:t>volume </a:t>
            </a:r>
            <a:r>
              <a:rPr dirty="0" sz="2200" spc="-20">
                <a:solidFill>
                  <a:srgbClr val="191917"/>
                </a:solidFill>
                <a:latin typeface="Arial"/>
                <a:cs typeface="Arial"/>
              </a:rPr>
              <a:t>remains</a:t>
            </a:r>
            <a:r>
              <a:rPr dirty="0" sz="2200" spc="170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2200" spc="-20">
                <a:solidFill>
                  <a:srgbClr val="191917"/>
                </a:solidFill>
                <a:latin typeface="Arial"/>
                <a:cs typeface="Arial"/>
              </a:rPr>
              <a:t>normal.</a:t>
            </a:r>
            <a:endParaRPr sz="2200">
              <a:latin typeface="Arial"/>
              <a:cs typeface="Arial"/>
            </a:endParaRPr>
          </a:p>
          <a:p>
            <a:pPr marL="914400" marR="706120" indent="-457200">
              <a:lnSpc>
                <a:spcPct val="109800"/>
              </a:lnSpc>
              <a:spcBef>
                <a:spcPts val="700"/>
              </a:spcBef>
              <a:buClr>
                <a:srgbClr val="C00000"/>
              </a:buClr>
              <a:buSzPct val="81818"/>
              <a:buChar char="§"/>
              <a:tabLst>
                <a:tab pos="913765" algn="l"/>
                <a:tab pos="914400" algn="l"/>
              </a:tabLst>
            </a:pPr>
            <a:r>
              <a:rPr dirty="0" sz="2200" spc="5">
                <a:solidFill>
                  <a:srgbClr val="191917"/>
                </a:solidFill>
                <a:latin typeface="Arial"/>
                <a:cs typeface="Arial"/>
              </a:rPr>
              <a:t>CO is </a:t>
            </a:r>
            <a:r>
              <a:rPr dirty="0" sz="2200" spc="-15">
                <a:solidFill>
                  <a:srgbClr val="191917"/>
                </a:solidFill>
                <a:latin typeface="Arial"/>
                <a:cs typeface="Arial"/>
              </a:rPr>
              <a:t>severely </a:t>
            </a:r>
            <a:r>
              <a:rPr dirty="0" sz="2200" spc="-20">
                <a:solidFill>
                  <a:srgbClr val="191917"/>
                </a:solidFill>
                <a:latin typeface="Arial"/>
                <a:cs typeface="Arial"/>
              </a:rPr>
              <a:t>reduced </a:t>
            </a:r>
            <a:r>
              <a:rPr dirty="0" sz="2200" spc="-15">
                <a:solidFill>
                  <a:srgbClr val="191917"/>
                </a:solidFill>
                <a:latin typeface="Arial"/>
                <a:cs typeface="Arial"/>
              </a:rPr>
              <a:t>as blood </a:t>
            </a:r>
            <a:r>
              <a:rPr dirty="0" sz="2200" spc="5">
                <a:solidFill>
                  <a:srgbClr val="191917"/>
                </a:solidFill>
                <a:latin typeface="Arial"/>
                <a:cs typeface="Arial"/>
              </a:rPr>
              <a:t>is </a:t>
            </a:r>
            <a:r>
              <a:rPr dirty="0" sz="2200" spc="-15">
                <a:solidFill>
                  <a:srgbClr val="191917"/>
                </a:solidFill>
                <a:latin typeface="Arial"/>
                <a:cs typeface="Arial"/>
              </a:rPr>
              <a:t>pooled </a:t>
            </a:r>
            <a:r>
              <a:rPr dirty="0" sz="2200" spc="5">
                <a:solidFill>
                  <a:srgbClr val="191917"/>
                </a:solidFill>
                <a:latin typeface="Arial"/>
                <a:cs typeface="Arial"/>
              </a:rPr>
              <a:t>in  </a:t>
            </a:r>
            <a:r>
              <a:rPr dirty="0" sz="2200" spc="-25">
                <a:solidFill>
                  <a:srgbClr val="191917"/>
                </a:solidFill>
                <a:latin typeface="Arial"/>
                <a:cs typeface="Arial"/>
              </a:rPr>
              <a:t>peripheral </a:t>
            </a:r>
            <a:r>
              <a:rPr dirty="0" sz="2200" spc="-10">
                <a:solidFill>
                  <a:srgbClr val="191917"/>
                </a:solidFill>
                <a:latin typeface="Arial"/>
                <a:cs typeface="Arial"/>
              </a:rPr>
              <a:t>veins.. </a:t>
            </a:r>
            <a:r>
              <a:rPr dirty="0" sz="2200" spc="-15">
                <a:solidFill>
                  <a:srgbClr val="191917"/>
                </a:solidFill>
                <a:latin typeface="Arial"/>
                <a:cs typeface="Arial"/>
              </a:rPr>
              <a:t>(Capacity of blood </a:t>
            </a:r>
            <a:r>
              <a:rPr dirty="0" sz="2200">
                <a:solidFill>
                  <a:srgbClr val="191917"/>
                </a:solidFill>
                <a:latin typeface="Arial"/>
                <a:cs typeface="Arial"/>
              </a:rPr>
              <a:t>↑, &amp; </a:t>
            </a:r>
            <a:r>
              <a:rPr dirty="0" sz="2200" spc="-20">
                <a:solidFill>
                  <a:srgbClr val="191917"/>
                </a:solidFill>
                <a:latin typeface="Arial"/>
                <a:cs typeface="Arial"/>
              </a:rPr>
              <a:t>venous  </a:t>
            </a:r>
            <a:r>
              <a:rPr dirty="0" sz="2200" spc="-25">
                <a:solidFill>
                  <a:srgbClr val="191917"/>
                </a:solidFill>
                <a:latin typeface="Arial"/>
                <a:cs typeface="Arial"/>
              </a:rPr>
              <a:t>return</a:t>
            </a:r>
            <a:r>
              <a:rPr dirty="0" sz="2200" spc="75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191917"/>
                </a:solidFill>
                <a:latin typeface="Arial"/>
                <a:cs typeface="Arial"/>
              </a:rPr>
              <a:t>↓.)</a:t>
            </a:r>
            <a:endParaRPr sz="2200">
              <a:latin typeface="Arial"/>
              <a:cs typeface="Arial"/>
            </a:endParaRPr>
          </a:p>
          <a:p>
            <a:pPr marL="850900" indent="-381000">
              <a:lnSpc>
                <a:spcPct val="100000"/>
              </a:lnSpc>
              <a:spcBef>
                <a:spcPts val="960"/>
              </a:spcBef>
              <a:buClr>
                <a:srgbClr val="C00000"/>
              </a:buClr>
              <a:buSzPct val="81818"/>
              <a:buChar char="§"/>
              <a:tabLst>
                <a:tab pos="850265" algn="l"/>
                <a:tab pos="850900" algn="l"/>
              </a:tabLst>
            </a:pPr>
            <a:r>
              <a:rPr dirty="0" sz="2200" spc="-10">
                <a:solidFill>
                  <a:srgbClr val="191917"/>
                </a:solidFill>
                <a:latin typeface="Arial"/>
                <a:cs typeface="Arial"/>
              </a:rPr>
              <a:t>Behaves </a:t>
            </a:r>
            <a:r>
              <a:rPr dirty="0" sz="2200" spc="5">
                <a:solidFill>
                  <a:srgbClr val="191917"/>
                </a:solidFill>
                <a:latin typeface="Arial"/>
                <a:cs typeface="Arial"/>
              </a:rPr>
              <a:t>like </a:t>
            </a:r>
            <a:r>
              <a:rPr dirty="0" sz="2200" spc="-15">
                <a:solidFill>
                  <a:srgbClr val="191917"/>
                </a:solidFill>
                <a:latin typeface="Arial"/>
                <a:cs typeface="Arial"/>
              </a:rPr>
              <a:t>hypovolemic</a:t>
            </a:r>
            <a:r>
              <a:rPr dirty="0" sz="2200" spc="170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191917"/>
                </a:solidFill>
                <a:latin typeface="Arial"/>
                <a:cs typeface="Arial"/>
              </a:rPr>
              <a:t>shock.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17500" y="711200"/>
            <a:ext cx="8788400" cy="647700"/>
          </a:xfrm>
          <a:custGeom>
            <a:avLst/>
            <a:gdLst/>
            <a:ahLst/>
            <a:cxnLst/>
            <a:rect l="l" t="t" r="r" b="b"/>
            <a:pathLst>
              <a:path w="8788400" h="647700">
                <a:moveTo>
                  <a:pt x="0" y="0"/>
                </a:moveTo>
                <a:lnTo>
                  <a:pt x="8788400" y="0"/>
                </a:lnTo>
                <a:lnTo>
                  <a:pt x="8788400" y="647700"/>
                </a:lnTo>
                <a:lnTo>
                  <a:pt x="0" y="647700"/>
                </a:lnTo>
                <a:lnTo>
                  <a:pt x="0" y="0"/>
                </a:lnTo>
                <a:close/>
              </a:path>
            </a:pathLst>
          </a:custGeom>
          <a:solidFill>
            <a:srgbClr val="EDC5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80670">
              <a:lnSpc>
                <a:spcPct val="100000"/>
              </a:lnSpc>
            </a:pPr>
            <a:r>
              <a:rPr dirty="0" sz="3300" spc="160" b="0">
                <a:solidFill>
                  <a:srgbClr val="002060"/>
                </a:solidFill>
                <a:latin typeface="Impact"/>
                <a:cs typeface="Impact"/>
              </a:rPr>
              <a:t>NEUROGENIC/ </a:t>
            </a:r>
            <a:r>
              <a:rPr dirty="0" sz="3300" spc="150" b="0">
                <a:solidFill>
                  <a:srgbClr val="002060"/>
                </a:solidFill>
                <a:latin typeface="Impact"/>
                <a:cs typeface="Impact"/>
              </a:rPr>
              <a:t>SPINAL </a:t>
            </a:r>
            <a:r>
              <a:rPr dirty="0" sz="3300" spc="140" b="0">
                <a:solidFill>
                  <a:srgbClr val="002060"/>
                </a:solidFill>
                <a:latin typeface="Impact"/>
                <a:cs typeface="Impact"/>
              </a:rPr>
              <a:t>SHOCK </a:t>
            </a:r>
            <a:r>
              <a:rPr dirty="0" sz="3300" spc="90" b="0">
                <a:solidFill>
                  <a:srgbClr val="002060"/>
                </a:solidFill>
                <a:latin typeface="Impact"/>
                <a:cs typeface="Impact"/>
              </a:rPr>
              <a:t>.. </a:t>
            </a:r>
            <a:r>
              <a:rPr dirty="0" sz="2600" spc="165" b="0">
                <a:solidFill>
                  <a:srgbClr val="002060"/>
                </a:solidFill>
                <a:latin typeface="Impact"/>
                <a:cs typeface="Impact"/>
              </a:rPr>
              <a:t>(VENOUS</a:t>
            </a:r>
            <a:r>
              <a:rPr dirty="0" sz="2600" spc="175" b="0">
                <a:solidFill>
                  <a:srgbClr val="002060"/>
                </a:solidFill>
                <a:latin typeface="Impact"/>
                <a:cs typeface="Impact"/>
              </a:rPr>
              <a:t> </a:t>
            </a:r>
            <a:r>
              <a:rPr dirty="0" sz="2600" spc="155" b="0">
                <a:solidFill>
                  <a:srgbClr val="002060"/>
                </a:solidFill>
                <a:latin typeface="Impact"/>
                <a:cs typeface="Impact"/>
              </a:rPr>
              <a:t>POOLING)</a:t>
            </a:r>
            <a:endParaRPr sz="2600">
              <a:latin typeface="Impact"/>
              <a:cs typeface="Impact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05"/>
              </a:lnSpc>
            </a:pPr>
            <a:r>
              <a:rPr dirty="0" spc="-20"/>
              <a:t>Dr. </a:t>
            </a:r>
            <a:r>
              <a:rPr dirty="0" spc="-25"/>
              <a:t>Abeer  </a:t>
            </a:r>
            <a:r>
              <a:rPr dirty="0" spc="-15"/>
              <a:t>A. </a:t>
            </a:r>
            <a:r>
              <a:rPr dirty="0" spc="-10"/>
              <a:t>Al-Masri, </a:t>
            </a:r>
            <a:r>
              <a:rPr dirty="0" spc="-5"/>
              <a:t>Faculty </a:t>
            </a:r>
            <a:r>
              <a:rPr dirty="0"/>
              <a:t>of </a:t>
            </a:r>
            <a:r>
              <a:rPr dirty="0" spc="-10"/>
              <a:t>Medicine,</a:t>
            </a:r>
            <a:r>
              <a:rPr dirty="0" spc="185"/>
              <a:t> </a:t>
            </a:r>
            <a:r>
              <a:rPr dirty="0" spc="5"/>
              <a:t>KSU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28100" y="0"/>
            <a:ext cx="0" cy="787400"/>
          </a:xfrm>
          <a:custGeom>
            <a:avLst/>
            <a:gdLst/>
            <a:ahLst/>
            <a:cxnLst/>
            <a:rect l="l" t="t" r="r" b="b"/>
            <a:pathLst>
              <a:path w="0" h="787400">
                <a:moveTo>
                  <a:pt x="0" y="787400"/>
                </a:moveTo>
                <a:lnTo>
                  <a:pt x="0" y="0"/>
                </a:lnTo>
                <a:lnTo>
                  <a:pt x="0" y="787400"/>
                </a:lnTo>
                <a:close/>
              </a:path>
            </a:pathLst>
          </a:custGeom>
          <a:solidFill>
            <a:srgbClr val="F8B3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928100" y="1562100"/>
            <a:ext cx="0" cy="5295900"/>
          </a:xfrm>
          <a:custGeom>
            <a:avLst/>
            <a:gdLst/>
            <a:ahLst/>
            <a:cxnLst/>
            <a:rect l="l" t="t" r="r" b="b"/>
            <a:pathLst>
              <a:path w="0" h="5295900">
                <a:moveTo>
                  <a:pt x="0" y="5295900"/>
                </a:moveTo>
                <a:lnTo>
                  <a:pt x="0" y="0"/>
                </a:lnTo>
                <a:lnTo>
                  <a:pt x="0" y="5295900"/>
                </a:lnTo>
                <a:close/>
              </a:path>
            </a:pathLst>
          </a:custGeom>
          <a:solidFill>
            <a:srgbClr val="F8B3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928100" y="0"/>
            <a:ext cx="215900" cy="6858000"/>
          </a:xfrm>
          <a:custGeom>
            <a:avLst/>
            <a:gdLst/>
            <a:ahLst/>
            <a:cxnLst/>
            <a:rect l="l" t="t" r="r" b="b"/>
            <a:pathLst>
              <a:path w="215900" h="6858000">
                <a:moveTo>
                  <a:pt x="0" y="0"/>
                </a:moveTo>
                <a:lnTo>
                  <a:pt x="215900" y="0"/>
                </a:lnTo>
                <a:lnTo>
                  <a:pt x="2159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8B3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0"/>
            <a:ext cx="673100" cy="6858000"/>
          </a:xfrm>
          <a:custGeom>
            <a:avLst/>
            <a:gdLst/>
            <a:ahLst/>
            <a:cxnLst/>
            <a:rect l="l" t="t" r="r" b="b"/>
            <a:pathLst>
              <a:path w="673100" h="6858000">
                <a:moveTo>
                  <a:pt x="494456" y="0"/>
                </a:moveTo>
                <a:lnTo>
                  <a:pt x="0" y="0"/>
                </a:lnTo>
                <a:lnTo>
                  <a:pt x="0" y="6858000"/>
                </a:lnTo>
                <a:lnTo>
                  <a:pt x="494456" y="6858000"/>
                </a:lnTo>
                <a:lnTo>
                  <a:pt x="496238" y="6800908"/>
                </a:lnTo>
                <a:lnTo>
                  <a:pt x="501292" y="6750097"/>
                </a:lnTo>
                <a:lnTo>
                  <a:pt x="509183" y="6704731"/>
                </a:lnTo>
                <a:lnTo>
                  <a:pt x="519473" y="6663971"/>
                </a:lnTo>
                <a:lnTo>
                  <a:pt x="531727" y="6626980"/>
                </a:lnTo>
                <a:lnTo>
                  <a:pt x="560379" y="6560954"/>
                </a:lnTo>
                <a:lnTo>
                  <a:pt x="591650" y="6499954"/>
                </a:lnTo>
                <a:lnTo>
                  <a:pt x="607176" y="6469245"/>
                </a:lnTo>
                <a:lnTo>
                  <a:pt x="635829" y="6403219"/>
                </a:lnTo>
                <a:lnTo>
                  <a:pt x="648083" y="6366228"/>
                </a:lnTo>
                <a:lnTo>
                  <a:pt x="658373" y="6325468"/>
                </a:lnTo>
                <a:lnTo>
                  <a:pt x="666264" y="6280102"/>
                </a:lnTo>
                <a:lnTo>
                  <a:pt x="671318" y="6229291"/>
                </a:lnTo>
                <a:lnTo>
                  <a:pt x="673100" y="6172200"/>
                </a:lnTo>
                <a:lnTo>
                  <a:pt x="671318" y="6115108"/>
                </a:lnTo>
                <a:lnTo>
                  <a:pt x="666264" y="6064297"/>
                </a:lnTo>
                <a:lnTo>
                  <a:pt x="658373" y="6018931"/>
                </a:lnTo>
                <a:lnTo>
                  <a:pt x="648083" y="5978171"/>
                </a:lnTo>
                <a:lnTo>
                  <a:pt x="635829" y="5941180"/>
                </a:lnTo>
                <a:lnTo>
                  <a:pt x="607176" y="5875154"/>
                </a:lnTo>
                <a:lnTo>
                  <a:pt x="575906" y="5814154"/>
                </a:lnTo>
                <a:lnTo>
                  <a:pt x="560379" y="5783445"/>
                </a:lnTo>
                <a:lnTo>
                  <a:pt x="531727" y="5717419"/>
                </a:lnTo>
                <a:lnTo>
                  <a:pt x="519473" y="5680428"/>
                </a:lnTo>
                <a:lnTo>
                  <a:pt x="509183" y="5639668"/>
                </a:lnTo>
                <a:lnTo>
                  <a:pt x="501292" y="5594302"/>
                </a:lnTo>
                <a:lnTo>
                  <a:pt x="496238" y="5543491"/>
                </a:lnTo>
                <a:lnTo>
                  <a:pt x="494456" y="5486400"/>
                </a:lnTo>
                <a:lnTo>
                  <a:pt x="496238" y="5429308"/>
                </a:lnTo>
                <a:lnTo>
                  <a:pt x="501292" y="5378497"/>
                </a:lnTo>
                <a:lnTo>
                  <a:pt x="509183" y="5333131"/>
                </a:lnTo>
                <a:lnTo>
                  <a:pt x="519473" y="5292371"/>
                </a:lnTo>
                <a:lnTo>
                  <a:pt x="531727" y="5255380"/>
                </a:lnTo>
                <a:lnTo>
                  <a:pt x="560379" y="5189354"/>
                </a:lnTo>
                <a:lnTo>
                  <a:pt x="591650" y="5128354"/>
                </a:lnTo>
                <a:lnTo>
                  <a:pt x="607176" y="5097645"/>
                </a:lnTo>
                <a:lnTo>
                  <a:pt x="635829" y="5031619"/>
                </a:lnTo>
                <a:lnTo>
                  <a:pt x="648083" y="4994628"/>
                </a:lnTo>
                <a:lnTo>
                  <a:pt x="658373" y="4953868"/>
                </a:lnTo>
                <a:lnTo>
                  <a:pt x="666264" y="4908502"/>
                </a:lnTo>
                <a:lnTo>
                  <a:pt x="671318" y="4857691"/>
                </a:lnTo>
                <a:lnTo>
                  <a:pt x="673100" y="4800600"/>
                </a:lnTo>
                <a:lnTo>
                  <a:pt x="671318" y="4743508"/>
                </a:lnTo>
                <a:lnTo>
                  <a:pt x="666264" y="4692697"/>
                </a:lnTo>
                <a:lnTo>
                  <a:pt x="658373" y="4647331"/>
                </a:lnTo>
                <a:lnTo>
                  <a:pt x="648083" y="4606571"/>
                </a:lnTo>
                <a:lnTo>
                  <a:pt x="635829" y="4569580"/>
                </a:lnTo>
                <a:lnTo>
                  <a:pt x="607176" y="4503554"/>
                </a:lnTo>
                <a:lnTo>
                  <a:pt x="575906" y="4442554"/>
                </a:lnTo>
                <a:lnTo>
                  <a:pt x="560379" y="4411845"/>
                </a:lnTo>
                <a:lnTo>
                  <a:pt x="531727" y="4345819"/>
                </a:lnTo>
                <a:lnTo>
                  <a:pt x="519473" y="4308828"/>
                </a:lnTo>
                <a:lnTo>
                  <a:pt x="509183" y="4268068"/>
                </a:lnTo>
                <a:lnTo>
                  <a:pt x="501292" y="4222702"/>
                </a:lnTo>
                <a:lnTo>
                  <a:pt x="496238" y="4171891"/>
                </a:lnTo>
                <a:lnTo>
                  <a:pt x="494456" y="4114800"/>
                </a:lnTo>
                <a:lnTo>
                  <a:pt x="496238" y="4057708"/>
                </a:lnTo>
                <a:lnTo>
                  <a:pt x="501292" y="4006897"/>
                </a:lnTo>
                <a:lnTo>
                  <a:pt x="509183" y="3961531"/>
                </a:lnTo>
                <a:lnTo>
                  <a:pt x="519473" y="3920771"/>
                </a:lnTo>
                <a:lnTo>
                  <a:pt x="531727" y="3883780"/>
                </a:lnTo>
                <a:lnTo>
                  <a:pt x="560379" y="3817754"/>
                </a:lnTo>
                <a:lnTo>
                  <a:pt x="591650" y="3756754"/>
                </a:lnTo>
                <a:lnTo>
                  <a:pt x="607176" y="3726045"/>
                </a:lnTo>
                <a:lnTo>
                  <a:pt x="635829" y="3660019"/>
                </a:lnTo>
                <a:lnTo>
                  <a:pt x="648083" y="3623028"/>
                </a:lnTo>
                <a:lnTo>
                  <a:pt x="658373" y="3582268"/>
                </a:lnTo>
                <a:lnTo>
                  <a:pt x="666264" y="3536902"/>
                </a:lnTo>
                <a:lnTo>
                  <a:pt x="671318" y="3486091"/>
                </a:lnTo>
                <a:lnTo>
                  <a:pt x="673100" y="3429000"/>
                </a:lnTo>
                <a:lnTo>
                  <a:pt x="671318" y="3371908"/>
                </a:lnTo>
                <a:lnTo>
                  <a:pt x="666264" y="3321097"/>
                </a:lnTo>
                <a:lnTo>
                  <a:pt x="658373" y="3275731"/>
                </a:lnTo>
                <a:lnTo>
                  <a:pt x="648083" y="3234971"/>
                </a:lnTo>
                <a:lnTo>
                  <a:pt x="635829" y="3197980"/>
                </a:lnTo>
                <a:lnTo>
                  <a:pt x="607176" y="3131954"/>
                </a:lnTo>
                <a:lnTo>
                  <a:pt x="575906" y="3070954"/>
                </a:lnTo>
                <a:lnTo>
                  <a:pt x="560379" y="3040245"/>
                </a:lnTo>
                <a:lnTo>
                  <a:pt x="531727" y="2974219"/>
                </a:lnTo>
                <a:lnTo>
                  <a:pt x="519473" y="2937228"/>
                </a:lnTo>
                <a:lnTo>
                  <a:pt x="509183" y="2896468"/>
                </a:lnTo>
                <a:lnTo>
                  <a:pt x="501292" y="2851102"/>
                </a:lnTo>
                <a:lnTo>
                  <a:pt x="496238" y="2800291"/>
                </a:lnTo>
                <a:lnTo>
                  <a:pt x="494456" y="2743200"/>
                </a:lnTo>
                <a:lnTo>
                  <a:pt x="496238" y="2686108"/>
                </a:lnTo>
                <a:lnTo>
                  <a:pt x="501292" y="2635297"/>
                </a:lnTo>
                <a:lnTo>
                  <a:pt x="509183" y="2589931"/>
                </a:lnTo>
                <a:lnTo>
                  <a:pt x="519473" y="2549171"/>
                </a:lnTo>
                <a:lnTo>
                  <a:pt x="531727" y="2512180"/>
                </a:lnTo>
                <a:lnTo>
                  <a:pt x="560379" y="2446154"/>
                </a:lnTo>
                <a:lnTo>
                  <a:pt x="591650" y="2385154"/>
                </a:lnTo>
                <a:lnTo>
                  <a:pt x="607176" y="2354445"/>
                </a:lnTo>
                <a:lnTo>
                  <a:pt x="635829" y="2288419"/>
                </a:lnTo>
                <a:lnTo>
                  <a:pt x="648083" y="2251428"/>
                </a:lnTo>
                <a:lnTo>
                  <a:pt x="658373" y="2210668"/>
                </a:lnTo>
                <a:lnTo>
                  <a:pt x="666264" y="2165302"/>
                </a:lnTo>
                <a:lnTo>
                  <a:pt x="671318" y="2114491"/>
                </a:lnTo>
                <a:lnTo>
                  <a:pt x="673100" y="2057400"/>
                </a:lnTo>
                <a:lnTo>
                  <a:pt x="671318" y="2000308"/>
                </a:lnTo>
                <a:lnTo>
                  <a:pt x="666264" y="1949497"/>
                </a:lnTo>
                <a:lnTo>
                  <a:pt x="658373" y="1904131"/>
                </a:lnTo>
                <a:lnTo>
                  <a:pt x="648083" y="1863371"/>
                </a:lnTo>
                <a:lnTo>
                  <a:pt x="635829" y="1826380"/>
                </a:lnTo>
                <a:lnTo>
                  <a:pt x="607176" y="1760354"/>
                </a:lnTo>
                <a:lnTo>
                  <a:pt x="575906" y="1699354"/>
                </a:lnTo>
                <a:lnTo>
                  <a:pt x="560379" y="1668645"/>
                </a:lnTo>
                <a:lnTo>
                  <a:pt x="531727" y="1602619"/>
                </a:lnTo>
                <a:lnTo>
                  <a:pt x="519473" y="1565628"/>
                </a:lnTo>
                <a:lnTo>
                  <a:pt x="509183" y="1524868"/>
                </a:lnTo>
                <a:lnTo>
                  <a:pt x="501292" y="1479502"/>
                </a:lnTo>
                <a:lnTo>
                  <a:pt x="496238" y="1428691"/>
                </a:lnTo>
                <a:lnTo>
                  <a:pt x="494456" y="1371600"/>
                </a:lnTo>
                <a:lnTo>
                  <a:pt x="496238" y="1314508"/>
                </a:lnTo>
                <a:lnTo>
                  <a:pt x="501292" y="1263697"/>
                </a:lnTo>
                <a:lnTo>
                  <a:pt x="509183" y="1218331"/>
                </a:lnTo>
                <a:lnTo>
                  <a:pt x="519473" y="1177571"/>
                </a:lnTo>
                <a:lnTo>
                  <a:pt x="531727" y="1140580"/>
                </a:lnTo>
                <a:lnTo>
                  <a:pt x="560379" y="1074554"/>
                </a:lnTo>
                <a:lnTo>
                  <a:pt x="591650" y="1013554"/>
                </a:lnTo>
                <a:lnTo>
                  <a:pt x="607176" y="982845"/>
                </a:lnTo>
                <a:lnTo>
                  <a:pt x="635829" y="916819"/>
                </a:lnTo>
                <a:lnTo>
                  <a:pt x="648083" y="879828"/>
                </a:lnTo>
                <a:lnTo>
                  <a:pt x="658373" y="839068"/>
                </a:lnTo>
                <a:lnTo>
                  <a:pt x="666264" y="793702"/>
                </a:lnTo>
                <a:lnTo>
                  <a:pt x="671318" y="742891"/>
                </a:lnTo>
                <a:lnTo>
                  <a:pt x="673100" y="685800"/>
                </a:lnTo>
                <a:lnTo>
                  <a:pt x="671318" y="628708"/>
                </a:lnTo>
                <a:lnTo>
                  <a:pt x="666264" y="577897"/>
                </a:lnTo>
                <a:lnTo>
                  <a:pt x="658373" y="532531"/>
                </a:lnTo>
                <a:lnTo>
                  <a:pt x="648083" y="491771"/>
                </a:lnTo>
                <a:lnTo>
                  <a:pt x="635829" y="454780"/>
                </a:lnTo>
                <a:lnTo>
                  <a:pt x="607176" y="388754"/>
                </a:lnTo>
                <a:lnTo>
                  <a:pt x="575906" y="327754"/>
                </a:lnTo>
                <a:lnTo>
                  <a:pt x="560379" y="297045"/>
                </a:lnTo>
                <a:lnTo>
                  <a:pt x="531727" y="231019"/>
                </a:lnTo>
                <a:lnTo>
                  <a:pt x="519473" y="194028"/>
                </a:lnTo>
                <a:lnTo>
                  <a:pt x="509183" y="153268"/>
                </a:lnTo>
                <a:lnTo>
                  <a:pt x="501292" y="107902"/>
                </a:lnTo>
                <a:lnTo>
                  <a:pt x="496238" y="57091"/>
                </a:lnTo>
                <a:lnTo>
                  <a:pt x="494456" y="0"/>
                </a:lnTo>
                <a:close/>
              </a:path>
            </a:pathLst>
          </a:custGeom>
          <a:solidFill>
            <a:srgbClr val="2A1A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54000" y="787400"/>
            <a:ext cx="8864600" cy="774700"/>
          </a:xfrm>
          <a:custGeom>
            <a:avLst/>
            <a:gdLst/>
            <a:ahLst/>
            <a:cxnLst/>
            <a:rect l="l" t="t" r="r" b="b"/>
            <a:pathLst>
              <a:path w="8864600" h="774700">
                <a:moveTo>
                  <a:pt x="0" y="0"/>
                </a:moveTo>
                <a:lnTo>
                  <a:pt x="8864600" y="0"/>
                </a:lnTo>
                <a:lnTo>
                  <a:pt x="8864600" y="774700"/>
                </a:lnTo>
                <a:lnTo>
                  <a:pt x="0" y="774700"/>
                </a:lnTo>
                <a:lnTo>
                  <a:pt x="0" y="0"/>
                </a:lnTo>
                <a:close/>
              </a:path>
            </a:pathLst>
          </a:custGeom>
          <a:solidFill>
            <a:srgbClr val="3586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9349" rIns="0" bIns="0" rtlCol="0" vert="horz">
            <a:spAutoFit/>
          </a:bodyPr>
          <a:lstStyle/>
          <a:p>
            <a:pPr marL="966469">
              <a:lnSpc>
                <a:spcPts val="5260"/>
              </a:lnSpc>
            </a:pPr>
            <a:r>
              <a:rPr dirty="0" sz="4400" spc="130" b="0">
                <a:solidFill>
                  <a:srgbClr val="FFA615"/>
                </a:solidFill>
                <a:latin typeface="Impact"/>
                <a:cs typeface="Impact"/>
              </a:rPr>
              <a:t>PATHOPHYSIOLOGY </a:t>
            </a:r>
            <a:r>
              <a:rPr dirty="0" sz="4400" spc="95" b="0">
                <a:solidFill>
                  <a:srgbClr val="FFA615"/>
                </a:solidFill>
                <a:latin typeface="Impact"/>
                <a:cs typeface="Impact"/>
              </a:rPr>
              <a:t>OF</a:t>
            </a:r>
            <a:r>
              <a:rPr dirty="0" sz="4400" spc="10" b="0">
                <a:solidFill>
                  <a:srgbClr val="FFA615"/>
                </a:solidFill>
                <a:latin typeface="Impact"/>
                <a:cs typeface="Impact"/>
              </a:rPr>
              <a:t> </a:t>
            </a:r>
            <a:r>
              <a:rPr dirty="0" sz="4400" spc="145" b="0">
                <a:solidFill>
                  <a:srgbClr val="FFA615"/>
                </a:solidFill>
                <a:latin typeface="Impact"/>
                <a:cs typeface="Impact"/>
              </a:rPr>
              <a:t>SHOCK</a:t>
            </a:r>
            <a:endParaRPr sz="4400">
              <a:latin typeface="Impact"/>
              <a:cs typeface="Impact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05"/>
              </a:lnSpc>
            </a:pPr>
            <a:r>
              <a:rPr dirty="0" spc="-20"/>
              <a:t>Dr. </a:t>
            </a:r>
            <a:r>
              <a:rPr dirty="0" spc="-25"/>
              <a:t>Abeer  </a:t>
            </a:r>
            <a:r>
              <a:rPr dirty="0" spc="-15"/>
              <a:t>A. </a:t>
            </a:r>
            <a:r>
              <a:rPr dirty="0" spc="-10"/>
              <a:t>Al-Masri, </a:t>
            </a:r>
            <a:r>
              <a:rPr dirty="0" spc="-5"/>
              <a:t>Faculty </a:t>
            </a:r>
            <a:r>
              <a:rPr dirty="0"/>
              <a:t>of </a:t>
            </a:r>
            <a:r>
              <a:rPr dirty="0" spc="-10"/>
              <a:t>Medicine,</a:t>
            </a:r>
            <a:r>
              <a:rPr dirty="0" spc="185"/>
              <a:t> </a:t>
            </a:r>
            <a:r>
              <a:rPr dirty="0" spc="5"/>
              <a:t>KSU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9" name="object 9"/>
          <p:cNvSpPr txBox="1"/>
          <p:nvPr/>
        </p:nvSpPr>
        <p:spPr>
          <a:xfrm>
            <a:off x="1029652" y="1904619"/>
            <a:ext cx="6721475" cy="40125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69265" algn="l"/>
              </a:tabLst>
            </a:pPr>
            <a:r>
              <a:rPr dirty="0" sz="2100" spc="700">
                <a:solidFill>
                  <a:srgbClr val="C00000"/>
                </a:solidFill>
                <a:latin typeface="Arial"/>
                <a:cs typeface="Arial"/>
              </a:rPr>
              <a:t>q	</a:t>
            </a:r>
            <a:r>
              <a:rPr dirty="0" sz="2600" spc="-25">
                <a:solidFill>
                  <a:srgbClr val="191917"/>
                </a:solidFill>
                <a:latin typeface="Arial"/>
                <a:cs typeface="Arial"/>
              </a:rPr>
              <a:t>Reduce </a:t>
            </a:r>
            <a:r>
              <a:rPr dirty="0" sz="2600" spc="-10">
                <a:solidFill>
                  <a:srgbClr val="191917"/>
                </a:solidFill>
                <a:latin typeface="Arial"/>
                <a:cs typeface="Arial"/>
              </a:rPr>
              <a:t>capillary</a:t>
            </a:r>
            <a:r>
              <a:rPr dirty="0" sz="2600" spc="200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2600" spc="-25">
                <a:solidFill>
                  <a:srgbClr val="191917"/>
                </a:solidFill>
                <a:latin typeface="Arial"/>
                <a:cs typeface="Arial"/>
              </a:rPr>
              <a:t>perfusion.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80"/>
              </a:spcBef>
              <a:tabLst>
                <a:tab pos="469265" algn="l"/>
                <a:tab pos="2222500" algn="l"/>
              </a:tabLst>
            </a:pPr>
            <a:r>
              <a:rPr dirty="0" sz="2100" spc="700">
                <a:solidFill>
                  <a:srgbClr val="C00000"/>
                </a:solidFill>
                <a:latin typeface="Arial"/>
                <a:cs typeface="Arial"/>
              </a:rPr>
              <a:t>q	</a:t>
            </a:r>
            <a:r>
              <a:rPr dirty="0" sz="2600" spc="-40">
                <a:solidFill>
                  <a:srgbClr val="191917"/>
                </a:solidFill>
                <a:latin typeface="Arial"/>
                <a:cs typeface="Arial"/>
              </a:rPr>
              <a:t>Inadequate	</a:t>
            </a:r>
            <a:r>
              <a:rPr dirty="0" sz="2600" spc="-10">
                <a:solidFill>
                  <a:srgbClr val="191917"/>
                </a:solidFill>
                <a:latin typeface="Arial"/>
                <a:cs typeface="Arial"/>
              </a:rPr>
              <a:t>tissue</a:t>
            </a:r>
            <a:r>
              <a:rPr dirty="0" sz="2600" spc="-55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2600" spc="-30">
                <a:solidFill>
                  <a:srgbClr val="191917"/>
                </a:solidFill>
                <a:latin typeface="Arial"/>
                <a:cs typeface="Arial"/>
              </a:rPr>
              <a:t>oxygen.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80"/>
              </a:spcBef>
              <a:tabLst>
                <a:tab pos="469265" algn="l"/>
              </a:tabLst>
            </a:pPr>
            <a:r>
              <a:rPr dirty="0" sz="2100" spc="700">
                <a:solidFill>
                  <a:srgbClr val="C00000"/>
                </a:solidFill>
                <a:latin typeface="Arial"/>
                <a:cs typeface="Arial"/>
              </a:rPr>
              <a:t>q	</a:t>
            </a:r>
            <a:r>
              <a:rPr dirty="0" sz="2600" spc="-20">
                <a:solidFill>
                  <a:srgbClr val="191917"/>
                </a:solidFill>
                <a:latin typeface="Arial"/>
                <a:cs typeface="Arial"/>
              </a:rPr>
              <a:t>Shift </a:t>
            </a:r>
            <a:r>
              <a:rPr dirty="0" sz="2600" spc="-15">
                <a:solidFill>
                  <a:srgbClr val="191917"/>
                </a:solidFill>
                <a:latin typeface="Arial"/>
                <a:cs typeface="Arial"/>
              </a:rPr>
              <a:t>to </a:t>
            </a:r>
            <a:r>
              <a:rPr dirty="0" sz="2600" spc="-30">
                <a:solidFill>
                  <a:srgbClr val="191917"/>
                </a:solidFill>
                <a:latin typeface="Arial"/>
                <a:cs typeface="Arial"/>
              </a:rPr>
              <a:t>anaerobic</a:t>
            </a:r>
            <a:r>
              <a:rPr dirty="0" sz="2600" spc="365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2600" spc="-15">
                <a:solidFill>
                  <a:srgbClr val="191917"/>
                </a:solidFill>
                <a:latin typeface="Arial"/>
                <a:cs typeface="Arial"/>
              </a:rPr>
              <a:t>metabolism.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  <a:tabLst>
                <a:tab pos="469265" algn="l"/>
              </a:tabLst>
            </a:pPr>
            <a:r>
              <a:rPr dirty="0" sz="2100" spc="700">
                <a:solidFill>
                  <a:srgbClr val="C00000"/>
                </a:solidFill>
                <a:latin typeface="Arial"/>
                <a:cs typeface="Arial"/>
              </a:rPr>
              <a:t>q	</a:t>
            </a:r>
            <a:r>
              <a:rPr dirty="0" sz="2600" spc="-20">
                <a:solidFill>
                  <a:srgbClr val="191917"/>
                </a:solidFill>
                <a:latin typeface="Arial"/>
                <a:cs typeface="Arial"/>
              </a:rPr>
              <a:t>Metabolic</a:t>
            </a:r>
            <a:r>
              <a:rPr dirty="0" sz="2600" spc="120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2600" spc="-15">
                <a:solidFill>
                  <a:srgbClr val="191917"/>
                </a:solidFill>
                <a:latin typeface="Arial"/>
                <a:cs typeface="Arial"/>
              </a:rPr>
              <a:t>acidosis.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80"/>
              </a:spcBef>
              <a:tabLst>
                <a:tab pos="469265" algn="l"/>
              </a:tabLst>
            </a:pPr>
            <a:r>
              <a:rPr dirty="0" sz="2100" spc="700">
                <a:solidFill>
                  <a:srgbClr val="C00000"/>
                </a:solidFill>
                <a:latin typeface="Arial"/>
                <a:cs typeface="Arial"/>
              </a:rPr>
              <a:t>q	</a:t>
            </a:r>
            <a:r>
              <a:rPr dirty="0" sz="2600" spc="-20">
                <a:solidFill>
                  <a:srgbClr val="191917"/>
                </a:solidFill>
                <a:latin typeface="Arial"/>
                <a:cs typeface="Arial"/>
              </a:rPr>
              <a:t>Release </a:t>
            </a:r>
            <a:r>
              <a:rPr dirty="0" sz="2600" spc="-25">
                <a:solidFill>
                  <a:srgbClr val="191917"/>
                </a:solidFill>
                <a:latin typeface="Arial"/>
                <a:cs typeface="Arial"/>
              </a:rPr>
              <a:t>of </a:t>
            </a:r>
            <a:r>
              <a:rPr dirty="0" sz="2600" spc="-15">
                <a:solidFill>
                  <a:srgbClr val="191917"/>
                </a:solidFill>
                <a:latin typeface="Arial"/>
                <a:cs typeface="Arial"/>
              </a:rPr>
              <a:t>free </a:t>
            </a:r>
            <a:r>
              <a:rPr dirty="0" sz="2600" spc="-10">
                <a:solidFill>
                  <a:srgbClr val="191917"/>
                </a:solidFill>
                <a:latin typeface="Arial"/>
                <a:cs typeface="Arial"/>
              </a:rPr>
              <a:t>radicals </a:t>
            </a:r>
            <a:r>
              <a:rPr dirty="0" sz="2600">
                <a:solidFill>
                  <a:srgbClr val="191917"/>
                </a:solidFill>
                <a:latin typeface="Arial"/>
                <a:cs typeface="Arial"/>
              </a:rPr>
              <a:t>&amp; </a:t>
            </a:r>
            <a:r>
              <a:rPr dirty="0" sz="2600" spc="-15">
                <a:solidFill>
                  <a:srgbClr val="191917"/>
                </a:solidFill>
                <a:latin typeface="Arial"/>
                <a:cs typeface="Arial"/>
              </a:rPr>
              <a:t>oxidative</a:t>
            </a:r>
            <a:r>
              <a:rPr dirty="0" sz="2600" spc="395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2600" spc="-10">
                <a:solidFill>
                  <a:srgbClr val="191917"/>
                </a:solidFill>
                <a:latin typeface="Arial"/>
                <a:cs typeface="Arial"/>
              </a:rPr>
              <a:t>stress.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80"/>
              </a:spcBef>
              <a:tabLst>
                <a:tab pos="469265" algn="l"/>
              </a:tabLst>
            </a:pPr>
            <a:r>
              <a:rPr dirty="0" sz="2100" spc="700">
                <a:solidFill>
                  <a:srgbClr val="C00000"/>
                </a:solidFill>
                <a:latin typeface="Arial"/>
                <a:cs typeface="Arial"/>
              </a:rPr>
              <a:t>q	</a:t>
            </a:r>
            <a:r>
              <a:rPr dirty="0" sz="2600" spc="-20">
                <a:solidFill>
                  <a:srgbClr val="191917"/>
                </a:solidFill>
                <a:latin typeface="Arial"/>
                <a:cs typeface="Arial"/>
              </a:rPr>
              <a:t>Tissue</a:t>
            </a:r>
            <a:r>
              <a:rPr dirty="0" sz="2600" spc="-45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2600" spc="-35">
                <a:solidFill>
                  <a:srgbClr val="191917"/>
                </a:solidFill>
                <a:latin typeface="Arial"/>
                <a:cs typeface="Arial"/>
              </a:rPr>
              <a:t>damage.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  <a:tabLst>
                <a:tab pos="469265" algn="l"/>
              </a:tabLst>
            </a:pPr>
            <a:r>
              <a:rPr dirty="0" sz="2100" spc="700">
                <a:solidFill>
                  <a:srgbClr val="C00000"/>
                </a:solidFill>
                <a:latin typeface="Arial"/>
                <a:cs typeface="Arial"/>
              </a:rPr>
              <a:t>q	</a:t>
            </a:r>
            <a:r>
              <a:rPr dirty="0" sz="2600" spc="-25">
                <a:solidFill>
                  <a:srgbClr val="191917"/>
                </a:solidFill>
                <a:latin typeface="Arial"/>
                <a:cs typeface="Arial"/>
              </a:rPr>
              <a:t>Apoptosis.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28100" y="0"/>
            <a:ext cx="0" cy="762000"/>
          </a:xfrm>
          <a:custGeom>
            <a:avLst/>
            <a:gdLst/>
            <a:ahLst/>
            <a:cxnLst/>
            <a:rect l="l" t="t" r="r" b="b"/>
            <a:pathLst>
              <a:path w="0" h="762000">
                <a:moveTo>
                  <a:pt x="0" y="762000"/>
                </a:move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8B3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928100" y="1244600"/>
            <a:ext cx="0" cy="5613400"/>
          </a:xfrm>
          <a:custGeom>
            <a:avLst/>
            <a:gdLst/>
            <a:ahLst/>
            <a:cxnLst/>
            <a:rect l="l" t="t" r="r" b="b"/>
            <a:pathLst>
              <a:path w="0" h="5613400">
                <a:moveTo>
                  <a:pt x="0" y="5613400"/>
                </a:moveTo>
                <a:lnTo>
                  <a:pt x="0" y="0"/>
                </a:lnTo>
                <a:lnTo>
                  <a:pt x="0" y="5613400"/>
                </a:lnTo>
                <a:close/>
              </a:path>
            </a:pathLst>
          </a:custGeom>
          <a:solidFill>
            <a:srgbClr val="F8B3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928100" y="0"/>
            <a:ext cx="215900" cy="6858000"/>
          </a:xfrm>
          <a:custGeom>
            <a:avLst/>
            <a:gdLst/>
            <a:ahLst/>
            <a:cxnLst/>
            <a:rect l="l" t="t" r="r" b="b"/>
            <a:pathLst>
              <a:path w="215900" h="6858000">
                <a:moveTo>
                  <a:pt x="0" y="0"/>
                </a:moveTo>
                <a:lnTo>
                  <a:pt x="215900" y="0"/>
                </a:lnTo>
                <a:lnTo>
                  <a:pt x="2159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8B3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0"/>
            <a:ext cx="673100" cy="6858000"/>
          </a:xfrm>
          <a:custGeom>
            <a:avLst/>
            <a:gdLst/>
            <a:ahLst/>
            <a:cxnLst/>
            <a:rect l="l" t="t" r="r" b="b"/>
            <a:pathLst>
              <a:path w="673100" h="6858000">
                <a:moveTo>
                  <a:pt x="494456" y="0"/>
                </a:moveTo>
                <a:lnTo>
                  <a:pt x="0" y="0"/>
                </a:lnTo>
                <a:lnTo>
                  <a:pt x="0" y="6858000"/>
                </a:lnTo>
                <a:lnTo>
                  <a:pt x="494456" y="6858000"/>
                </a:lnTo>
                <a:lnTo>
                  <a:pt x="496238" y="6800908"/>
                </a:lnTo>
                <a:lnTo>
                  <a:pt x="501292" y="6750097"/>
                </a:lnTo>
                <a:lnTo>
                  <a:pt x="509183" y="6704731"/>
                </a:lnTo>
                <a:lnTo>
                  <a:pt x="519473" y="6663971"/>
                </a:lnTo>
                <a:lnTo>
                  <a:pt x="531727" y="6626980"/>
                </a:lnTo>
                <a:lnTo>
                  <a:pt x="560379" y="6560954"/>
                </a:lnTo>
                <a:lnTo>
                  <a:pt x="591650" y="6499954"/>
                </a:lnTo>
                <a:lnTo>
                  <a:pt x="607176" y="6469245"/>
                </a:lnTo>
                <a:lnTo>
                  <a:pt x="635829" y="6403219"/>
                </a:lnTo>
                <a:lnTo>
                  <a:pt x="648083" y="6366228"/>
                </a:lnTo>
                <a:lnTo>
                  <a:pt x="658373" y="6325468"/>
                </a:lnTo>
                <a:lnTo>
                  <a:pt x="666264" y="6280102"/>
                </a:lnTo>
                <a:lnTo>
                  <a:pt x="671318" y="6229291"/>
                </a:lnTo>
                <a:lnTo>
                  <a:pt x="673100" y="6172200"/>
                </a:lnTo>
                <a:lnTo>
                  <a:pt x="671318" y="6115108"/>
                </a:lnTo>
                <a:lnTo>
                  <a:pt x="666264" y="6064297"/>
                </a:lnTo>
                <a:lnTo>
                  <a:pt x="658373" y="6018931"/>
                </a:lnTo>
                <a:lnTo>
                  <a:pt x="648083" y="5978171"/>
                </a:lnTo>
                <a:lnTo>
                  <a:pt x="635829" y="5941180"/>
                </a:lnTo>
                <a:lnTo>
                  <a:pt x="607176" y="5875154"/>
                </a:lnTo>
                <a:lnTo>
                  <a:pt x="575906" y="5814154"/>
                </a:lnTo>
                <a:lnTo>
                  <a:pt x="560379" y="5783445"/>
                </a:lnTo>
                <a:lnTo>
                  <a:pt x="531727" y="5717419"/>
                </a:lnTo>
                <a:lnTo>
                  <a:pt x="519473" y="5680428"/>
                </a:lnTo>
                <a:lnTo>
                  <a:pt x="509183" y="5639668"/>
                </a:lnTo>
                <a:lnTo>
                  <a:pt x="501292" y="5594302"/>
                </a:lnTo>
                <a:lnTo>
                  <a:pt x="496238" y="5543491"/>
                </a:lnTo>
                <a:lnTo>
                  <a:pt x="494456" y="5486400"/>
                </a:lnTo>
                <a:lnTo>
                  <a:pt x="496238" y="5429308"/>
                </a:lnTo>
                <a:lnTo>
                  <a:pt x="501292" y="5378497"/>
                </a:lnTo>
                <a:lnTo>
                  <a:pt x="509183" y="5333131"/>
                </a:lnTo>
                <a:lnTo>
                  <a:pt x="519473" y="5292371"/>
                </a:lnTo>
                <a:lnTo>
                  <a:pt x="531727" y="5255380"/>
                </a:lnTo>
                <a:lnTo>
                  <a:pt x="560379" y="5189354"/>
                </a:lnTo>
                <a:lnTo>
                  <a:pt x="591650" y="5128354"/>
                </a:lnTo>
                <a:lnTo>
                  <a:pt x="607176" y="5097645"/>
                </a:lnTo>
                <a:lnTo>
                  <a:pt x="635829" y="5031619"/>
                </a:lnTo>
                <a:lnTo>
                  <a:pt x="648083" y="4994628"/>
                </a:lnTo>
                <a:lnTo>
                  <a:pt x="658373" y="4953868"/>
                </a:lnTo>
                <a:lnTo>
                  <a:pt x="666264" y="4908502"/>
                </a:lnTo>
                <a:lnTo>
                  <a:pt x="671318" y="4857691"/>
                </a:lnTo>
                <a:lnTo>
                  <a:pt x="673100" y="4800600"/>
                </a:lnTo>
                <a:lnTo>
                  <a:pt x="671318" y="4743508"/>
                </a:lnTo>
                <a:lnTo>
                  <a:pt x="666264" y="4692697"/>
                </a:lnTo>
                <a:lnTo>
                  <a:pt x="658373" y="4647331"/>
                </a:lnTo>
                <a:lnTo>
                  <a:pt x="648083" y="4606571"/>
                </a:lnTo>
                <a:lnTo>
                  <a:pt x="635829" y="4569580"/>
                </a:lnTo>
                <a:lnTo>
                  <a:pt x="607176" y="4503554"/>
                </a:lnTo>
                <a:lnTo>
                  <a:pt x="575906" y="4442554"/>
                </a:lnTo>
                <a:lnTo>
                  <a:pt x="560379" y="4411845"/>
                </a:lnTo>
                <a:lnTo>
                  <a:pt x="531727" y="4345819"/>
                </a:lnTo>
                <a:lnTo>
                  <a:pt x="519473" y="4308828"/>
                </a:lnTo>
                <a:lnTo>
                  <a:pt x="509183" y="4268068"/>
                </a:lnTo>
                <a:lnTo>
                  <a:pt x="501292" y="4222702"/>
                </a:lnTo>
                <a:lnTo>
                  <a:pt x="496238" y="4171891"/>
                </a:lnTo>
                <a:lnTo>
                  <a:pt x="494456" y="4114800"/>
                </a:lnTo>
                <a:lnTo>
                  <a:pt x="496238" y="4057708"/>
                </a:lnTo>
                <a:lnTo>
                  <a:pt x="501292" y="4006897"/>
                </a:lnTo>
                <a:lnTo>
                  <a:pt x="509183" y="3961531"/>
                </a:lnTo>
                <a:lnTo>
                  <a:pt x="519473" y="3920771"/>
                </a:lnTo>
                <a:lnTo>
                  <a:pt x="531727" y="3883780"/>
                </a:lnTo>
                <a:lnTo>
                  <a:pt x="560379" y="3817754"/>
                </a:lnTo>
                <a:lnTo>
                  <a:pt x="591650" y="3756754"/>
                </a:lnTo>
                <a:lnTo>
                  <a:pt x="607176" y="3726045"/>
                </a:lnTo>
                <a:lnTo>
                  <a:pt x="635829" y="3660019"/>
                </a:lnTo>
                <a:lnTo>
                  <a:pt x="648083" y="3623028"/>
                </a:lnTo>
                <a:lnTo>
                  <a:pt x="658373" y="3582268"/>
                </a:lnTo>
                <a:lnTo>
                  <a:pt x="666264" y="3536902"/>
                </a:lnTo>
                <a:lnTo>
                  <a:pt x="671318" y="3486091"/>
                </a:lnTo>
                <a:lnTo>
                  <a:pt x="673100" y="3429000"/>
                </a:lnTo>
                <a:lnTo>
                  <a:pt x="671318" y="3371908"/>
                </a:lnTo>
                <a:lnTo>
                  <a:pt x="666264" y="3321097"/>
                </a:lnTo>
                <a:lnTo>
                  <a:pt x="658373" y="3275731"/>
                </a:lnTo>
                <a:lnTo>
                  <a:pt x="648083" y="3234971"/>
                </a:lnTo>
                <a:lnTo>
                  <a:pt x="635829" y="3197980"/>
                </a:lnTo>
                <a:lnTo>
                  <a:pt x="607176" y="3131954"/>
                </a:lnTo>
                <a:lnTo>
                  <a:pt x="575906" y="3070954"/>
                </a:lnTo>
                <a:lnTo>
                  <a:pt x="560379" y="3040245"/>
                </a:lnTo>
                <a:lnTo>
                  <a:pt x="531727" y="2974219"/>
                </a:lnTo>
                <a:lnTo>
                  <a:pt x="519473" y="2937228"/>
                </a:lnTo>
                <a:lnTo>
                  <a:pt x="509183" y="2896468"/>
                </a:lnTo>
                <a:lnTo>
                  <a:pt x="501292" y="2851102"/>
                </a:lnTo>
                <a:lnTo>
                  <a:pt x="496238" y="2800291"/>
                </a:lnTo>
                <a:lnTo>
                  <a:pt x="494456" y="2743200"/>
                </a:lnTo>
                <a:lnTo>
                  <a:pt x="496238" y="2686108"/>
                </a:lnTo>
                <a:lnTo>
                  <a:pt x="501292" y="2635297"/>
                </a:lnTo>
                <a:lnTo>
                  <a:pt x="509183" y="2589931"/>
                </a:lnTo>
                <a:lnTo>
                  <a:pt x="519473" y="2549171"/>
                </a:lnTo>
                <a:lnTo>
                  <a:pt x="531727" y="2512180"/>
                </a:lnTo>
                <a:lnTo>
                  <a:pt x="560379" y="2446154"/>
                </a:lnTo>
                <a:lnTo>
                  <a:pt x="591650" y="2385154"/>
                </a:lnTo>
                <a:lnTo>
                  <a:pt x="607176" y="2354445"/>
                </a:lnTo>
                <a:lnTo>
                  <a:pt x="635829" y="2288419"/>
                </a:lnTo>
                <a:lnTo>
                  <a:pt x="648083" y="2251428"/>
                </a:lnTo>
                <a:lnTo>
                  <a:pt x="658373" y="2210668"/>
                </a:lnTo>
                <a:lnTo>
                  <a:pt x="666264" y="2165302"/>
                </a:lnTo>
                <a:lnTo>
                  <a:pt x="671318" y="2114491"/>
                </a:lnTo>
                <a:lnTo>
                  <a:pt x="673100" y="2057400"/>
                </a:lnTo>
                <a:lnTo>
                  <a:pt x="671318" y="2000308"/>
                </a:lnTo>
                <a:lnTo>
                  <a:pt x="666264" y="1949497"/>
                </a:lnTo>
                <a:lnTo>
                  <a:pt x="658373" y="1904131"/>
                </a:lnTo>
                <a:lnTo>
                  <a:pt x="648083" y="1863371"/>
                </a:lnTo>
                <a:lnTo>
                  <a:pt x="635829" y="1826380"/>
                </a:lnTo>
                <a:lnTo>
                  <a:pt x="607176" y="1760354"/>
                </a:lnTo>
                <a:lnTo>
                  <a:pt x="575906" y="1699354"/>
                </a:lnTo>
                <a:lnTo>
                  <a:pt x="560379" y="1668645"/>
                </a:lnTo>
                <a:lnTo>
                  <a:pt x="531727" y="1602619"/>
                </a:lnTo>
                <a:lnTo>
                  <a:pt x="519473" y="1565628"/>
                </a:lnTo>
                <a:lnTo>
                  <a:pt x="509183" y="1524868"/>
                </a:lnTo>
                <a:lnTo>
                  <a:pt x="501292" y="1479502"/>
                </a:lnTo>
                <a:lnTo>
                  <a:pt x="496238" y="1428691"/>
                </a:lnTo>
                <a:lnTo>
                  <a:pt x="494456" y="1371600"/>
                </a:lnTo>
                <a:lnTo>
                  <a:pt x="496238" y="1314508"/>
                </a:lnTo>
                <a:lnTo>
                  <a:pt x="501292" y="1263697"/>
                </a:lnTo>
                <a:lnTo>
                  <a:pt x="509183" y="1218331"/>
                </a:lnTo>
                <a:lnTo>
                  <a:pt x="519473" y="1177571"/>
                </a:lnTo>
                <a:lnTo>
                  <a:pt x="531727" y="1140580"/>
                </a:lnTo>
                <a:lnTo>
                  <a:pt x="560379" y="1074554"/>
                </a:lnTo>
                <a:lnTo>
                  <a:pt x="591650" y="1013554"/>
                </a:lnTo>
                <a:lnTo>
                  <a:pt x="607176" y="982845"/>
                </a:lnTo>
                <a:lnTo>
                  <a:pt x="635829" y="916819"/>
                </a:lnTo>
                <a:lnTo>
                  <a:pt x="648083" y="879828"/>
                </a:lnTo>
                <a:lnTo>
                  <a:pt x="658373" y="839068"/>
                </a:lnTo>
                <a:lnTo>
                  <a:pt x="666264" y="793702"/>
                </a:lnTo>
                <a:lnTo>
                  <a:pt x="671318" y="742891"/>
                </a:lnTo>
                <a:lnTo>
                  <a:pt x="673100" y="685800"/>
                </a:lnTo>
                <a:lnTo>
                  <a:pt x="671318" y="628708"/>
                </a:lnTo>
                <a:lnTo>
                  <a:pt x="666264" y="577897"/>
                </a:lnTo>
                <a:lnTo>
                  <a:pt x="658373" y="532531"/>
                </a:lnTo>
                <a:lnTo>
                  <a:pt x="648083" y="491771"/>
                </a:lnTo>
                <a:lnTo>
                  <a:pt x="635829" y="454780"/>
                </a:lnTo>
                <a:lnTo>
                  <a:pt x="607176" y="388754"/>
                </a:lnTo>
                <a:lnTo>
                  <a:pt x="575906" y="327754"/>
                </a:lnTo>
                <a:lnTo>
                  <a:pt x="560379" y="297045"/>
                </a:lnTo>
                <a:lnTo>
                  <a:pt x="531727" y="231019"/>
                </a:lnTo>
                <a:lnTo>
                  <a:pt x="519473" y="194028"/>
                </a:lnTo>
                <a:lnTo>
                  <a:pt x="509183" y="153268"/>
                </a:lnTo>
                <a:lnTo>
                  <a:pt x="501292" y="107902"/>
                </a:lnTo>
                <a:lnTo>
                  <a:pt x="496238" y="57091"/>
                </a:lnTo>
                <a:lnTo>
                  <a:pt x="494456" y="0"/>
                </a:lnTo>
                <a:close/>
              </a:path>
            </a:pathLst>
          </a:custGeom>
          <a:solidFill>
            <a:srgbClr val="2A1A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62308" y="1589811"/>
            <a:ext cx="7355205" cy="4752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20065" algn="l"/>
              </a:tabLst>
            </a:pPr>
            <a:r>
              <a:rPr dirty="0" sz="2400" spc="-20">
                <a:latin typeface="Arial"/>
                <a:cs typeface="Arial"/>
              </a:rPr>
              <a:t>1.	</a:t>
            </a:r>
            <a:r>
              <a:rPr dirty="0" sz="2400" spc="-15">
                <a:latin typeface="Arial"/>
                <a:cs typeface="Arial"/>
              </a:rPr>
              <a:t>Spasm </a:t>
            </a:r>
            <a:r>
              <a:rPr dirty="0" sz="2400" spc="-20">
                <a:latin typeface="Arial"/>
                <a:cs typeface="Arial"/>
              </a:rPr>
              <a:t>of </a:t>
            </a:r>
            <a:r>
              <a:rPr dirty="0" sz="2400" spc="-15">
                <a:latin typeface="Arial"/>
                <a:cs typeface="Arial"/>
              </a:rPr>
              <a:t>pre/post </a:t>
            </a:r>
            <a:r>
              <a:rPr dirty="0" sz="2400" spc="-25">
                <a:latin typeface="Arial"/>
                <a:cs typeface="Arial"/>
              </a:rPr>
              <a:t>capillary</a:t>
            </a:r>
            <a:r>
              <a:rPr dirty="0" sz="2400" spc="390">
                <a:latin typeface="Arial"/>
                <a:cs typeface="Arial"/>
              </a:rPr>
              <a:t> </a:t>
            </a:r>
            <a:r>
              <a:rPr dirty="0" sz="2400" spc="-15">
                <a:latin typeface="Arial"/>
                <a:cs typeface="Arial"/>
              </a:rPr>
              <a:t>sphincters:</a:t>
            </a:r>
            <a:endParaRPr sz="2400">
              <a:latin typeface="Arial"/>
              <a:cs typeface="Arial"/>
            </a:endParaRPr>
          </a:p>
          <a:p>
            <a:pPr marL="482600">
              <a:lnSpc>
                <a:spcPct val="100000"/>
              </a:lnSpc>
              <a:spcBef>
                <a:spcPts val="1720"/>
              </a:spcBef>
            </a:pPr>
            <a:r>
              <a:rPr dirty="0" sz="2200">
                <a:latin typeface="Arial"/>
                <a:cs typeface="Arial"/>
              </a:rPr>
              <a:t>→ </a:t>
            </a:r>
            <a:r>
              <a:rPr dirty="0" sz="2200" spc="-20" b="1">
                <a:latin typeface="Arial"/>
                <a:cs typeface="Arial"/>
              </a:rPr>
              <a:t>reduced </a:t>
            </a:r>
            <a:r>
              <a:rPr dirty="0" sz="2200" spc="-15" b="1">
                <a:latin typeface="Arial"/>
                <a:cs typeface="Arial"/>
              </a:rPr>
              <a:t>capillary</a:t>
            </a:r>
            <a:r>
              <a:rPr dirty="0" sz="2200" spc="150" b="1">
                <a:latin typeface="Arial"/>
                <a:cs typeface="Arial"/>
              </a:rPr>
              <a:t> </a:t>
            </a:r>
            <a:r>
              <a:rPr dirty="0" sz="2200" spc="-30" b="1">
                <a:latin typeface="Arial"/>
                <a:cs typeface="Arial"/>
              </a:rPr>
              <a:t>perfusion.</a:t>
            </a:r>
            <a:endParaRPr sz="2200">
              <a:latin typeface="Arial"/>
              <a:cs typeface="Arial"/>
            </a:endParaRPr>
          </a:p>
          <a:p>
            <a:pPr marL="482600">
              <a:lnSpc>
                <a:spcPct val="100000"/>
              </a:lnSpc>
              <a:spcBef>
                <a:spcPts val="1160"/>
              </a:spcBef>
            </a:pPr>
            <a:r>
              <a:rPr dirty="0" sz="2200">
                <a:latin typeface="Arial"/>
                <a:cs typeface="Arial"/>
              </a:rPr>
              <a:t>→ </a:t>
            </a:r>
            <a:r>
              <a:rPr dirty="0" sz="2200" spc="-10">
                <a:latin typeface="Arial"/>
                <a:cs typeface="Arial"/>
              </a:rPr>
              <a:t>hypoxic </a:t>
            </a:r>
            <a:r>
              <a:rPr dirty="0" sz="2200" spc="-5">
                <a:latin typeface="Arial"/>
                <a:cs typeface="Arial"/>
              </a:rPr>
              <a:t>tissue </a:t>
            </a:r>
            <a:r>
              <a:rPr dirty="0" sz="2200" spc="-25">
                <a:latin typeface="Arial"/>
                <a:cs typeface="Arial"/>
              </a:rPr>
              <a:t>damage, </a:t>
            </a:r>
            <a:r>
              <a:rPr dirty="0" sz="2200" spc="-15">
                <a:latin typeface="Arial"/>
                <a:cs typeface="Arial"/>
              </a:rPr>
              <a:t>(oxidative</a:t>
            </a:r>
            <a:r>
              <a:rPr dirty="0" sz="2200" spc="405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stress.)</a:t>
            </a:r>
            <a:endParaRPr sz="2200">
              <a:latin typeface="Arial"/>
              <a:cs typeface="Arial"/>
            </a:endParaRPr>
          </a:p>
          <a:p>
            <a:pPr marL="482600">
              <a:lnSpc>
                <a:spcPct val="100000"/>
              </a:lnSpc>
              <a:spcBef>
                <a:spcPts val="1160"/>
              </a:spcBef>
            </a:pPr>
            <a:r>
              <a:rPr dirty="0" sz="2200">
                <a:latin typeface="Arial"/>
                <a:cs typeface="Arial"/>
              </a:rPr>
              <a:t>→ </a:t>
            </a:r>
            <a:r>
              <a:rPr dirty="0" sz="2200" spc="-20">
                <a:latin typeface="Arial"/>
                <a:cs typeface="Arial"/>
              </a:rPr>
              <a:t>anaerobic </a:t>
            </a:r>
            <a:r>
              <a:rPr dirty="0" sz="2200" spc="-15">
                <a:latin typeface="Arial"/>
                <a:cs typeface="Arial"/>
              </a:rPr>
              <a:t>metabolism </a:t>
            </a:r>
            <a:r>
              <a:rPr dirty="0" sz="2200" spc="-25">
                <a:latin typeface="Arial"/>
                <a:cs typeface="Arial"/>
              </a:rPr>
              <a:t>(anaerobic</a:t>
            </a:r>
            <a:r>
              <a:rPr dirty="0" sz="2200" spc="535">
                <a:latin typeface="Arial"/>
                <a:cs typeface="Arial"/>
              </a:rPr>
              <a:t> </a:t>
            </a:r>
            <a:r>
              <a:rPr dirty="0" sz="2200" spc="-5">
                <a:latin typeface="Arial"/>
                <a:cs typeface="Arial"/>
              </a:rPr>
              <a:t>glycolysis.)</a:t>
            </a:r>
            <a:endParaRPr sz="2200">
              <a:latin typeface="Arial"/>
              <a:cs typeface="Arial"/>
            </a:endParaRPr>
          </a:p>
          <a:p>
            <a:pPr marL="482600">
              <a:lnSpc>
                <a:spcPct val="100000"/>
              </a:lnSpc>
              <a:spcBef>
                <a:spcPts val="1160"/>
              </a:spcBef>
            </a:pPr>
            <a:r>
              <a:rPr dirty="0" sz="2200">
                <a:latin typeface="Arial"/>
                <a:cs typeface="Arial"/>
              </a:rPr>
              <a:t>→ </a:t>
            </a:r>
            <a:r>
              <a:rPr dirty="0" sz="2200" spc="-5">
                <a:latin typeface="Arial"/>
                <a:cs typeface="Arial"/>
              </a:rPr>
              <a:t>lactic acid</a:t>
            </a:r>
            <a:r>
              <a:rPr dirty="0" sz="2200" spc="-15">
                <a:latin typeface="Arial"/>
                <a:cs typeface="Arial"/>
              </a:rPr>
              <a:t> </a:t>
            </a:r>
            <a:r>
              <a:rPr dirty="0" sz="2200" spc="-20">
                <a:latin typeface="Arial"/>
                <a:cs typeface="Arial"/>
              </a:rPr>
              <a:t>production.</a:t>
            </a:r>
            <a:endParaRPr sz="2200">
              <a:latin typeface="Arial"/>
              <a:cs typeface="Arial"/>
            </a:endParaRPr>
          </a:p>
          <a:p>
            <a:pPr marL="482600">
              <a:lnSpc>
                <a:spcPct val="100000"/>
              </a:lnSpc>
              <a:spcBef>
                <a:spcPts val="1060"/>
              </a:spcBef>
            </a:pPr>
            <a:r>
              <a:rPr dirty="0" sz="2200">
                <a:latin typeface="Arial"/>
                <a:cs typeface="Arial"/>
              </a:rPr>
              <a:t>→ </a:t>
            </a:r>
            <a:r>
              <a:rPr dirty="0" sz="2200" spc="-20" b="1">
                <a:latin typeface="Arial"/>
                <a:cs typeface="Arial"/>
              </a:rPr>
              <a:t>metabolic </a:t>
            </a:r>
            <a:r>
              <a:rPr dirty="0" sz="2200" spc="-25" b="1">
                <a:latin typeface="Arial"/>
                <a:cs typeface="Arial"/>
              </a:rPr>
              <a:t>acidosis </a:t>
            </a:r>
            <a:r>
              <a:rPr dirty="0" sz="2200" spc="-20" b="1">
                <a:latin typeface="Arial"/>
                <a:cs typeface="Arial"/>
              </a:rPr>
              <a:t>(intracellular </a:t>
            </a:r>
            <a:r>
              <a:rPr dirty="0" sz="2200" spc="15" b="1">
                <a:latin typeface="Arial"/>
                <a:cs typeface="Arial"/>
              </a:rPr>
              <a:t> </a:t>
            </a:r>
            <a:r>
              <a:rPr dirty="0" sz="2200" spc="-25" b="1">
                <a:latin typeface="Arial"/>
                <a:cs typeface="Arial"/>
              </a:rPr>
              <a:t>acidosis)</a:t>
            </a:r>
            <a:r>
              <a:rPr dirty="0" sz="2200" spc="-25">
                <a:latin typeface="Arial"/>
                <a:cs typeface="Arial"/>
              </a:rPr>
              <a:t>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050">
              <a:latin typeface="Times New Roman"/>
              <a:cs typeface="Times New Roman"/>
            </a:endParaRPr>
          </a:p>
          <a:p>
            <a:pPr marL="482600">
              <a:lnSpc>
                <a:spcPct val="100000"/>
              </a:lnSpc>
            </a:pPr>
            <a:r>
              <a:rPr dirty="0" sz="2200">
                <a:latin typeface="Arial"/>
                <a:cs typeface="Arial"/>
              </a:rPr>
              <a:t>→ </a:t>
            </a:r>
            <a:r>
              <a:rPr dirty="0" sz="2200" spc="-15" b="1">
                <a:latin typeface="Arial"/>
                <a:cs typeface="Arial"/>
              </a:rPr>
              <a:t>Failure </a:t>
            </a:r>
            <a:r>
              <a:rPr dirty="0" sz="2200" spc="-25" b="1">
                <a:latin typeface="Arial"/>
                <a:cs typeface="Arial"/>
              </a:rPr>
              <a:t>of </a:t>
            </a:r>
            <a:r>
              <a:rPr dirty="0" sz="2200" spc="-5" b="1">
                <a:latin typeface="Arial"/>
                <a:cs typeface="Arial"/>
              </a:rPr>
              <a:t>Na+/K+ </a:t>
            </a:r>
            <a:r>
              <a:rPr dirty="0" sz="2200" spc="-15" b="1">
                <a:latin typeface="Arial"/>
                <a:cs typeface="Arial"/>
              </a:rPr>
              <a:t>pump </a:t>
            </a:r>
            <a:r>
              <a:rPr dirty="0" sz="2200" spc="-15">
                <a:latin typeface="Arial"/>
                <a:cs typeface="Arial"/>
              </a:rPr>
              <a:t>(inc </a:t>
            </a:r>
            <a:r>
              <a:rPr dirty="0" sz="2200" spc="-5">
                <a:latin typeface="Arial"/>
                <a:cs typeface="Arial"/>
              </a:rPr>
              <a:t>[Na+] </a:t>
            </a:r>
            <a:r>
              <a:rPr dirty="0" sz="2200">
                <a:latin typeface="Arial"/>
                <a:cs typeface="Arial"/>
              </a:rPr>
              <a:t>&amp;</a:t>
            </a:r>
            <a:r>
              <a:rPr dirty="0" sz="2200" spc="265">
                <a:latin typeface="Arial"/>
                <a:cs typeface="Arial"/>
              </a:rPr>
              <a:t> </a:t>
            </a:r>
            <a:r>
              <a:rPr dirty="0" sz="2200" spc="-5">
                <a:latin typeface="Arial"/>
                <a:cs typeface="Arial"/>
              </a:rPr>
              <a:t>[C++]).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200">
              <a:latin typeface="Times New Roman"/>
              <a:cs typeface="Times New Roman"/>
            </a:endParaRPr>
          </a:p>
          <a:p>
            <a:pPr marL="824865" marR="5080" indent="-342900">
              <a:lnSpc>
                <a:spcPts val="2600"/>
              </a:lnSpc>
            </a:pPr>
            <a:r>
              <a:rPr dirty="0" sz="2200">
                <a:latin typeface="Arial"/>
                <a:cs typeface="Arial"/>
              </a:rPr>
              <a:t>→ </a:t>
            </a:r>
            <a:r>
              <a:rPr dirty="0" sz="2200" spc="-35" b="1">
                <a:latin typeface="Arial"/>
                <a:cs typeface="Arial"/>
              </a:rPr>
              <a:t>Lysosomes, </a:t>
            </a:r>
            <a:r>
              <a:rPr dirty="0" sz="2200" spc="-30" b="1">
                <a:latin typeface="Arial"/>
                <a:cs typeface="Arial"/>
              </a:rPr>
              <a:t>nuclear </a:t>
            </a:r>
            <a:r>
              <a:rPr dirty="0" sz="2200" spc="-5" b="1">
                <a:latin typeface="Arial"/>
                <a:cs typeface="Arial"/>
              </a:rPr>
              <a:t>membranes </a:t>
            </a:r>
            <a:r>
              <a:rPr dirty="0" sz="2200" b="1">
                <a:latin typeface="Arial"/>
                <a:cs typeface="Arial"/>
              </a:rPr>
              <a:t>&amp; </a:t>
            </a:r>
            <a:r>
              <a:rPr dirty="0" sz="2200" spc="-20" b="1">
                <a:latin typeface="Arial"/>
                <a:cs typeface="Arial"/>
              </a:rPr>
              <a:t>mitochondrial  </a:t>
            </a:r>
            <a:r>
              <a:rPr dirty="0" sz="2200" spc="-25" b="1">
                <a:latin typeface="Arial"/>
                <a:cs typeface="Arial"/>
              </a:rPr>
              <a:t>breakdown</a:t>
            </a:r>
            <a:r>
              <a:rPr dirty="0" sz="2200" spc="-25">
                <a:latin typeface="Arial"/>
                <a:cs typeface="Arial"/>
              </a:rPr>
              <a:t>.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17500" y="762000"/>
            <a:ext cx="8724900" cy="482600"/>
          </a:xfrm>
          <a:custGeom>
            <a:avLst/>
            <a:gdLst/>
            <a:ahLst/>
            <a:cxnLst/>
            <a:rect l="l" t="t" r="r" b="b"/>
            <a:pathLst>
              <a:path w="8724900" h="482600">
                <a:moveTo>
                  <a:pt x="0" y="0"/>
                </a:moveTo>
                <a:lnTo>
                  <a:pt x="8724900" y="0"/>
                </a:lnTo>
                <a:lnTo>
                  <a:pt x="8724900" y="482600"/>
                </a:lnTo>
                <a:lnTo>
                  <a:pt x="0" y="482600"/>
                </a:lnTo>
                <a:lnTo>
                  <a:pt x="0" y="0"/>
                </a:lnTo>
                <a:close/>
              </a:path>
            </a:pathLst>
          </a:custGeom>
          <a:solidFill>
            <a:srgbClr val="3586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65993" y="759624"/>
            <a:ext cx="8395970" cy="42989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45" b="0">
                <a:solidFill>
                  <a:srgbClr val="FFA615"/>
                </a:solidFill>
                <a:latin typeface="Impact"/>
                <a:cs typeface="Impact"/>
              </a:rPr>
              <a:t>METABOLIC </a:t>
            </a:r>
            <a:r>
              <a:rPr dirty="0" spc="160" b="0">
                <a:solidFill>
                  <a:srgbClr val="FFA615"/>
                </a:solidFill>
                <a:latin typeface="Impact"/>
                <a:cs typeface="Impact"/>
              </a:rPr>
              <a:t>CHANGES </a:t>
            </a:r>
            <a:r>
              <a:rPr dirty="0" b="0">
                <a:solidFill>
                  <a:srgbClr val="FFA615"/>
                </a:solidFill>
                <a:latin typeface="Impact"/>
                <a:cs typeface="Impact"/>
              </a:rPr>
              <a:t>&amp; </a:t>
            </a:r>
            <a:r>
              <a:rPr dirty="0" spc="175" b="0">
                <a:solidFill>
                  <a:srgbClr val="FFA615"/>
                </a:solidFill>
                <a:latin typeface="Impact"/>
                <a:cs typeface="Impact"/>
              </a:rPr>
              <a:t>CELLULAR </a:t>
            </a:r>
            <a:r>
              <a:rPr dirty="0" spc="155" b="0">
                <a:solidFill>
                  <a:srgbClr val="FFA615"/>
                </a:solidFill>
                <a:latin typeface="Impact"/>
                <a:cs typeface="Impact"/>
              </a:rPr>
              <a:t>RESPONSE </a:t>
            </a:r>
            <a:r>
              <a:rPr dirty="0" spc="105" b="0">
                <a:solidFill>
                  <a:srgbClr val="FFA615"/>
                </a:solidFill>
                <a:latin typeface="Impact"/>
                <a:cs typeface="Impact"/>
              </a:rPr>
              <a:t>TO</a:t>
            </a:r>
            <a:r>
              <a:rPr dirty="0" spc="-110" b="0">
                <a:solidFill>
                  <a:srgbClr val="FFA615"/>
                </a:solidFill>
                <a:latin typeface="Impact"/>
                <a:cs typeface="Impact"/>
              </a:rPr>
              <a:t> </a:t>
            </a:r>
            <a:r>
              <a:rPr dirty="0" spc="160" b="0">
                <a:solidFill>
                  <a:srgbClr val="FFA615"/>
                </a:solidFill>
                <a:latin typeface="Impact"/>
                <a:cs typeface="Impact"/>
              </a:rPr>
              <a:t>SHOCK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05"/>
              </a:lnSpc>
            </a:pPr>
            <a:r>
              <a:rPr dirty="0" spc="-20"/>
              <a:t>Dr. </a:t>
            </a:r>
            <a:r>
              <a:rPr dirty="0" spc="-25"/>
              <a:t>Abeer  </a:t>
            </a:r>
            <a:r>
              <a:rPr dirty="0" spc="-15"/>
              <a:t>A. </a:t>
            </a:r>
            <a:r>
              <a:rPr dirty="0" spc="-10"/>
              <a:t>Al-Masri, </a:t>
            </a:r>
            <a:r>
              <a:rPr dirty="0" spc="-5"/>
              <a:t>Faculty </a:t>
            </a:r>
            <a:r>
              <a:rPr dirty="0"/>
              <a:t>of </a:t>
            </a:r>
            <a:r>
              <a:rPr dirty="0" spc="-10"/>
              <a:t>Medicine,</a:t>
            </a:r>
            <a:r>
              <a:rPr dirty="0" spc="185"/>
              <a:t> </a:t>
            </a:r>
            <a:r>
              <a:rPr dirty="0" spc="5"/>
              <a:t>KSU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28100" y="0"/>
            <a:ext cx="0" cy="762000"/>
          </a:xfrm>
          <a:custGeom>
            <a:avLst/>
            <a:gdLst/>
            <a:ahLst/>
            <a:cxnLst/>
            <a:rect l="l" t="t" r="r" b="b"/>
            <a:pathLst>
              <a:path w="0" h="762000">
                <a:moveTo>
                  <a:pt x="0" y="762000"/>
                </a:move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8B3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928100" y="1244600"/>
            <a:ext cx="0" cy="5613400"/>
          </a:xfrm>
          <a:custGeom>
            <a:avLst/>
            <a:gdLst/>
            <a:ahLst/>
            <a:cxnLst/>
            <a:rect l="l" t="t" r="r" b="b"/>
            <a:pathLst>
              <a:path w="0" h="5613400">
                <a:moveTo>
                  <a:pt x="0" y="5613400"/>
                </a:moveTo>
                <a:lnTo>
                  <a:pt x="0" y="0"/>
                </a:lnTo>
                <a:lnTo>
                  <a:pt x="0" y="5613400"/>
                </a:lnTo>
                <a:close/>
              </a:path>
            </a:pathLst>
          </a:custGeom>
          <a:solidFill>
            <a:srgbClr val="F8B3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928100" y="0"/>
            <a:ext cx="215900" cy="6858000"/>
          </a:xfrm>
          <a:custGeom>
            <a:avLst/>
            <a:gdLst/>
            <a:ahLst/>
            <a:cxnLst/>
            <a:rect l="l" t="t" r="r" b="b"/>
            <a:pathLst>
              <a:path w="215900" h="6858000">
                <a:moveTo>
                  <a:pt x="0" y="0"/>
                </a:moveTo>
                <a:lnTo>
                  <a:pt x="215900" y="0"/>
                </a:lnTo>
                <a:lnTo>
                  <a:pt x="2159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8B3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0"/>
            <a:ext cx="673100" cy="6858000"/>
          </a:xfrm>
          <a:custGeom>
            <a:avLst/>
            <a:gdLst/>
            <a:ahLst/>
            <a:cxnLst/>
            <a:rect l="l" t="t" r="r" b="b"/>
            <a:pathLst>
              <a:path w="673100" h="6858000">
                <a:moveTo>
                  <a:pt x="494456" y="0"/>
                </a:moveTo>
                <a:lnTo>
                  <a:pt x="0" y="0"/>
                </a:lnTo>
                <a:lnTo>
                  <a:pt x="0" y="6858000"/>
                </a:lnTo>
                <a:lnTo>
                  <a:pt x="494456" y="6858000"/>
                </a:lnTo>
                <a:lnTo>
                  <a:pt x="496238" y="6800908"/>
                </a:lnTo>
                <a:lnTo>
                  <a:pt x="501292" y="6750097"/>
                </a:lnTo>
                <a:lnTo>
                  <a:pt x="509183" y="6704731"/>
                </a:lnTo>
                <a:lnTo>
                  <a:pt x="519473" y="6663971"/>
                </a:lnTo>
                <a:lnTo>
                  <a:pt x="531727" y="6626980"/>
                </a:lnTo>
                <a:lnTo>
                  <a:pt x="560379" y="6560954"/>
                </a:lnTo>
                <a:lnTo>
                  <a:pt x="591650" y="6499954"/>
                </a:lnTo>
                <a:lnTo>
                  <a:pt x="607176" y="6469245"/>
                </a:lnTo>
                <a:lnTo>
                  <a:pt x="635829" y="6403219"/>
                </a:lnTo>
                <a:lnTo>
                  <a:pt x="648083" y="6366228"/>
                </a:lnTo>
                <a:lnTo>
                  <a:pt x="658373" y="6325468"/>
                </a:lnTo>
                <a:lnTo>
                  <a:pt x="666264" y="6280102"/>
                </a:lnTo>
                <a:lnTo>
                  <a:pt x="671318" y="6229291"/>
                </a:lnTo>
                <a:lnTo>
                  <a:pt x="673100" y="6172200"/>
                </a:lnTo>
                <a:lnTo>
                  <a:pt x="671318" y="6115108"/>
                </a:lnTo>
                <a:lnTo>
                  <a:pt x="666264" y="6064297"/>
                </a:lnTo>
                <a:lnTo>
                  <a:pt x="658373" y="6018931"/>
                </a:lnTo>
                <a:lnTo>
                  <a:pt x="648083" y="5978171"/>
                </a:lnTo>
                <a:lnTo>
                  <a:pt x="635829" y="5941180"/>
                </a:lnTo>
                <a:lnTo>
                  <a:pt x="607176" y="5875154"/>
                </a:lnTo>
                <a:lnTo>
                  <a:pt x="575906" y="5814154"/>
                </a:lnTo>
                <a:lnTo>
                  <a:pt x="560379" y="5783445"/>
                </a:lnTo>
                <a:lnTo>
                  <a:pt x="531727" y="5717419"/>
                </a:lnTo>
                <a:lnTo>
                  <a:pt x="519473" y="5680428"/>
                </a:lnTo>
                <a:lnTo>
                  <a:pt x="509183" y="5639668"/>
                </a:lnTo>
                <a:lnTo>
                  <a:pt x="501292" y="5594302"/>
                </a:lnTo>
                <a:lnTo>
                  <a:pt x="496238" y="5543491"/>
                </a:lnTo>
                <a:lnTo>
                  <a:pt x="494456" y="5486400"/>
                </a:lnTo>
                <a:lnTo>
                  <a:pt x="496238" y="5429308"/>
                </a:lnTo>
                <a:lnTo>
                  <a:pt x="501292" y="5378497"/>
                </a:lnTo>
                <a:lnTo>
                  <a:pt x="509183" y="5333131"/>
                </a:lnTo>
                <a:lnTo>
                  <a:pt x="519473" y="5292371"/>
                </a:lnTo>
                <a:lnTo>
                  <a:pt x="531727" y="5255380"/>
                </a:lnTo>
                <a:lnTo>
                  <a:pt x="560379" y="5189354"/>
                </a:lnTo>
                <a:lnTo>
                  <a:pt x="591650" y="5128354"/>
                </a:lnTo>
                <a:lnTo>
                  <a:pt x="607176" y="5097645"/>
                </a:lnTo>
                <a:lnTo>
                  <a:pt x="635829" y="5031619"/>
                </a:lnTo>
                <a:lnTo>
                  <a:pt x="648083" y="4994628"/>
                </a:lnTo>
                <a:lnTo>
                  <a:pt x="658373" y="4953868"/>
                </a:lnTo>
                <a:lnTo>
                  <a:pt x="666264" y="4908502"/>
                </a:lnTo>
                <a:lnTo>
                  <a:pt x="671318" y="4857691"/>
                </a:lnTo>
                <a:lnTo>
                  <a:pt x="673100" y="4800600"/>
                </a:lnTo>
                <a:lnTo>
                  <a:pt x="671318" y="4743508"/>
                </a:lnTo>
                <a:lnTo>
                  <a:pt x="666264" y="4692697"/>
                </a:lnTo>
                <a:lnTo>
                  <a:pt x="658373" y="4647331"/>
                </a:lnTo>
                <a:lnTo>
                  <a:pt x="648083" y="4606571"/>
                </a:lnTo>
                <a:lnTo>
                  <a:pt x="635829" y="4569580"/>
                </a:lnTo>
                <a:lnTo>
                  <a:pt x="607176" y="4503554"/>
                </a:lnTo>
                <a:lnTo>
                  <a:pt x="575906" y="4442554"/>
                </a:lnTo>
                <a:lnTo>
                  <a:pt x="560379" y="4411845"/>
                </a:lnTo>
                <a:lnTo>
                  <a:pt x="531727" y="4345819"/>
                </a:lnTo>
                <a:lnTo>
                  <a:pt x="519473" y="4308828"/>
                </a:lnTo>
                <a:lnTo>
                  <a:pt x="509183" y="4268068"/>
                </a:lnTo>
                <a:lnTo>
                  <a:pt x="501292" y="4222702"/>
                </a:lnTo>
                <a:lnTo>
                  <a:pt x="496238" y="4171891"/>
                </a:lnTo>
                <a:lnTo>
                  <a:pt x="494456" y="4114800"/>
                </a:lnTo>
                <a:lnTo>
                  <a:pt x="496238" y="4057708"/>
                </a:lnTo>
                <a:lnTo>
                  <a:pt x="501292" y="4006897"/>
                </a:lnTo>
                <a:lnTo>
                  <a:pt x="509183" y="3961531"/>
                </a:lnTo>
                <a:lnTo>
                  <a:pt x="519473" y="3920771"/>
                </a:lnTo>
                <a:lnTo>
                  <a:pt x="531727" y="3883780"/>
                </a:lnTo>
                <a:lnTo>
                  <a:pt x="560379" y="3817754"/>
                </a:lnTo>
                <a:lnTo>
                  <a:pt x="591650" y="3756754"/>
                </a:lnTo>
                <a:lnTo>
                  <a:pt x="607176" y="3726045"/>
                </a:lnTo>
                <a:lnTo>
                  <a:pt x="635829" y="3660019"/>
                </a:lnTo>
                <a:lnTo>
                  <a:pt x="648083" y="3623028"/>
                </a:lnTo>
                <a:lnTo>
                  <a:pt x="658373" y="3582268"/>
                </a:lnTo>
                <a:lnTo>
                  <a:pt x="666264" y="3536902"/>
                </a:lnTo>
                <a:lnTo>
                  <a:pt x="671318" y="3486091"/>
                </a:lnTo>
                <a:lnTo>
                  <a:pt x="673100" y="3429000"/>
                </a:lnTo>
                <a:lnTo>
                  <a:pt x="671318" y="3371908"/>
                </a:lnTo>
                <a:lnTo>
                  <a:pt x="666264" y="3321097"/>
                </a:lnTo>
                <a:lnTo>
                  <a:pt x="658373" y="3275731"/>
                </a:lnTo>
                <a:lnTo>
                  <a:pt x="648083" y="3234971"/>
                </a:lnTo>
                <a:lnTo>
                  <a:pt x="635829" y="3197980"/>
                </a:lnTo>
                <a:lnTo>
                  <a:pt x="607176" y="3131954"/>
                </a:lnTo>
                <a:lnTo>
                  <a:pt x="575906" y="3070954"/>
                </a:lnTo>
                <a:lnTo>
                  <a:pt x="560379" y="3040245"/>
                </a:lnTo>
                <a:lnTo>
                  <a:pt x="531727" y="2974219"/>
                </a:lnTo>
                <a:lnTo>
                  <a:pt x="519473" y="2937228"/>
                </a:lnTo>
                <a:lnTo>
                  <a:pt x="509183" y="2896468"/>
                </a:lnTo>
                <a:lnTo>
                  <a:pt x="501292" y="2851102"/>
                </a:lnTo>
                <a:lnTo>
                  <a:pt x="496238" y="2800291"/>
                </a:lnTo>
                <a:lnTo>
                  <a:pt x="494456" y="2743200"/>
                </a:lnTo>
                <a:lnTo>
                  <a:pt x="496238" y="2686108"/>
                </a:lnTo>
                <a:lnTo>
                  <a:pt x="501292" y="2635297"/>
                </a:lnTo>
                <a:lnTo>
                  <a:pt x="509183" y="2589931"/>
                </a:lnTo>
                <a:lnTo>
                  <a:pt x="519473" y="2549171"/>
                </a:lnTo>
                <a:lnTo>
                  <a:pt x="531727" y="2512180"/>
                </a:lnTo>
                <a:lnTo>
                  <a:pt x="560379" y="2446154"/>
                </a:lnTo>
                <a:lnTo>
                  <a:pt x="591650" y="2385154"/>
                </a:lnTo>
                <a:lnTo>
                  <a:pt x="607176" y="2354445"/>
                </a:lnTo>
                <a:lnTo>
                  <a:pt x="635829" y="2288419"/>
                </a:lnTo>
                <a:lnTo>
                  <a:pt x="648083" y="2251428"/>
                </a:lnTo>
                <a:lnTo>
                  <a:pt x="658373" y="2210668"/>
                </a:lnTo>
                <a:lnTo>
                  <a:pt x="666264" y="2165302"/>
                </a:lnTo>
                <a:lnTo>
                  <a:pt x="671318" y="2114491"/>
                </a:lnTo>
                <a:lnTo>
                  <a:pt x="673100" y="2057400"/>
                </a:lnTo>
                <a:lnTo>
                  <a:pt x="671318" y="2000308"/>
                </a:lnTo>
                <a:lnTo>
                  <a:pt x="666264" y="1949497"/>
                </a:lnTo>
                <a:lnTo>
                  <a:pt x="658373" y="1904131"/>
                </a:lnTo>
                <a:lnTo>
                  <a:pt x="648083" y="1863371"/>
                </a:lnTo>
                <a:lnTo>
                  <a:pt x="635829" y="1826380"/>
                </a:lnTo>
                <a:lnTo>
                  <a:pt x="607176" y="1760354"/>
                </a:lnTo>
                <a:lnTo>
                  <a:pt x="575906" y="1699354"/>
                </a:lnTo>
                <a:lnTo>
                  <a:pt x="560379" y="1668645"/>
                </a:lnTo>
                <a:lnTo>
                  <a:pt x="531727" y="1602619"/>
                </a:lnTo>
                <a:lnTo>
                  <a:pt x="519473" y="1565628"/>
                </a:lnTo>
                <a:lnTo>
                  <a:pt x="509183" y="1524868"/>
                </a:lnTo>
                <a:lnTo>
                  <a:pt x="501292" y="1479502"/>
                </a:lnTo>
                <a:lnTo>
                  <a:pt x="496238" y="1428691"/>
                </a:lnTo>
                <a:lnTo>
                  <a:pt x="494456" y="1371600"/>
                </a:lnTo>
                <a:lnTo>
                  <a:pt x="496238" y="1314508"/>
                </a:lnTo>
                <a:lnTo>
                  <a:pt x="501292" y="1263697"/>
                </a:lnTo>
                <a:lnTo>
                  <a:pt x="509183" y="1218331"/>
                </a:lnTo>
                <a:lnTo>
                  <a:pt x="519473" y="1177571"/>
                </a:lnTo>
                <a:lnTo>
                  <a:pt x="531727" y="1140580"/>
                </a:lnTo>
                <a:lnTo>
                  <a:pt x="560379" y="1074554"/>
                </a:lnTo>
                <a:lnTo>
                  <a:pt x="591650" y="1013554"/>
                </a:lnTo>
                <a:lnTo>
                  <a:pt x="607176" y="982845"/>
                </a:lnTo>
                <a:lnTo>
                  <a:pt x="635829" y="916819"/>
                </a:lnTo>
                <a:lnTo>
                  <a:pt x="648083" y="879828"/>
                </a:lnTo>
                <a:lnTo>
                  <a:pt x="658373" y="839068"/>
                </a:lnTo>
                <a:lnTo>
                  <a:pt x="666264" y="793702"/>
                </a:lnTo>
                <a:lnTo>
                  <a:pt x="671318" y="742891"/>
                </a:lnTo>
                <a:lnTo>
                  <a:pt x="673100" y="685800"/>
                </a:lnTo>
                <a:lnTo>
                  <a:pt x="671318" y="628708"/>
                </a:lnTo>
                <a:lnTo>
                  <a:pt x="666264" y="577897"/>
                </a:lnTo>
                <a:lnTo>
                  <a:pt x="658373" y="532531"/>
                </a:lnTo>
                <a:lnTo>
                  <a:pt x="648083" y="491771"/>
                </a:lnTo>
                <a:lnTo>
                  <a:pt x="635829" y="454780"/>
                </a:lnTo>
                <a:lnTo>
                  <a:pt x="607176" y="388754"/>
                </a:lnTo>
                <a:lnTo>
                  <a:pt x="575906" y="327754"/>
                </a:lnTo>
                <a:lnTo>
                  <a:pt x="560379" y="297045"/>
                </a:lnTo>
                <a:lnTo>
                  <a:pt x="531727" y="231019"/>
                </a:lnTo>
                <a:lnTo>
                  <a:pt x="519473" y="194028"/>
                </a:lnTo>
                <a:lnTo>
                  <a:pt x="509183" y="153268"/>
                </a:lnTo>
                <a:lnTo>
                  <a:pt x="501292" y="107902"/>
                </a:lnTo>
                <a:lnTo>
                  <a:pt x="496238" y="57091"/>
                </a:lnTo>
                <a:lnTo>
                  <a:pt x="494456" y="0"/>
                </a:lnTo>
                <a:close/>
              </a:path>
            </a:pathLst>
          </a:custGeom>
          <a:solidFill>
            <a:srgbClr val="2A1A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62308" y="1587251"/>
            <a:ext cx="7929880" cy="28041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69900" marR="5080" indent="-457200">
              <a:lnSpc>
                <a:spcPct val="100699"/>
              </a:lnSpc>
              <a:buClr>
                <a:srgbClr val="A46694"/>
              </a:buClr>
              <a:buAutoNum type="arabicPeriod" startAt="2"/>
              <a:tabLst>
                <a:tab pos="469265" algn="l"/>
                <a:tab pos="469900" algn="l"/>
              </a:tabLst>
            </a:pPr>
            <a:r>
              <a:rPr dirty="0" sz="2400">
                <a:latin typeface="Arial"/>
                <a:cs typeface="Arial"/>
              </a:rPr>
              <a:t>After 3 - 5 </a:t>
            </a:r>
            <a:r>
              <a:rPr dirty="0" sz="2400" spc="-15">
                <a:latin typeface="Arial"/>
                <a:cs typeface="Arial"/>
              </a:rPr>
              <a:t>hrs </a:t>
            </a:r>
            <a:r>
              <a:rPr dirty="0" sz="2400" spc="-20">
                <a:latin typeface="Arial"/>
                <a:cs typeface="Arial"/>
              </a:rPr>
              <a:t>of </a:t>
            </a:r>
            <a:r>
              <a:rPr dirty="0" sz="2400" spc="-15">
                <a:latin typeface="Arial"/>
                <a:cs typeface="Arial"/>
              </a:rPr>
              <a:t>shock </a:t>
            </a:r>
            <a:r>
              <a:rPr dirty="0" sz="2400">
                <a:latin typeface="Arial"/>
                <a:cs typeface="Arial"/>
              </a:rPr>
              <a:t>→ </a:t>
            </a:r>
            <a:r>
              <a:rPr dirty="0" sz="2400" spc="-25">
                <a:latin typeface="Arial"/>
                <a:cs typeface="Arial"/>
              </a:rPr>
              <a:t>precapillary </a:t>
            </a:r>
            <a:r>
              <a:rPr dirty="0" sz="2400" spc="-15">
                <a:latin typeface="Arial"/>
                <a:cs typeface="Arial"/>
              </a:rPr>
              <a:t>sphincters </a:t>
            </a:r>
            <a:r>
              <a:rPr dirty="0" sz="2400" spc="-20">
                <a:latin typeface="Arial"/>
                <a:cs typeface="Arial"/>
              </a:rPr>
              <a:t>dilate  </a:t>
            </a:r>
            <a:r>
              <a:rPr dirty="0" sz="2400" spc="-25">
                <a:latin typeface="Arial"/>
                <a:cs typeface="Arial"/>
              </a:rPr>
              <a:t>(venules </a:t>
            </a:r>
            <a:r>
              <a:rPr dirty="0" sz="2400" spc="-15">
                <a:latin typeface="Arial"/>
                <a:cs typeface="Arial"/>
              </a:rPr>
              <a:t>are </a:t>
            </a:r>
            <a:r>
              <a:rPr dirty="0" sz="2400" spc="-10">
                <a:latin typeface="Arial"/>
                <a:cs typeface="Arial"/>
              </a:rPr>
              <a:t>still constricted) </a:t>
            </a:r>
            <a:r>
              <a:rPr dirty="0" sz="2400">
                <a:latin typeface="Arial"/>
                <a:cs typeface="Arial"/>
              </a:rPr>
              <a:t>→ </a:t>
            </a:r>
            <a:r>
              <a:rPr dirty="0" sz="2400" spc="-30">
                <a:latin typeface="Arial"/>
                <a:cs typeface="Arial"/>
              </a:rPr>
              <a:t>blood </a:t>
            </a:r>
            <a:r>
              <a:rPr dirty="0" sz="2400" spc="-15">
                <a:latin typeface="Arial"/>
                <a:cs typeface="Arial"/>
              </a:rPr>
              <a:t>stagnation </a:t>
            </a:r>
            <a:r>
              <a:rPr dirty="0" sz="2400" spc="-20">
                <a:latin typeface="Arial"/>
                <a:cs typeface="Arial"/>
              </a:rPr>
              <a:t>in  </a:t>
            </a:r>
            <a:r>
              <a:rPr dirty="0" sz="2400" spc="-30">
                <a:latin typeface="Arial"/>
                <a:cs typeface="Arial"/>
              </a:rPr>
              <a:t>capillaries </a:t>
            </a:r>
            <a:r>
              <a:rPr dirty="0" sz="2400">
                <a:latin typeface="Arial"/>
                <a:cs typeface="Arial"/>
              </a:rPr>
              <a:t>→ </a:t>
            </a:r>
            <a:r>
              <a:rPr dirty="0" sz="2400" spc="-20">
                <a:latin typeface="Arial"/>
                <a:cs typeface="Arial"/>
              </a:rPr>
              <a:t>hypoxia continue </a:t>
            </a:r>
            <a:r>
              <a:rPr dirty="0" sz="2400">
                <a:latin typeface="Arial"/>
                <a:cs typeface="Arial"/>
              </a:rPr>
              <a:t>+ </a:t>
            </a:r>
            <a:r>
              <a:rPr dirty="0" sz="2400" spc="-15">
                <a:latin typeface="Arial"/>
                <a:cs typeface="Arial"/>
              </a:rPr>
              <a:t>fluid </a:t>
            </a:r>
            <a:r>
              <a:rPr dirty="0" sz="2400" spc="-25">
                <a:latin typeface="Arial"/>
                <a:cs typeface="Arial"/>
              </a:rPr>
              <a:t>leaves </a:t>
            </a:r>
            <a:r>
              <a:rPr dirty="0" sz="2400" spc="15">
                <a:latin typeface="Arial"/>
                <a:cs typeface="Arial"/>
              </a:rPr>
              <a:t>to </a:t>
            </a:r>
            <a:r>
              <a:rPr dirty="0" sz="2400" spc="-5">
                <a:latin typeface="Arial"/>
                <a:cs typeface="Arial"/>
              </a:rPr>
              <a:t>extra  </a:t>
            </a:r>
            <a:r>
              <a:rPr dirty="0" sz="2400" spc="-20">
                <a:latin typeface="Arial"/>
                <a:cs typeface="Arial"/>
              </a:rPr>
              <a:t>vascular </a:t>
            </a:r>
            <a:r>
              <a:rPr dirty="0" sz="2400" spc="-15">
                <a:latin typeface="Arial"/>
                <a:cs typeface="Arial"/>
              </a:rPr>
              <a:t>compartment </a:t>
            </a:r>
            <a:r>
              <a:rPr dirty="0" sz="2400">
                <a:latin typeface="Arial"/>
                <a:cs typeface="Arial"/>
              </a:rPr>
              <a:t>→ </a:t>
            </a:r>
            <a:r>
              <a:rPr dirty="0" sz="2400" spc="-10">
                <a:latin typeface="Arial"/>
                <a:cs typeface="Arial"/>
              </a:rPr>
              <a:t>further </a:t>
            </a:r>
            <a:r>
              <a:rPr dirty="0" sz="2400" spc="-20">
                <a:latin typeface="Arial"/>
                <a:cs typeface="Arial"/>
              </a:rPr>
              <a:t>reduction in circulating  </a:t>
            </a:r>
            <a:r>
              <a:rPr dirty="0" sz="2400" spc="-30">
                <a:latin typeface="Arial"/>
                <a:cs typeface="Arial"/>
              </a:rPr>
              <a:t>blood</a:t>
            </a:r>
            <a:r>
              <a:rPr dirty="0" sz="2400" spc="105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volume.</a:t>
            </a:r>
            <a:endParaRPr sz="2400">
              <a:latin typeface="Arial"/>
              <a:cs typeface="Arial"/>
            </a:endParaRPr>
          </a:p>
          <a:p>
            <a:pPr marL="469900" marR="309880" indent="-457200">
              <a:lnSpc>
                <a:spcPct val="100699"/>
              </a:lnSpc>
              <a:spcBef>
                <a:spcPts val="1700"/>
              </a:spcBef>
              <a:buClr>
                <a:srgbClr val="A46694"/>
              </a:buClr>
              <a:buAutoNum type="arabicPeriod" startAt="2"/>
              <a:tabLst>
                <a:tab pos="469265" algn="l"/>
                <a:tab pos="469900" algn="l"/>
                <a:tab pos="2933065" algn="l"/>
              </a:tabLst>
            </a:pPr>
            <a:r>
              <a:rPr dirty="0" sz="2400" spc="-15">
                <a:latin typeface="Arial"/>
                <a:cs typeface="Arial"/>
              </a:rPr>
              <a:t>Granulocytes </a:t>
            </a:r>
            <a:r>
              <a:rPr dirty="0" sz="2400" spc="-20">
                <a:latin typeface="Arial"/>
                <a:cs typeface="Arial"/>
              </a:rPr>
              <a:t>accumulation at </a:t>
            </a:r>
            <a:r>
              <a:rPr dirty="0" sz="2400" spc="-25">
                <a:latin typeface="Arial"/>
                <a:cs typeface="Arial"/>
              </a:rPr>
              <a:t>injured </a:t>
            </a:r>
            <a:r>
              <a:rPr dirty="0" sz="2400" spc="-15">
                <a:latin typeface="Arial"/>
                <a:cs typeface="Arial"/>
              </a:rPr>
              <a:t>vessels </a:t>
            </a:r>
            <a:r>
              <a:rPr dirty="0" sz="2400">
                <a:latin typeface="Arial"/>
                <a:cs typeface="Arial"/>
              </a:rPr>
              <a:t>→ </a:t>
            </a:r>
            <a:r>
              <a:rPr dirty="0" sz="2400" spc="-20" b="1">
                <a:latin typeface="Arial"/>
                <a:cs typeface="Arial"/>
              </a:rPr>
              <a:t>free  </a:t>
            </a:r>
            <a:r>
              <a:rPr dirty="0" sz="2400" spc="-10" b="1">
                <a:latin typeface="Arial"/>
                <a:cs typeface="Arial"/>
              </a:rPr>
              <a:t>radicals</a:t>
            </a:r>
            <a:r>
              <a:rPr dirty="0" sz="2400" spc="5" b="1">
                <a:latin typeface="Arial"/>
                <a:cs typeface="Arial"/>
              </a:rPr>
              <a:t> </a:t>
            </a:r>
            <a:r>
              <a:rPr dirty="0" sz="2400" spc="-25" b="1">
                <a:latin typeface="Arial"/>
                <a:cs typeface="Arial"/>
              </a:rPr>
              <a:t>release	</a:t>
            </a:r>
            <a:r>
              <a:rPr dirty="0" sz="2400">
                <a:latin typeface="Arial"/>
                <a:cs typeface="Arial"/>
              </a:rPr>
              <a:t>→ </a:t>
            </a:r>
            <a:r>
              <a:rPr dirty="0" sz="2400" spc="-10">
                <a:latin typeface="Arial"/>
                <a:cs typeface="Arial"/>
              </a:rPr>
              <a:t>further tissue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damage.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17500" y="762000"/>
            <a:ext cx="8724900" cy="482600"/>
          </a:xfrm>
          <a:custGeom>
            <a:avLst/>
            <a:gdLst/>
            <a:ahLst/>
            <a:cxnLst/>
            <a:rect l="l" t="t" r="r" b="b"/>
            <a:pathLst>
              <a:path w="8724900" h="482600">
                <a:moveTo>
                  <a:pt x="0" y="0"/>
                </a:moveTo>
                <a:lnTo>
                  <a:pt x="8724900" y="0"/>
                </a:lnTo>
                <a:lnTo>
                  <a:pt x="8724900" y="482600"/>
                </a:lnTo>
                <a:lnTo>
                  <a:pt x="0" y="482600"/>
                </a:lnTo>
                <a:lnTo>
                  <a:pt x="0" y="0"/>
                </a:lnTo>
                <a:close/>
              </a:path>
            </a:pathLst>
          </a:custGeom>
          <a:solidFill>
            <a:srgbClr val="3586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65993" y="759624"/>
            <a:ext cx="8395970" cy="42989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45" b="0">
                <a:solidFill>
                  <a:srgbClr val="FFA615"/>
                </a:solidFill>
                <a:latin typeface="Impact"/>
                <a:cs typeface="Impact"/>
              </a:rPr>
              <a:t>METABOLIC </a:t>
            </a:r>
            <a:r>
              <a:rPr dirty="0" spc="160" b="0">
                <a:solidFill>
                  <a:srgbClr val="FFA615"/>
                </a:solidFill>
                <a:latin typeface="Impact"/>
                <a:cs typeface="Impact"/>
              </a:rPr>
              <a:t>CHANGES </a:t>
            </a:r>
            <a:r>
              <a:rPr dirty="0" b="0">
                <a:solidFill>
                  <a:srgbClr val="FFA615"/>
                </a:solidFill>
                <a:latin typeface="Impact"/>
                <a:cs typeface="Impact"/>
              </a:rPr>
              <a:t>&amp; </a:t>
            </a:r>
            <a:r>
              <a:rPr dirty="0" spc="175" b="0">
                <a:solidFill>
                  <a:srgbClr val="FFA615"/>
                </a:solidFill>
                <a:latin typeface="Impact"/>
                <a:cs typeface="Impact"/>
              </a:rPr>
              <a:t>CELLULAR </a:t>
            </a:r>
            <a:r>
              <a:rPr dirty="0" spc="155" b="0">
                <a:solidFill>
                  <a:srgbClr val="FFA615"/>
                </a:solidFill>
                <a:latin typeface="Impact"/>
                <a:cs typeface="Impact"/>
              </a:rPr>
              <a:t>RESPONSE </a:t>
            </a:r>
            <a:r>
              <a:rPr dirty="0" spc="105" b="0">
                <a:solidFill>
                  <a:srgbClr val="FFA615"/>
                </a:solidFill>
                <a:latin typeface="Impact"/>
                <a:cs typeface="Impact"/>
              </a:rPr>
              <a:t>TO</a:t>
            </a:r>
            <a:r>
              <a:rPr dirty="0" spc="-110" b="0">
                <a:solidFill>
                  <a:srgbClr val="FFA615"/>
                </a:solidFill>
                <a:latin typeface="Impact"/>
                <a:cs typeface="Impact"/>
              </a:rPr>
              <a:t> </a:t>
            </a:r>
            <a:r>
              <a:rPr dirty="0" spc="160" b="0">
                <a:solidFill>
                  <a:srgbClr val="FFA615"/>
                </a:solidFill>
                <a:latin typeface="Impact"/>
                <a:cs typeface="Impact"/>
              </a:rPr>
              <a:t>SHOCK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05"/>
              </a:lnSpc>
            </a:pPr>
            <a:r>
              <a:rPr dirty="0" spc="-20"/>
              <a:t>Dr. </a:t>
            </a:r>
            <a:r>
              <a:rPr dirty="0" spc="-25"/>
              <a:t>Abeer  </a:t>
            </a:r>
            <a:r>
              <a:rPr dirty="0" spc="-15"/>
              <a:t>A. </a:t>
            </a:r>
            <a:r>
              <a:rPr dirty="0" spc="-10"/>
              <a:t>Al-Masri, </a:t>
            </a:r>
            <a:r>
              <a:rPr dirty="0" spc="-5"/>
              <a:t>Faculty </a:t>
            </a:r>
            <a:r>
              <a:rPr dirty="0"/>
              <a:t>of </a:t>
            </a:r>
            <a:r>
              <a:rPr dirty="0" spc="-10"/>
              <a:t>Medicine,</a:t>
            </a:r>
            <a:r>
              <a:rPr dirty="0" spc="185"/>
              <a:t> </a:t>
            </a:r>
            <a:r>
              <a:rPr dirty="0" spc="5"/>
              <a:t>KSU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28100" y="0"/>
            <a:ext cx="0" cy="762000"/>
          </a:xfrm>
          <a:custGeom>
            <a:avLst/>
            <a:gdLst/>
            <a:ahLst/>
            <a:cxnLst/>
            <a:rect l="l" t="t" r="r" b="b"/>
            <a:pathLst>
              <a:path w="0" h="762000">
                <a:moveTo>
                  <a:pt x="0" y="762000"/>
                </a:move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8B3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928100" y="1244600"/>
            <a:ext cx="0" cy="5613400"/>
          </a:xfrm>
          <a:custGeom>
            <a:avLst/>
            <a:gdLst/>
            <a:ahLst/>
            <a:cxnLst/>
            <a:rect l="l" t="t" r="r" b="b"/>
            <a:pathLst>
              <a:path w="0" h="5613400">
                <a:moveTo>
                  <a:pt x="0" y="5613400"/>
                </a:moveTo>
                <a:lnTo>
                  <a:pt x="0" y="0"/>
                </a:lnTo>
                <a:lnTo>
                  <a:pt x="0" y="5613400"/>
                </a:lnTo>
                <a:close/>
              </a:path>
            </a:pathLst>
          </a:custGeom>
          <a:solidFill>
            <a:srgbClr val="F8B3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928100" y="0"/>
            <a:ext cx="215900" cy="6858000"/>
          </a:xfrm>
          <a:custGeom>
            <a:avLst/>
            <a:gdLst/>
            <a:ahLst/>
            <a:cxnLst/>
            <a:rect l="l" t="t" r="r" b="b"/>
            <a:pathLst>
              <a:path w="215900" h="6858000">
                <a:moveTo>
                  <a:pt x="0" y="0"/>
                </a:moveTo>
                <a:lnTo>
                  <a:pt x="215900" y="0"/>
                </a:lnTo>
                <a:lnTo>
                  <a:pt x="2159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8B3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0"/>
            <a:ext cx="673100" cy="6858000"/>
          </a:xfrm>
          <a:custGeom>
            <a:avLst/>
            <a:gdLst/>
            <a:ahLst/>
            <a:cxnLst/>
            <a:rect l="l" t="t" r="r" b="b"/>
            <a:pathLst>
              <a:path w="673100" h="6858000">
                <a:moveTo>
                  <a:pt x="494456" y="0"/>
                </a:moveTo>
                <a:lnTo>
                  <a:pt x="0" y="0"/>
                </a:lnTo>
                <a:lnTo>
                  <a:pt x="0" y="6858000"/>
                </a:lnTo>
                <a:lnTo>
                  <a:pt x="494456" y="6858000"/>
                </a:lnTo>
                <a:lnTo>
                  <a:pt x="496238" y="6800908"/>
                </a:lnTo>
                <a:lnTo>
                  <a:pt x="501292" y="6750097"/>
                </a:lnTo>
                <a:lnTo>
                  <a:pt x="509183" y="6704731"/>
                </a:lnTo>
                <a:lnTo>
                  <a:pt x="519473" y="6663971"/>
                </a:lnTo>
                <a:lnTo>
                  <a:pt x="531727" y="6626980"/>
                </a:lnTo>
                <a:lnTo>
                  <a:pt x="560379" y="6560954"/>
                </a:lnTo>
                <a:lnTo>
                  <a:pt x="591650" y="6499954"/>
                </a:lnTo>
                <a:lnTo>
                  <a:pt x="607176" y="6469245"/>
                </a:lnTo>
                <a:lnTo>
                  <a:pt x="635829" y="6403219"/>
                </a:lnTo>
                <a:lnTo>
                  <a:pt x="648083" y="6366228"/>
                </a:lnTo>
                <a:lnTo>
                  <a:pt x="658373" y="6325468"/>
                </a:lnTo>
                <a:lnTo>
                  <a:pt x="666264" y="6280102"/>
                </a:lnTo>
                <a:lnTo>
                  <a:pt x="671318" y="6229291"/>
                </a:lnTo>
                <a:lnTo>
                  <a:pt x="673100" y="6172200"/>
                </a:lnTo>
                <a:lnTo>
                  <a:pt x="671318" y="6115108"/>
                </a:lnTo>
                <a:lnTo>
                  <a:pt x="666264" y="6064297"/>
                </a:lnTo>
                <a:lnTo>
                  <a:pt x="658373" y="6018931"/>
                </a:lnTo>
                <a:lnTo>
                  <a:pt x="648083" y="5978171"/>
                </a:lnTo>
                <a:lnTo>
                  <a:pt x="635829" y="5941180"/>
                </a:lnTo>
                <a:lnTo>
                  <a:pt x="607176" y="5875154"/>
                </a:lnTo>
                <a:lnTo>
                  <a:pt x="575906" y="5814154"/>
                </a:lnTo>
                <a:lnTo>
                  <a:pt x="560379" y="5783445"/>
                </a:lnTo>
                <a:lnTo>
                  <a:pt x="531727" y="5717419"/>
                </a:lnTo>
                <a:lnTo>
                  <a:pt x="519473" y="5680428"/>
                </a:lnTo>
                <a:lnTo>
                  <a:pt x="509183" y="5639668"/>
                </a:lnTo>
                <a:lnTo>
                  <a:pt x="501292" y="5594302"/>
                </a:lnTo>
                <a:lnTo>
                  <a:pt x="496238" y="5543491"/>
                </a:lnTo>
                <a:lnTo>
                  <a:pt x="494456" y="5486400"/>
                </a:lnTo>
                <a:lnTo>
                  <a:pt x="496238" y="5429308"/>
                </a:lnTo>
                <a:lnTo>
                  <a:pt x="501292" y="5378497"/>
                </a:lnTo>
                <a:lnTo>
                  <a:pt x="509183" y="5333131"/>
                </a:lnTo>
                <a:lnTo>
                  <a:pt x="519473" y="5292371"/>
                </a:lnTo>
                <a:lnTo>
                  <a:pt x="531727" y="5255380"/>
                </a:lnTo>
                <a:lnTo>
                  <a:pt x="560379" y="5189354"/>
                </a:lnTo>
                <a:lnTo>
                  <a:pt x="591650" y="5128354"/>
                </a:lnTo>
                <a:lnTo>
                  <a:pt x="607176" y="5097645"/>
                </a:lnTo>
                <a:lnTo>
                  <a:pt x="635829" y="5031619"/>
                </a:lnTo>
                <a:lnTo>
                  <a:pt x="648083" y="4994628"/>
                </a:lnTo>
                <a:lnTo>
                  <a:pt x="658373" y="4953868"/>
                </a:lnTo>
                <a:lnTo>
                  <a:pt x="666264" y="4908502"/>
                </a:lnTo>
                <a:lnTo>
                  <a:pt x="671318" y="4857691"/>
                </a:lnTo>
                <a:lnTo>
                  <a:pt x="673100" y="4800600"/>
                </a:lnTo>
                <a:lnTo>
                  <a:pt x="671318" y="4743508"/>
                </a:lnTo>
                <a:lnTo>
                  <a:pt x="666264" y="4692697"/>
                </a:lnTo>
                <a:lnTo>
                  <a:pt x="658373" y="4647331"/>
                </a:lnTo>
                <a:lnTo>
                  <a:pt x="648083" y="4606571"/>
                </a:lnTo>
                <a:lnTo>
                  <a:pt x="635829" y="4569580"/>
                </a:lnTo>
                <a:lnTo>
                  <a:pt x="607176" y="4503554"/>
                </a:lnTo>
                <a:lnTo>
                  <a:pt x="575906" y="4442554"/>
                </a:lnTo>
                <a:lnTo>
                  <a:pt x="560379" y="4411845"/>
                </a:lnTo>
                <a:lnTo>
                  <a:pt x="531727" y="4345819"/>
                </a:lnTo>
                <a:lnTo>
                  <a:pt x="519473" y="4308828"/>
                </a:lnTo>
                <a:lnTo>
                  <a:pt x="509183" y="4268068"/>
                </a:lnTo>
                <a:lnTo>
                  <a:pt x="501292" y="4222702"/>
                </a:lnTo>
                <a:lnTo>
                  <a:pt x="496238" y="4171891"/>
                </a:lnTo>
                <a:lnTo>
                  <a:pt x="494456" y="4114800"/>
                </a:lnTo>
                <a:lnTo>
                  <a:pt x="496238" y="4057708"/>
                </a:lnTo>
                <a:lnTo>
                  <a:pt x="501292" y="4006897"/>
                </a:lnTo>
                <a:lnTo>
                  <a:pt x="509183" y="3961531"/>
                </a:lnTo>
                <a:lnTo>
                  <a:pt x="519473" y="3920771"/>
                </a:lnTo>
                <a:lnTo>
                  <a:pt x="531727" y="3883780"/>
                </a:lnTo>
                <a:lnTo>
                  <a:pt x="560379" y="3817754"/>
                </a:lnTo>
                <a:lnTo>
                  <a:pt x="591650" y="3756754"/>
                </a:lnTo>
                <a:lnTo>
                  <a:pt x="607176" y="3726045"/>
                </a:lnTo>
                <a:lnTo>
                  <a:pt x="635829" y="3660019"/>
                </a:lnTo>
                <a:lnTo>
                  <a:pt x="648083" y="3623028"/>
                </a:lnTo>
                <a:lnTo>
                  <a:pt x="658373" y="3582268"/>
                </a:lnTo>
                <a:lnTo>
                  <a:pt x="666264" y="3536902"/>
                </a:lnTo>
                <a:lnTo>
                  <a:pt x="671318" y="3486091"/>
                </a:lnTo>
                <a:lnTo>
                  <a:pt x="673100" y="3429000"/>
                </a:lnTo>
                <a:lnTo>
                  <a:pt x="671318" y="3371908"/>
                </a:lnTo>
                <a:lnTo>
                  <a:pt x="666264" y="3321097"/>
                </a:lnTo>
                <a:lnTo>
                  <a:pt x="658373" y="3275731"/>
                </a:lnTo>
                <a:lnTo>
                  <a:pt x="648083" y="3234971"/>
                </a:lnTo>
                <a:lnTo>
                  <a:pt x="635829" y="3197980"/>
                </a:lnTo>
                <a:lnTo>
                  <a:pt x="607176" y="3131954"/>
                </a:lnTo>
                <a:lnTo>
                  <a:pt x="575906" y="3070954"/>
                </a:lnTo>
                <a:lnTo>
                  <a:pt x="560379" y="3040245"/>
                </a:lnTo>
                <a:lnTo>
                  <a:pt x="531727" y="2974219"/>
                </a:lnTo>
                <a:lnTo>
                  <a:pt x="519473" y="2937228"/>
                </a:lnTo>
                <a:lnTo>
                  <a:pt x="509183" y="2896468"/>
                </a:lnTo>
                <a:lnTo>
                  <a:pt x="501292" y="2851102"/>
                </a:lnTo>
                <a:lnTo>
                  <a:pt x="496238" y="2800291"/>
                </a:lnTo>
                <a:lnTo>
                  <a:pt x="494456" y="2743200"/>
                </a:lnTo>
                <a:lnTo>
                  <a:pt x="496238" y="2686108"/>
                </a:lnTo>
                <a:lnTo>
                  <a:pt x="501292" y="2635297"/>
                </a:lnTo>
                <a:lnTo>
                  <a:pt x="509183" y="2589931"/>
                </a:lnTo>
                <a:lnTo>
                  <a:pt x="519473" y="2549171"/>
                </a:lnTo>
                <a:lnTo>
                  <a:pt x="531727" y="2512180"/>
                </a:lnTo>
                <a:lnTo>
                  <a:pt x="560379" y="2446154"/>
                </a:lnTo>
                <a:lnTo>
                  <a:pt x="591650" y="2385154"/>
                </a:lnTo>
                <a:lnTo>
                  <a:pt x="607176" y="2354445"/>
                </a:lnTo>
                <a:lnTo>
                  <a:pt x="635829" y="2288419"/>
                </a:lnTo>
                <a:lnTo>
                  <a:pt x="648083" y="2251428"/>
                </a:lnTo>
                <a:lnTo>
                  <a:pt x="658373" y="2210668"/>
                </a:lnTo>
                <a:lnTo>
                  <a:pt x="666264" y="2165302"/>
                </a:lnTo>
                <a:lnTo>
                  <a:pt x="671318" y="2114491"/>
                </a:lnTo>
                <a:lnTo>
                  <a:pt x="673100" y="2057400"/>
                </a:lnTo>
                <a:lnTo>
                  <a:pt x="671318" y="2000308"/>
                </a:lnTo>
                <a:lnTo>
                  <a:pt x="666264" y="1949497"/>
                </a:lnTo>
                <a:lnTo>
                  <a:pt x="658373" y="1904131"/>
                </a:lnTo>
                <a:lnTo>
                  <a:pt x="648083" y="1863371"/>
                </a:lnTo>
                <a:lnTo>
                  <a:pt x="635829" y="1826380"/>
                </a:lnTo>
                <a:lnTo>
                  <a:pt x="607176" y="1760354"/>
                </a:lnTo>
                <a:lnTo>
                  <a:pt x="575906" y="1699354"/>
                </a:lnTo>
                <a:lnTo>
                  <a:pt x="560379" y="1668645"/>
                </a:lnTo>
                <a:lnTo>
                  <a:pt x="531727" y="1602619"/>
                </a:lnTo>
                <a:lnTo>
                  <a:pt x="519473" y="1565628"/>
                </a:lnTo>
                <a:lnTo>
                  <a:pt x="509183" y="1524868"/>
                </a:lnTo>
                <a:lnTo>
                  <a:pt x="501292" y="1479502"/>
                </a:lnTo>
                <a:lnTo>
                  <a:pt x="496238" y="1428691"/>
                </a:lnTo>
                <a:lnTo>
                  <a:pt x="494456" y="1371600"/>
                </a:lnTo>
                <a:lnTo>
                  <a:pt x="496238" y="1314508"/>
                </a:lnTo>
                <a:lnTo>
                  <a:pt x="501292" y="1263697"/>
                </a:lnTo>
                <a:lnTo>
                  <a:pt x="509183" y="1218331"/>
                </a:lnTo>
                <a:lnTo>
                  <a:pt x="519473" y="1177571"/>
                </a:lnTo>
                <a:lnTo>
                  <a:pt x="531727" y="1140580"/>
                </a:lnTo>
                <a:lnTo>
                  <a:pt x="560379" y="1074554"/>
                </a:lnTo>
                <a:lnTo>
                  <a:pt x="591650" y="1013554"/>
                </a:lnTo>
                <a:lnTo>
                  <a:pt x="607176" y="982845"/>
                </a:lnTo>
                <a:lnTo>
                  <a:pt x="635829" y="916819"/>
                </a:lnTo>
                <a:lnTo>
                  <a:pt x="648083" y="879828"/>
                </a:lnTo>
                <a:lnTo>
                  <a:pt x="658373" y="839068"/>
                </a:lnTo>
                <a:lnTo>
                  <a:pt x="666264" y="793702"/>
                </a:lnTo>
                <a:lnTo>
                  <a:pt x="671318" y="742891"/>
                </a:lnTo>
                <a:lnTo>
                  <a:pt x="673100" y="685800"/>
                </a:lnTo>
                <a:lnTo>
                  <a:pt x="671318" y="628708"/>
                </a:lnTo>
                <a:lnTo>
                  <a:pt x="666264" y="577897"/>
                </a:lnTo>
                <a:lnTo>
                  <a:pt x="658373" y="532531"/>
                </a:lnTo>
                <a:lnTo>
                  <a:pt x="648083" y="491771"/>
                </a:lnTo>
                <a:lnTo>
                  <a:pt x="635829" y="454780"/>
                </a:lnTo>
                <a:lnTo>
                  <a:pt x="607176" y="388754"/>
                </a:lnTo>
                <a:lnTo>
                  <a:pt x="575906" y="327754"/>
                </a:lnTo>
                <a:lnTo>
                  <a:pt x="560379" y="297045"/>
                </a:lnTo>
                <a:lnTo>
                  <a:pt x="531727" y="231019"/>
                </a:lnTo>
                <a:lnTo>
                  <a:pt x="519473" y="194028"/>
                </a:lnTo>
                <a:lnTo>
                  <a:pt x="509183" y="153268"/>
                </a:lnTo>
                <a:lnTo>
                  <a:pt x="501292" y="107902"/>
                </a:lnTo>
                <a:lnTo>
                  <a:pt x="496238" y="57091"/>
                </a:lnTo>
                <a:lnTo>
                  <a:pt x="494456" y="0"/>
                </a:lnTo>
                <a:close/>
              </a:path>
            </a:pathLst>
          </a:custGeom>
          <a:solidFill>
            <a:srgbClr val="2A1A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26812" y="1517802"/>
            <a:ext cx="8133715" cy="1572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68300" indent="-355600">
              <a:lnSpc>
                <a:spcPct val="100000"/>
              </a:lnSpc>
              <a:buSzPct val="90909"/>
              <a:buAutoNum type="arabicPeriod" startAt="4"/>
              <a:tabLst>
                <a:tab pos="367665" algn="l"/>
                <a:tab pos="368300" algn="l"/>
              </a:tabLst>
            </a:pPr>
            <a:r>
              <a:rPr dirty="0" sz="2200" spc="-20">
                <a:latin typeface="Arial"/>
                <a:cs typeface="Arial"/>
              </a:rPr>
              <a:t>Damage </a:t>
            </a:r>
            <a:r>
              <a:rPr dirty="0" sz="2200" spc="5">
                <a:latin typeface="Arial"/>
                <a:cs typeface="Arial"/>
              </a:rPr>
              <a:t>in </a:t>
            </a:r>
            <a:r>
              <a:rPr dirty="0" sz="2200" spc="-10" b="1">
                <a:latin typeface="Arial"/>
                <a:cs typeface="Arial"/>
              </a:rPr>
              <a:t>GIT </a:t>
            </a:r>
            <a:r>
              <a:rPr dirty="0" sz="2200" spc="-20" b="1">
                <a:latin typeface="Arial"/>
                <a:cs typeface="Arial"/>
              </a:rPr>
              <a:t>mucosa </a:t>
            </a:r>
            <a:r>
              <a:rPr dirty="0" sz="2000">
                <a:latin typeface="Arial"/>
                <a:cs typeface="Arial"/>
              </a:rPr>
              <a:t>→ </a:t>
            </a:r>
            <a:r>
              <a:rPr dirty="0" sz="2000" spc="-30">
                <a:latin typeface="Arial"/>
                <a:cs typeface="Arial"/>
              </a:rPr>
              <a:t>allows </a:t>
            </a:r>
            <a:r>
              <a:rPr dirty="0" sz="2000" spc="-5">
                <a:latin typeface="Arial"/>
                <a:cs typeface="Arial"/>
              </a:rPr>
              <a:t>bacteria into</a:t>
            </a:r>
            <a:r>
              <a:rPr dirty="0" sz="2000" spc="490">
                <a:latin typeface="Arial"/>
                <a:cs typeface="Arial"/>
              </a:rPr>
              <a:t> </a:t>
            </a:r>
            <a:r>
              <a:rPr dirty="0" sz="2000" spc="-15">
                <a:latin typeface="Arial"/>
                <a:cs typeface="Arial"/>
              </a:rPr>
              <a:t>circulation.</a:t>
            </a:r>
            <a:endParaRPr sz="2000">
              <a:latin typeface="Arial"/>
              <a:cs typeface="Arial"/>
            </a:endParaRPr>
          </a:p>
          <a:p>
            <a:pPr marL="368300" indent="-355600">
              <a:lnSpc>
                <a:spcPct val="100000"/>
              </a:lnSpc>
              <a:spcBef>
                <a:spcPts val="1160"/>
              </a:spcBef>
              <a:buSzPct val="90909"/>
              <a:buAutoNum type="arabicPeriod" startAt="4"/>
              <a:tabLst>
                <a:tab pos="367665" algn="l"/>
                <a:tab pos="368300" algn="l"/>
                <a:tab pos="3237865" algn="l"/>
                <a:tab pos="5536565" algn="l"/>
                <a:tab pos="5930265" algn="l"/>
              </a:tabLst>
            </a:pPr>
            <a:r>
              <a:rPr dirty="0" sz="2200" spc="-5" b="1">
                <a:latin typeface="Arial"/>
                <a:cs typeface="Arial"/>
              </a:rPr>
              <a:t>Cerebral</a:t>
            </a:r>
            <a:r>
              <a:rPr dirty="0" sz="2200" spc="-20" b="1">
                <a:latin typeface="Arial"/>
                <a:cs typeface="Arial"/>
              </a:rPr>
              <a:t> </a:t>
            </a:r>
            <a:r>
              <a:rPr dirty="0" sz="2200" spc="-15" b="1">
                <a:latin typeface="Arial"/>
                <a:cs typeface="Arial"/>
              </a:rPr>
              <a:t>ischemia</a:t>
            </a:r>
            <a:r>
              <a:rPr dirty="0" sz="2200" spc="70" b="1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→	</a:t>
            </a:r>
            <a:r>
              <a:rPr dirty="0" sz="2000" spc="-10">
                <a:latin typeface="Arial"/>
                <a:cs typeface="Arial"/>
              </a:rPr>
              <a:t>depression</a:t>
            </a:r>
            <a:r>
              <a:rPr dirty="0" sz="2000" spc="13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of </a:t>
            </a:r>
            <a:r>
              <a:rPr dirty="0" sz="2000" spc="-5">
                <a:latin typeface="Arial"/>
                <a:cs typeface="Arial"/>
              </a:rPr>
              <a:t>VMC	</a:t>
            </a:r>
            <a:r>
              <a:rPr dirty="0" sz="2000">
                <a:latin typeface="Arial"/>
                <a:cs typeface="Arial"/>
              </a:rPr>
              <a:t>→	</a:t>
            </a:r>
            <a:r>
              <a:rPr dirty="0" sz="2000" spc="-15">
                <a:latin typeface="Arial"/>
                <a:cs typeface="Arial"/>
              </a:rPr>
              <a:t>vasodilation </a:t>
            </a:r>
            <a:r>
              <a:rPr dirty="0" sz="2000">
                <a:latin typeface="Arial"/>
                <a:cs typeface="Arial"/>
              </a:rPr>
              <a:t>+ ↓</a:t>
            </a:r>
            <a:r>
              <a:rPr dirty="0" sz="2000" spc="75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HR</a:t>
            </a:r>
            <a:endParaRPr sz="2000">
              <a:latin typeface="Arial"/>
              <a:cs typeface="Arial"/>
            </a:endParaRPr>
          </a:p>
          <a:p>
            <a:pPr marL="3021965">
              <a:lnSpc>
                <a:spcPct val="100000"/>
              </a:lnSpc>
              <a:spcBef>
                <a:spcPts val="660"/>
              </a:spcBef>
            </a:pPr>
            <a:r>
              <a:rPr dirty="0" sz="1400" spc="15">
                <a:latin typeface="Arial"/>
                <a:cs typeface="Arial"/>
              </a:rPr>
              <a:t>(vasomotor </a:t>
            </a:r>
            <a:r>
              <a:rPr dirty="0" sz="1400" spc="10">
                <a:latin typeface="Arial"/>
                <a:cs typeface="Arial"/>
              </a:rPr>
              <a:t>center </a:t>
            </a:r>
            <a:r>
              <a:rPr dirty="0" sz="1400" spc="5">
                <a:latin typeface="Arial"/>
                <a:cs typeface="Arial"/>
              </a:rPr>
              <a:t>..</a:t>
            </a:r>
            <a:r>
              <a:rPr dirty="0" sz="1400" spc="-265">
                <a:latin typeface="Arial"/>
                <a:cs typeface="Arial"/>
              </a:rPr>
              <a:t> </a:t>
            </a:r>
            <a:r>
              <a:rPr dirty="0" sz="1400" spc="5">
                <a:latin typeface="Arial"/>
                <a:cs typeface="Arial"/>
              </a:rPr>
              <a:t>sympathetic)</a:t>
            </a:r>
            <a:endParaRPr sz="1400">
              <a:latin typeface="Arial"/>
              <a:cs typeface="Arial"/>
            </a:endParaRPr>
          </a:p>
          <a:p>
            <a:pPr marL="2183765">
              <a:lnSpc>
                <a:spcPct val="100000"/>
              </a:lnSpc>
              <a:spcBef>
                <a:spcPts val="1120"/>
              </a:spcBef>
            </a:pPr>
            <a:r>
              <a:rPr dirty="0" sz="2000" spc="5">
                <a:latin typeface="Arial"/>
                <a:cs typeface="Arial"/>
              </a:rPr>
              <a:t>further </a:t>
            </a:r>
            <a:r>
              <a:rPr dirty="0" sz="2000" spc="-5">
                <a:latin typeface="Arial"/>
                <a:cs typeface="Arial"/>
              </a:rPr>
              <a:t>decrease </a:t>
            </a:r>
            <a:r>
              <a:rPr dirty="0" sz="2000" spc="-25">
                <a:latin typeface="Arial"/>
                <a:cs typeface="Arial"/>
              </a:rPr>
              <a:t>in </a:t>
            </a:r>
            <a:r>
              <a:rPr dirty="0" sz="2000" spc="-20">
                <a:latin typeface="Arial"/>
                <a:cs typeface="Arial"/>
              </a:rPr>
              <a:t>blood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pressure.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6812" y="3791102"/>
            <a:ext cx="8280400" cy="21945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AutoNum type="arabicPeriod" startAt="6"/>
              <a:tabLst>
                <a:tab pos="367665" algn="l"/>
                <a:tab pos="368300" algn="l"/>
              </a:tabLst>
            </a:pPr>
            <a:r>
              <a:rPr dirty="0" sz="2000" spc="-5" b="1">
                <a:latin typeface="Arial"/>
                <a:cs typeface="Arial"/>
              </a:rPr>
              <a:t>Myocardial </a:t>
            </a:r>
            <a:r>
              <a:rPr dirty="0" sz="2000" b="1">
                <a:latin typeface="Arial"/>
                <a:cs typeface="Arial"/>
              </a:rPr>
              <a:t>ischemia </a:t>
            </a:r>
            <a:r>
              <a:rPr dirty="0" sz="2000">
                <a:latin typeface="Arial"/>
                <a:cs typeface="Arial"/>
              </a:rPr>
              <a:t>→ </a:t>
            </a:r>
            <a:r>
              <a:rPr dirty="0" sz="2000" spc="-5">
                <a:latin typeface="Arial"/>
                <a:cs typeface="Arial"/>
              </a:rPr>
              <a:t>depressed contractility </a:t>
            </a:r>
            <a:r>
              <a:rPr dirty="0" sz="2000">
                <a:latin typeface="Arial"/>
                <a:cs typeface="Arial"/>
              </a:rPr>
              <a:t>+ </a:t>
            </a:r>
            <a:r>
              <a:rPr dirty="0" sz="2000" spc="-5">
                <a:latin typeface="Arial"/>
                <a:cs typeface="Arial"/>
              </a:rPr>
              <a:t>myocardial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damage</a:t>
            </a:r>
            <a:endParaRPr sz="2000">
              <a:latin typeface="Arial"/>
              <a:cs typeface="Arial"/>
            </a:endParaRPr>
          </a:p>
          <a:p>
            <a:pPr marL="2666365">
              <a:lnSpc>
                <a:spcPct val="100000"/>
              </a:lnSpc>
              <a:spcBef>
                <a:spcPts val="1000"/>
              </a:spcBef>
            </a:pPr>
            <a:r>
              <a:rPr dirty="0" sz="2000" spc="10">
                <a:latin typeface="Arial"/>
                <a:cs typeface="Arial"/>
              </a:rPr>
              <a:t>more </a:t>
            </a:r>
            <a:r>
              <a:rPr dirty="0" sz="2000" spc="-10">
                <a:latin typeface="Arial"/>
                <a:cs typeface="Arial"/>
              </a:rPr>
              <a:t>shock </a:t>
            </a:r>
            <a:r>
              <a:rPr dirty="0" sz="2000">
                <a:latin typeface="Arial"/>
                <a:cs typeface="Arial"/>
              </a:rPr>
              <a:t>&amp;</a:t>
            </a:r>
            <a:r>
              <a:rPr dirty="0" sz="2000" spc="-95">
                <a:latin typeface="Arial"/>
                <a:cs typeface="Arial"/>
              </a:rPr>
              <a:t> </a:t>
            </a:r>
            <a:r>
              <a:rPr dirty="0" sz="2000" spc="-15">
                <a:latin typeface="Arial"/>
                <a:cs typeface="Arial"/>
              </a:rPr>
              <a:t>acidosis.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750">
              <a:latin typeface="Times New Roman"/>
              <a:cs typeface="Times New Roman"/>
            </a:endParaRPr>
          </a:p>
          <a:p>
            <a:pPr marL="355600" marR="276860" indent="-342900">
              <a:lnSpc>
                <a:spcPct val="100000"/>
              </a:lnSpc>
              <a:buFont typeface="Arial"/>
              <a:buAutoNum type="arabicPeriod" startAt="7"/>
              <a:tabLst>
                <a:tab pos="292100" algn="l"/>
              </a:tabLst>
            </a:pPr>
            <a:r>
              <a:rPr dirty="0" sz="2000" spc="-5" b="1">
                <a:latin typeface="Arial"/>
                <a:cs typeface="Arial"/>
              </a:rPr>
              <a:t>Respiratory </a:t>
            </a:r>
            <a:r>
              <a:rPr dirty="0" sz="2000" b="1">
                <a:latin typeface="Arial"/>
                <a:cs typeface="Arial"/>
              </a:rPr>
              <a:t>distress </a:t>
            </a:r>
            <a:r>
              <a:rPr dirty="0" sz="2000">
                <a:latin typeface="Arial"/>
                <a:cs typeface="Arial"/>
              </a:rPr>
              <a:t>syndrome occurs </a:t>
            </a:r>
            <a:r>
              <a:rPr dirty="0" sz="2000" spc="-10">
                <a:latin typeface="Arial"/>
                <a:cs typeface="Arial"/>
              </a:rPr>
              <a:t>due </a:t>
            </a:r>
            <a:r>
              <a:rPr dirty="0" sz="2000" spc="20">
                <a:latin typeface="Arial"/>
                <a:cs typeface="Arial"/>
              </a:rPr>
              <a:t>to </a:t>
            </a:r>
            <a:r>
              <a:rPr dirty="0" sz="2000" spc="-5">
                <a:latin typeface="Arial"/>
                <a:cs typeface="Arial"/>
              </a:rPr>
              <a:t>damage </a:t>
            </a:r>
            <a:r>
              <a:rPr dirty="0" sz="2000" spc="-10">
                <a:latin typeface="Arial"/>
                <a:cs typeface="Arial"/>
              </a:rPr>
              <a:t>of </a:t>
            </a:r>
            <a:r>
              <a:rPr dirty="0" sz="2000" spc="-20">
                <a:latin typeface="Arial"/>
                <a:cs typeface="Arial"/>
              </a:rPr>
              <a:t>capillary  </a:t>
            </a:r>
            <a:r>
              <a:rPr dirty="0" sz="2000" spc="-15">
                <a:latin typeface="Arial"/>
                <a:cs typeface="Arial"/>
              </a:rPr>
              <a:t>endothelial </a:t>
            </a:r>
            <a:r>
              <a:rPr dirty="0" sz="2000" spc="-25">
                <a:latin typeface="Arial"/>
                <a:cs typeface="Arial"/>
              </a:rPr>
              <a:t>cells </a:t>
            </a:r>
            <a:r>
              <a:rPr dirty="0" sz="2000">
                <a:latin typeface="Arial"/>
                <a:cs typeface="Arial"/>
              </a:rPr>
              <a:t>&amp; </a:t>
            </a:r>
            <a:r>
              <a:rPr dirty="0" sz="2000" spc="-20">
                <a:latin typeface="Arial"/>
                <a:cs typeface="Arial"/>
              </a:rPr>
              <a:t>alveolar epithelial cells, </a:t>
            </a:r>
            <a:r>
              <a:rPr dirty="0" sz="2000" spc="-15">
                <a:latin typeface="Arial"/>
                <a:cs typeface="Arial"/>
              </a:rPr>
              <a:t>with </a:t>
            </a:r>
            <a:r>
              <a:rPr dirty="0" sz="2000" spc="-10">
                <a:latin typeface="Arial"/>
                <a:cs typeface="Arial"/>
              </a:rPr>
              <a:t>release of </a:t>
            </a:r>
            <a:r>
              <a:rPr dirty="0" sz="2000" spc="345">
                <a:latin typeface="Arial"/>
                <a:cs typeface="Arial"/>
              </a:rPr>
              <a:t> </a:t>
            </a:r>
            <a:r>
              <a:rPr dirty="0" sz="2000" spc="-5">
                <a:latin typeface="Arial"/>
                <a:cs typeface="Arial"/>
              </a:rPr>
              <a:t>cytokines.</a:t>
            </a:r>
            <a:endParaRPr sz="2000">
              <a:latin typeface="Arial"/>
              <a:cs typeface="Arial"/>
            </a:endParaRPr>
          </a:p>
          <a:p>
            <a:pPr marL="292100" indent="-279400">
              <a:lnSpc>
                <a:spcPct val="100000"/>
              </a:lnSpc>
              <a:spcBef>
                <a:spcPts val="1000"/>
              </a:spcBef>
              <a:buAutoNum type="arabicPeriod" startAt="7"/>
              <a:tabLst>
                <a:tab pos="292100" algn="l"/>
              </a:tabLst>
            </a:pPr>
            <a:r>
              <a:rPr dirty="0" sz="2000" spc="-15">
                <a:latin typeface="Arial"/>
                <a:cs typeface="Arial"/>
              </a:rPr>
              <a:t>Multiple </a:t>
            </a:r>
            <a:r>
              <a:rPr dirty="0" sz="2000" spc="-5">
                <a:latin typeface="Arial"/>
                <a:cs typeface="Arial"/>
              </a:rPr>
              <a:t>organ </a:t>
            </a:r>
            <a:r>
              <a:rPr dirty="0" sz="2000" spc="-10">
                <a:latin typeface="Arial"/>
                <a:cs typeface="Arial"/>
              </a:rPr>
              <a:t>failure </a:t>
            </a:r>
            <a:r>
              <a:rPr dirty="0" sz="2000">
                <a:latin typeface="Arial"/>
                <a:cs typeface="Arial"/>
              </a:rPr>
              <a:t>&amp;</a:t>
            </a:r>
            <a:r>
              <a:rPr dirty="0" sz="2000" spc="11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death.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092950" y="2571750"/>
            <a:ext cx="1016000" cy="508000"/>
          </a:xfrm>
          <a:custGeom>
            <a:avLst/>
            <a:gdLst/>
            <a:ahLst/>
            <a:cxnLst/>
            <a:rect l="l" t="t" r="r" b="b"/>
            <a:pathLst>
              <a:path w="1016000" h="508000">
                <a:moveTo>
                  <a:pt x="127000" y="254000"/>
                </a:moveTo>
                <a:lnTo>
                  <a:pt x="0" y="381000"/>
                </a:lnTo>
                <a:lnTo>
                  <a:pt x="127000" y="508000"/>
                </a:lnTo>
                <a:lnTo>
                  <a:pt x="127000" y="444500"/>
                </a:lnTo>
                <a:lnTo>
                  <a:pt x="952500" y="444500"/>
                </a:lnTo>
                <a:lnTo>
                  <a:pt x="952500" y="317500"/>
                </a:lnTo>
                <a:lnTo>
                  <a:pt x="127000" y="317500"/>
                </a:lnTo>
                <a:lnTo>
                  <a:pt x="127000" y="254000"/>
                </a:lnTo>
                <a:close/>
              </a:path>
              <a:path w="1016000" h="508000">
                <a:moveTo>
                  <a:pt x="952500" y="127000"/>
                </a:moveTo>
                <a:lnTo>
                  <a:pt x="825500" y="127000"/>
                </a:lnTo>
                <a:lnTo>
                  <a:pt x="825500" y="317500"/>
                </a:lnTo>
                <a:lnTo>
                  <a:pt x="952500" y="317500"/>
                </a:lnTo>
                <a:lnTo>
                  <a:pt x="952500" y="127000"/>
                </a:lnTo>
                <a:close/>
              </a:path>
              <a:path w="1016000" h="508000">
                <a:moveTo>
                  <a:pt x="889000" y="0"/>
                </a:moveTo>
                <a:lnTo>
                  <a:pt x="762000" y="127000"/>
                </a:lnTo>
                <a:lnTo>
                  <a:pt x="1016000" y="127000"/>
                </a:lnTo>
                <a:lnTo>
                  <a:pt x="889000" y="0"/>
                </a:lnTo>
                <a:close/>
              </a:path>
            </a:pathLst>
          </a:custGeom>
          <a:solidFill>
            <a:srgbClr val="46B2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092950" y="2571750"/>
            <a:ext cx="1016000" cy="508000"/>
          </a:xfrm>
          <a:custGeom>
            <a:avLst/>
            <a:gdLst/>
            <a:ahLst/>
            <a:cxnLst/>
            <a:rect l="l" t="t" r="r" b="b"/>
            <a:pathLst>
              <a:path w="1016000" h="508000">
                <a:moveTo>
                  <a:pt x="127000" y="254000"/>
                </a:moveTo>
                <a:lnTo>
                  <a:pt x="0" y="381000"/>
                </a:lnTo>
                <a:lnTo>
                  <a:pt x="127000" y="508000"/>
                </a:lnTo>
                <a:lnTo>
                  <a:pt x="127000" y="477342"/>
                </a:lnTo>
                <a:lnTo>
                  <a:pt x="114300" y="477342"/>
                </a:lnTo>
                <a:lnTo>
                  <a:pt x="17957" y="381000"/>
                </a:lnTo>
                <a:lnTo>
                  <a:pt x="114300" y="284657"/>
                </a:lnTo>
                <a:lnTo>
                  <a:pt x="127000" y="284657"/>
                </a:lnTo>
                <a:lnTo>
                  <a:pt x="127000" y="254000"/>
                </a:lnTo>
                <a:close/>
              </a:path>
              <a:path w="1016000" h="508000">
                <a:moveTo>
                  <a:pt x="906957" y="17957"/>
                </a:moveTo>
                <a:lnTo>
                  <a:pt x="889000" y="17957"/>
                </a:lnTo>
                <a:lnTo>
                  <a:pt x="985342" y="114300"/>
                </a:lnTo>
                <a:lnTo>
                  <a:pt x="939800" y="114300"/>
                </a:lnTo>
                <a:lnTo>
                  <a:pt x="939800" y="431800"/>
                </a:lnTo>
                <a:lnTo>
                  <a:pt x="114300" y="431800"/>
                </a:lnTo>
                <a:lnTo>
                  <a:pt x="114300" y="477342"/>
                </a:lnTo>
                <a:lnTo>
                  <a:pt x="127000" y="477342"/>
                </a:lnTo>
                <a:lnTo>
                  <a:pt x="127000" y="444500"/>
                </a:lnTo>
                <a:lnTo>
                  <a:pt x="952500" y="444500"/>
                </a:lnTo>
                <a:lnTo>
                  <a:pt x="952500" y="127000"/>
                </a:lnTo>
                <a:lnTo>
                  <a:pt x="1016000" y="127000"/>
                </a:lnTo>
                <a:lnTo>
                  <a:pt x="906957" y="17957"/>
                </a:lnTo>
                <a:close/>
              </a:path>
              <a:path w="1016000" h="508000">
                <a:moveTo>
                  <a:pt x="127000" y="284657"/>
                </a:moveTo>
                <a:lnTo>
                  <a:pt x="114300" y="284657"/>
                </a:lnTo>
                <a:lnTo>
                  <a:pt x="114300" y="330200"/>
                </a:lnTo>
                <a:lnTo>
                  <a:pt x="838200" y="330200"/>
                </a:lnTo>
                <a:lnTo>
                  <a:pt x="838200" y="317500"/>
                </a:lnTo>
                <a:lnTo>
                  <a:pt x="127000" y="317500"/>
                </a:lnTo>
                <a:lnTo>
                  <a:pt x="127000" y="284657"/>
                </a:lnTo>
                <a:close/>
              </a:path>
              <a:path w="1016000" h="508000">
                <a:moveTo>
                  <a:pt x="889000" y="0"/>
                </a:moveTo>
                <a:lnTo>
                  <a:pt x="762000" y="127000"/>
                </a:lnTo>
                <a:lnTo>
                  <a:pt x="825500" y="127000"/>
                </a:lnTo>
                <a:lnTo>
                  <a:pt x="825500" y="317500"/>
                </a:lnTo>
                <a:lnTo>
                  <a:pt x="838200" y="317500"/>
                </a:lnTo>
                <a:lnTo>
                  <a:pt x="838200" y="114300"/>
                </a:lnTo>
                <a:lnTo>
                  <a:pt x="792657" y="114300"/>
                </a:lnTo>
                <a:lnTo>
                  <a:pt x="889000" y="17957"/>
                </a:lnTo>
                <a:lnTo>
                  <a:pt x="906957" y="17957"/>
                </a:lnTo>
                <a:lnTo>
                  <a:pt x="889000" y="0"/>
                </a:lnTo>
                <a:close/>
              </a:path>
            </a:pathLst>
          </a:custGeom>
          <a:solidFill>
            <a:srgbClr val="B683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847850" y="2571750"/>
            <a:ext cx="863600" cy="508000"/>
          </a:xfrm>
          <a:custGeom>
            <a:avLst/>
            <a:gdLst/>
            <a:ahLst/>
            <a:cxnLst/>
            <a:rect l="l" t="t" r="r" b="b"/>
            <a:pathLst>
              <a:path w="863600" h="508000">
                <a:moveTo>
                  <a:pt x="190500" y="127000"/>
                </a:moveTo>
                <a:lnTo>
                  <a:pt x="63500" y="127000"/>
                </a:lnTo>
                <a:lnTo>
                  <a:pt x="63500" y="444500"/>
                </a:lnTo>
                <a:lnTo>
                  <a:pt x="736600" y="444500"/>
                </a:lnTo>
                <a:lnTo>
                  <a:pt x="736600" y="508000"/>
                </a:lnTo>
                <a:lnTo>
                  <a:pt x="863600" y="381000"/>
                </a:lnTo>
                <a:lnTo>
                  <a:pt x="800100" y="317500"/>
                </a:lnTo>
                <a:lnTo>
                  <a:pt x="190500" y="317500"/>
                </a:lnTo>
                <a:lnTo>
                  <a:pt x="190500" y="127000"/>
                </a:lnTo>
                <a:close/>
              </a:path>
              <a:path w="863600" h="508000">
                <a:moveTo>
                  <a:pt x="736600" y="254000"/>
                </a:moveTo>
                <a:lnTo>
                  <a:pt x="736600" y="317500"/>
                </a:lnTo>
                <a:lnTo>
                  <a:pt x="800100" y="317500"/>
                </a:lnTo>
                <a:lnTo>
                  <a:pt x="736600" y="254000"/>
                </a:lnTo>
                <a:close/>
              </a:path>
              <a:path w="863600" h="508000">
                <a:moveTo>
                  <a:pt x="127000" y="0"/>
                </a:moveTo>
                <a:lnTo>
                  <a:pt x="0" y="127000"/>
                </a:lnTo>
                <a:lnTo>
                  <a:pt x="254000" y="127000"/>
                </a:lnTo>
                <a:lnTo>
                  <a:pt x="127000" y="0"/>
                </a:lnTo>
                <a:close/>
              </a:path>
            </a:pathLst>
          </a:custGeom>
          <a:solidFill>
            <a:srgbClr val="46B2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847850" y="2571750"/>
            <a:ext cx="863600" cy="508000"/>
          </a:xfrm>
          <a:custGeom>
            <a:avLst/>
            <a:gdLst/>
            <a:ahLst/>
            <a:cxnLst/>
            <a:rect l="l" t="t" r="r" b="b"/>
            <a:pathLst>
              <a:path w="863600" h="508000">
                <a:moveTo>
                  <a:pt x="127000" y="0"/>
                </a:moveTo>
                <a:lnTo>
                  <a:pt x="0" y="127000"/>
                </a:lnTo>
                <a:lnTo>
                  <a:pt x="63500" y="127000"/>
                </a:lnTo>
                <a:lnTo>
                  <a:pt x="63500" y="444500"/>
                </a:lnTo>
                <a:lnTo>
                  <a:pt x="736600" y="444500"/>
                </a:lnTo>
                <a:lnTo>
                  <a:pt x="736600" y="508000"/>
                </a:lnTo>
                <a:lnTo>
                  <a:pt x="767257" y="477342"/>
                </a:lnTo>
                <a:lnTo>
                  <a:pt x="749300" y="477342"/>
                </a:lnTo>
                <a:lnTo>
                  <a:pt x="749300" y="431800"/>
                </a:lnTo>
                <a:lnTo>
                  <a:pt x="76200" y="431800"/>
                </a:lnTo>
                <a:lnTo>
                  <a:pt x="76200" y="114300"/>
                </a:lnTo>
                <a:lnTo>
                  <a:pt x="30657" y="114300"/>
                </a:lnTo>
                <a:lnTo>
                  <a:pt x="127000" y="17957"/>
                </a:lnTo>
                <a:lnTo>
                  <a:pt x="144957" y="17957"/>
                </a:lnTo>
                <a:lnTo>
                  <a:pt x="127000" y="0"/>
                </a:lnTo>
                <a:close/>
              </a:path>
              <a:path w="863600" h="508000">
                <a:moveTo>
                  <a:pt x="767257" y="284657"/>
                </a:moveTo>
                <a:lnTo>
                  <a:pt x="749300" y="284657"/>
                </a:lnTo>
                <a:lnTo>
                  <a:pt x="845642" y="381000"/>
                </a:lnTo>
                <a:lnTo>
                  <a:pt x="749300" y="477342"/>
                </a:lnTo>
                <a:lnTo>
                  <a:pt x="767257" y="477342"/>
                </a:lnTo>
                <a:lnTo>
                  <a:pt x="863600" y="381000"/>
                </a:lnTo>
                <a:lnTo>
                  <a:pt x="767257" y="284657"/>
                </a:lnTo>
                <a:close/>
              </a:path>
              <a:path w="863600" h="508000">
                <a:moveTo>
                  <a:pt x="144957" y="17957"/>
                </a:moveTo>
                <a:lnTo>
                  <a:pt x="127000" y="17957"/>
                </a:lnTo>
                <a:lnTo>
                  <a:pt x="223342" y="114300"/>
                </a:lnTo>
                <a:lnTo>
                  <a:pt x="177800" y="114300"/>
                </a:lnTo>
                <a:lnTo>
                  <a:pt x="177800" y="330200"/>
                </a:lnTo>
                <a:lnTo>
                  <a:pt x="749300" y="330200"/>
                </a:lnTo>
                <a:lnTo>
                  <a:pt x="749300" y="317500"/>
                </a:lnTo>
                <a:lnTo>
                  <a:pt x="190500" y="317500"/>
                </a:lnTo>
                <a:lnTo>
                  <a:pt x="190500" y="127000"/>
                </a:lnTo>
                <a:lnTo>
                  <a:pt x="254000" y="127000"/>
                </a:lnTo>
                <a:lnTo>
                  <a:pt x="144957" y="17957"/>
                </a:lnTo>
                <a:close/>
              </a:path>
              <a:path w="863600" h="508000">
                <a:moveTo>
                  <a:pt x="736600" y="254000"/>
                </a:moveTo>
                <a:lnTo>
                  <a:pt x="736600" y="317500"/>
                </a:lnTo>
                <a:lnTo>
                  <a:pt x="749300" y="317500"/>
                </a:lnTo>
                <a:lnTo>
                  <a:pt x="749300" y="284657"/>
                </a:lnTo>
                <a:lnTo>
                  <a:pt x="767257" y="284657"/>
                </a:lnTo>
                <a:lnTo>
                  <a:pt x="736600" y="254000"/>
                </a:lnTo>
                <a:close/>
              </a:path>
            </a:pathLst>
          </a:custGeom>
          <a:solidFill>
            <a:srgbClr val="B683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013450" y="4083050"/>
            <a:ext cx="774700" cy="508000"/>
          </a:xfrm>
          <a:custGeom>
            <a:avLst/>
            <a:gdLst/>
            <a:ahLst/>
            <a:cxnLst/>
            <a:rect l="l" t="t" r="r" b="b"/>
            <a:pathLst>
              <a:path w="774700" h="508000">
                <a:moveTo>
                  <a:pt x="127000" y="254000"/>
                </a:moveTo>
                <a:lnTo>
                  <a:pt x="0" y="381000"/>
                </a:lnTo>
                <a:lnTo>
                  <a:pt x="127000" y="508000"/>
                </a:lnTo>
                <a:lnTo>
                  <a:pt x="127000" y="444500"/>
                </a:lnTo>
                <a:lnTo>
                  <a:pt x="711200" y="444500"/>
                </a:lnTo>
                <a:lnTo>
                  <a:pt x="711200" y="317500"/>
                </a:lnTo>
                <a:lnTo>
                  <a:pt x="127000" y="317500"/>
                </a:lnTo>
                <a:lnTo>
                  <a:pt x="127000" y="254000"/>
                </a:lnTo>
                <a:close/>
              </a:path>
              <a:path w="774700" h="508000">
                <a:moveTo>
                  <a:pt x="711200" y="127000"/>
                </a:moveTo>
                <a:lnTo>
                  <a:pt x="584200" y="127000"/>
                </a:lnTo>
                <a:lnTo>
                  <a:pt x="584200" y="317500"/>
                </a:lnTo>
                <a:lnTo>
                  <a:pt x="711200" y="317500"/>
                </a:lnTo>
                <a:lnTo>
                  <a:pt x="711200" y="127000"/>
                </a:lnTo>
                <a:close/>
              </a:path>
              <a:path w="774700" h="508000">
                <a:moveTo>
                  <a:pt x="647700" y="0"/>
                </a:moveTo>
                <a:lnTo>
                  <a:pt x="520700" y="127000"/>
                </a:lnTo>
                <a:lnTo>
                  <a:pt x="774700" y="127000"/>
                </a:lnTo>
                <a:lnTo>
                  <a:pt x="647700" y="0"/>
                </a:lnTo>
                <a:close/>
              </a:path>
            </a:pathLst>
          </a:custGeom>
          <a:solidFill>
            <a:srgbClr val="46B2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013450" y="4083050"/>
            <a:ext cx="774700" cy="508000"/>
          </a:xfrm>
          <a:custGeom>
            <a:avLst/>
            <a:gdLst/>
            <a:ahLst/>
            <a:cxnLst/>
            <a:rect l="l" t="t" r="r" b="b"/>
            <a:pathLst>
              <a:path w="774700" h="508000">
                <a:moveTo>
                  <a:pt x="127000" y="254000"/>
                </a:moveTo>
                <a:lnTo>
                  <a:pt x="0" y="381000"/>
                </a:lnTo>
                <a:lnTo>
                  <a:pt x="127000" y="508000"/>
                </a:lnTo>
                <a:lnTo>
                  <a:pt x="127000" y="477342"/>
                </a:lnTo>
                <a:lnTo>
                  <a:pt x="114300" y="477342"/>
                </a:lnTo>
                <a:lnTo>
                  <a:pt x="17957" y="381000"/>
                </a:lnTo>
                <a:lnTo>
                  <a:pt x="114300" y="284657"/>
                </a:lnTo>
                <a:lnTo>
                  <a:pt x="127000" y="284657"/>
                </a:lnTo>
                <a:lnTo>
                  <a:pt x="127000" y="254000"/>
                </a:lnTo>
                <a:close/>
              </a:path>
              <a:path w="774700" h="508000">
                <a:moveTo>
                  <a:pt x="665657" y="17957"/>
                </a:moveTo>
                <a:lnTo>
                  <a:pt x="647700" y="17957"/>
                </a:lnTo>
                <a:lnTo>
                  <a:pt x="744042" y="114300"/>
                </a:lnTo>
                <a:lnTo>
                  <a:pt x="698500" y="114300"/>
                </a:lnTo>
                <a:lnTo>
                  <a:pt x="698500" y="431800"/>
                </a:lnTo>
                <a:lnTo>
                  <a:pt x="114300" y="431800"/>
                </a:lnTo>
                <a:lnTo>
                  <a:pt x="114300" y="477342"/>
                </a:lnTo>
                <a:lnTo>
                  <a:pt x="127000" y="477342"/>
                </a:lnTo>
                <a:lnTo>
                  <a:pt x="127000" y="444500"/>
                </a:lnTo>
                <a:lnTo>
                  <a:pt x="711200" y="444500"/>
                </a:lnTo>
                <a:lnTo>
                  <a:pt x="711200" y="127000"/>
                </a:lnTo>
                <a:lnTo>
                  <a:pt x="774700" y="127000"/>
                </a:lnTo>
                <a:lnTo>
                  <a:pt x="665657" y="17957"/>
                </a:lnTo>
                <a:close/>
              </a:path>
              <a:path w="774700" h="508000">
                <a:moveTo>
                  <a:pt x="127000" y="284657"/>
                </a:moveTo>
                <a:lnTo>
                  <a:pt x="114300" y="284657"/>
                </a:lnTo>
                <a:lnTo>
                  <a:pt x="114300" y="330200"/>
                </a:lnTo>
                <a:lnTo>
                  <a:pt x="596900" y="330200"/>
                </a:lnTo>
                <a:lnTo>
                  <a:pt x="596900" y="317500"/>
                </a:lnTo>
                <a:lnTo>
                  <a:pt x="127000" y="317500"/>
                </a:lnTo>
                <a:lnTo>
                  <a:pt x="127000" y="284657"/>
                </a:lnTo>
                <a:close/>
              </a:path>
              <a:path w="774700" h="508000">
                <a:moveTo>
                  <a:pt x="647700" y="0"/>
                </a:moveTo>
                <a:lnTo>
                  <a:pt x="520700" y="127000"/>
                </a:lnTo>
                <a:lnTo>
                  <a:pt x="584200" y="127000"/>
                </a:lnTo>
                <a:lnTo>
                  <a:pt x="584200" y="317500"/>
                </a:lnTo>
                <a:lnTo>
                  <a:pt x="596900" y="317500"/>
                </a:lnTo>
                <a:lnTo>
                  <a:pt x="596900" y="114300"/>
                </a:lnTo>
                <a:lnTo>
                  <a:pt x="551357" y="114300"/>
                </a:lnTo>
                <a:lnTo>
                  <a:pt x="647700" y="17957"/>
                </a:lnTo>
                <a:lnTo>
                  <a:pt x="665657" y="17957"/>
                </a:lnTo>
                <a:lnTo>
                  <a:pt x="647700" y="0"/>
                </a:lnTo>
                <a:close/>
              </a:path>
            </a:pathLst>
          </a:custGeom>
          <a:solidFill>
            <a:srgbClr val="B683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203450" y="4083050"/>
            <a:ext cx="1079500" cy="508000"/>
          </a:xfrm>
          <a:custGeom>
            <a:avLst/>
            <a:gdLst/>
            <a:ahLst/>
            <a:cxnLst/>
            <a:rect l="l" t="t" r="r" b="b"/>
            <a:pathLst>
              <a:path w="1079500" h="508000">
                <a:moveTo>
                  <a:pt x="190500" y="127000"/>
                </a:moveTo>
                <a:lnTo>
                  <a:pt x="63500" y="127000"/>
                </a:lnTo>
                <a:lnTo>
                  <a:pt x="63500" y="444500"/>
                </a:lnTo>
                <a:lnTo>
                  <a:pt x="952500" y="444500"/>
                </a:lnTo>
                <a:lnTo>
                  <a:pt x="952500" y="508000"/>
                </a:lnTo>
                <a:lnTo>
                  <a:pt x="1079500" y="381000"/>
                </a:lnTo>
                <a:lnTo>
                  <a:pt x="1016000" y="317500"/>
                </a:lnTo>
                <a:lnTo>
                  <a:pt x="190500" y="317500"/>
                </a:lnTo>
                <a:lnTo>
                  <a:pt x="190500" y="127000"/>
                </a:lnTo>
                <a:close/>
              </a:path>
              <a:path w="1079500" h="508000">
                <a:moveTo>
                  <a:pt x="952500" y="254000"/>
                </a:moveTo>
                <a:lnTo>
                  <a:pt x="952500" y="317500"/>
                </a:lnTo>
                <a:lnTo>
                  <a:pt x="1016000" y="317500"/>
                </a:lnTo>
                <a:lnTo>
                  <a:pt x="952500" y="254000"/>
                </a:lnTo>
                <a:close/>
              </a:path>
              <a:path w="1079500" h="508000">
                <a:moveTo>
                  <a:pt x="127000" y="0"/>
                </a:moveTo>
                <a:lnTo>
                  <a:pt x="0" y="127000"/>
                </a:lnTo>
                <a:lnTo>
                  <a:pt x="254000" y="127000"/>
                </a:lnTo>
                <a:lnTo>
                  <a:pt x="127000" y="0"/>
                </a:lnTo>
                <a:close/>
              </a:path>
            </a:pathLst>
          </a:custGeom>
          <a:solidFill>
            <a:srgbClr val="46B2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203450" y="4083050"/>
            <a:ext cx="1079500" cy="508000"/>
          </a:xfrm>
          <a:custGeom>
            <a:avLst/>
            <a:gdLst/>
            <a:ahLst/>
            <a:cxnLst/>
            <a:rect l="l" t="t" r="r" b="b"/>
            <a:pathLst>
              <a:path w="1079500" h="508000">
                <a:moveTo>
                  <a:pt x="127000" y="0"/>
                </a:moveTo>
                <a:lnTo>
                  <a:pt x="0" y="127000"/>
                </a:lnTo>
                <a:lnTo>
                  <a:pt x="63500" y="127000"/>
                </a:lnTo>
                <a:lnTo>
                  <a:pt x="63500" y="444500"/>
                </a:lnTo>
                <a:lnTo>
                  <a:pt x="952500" y="444500"/>
                </a:lnTo>
                <a:lnTo>
                  <a:pt x="952500" y="508000"/>
                </a:lnTo>
                <a:lnTo>
                  <a:pt x="983157" y="477342"/>
                </a:lnTo>
                <a:lnTo>
                  <a:pt x="965200" y="477342"/>
                </a:lnTo>
                <a:lnTo>
                  <a:pt x="965200" y="431800"/>
                </a:lnTo>
                <a:lnTo>
                  <a:pt x="76200" y="431800"/>
                </a:lnTo>
                <a:lnTo>
                  <a:pt x="76200" y="114300"/>
                </a:lnTo>
                <a:lnTo>
                  <a:pt x="30657" y="114300"/>
                </a:lnTo>
                <a:lnTo>
                  <a:pt x="127000" y="17957"/>
                </a:lnTo>
                <a:lnTo>
                  <a:pt x="144957" y="17957"/>
                </a:lnTo>
                <a:lnTo>
                  <a:pt x="127000" y="0"/>
                </a:lnTo>
                <a:close/>
              </a:path>
              <a:path w="1079500" h="508000">
                <a:moveTo>
                  <a:pt x="983157" y="284657"/>
                </a:moveTo>
                <a:lnTo>
                  <a:pt x="965200" y="284657"/>
                </a:lnTo>
                <a:lnTo>
                  <a:pt x="1061542" y="381000"/>
                </a:lnTo>
                <a:lnTo>
                  <a:pt x="965200" y="477342"/>
                </a:lnTo>
                <a:lnTo>
                  <a:pt x="983157" y="477342"/>
                </a:lnTo>
                <a:lnTo>
                  <a:pt x="1079500" y="381000"/>
                </a:lnTo>
                <a:lnTo>
                  <a:pt x="983157" y="284657"/>
                </a:lnTo>
                <a:close/>
              </a:path>
              <a:path w="1079500" h="508000">
                <a:moveTo>
                  <a:pt x="144957" y="17957"/>
                </a:moveTo>
                <a:lnTo>
                  <a:pt x="127000" y="17957"/>
                </a:lnTo>
                <a:lnTo>
                  <a:pt x="223342" y="114300"/>
                </a:lnTo>
                <a:lnTo>
                  <a:pt x="177800" y="114300"/>
                </a:lnTo>
                <a:lnTo>
                  <a:pt x="177800" y="330200"/>
                </a:lnTo>
                <a:lnTo>
                  <a:pt x="965200" y="330200"/>
                </a:lnTo>
                <a:lnTo>
                  <a:pt x="965200" y="317500"/>
                </a:lnTo>
                <a:lnTo>
                  <a:pt x="190500" y="317500"/>
                </a:lnTo>
                <a:lnTo>
                  <a:pt x="190500" y="127000"/>
                </a:lnTo>
                <a:lnTo>
                  <a:pt x="254000" y="127000"/>
                </a:lnTo>
                <a:lnTo>
                  <a:pt x="144957" y="17957"/>
                </a:lnTo>
                <a:close/>
              </a:path>
              <a:path w="1079500" h="508000">
                <a:moveTo>
                  <a:pt x="952500" y="254000"/>
                </a:moveTo>
                <a:lnTo>
                  <a:pt x="952500" y="317500"/>
                </a:lnTo>
                <a:lnTo>
                  <a:pt x="965200" y="317500"/>
                </a:lnTo>
                <a:lnTo>
                  <a:pt x="965200" y="284657"/>
                </a:lnTo>
                <a:lnTo>
                  <a:pt x="983157" y="284657"/>
                </a:lnTo>
                <a:lnTo>
                  <a:pt x="952500" y="254000"/>
                </a:lnTo>
                <a:close/>
              </a:path>
            </a:pathLst>
          </a:custGeom>
          <a:solidFill>
            <a:srgbClr val="B683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17500" y="762000"/>
            <a:ext cx="8724900" cy="482600"/>
          </a:xfrm>
          <a:custGeom>
            <a:avLst/>
            <a:gdLst/>
            <a:ahLst/>
            <a:cxnLst/>
            <a:rect l="l" t="t" r="r" b="b"/>
            <a:pathLst>
              <a:path w="8724900" h="482600">
                <a:moveTo>
                  <a:pt x="0" y="0"/>
                </a:moveTo>
                <a:lnTo>
                  <a:pt x="8724900" y="0"/>
                </a:lnTo>
                <a:lnTo>
                  <a:pt x="8724900" y="482600"/>
                </a:lnTo>
                <a:lnTo>
                  <a:pt x="0" y="482600"/>
                </a:lnTo>
                <a:lnTo>
                  <a:pt x="0" y="0"/>
                </a:lnTo>
                <a:close/>
              </a:path>
            </a:pathLst>
          </a:custGeom>
          <a:solidFill>
            <a:srgbClr val="3586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465993" y="759624"/>
            <a:ext cx="8395970" cy="42989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45" b="0">
                <a:solidFill>
                  <a:srgbClr val="FFA615"/>
                </a:solidFill>
                <a:latin typeface="Impact"/>
                <a:cs typeface="Impact"/>
              </a:rPr>
              <a:t>METABOLIC </a:t>
            </a:r>
            <a:r>
              <a:rPr dirty="0" spc="160" b="0">
                <a:solidFill>
                  <a:srgbClr val="FFA615"/>
                </a:solidFill>
                <a:latin typeface="Impact"/>
                <a:cs typeface="Impact"/>
              </a:rPr>
              <a:t>CHANGES </a:t>
            </a:r>
            <a:r>
              <a:rPr dirty="0" b="0">
                <a:solidFill>
                  <a:srgbClr val="FFA615"/>
                </a:solidFill>
                <a:latin typeface="Impact"/>
                <a:cs typeface="Impact"/>
              </a:rPr>
              <a:t>&amp; </a:t>
            </a:r>
            <a:r>
              <a:rPr dirty="0" spc="175" b="0">
                <a:solidFill>
                  <a:srgbClr val="FFA615"/>
                </a:solidFill>
                <a:latin typeface="Impact"/>
                <a:cs typeface="Impact"/>
              </a:rPr>
              <a:t>CELLULAR </a:t>
            </a:r>
            <a:r>
              <a:rPr dirty="0" spc="155" b="0">
                <a:solidFill>
                  <a:srgbClr val="FFA615"/>
                </a:solidFill>
                <a:latin typeface="Impact"/>
                <a:cs typeface="Impact"/>
              </a:rPr>
              <a:t>RESPONSE </a:t>
            </a:r>
            <a:r>
              <a:rPr dirty="0" spc="105" b="0">
                <a:solidFill>
                  <a:srgbClr val="FFA615"/>
                </a:solidFill>
                <a:latin typeface="Impact"/>
                <a:cs typeface="Impact"/>
              </a:rPr>
              <a:t>TO</a:t>
            </a:r>
            <a:r>
              <a:rPr dirty="0" spc="-110" b="0">
                <a:solidFill>
                  <a:srgbClr val="FFA615"/>
                </a:solidFill>
                <a:latin typeface="Impact"/>
                <a:cs typeface="Impact"/>
              </a:rPr>
              <a:t> </a:t>
            </a:r>
            <a:r>
              <a:rPr dirty="0" spc="160" b="0">
                <a:solidFill>
                  <a:srgbClr val="FFA615"/>
                </a:solidFill>
                <a:latin typeface="Impact"/>
                <a:cs typeface="Impact"/>
              </a:rPr>
              <a:t>SHOCK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05"/>
              </a:lnSpc>
            </a:pPr>
            <a:r>
              <a:rPr dirty="0" spc="-20"/>
              <a:t>Dr. </a:t>
            </a:r>
            <a:r>
              <a:rPr dirty="0" spc="-25"/>
              <a:t>Abeer  </a:t>
            </a:r>
            <a:r>
              <a:rPr dirty="0" spc="-15"/>
              <a:t>A. </a:t>
            </a:r>
            <a:r>
              <a:rPr dirty="0" spc="-10"/>
              <a:t>Al-Masri, </a:t>
            </a:r>
            <a:r>
              <a:rPr dirty="0" spc="-5"/>
              <a:t>Faculty </a:t>
            </a:r>
            <a:r>
              <a:rPr dirty="0"/>
              <a:t>of </a:t>
            </a:r>
            <a:r>
              <a:rPr dirty="0" spc="-10"/>
              <a:t>Medicine,</a:t>
            </a:r>
            <a:r>
              <a:rPr dirty="0" spc="185"/>
              <a:t> </a:t>
            </a:r>
            <a:r>
              <a:rPr dirty="0" spc="5"/>
              <a:t>KSU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28100" y="0"/>
            <a:ext cx="0" cy="673100"/>
          </a:xfrm>
          <a:custGeom>
            <a:avLst/>
            <a:gdLst/>
            <a:ahLst/>
            <a:cxnLst/>
            <a:rect l="l" t="t" r="r" b="b"/>
            <a:pathLst>
              <a:path w="0" h="673100">
                <a:moveTo>
                  <a:pt x="0" y="673100"/>
                </a:moveTo>
                <a:lnTo>
                  <a:pt x="0" y="0"/>
                </a:lnTo>
                <a:lnTo>
                  <a:pt x="0" y="673100"/>
                </a:lnTo>
                <a:close/>
              </a:path>
            </a:pathLst>
          </a:custGeom>
          <a:solidFill>
            <a:srgbClr val="F8B3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928100" y="1346200"/>
            <a:ext cx="0" cy="5511800"/>
          </a:xfrm>
          <a:custGeom>
            <a:avLst/>
            <a:gdLst/>
            <a:ahLst/>
            <a:cxnLst/>
            <a:rect l="l" t="t" r="r" b="b"/>
            <a:pathLst>
              <a:path w="0" h="5511800">
                <a:moveTo>
                  <a:pt x="0" y="5511800"/>
                </a:moveTo>
                <a:lnTo>
                  <a:pt x="0" y="0"/>
                </a:lnTo>
                <a:lnTo>
                  <a:pt x="0" y="5511800"/>
                </a:lnTo>
                <a:close/>
              </a:path>
            </a:pathLst>
          </a:custGeom>
          <a:solidFill>
            <a:srgbClr val="F8B3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928100" y="0"/>
            <a:ext cx="215900" cy="6858000"/>
          </a:xfrm>
          <a:custGeom>
            <a:avLst/>
            <a:gdLst/>
            <a:ahLst/>
            <a:cxnLst/>
            <a:rect l="l" t="t" r="r" b="b"/>
            <a:pathLst>
              <a:path w="215900" h="6858000">
                <a:moveTo>
                  <a:pt x="0" y="0"/>
                </a:moveTo>
                <a:lnTo>
                  <a:pt x="215900" y="0"/>
                </a:lnTo>
                <a:lnTo>
                  <a:pt x="2159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8B3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0"/>
            <a:ext cx="673100" cy="6858000"/>
          </a:xfrm>
          <a:custGeom>
            <a:avLst/>
            <a:gdLst/>
            <a:ahLst/>
            <a:cxnLst/>
            <a:rect l="l" t="t" r="r" b="b"/>
            <a:pathLst>
              <a:path w="673100" h="6858000">
                <a:moveTo>
                  <a:pt x="494456" y="0"/>
                </a:moveTo>
                <a:lnTo>
                  <a:pt x="0" y="0"/>
                </a:lnTo>
                <a:lnTo>
                  <a:pt x="0" y="6858000"/>
                </a:lnTo>
                <a:lnTo>
                  <a:pt x="494456" y="6858000"/>
                </a:lnTo>
                <a:lnTo>
                  <a:pt x="496238" y="6800908"/>
                </a:lnTo>
                <a:lnTo>
                  <a:pt x="501292" y="6750097"/>
                </a:lnTo>
                <a:lnTo>
                  <a:pt x="509183" y="6704731"/>
                </a:lnTo>
                <a:lnTo>
                  <a:pt x="519473" y="6663971"/>
                </a:lnTo>
                <a:lnTo>
                  <a:pt x="531727" y="6626980"/>
                </a:lnTo>
                <a:lnTo>
                  <a:pt x="560379" y="6560954"/>
                </a:lnTo>
                <a:lnTo>
                  <a:pt x="591650" y="6499954"/>
                </a:lnTo>
                <a:lnTo>
                  <a:pt x="607176" y="6469245"/>
                </a:lnTo>
                <a:lnTo>
                  <a:pt x="635829" y="6403219"/>
                </a:lnTo>
                <a:lnTo>
                  <a:pt x="648083" y="6366228"/>
                </a:lnTo>
                <a:lnTo>
                  <a:pt x="658373" y="6325468"/>
                </a:lnTo>
                <a:lnTo>
                  <a:pt x="666264" y="6280102"/>
                </a:lnTo>
                <a:lnTo>
                  <a:pt x="671318" y="6229291"/>
                </a:lnTo>
                <a:lnTo>
                  <a:pt x="673100" y="6172200"/>
                </a:lnTo>
                <a:lnTo>
                  <a:pt x="671318" y="6115108"/>
                </a:lnTo>
                <a:lnTo>
                  <a:pt x="666264" y="6064297"/>
                </a:lnTo>
                <a:lnTo>
                  <a:pt x="658373" y="6018931"/>
                </a:lnTo>
                <a:lnTo>
                  <a:pt x="648083" y="5978171"/>
                </a:lnTo>
                <a:lnTo>
                  <a:pt x="635829" y="5941180"/>
                </a:lnTo>
                <a:lnTo>
                  <a:pt x="607176" y="5875154"/>
                </a:lnTo>
                <a:lnTo>
                  <a:pt x="575906" y="5814154"/>
                </a:lnTo>
                <a:lnTo>
                  <a:pt x="560379" y="5783445"/>
                </a:lnTo>
                <a:lnTo>
                  <a:pt x="531727" y="5717419"/>
                </a:lnTo>
                <a:lnTo>
                  <a:pt x="519473" y="5680428"/>
                </a:lnTo>
                <a:lnTo>
                  <a:pt x="509183" y="5639668"/>
                </a:lnTo>
                <a:lnTo>
                  <a:pt x="501292" y="5594302"/>
                </a:lnTo>
                <a:lnTo>
                  <a:pt x="496238" y="5543491"/>
                </a:lnTo>
                <a:lnTo>
                  <a:pt x="494456" y="5486400"/>
                </a:lnTo>
                <a:lnTo>
                  <a:pt x="496238" y="5429308"/>
                </a:lnTo>
                <a:lnTo>
                  <a:pt x="501292" y="5378497"/>
                </a:lnTo>
                <a:lnTo>
                  <a:pt x="509183" y="5333131"/>
                </a:lnTo>
                <a:lnTo>
                  <a:pt x="519473" y="5292371"/>
                </a:lnTo>
                <a:lnTo>
                  <a:pt x="531727" y="5255380"/>
                </a:lnTo>
                <a:lnTo>
                  <a:pt x="560379" y="5189354"/>
                </a:lnTo>
                <a:lnTo>
                  <a:pt x="591650" y="5128354"/>
                </a:lnTo>
                <a:lnTo>
                  <a:pt x="607176" y="5097645"/>
                </a:lnTo>
                <a:lnTo>
                  <a:pt x="635829" y="5031619"/>
                </a:lnTo>
                <a:lnTo>
                  <a:pt x="648083" y="4994628"/>
                </a:lnTo>
                <a:lnTo>
                  <a:pt x="658373" y="4953868"/>
                </a:lnTo>
                <a:lnTo>
                  <a:pt x="666264" y="4908502"/>
                </a:lnTo>
                <a:lnTo>
                  <a:pt x="671318" y="4857691"/>
                </a:lnTo>
                <a:lnTo>
                  <a:pt x="673100" y="4800600"/>
                </a:lnTo>
                <a:lnTo>
                  <a:pt x="671318" y="4743508"/>
                </a:lnTo>
                <a:lnTo>
                  <a:pt x="666264" y="4692697"/>
                </a:lnTo>
                <a:lnTo>
                  <a:pt x="658373" y="4647331"/>
                </a:lnTo>
                <a:lnTo>
                  <a:pt x="648083" y="4606571"/>
                </a:lnTo>
                <a:lnTo>
                  <a:pt x="635829" y="4569580"/>
                </a:lnTo>
                <a:lnTo>
                  <a:pt x="607176" y="4503554"/>
                </a:lnTo>
                <a:lnTo>
                  <a:pt x="575906" y="4442554"/>
                </a:lnTo>
                <a:lnTo>
                  <a:pt x="560379" y="4411845"/>
                </a:lnTo>
                <a:lnTo>
                  <a:pt x="531727" y="4345819"/>
                </a:lnTo>
                <a:lnTo>
                  <a:pt x="519473" y="4308828"/>
                </a:lnTo>
                <a:lnTo>
                  <a:pt x="509183" y="4268068"/>
                </a:lnTo>
                <a:lnTo>
                  <a:pt x="501292" y="4222702"/>
                </a:lnTo>
                <a:lnTo>
                  <a:pt x="496238" y="4171891"/>
                </a:lnTo>
                <a:lnTo>
                  <a:pt x="494456" y="4114800"/>
                </a:lnTo>
                <a:lnTo>
                  <a:pt x="496238" y="4057708"/>
                </a:lnTo>
                <a:lnTo>
                  <a:pt x="501292" y="4006897"/>
                </a:lnTo>
                <a:lnTo>
                  <a:pt x="509183" y="3961531"/>
                </a:lnTo>
                <a:lnTo>
                  <a:pt x="519473" y="3920771"/>
                </a:lnTo>
                <a:lnTo>
                  <a:pt x="531727" y="3883780"/>
                </a:lnTo>
                <a:lnTo>
                  <a:pt x="560379" y="3817754"/>
                </a:lnTo>
                <a:lnTo>
                  <a:pt x="591650" y="3756754"/>
                </a:lnTo>
                <a:lnTo>
                  <a:pt x="607176" y="3726045"/>
                </a:lnTo>
                <a:lnTo>
                  <a:pt x="635829" y="3660019"/>
                </a:lnTo>
                <a:lnTo>
                  <a:pt x="648083" y="3623028"/>
                </a:lnTo>
                <a:lnTo>
                  <a:pt x="658373" y="3582268"/>
                </a:lnTo>
                <a:lnTo>
                  <a:pt x="666264" y="3536902"/>
                </a:lnTo>
                <a:lnTo>
                  <a:pt x="671318" y="3486091"/>
                </a:lnTo>
                <a:lnTo>
                  <a:pt x="673100" y="3429000"/>
                </a:lnTo>
                <a:lnTo>
                  <a:pt x="671318" y="3371908"/>
                </a:lnTo>
                <a:lnTo>
                  <a:pt x="666264" y="3321097"/>
                </a:lnTo>
                <a:lnTo>
                  <a:pt x="658373" y="3275731"/>
                </a:lnTo>
                <a:lnTo>
                  <a:pt x="648083" y="3234971"/>
                </a:lnTo>
                <a:lnTo>
                  <a:pt x="635829" y="3197980"/>
                </a:lnTo>
                <a:lnTo>
                  <a:pt x="607176" y="3131954"/>
                </a:lnTo>
                <a:lnTo>
                  <a:pt x="575906" y="3070954"/>
                </a:lnTo>
                <a:lnTo>
                  <a:pt x="560379" y="3040245"/>
                </a:lnTo>
                <a:lnTo>
                  <a:pt x="531727" y="2974219"/>
                </a:lnTo>
                <a:lnTo>
                  <a:pt x="519473" y="2937228"/>
                </a:lnTo>
                <a:lnTo>
                  <a:pt x="509183" y="2896468"/>
                </a:lnTo>
                <a:lnTo>
                  <a:pt x="501292" y="2851102"/>
                </a:lnTo>
                <a:lnTo>
                  <a:pt x="496238" y="2800291"/>
                </a:lnTo>
                <a:lnTo>
                  <a:pt x="494456" y="2743200"/>
                </a:lnTo>
                <a:lnTo>
                  <a:pt x="496238" y="2686108"/>
                </a:lnTo>
                <a:lnTo>
                  <a:pt x="501292" y="2635297"/>
                </a:lnTo>
                <a:lnTo>
                  <a:pt x="509183" y="2589931"/>
                </a:lnTo>
                <a:lnTo>
                  <a:pt x="519473" y="2549171"/>
                </a:lnTo>
                <a:lnTo>
                  <a:pt x="531727" y="2512180"/>
                </a:lnTo>
                <a:lnTo>
                  <a:pt x="560379" y="2446154"/>
                </a:lnTo>
                <a:lnTo>
                  <a:pt x="591650" y="2385154"/>
                </a:lnTo>
                <a:lnTo>
                  <a:pt x="607176" y="2354445"/>
                </a:lnTo>
                <a:lnTo>
                  <a:pt x="635829" y="2288419"/>
                </a:lnTo>
                <a:lnTo>
                  <a:pt x="648083" y="2251428"/>
                </a:lnTo>
                <a:lnTo>
                  <a:pt x="658373" y="2210668"/>
                </a:lnTo>
                <a:lnTo>
                  <a:pt x="666264" y="2165302"/>
                </a:lnTo>
                <a:lnTo>
                  <a:pt x="671318" y="2114491"/>
                </a:lnTo>
                <a:lnTo>
                  <a:pt x="673100" y="2057400"/>
                </a:lnTo>
                <a:lnTo>
                  <a:pt x="671318" y="2000308"/>
                </a:lnTo>
                <a:lnTo>
                  <a:pt x="666264" y="1949497"/>
                </a:lnTo>
                <a:lnTo>
                  <a:pt x="658373" y="1904131"/>
                </a:lnTo>
                <a:lnTo>
                  <a:pt x="648083" y="1863371"/>
                </a:lnTo>
                <a:lnTo>
                  <a:pt x="635829" y="1826380"/>
                </a:lnTo>
                <a:lnTo>
                  <a:pt x="607176" y="1760354"/>
                </a:lnTo>
                <a:lnTo>
                  <a:pt x="575906" y="1699354"/>
                </a:lnTo>
                <a:lnTo>
                  <a:pt x="560379" y="1668645"/>
                </a:lnTo>
                <a:lnTo>
                  <a:pt x="531727" y="1602619"/>
                </a:lnTo>
                <a:lnTo>
                  <a:pt x="519473" y="1565628"/>
                </a:lnTo>
                <a:lnTo>
                  <a:pt x="509183" y="1524868"/>
                </a:lnTo>
                <a:lnTo>
                  <a:pt x="501292" y="1479502"/>
                </a:lnTo>
                <a:lnTo>
                  <a:pt x="496238" y="1428691"/>
                </a:lnTo>
                <a:lnTo>
                  <a:pt x="494456" y="1371600"/>
                </a:lnTo>
                <a:lnTo>
                  <a:pt x="496238" y="1314508"/>
                </a:lnTo>
                <a:lnTo>
                  <a:pt x="501292" y="1263697"/>
                </a:lnTo>
                <a:lnTo>
                  <a:pt x="509183" y="1218331"/>
                </a:lnTo>
                <a:lnTo>
                  <a:pt x="519473" y="1177571"/>
                </a:lnTo>
                <a:lnTo>
                  <a:pt x="531727" y="1140580"/>
                </a:lnTo>
                <a:lnTo>
                  <a:pt x="560379" y="1074554"/>
                </a:lnTo>
                <a:lnTo>
                  <a:pt x="591650" y="1013554"/>
                </a:lnTo>
                <a:lnTo>
                  <a:pt x="607176" y="982845"/>
                </a:lnTo>
                <a:lnTo>
                  <a:pt x="635829" y="916819"/>
                </a:lnTo>
                <a:lnTo>
                  <a:pt x="648083" y="879828"/>
                </a:lnTo>
                <a:lnTo>
                  <a:pt x="658373" y="839068"/>
                </a:lnTo>
                <a:lnTo>
                  <a:pt x="666264" y="793702"/>
                </a:lnTo>
                <a:lnTo>
                  <a:pt x="671318" y="742891"/>
                </a:lnTo>
                <a:lnTo>
                  <a:pt x="673100" y="685800"/>
                </a:lnTo>
                <a:lnTo>
                  <a:pt x="671318" y="628708"/>
                </a:lnTo>
                <a:lnTo>
                  <a:pt x="666264" y="577897"/>
                </a:lnTo>
                <a:lnTo>
                  <a:pt x="658373" y="532531"/>
                </a:lnTo>
                <a:lnTo>
                  <a:pt x="648083" y="491771"/>
                </a:lnTo>
                <a:lnTo>
                  <a:pt x="635829" y="454780"/>
                </a:lnTo>
                <a:lnTo>
                  <a:pt x="607176" y="388754"/>
                </a:lnTo>
                <a:lnTo>
                  <a:pt x="575906" y="327754"/>
                </a:lnTo>
                <a:lnTo>
                  <a:pt x="560379" y="297045"/>
                </a:lnTo>
                <a:lnTo>
                  <a:pt x="531727" y="231019"/>
                </a:lnTo>
                <a:lnTo>
                  <a:pt x="519473" y="194028"/>
                </a:lnTo>
                <a:lnTo>
                  <a:pt x="509183" y="153268"/>
                </a:lnTo>
                <a:lnTo>
                  <a:pt x="501292" y="107902"/>
                </a:lnTo>
                <a:lnTo>
                  <a:pt x="496238" y="57091"/>
                </a:lnTo>
                <a:lnTo>
                  <a:pt x="494456" y="0"/>
                </a:lnTo>
                <a:close/>
              </a:path>
            </a:pathLst>
          </a:custGeom>
          <a:solidFill>
            <a:srgbClr val="2A1A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813628" y="1438082"/>
            <a:ext cx="7798434" cy="48234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19100" marR="728980" indent="-406400">
              <a:lnSpc>
                <a:spcPct val="102299"/>
              </a:lnSpc>
              <a:tabLst>
                <a:tab pos="418465" algn="l"/>
              </a:tabLst>
            </a:pPr>
            <a:r>
              <a:rPr dirty="0" sz="1800" spc="600">
                <a:solidFill>
                  <a:srgbClr val="C00000"/>
                </a:solidFill>
                <a:latin typeface="Arial"/>
                <a:cs typeface="Arial"/>
              </a:rPr>
              <a:t>q	</a:t>
            </a:r>
            <a:r>
              <a:rPr dirty="0" sz="2200">
                <a:solidFill>
                  <a:srgbClr val="191917"/>
                </a:solidFill>
                <a:latin typeface="Symbol"/>
                <a:cs typeface="Symbol"/>
              </a:rPr>
              <a:t></a:t>
            </a:r>
            <a:r>
              <a:rPr dirty="0" sz="2200">
                <a:solidFill>
                  <a:srgbClr val="191917"/>
                </a:solidFill>
                <a:latin typeface="Times New Roman"/>
                <a:cs typeface="Times New Roman"/>
              </a:rPr>
              <a:t> </a:t>
            </a:r>
            <a:r>
              <a:rPr dirty="0" sz="2200" spc="15">
                <a:solidFill>
                  <a:srgbClr val="191917"/>
                </a:solidFill>
                <a:latin typeface="Arial"/>
                <a:cs typeface="Arial"/>
              </a:rPr>
              <a:t>BP </a:t>
            </a:r>
            <a:r>
              <a:rPr dirty="0" sz="2200" spc="-15">
                <a:solidFill>
                  <a:srgbClr val="191917"/>
                </a:solidFill>
                <a:latin typeface="Arial"/>
                <a:cs typeface="Arial"/>
              </a:rPr>
              <a:t>stimulates </a:t>
            </a:r>
            <a:r>
              <a:rPr dirty="0" sz="2200" spc="-15" b="1">
                <a:solidFill>
                  <a:srgbClr val="191917"/>
                </a:solidFill>
                <a:latin typeface="Arial"/>
                <a:cs typeface="Arial"/>
              </a:rPr>
              <a:t>baroreceptors </a:t>
            </a:r>
            <a:r>
              <a:rPr dirty="0" sz="2200" spc="-10" b="1">
                <a:solidFill>
                  <a:srgbClr val="191917"/>
                </a:solidFill>
                <a:latin typeface="Arial"/>
                <a:cs typeface="Arial"/>
              </a:rPr>
              <a:t>reflex</a:t>
            </a:r>
            <a:r>
              <a:rPr dirty="0" sz="2200" spc="315" b="1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191917"/>
                </a:solidFill>
                <a:latin typeface="Arial"/>
                <a:cs typeface="Arial"/>
              </a:rPr>
              <a:t>→</a:t>
            </a:r>
            <a:r>
              <a:rPr dirty="0" sz="2200" spc="-25" b="1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2200" spc="-15">
                <a:solidFill>
                  <a:srgbClr val="191917"/>
                </a:solidFill>
                <a:latin typeface="Arial"/>
                <a:cs typeface="Arial"/>
              </a:rPr>
              <a:t>sympathetic </a:t>
            </a:r>
            <a:r>
              <a:rPr dirty="0" sz="2200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2200" spc="-15">
                <a:solidFill>
                  <a:srgbClr val="191917"/>
                </a:solidFill>
                <a:latin typeface="Arial"/>
                <a:cs typeface="Arial"/>
              </a:rPr>
              <a:t>stimulation.</a:t>
            </a:r>
            <a:endParaRPr sz="2200">
              <a:latin typeface="Arial"/>
              <a:cs typeface="Arial"/>
            </a:endParaRPr>
          </a:p>
          <a:p>
            <a:pPr marL="419100" marR="5080" indent="-406400">
              <a:lnSpc>
                <a:spcPct val="102299"/>
              </a:lnSpc>
              <a:spcBef>
                <a:spcPts val="1800"/>
              </a:spcBef>
              <a:tabLst>
                <a:tab pos="418465" algn="l"/>
              </a:tabLst>
            </a:pPr>
            <a:r>
              <a:rPr dirty="0" sz="1800" spc="600">
                <a:solidFill>
                  <a:srgbClr val="C00000"/>
                </a:solidFill>
                <a:latin typeface="Arial"/>
                <a:cs typeface="Arial"/>
              </a:rPr>
              <a:t>q	</a:t>
            </a:r>
            <a:r>
              <a:rPr dirty="0" sz="2200">
                <a:solidFill>
                  <a:srgbClr val="191917"/>
                </a:solidFill>
                <a:latin typeface="Arial"/>
                <a:cs typeface="Arial"/>
              </a:rPr>
              <a:t>Acidosis </a:t>
            </a:r>
            <a:r>
              <a:rPr dirty="0" sz="2200" spc="-15">
                <a:solidFill>
                  <a:srgbClr val="191917"/>
                </a:solidFill>
                <a:latin typeface="Arial"/>
                <a:cs typeface="Arial"/>
              </a:rPr>
              <a:t>stimulates </a:t>
            </a:r>
            <a:r>
              <a:rPr dirty="0" sz="2200" spc="-20" b="1">
                <a:solidFill>
                  <a:srgbClr val="191917"/>
                </a:solidFill>
                <a:latin typeface="Arial"/>
                <a:cs typeface="Arial"/>
              </a:rPr>
              <a:t>chemoreceptors </a:t>
            </a:r>
            <a:r>
              <a:rPr dirty="0" sz="2200" spc="-10" b="1">
                <a:solidFill>
                  <a:srgbClr val="191917"/>
                </a:solidFill>
                <a:latin typeface="Arial"/>
                <a:cs typeface="Arial"/>
              </a:rPr>
              <a:t>reflex</a:t>
            </a:r>
            <a:r>
              <a:rPr dirty="0" sz="2200" spc="430" b="1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191917"/>
                </a:solidFill>
                <a:latin typeface="Arial"/>
                <a:cs typeface="Arial"/>
              </a:rPr>
              <a:t>→</a:t>
            </a:r>
            <a:r>
              <a:rPr dirty="0" sz="2200" spc="-15" b="1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2200" spc="-15">
                <a:solidFill>
                  <a:srgbClr val="191917"/>
                </a:solidFill>
                <a:latin typeface="Arial"/>
                <a:cs typeface="Arial"/>
              </a:rPr>
              <a:t>sympathetic </a:t>
            </a:r>
            <a:r>
              <a:rPr dirty="0" sz="2200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2200" spc="-15">
                <a:solidFill>
                  <a:srgbClr val="191917"/>
                </a:solidFill>
                <a:latin typeface="Arial"/>
                <a:cs typeface="Arial"/>
              </a:rPr>
              <a:t>stimulation.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60"/>
              </a:spcBef>
              <a:tabLst>
                <a:tab pos="418465" algn="l"/>
                <a:tab pos="2984500" algn="l"/>
              </a:tabLst>
            </a:pPr>
            <a:r>
              <a:rPr dirty="0" sz="1800" spc="600">
                <a:solidFill>
                  <a:srgbClr val="C00000"/>
                </a:solidFill>
                <a:latin typeface="Arial"/>
                <a:cs typeface="Arial"/>
              </a:rPr>
              <a:t>q	</a:t>
            </a:r>
            <a:r>
              <a:rPr dirty="0" sz="2200" spc="-30" b="1">
                <a:solidFill>
                  <a:srgbClr val="191917"/>
                </a:solidFill>
                <a:latin typeface="Arial"/>
                <a:cs typeface="Arial"/>
              </a:rPr>
              <a:t>Renin-Angiotensin	</a:t>
            </a:r>
            <a:r>
              <a:rPr dirty="0" sz="2200" spc="-20" b="1">
                <a:solidFill>
                  <a:srgbClr val="191917"/>
                </a:solidFill>
                <a:latin typeface="Arial"/>
                <a:cs typeface="Arial"/>
              </a:rPr>
              <a:t>Mechanism:</a:t>
            </a:r>
            <a:endParaRPr sz="2200">
              <a:latin typeface="Arial"/>
              <a:cs typeface="Arial"/>
            </a:endParaRPr>
          </a:p>
          <a:p>
            <a:pPr marL="939800" indent="-342900">
              <a:lnSpc>
                <a:spcPct val="100000"/>
              </a:lnSpc>
              <a:spcBef>
                <a:spcPts val="1260"/>
              </a:spcBef>
              <a:buClr>
                <a:srgbClr val="C00000"/>
              </a:buClr>
              <a:buSzPct val="78947"/>
              <a:buChar char="•"/>
              <a:tabLst>
                <a:tab pos="939165" algn="l"/>
                <a:tab pos="939800" algn="l"/>
              </a:tabLst>
            </a:pPr>
            <a:r>
              <a:rPr dirty="0" sz="1900" spc="15">
                <a:solidFill>
                  <a:srgbClr val="191917"/>
                </a:solidFill>
                <a:latin typeface="Arial"/>
                <a:cs typeface="Arial"/>
              </a:rPr>
              <a:t>Angiotensin </a:t>
            </a:r>
            <a:r>
              <a:rPr dirty="0" sz="1900" spc="-15">
                <a:solidFill>
                  <a:srgbClr val="191917"/>
                </a:solidFill>
                <a:latin typeface="Arial"/>
                <a:cs typeface="Arial"/>
              </a:rPr>
              <a:t>II </a:t>
            </a:r>
            <a:r>
              <a:rPr dirty="0" sz="1900">
                <a:solidFill>
                  <a:srgbClr val="191917"/>
                </a:solidFill>
                <a:latin typeface="Arial"/>
                <a:cs typeface="Arial"/>
              </a:rPr>
              <a:t>&amp; </a:t>
            </a:r>
            <a:r>
              <a:rPr dirty="0" sz="1900" spc="-25">
                <a:solidFill>
                  <a:srgbClr val="191917"/>
                </a:solidFill>
                <a:latin typeface="Arial"/>
                <a:cs typeface="Arial"/>
              </a:rPr>
              <a:t>III: </a:t>
            </a:r>
            <a:r>
              <a:rPr dirty="0" sz="1900" spc="15">
                <a:solidFill>
                  <a:srgbClr val="191917"/>
                </a:solidFill>
                <a:latin typeface="Arial"/>
                <a:cs typeface="Arial"/>
              </a:rPr>
              <a:t>powerful</a:t>
            </a:r>
            <a:r>
              <a:rPr dirty="0" sz="1900" spc="-240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1900" spc="20">
                <a:solidFill>
                  <a:srgbClr val="191917"/>
                </a:solidFill>
                <a:latin typeface="Arial"/>
                <a:cs typeface="Arial"/>
              </a:rPr>
              <a:t>vasoconstrictors.</a:t>
            </a:r>
            <a:endParaRPr sz="1900">
              <a:latin typeface="Arial"/>
              <a:cs typeface="Arial"/>
            </a:endParaRPr>
          </a:p>
          <a:p>
            <a:pPr marL="939800" indent="-342900">
              <a:lnSpc>
                <a:spcPct val="100000"/>
              </a:lnSpc>
              <a:spcBef>
                <a:spcPts val="720"/>
              </a:spcBef>
              <a:buClr>
                <a:srgbClr val="C00000"/>
              </a:buClr>
              <a:buSzPct val="78947"/>
              <a:buChar char="•"/>
              <a:tabLst>
                <a:tab pos="939165" algn="l"/>
                <a:tab pos="939800" algn="l"/>
              </a:tabLst>
            </a:pPr>
            <a:r>
              <a:rPr dirty="0" sz="1900" spc="15">
                <a:solidFill>
                  <a:srgbClr val="191917"/>
                </a:solidFill>
                <a:latin typeface="Arial"/>
                <a:cs typeface="Arial"/>
              </a:rPr>
              <a:t>Aldosterone:</a:t>
            </a:r>
            <a:r>
              <a:rPr dirty="0" sz="1900" spc="-420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1900" spc="20">
                <a:solidFill>
                  <a:srgbClr val="191917"/>
                </a:solidFill>
                <a:latin typeface="Arial"/>
                <a:cs typeface="Arial"/>
              </a:rPr>
              <a:t>Na+ </a:t>
            </a:r>
            <a:r>
              <a:rPr dirty="0" sz="1900">
                <a:solidFill>
                  <a:srgbClr val="191917"/>
                </a:solidFill>
                <a:latin typeface="Arial"/>
                <a:cs typeface="Arial"/>
              </a:rPr>
              <a:t>&amp; </a:t>
            </a:r>
            <a:r>
              <a:rPr dirty="0" sz="1900" spc="15">
                <a:solidFill>
                  <a:srgbClr val="191917"/>
                </a:solidFill>
                <a:latin typeface="Arial"/>
                <a:cs typeface="Arial"/>
              </a:rPr>
              <a:t>water </a:t>
            </a:r>
            <a:r>
              <a:rPr dirty="0" sz="1900" spc="5">
                <a:solidFill>
                  <a:srgbClr val="191917"/>
                </a:solidFill>
                <a:latin typeface="Arial"/>
                <a:cs typeface="Arial"/>
              </a:rPr>
              <a:t>retention.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18465" algn="l"/>
              </a:tabLst>
            </a:pPr>
            <a:r>
              <a:rPr dirty="0" sz="1800" spc="600">
                <a:solidFill>
                  <a:srgbClr val="C00000"/>
                </a:solidFill>
                <a:latin typeface="Arial"/>
                <a:cs typeface="Arial"/>
              </a:rPr>
              <a:t>q	</a:t>
            </a:r>
            <a:r>
              <a:rPr dirty="0" sz="2200" spc="5" b="1">
                <a:solidFill>
                  <a:srgbClr val="191917"/>
                </a:solidFill>
                <a:latin typeface="Arial"/>
                <a:cs typeface="Arial"/>
              </a:rPr>
              <a:t>ADH</a:t>
            </a:r>
            <a:r>
              <a:rPr dirty="0" sz="2200" spc="-80" b="1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2200" spc="-25" b="1">
                <a:solidFill>
                  <a:srgbClr val="191917"/>
                </a:solidFill>
                <a:latin typeface="Arial"/>
                <a:cs typeface="Arial"/>
              </a:rPr>
              <a:t>(vasopressin):</a:t>
            </a:r>
            <a:endParaRPr sz="2200">
              <a:latin typeface="Arial"/>
              <a:cs typeface="Arial"/>
            </a:endParaRPr>
          </a:p>
          <a:p>
            <a:pPr marL="927100" indent="-330200">
              <a:lnSpc>
                <a:spcPct val="100000"/>
              </a:lnSpc>
              <a:spcBef>
                <a:spcPts val="660"/>
              </a:spcBef>
              <a:buClr>
                <a:srgbClr val="C00000"/>
              </a:buClr>
              <a:buSzPct val="78947"/>
              <a:buChar char="•"/>
              <a:tabLst>
                <a:tab pos="926465" algn="l"/>
                <a:tab pos="927100" algn="l"/>
              </a:tabLst>
            </a:pPr>
            <a:r>
              <a:rPr dirty="0" sz="1900" spc="-10">
                <a:solidFill>
                  <a:srgbClr val="191917"/>
                </a:solidFill>
                <a:latin typeface="Arial"/>
                <a:cs typeface="Arial"/>
              </a:rPr>
              <a:t>Water </a:t>
            </a:r>
            <a:r>
              <a:rPr dirty="0" sz="1900" spc="5">
                <a:solidFill>
                  <a:srgbClr val="191917"/>
                </a:solidFill>
                <a:latin typeface="Arial"/>
                <a:cs typeface="Arial"/>
              </a:rPr>
              <a:t>retention, </a:t>
            </a:r>
            <a:r>
              <a:rPr dirty="0" sz="1900" spc="15">
                <a:solidFill>
                  <a:srgbClr val="191917"/>
                </a:solidFill>
                <a:latin typeface="Arial"/>
                <a:cs typeface="Arial"/>
              </a:rPr>
              <a:t>vasoconstriction</a:t>
            </a:r>
            <a:r>
              <a:rPr dirty="0" sz="1900" spc="-415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191917"/>
                </a:solidFill>
                <a:latin typeface="Arial"/>
                <a:cs typeface="Arial"/>
              </a:rPr>
              <a:t>&amp; </a:t>
            </a:r>
            <a:r>
              <a:rPr dirty="0" sz="1900" spc="-5">
                <a:solidFill>
                  <a:srgbClr val="191917"/>
                </a:solidFill>
                <a:latin typeface="Arial"/>
                <a:cs typeface="Arial"/>
              </a:rPr>
              <a:t>thirst </a:t>
            </a:r>
            <a:r>
              <a:rPr dirty="0" sz="1900" spc="5">
                <a:solidFill>
                  <a:srgbClr val="191917"/>
                </a:solidFill>
                <a:latin typeface="Arial"/>
                <a:cs typeface="Arial"/>
              </a:rPr>
              <a:t>stimulation.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  <a:tabLst>
                <a:tab pos="418465" algn="l"/>
              </a:tabLst>
            </a:pPr>
            <a:r>
              <a:rPr dirty="0" sz="1800" spc="600">
                <a:solidFill>
                  <a:srgbClr val="C00000"/>
                </a:solidFill>
                <a:latin typeface="Arial"/>
                <a:cs typeface="Arial"/>
              </a:rPr>
              <a:t>q	</a:t>
            </a:r>
            <a:r>
              <a:rPr dirty="0" sz="2200" spc="-5">
                <a:solidFill>
                  <a:srgbClr val="191917"/>
                </a:solidFill>
                <a:latin typeface="Arial"/>
                <a:cs typeface="Arial"/>
              </a:rPr>
              <a:t>Plasma </a:t>
            </a:r>
            <a:r>
              <a:rPr dirty="0" sz="2200" spc="-20">
                <a:solidFill>
                  <a:srgbClr val="191917"/>
                </a:solidFill>
                <a:latin typeface="Arial"/>
                <a:cs typeface="Arial"/>
              </a:rPr>
              <a:t>proteins</a:t>
            </a:r>
            <a:r>
              <a:rPr dirty="0" sz="2200" spc="105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191917"/>
                </a:solidFill>
                <a:latin typeface="Arial"/>
                <a:cs typeface="Arial"/>
              </a:rPr>
              <a:t>synthesis.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  <a:tabLst>
                <a:tab pos="418465" algn="l"/>
              </a:tabLst>
            </a:pPr>
            <a:r>
              <a:rPr dirty="0" sz="1800" spc="600">
                <a:solidFill>
                  <a:srgbClr val="C00000"/>
                </a:solidFill>
                <a:latin typeface="Arial"/>
                <a:cs typeface="Arial"/>
              </a:rPr>
              <a:t>q	</a:t>
            </a:r>
            <a:r>
              <a:rPr dirty="0" sz="2200" spc="-15">
                <a:solidFill>
                  <a:srgbClr val="191917"/>
                </a:solidFill>
                <a:latin typeface="Arial"/>
                <a:cs typeface="Arial"/>
              </a:rPr>
              <a:t>Fluid- </a:t>
            </a:r>
            <a:r>
              <a:rPr dirty="0" sz="2200" spc="-10">
                <a:solidFill>
                  <a:srgbClr val="191917"/>
                </a:solidFill>
                <a:latin typeface="Arial"/>
                <a:cs typeface="Arial"/>
              </a:rPr>
              <a:t>shift</a:t>
            </a:r>
            <a:r>
              <a:rPr dirty="0" sz="2200" spc="120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2200" spc="-20">
                <a:solidFill>
                  <a:srgbClr val="191917"/>
                </a:solidFill>
                <a:latin typeface="Arial"/>
                <a:cs typeface="Arial"/>
              </a:rPr>
              <a:t>mechanism.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93700" y="673100"/>
            <a:ext cx="8648700" cy="673100"/>
          </a:xfrm>
          <a:custGeom>
            <a:avLst/>
            <a:gdLst/>
            <a:ahLst/>
            <a:cxnLst/>
            <a:rect l="l" t="t" r="r" b="b"/>
            <a:pathLst>
              <a:path w="8648700" h="673100">
                <a:moveTo>
                  <a:pt x="0" y="0"/>
                </a:moveTo>
                <a:lnTo>
                  <a:pt x="8648700" y="0"/>
                </a:lnTo>
                <a:lnTo>
                  <a:pt x="8648700" y="673100"/>
                </a:lnTo>
                <a:lnTo>
                  <a:pt x="0" y="673100"/>
                </a:lnTo>
                <a:lnTo>
                  <a:pt x="0" y="0"/>
                </a:lnTo>
                <a:close/>
              </a:path>
            </a:pathLst>
          </a:custGeom>
          <a:solidFill>
            <a:srgbClr val="44593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173542" y="576440"/>
            <a:ext cx="7058025" cy="66865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260"/>
              </a:lnSpc>
            </a:pPr>
            <a:r>
              <a:rPr dirty="0" sz="4400" spc="135" b="0">
                <a:solidFill>
                  <a:srgbClr val="FCE1A7"/>
                </a:solidFill>
                <a:latin typeface="Impact"/>
                <a:cs typeface="Impact"/>
              </a:rPr>
              <a:t>COMPENSATORY</a:t>
            </a:r>
            <a:r>
              <a:rPr dirty="0" sz="4400" spc="-35" b="0">
                <a:solidFill>
                  <a:srgbClr val="FCE1A7"/>
                </a:solidFill>
                <a:latin typeface="Impact"/>
                <a:cs typeface="Impact"/>
              </a:rPr>
              <a:t> </a:t>
            </a:r>
            <a:r>
              <a:rPr dirty="0" sz="4400" spc="160" b="0">
                <a:solidFill>
                  <a:srgbClr val="FCE1A7"/>
                </a:solidFill>
                <a:latin typeface="Impact"/>
                <a:cs typeface="Impact"/>
              </a:rPr>
              <a:t>MECHANISMS</a:t>
            </a:r>
            <a:endParaRPr sz="4400">
              <a:latin typeface="Impact"/>
              <a:cs typeface="Impac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05"/>
              </a:lnSpc>
            </a:pPr>
            <a:r>
              <a:rPr dirty="0" spc="-20"/>
              <a:t>Dr. </a:t>
            </a:r>
            <a:r>
              <a:rPr dirty="0" spc="-25"/>
              <a:t>Abeer  </a:t>
            </a:r>
            <a:r>
              <a:rPr dirty="0" spc="-15"/>
              <a:t>A. </a:t>
            </a:r>
            <a:r>
              <a:rPr dirty="0" spc="-10"/>
              <a:t>Al-Masri, </a:t>
            </a:r>
            <a:r>
              <a:rPr dirty="0" spc="-5"/>
              <a:t>Faculty </a:t>
            </a:r>
            <a:r>
              <a:rPr dirty="0"/>
              <a:t>of </a:t>
            </a:r>
            <a:r>
              <a:rPr dirty="0" spc="-10"/>
              <a:t>Medicine,</a:t>
            </a:r>
            <a:r>
              <a:rPr dirty="0" spc="185"/>
              <a:t> </a:t>
            </a:r>
            <a:r>
              <a:rPr dirty="0" spc="5"/>
              <a:t>KSU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245397" y="2071814"/>
            <a:ext cx="2442845" cy="2296795"/>
          </a:xfrm>
          <a:custGeom>
            <a:avLst/>
            <a:gdLst/>
            <a:ahLst/>
            <a:cxnLst/>
            <a:rect l="l" t="t" r="r" b="b"/>
            <a:pathLst>
              <a:path w="2442845" h="2296795">
                <a:moveTo>
                  <a:pt x="2155535" y="0"/>
                </a:moveTo>
                <a:lnTo>
                  <a:pt x="0" y="345478"/>
                </a:lnTo>
                <a:lnTo>
                  <a:pt x="37937" y="643267"/>
                </a:lnTo>
                <a:lnTo>
                  <a:pt x="62207" y="809650"/>
                </a:lnTo>
                <a:lnTo>
                  <a:pt x="87264" y="983526"/>
                </a:lnTo>
                <a:lnTo>
                  <a:pt x="116017" y="1193088"/>
                </a:lnTo>
                <a:lnTo>
                  <a:pt x="150789" y="1489316"/>
                </a:lnTo>
                <a:lnTo>
                  <a:pt x="245645" y="2296426"/>
                </a:lnTo>
                <a:lnTo>
                  <a:pt x="789193" y="2228557"/>
                </a:lnTo>
                <a:lnTo>
                  <a:pt x="972162" y="2203843"/>
                </a:lnTo>
                <a:lnTo>
                  <a:pt x="2442593" y="1975116"/>
                </a:lnTo>
                <a:lnTo>
                  <a:pt x="2380757" y="1533677"/>
                </a:lnTo>
                <a:lnTo>
                  <a:pt x="2334211" y="1181747"/>
                </a:lnTo>
                <a:lnTo>
                  <a:pt x="2314463" y="1030084"/>
                </a:lnTo>
                <a:lnTo>
                  <a:pt x="2293292" y="826376"/>
                </a:lnTo>
                <a:lnTo>
                  <a:pt x="2281468" y="731774"/>
                </a:lnTo>
                <a:lnTo>
                  <a:pt x="2257313" y="547357"/>
                </a:lnTo>
                <a:lnTo>
                  <a:pt x="2237640" y="406120"/>
                </a:lnTo>
                <a:lnTo>
                  <a:pt x="2227849" y="350215"/>
                </a:lnTo>
                <a:lnTo>
                  <a:pt x="2155535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45397" y="2071814"/>
            <a:ext cx="2442593" cy="22964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245397" y="2071814"/>
            <a:ext cx="2442845" cy="2296795"/>
          </a:xfrm>
          <a:custGeom>
            <a:avLst/>
            <a:gdLst/>
            <a:ahLst/>
            <a:cxnLst/>
            <a:rect l="l" t="t" r="r" b="b"/>
            <a:pathLst>
              <a:path w="2442845" h="2296795">
                <a:moveTo>
                  <a:pt x="2155535" y="0"/>
                </a:moveTo>
                <a:lnTo>
                  <a:pt x="0" y="345478"/>
                </a:lnTo>
                <a:lnTo>
                  <a:pt x="37937" y="643267"/>
                </a:lnTo>
                <a:lnTo>
                  <a:pt x="62207" y="809650"/>
                </a:lnTo>
                <a:lnTo>
                  <a:pt x="87264" y="983526"/>
                </a:lnTo>
                <a:lnTo>
                  <a:pt x="116017" y="1193088"/>
                </a:lnTo>
                <a:lnTo>
                  <a:pt x="150789" y="1489316"/>
                </a:lnTo>
                <a:lnTo>
                  <a:pt x="245645" y="2296426"/>
                </a:lnTo>
                <a:lnTo>
                  <a:pt x="789193" y="2228557"/>
                </a:lnTo>
                <a:lnTo>
                  <a:pt x="972162" y="2203843"/>
                </a:lnTo>
                <a:lnTo>
                  <a:pt x="2442593" y="1975116"/>
                </a:lnTo>
                <a:lnTo>
                  <a:pt x="2380757" y="1533677"/>
                </a:lnTo>
                <a:lnTo>
                  <a:pt x="2334211" y="1181747"/>
                </a:lnTo>
                <a:lnTo>
                  <a:pt x="2314463" y="1030084"/>
                </a:lnTo>
                <a:lnTo>
                  <a:pt x="2293292" y="826376"/>
                </a:lnTo>
                <a:lnTo>
                  <a:pt x="2281468" y="731774"/>
                </a:lnTo>
                <a:lnTo>
                  <a:pt x="2257313" y="547357"/>
                </a:lnTo>
                <a:lnTo>
                  <a:pt x="2237640" y="406120"/>
                </a:lnTo>
                <a:lnTo>
                  <a:pt x="2227849" y="350215"/>
                </a:lnTo>
                <a:lnTo>
                  <a:pt x="2155535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830150" y="2844558"/>
            <a:ext cx="1327663" cy="8807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032719" y="1671599"/>
            <a:ext cx="2848610" cy="1675764"/>
          </a:xfrm>
          <a:custGeom>
            <a:avLst/>
            <a:gdLst/>
            <a:ahLst/>
            <a:cxnLst/>
            <a:rect l="l" t="t" r="r" b="b"/>
            <a:pathLst>
              <a:path w="2848609" h="1675764">
                <a:moveTo>
                  <a:pt x="138137" y="0"/>
                </a:moveTo>
                <a:lnTo>
                  <a:pt x="117589" y="206171"/>
                </a:lnTo>
                <a:lnTo>
                  <a:pt x="109855" y="322122"/>
                </a:lnTo>
                <a:lnTo>
                  <a:pt x="101384" y="443217"/>
                </a:lnTo>
                <a:lnTo>
                  <a:pt x="89433" y="588810"/>
                </a:lnTo>
                <a:lnTo>
                  <a:pt x="65392" y="793178"/>
                </a:lnTo>
                <a:lnTo>
                  <a:pt x="0" y="1350035"/>
                </a:lnTo>
                <a:lnTo>
                  <a:pt x="904849" y="1466761"/>
                </a:lnTo>
                <a:lnTo>
                  <a:pt x="2745511" y="1675701"/>
                </a:lnTo>
                <a:lnTo>
                  <a:pt x="2769158" y="1368704"/>
                </a:lnTo>
                <a:lnTo>
                  <a:pt x="2791358" y="1124623"/>
                </a:lnTo>
                <a:lnTo>
                  <a:pt x="2801289" y="1019505"/>
                </a:lnTo>
                <a:lnTo>
                  <a:pt x="2821165" y="879640"/>
                </a:lnTo>
                <a:lnTo>
                  <a:pt x="2827972" y="814197"/>
                </a:lnTo>
                <a:lnTo>
                  <a:pt x="2839897" y="686358"/>
                </a:lnTo>
                <a:lnTo>
                  <a:pt x="2847606" y="588162"/>
                </a:lnTo>
                <a:lnTo>
                  <a:pt x="2848203" y="548805"/>
                </a:lnTo>
                <a:lnTo>
                  <a:pt x="2838665" y="299554"/>
                </a:lnTo>
                <a:lnTo>
                  <a:pt x="138137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032719" y="1671599"/>
            <a:ext cx="2848203" cy="167570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032719" y="1671599"/>
            <a:ext cx="2848610" cy="1675764"/>
          </a:xfrm>
          <a:custGeom>
            <a:avLst/>
            <a:gdLst/>
            <a:ahLst/>
            <a:cxnLst/>
            <a:rect l="l" t="t" r="r" b="b"/>
            <a:pathLst>
              <a:path w="2848609" h="1675764">
                <a:moveTo>
                  <a:pt x="138137" y="0"/>
                </a:moveTo>
                <a:lnTo>
                  <a:pt x="117589" y="206171"/>
                </a:lnTo>
                <a:lnTo>
                  <a:pt x="109855" y="322122"/>
                </a:lnTo>
                <a:lnTo>
                  <a:pt x="101384" y="443217"/>
                </a:lnTo>
                <a:lnTo>
                  <a:pt x="89433" y="588810"/>
                </a:lnTo>
                <a:lnTo>
                  <a:pt x="65392" y="793178"/>
                </a:lnTo>
                <a:lnTo>
                  <a:pt x="0" y="1350035"/>
                </a:lnTo>
                <a:lnTo>
                  <a:pt x="904849" y="1466761"/>
                </a:lnTo>
                <a:lnTo>
                  <a:pt x="2745511" y="1675701"/>
                </a:lnTo>
                <a:lnTo>
                  <a:pt x="2769158" y="1368704"/>
                </a:lnTo>
                <a:lnTo>
                  <a:pt x="2791358" y="1124623"/>
                </a:lnTo>
                <a:lnTo>
                  <a:pt x="2801289" y="1019505"/>
                </a:lnTo>
                <a:lnTo>
                  <a:pt x="2821165" y="879640"/>
                </a:lnTo>
                <a:lnTo>
                  <a:pt x="2827972" y="814197"/>
                </a:lnTo>
                <a:lnTo>
                  <a:pt x="2839897" y="686358"/>
                </a:lnTo>
                <a:lnTo>
                  <a:pt x="2847606" y="588162"/>
                </a:lnTo>
                <a:lnTo>
                  <a:pt x="2848203" y="548805"/>
                </a:lnTo>
                <a:lnTo>
                  <a:pt x="2838665" y="299554"/>
                </a:lnTo>
                <a:lnTo>
                  <a:pt x="138137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332579" y="2228189"/>
            <a:ext cx="2234996" cy="65062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0" y="0"/>
            <a:ext cx="9143999" cy="6858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189944" y="3206978"/>
            <a:ext cx="2964815" cy="2004695"/>
          </a:xfrm>
          <a:custGeom>
            <a:avLst/>
            <a:gdLst/>
            <a:ahLst/>
            <a:cxnLst/>
            <a:rect l="l" t="t" r="r" b="b"/>
            <a:pathLst>
              <a:path w="2964815" h="2004695">
                <a:moveTo>
                  <a:pt x="2906890" y="0"/>
                </a:moveTo>
                <a:lnTo>
                  <a:pt x="0" y="45212"/>
                </a:lnTo>
                <a:lnTo>
                  <a:pt x="1600" y="343052"/>
                </a:lnTo>
                <a:lnTo>
                  <a:pt x="6578" y="509879"/>
                </a:lnTo>
                <a:lnTo>
                  <a:pt x="11353" y="684199"/>
                </a:lnTo>
                <a:lnTo>
                  <a:pt x="15227" y="894067"/>
                </a:lnTo>
                <a:lnTo>
                  <a:pt x="12915" y="1189951"/>
                </a:lnTo>
                <a:lnTo>
                  <a:pt x="10147" y="1555115"/>
                </a:lnTo>
                <a:lnTo>
                  <a:pt x="6756" y="1996122"/>
                </a:lnTo>
                <a:lnTo>
                  <a:pt x="982611" y="2004339"/>
                </a:lnTo>
                <a:lnTo>
                  <a:pt x="2964472" y="1980323"/>
                </a:lnTo>
                <a:lnTo>
                  <a:pt x="2954667" y="1538033"/>
                </a:lnTo>
                <a:lnTo>
                  <a:pt x="2950489" y="1185799"/>
                </a:lnTo>
                <a:lnTo>
                  <a:pt x="2949105" y="1034059"/>
                </a:lnTo>
                <a:lnTo>
                  <a:pt x="2954324" y="830961"/>
                </a:lnTo>
                <a:lnTo>
                  <a:pt x="2954108" y="736371"/>
                </a:lnTo>
                <a:lnTo>
                  <a:pt x="2952229" y="551827"/>
                </a:lnTo>
                <a:lnTo>
                  <a:pt x="2949257" y="410337"/>
                </a:lnTo>
                <a:lnTo>
                  <a:pt x="2945409" y="354050"/>
                </a:lnTo>
                <a:lnTo>
                  <a:pt x="2906890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189944" y="3206978"/>
            <a:ext cx="2964472" cy="20043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189944" y="3206978"/>
            <a:ext cx="2964815" cy="2004695"/>
          </a:xfrm>
          <a:custGeom>
            <a:avLst/>
            <a:gdLst/>
            <a:ahLst/>
            <a:cxnLst/>
            <a:rect l="l" t="t" r="r" b="b"/>
            <a:pathLst>
              <a:path w="2964815" h="2004695">
                <a:moveTo>
                  <a:pt x="2906890" y="0"/>
                </a:moveTo>
                <a:lnTo>
                  <a:pt x="0" y="45212"/>
                </a:lnTo>
                <a:lnTo>
                  <a:pt x="1600" y="343052"/>
                </a:lnTo>
                <a:lnTo>
                  <a:pt x="6578" y="509879"/>
                </a:lnTo>
                <a:lnTo>
                  <a:pt x="11353" y="684199"/>
                </a:lnTo>
                <a:lnTo>
                  <a:pt x="15227" y="894067"/>
                </a:lnTo>
                <a:lnTo>
                  <a:pt x="12915" y="1189951"/>
                </a:lnTo>
                <a:lnTo>
                  <a:pt x="10147" y="1555115"/>
                </a:lnTo>
                <a:lnTo>
                  <a:pt x="6756" y="1996122"/>
                </a:lnTo>
                <a:lnTo>
                  <a:pt x="982611" y="2004339"/>
                </a:lnTo>
                <a:lnTo>
                  <a:pt x="2964472" y="1980323"/>
                </a:lnTo>
                <a:lnTo>
                  <a:pt x="2954667" y="1538033"/>
                </a:lnTo>
                <a:lnTo>
                  <a:pt x="2950489" y="1185799"/>
                </a:lnTo>
                <a:lnTo>
                  <a:pt x="2949105" y="1034059"/>
                </a:lnTo>
                <a:lnTo>
                  <a:pt x="2954324" y="830961"/>
                </a:lnTo>
                <a:lnTo>
                  <a:pt x="2954108" y="736371"/>
                </a:lnTo>
                <a:lnTo>
                  <a:pt x="2952229" y="551827"/>
                </a:lnTo>
                <a:lnTo>
                  <a:pt x="2949257" y="410337"/>
                </a:lnTo>
                <a:lnTo>
                  <a:pt x="2945409" y="354050"/>
                </a:lnTo>
                <a:lnTo>
                  <a:pt x="2906890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867679" y="3479736"/>
            <a:ext cx="1579448" cy="22100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491704" y="3831806"/>
            <a:ext cx="2345947" cy="29011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392813" y="4192384"/>
            <a:ext cx="2571711" cy="28037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452643" y="4565624"/>
            <a:ext cx="2459990" cy="27797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0" y="0"/>
            <a:ext cx="9143999" cy="68580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001392" y="3830777"/>
            <a:ext cx="3056255" cy="2003425"/>
          </a:xfrm>
          <a:custGeom>
            <a:avLst/>
            <a:gdLst/>
            <a:ahLst/>
            <a:cxnLst/>
            <a:rect l="l" t="t" r="r" b="b"/>
            <a:pathLst>
              <a:path w="3056254" h="2003425">
                <a:moveTo>
                  <a:pt x="2994875" y="0"/>
                </a:moveTo>
                <a:lnTo>
                  <a:pt x="0" y="42938"/>
                </a:lnTo>
                <a:lnTo>
                  <a:pt x="1879" y="340804"/>
                </a:lnTo>
                <a:lnTo>
                  <a:pt x="7137" y="507631"/>
                </a:lnTo>
                <a:lnTo>
                  <a:pt x="12204" y="681951"/>
                </a:lnTo>
                <a:lnTo>
                  <a:pt x="16344" y="891832"/>
                </a:lnTo>
                <a:lnTo>
                  <a:pt x="14198" y="1187716"/>
                </a:lnTo>
                <a:lnTo>
                  <a:pt x="11633" y="1552892"/>
                </a:lnTo>
                <a:lnTo>
                  <a:pt x="8483" y="1993905"/>
                </a:lnTo>
                <a:lnTo>
                  <a:pt x="1013891" y="2002872"/>
                </a:lnTo>
                <a:lnTo>
                  <a:pt x="3055747" y="1980399"/>
                </a:lnTo>
                <a:lnTo>
                  <a:pt x="3045294" y="1538097"/>
                </a:lnTo>
                <a:lnTo>
                  <a:pt x="3040722" y="1185849"/>
                </a:lnTo>
                <a:lnTo>
                  <a:pt x="3039173" y="1034097"/>
                </a:lnTo>
                <a:lnTo>
                  <a:pt x="3044380" y="831011"/>
                </a:lnTo>
                <a:lnTo>
                  <a:pt x="3044088" y="736422"/>
                </a:lnTo>
                <a:lnTo>
                  <a:pt x="3042018" y="551865"/>
                </a:lnTo>
                <a:lnTo>
                  <a:pt x="3038843" y="410375"/>
                </a:lnTo>
                <a:lnTo>
                  <a:pt x="3034830" y="354088"/>
                </a:lnTo>
                <a:lnTo>
                  <a:pt x="2994875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001392" y="3830777"/>
            <a:ext cx="3055747" cy="200287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001392" y="3830777"/>
            <a:ext cx="3056255" cy="2003425"/>
          </a:xfrm>
          <a:custGeom>
            <a:avLst/>
            <a:gdLst/>
            <a:ahLst/>
            <a:cxnLst/>
            <a:rect l="l" t="t" r="r" b="b"/>
            <a:pathLst>
              <a:path w="3056254" h="2003425">
                <a:moveTo>
                  <a:pt x="2994875" y="0"/>
                </a:moveTo>
                <a:lnTo>
                  <a:pt x="0" y="42938"/>
                </a:lnTo>
                <a:lnTo>
                  <a:pt x="1879" y="340804"/>
                </a:lnTo>
                <a:lnTo>
                  <a:pt x="7137" y="507631"/>
                </a:lnTo>
                <a:lnTo>
                  <a:pt x="12204" y="681951"/>
                </a:lnTo>
                <a:lnTo>
                  <a:pt x="16344" y="891832"/>
                </a:lnTo>
                <a:lnTo>
                  <a:pt x="14198" y="1187716"/>
                </a:lnTo>
                <a:lnTo>
                  <a:pt x="11633" y="1552892"/>
                </a:lnTo>
                <a:lnTo>
                  <a:pt x="8483" y="1993905"/>
                </a:lnTo>
                <a:lnTo>
                  <a:pt x="1013891" y="2002872"/>
                </a:lnTo>
                <a:lnTo>
                  <a:pt x="3055747" y="1980399"/>
                </a:lnTo>
                <a:lnTo>
                  <a:pt x="3045294" y="1538097"/>
                </a:lnTo>
                <a:lnTo>
                  <a:pt x="3040722" y="1185849"/>
                </a:lnTo>
                <a:lnTo>
                  <a:pt x="3039173" y="1034097"/>
                </a:lnTo>
                <a:lnTo>
                  <a:pt x="3044380" y="831011"/>
                </a:lnTo>
                <a:lnTo>
                  <a:pt x="3044088" y="736422"/>
                </a:lnTo>
                <a:lnTo>
                  <a:pt x="3042018" y="551865"/>
                </a:lnTo>
                <a:lnTo>
                  <a:pt x="3038843" y="410375"/>
                </a:lnTo>
                <a:lnTo>
                  <a:pt x="3034830" y="354088"/>
                </a:lnTo>
                <a:lnTo>
                  <a:pt x="2994875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228583" y="4081436"/>
            <a:ext cx="2520886" cy="118474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52483" y="278574"/>
            <a:ext cx="447057" cy="289554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52483" y="0"/>
            <a:ext cx="3450056" cy="27857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552483" y="0"/>
            <a:ext cx="3897119" cy="317412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999543" y="2641455"/>
            <a:ext cx="3450066" cy="53266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002547" y="0"/>
            <a:ext cx="447062" cy="264144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534107" y="721512"/>
            <a:ext cx="1907183" cy="94999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933099" y="6571805"/>
            <a:ext cx="260667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05"/>
              </a:lnSpc>
            </a:pPr>
            <a:r>
              <a:rPr dirty="0" sz="1000" spc="-20">
                <a:solidFill>
                  <a:srgbClr val="595959"/>
                </a:solidFill>
                <a:latin typeface="Times New Roman"/>
                <a:cs typeface="Times New Roman"/>
              </a:rPr>
              <a:t>Dr. </a:t>
            </a:r>
            <a:r>
              <a:rPr dirty="0" sz="1000" spc="-25">
                <a:solidFill>
                  <a:srgbClr val="595959"/>
                </a:solidFill>
                <a:latin typeface="Times New Roman"/>
                <a:cs typeface="Times New Roman"/>
              </a:rPr>
              <a:t>Abeer  </a:t>
            </a:r>
            <a:r>
              <a:rPr dirty="0" sz="1000" spc="-15">
                <a:solidFill>
                  <a:srgbClr val="595959"/>
                </a:solidFill>
                <a:latin typeface="Times New Roman"/>
                <a:cs typeface="Times New Roman"/>
              </a:rPr>
              <a:t>A. </a:t>
            </a:r>
            <a:r>
              <a:rPr dirty="0" sz="1000" spc="-10">
                <a:solidFill>
                  <a:srgbClr val="595959"/>
                </a:solidFill>
                <a:latin typeface="Times New Roman"/>
                <a:cs typeface="Times New Roman"/>
              </a:rPr>
              <a:t>Al-Masri, </a:t>
            </a:r>
            <a:r>
              <a:rPr dirty="0" sz="1000" spc="-5">
                <a:solidFill>
                  <a:srgbClr val="595959"/>
                </a:solidFill>
                <a:latin typeface="Times New Roman"/>
                <a:cs typeface="Times New Roman"/>
              </a:rPr>
              <a:t>Faculty </a:t>
            </a:r>
            <a:r>
              <a:rPr dirty="0" sz="1000">
                <a:solidFill>
                  <a:srgbClr val="595959"/>
                </a:solidFill>
                <a:latin typeface="Times New Roman"/>
                <a:cs typeface="Times New Roman"/>
              </a:rPr>
              <a:t>of </a:t>
            </a:r>
            <a:r>
              <a:rPr dirty="0" sz="1000" spc="-10">
                <a:solidFill>
                  <a:srgbClr val="595959"/>
                </a:solidFill>
                <a:latin typeface="Times New Roman"/>
                <a:cs typeface="Times New Roman"/>
              </a:rPr>
              <a:t>Medicine,</a:t>
            </a:r>
            <a:r>
              <a:rPr dirty="0" sz="1000" spc="18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000" spc="5">
                <a:solidFill>
                  <a:srgbClr val="595959"/>
                </a:solidFill>
                <a:latin typeface="Times New Roman"/>
                <a:cs typeface="Times New Roman"/>
              </a:rPr>
              <a:t>KSU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14300">
              <a:lnSpc>
                <a:spcPts val="1310"/>
              </a:lnSpc>
            </a:pPr>
            <a:fld id="{81D60167-4931-47E6-BA6A-407CBD079E47}" type="slidenum">
              <a:rPr dirty="0"/>
              <a:t>2</a:t>
            </a:fld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9900" y="0"/>
            <a:ext cx="84963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409940" y="6629424"/>
            <a:ext cx="203200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30" b="1">
                <a:solidFill>
                  <a:srgbClr val="002060"/>
                </a:solidFill>
                <a:latin typeface="Arial"/>
                <a:cs typeface="Arial"/>
              </a:rPr>
              <a:t>20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281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w="0" h="6858000">
                <a:moveTo>
                  <a:pt x="0" y="6858000"/>
                </a:move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8B3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928100" y="0"/>
            <a:ext cx="215900" cy="6858000"/>
          </a:xfrm>
          <a:custGeom>
            <a:avLst/>
            <a:gdLst/>
            <a:ahLst/>
            <a:cxnLst/>
            <a:rect l="l" t="t" r="r" b="b"/>
            <a:pathLst>
              <a:path w="215900" h="6858000">
                <a:moveTo>
                  <a:pt x="0" y="0"/>
                </a:moveTo>
                <a:lnTo>
                  <a:pt x="215900" y="0"/>
                </a:lnTo>
                <a:lnTo>
                  <a:pt x="2159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8B3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673100" cy="6858000"/>
          </a:xfrm>
          <a:custGeom>
            <a:avLst/>
            <a:gdLst/>
            <a:ahLst/>
            <a:cxnLst/>
            <a:rect l="l" t="t" r="r" b="b"/>
            <a:pathLst>
              <a:path w="673100" h="6858000">
                <a:moveTo>
                  <a:pt x="494456" y="0"/>
                </a:moveTo>
                <a:lnTo>
                  <a:pt x="0" y="0"/>
                </a:lnTo>
                <a:lnTo>
                  <a:pt x="0" y="6858000"/>
                </a:lnTo>
                <a:lnTo>
                  <a:pt x="494456" y="6858000"/>
                </a:lnTo>
                <a:lnTo>
                  <a:pt x="496238" y="6800908"/>
                </a:lnTo>
                <a:lnTo>
                  <a:pt x="501292" y="6750097"/>
                </a:lnTo>
                <a:lnTo>
                  <a:pt x="509183" y="6704731"/>
                </a:lnTo>
                <a:lnTo>
                  <a:pt x="519473" y="6663971"/>
                </a:lnTo>
                <a:lnTo>
                  <a:pt x="531727" y="6626980"/>
                </a:lnTo>
                <a:lnTo>
                  <a:pt x="560379" y="6560954"/>
                </a:lnTo>
                <a:lnTo>
                  <a:pt x="591650" y="6499954"/>
                </a:lnTo>
                <a:lnTo>
                  <a:pt x="607176" y="6469245"/>
                </a:lnTo>
                <a:lnTo>
                  <a:pt x="635829" y="6403219"/>
                </a:lnTo>
                <a:lnTo>
                  <a:pt x="648083" y="6366228"/>
                </a:lnTo>
                <a:lnTo>
                  <a:pt x="658373" y="6325468"/>
                </a:lnTo>
                <a:lnTo>
                  <a:pt x="666264" y="6280102"/>
                </a:lnTo>
                <a:lnTo>
                  <a:pt x="671318" y="6229291"/>
                </a:lnTo>
                <a:lnTo>
                  <a:pt x="673100" y="6172200"/>
                </a:lnTo>
                <a:lnTo>
                  <a:pt x="671318" y="6115108"/>
                </a:lnTo>
                <a:lnTo>
                  <a:pt x="666264" y="6064297"/>
                </a:lnTo>
                <a:lnTo>
                  <a:pt x="658373" y="6018931"/>
                </a:lnTo>
                <a:lnTo>
                  <a:pt x="648083" y="5978171"/>
                </a:lnTo>
                <a:lnTo>
                  <a:pt x="635829" y="5941180"/>
                </a:lnTo>
                <a:lnTo>
                  <a:pt x="607176" y="5875154"/>
                </a:lnTo>
                <a:lnTo>
                  <a:pt x="575906" y="5814154"/>
                </a:lnTo>
                <a:lnTo>
                  <a:pt x="560379" y="5783445"/>
                </a:lnTo>
                <a:lnTo>
                  <a:pt x="531727" y="5717419"/>
                </a:lnTo>
                <a:lnTo>
                  <a:pt x="519473" y="5680428"/>
                </a:lnTo>
                <a:lnTo>
                  <a:pt x="509183" y="5639668"/>
                </a:lnTo>
                <a:lnTo>
                  <a:pt x="501292" y="5594302"/>
                </a:lnTo>
                <a:lnTo>
                  <a:pt x="496238" y="5543491"/>
                </a:lnTo>
                <a:lnTo>
                  <a:pt x="494456" y="5486400"/>
                </a:lnTo>
                <a:lnTo>
                  <a:pt x="496238" y="5429308"/>
                </a:lnTo>
                <a:lnTo>
                  <a:pt x="501292" y="5378497"/>
                </a:lnTo>
                <a:lnTo>
                  <a:pt x="509183" y="5333131"/>
                </a:lnTo>
                <a:lnTo>
                  <a:pt x="519473" y="5292371"/>
                </a:lnTo>
                <a:lnTo>
                  <a:pt x="531727" y="5255380"/>
                </a:lnTo>
                <a:lnTo>
                  <a:pt x="560379" y="5189354"/>
                </a:lnTo>
                <a:lnTo>
                  <a:pt x="591650" y="5128354"/>
                </a:lnTo>
                <a:lnTo>
                  <a:pt x="607176" y="5097645"/>
                </a:lnTo>
                <a:lnTo>
                  <a:pt x="635829" y="5031619"/>
                </a:lnTo>
                <a:lnTo>
                  <a:pt x="648083" y="4994628"/>
                </a:lnTo>
                <a:lnTo>
                  <a:pt x="658373" y="4953868"/>
                </a:lnTo>
                <a:lnTo>
                  <a:pt x="666264" y="4908502"/>
                </a:lnTo>
                <a:lnTo>
                  <a:pt x="671318" y="4857691"/>
                </a:lnTo>
                <a:lnTo>
                  <a:pt x="673100" y="4800600"/>
                </a:lnTo>
                <a:lnTo>
                  <a:pt x="671318" y="4743508"/>
                </a:lnTo>
                <a:lnTo>
                  <a:pt x="666264" y="4692697"/>
                </a:lnTo>
                <a:lnTo>
                  <a:pt x="658373" y="4647331"/>
                </a:lnTo>
                <a:lnTo>
                  <a:pt x="648083" y="4606571"/>
                </a:lnTo>
                <a:lnTo>
                  <a:pt x="635829" y="4569580"/>
                </a:lnTo>
                <a:lnTo>
                  <a:pt x="607176" y="4503554"/>
                </a:lnTo>
                <a:lnTo>
                  <a:pt x="575906" y="4442554"/>
                </a:lnTo>
                <a:lnTo>
                  <a:pt x="560379" y="4411845"/>
                </a:lnTo>
                <a:lnTo>
                  <a:pt x="531727" y="4345819"/>
                </a:lnTo>
                <a:lnTo>
                  <a:pt x="519473" y="4308828"/>
                </a:lnTo>
                <a:lnTo>
                  <a:pt x="509183" y="4268068"/>
                </a:lnTo>
                <a:lnTo>
                  <a:pt x="501292" y="4222702"/>
                </a:lnTo>
                <a:lnTo>
                  <a:pt x="496238" y="4171891"/>
                </a:lnTo>
                <a:lnTo>
                  <a:pt x="494456" y="4114800"/>
                </a:lnTo>
                <a:lnTo>
                  <a:pt x="496238" y="4057708"/>
                </a:lnTo>
                <a:lnTo>
                  <a:pt x="501292" y="4006897"/>
                </a:lnTo>
                <a:lnTo>
                  <a:pt x="509183" y="3961531"/>
                </a:lnTo>
                <a:lnTo>
                  <a:pt x="519473" y="3920771"/>
                </a:lnTo>
                <a:lnTo>
                  <a:pt x="531727" y="3883780"/>
                </a:lnTo>
                <a:lnTo>
                  <a:pt x="560379" y="3817754"/>
                </a:lnTo>
                <a:lnTo>
                  <a:pt x="591650" y="3756754"/>
                </a:lnTo>
                <a:lnTo>
                  <a:pt x="607176" y="3726045"/>
                </a:lnTo>
                <a:lnTo>
                  <a:pt x="635829" y="3660019"/>
                </a:lnTo>
                <a:lnTo>
                  <a:pt x="648083" y="3623028"/>
                </a:lnTo>
                <a:lnTo>
                  <a:pt x="658373" y="3582268"/>
                </a:lnTo>
                <a:lnTo>
                  <a:pt x="666264" y="3536902"/>
                </a:lnTo>
                <a:lnTo>
                  <a:pt x="671318" y="3486091"/>
                </a:lnTo>
                <a:lnTo>
                  <a:pt x="673100" y="3429000"/>
                </a:lnTo>
                <a:lnTo>
                  <a:pt x="671318" y="3371908"/>
                </a:lnTo>
                <a:lnTo>
                  <a:pt x="666264" y="3321097"/>
                </a:lnTo>
                <a:lnTo>
                  <a:pt x="658373" y="3275731"/>
                </a:lnTo>
                <a:lnTo>
                  <a:pt x="648083" y="3234971"/>
                </a:lnTo>
                <a:lnTo>
                  <a:pt x="635829" y="3197980"/>
                </a:lnTo>
                <a:lnTo>
                  <a:pt x="607176" y="3131954"/>
                </a:lnTo>
                <a:lnTo>
                  <a:pt x="575906" y="3070954"/>
                </a:lnTo>
                <a:lnTo>
                  <a:pt x="560379" y="3040245"/>
                </a:lnTo>
                <a:lnTo>
                  <a:pt x="531727" y="2974219"/>
                </a:lnTo>
                <a:lnTo>
                  <a:pt x="519473" y="2937228"/>
                </a:lnTo>
                <a:lnTo>
                  <a:pt x="509183" y="2896468"/>
                </a:lnTo>
                <a:lnTo>
                  <a:pt x="501292" y="2851102"/>
                </a:lnTo>
                <a:lnTo>
                  <a:pt x="496238" y="2800291"/>
                </a:lnTo>
                <a:lnTo>
                  <a:pt x="494456" y="2743200"/>
                </a:lnTo>
                <a:lnTo>
                  <a:pt x="496238" y="2686108"/>
                </a:lnTo>
                <a:lnTo>
                  <a:pt x="501292" y="2635297"/>
                </a:lnTo>
                <a:lnTo>
                  <a:pt x="509183" y="2589931"/>
                </a:lnTo>
                <a:lnTo>
                  <a:pt x="519473" y="2549171"/>
                </a:lnTo>
                <a:lnTo>
                  <a:pt x="531727" y="2512180"/>
                </a:lnTo>
                <a:lnTo>
                  <a:pt x="560379" y="2446154"/>
                </a:lnTo>
                <a:lnTo>
                  <a:pt x="591650" y="2385154"/>
                </a:lnTo>
                <a:lnTo>
                  <a:pt x="607176" y="2354445"/>
                </a:lnTo>
                <a:lnTo>
                  <a:pt x="635829" y="2288419"/>
                </a:lnTo>
                <a:lnTo>
                  <a:pt x="648083" y="2251428"/>
                </a:lnTo>
                <a:lnTo>
                  <a:pt x="658373" y="2210668"/>
                </a:lnTo>
                <a:lnTo>
                  <a:pt x="666264" y="2165302"/>
                </a:lnTo>
                <a:lnTo>
                  <a:pt x="671318" y="2114491"/>
                </a:lnTo>
                <a:lnTo>
                  <a:pt x="673100" y="2057400"/>
                </a:lnTo>
                <a:lnTo>
                  <a:pt x="671318" y="2000308"/>
                </a:lnTo>
                <a:lnTo>
                  <a:pt x="666264" y="1949497"/>
                </a:lnTo>
                <a:lnTo>
                  <a:pt x="658373" y="1904131"/>
                </a:lnTo>
                <a:lnTo>
                  <a:pt x="648083" y="1863371"/>
                </a:lnTo>
                <a:lnTo>
                  <a:pt x="635829" y="1826380"/>
                </a:lnTo>
                <a:lnTo>
                  <a:pt x="607176" y="1760354"/>
                </a:lnTo>
                <a:lnTo>
                  <a:pt x="575906" y="1699354"/>
                </a:lnTo>
                <a:lnTo>
                  <a:pt x="560379" y="1668645"/>
                </a:lnTo>
                <a:lnTo>
                  <a:pt x="531727" y="1602619"/>
                </a:lnTo>
                <a:lnTo>
                  <a:pt x="519473" y="1565628"/>
                </a:lnTo>
                <a:lnTo>
                  <a:pt x="509183" y="1524868"/>
                </a:lnTo>
                <a:lnTo>
                  <a:pt x="501292" y="1479502"/>
                </a:lnTo>
                <a:lnTo>
                  <a:pt x="496238" y="1428691"/>
                </a:lnTo>
                <a:lnTo>
                  <a:pt x="494456" y="1371600"/>
                </a:lnTo>
                <a:lnTo>
                  <a:pt x="496238" y="1314508"/>
                </a:lnTo>
                <a:lnTo>
                  <a:pt x="501292" y="1263697"/>
                </a:lnTo>
                <a:lnTo>
                  <a:pt x="509183" y="1218331"/>
                </a:lnTo>
                <a:lnTo>
                  <a:pt x="519473" y="1177571"/>
                </a:lnTo>
                <a:lnTo>
                  <a:pt x="531727" y="1140580"/>
                </a:lnTo>
                <a:lnTo>
                  <a:pt x="560379" y="1074554"/>
                </a:lnTo>
                <a:lnTo>
                  <a:pt x="591650" y="1013554"/>
                </a:lnTo>
                <a:lnTo>
                  <a:pt x="607176" y="982845"/>
                </a:lnTo>
                <a:lnTo>
                  <a:pt x="635829" y="916819"/>
                </a:lnTo>
                <a:lnTo>
                  <a:pt x="648083" y="879828"/>
                </a:lnTo>
                <a:lnTo>
                  <a:pt x="658373" y="839068"/>
                </a:lnTo>
                <a:lnTo>
                  <a:pt x="666264" y="793702"/>
                </a:lnTo>
                <a:lnTo>
                  <a:pt x="671318" y="742891"/>
                </a:lnTo>
                <a:lnTo>
                  <a:pt x="673100" y="685800"/>
                </a:lnTo>
                <a:lnTo>
                  <a:pt x="671318" y="628708"/>
                </a:lnTo>
                <a:lnTo>
                  <a:pt x="666264" y="577897"/>
                </a:lnTo>
                <a:lnTo>
                  <a:pt x="658373" y="532531"/>
                </a:lnTo>
                <a:lnTo>
                  <a:pt x="648083" y="491771"/>
                </a:lnTo>
                <a:lnTo>
                  <a:pt x="635829" y="454780"/>
                </a:lnTo>
                <a:lnTo>
                  <a:pt x="607176" y="388754"/>
                </a:lnTo>
                <a:lnTo>
                  <a:pt x="575906" y="327754"/>
                </a:lnTo>
                <a:lnTo>
                  <a:pt x="560379" y="297045"/>
                </a:lnTo>
                <a:lnTo>
                  <a:pt x="531727" y="231019"/>
                </a:lnTo>
                <a:lnTo>
                  <a:pt x="519473" y="194028"/>
                </a:lnTo>
                <a:lnTo>
                  <a:pt x="509183" y="153268"/>
                </a:lnTo>
                <a:lnTo>
                  <a:pt x="501292" y="107902"/>
                </a:lnTo>
                <a:lnTo>
                  <a:pt x="496238" y="57091"/>
                </a:lnTo>
                <a:lnTo>
                  <a:pt x="494456" y="0"/>
                </a:lnTo>
                <a:close/>
              </a:path>
            </a:pathLst>
          </a:custGeom>
          <a:solidFill>
            <a:srgbClr val="2A1A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852169">
              <a:lnSpc>
                <a:spcPct val="100000"/>
              </a:lnSpc>
            </a:pPr>
            <a:r>
              <a:rPr dirty="0" spc="105">
                <a:solidFill>
                  <a:srgbClr val="C00000"/>
                </a:solidFill>
              </a:rPr>
              <a:t>IN </a:t>
            </a:r>
            <a:r>
              <a:rPr dirty="0" spc="150">
                <a:solidFill>
                  <a:srgbClr val="C00000"/>
                </a:solidFill>
              </a:rPr>
              <a:t>NORMAL</a:t>
            </a:r>
            <a:r>
              <a:rPr dirty="0" spc="180">
                <a:solidFill>
                  <a:srgbClr val="C00000"/>
                </a:solidFill>
              </a:rPr>
              <a:t> </a:t>
            </a:r>
            <a:r>
              <a:rPr dirty="0" spc="135">
                <a:solidFill>
                  <a:srgbClr val="C00000"/>
                </a:solidFill>
              </a:rPr>
              <a:t>MICROCIRCULATION</a:t>
            </a:r>
          </a:p>
        </p:txBody>
      </p:sp>
      <p:sp>
        <p:nvSpPr>
          <p:cNvPr id="6" name="object 6"/>
          <p:cNvSpPr/>
          <p:nvPr/>
        </p:nvSpPr>
        <p:spPr>
          <a:xfrm>
            <a:off x="0" y="2000250"/>
            <a:ext cx="9137650" cy="2006600"/>
          </a:xfrm>
          <a:custGeom>
            <a:avLst/>
            <a:gdLst/>
            <a:ahLst/>
            <a:cxnLst/>
            <a:rect l="l" t="t" r="r" b="b"/>
            <a:pathLst>
              <a:path w="9137650" h="2006600">
                <a:moveTo>
                  <a:pt x="914900" y="0"/>
                </a:moveTo>
                <a:lnTo>
                  <a:pt x="0" y="996384"/>
                </a:lnTo>
                <a:lnTo>
                  <a:pt x="0" y="1010215"/>
                </a:lnTo>
                <a:lnTo>
                  <a:pt x="914900" y="2006600"/>
                </a:lnTo>
                <a:lnTo>
                  <a:pt x="914900" y="1429791"/>
                </a:lnTo>
                <a:lnTo>
                  <a:pt x="8746039" y="1429791"/>
                </a:lnTo>
                <a:lnTo>
                  <a:pt x="9137650" y="1003300"/>
                </a:lnTo>
                <a:lnTo>
                  <a:pt x="8746039" y="576808"/>
                </a:lnTo>
                <a:lnTo>
                  <a:pt x="914900" y="576808"/>
                </a:lnTo>
                <a:lnTo>
                  <a:pt x="914900" y="0"/>
                </a:lnTo>
                <a:close/>
              </a:path>
              <a:path w="9137650" h="2006600">
                <a:moveTo>
                  <a:pt x="8746039" y="1429791"/>
                </a:moveTo>
                <a:lnTo>
                  <a:pt x="8216404" y="1429791"/>
                </a:lnTo>
                <a:lnTo>
                  <a:pt x="8216404" y="2006600"/>
                </a:lnTo>
                <a:lnTo>
                  <a:pt x="8746039" y="1429791"/>
                </a:lnTo>
                <a:close/>
              </a:path>
              <a:path w="9137650" h="2006600">
                <a:moveTo>
                  <a:pt x="8216404" y="0"/>
                </a:moveTo>
                <a:lnTo>
                  <a:pt x="8216404" y="576808"/>
                </a:lnTo>
                <a:lnTo>
                  <a:pt x="8746039" y="576808"/>
                </a:lnTo>
                <a:lnTo>
                  <a:pt x="8216404" y="0"/>
                </a:lnTo>
                <a:close/>
              </a:path>
            </a:pathLst>
          </a:custGeom>
          <a:solidFill>
            <a:srgbClr val="FEF0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2000250"/>
            <a:ext cx="9137650" cy="2006600"/>
          </a:xfrm>
          <a:custGeom>
            <a:avLst/>
            <a:gdLst/>
            <a:ahLst/>
            <a:cxnLst/>
            <a:rect l="l" t="t" r="r" b="b"/>
            <a:pathLst>
              <a:path w="9137650" h="2006600">
                <a:moveTo>
                  <a:pt x="0" y="996385"/>
                </a:moveTo>
                <a:lnTo>
                  <a:pt x="914900" y="0"/>
                </a:lnTo>
                <a:lnTo>
                  <a:pt x="914900" y="576810"/>
                </a:lnTo>
                <a:lnTo>
                  <a:pt x="8216404" y="576810"/>
                </a:lnTo>
                <a:lnTo>
                  <a:pt x="8216404" y="0"/>
                </a:lnTo>
                <a:lnTo>
                  <a:pt x="9137655" y="1003300"/>
                </a:lnTo>
                <a:lnTo>
                  <a:pt x="8216404" y="2006601"/>
                </a:lnTo>
                <a:lnTo>
                  <a:pt x="8216404" y="1429790"/>
                </a:lnTo>
                <a:lnTo>
                  <a:pt x="914900" y="1429790"/>
                </a:lnTo>
                <a:lnTo>
                  <a:pt x="914900" y="2006601"/>
                </a:lnTo>
                <a:lnTo>
                  <a:pt x="0" y="101021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644900" y="2705100"/>
            <a:ext cx="2057400" cy="279400"/>
          </a:xfrm>
          <a:custGeom>
            <a:avLst/>
            <a:gdLst/>
            <a:ahLst/>
            <a:cxnLst/>
            <a:rect l="l" t="t" r="r" b="b"/>
            <a:pathLst>
              <a:path w="2057400" h="279400">
                <a:moveTo>
                  <a:pt x="0" y="0"/>
                </a:moveTo>
                <a:lnTo>
                  <a:pt x="2057400" y="0"/>
                </a:lnTo>
                <a:lnTo>
                  <a:pt x="2057400" y="279400"/>
                </a:lnTo>
                <a:lnTo>
                  <a:pt x="0" y="279400"/>
                </a:lnTo>
                <a:lnTo>
                  <a:pt x="0" y="0"/>
                </a:lnTo>
                <a:close/>
              </a:path>
            </a:pathLst>
          </a:custGeom>
          <a:solidFill>
            <a:srgbClr val="FEF0D3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2984500" y="2673350"/>
          <a:ext cx="4102100" cy="292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0400"/>
                <a:gridCol w="2057400"/>
                <a:gridCol w="717550"/>
                <a:gridCol w="666750"/>
              </a:tblGrid>
              <a:tr h="292100">
                <a:tc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solidFill>
                      <a:srgbClr val="FEF0D3"/>
                    </a:solidFill>
                  </a:tcPr>
                </a:tc>
                <a:tc>
                  <a:txBody>
                    <a:bodyPr/>
                    <a:lstStyle/>
                    <a:p>
                      <a:pPr marL="241300">
                        <a:lnSpc>
                          <a:spcPts val="1860"/>
                        </a:lnSpc>
                        <a:spcBef>
                          <a:spcPts val="640"/>
                        </a:spcBef>
                      </a:pPr>
                      <a:r>
                        <a:rPr dirty="0" sz="1600" spc="5" b="1">
                          <a:latin typeface="Tahoma"/>
                          <a:cs typeface="Tahoma"/>
                        </a:rPr>
                        <a:t>Blood</a:t>
                      </a:r>
                      <a:r>
                        <a:rPr dirty="0" sz="1600" spc="-6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600" spc="15" b="1">
                          <a:latin typeface="Tahoma"/>
                          <a:cs typeface="Tahoma"/>
                        </a:rPr>
                        <a:t>Capillary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solidFill>
                      <a:srgbClr val="FEF0D3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solidFill>
                      <a:srgbClr val="FEF0D3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solidFill>
                      <a:srgbClr val="FEF0D3"/>
                    </a:solidFill>
                  </a:tcPr>
                </a:tc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444500" y="2654300"/>
            <a:ext cx="1790700" cy="342900"/>
          </a:xfrm>
          <a:custGeom>
            <a:avLst/>
            <a:gdLst/>
            <a:ahLst/>
            <a:cxnLst/>
            <a:rect l="l" t="t" r="r" b="b"/>
            <a:pathLst>
              <a:path w="1790700" h="342900">
                <a:moveTo>
                  <a:pt x="0" y="342900"/>
                </a:moveTo>
                <a:lnTo>
                  <a:pt x="1790700" y="342900"/>
                </a:lnTo>
                <a:lnTo>
                  <a:pt x="1790700" y="0"/>
                </a:lnTo>
                <a:lnTo>
                  <a:pt x="0" y="0"/>
                </a:lnTo>
                <a:lnTo>
                  <a:pt x="0" y="342900"/>
                </a:lnTo>
                <a:close/>
              </a:path>
            </a:pathLst>
          </a:custGeom>
          <a:solidFill>
            <a:srgbClr val="FEF0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520442" y="2694114"/>
            <a:ext cx="1578610" cy="280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15" b="1">
                <a:solidFill>
                  <a:srgbClr val="0070C0"/>
                </a:solidFill>
                <a:latin typeface="Tahoma"/>
                <a:cs typeface="Tahoma"/>
              </a:rPr>
              <a:t>Venous</a:t>
            </a:r>
            <a:r>
              <a:rPr dirty="0" sz="1800" spc="-140" b="1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dirty="0" sz="1800" spc="-25" b="1">
                <a:solidFill>
                  <a:srgbClr val="0070C0"/>
                </a:solidFill>
                <a:latin typeface="Tahoma"/>
                <a:cs typeface="Tahoma"/>
              </a:rPr>
              <a:t>Blood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426200" y="2946400"/>
            <a:ext cx="2476500" cy="292100"/>
          </a:xfrm>
          <a:custGeom>
            <a:avLst/>
            <a:gdLst/>
            <a:ahLst/>
            <a:cxnLst/>
            <a:rect l="l" t="t" r="r" b="b"/>
            <a:pathLst>
              <a:path w="2476500" h="292100">
                <a:moveTo>
                  <a:pt x="0" y="0"/>
                </a:moveTo>
                <a:lnTo>
                  <a:pt x="2476500" y="0"/>
                </a:lnTo>
                <a:lnTo>
                  <a:pt x="2476500" y="292100"/>
                </a:lnTo>
                <a:lnTo>
                  <a:pt x="0" y="292100"/>
                </a:lnTo>
                <a:lnTo>
                  <a:pt x="0" y="0"/>
                </a:lnTo>
                <a:close/>
              </a:path>
            </a:pathLst>
          </a:custGeom>
          <a:solidFill>
            <a:srgbClr val="FEF0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6507733" y="2993987"/>
            <a:ext cx="2154555" cy="176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409065" algn="l"/>
              </a:tabLst>
            </a:pPr>
            <a:r>
              <a:rPr dirty="0" sz="1100">
                <a:latin typeface="Tahoma"/>
                <a:cs typeface="Tahoma"/>
              </a:rPr>
              <a:t>Hydrostatic</a:t>
            </a:r>
            <a:r>
              <a:rPr dirty="0" sz="1100" spc="-50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Pressure	= </a:t>
            </a:r>
            <a:r>
              <a:rPr dirty="0" sz="1100" spc="-5">
                <a:latin typeface="Tahoma"/>
                <a:cs typeface="Tahoma"/>
              </a:rPr>
              <a:t>30</a:t>
            </a:r>
            <a:r>
              <a:rPr dirty="0" sz="1100" spc="-85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mmHg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79400" y="2997200"/>
            <a:ext cx="2489200" cy="266700"/>
          </a:xfrm>
          <a:custGeom>
            <a:avLst/>
            <a:gdLst/>
            <a:ahLst/>
            <a:cxnLst/>
            <a:rect l="l" t="t" r="r" b="b"/>
            <a:pathLst>
              <a:path w="2489200" h="266700">
                <a:moveTo>
                  <a:pt x="0" y="0"/>
                </a:moveTo>
                <a:lnTo>
                  <a:pt x="2489200" y="0"/>
                </a:lnTo>
                <a:lnTo>
                  <a:pt x="2489200" y="266700"/>
                </a:lnTo>
                <a:lnTo>
                  <a:pt x="0" y="266700"/>
                </a:lnTo>
                <a:lnTo>
                  <a:pt x="0" y="0"/>
                </a:lnTo>
                <a:close/>
              </a:path>
            </a:pathLst>
          </a:custGeom>
          <a:solidFill>
            <a:srgbClr val="FEF0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362962" y="3042869"/>
            <a:ext cx="2154555" cy="176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409065" algn="l"/>
              </a:tabLst>
            </a:pPr>
            <a:r>
              <a:rPr dirty="0" sz="1100">
                <a:latin typeface="Tahoma"/>
                <a:cs typeface="Tahoma"/>
              </a:rPr>
              <a:t>Hydrostatic</a:t>
            </a:r>
            <a:r>
              <a:rPr dirty="0" sz="1100" spc="-50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Pressure	= </a:t>
            </a:r>
            <a:r>
              <a:rPr dirty="0" sz="1100" spc="-5">
                <a:latin typeface="Tahoma"/>
                <a:cs typeface="Tahoma"/>
              </a:rPr>
              <a:t>20</a:t>
            </a:r>
            <a:r>
              <a:rPr dirty="0" sz="1100" spc="-85">
                <a:latin typeface="Tahoma"/>
                <a:cs typeface="Tahoma"/>
              </a:rPr>
              <a:t> </a:t>
            </a:r>
            <a:r>
              <a:rPr dirty="0" sz="1100" spc="-35">
                <a:latin typeface="Tahoma"/>
                <a:cs typeface="Tahoma"/>
              </a:rPr>
              <a:t>mmHg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984500" y="2984500"/>
            <a:ext cx="3429000" cy="406400"/>
          </a:xfrm>
          <a:custGeom>
            <a:avLst/>
            <a:gdLst/>
            <a:ahLst/>
            <a:cxnLst/>
            <a:rect l="l" t="t" r="r" b="b"/>
            <a:pathLst>
              <a:path w="3429000" h="406400">
                <a:moveTo>
                  <a:pt x="0" y="0"/>
                </a:moveTo>
                <a:lnTo>
                  <a:pt x="3429000" y="0"/>
                </a:lnTo>
                <a:lnTo>
                  <a:pt x="3429000" y="406400"/>
                </a:lnTo>
                <a:lnTo>
                  <a:pt x="0" y="406400"/>
                </a:lnTo>
                <a:lnTo>
                  <a:pt x="0" y="0"/>
                </a:lnTo>
                <a:close/>
              </a:path>
            </a:pathLst>
          </a:custGeom>
          <a:solidFill>
            <a:srgbClr val="FEF0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3065526" y="3028987"/>
            <a:ext cx="2918460" cy="2209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>
                <a:latin typeface="Tahoma"/>
                <a:cs typeface="Tahoma"/>
              </a:rPr>
              <a:t>Colloid </a:t>
            </a:r>
            <a:r>
              <a:rPr dirty="0" sz="1400" spc="5">
                <a:latin typeface="Tahoma"/>
                <a:cs typeface="Tahoma"/>
              </a:rPr>
              <a:t>Osmotic </a:t>
            </a:r>
            <a:r>
              <a:rPr dirty="0" sz="1400" spc="-15">
                <a:latin typeface="Tahoma"/>
                <a:cs typeface="Tahoma"/>
              </a:rPr>
              <a:t>Pressure= </a:t>
            </a:r>
            <a:r>
              <a:rPr dirty="0" sz="1400" spc="15">
                <a:latin typeface="Tahoma"/>
                <a:cs typeface="Tahoma"/>
              </a:rPr>
              <a:t>25 </a:t>
            </a:r>
            <a:r>
              <a:rPr dirty="0" sz="1400" spc="-5">
                <a:latin typeface="Tahoma"/>
                <a:cs typeface="Tahoma"/>
              </a:rPr>
              <a:t>mmHg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086600" y="2641600"/>
            <a:ext cx="1600200" cy="368300"/>
          </a:xfrm>
          <a:custGeom>
            <a:avLst/>
            <a:gdLst/>
            <a:ahLst/>
            <a:cxnLst/>
            <a:rect l="l" t="t" r="r" b="b"/>
            <a:pathLst>
              <a:path w="1600200" h="368300">
                <a:moveTo>
                  <a:pt x="0" y="0"/>
                </a:moveTo>
                <a:lnTo>
                  <a:pt x="1600200" y="0"/>
                </a:lnTo>
                <a:lnTo>
                  <a:pt x="1600200" y="368300"/>
                </a:lnTo>
                <a:lnTo>
                  <a:pt x="0" y="368300"/>
                </a:lnTo>
                <a:lnTo>
                  <a:pt x="0" y="0"/>
                </a:lnTo>
                <a:close/>
              </a:path>
            </a:pathLst>
          </a:custGeom>
          <a:solidFill>
            <a:srgbClr val="FEF0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7171181" y="2687510"/>
            <a:ext cx="1437005" cy="2508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15" b="1">
                <a:solidFill>
                  <a:srgbClr val="C00000"/>
                </a:solidFill>
                <a:latin typeface="Tahoma"/>
                <a:cs typeface="Tahoma"/>
              </a:rPr>
              <a:t>Arterial</a:t>
            </a:r>
            <a:r>
              <a:rPr dirty="0" sz="1600" spc="-220" b="1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dirty="0" sz="1600" spc="5" b="1">
                <a:solidFill>
                  <a:srgbClr val="C00000"/>
                </a:solidFill>
                <a:latin typeface="Tahoma"/>
                <a:cs typeface="Tahoma"/>
              </a:rPr>
              <a:t>Blood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232650" y="2330450"/>
            <a:ext cx="0" cy="406400"/>
          </a:xfrm>
          <a:custGeom>
            <a:avLst/>
            <a:gdLst/>
            <a:ahLst/>
            <a:cxnLst/>
            <a:rect l="l" t="t" r="r" b="b"/>
            <a:pathLst>
              <a:path w="0" h="406400">
                <a:moveTo>
                  <a:pt x="0" y="0"/>
                </a:moveTo>
                <a:lnTo>
                  <a:pt x="0" y="406400"/>
                </a:lnTo>
              </a:path>
            </a:pathLst>
          </a:custGeom>
          <a:ln w="3175">
            <a:solidFill>
              <a:srgbClr val="FEF0D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7175500" y="2330450"/>
            <a:ext cx="114300" cy="406400"/>
          </a:xfrm>
          <a:custGeom>
            <a:avLst/>
            <a:gdLst/>
            <a:ahLst/>
            <a:cxnLst/>
            <a:rect l="l" t="t" r="r" b="b"/>
            <a:pathLst>
              <a:path w="114300" h="406400">
                <a:moveTo>
                  <a:pt x="76200" y="88900"/>
                </a:moveTo>
                <a:lnTo>
                  <a:pt x="38100" y="88900"/>
                </a:lnTo>
                <a:lnTo>
                  <a:pt x="38100" y="406400"/>
                </a:lnTo>
                <a:lnTo>
                  <a:pt x="76200" y="406400"/>
                </a:lnTo>
                <a:lnTo>
                  <a:pt x="76200" y="88900"/>
                </a:lnTo>
                <a:close/>
              </a:path>
              <a:path w="114300" h="406400">
                <a:moveTo>
                  <a:pt x="57150" y="0"/>
                </a:moveTo>
                <a:lnTo>
                  <a:pt x="0" y="114300"/>
                </a:lnTo>
                <a:lnTo>
                  <a:pt x="38100" y="88900"/>
                </a:lnTo>
                <a:lnTo>
                  <a:pt x="101600" y="88900"/>
                </a:lnTo>
                <a:lnTo>
                  <a:pt x="57150" y="0"/>
                </a:lnTo>
                <a:close/>
              </a:path>
              <a:path w="114300" h="406400">
                <a:moveTo>
                  <a:pt x="101600" y="88900"/>
                </a:moveTo>
                <a:lnTo>
                  <a:pt x="76200" y="88900"/>
                </a:lnTo>
                <a:lnTo>
                  <a:pt x="114300" y="114300"/>
                </a:lnTo>
                <a:lnTo>
                  <a:pt x="101600" y="889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498850" y="2152650"/>
            <a:ext cx="2209800" cy="27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3505200" y="2159000"/>
            <a:ext cx="2197100" cy="266700"/>
          </a:xfrm>
          <a:prstGeom prst="rect">
            <a:avLst/>
          </a:prstGeom>
          <a:solidFill>
            <a:srgbClr val="F3F3F2"/>
          </a:solidFill>
          <a:ln w="12700">
            <a:solidFill>
              <a:srgbClr val="D36F68"/>
            </a:solidFill>
          </a:ln>
        </p:spPr>
        <p:txBody>
          <a:bodyPr wrap="square" lIns="0" tIns="31750" rIns="0" bIns="0" rtlCol="0" vert="horz">
            <a:spAutoFit/>
          </a:bodyPr>
          <a:lstStyle/>
          <a:p>
            <a:pPr marL="69215">
              <a:lnSpc>
                <a:spcPts val="1750"/>
              </a:lnSpc>
              <a:spcBef>
                <a:spcPts val="250"/>
              </a:spcBef>
            </a:pPr>
            <a:r>
              <a:rPr dirty="0" sz="1600" spc="15" b="1">
                <a:latin typeface="Tahoma"/>
                <a:cs typeface="Tahoma"/>
              </a:rPr>
              <a:t>Interstitial</a:t>
            </a:r>
            <a:r>
              <a:rPr dirty="0" sz="1600" spc="-215" b="1">
                <a:latin typeface="Tahoma"/>
                <a:cs typeface="Tahoma"/>
              </a:rPr>
              <a:t> </a:t>
            </a:r>
            <a:r>
              <a:rPr dirty="0" sz="1600" spc="-10" b="1">
                <a:latin typeface="Tahoma"/>
                <a:cs typeface="Tahoma"/>
              </a:rPr>
              <a:t>Fluid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067050" y="1568450"/>
            <a:ext cx="3276600" cy="330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3073400" y="1574800"/>
            <a:ext cx="3263900" cy="317500"/>
          </a:xfrm>
          <a:prstGeom prst="rect">
            <a:avLst/>
          </a:prstGeom>
          <a:solidFill>
            <a:srgbClr val="F3F3F2"/>
          </a:solidFill>
          <a:ln w="12700">
            <a:solidFill>
              <a:srgbClr val="8CAA7E"/>
            </a:solidFill>
          </a:ln>
        </p:spPr>
        <p:txBody>
          <a:bodyPr wrap="square" lIns="0" tIns="20955" rIns="0" bIns="0" rtlCol="0" vert="horz">
            <a:spAutoFit/>
          </a:bodyPr>
          <a:lstStyle/>
          <a:p>
            <a:pPr marL="389255">
              <a:lnSpc>
                <a:spcPct val="100000"/>
              </a:lnSpc>
              <a:spcBef>
                <a:spcPts val="165"/>
              </a:spcBef>
            </a:pPr>
            <a:r>
              <a:rPr dirty="0" sz="1400" spc="-5">
                <a:latin typeface="Tahoma"/>
                <a:cs typeface="Tahoma"/>
              </a:rPr>
              <a:t>Hydrostatic </a:t>
            </a:r>
            <a:r>
              <a:rPr dirty="0" sz="1400" spc="-15">
                <a:latin typeface="Tahoma"/>
                <a:cs typeface="Tahoma"/>
              </a:rPr>
              <a:t>Pressure= </a:t>
            </a:r>
            <a:r>
              <a:rPr dirty="0" sz="1400">
                <a:latin typeface="Tahoma"/>
                <a:cs typeface="Tahoma"/>
              </a:rPr>
              <a:t>0</a:t>
            </a:r>
            <a:r>
              <a:rPr dirty="0" sz="1400" spc="45">
                <a:latin typeface="Tahoma"/>
                <a:cs typeface="Tahoma"/>
              </a:rPr>
              <a:t> </a:t>
            </a:r>
            <a:r>
              <a:rPr dirty="0" sz="1400" spc="-15">
                <a:latin typeface="Tahoma"/>
                <a:cs typeface="Tahoma"/>
              </a:rPr>
              <a:t>mmHg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305550" y="2025650"/>
            <a:ext cx="1866900" cy="304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305550" y="2317750"/>
            <a:ext cx="1866900" cy="12700"/>
          </a:xfrm>
          <a:custGeom>
            <a:avLst/>
            <a:gdLst/>
            <a:ahLst/>
            <a:cxnLst/>
            <a:rect l="l" t="t" r="r" b="b"/>
            <a:pathLst>
              <a:path w="1866900" h="12700">
                <a:moveTo>
                  <a:pt x="0" y="12700"/>
                </a:moveTo>
                <a:lnTo>
                  <a:pt x="1866900" y="12700"/>
                </a:lnTo>
                <a:lnTo>
                  <a:pt x="18669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82627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6311900" y="2038350"/>
            <a:ext cx="0" cy="279400"/>
          </a:xfrm>
          <a:custGeom>
            <a:avLst/>
            <a:gdLst/>
            <a:ahLst/>
            <a:cxnLst/>
            <a:rect l="l" t="t" r="r" b="b"/>
            <a:pathLst>
              <a:path w="0" h="279400">
                <a:moveTo>
                  <a:pt x="0" y="0"/>
                </a:moveTo>
                <a:lnTo>
                  <a:pt x="0" y="279400"/>
                </a:lnTo>
              </a:path>
            </a:pathLst>
          </a:custGeom>
          <a:ln w="12700">
            <a:solidFill>
              <a:srgbClr val="82627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6305550" y="2025650"/>
            <a:ext cx="1866900" cy="12700"/>
          </a:xfrm>
          <a:custGeom>
            <a:avLst/>
            <a:gdLst/>
            <a:ahLst/>
            <a:cxnLst/>
            <a:rect l="l" t="t" r="r" b="b"/>
            <a:pathLst>
              <a:path w="1866900" h="12700">
                <a:moveTo>
                  <a:pt x="0" y="12700"/>
                </a:moveTo>
                <a:lnTo>
                  <a:pt x="1866900" y="12700"/>
                </a:lnTo>
                <a:lnTo>
                  <a:pt x="18669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82627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8166100" y="2038350"/>
            <a:ext cx="0" cy="279400"/>
          </a:xfrm>
          <a:custGeom>
            <a:avLst/>
            <a:gdLst/>
            <a:ahLst/>
            <a:cxnLst/>
            <a:rect l="l" t="t" r="r" b="b"/>
            <a:pathLst>
              <a:path w="0" h="279400">
                <a:moveTo>
                  <a:pt x="0" y="0"/>
                </a:moveTo>
                <a:lnTo>
                  <a:pt x="0" y="279400"/>
                </a:lnTo>
              </a:path>
            </a:pathLst>
          </a:custGeom>
          <a:ln w="12700">
            <a:solidFill>
              <a:srgbClr val="82627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6378702" y="2068626"/>
            <a:ext cx="1618615" cy="2362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00" spc="20" b="1">
                <a:latin typeface="Tahoma"/>
                <a:cs typeface="Tahoma"/>
              </a:rPr>
              <a:t>NFP </a:t>
            </a:r>
            <a:r>
              <a:rPr dirty="0" sz="1500" b="1">
                <a:latin typeface="Tahoma"/>
                <a:cs typeface="Tahoma"/>
              </a:rPr>
              <a:t>= </a:t>
            </a:r>
            <a:r>
              <a:rPr dirty="0" sz="1500" spc="-15" b="1">
                <a:latin typeface="Tahoma"/>
                <a:cs typeface="Tahoma"/>
              </a:rPr>
              <a:t>+5</a:t>
            </a:r>
            <a:r>
              <a:rPr dirty="0" sz="1500" spc="-204" b="1">
                <a:latin typeface="Tahoma"/>
                <a:cs typeface="Tahoma"/>
              </a:rPr>
              <a:t> </a:t>
            </a:r>
            <a:r>
              <a:rPr dirty="0" sz="1500" spc="-30" b="1">
                <a:latin typeface="Tahoma"/>
                <a:cs typeface="Tahoma"/>
              </a:rPr>
              <a:t>mmHg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365250" y="2025650"/>
            <a:ext cx="1917700" cy="304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365250" y="2317750"/>
            <a:ext cx="1917700" cy="12700"/>
          </a:xfrm>
          <a:custGeom>
            <a:avLst/>
            <a:gdLst/>
            <a:ahLst/>
            <a:cxnLst/>
            <a:rect l="l" t="t" r="r" b="b"/>
            <a:pathLst>
              <a:path w="1917700" h="12700">
                <a:moveTo>
                  <a:pt x="0" y="12700"/>
                </a:moveTo>
                <a:lnTo>
                  <a:pt x="1917700" y="12700"/>
                </a:lnTo>
                <a:lnTo>
                  <a:pt x="19177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82627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371600" y="2038350"/>
            <a:ext cx="0" cy="279400"/>
          </a:xfrm>
          <a:custGeom>
            <a:avLst/>
            <a:gdLst/>
            <a:ahLst/>
            <a:cxnLst/>
            <a:rect l="l" t="t" r="r" b="b"/>
            <a:pathLst>
              <a:path w="0" h="279400">
                <a:moveTo>
                  <a:pt x="0" y="0"/>
                </a:moveTo>
                <a:lnTo>
                  <a:pt x="0" y="279400"/>
                </a:lnTo>
              </a:path>
            </a:pathLst>
          </a:custGeom>
          <a:ln w="12700">
            <a:solidFill>
              <a:srgbClr val="82627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365250" y="2025650"/>
            <a:ext cx="1917700" cy="12700"/>
          </a:xfrm>
          <a:custGeom>
            <a:avLst/>
            <a:gdLst/>
            <a:ahLst/>
            <a:cxnLst/>
            <a:rect l="l" t="t" r="r" b="b"/>
            <a:pathLst>
              <a:path w="1917700" h="12700">
                <a:moveTo>
                  <a:pt x="0" y="12700"/>
                </a:moveTo>
                <a:lnTo>
                  <a:pt x="1917700" y="12700"/>
                </a:lnTo>
                <a:lnTo>
                  <a:pt x="19177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82627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3276600" y="2038350"/>
            <a:ext cx="0" cy="279400"/>
          </a:xfrm>
          <a:custGeom>
            <a:avLst/>
            <a:gdLst/>
            <a:ahLst/>
            <a:cxnLst/>
            <a:rect l="l" t="t" r="r" b="b"/>
            <a:pathLst>
              <a:path w="0" h="279400">
                <a:moveTo>
                  <a:pt x="0" y="0"/>
                </a:moveTo>
                <a:lnTo>
                  <a:pt x="0" y="279400"/>
                </a:lnTo>
              </a:path>
            </a:pathLst>
          </a:custGeom>
          <a:ln w="12700">
            <a:solidFill>
              <a:srgbClr val="82627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439925" y="2068626"/>
            <a:ext cx="1606550" cy="2362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00" spc="20" b="1">
                <a:latin typeface="Tahoma"/>
                <a:cs typeface="Tahoma"/>
              </a:rPr>
              <a:t>NFP </a:t>
            </a:r>
            <a:r>
              <a:rPr dirty="0" sz="1500" b="1">
                <a:latin typeface="Tahoma"/>
                <a:cs typeface="Tahoma"/>
              </a:rPr>
              <a:t>= - 5</a:t>
            </a:r>
            <a:r>
              <a:rPr dirty="0" sz="1500" spc="-185" b="1">
                <a:latin typeface="Tahoma"/>
                <a:cs typeface="Tahoma"/>
              </a:rPr>
              <a:t> </a:t>
            </a:r>
            <a:r>
              <a:rPr dirty="0" sz="1500" spc="-30" b="1">
                <a:latin typeface="Tahoma"/>
                <a:cs typeface="Tahoma"/>
              </a:rPr>
              <a:t>mmHg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2279650" y="2330450"/>
            <a:ext cx="0" cy="469900"/>
          </a:xfrm>
          <a:custGeom>
            <a:avLst/>
            <a:gdLst/>
            <a:ahLst/>
            <a:cxnLst/>
            <a:rect l="l" t="t" r="r" b="b"/>
            <a:pathLst>
              <a:path w="0" h="469900">
                <a:moveTo>
                  <a:pt x="0" y="0"/>
                </a:moveTo>
                <a:lnTo>
                  <a:pt x="0" y="469900"/>
                </a:lnTo>
              </a:path>
            </a:pathLst>
          </a:custGeom>
          <a:ln w="3175">
            <a:solidFill>
              <a:srgbClr val="FEF0D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2222500" y="2330450"/>
            <a:ext cx="114300" cy="469900"/>
          </a:xfrm>
          <a:custGeom>
            <a:avLst/>
            <a:gdLst/>
            <a:ahLst/>
            <a:cxnLst/>
            <a:rect l="l" t="t" r="r" b="b"/>
            <a:pathLst>
              <a:path w="114300" h="469900">
                <a:moveTo>
                  <a:pt x="0" y="355600"/>
                </a:moveTo>
                <a:lnTo>
                  <a:pt x="57150" y="469900"/>
                </a:lnTo>
                <a:lnTo>
                  <a:pt x="101600" y="381000"/>
                </a:lnTo>
                <a:lnTo>
                  <a:pt x="38100" y="381000"/>
                </a:lnTo>
                <a:lnTo>
                  <a:pt x="0" y="355600"/>
                </a:lnTo>
                <a:close/>
              </a:path>
              <a:path w="114300" h="469900">
                <a:moveTo>
                  <a:pt x="76200" y="0"/>
                </a:moveTo>
                <a:lnTo>
                  <a:pt x="38100" y="0"/>
                </a:lnTo>
                <a:lnTo>
                  <a:pt x="38100" y="381000"/>
                </a:lnTo>
                <a:lnTo>
                  <a:pt x="76200" y="381000"/>
                </a:lnTo>
                <a:lnTo>
                  <a:pt x="76200" y="0"/>
                </a:lnTo>
                <a:close/>
              </a:path>
              <a:path w="114300" h="469900">
                <a:moveTo>
                  <a:pt x="114300" y="355600"/>
                </a:moveTo>
                <a:lnTo>
                  <a:pt x="76200" y="381000"/>
                </a:lnTo>
                <a:lnTo>
                  <a:pt x="101600" y="381000"/>
                </a:lnTo>
                <a:lnTo>
                  <a:pt x="114300" y="3556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187260" y="4019791"/>
            <a:ext cx="2853055" cy="3536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07365" algn="l"/>
              </a:tabLst>
            </a:pPr>
            <a:r>
              <a:rPr dirty="0" sz="1500" spc="500">
                <a:solidFill>
                  <a:srgbClr val="F3F3F2"/>
                </a:solidFill>
                <a:latin typeface="Arial"/>
                <a:cs typeface="Arial"/>
              </a:rPr>
              <a:t>q	</a:t>
            </a:r>
            <a:r>
              <a:rPr dirty="0" sz="2200" spc="-10" b="1">
                <a:latin typeface="Arial Black"/>
                <a:cs typeface="Arial Black"/>
              </a:rPr>
              <a:t>At </a:t>
            </a:r>
            <a:r>
              <a:rPr dirty="0" sz="2200" spc="25" b="1">
                <a:latin typeface="Arial Black"/>
                <a:cs typeface="Arial Black"/>
              </a:rPr>
              <a:t>arterial</a:t>
            </a:r>
            <a:r>
              <a:rPr dirty="0" sz="2200" spc="-155" b="1">
                <a:latin typeface="Arial Black"/>
                <a:cs typeface="Arial Black"/>
              </a:rPr>
              <a:t> </a:t>
            </a:r>
            <a:r>
              <a:rPr dirty="0" sz="2200" spc="30" b="1">
                <a:latin typeface="Arial Black"/>
                <a:cs typeface="Arial Black"/>
              </a:rPr>
              <a:t>end:</a:t>
            </a:r>
            <a:endParaRPr sz="2200">
              <a:latin typeface="Arial Black"/>
              <a:cs typeface="Arial Black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34960" y="4438891"/>
            <a:ext cx="6210300" cy="5645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42265" algn="l"/>
              </a:tabLst>
            </a:pPr>
            <a:r>
              <a:rPr dirty="0" sz="1800" spc="-180">
                <a:latin typeface="Arial"/>
                <a:cs typeface="Arial"/>
              </a:rPr>
              <a:t>§	</a:t>
            </a:r>
            <a:r>
              <a:rPr dirty="0" sz="1800" spc="-25">
                <a:latin typeface="Arial"/>
                <a:cs typeface="Arial"/>
              </a:rPr>
              <a:t>Water </a:t>
            </a:r>
            <a:r>
              <a:rPr dirty="0" sz="1800" spc="-5">
                <a:latin typeface="Arial"/>
                <a:cs typeface="Arial"/>
              </a:rPr>
              <a:t>moves </a:t>
            </a:r>
            <a:r>
              <a:rPr dirty="0" sz="1800" b="1">
                <a:latin typeface="Arial"/>
                <a:cs typeface="Arial"/>
              </a:rPr>
              <a:t>out </a:t>
            </a:r>
            <a:r>
              <a:rPr dirty="0" sz="1800" spc="-5">
                <a:latin typeface="Arial"/>
                <a:cs typeface="Arial"/>
              </a:rPr>
              <a:t>of the capillary </a:t>
            </a:r>
            <a:r>
              <a:rPr dirty="0" sz="1800">
                <a:latin typeface="Arial"/>
                <a:cs typeface="Arial"/>
              </a:rPr>
              <a:t>with a NFP </a:t>
            </a:r>
            <a:r>
              <a:rPr dirty="0" sz="1800" spc="-5">
                <a:latin typeface="Arial"/>
                <a:cs typeface="Arial"/>
              </a:rPr>
              <a:t>of </a:t>
            </a:r>
            <a:r>
              <a:rPr dirty="0" sz="1800" spc="20">
                <a:latin typeface="Arial"/>
                <a:cs typeface="Arial"/>
              </a:rPr>
              <a:t>+5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mmHg.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1800" spc="-180">
                <a:latin typeface="Arial"/>
                <a:cs typeface="Arial"/>
              </a:rPr>
              <a:t>§</a:t>
            </a:r>
            <a:endParaRPr sz="18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165160" y="4718291"/>
            <a:ext cx="7760334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>
                <a:latin typeface="Arial"/>
                <a:cs typeface="Arial"/>
              </a:rPr>
              <a:t>Hydrostatic pressure dominates at the arterial end </a:t>
            </a:r>
            <a:r>
              <a:rPr dirty="0" sz="1800">
                <a:latin typeface="Arial"/>
                <a:cs typeface="Arial"/>
              </a:rPr>
              <a:t>&amp; </a:t>
            </a:r>
            <a:r>
              <a:rPr dirty="0" sz="1800" spc="-5">
                <a:latin typeface="Arial"/>
                <a:cs typeface="Arial"/>
              </a:rPr>
              <a:t>net fluid flows out of</a:t>
            </a:r>
            <a:r>
              <a:rPr dirty="0" sz="1800" spc="10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the</a:t>
            </a:r>
            <a:endParaRPr sz="18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87260" y="4984991"/>
            <a:ext cx="2797810" cy="6965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90600">
              <a:lnSpc>
                <a:spcPct val="100000"/>
              </a:lnSpc>
            </a:pPr>
            <a:r>
              <a:rPr dirty="0" sz="1800" spc="-5">
                <a:latin typeface="Arial"/>
                <a:cs typeface="Arial"/>
              </a:rPr>
              <a:t>circulation.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  <a:tabLst>
                <a:tab pos="507365" algn="l"/>
              </a:tabLst>
            </a:pPr>
            <a:r>
              <a:rPr dirty="0" sz="1500" spc="500">
                <a:solidFill>
                  <a:srgbClr val="F3F3F2"/>
                </a:solidFill>
                <a:latin typeface="Arial"/>
                <a:cs typeface="Arial"/>
              </a:rPr>
              <a:t>q	</a:t>
            </a:r>
            <a:r>
              <a:rPr dirty="0" sz="2200" spc="-10" b="1">
                <a:latin typeface="Arial Black"/>
                <a:cs typeface="Arial Black"/>
              </a:rPr>
              <a:t>At </a:t>
            </a:r>
            <a:r>
              <a:rPr dirty="0" sz="2200" spc="-5" b="1">
                <a:latin typeface="Arial Black"/>
                <a:cs typeface="Arial Black"/>
              </a:rPr>
              <a:t>venous</a:t>
            </a:r>
            <a:r>
              <a:rPr dirty="0" sz="2200" spc="-60" b="1">
                <a:latin typeface="Arial Black"/>
                <a:cs typeface="Arial Black"/>
              </a:rPr>
              <a:t> </a:t>
            </a:r>
            <a:r>
              <a:rPr dirty="0" sz="2200" spc="20" b="1">
                <a:latin typeface="Arial Black"/>
                <a:cs typeface="Arial Black"/>
              </a:rPr>
              <a:t>end:</a:t>
            </a:r>
            <a:endParaRPr sz="2200">
              <a:latin typeface="Arial Black"/>
              <a:cs typeface="Arial Black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34960" y="5746987"/>
            <a:ext cx="5905500" cy="5645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42265" algn="l"/>
              </a:tabLst>
            </a:pPr>
            <a:r>
              <a:rPr dirty="0" sz="1800" spc="-180">
                <a:latin typeface="Arial"/>
                <a:cs typeface="Arial"/>
              </a:rPr>
              <a:t>§	</a:t>
            </a:r>
            <a:r>
              <a:rPr dirty="0" sz="1800" spc="-25">
                <a:latin typeface="Arial"/>
                <a:cs typeface="Arial"/>
              </a:rPr>
              <a:t>Water </a:t>
            </a:r>
            <a:r>
              <a:rPr dirty="0" sz="1800" spc="-5">
                <a:latin typeface="Arial"/>
                <a:cs typeface="Arial"/>
              </a:rPr>
              <a:t>moves into the capillary </a:t>
            </a:r>
            <a:r>
              <a:rPr dirty="0" sz="1800">
                <a:latin typeface="Arial"/>
                <a:cs typeface="Arial"/>
              </a:rPr>
              <a:t>with a NFP </a:t>
            </a:r>
            <a:r>
              <a:rPr dirty="0" sz="1800" spc="-5">
                <a:latin typeface="Arial"/>
                <a:cs typeface="Arial"/>
              </a:rPr>
              <a:t>of </a:t>
            </a:r>
            <a:r>
              <a:rPr dirty="0" sz="1800">
                <a:latin typeface="Arial"/>
                <a:cs typeface="Arial"/>
              </a:rPr>
              <a:t>-5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mmHg.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1800" spc="-180">
                <a:latin typeface="Arial"/>
                <a:cs typeface="Arial"/>
              </a:rPr>
              <a:t>§</a:t>
            </a:r>
            <a:endParaRPr sz="18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165160" y="6026387"/>
            <a:ext cx="7494270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>
                <a:latin typeface="Arial"/>
                <a:cs typeface="Arial"/>
              </a:rPr>
              <a:t>Oncotic pressure dominates at the venous end </a:t>
            </a:r>
            <a:r>
              <a:rPr dirty="0" sz="1800">
                <a:latin typeface="Arial"/>
                <a:cs typeface="Arial"/>
              </a:rPr>
              <a:t>&amp; </a:t>
            </a:r>
            <a:r>
              <a:rPr dirty="0" sz="1800" spc="-5">
                <a:latin typeface="Arial"/>
                <a:cs typeface="Arial"/>
              </a:rPr>
              <a:t>net fluid </a:t>
            </a:r>
            <a:r>
              <a:rPr dirty="0" sz="1800">
                <a:latin typeface="Arial"/>
                <a:cs typeface="Arial"/>
              </a:rPr>
              <a:t>will </a:t>
            </a:r>
            <a:r>
              <a:rPr dirty="0" sz="1800" spc="-5">
                <a:latin typeface="Arial"/>
                <a:cs typeface="Arial"/>
              </a:rPr>
              <a:t>flow into</a:t>
            </a:r>
            <a:r>
              <a:rPr dirty="0" sz="1800" spc="5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the</a:t>
            </a:r>
            <a:endParaRPr sz="18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165160" y="6293087"/>
            <a:ext cx="1346835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>
                <a:latin typeface="Arial"/>
                <a:cs typeface="Arial"/>
              </a:rPr>
              <a:t>bloodstream.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05"/>
              </a:lnSpc>
            </a:pPr>
            <a:r>
              <a:rPr dirty="0" spc="-20"/>
              <a:t>Dr. </a:t>
            </a:r>
            <a:r>
              <a:rPr dirty="0" spc="-25"/>
              <a:t>Abeer  </a:t>
            </a:r>
            <a:r>
              <a:rPr dirty="0" spc="-15"/>
              <a:t>A. </a:t>
            </a:r>
            <a:r>
              <a:rPr dirty="0" spc="-10"/>
              <a:t>Al-Masri, </a:t>
            </a:r>
            <a:r>
              <a:rPr dirty="0" spc="-5"/>
              <a:t>Faculty </a:t>
            </a:r>
            <a:r>
              <a:rPr dirty="0"/>
              <a:t>of </a:t>
            </a:r>
            <a:r>
              <a:rPr dirty="0" spc="-10"/>
              <a:t>Medicine,</a:t>
            </a:r>
            <a:r>
              <a:rPr dirty="0" spc="185"/>
              <a:t> </a:t>
            </a:r>
            <a:r>
              <a:rPr dirty="0" spc="5"/>
              <a:t>KSU</a:t>
            </a:r>
          </a:p>
        </p:txBody>
      </p:sp>
      <p:sp>
        <p:nvSpPr>
          <p:cNvPr id="49" name="object 4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dirty="0"/>
              <a:t>21</a:t>
            </a:fld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281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w="0" h="6858000">
                <a:moveTo>
                  <a:pt x="0" y="6858000"/>
                </a:move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8B3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928100" y="0"/>
            <a:ext cx="215900" cy="6858000"/>
          </a:xfrm>
          <a:custGeom>
            <a:avLst/>
            <a:gdLst/>
            <a:ahLst/>
            <a:cxnLst/>
            <a:rect l="l" t="t" r="r" b="b"/>
            <a:pathLst>
              <a:path w="215900" h="6858000">
                <a:moveTo>
                  <a:pt x="0" y="0"/>
                </a:moveTo>
                <a:lnTo>
                  <a:pt x="215900" y="0"/>
                </a:lnTo>
                <a:lnTo>
                  <a:pt x="2159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8B3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673100" cy="6858000"/>
          </a:xfrm>
          <a:custGeom>
            <a:avLst/>
            <a:gdLst/>
            <a:ahLst/>
            <a:cxnLst/>
            <a:rect l="l" t="t" r="r" b="b"/>
            <a:pathLst>
              <a:path w="673100" h="6858000">
                <a:moveTo>
                  <a:pt x="494456" y="0"/>
                </a:moveTo>
                <a:lnTo>
                  <a:pt x="0" y="0"/>
                </a:lnTo>
                <a:lnTo>
                  <a:pt x="0" y="6858000"/>
                </a:lnTo>
                <a:lnTo>
                  <a:pt x="494456" y="6858000"/>
                </a:lnTo>
                <a:lnTo>
                  <a:pt x="496238" y="6800908"/>
                </a:lnTo>
                <a:lnTo>
                  <a:pt x="501292" y="6750097"/>
                </a:lnTo>
                <a:lnTo>
                  <a:pt x="509183" y="6704731"/>
                </a:lnTo>
                <a:lnTo>
                  <a:pt x="519473" y="6663971"/>
                </a:lnTo>
                <a:lnTo>
                  <a:pt x="531727" y="6626980"/>
                </a:lnTo>
                <a:lnTo>
                  <a:pt x="560379" y="6560954"/>
                </a:lnTo>
                <a:lnTo>
                  <a:pt x="591650" y="6499954"/>
                </a:lnTo>
                <a:lnTo>
                  <a:pt x="607176" y="6469245"/>
                </a:lnTo>
                <a:lnTo>
                  <a:pt x="635829" y="6403219"/>
                </a:lnTo>
                <a:lnTo>
                  <a:pt x="648083" y="6366228"/>
                </a:lnTo>
                <a:lnTo>
                  <a:pt x="658373" y="6325468"/>
                </a:lnTo>
                <a:lnTo>
                  <a:pt x="666264" y="6280102"/>
                </a:lnTo>
                <a:lnTo>
                  <a:pt x="671318" y="6229291"/>
                </a:lnTo>
                <a:lnTo>
                  <a:pt x="673100" y="6172200"/>
                </a:lnTo>
                <a:lnTo>
                  <a:pt x="671318" y="6115108"/>
                </a:lnTo>
                <a:lnTo>
                  <a:pt x="666264" y="6064297"/>
                </a:lnTo>
                <a:lnTo>
                  <a:pt x="658373" y="6018931"/>
                </a:lnTo>
                <a:lnTo>
                  <a:pt x="648083" y="5978171"/>
                </a:lnTo>
                <a:lnTo>
                  <a:pt x="635829" y="5941180"/>
                </a:lnTo>
                <a:lnTo>
                  <a:pt x="607176" y="5875154"/>
                </a:lnTo>
                <a:lnTo>
                  <a:pt x="575906" y="5814154"/>
                </a:lnTo>
                <a:lnTo>
                  <a:pt x="560379" y="5783445"/>
                </a:lnTo>
                <a:lnTo>
                  <a:pt x="531727" y="5717419"/>
                </a:lnTo>
                <a:lnTo>
                  <a:pt x="519473" y="5680428"/>
                </a:lnTo>
                <a:lnTo>
                  <a:pt x="509183" y="5639668"/>
                </a:lnTo>
                <a:lnTo>
                  <a:pt x="501292" y="5594302"/>
                </a:lnTo>
                <a:lnTo>
                  <a:pt x="496238" y="5543491"/>
                </a:lnTo>
                <a:lnTo>
                  <a:pt x="494456" y="5486400"/>
                </a:lnTo>
                <a:lnTo>
                  <a:pt x="496238" y="5429308"/>
                </a:lnTo>
                <a:lnTo>
                  <a:pt x="501292" y="5378497"/>
                </a:lnTo>
                <a:lnTo>
                  <a:pt x="509183" y="5333131"/>
                </a:lnTo>
                <a:lnTo>
                  <a:pt x="519473" y="5292371"/>
                </a:lnTo>
                <a:lnTo>
                  <a:pt x="531727" y="5255380"/>
                </a:lnTo>
                <a:lnTo>
                  <a:pt x="560379" y="5189354"/>
                </a:lnTo>
                <a:lnTo>
                  <a:pt x="591650" y="5128354"/>
                </a:lnTo>
                <a:lnTo>
                  <a:pt x="607176" y="5097645"/>
                </a:lnTo>
                <a:lnTo>
                  <a:pt x="635829" y="5031619"/>
                </a:lnTo>
                <a:lnTo>
                  <a:pt x="648083" y="4994628"/>
                </a:lnTo>
                <a:lnTo>
                  <a:pt x="658373" y="4953868"/>
                </a:lnTo>
                <a:lnTo>
                  <a:pt x="666264" y="4908502"/>
                </a:lnTo>
                <a:lnTo>
                  <a:pt x="671318" y="4857691"/>
                </a:lnTo>
                <a:lnTo>
                  <a:pt x="673100" y="4800600"/>
                </a:lnTo>
                <a:lnTo>
                  <a:pt x="671318" y="4743508"/>
                </a:lnTo>
                <a:lnTo>
                  <a:pt x="666264" y="4692697"/>
                </a:lnTo>
                <a:lnTo>
                  <a:pt x="658373" y="4647331"/>
                </a:lnTo>
                <a:lnTo>
                  <a:pt x="648083" y="4606571"/>
                </a:lnTo>
                <a:lnTo>
                  <a:pt x="635829" y="4569580"/>
                </a:lnTo>
                <a:lnTo>
                  <a:pt x="607176" y="4503554"/>
                </a:lnTo>
                <a:lnTo>
                  <a:pt x="575906" y="4442554"/>
                </a:lnTo>
                <a:lnTo>
                  <a:pt x="560379" y="4411845"/>
                </a:lnTo>
                <a:lnTo>
                  <a:pt x="531727" y="4345819"/>
                </a:lnTo>
                <a:lnTo>
                  <a:pt x="519473" y="4308828"/>
                </a:lnTo>
                <a:lnTo>
                  <a:pt x="509183" y="4268068"/>
                </a:lnTo>
                <a:lnTo>
                  <a:pt x="501292" y="4222702"/>
                </a:lnTo>
                <a:lnTo>
                  <a:pt x="496238" y="4171891"/>
                </a:lnTo>
                <a:lnTo>
                  <a:pt x="494456" y="4114800"/>
                </a:lnTo>
                <a:lnTo>
                  <a:pt x="496238" y="4057708"/>
                </a:lnTo>
                <a:lnTo>
                  <a:pt x="501292" y="4006897"/>
                </a:lnTo>
                <a:lnTo>
                  <a:pt x="509183" y="3961531"/>
                </a:lnTo>
                <a:lnTo>
                  <a:pt x="519473" y="3920771"/>
                </a:lnTo>
                <a:lnTo>
                  <a:pt x="531727" y="3883780"/>
                </a:lnTo>
                <a:lnTo>
                  <a:pt x="560379" y="3817754"/>
                </a:lnTo>
                <a:lnTo>
                  <a:pt x="591650" y="3756754"/>
                </a:lnTo>
                <a:lnTo>
                  <a:pt x="607176" y="3726045"/>
                </a:lnTo>
                <a:lnTo>
                  <a:pt x="635829" y="3660019"/>
                </a:lnTo>
                <a:lnTo>
                  <a:pt x="648083" y="3623028"/>
                </a:lnTo>
                <a:lnTo>
                  <a:pt x="658373" y="3582268"/>
                </a:lnTo>
                <a:lnTo>
                  <a:pt x="666264" y="3536902"/>
                </a:lnTo>
                <a:lnTo>
                  <a:pt x="671318" y="3486091"/>
                </a:lnTo>
                <a:lnTo>
                  <a:pt x="673100" y="3429000"/>
                </a:lnTo>
                <a:lnTo>
                  <a:pt x="671318" y="3371908"/>
                </a:lnTo>
                <a:lnTo>
                  <a:pt x="666264" y="3321097"/>
                </a:lnTo>
                <a:lnTo>
                  <a:pt x="658373" y="3275731"/>
                </a:lnTo>
                <a:lnTo>
                  <a:pt x="648083" y="3234971"/>
                </a:lnTo>
                <a:lnTo>
                  <a:pt x="635829" y="3197980"/>
                </a:lnTo>
                <a:lnTo>
                  <a:pt x="607176" y="3131954"/>
                </a:lnTo>
                <a:lnTo>
                  <a:pt x="575906" y="3070954"/>
                </a:lnTo>
                <a:lnTo>
                  <a:pt x="560379" y="3040245"/>
                </a:lnTo>
                <a:lnTo>
                  <a:pt x="531727" y="2974219"/>
                </a:lnTo>
                <a:lnTo>
                  <a:pt x="519473" y="2937228"/>
                </a:lnTo>
                <a:lnTo>
                  <a:pt x="509183" y="2896468"/>
                </a:lnTo>
                <a:lnTo>
                  <a:pt x="501292" y="2851102"/>
                </a:lnTo>
                <a:lnTo>
                  <a:pt x="496238" y="2800291"/>
                </a:lnTo>
                <a:lnTo>
                  <a:pt x="494456" y="2743200"/>
                </a:lnTo>
                <a:lnTo>
                  <a:pt x="496238" y="2686108"/>
                </a:lnTo>
                <a:lnTo>
                  <a:pt x="501292" y="2635297"/>
                </a:lnTo>
                <a:lnTo>
                  <a:pt x="509183" y="2589931"/>
                </a:lnTo>
                <a:lnTo>
                  <a:pt x="519473" y="2549171"/>
                </a:lnTo>
                <a:lnTo>
                  <a:pt x="531727" y="2512180"/>
                </a:lnTo>
                <a:lnTo>
                  <a:pt x="560379" y="2446154"/>
                </a:lnTo>
                <a:lnTo>
                  <a:pt x="591650" y="2385154"/>
                </a:lnTo>
                <a:lnTo>
                  <a:pt x="607176" y="2354445"/>
                </a:lnTo>
                <a:lnTo>
                  <a:pt x="635829" y="2288419"/>
                </a:lnTo>
                <a:lnTo>
                  <a:pt x="648083" y="2251428"/>
                </a:lnTo>
                <a:lnTo>
                  <a:pt x="658373" y="2210668"/>
                </a:lnTo>
                <a:lnTo>
                  <a:pt x="666264" y="2165302"/>
                </a:lnTo>
                <a:lnTo>
                  <a:pt x="671318" y="2114491"/>
                </a:lnTo>
                <a:lnTo>
                  <a:pt x="673100" y="2057400"/>
                </a:lnTo>
                <a:lnTo>
                  <a:pt x="671318" y="2000308"/>
                </a:lnTo>
                <a:lnTo>
                  <a:pt x="666264" y="1949497"/>
                </a:lnTo>
                <a:lnTo>
                  <a:pt x="658373" y="1904131"/>
                </a:lnTo>
                <a:lnTo>
                  <a:pt x="648083" y="1863371"/>
                </a:lnTo>
                <a:lnTo>
                  <a:pt x="635829" y="1826380"/>
                </a:lnTo>
                <a:lnTo>
                  <a:pt x="607176" y="1760354"/>
                </a:lnTo>
                <a:lnTo>
                  <a:pt x="575906" y="1699354"/>
                </a:lnTo>
                <a:lnTo>
                  <a:pt x="560379" y="1668645"/>
                </a:lnTo>
                <a:lnTo>
                  <a:pt x="531727" y="1602619"/>
                </a:lnTo>
                <a:lnTo>
                  <a:pt x="519473" y="1565628"/>
                </a:lnTo>
                <a:lnTo>
                  <a:pt x="509183" y="1524868"/>
                </a:lnTo>
                <a:lnTo>
                  <a:pt x="501292" y="1479502"/>
                </a:lnTo>
                <a:lnTo>
                  <a:pt x="496238" y="1428691"/>
                </a:lnTo>
                <a:lnTo>
                  <a:pt x="494456" y="1371600"/>
                </a:lnTo>
                <a:lnTo>
                  <a:pt x="496238" y="1314508"/>
                </a:lnTo>
                <a:lnTo>
                  <a:pt x="501292" y="1263697"/>
                </a:lnTo>
                <a:lnTo>
                  <a:pt x="509183" y="1218331"/>
                </a:lnTo>
                <a:lnTo>
                  <a:pt x="519473" y="1177571"/>
                </a:lnTo>
                <a:lnTo>
                  <a:pt x="531727" y="1140580"/>
                </a:lnTo>
                <a:lnTo>
                  <a:pt x="560379" y="1074554"/>
                </a:lnTo>
                <a:lnTo>
                  <a:pt x="591650" y="1013554"/>
                </a:lnTo>
                <a:lnTo>
                  <a:pt x="607176" y="982845"/>
                </a:lnTo>
                <a:lnTo>
                  <a:pt x="635829" y="916819"/>
                </a:lnTo>
                <a:lnTo>
                  <a:pt x="648083" y="879828"/>
                </a:lnTo>
                <a:lnTo>
                  <a:pt x="658373" y="839068"/>
                </a:lnTo>
                <a:lnTo>
                  <a:pt x="666264" y="793702"/>
                </a:lnTo>
                <a:lnTo>
                  <a:pt x="671318" y="742891"/>
                </a:lnTo>
                <a:lnTo>
                  <a:pt x="673100" y="685800"/>
                </a:lnTo>
                <a:lnTo>
                  <a:pt x="671318" y="628708"/>
                </a:lnTo>
                <a:lnTo>
                  <a:pt x="666264" y="577897"/>
                </a:lnTo>
                <a:lnTo>
                  <a:pt x="658373" y="532531"/>
                </a:lnTo>
                <a:lnTo>
                  <a:pt x="648083" y="491771"/>
                </a:lnTo>
                <a:lnTo>
                  <a:pt x="635829" y="454780"/>
                </a:lnTo>
                <a:lnTo>
                  <a:pt x="607176" y="388754"/>
                </a:lnTo>
                <a:lnTo>
                  <a:pt x="575906" y="327754"/>
                </a:lnTo>
                <a:lnTo>
                  <a:pt x="560379" y="297045"/>
                </a:lnTo>
                <a:lnTo>
                  <a:pt x="531727" y="231019"/>
                </a:lnTo>
                <a:lnTo>
                  <a:pt x="519473" y="194028"/>
                </a:lnTo>
                <a:lnTo>
                  <a:pt x="509183" y="153268"/>
                </a:lnTo>
                <a:lnTo>
                  <a:pt x="501292" y="107902"/>
                </a:lnTo>
                <a:lnTo>
                  <a:pt x="496238" y="57091"/>
                </a:lnTo>
                <a:lnTo>
                  <a:pt x="494456" y="0"/>
                </a:lnTo>
                <a:close/>
              </a:path>
            </a:pathLst>
          </a:custGeom>
          <a:solidFill>
            <a:srgbClr val="2A1A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765175" marR="5080" indent="-228600">
              <a:lnSpc>
                <a:spcPct val="107600"/>
              </a:lnSpc>
              <a:buClr>
                <a:srgbClr val="2A1A00"/>
              </a:buClr>
              <a:buChar char="•"/>
              <a:tabLst>
                <a:tab pos="765810" algn="l"/>
              </a:tabLst>
            </a:pPr>
            <a:r>
              <a:rPr dirty="0" spc="15"/>
              <a:t>In </a:t>
            </a:r>
            <a:r>
              <a:rPr dirty="0" spc="-15"/>
              <a:t>shock, </a:t>
            </a:r>
            <a:r>
              <a:rPr dirty="0" spc="-5"/>
              <a:t>the </a:t>
            </a:r>
            <a:r>
              <a:rPr dirty="0" spc="-15"/>
              <a:t>hydrostatic pressure </a:t>
            </a:r>
            <a:r>
              <a:rPr dirty="0" spc="-20"/>
              <a:t>decreases </a:t>
            </a:r>
            <a:r>
              <a:rPr dirty="0"/>
              <a:t>&amp; </a:t>
            </a:r>
            <a:r>
              <a:rPr dirty="0" spc="-20"/>
              <a:t>oncotic  </a:t>
            </a:r>
            <a:r>
              <a:rPr dirty="0" spc="-15"/>
              <a:t>pressure </a:t>
            </a:r>
            <a:r>
              <a:rPr dirty="0" spc="-20"/>
              <a:t>is </a:t>
            </a:r>
            <a:r>
              <a:rPr dirty="0" spc="-10"/>
              <a:t>constant, </a:t>
            </a:r>
            <a:r>
              <a:rPr dirty="0" spc="-20"/>
              <a:t>as </a:t>
            </a:r>
            <a:r>
              <a:rPr dirty="0"/>
              <a:t>a</a:t>
            </a:r>
            <a:r>
              <a:rPr dirty="0" spc="245"/>
              <a:t> </a:t>
            </a:r>
            <a:r>
              <a:rPr dirty="0" spc="-15"/>
              <a:t>result:</a:t>
            </a:r>
          </a:p>
          <a:p>
            <a:pPr lvl="1" marL="1222375" marR="13335" indent="-228600">
              <a:lnSpc>
                <a:spcPct val="109800"/>
              </a:lnSpc>
              <a:spcBef>
                <a:spcPts val="760"/>
              </a:spcBef>
              <a:buClr>
                <a:srgbClr val="2A1A00"/>
              </a:buClr>
              <a:buFont typeface="Trebuchet MS"/>
              <a:buChar char="–"/>
              <a:tabLst>
                <a:tab pos="1223010" algn="l"/>
              </a:tabLst>
            </a:pPr>
            <a:r>
              <a:rPr dirty="0" sz="2200" spc="-25">
                <a:solidFill>
                  <a:srgbClr val="191917"/>
                </a:solidFill>
                <a:latin typeface="Arial"/>
                <a:cs typeface="Arial"/>
              </a:rPr>
              <a:t>The </a:t>
            </a:r>
            <a:r>
              <a:rPr dirty="0" sz="2200" spc="-5">
                <a:solidFill>
                  <a:srgbClr val="191917"/>
                </a:solidFill>
                <a:latin typeface="Arial"/>
                <a:cs typeface="Arial"/>
              </a:rPr>
              <a:t>fluid </a:t>
            </a:r>
            <a:r>
              <a:rPr dirty="0" sz="2200" spc="-20">
                <a:solidFill>
                  <a:srgbClr val="191917"/>
                </a:solidFill>
                <a:latin typeface="Arial"/>
                <a:cs typeface="Arial"/>
              </a:rPr>
              <a:t>exchange from </a:t>
            </a:r>
            <a:r>
              <a:rPr dirty="0" sz="2200" spc="-15">
                <a:solidFill>
                  <a:srgbClr val="191917"/>
                </a:solidFill>
                <a:latin typeface="Arial"/>
                <a:cs typeface="Arial"/>
              </a:rPr>
              <a:t>the </a:t>
            </a:r>
            <a:r>
              <a:rPr dirty="0" sz="2200" spc="-10">
                <a:solidFill>
                  <a:srgbClr val="191917"/>
                </a:solidFill>
                <a:latin typeface="Arial"/>
                <a:cs typeface="Arial"/>
              </a:rPr>
              <a:t>capillary to </a:t>
            </a:r>
            <a:r>
              <a:rPr dirty="0" sz="2200" spc="-15">
                <a:solidFill>
                  <a:srgbClr val="191917"/>
                </a:solidFill>
                <a:latin typeface="Arial"/>
                <a:cs typeface="Arial"/>
              </a:rPr>
              <a:t>the extracellular  </a:t>
            </a:r>
            <a:r>
              <a:rPr dirty="0" sz="2200" spc="-10">
                <a:solidFill>
                  <a:srgbClr val="191917"/>
                </a:solidFill>
                <a:latin typeface="Arial"/>
                <a:cs typeface="Arial"/>
              </a:rPr>
              <a:t>space</a:t>
            </a:r>
            <a:r>
              <a:rPr dirty="0" sz="2200" spc="5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2200" spc="-20">
                <a:solidFill>
                  <a:srgbClr val="191917"/>
                </a:solidFill>
                <a:latin typeface="Arial"/>
                <a:cs typeface="Arial"/>
              </a:rPr>
              <a:t>decreases.</a:t>
            </a:r>
            <a:endParaRPr sz="2200">
              <a:latin typeface="Arial"/>
              <a:cs typeface="Arial"/>
            </a:endParaRPr>
          </a:p>
          <a:p>
            <a:pPr lvl="1" marL="1222375" marR="750570" indent="-228600">
              <a:lnSpc>
                <a:spcPct val="109800"/>
              </a:lnSpc>
              <a:spcBef>
                <a:spcPts val="700"/>
              </a:spcBef>
              <a:buClr>
                <a:srgbClr val="2A1A00"/>
              </a:buClr>
              <a:buFont typeface="Trebuchet MS"/>
              <a:buChar char="–"/>
              <a:tabLst>
                <a:tab pos="1223010" algn="l"/>
              </a:tabLst>
            </a:pPr>
            <a:r>
              <a:rPr dirty="0" sz="2200" spc="-25">
                <a:solidFill>
                  <a:srgbClr val="191917"/>
                </a:solidFill>
                <a:latin typeface="Arial"/>
                <a:cs typeface="Arial"/>
              </a:rPr>
              <a:t>The </a:t>
            </a:r>
            <a:r>
              <a:rPr dirty="0" sz="2200" spc="-5">
                <a:solidFill>
                  <a:srgbClr val="191917"/>
                </a:solidFill>
                <a:latin typeface="Arial"/>
                <a:cs typeface="Arial"/>
              </a:rPr>
              <a:t>fluid </a:t>
            </a:r>
            <a:r>
              <a:rPr dirty="0" sz="2200" spc="-25">
                <a:solidFill>
                  <a:srgbClr val="191917"/>
                </a:solidFill>
                <a:latin typeface="Arial"/>
                <a:cs typeface="Arial"/>
              </a:rPr>
              <a:t>return </a:t>
            </a:r>
            <a:r>
              <a:rPr dirty="0" sz="2200" spc="-20">
                <a:solidFill>
                  <a:srgbClr val="191917"/>
                </a:solidFill>
                <a:latin typeface="Arial"/>
                <a:cs typeface="Arial"/>
              </a:rPr>
              <a:t>from </a:t>
            </a:r>
            <a:r>
              <a:rPr dirty="0" sz="2200" spc="-15">
                <a:solidFill>
                  <a:srgbClr val="191917"/>
                </a:solidFill>
                <a:latin typeface="Arial"/>
                <a:cs typeface="Arial"/>
              </a:rPr>
              <a:t>the extracellular </a:t>
            </a:r>
            <a:r>
              <a:rPr dirty="0" sz="2200" spc="-10">
                <a:solidFill>
                  <a:srgbClr val="191917"/>
                </a:solidFill>
                <a:latin typeface="Arial"/>
                <a:cs typeface="Arial"/>
              </a:rPr>
              <a:t>space to </a:t>
            </a:r>
            <a:r>
              <a:rPr dirty="0" sz="2200" spc="-15">
                <a:solidFill>
                  <a:srgbClr val="191917"/>
                </a:solidFill>
                <a:latin typeface="Arial"/>
                <a:cs typeface="Arial"/>
              </a:rPr>
              <a:t>the  </a:t>
            </a:r>
            <a:r>
              <a:rPr dirty="0" sz="2200" spc="-10">
                <a:solidFill>
                  <a:srgbClr val="191917"/>
                </a:solidFill>
                <a:latin typeface="Arial"/>
                <a:cs typeface="Arial"/>
              </a:rPr>
              <a:t>capillary</a:t>
            </a:r>
            <a:r>
              <a:rPr dirty="0" sz="2200" spc="15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2200" spc="-15">
                <a:solidFill>
                  <a:srgbClr val="191917"/>
                </a:solidFill>
                <a:latin typeface="Arial"/>
                <a:cs typeface="Arial"/>
              </a:rPr>
              <a:t>increases.</a:t>
            </a:r>
            <a:endParaRPr sz="2200">
              <a:latin typeface="Arial"/>
              <a:cs typeface="Arial"/>
            </a:endParaRPr>
          </a:p>
          <a:p>
            <a:pPr marL="549275" marR="309245">
              <a:lnSpc>
                <a:spcPct val="111100"/>
              </a:lnSpc>
              <a:spcBef>
                <a:spcPts val="1839"/>
              </a:spcBef>
            </a:pPr>
            <a:r>
              <a:rPr dirty="0" spc="-10"/>
              <a:t>That </a:t>
            </a:r>
            <a:r>
              <a:rPr dirty="0" spc="-30"/>
              <a:t>will </a:t>
            </a:r>
            <a:r>
              <a:rPr dirty="0" spc="-20"/>
              <a:t>increase </a:t>
            </a:r>
            <a:r>
              <a:rPr dirty="0" spc="-5"/>
              <a:t>the </a:t>
            </a:r>
            <a:r>
              <a:rPr dirty="0" spc="-30"/>
              <a:t>blood </a:t>
            </a:r>
            <a:r>
              <a:rPr dirty="0" spc="-20"/>
              <a:t>volume </a:t>
            </a:r>
            <a:r>
              <a:rPr dirty="0"/>
              <a:t>&amp; </a:t>
            </a:r>
            <a:r>
              <a:rPr dirty="0" spc="-30"/>
              <a:t>will </a:t>
            </a:r>
            <a:r>
              <a:rPr dirty="0" spc="-20"/>
              <a:t>increase </a:t>
            </a:r>
            <a:r>
              <a:rPr dirty="0" spc="-5"/>
              <a:t>BP  </a:t>
            </a:r>
            <a:r>
              <a:rPr dirty="0" spc="-30"/>
              <a:t>helping </a:t>
            </a:r>
            <a:r>
              <a:rPr dirty="0" spc="15"/>
              <a:t>to </a:t>
            </a:r>
            <a:r>
              <a:rPr dirty="0" spc="-15"/>
              <a:t>compensate shock</a:t>
            </a:r>
            <a:r>
              <a:rPr dirty="0" spc="365"/>
              <a:t> </a:t>
            </a:r>
            <a:r>
              <a:rPr dirty="0" spc="-15"/>
              <a:t>situations.</a:t>
            </a:r>
          </a:p>
        </p:txBody>
      </p:sp>
      <p:sp>
        <p:nvSpPr>
          <p:cNvPr id="6" name="object 6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16941" rIns="0" bIns="0" rtlCol="0" vert="horz">
            <a:spAutoFit/>
          </a:bodyPr>
          <a:lstStyle/>
          <a:p>
            <a:pPr marL="712470">
              <a:lnSpc>
                <a:spcPct val="100000"/>
              </a:lnSpc>
            </a:pPr>
            <a:r>
              <a:rPr dirty="0" sz="2700" spc="145">
                <a:solidFill>
                  <a:srgbClr val="C00000"/>
                </a:solidFill>
              </a:rPr>
              <a:t>FLUID- SHIFT </a:t>
            </a:r>
            <a:r>
              <a:rPr dirty="0" sz="2700" spc="150">
                <a:solidFill>
                  <a:srgbClr val="C00000"/>
                </a:solidFill>
              </a:rPr>
              <a:t>MECHANISM </a:t>
            </a:r>
            <a:r>
              <a:rPr dirty="0" sz="2700" spc="125">
                <a:solidFill>
                  <a:srgbClr val="C00000"/>
                </a:solidFill>
              </a:rPr>
              <a:t>IN</a:t>
            </a:r>
            <a:r>
              <a:rPr dirty="0" sz="2700" spc="60">
                <a:solidFill>
                  <a:srgbClr val="C00000"/>
                </a:solidFill>
              </a:rPr>
              <a:t> </a:t>
            </a:r>
            <a:r>
              <a:rPr dirty="0" sz="2700" spc="130">
                <a:solidFill>
                  <a:srgbClr val="C00000"/>
                </a:solidFill>
              </a:rPr>
              <a:t>SHOCK</a:t>
            </a:r>
            <a:endParaRPr sz="2700"/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05"/>
              </a:lnSpc>
            </a:pPr>
            <a:r>
              <a:rPr dirty="0" spc="-20"/>
              <a:t>Dr. </a:t>
            </a:r>
            <a:r>
              <a:rPr dirty="0" spc="-25"/>
              <a:t>Abeer  </a:t>
            </a:r>
            <a:r>
              <a:rPr dirty="0" spc="-15"/>
              <a:t>A. </a:t>
            </a:r>
            <a:r>
              <a:rPr dirty="0" spc="-10"/>
              <a:t>Al-Masri, </a:t>
            </a:r>
            <a:r>
              <a:rPr dirty="0" spc="-5"/>
              <a:t>Faculty </a:t>
            </a:r>
            <a:r>
              <a:rPr dirty="0"/>
              <a:t>of </a:t>
            </a:r>
            <a:r>
              <a:rPr dirty="0" spc="-10"/>
              <a:t>Medicine,</a:t>
            </a:r>
            <a:r>
              <a:rPr dirty="0" spc="185"/>
              <a:t> </a:t>
            </a:r>
            <a:r>
              <a:rPr dirty="0" spc="5"/>
              <a:t>KSU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dirty="0"/>
              <a:t>21</a:t>
            </a:fld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281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w="0" h="6858000">
                <a:moveTo>
                  <a:pt x="0" y="6858000"/>
                </a:move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8B3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928100" y="0"/>
            <a:ext cx="215900" cy="6858000"/>
          </a:xfrm>
          <a:custGeom>
            <a:avLst/>
            <a:gdLst/>
            <a:ahLst/>
            <a:cxnLst/>
            <a:rect l="l" t="t" r="r" b="b"/>
            <a:pathLst>
              <a:path w="215900" h="6858000">
                <a:moveTo>
                  <a:pt x="0" y="0"/>
                </a:moveTo>
                <a:lnTo>
                  <a:pt x="215900" y="0"/>
                </a:lnTo>
                <a:lnTo>
                  <a:pt x="2159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8B3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673100" cy="6858000"/>
          </a:xfrm>
          <a:custGeom>
            <a:avLst/>
            <a:gdLst/>
            <a:ahLst/>
            <a:cxnLst/>
            <a:rect l="l" t="t" r="r" b="b"/>
            <a:pathLst>
              <a:path w="673100" h="6858000">
                <a:moveTo>
                  <a:pt x="494456" y="0"/>
                </a:moveTo>
                <a:lnTo>
                  <a:pt x="0" y="0"/>
                </a:lnTo>
                <a:lnTo>
                  <a:pt x="0" y="6858000"/>
                </a:lnTo>
                <a:lnTo>
                  <a:pt x="494456" y="6858000"/>
                </a:lnTo>
                <a:lnTo>
                  <a:pt x="496238" y="6800908"/>
                </a:lnTo>
                <a:lnTo>
                  <a:pt x="501292" y="6750097"/>
                </a:lnTo>
                <a:lnTo>
                  <a:pt x="509183" y="6704731"/>
                </a:lnTo>
                <a:lnTo>
                  <a:pt x="519473" y="6663971"/>
                </a:lnTo>
                <a:lnTo>
                  <a:pt x="531727" y="6626980"/>
                </a:lnTo>
                <a:lnTo>
                  <a:pt x="560379" y="6560954"/>
                </a:lnTo>
                <a:lnTo>
                  <a:pt x="591650" y="6499954"/>
                </a:lnTo>
                <a:lnTo>
                  <a:pt x="607176" y="6469245"/>
                </a:lnTo>
                <a:lnTo>
                  <a:pt x="635829" y="6403219"/>
                </a:lnTo>
                <a:lnTo>
                  <a:pt x="648083" y="6366228"/>
                </a:lnTo>
                <a:lnTo>
                  <a:pt x="658373" y="6325468"/>
                </a:lnTo>
                <a:lnTo>
                  <a:pt x="666264" y="6280102"/>
                </a:lnTo>
                <a:lnTo>
                  <a:pt x="671318" y="6229291"/>
                </a:lnTo>
                <a:lnTo>
                  <a:pt x="673100" y="6172200"/>
                </a:lnTo>
                <a:lnTo>
                  <a:pt x="671318" y="6115108"/>
                </a:lnTo>
                <a:lnTo>
                  <a:pt x="666264" y="6064297"/>
                </a:lnTo>
                <a:lnTo>
                  <a:pt x="658373" y="6018931"/>
                </a:lnTo>
                <a:lnTo>
                  <a:pt x="648083" y="5978171"/>
                </a:lnTo>
                <a:lnTo>
                  <a:pt x="635829" y="5941180"/>
                </a:lnTo>
                <a:lnTo>
                  <a:pt x="607176" y="5875154"/>
                </a:lnTo>
                <a:lnTo>
                  <a:pt x="575906" y="5814154"/>
                </a:lnTo>
                <a:lnTo>
                  <a:pt x="560379" y="5783445"/>
                </a:lnTo>
                <a:lnTo>
                  <a:pt x="531727" y="5717419"/>
                </a:lnTo>
                <a:lnTo>
                  <a:pt x="519473" y="5680428"/>
                </a:lnTo>
                <a:lnTo>
                  <a:pt x="509183" y="5639668"/>
                </a:lnTo>
                <a:lnTo>
                  <a:pt x="501292" y="5594302"/>
                </a:lnTo>
                <a:lnTo>
                  <a:pt x="496238" y="5543491"/>
                </a:lnTo>
                <a:lnTo>
                  <a:pt x="494456" y="5486400"/>
                </a:lnTo>
                <a:lnTo>
                  <a:pt x="496238" y="5429308"/>
                </a:lnTo>
                <a:lnTo>
                  <a:pt x="501292" y="5378497"/>
                </a:lnTo>
                <a:lnTo>
                  <a:pt x="509183" y="5333131"/>
                </a:lnTo>
                <a:lnTo>
                  <a:pt x="519473" y="5292371"/>
                </a:lnTo>
                <a:lnTo>
                  <a:pt x="531727" y="5255380"/>
                </a:lnTo>
                <a:lnTo>
                  <a:pt x="560379" y="5189354"/>
                </a:lnTo>
                <a:lnTo>
                  <a:pt x="591650" y="5128354"/>
                </a:lnTo>
                <a:lnTo>
                  <a:pt x="607176" y="5097645"/>
                </a:lnTo>
                <a:lnTo>
                  <a:pt x="635829" y="5031619"/>
                </a:lnTo>
                <a:lnTo>
                  <a:pt x="648083" y="4994628"/>
                </a:lnTo>
                <a:lnTo>
                  <a:pt x="658373" y="4953868"/>
                </a:lnTo>
                <a:lnTo>
                  <a:pt x="666264" y="4908502"/>
                </a:lnTo>
                <a:lnTo>
                  <a:pt x="671318" y="4857691"/>
                </a:lnTo>
                <a:lnTo>
                  <a:pt x="673100" y="4800600"/>
                </a:lnTo>
                <a:lnTo>
                  <a:pt x="671318" y="4743508"/>
                </a:lnTo>
                <a:lnTo>
                  <a:pt x="666264" y="4692697"/>
                </a:lnTo>
                <a:lnTo>
                  <a:pt x="658373" y="4647331"/>
                </a:lnTo>
                <a:lnTo>
                  <a:pt x="648083" y="4606571"/>
                </a:lnTo>
                <a:lnTo>
                  <a:pt x="635829" y="4569580"/>
                </a:lnTo>
                <a:lnTo>
                  <a:pt x="607176" y="4503554"/>
                </a:lnTo>
                <a:lnTo>
                  <a:pt x="575906" y="4442554"/>
                </a:lnTo>
                <a:lnTo>
                  <a:pt x="560379" y="4411845"/>
                </a:lnTo>
                <a:lnTo>
                  <a:pt x="531727" y="4345819"/>
                </a:lnTo>
                <a:lnTo>
                  <a:pt x="519473" y="4308828"/>
                </a:lnTo>
                <a:lnTo>
                  <a:pt x="509183" y="4268068"/>
                </a:lnTo>
                <a:lnTo>
                  <a:pt x="501292" y="4222702"/>
                </a:lnTo>
                <a:lnTo>
                  <a:pt x="496238" y="4171891"/>
                </a:lnTo>
                <a:lnTo>
                  <a:pt x="494456" y="4114800"/>
                </a:lnTo>
                <a:lnTo>
                  <a:pt x="496238" y="4057708"/>
                </a:lnTo>
                <a:lnTo>
                  <a:pt x="501292" y="4006897"/>
                </a:lnTo>
                <a:lnTo>
                  <a:pt x="509183" y="3961531"/>
                </a:lnTo>
                <a:lnTo>
                  <a:pt x="519473" y="3920771"/>
                </a:lnTo>
                <a:lnTo>
                  <a:pt x="531727" y="3883780"/>
                </a:lnTo>
                <a:lnTo>
                  <a:pt x="560379" y="3817754"/>
                </a:lnTo>
                <a:lnTo>
                  <a:pt x="591650" y="3756754"/>
                </a:lnTo>
                <a:lnTo>
                  <a:pt x="607176" y="3726045"/>
                </a:lnTo>
                <a:lnTo>
                  <a:pt x="635829" y="3660019"/>
                </a:lnTo>
                <a:lnTo>
                  <a:pt x="648083" y="3623028"/>
                </a:lnTo>
                <a:lnTo>
                  <a:pt x="658373" y="3582268"/>
                </a:lnTo>
                <a:lnTo>
                  <a:pt x="666264" y="3536902"/>
                </a:lnTo>
                <a:lnTo>
                  <a:pt x="671318" y="3486091"/>
                </a:lnTo>
                <a:lnTo>
                  <a:pt x="673100" y="3429000"/>
                </a:lnTo>
                <a:lnTo>
                  <a:pt x="671318" y="3371908"/>
                </a:lnTo>
                <a:lnTo>
                  <a:pt x="666264" y="3321097"/>
                </a:lnTo>
                <a:lnTo>
                  <a:pt x="658373" y="3275731"/>
                </a:lnTo>
                <a:lnTo>
                  <a:pt x="648083" y="3234971"/>
                </a:lnTo>
                <a:lnTo>
                  <a:pt x="635829" y="3197980"/>
                </a:lnTo>
                <a:lnTo>
                  <a:pt x="607176" y="3131954"/>
                </a:lnTo>
                <a:lnTo>
                  <a:pt x="575906" y="3070954"/>
                </a:lnTo>
                <a:lnTo>
                  <a:pt x="560379" y="3040245"/>
                </a:lnTo>
                <a:lnTo>
                  <a:pt x="531727" y="2974219"/>
                </a:lnTo>
                <a:lnTo>
                  <a:pt x="519473" y="2937228"/>
                </a:lnTo>
                <a:lnTo>
                  <a:pt x="509183" y="2896468"/>
                </a:lnTo>
                <a:lnTo>
                  <a:pt x="501292" y="2851102"/>
                </a:lnTo>
                <a:lnTo>
                  <a:pt x="496238" y="2800291"/>
                </a:lnTo>
                <a:lnTo>
                  <a:pt x="494456" y="2743200"/>
                </a:lnTo>
                <a:lnTo>
                  <a:pt x="496238" y="2686108"/>
                </a:lnTo>
                <a:lnTo>
                  <a:pt x="501292" y="2635297"/>
                </a:lnTo>
                <a:lnTo>
                  <a:pt x="509183" y="2589931"/>
                </a:lnTo>
                <a:lnTo>
                  <a:pt x="519473" y="2549171"/>
                </a:lnTo>
                <a:lnTo>
                  <a:pt x="531727" y="2512180"/>
                </a:lnTo>
                <a:lnTo>
                  <a:pt x="560379" y="2446154"/>
                </a:lnTo>
                <a:lnTo>
                  <a:pt x="591650" y="2385154"/>
                </a:lnTo>
                <a:lnTo>
                  <a:pt x="607176" y="2354445"/>
                </a:lnTo>
                <a:lnTo>
                  <a:pt x="635829" y="2288419"/>
                </a:lnTo>
                <a:lnTo>
                  <a:pt x="648083" y="2251428"/>
                </a:lnTo>
                <a:lnTo>
                  <a:pt x="658373" y="2210668"/>
                </a:lnTo>
                <a:lnTo>
                  <a:pt x="666264" y="2165302"/>
                </a:lnTo>
                <a:lnTo>
                  <a:pt x="671318" y="2114491"/>
                </a:lnTo>
                <a:lnTo>
                  <a:pt x="673100" y="2057400"/>
                </a:lnTo>
                <a:lnTo>
                  <a:pt x="671318" y="2000308"/>
                </a:lnTo>
                <a:lnTo>
                  <a:pt x="666264" y="1949497"/>
                </a:lnTo>
                <a:lnTo>
                  <a:pt x="658373" y="1904131"/>
                </a:lnTo>
                <a:lnTo>
                  <a:pt x="648083" y="1863371"/>
                </a:lnTo>
                <a:lnTo>
                  <a:pt x="635829" y="1826380"/>
                </a:lnTo>
                <a:lnTo>
                  <a:pt x="607176" y="1760354"/>
                </a:lnTo>
                <a:lnTo>
                  <a:pt x="575906" y="1699354"/>
                </a:lnTo>
                <a:lnTo>
                  <a:pt x="560379" y="1668645"/>
                </a:lnTo>
                <a:lnTo>
                  <a:pt x="531727" y="1602619"/>
                </a:lnTo>
                <a:lnTo>
                  <a:pt x="519473" y="1565628"/>
                </a:lnTo>
                <a:lnTo>
                  <a:pt x="509183" y="1524868"/>
                </a:lnTo>
                <a:lnTo>
                  <a:pt x="501292" y="1479502"/>
                </a:lnTo>
                <a:lnTo>
                  <a:pt x="496238" y="1428691"/>
                </a:lnTo>
                <a:lnTo>
                  <a:pt x="494456" y="1371600"/>
                </a:lnTo>
                <a:lnTo>
                  <a:pt x="496238" y="1314508"/>
                </a:lnTo>
                <a:lnTo>
                  <a:pt x="501292" y="1263697"/>
                </a:lnTo>
                <a:lnTo>
                  <a:pt x="509183" y="1218331"/>
                </a:lnTo>
                <a:lnTo>
                  <a:pt x="519473" y="1177571"/>
                </a:lnTo>
                <a:lnTo>
                  <a:pt x="531727" y="1140580"/>
                </a:lnTo>
                <a:lnTo>
                  <a:pt x="560379" y="1074554"/>
                </a:lnTo>
                <a:lnTo>
                  <a:pt x="591650" y="1013554"/>
                </a:lnTo>
                <a:lnTo>
                  <a:pt x="607176" y="982845"/>
                </a:lnTo>
                <a:lnTo>
                  <a:pt x="635829" y="916819"/>
                </a:lnTo>
                <a:lnTo>
                  <a:pt x="648083" y="879828"/>
                </a:lnTo>
                <a:lnTo>
                  <a:pt x="658373" y="839068"/>
                </a:lnTo>
                <a:lnTo>
                  <a:pt x="666264" y="793702"/>
                </a:lnTo>
                <a:lnTo>
                  <a:pt x="671318" y="742891"/>
                </a:lnTo>
                <a:lnTo>
                  <a:pt x="673100" y="685800"/>
                </a:lnTo>
                <a:lnTo>
                  <a:pt x="671318" y="628708"/>
                </a:lnTo>
                <a:lnTo>
                  <a:pt x="666264" y="577897"/>
                </a:lnTo>
                <a:lnTo>
                  <a:pt x="658373" y="532531"/>
                </a:lnTo>
                <a:lnTo>
                  <a:pt x="648083" y="491771"/>
                </a:lnTo>
                <a:lnTo>
                  <a:pt x="635829" y="454780"/>
                </a:lnTo>
                <a:lnTo>
                  <a:pt x="607176" y="388754"/>
                </a:lnTo>
                <a:lnTo>
                  <a:pt x="575906" y="327754"/>
                </a:lnTo>
                <a:lnTo>
                  <a:pt x="560379" y="297045"/>
                </a:lnTo>
                <a:lnTo>
                  <a:pt x="531727" y="231019"/>
                </a:lnTo>
                <a:lnTo>
                  <a:pt x="519473" y="194028"/>
                </a:lnTo>
                <a:lnTo>
                  <a:pt x="509183" y="153268"/>
                </a:lnTo>
                <a:lnTo>
                  <a:pt x="501292" y="107902"/>
                </a:lnTo>
                <a:lnTo>
                  <a:pt x="496238" y="57091"/>
                </a:lnTo>
                <a:lnTo>
                  <a:pt x="494456" y="0"/>
                </a:lnTo>
                <a:close/>
              </a:path>
            </a:pathLst>
          </a:custGeom>
          <a:solidFill>
            <a:srgbClr val="2A1A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350" y="2038350"/>
            <a:ext cx="9137650" cy="3759200"/>
          </a:xfrm>
          <a:custGeom>
            <a:avLst/>
            <a:gdLst/>
            <a:ahLst/>
            <a:cxnLst/>
            <a:rect l="l" t="t" r="r" b="b"/>
            <a:pathLst>
              <a:path w="9137650" h="3759200">
                <a:moveTo>
                  <a:pt x="1161559" y="0"/>
                </a:moveTo>
                <a:lnTo>
                  <a:pt x="0" y="1879600"/>
                </a:lnTo>
                <a:lnTo>
                  <a:pt x="1161559" y="3759200"/>
                </a:lnTo>
                <a:lnTo>
                  <a:pt x="1161559" y="2678595"/>
                </a:lnTo>
                <a:lnTo>
                  <a:pt x="8650237" y="2678595"/>
                </a:lnTo>
                <a:lnTo>
                  <a:pt x="9137650" y="1889875"/>
                </a:lnTo>
                <a:lnTo>
                  <a:pt x="9137650" y="1869324"/>
                </a:lnTo>
                <a:lnTo>
                  <a:pt x="8650237" y="1080604"/>
                </a:lnTo>
                <a:lnTo>
                  <a:pt x="1161559" y="1080604"/>
                </a:lnTo>
                <a:lnTo>
                  <a:pt x="1161559" y="0"/>
                </a:lnTo>
                <a:close/>
              </a:path>
              <a:path w="9137650" h="3759200">
                <a:moveTo>
                  <a:pt x="8650237" y="2678595"/>
                </a:moveTo>
                <a:lnTo>
                  <a:pt x="7982445" y="2678595"/>
                </a:lnTo>
                <a:lnTo>
                  <a:pt x="7982445" y="3759200"/>
                </a:lnTo>
                <a:lnTo>
                  <a:pt x="8650237" y="2678595"/>
                </a:lnTo>
                <a:close/>
              </a:path>
              <a:path w="9137650" h="3759200">
                <a:moveTo>
                  <a:pt x="7982445" y="0"/>
                </a:moveTo>
                <a:lnTo>
                  <a:pt x="7982445" y="1080604"/>
                </a:lnTo>
                <a:lnTo>
                  <a:pt x="8650237" y="1080604"/>
                </a:lnTo>
                <a:lnTo>
                  <a:pt x="7982445" y="0"/>
                </a:lnTo>
                <a:close/>
              </a:path>
            </a:pathLst>
          </a:custGeom>
          <a:solidFill>
            <a:srgbClr val="FEF0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350" y="2038350"/>
            <a:ext cx="9137650" cy="1879600"/>
          </a:xfrm>
          <a:custGeom>
            <a:avLst/>
            <a:gdLst/>
            <a:ahLst/>
            <a:cxnLst/>
            <a:rect l="l" t="t" r="r" b="b"/>
            <a:pathLst>
              <a:path w="9137650" h="1879600">
                <a:moveTo>
                  <a:pt x="0" y="1879601"/>
                </a:moveTo>
                <a:lnTo>
                  <a:pt x="1161560" y="0"/>
                </a:lnTo>
                <a:lnTo>
                  <a:pt x="1161560" y="1080600"/>
                </a:lnTo>
                <a:lnTo>
                  <a:pt x="7982444" y="1080600"/>
                </a:lnTo>
                <a:lnTo>
                  <a:pt x="7982444" y="0"/>
                </a:lnTo>
                <a:lnTo>
                  <a:pt x="9137649" y="186931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350" y="3917951"/>
            <a:ext cx="9137650" cy="1879600"/>
          </a:xfrm>
          <a:custGeom>
            <a:avLst/>
            <a:gdLst/>
            <a:ahLst/>
            <a:cxnLst/>
            <a:rect l="l" t="t" r="r" b="b"/>
            <a:pathLst>
              <a:path w="9137650" h="1879600">
                <a:moveTo>
                  <a:pt x="9137649" y="10284"/>
                </a:moveTo>
                <a:lnTo>
                  <a:pt x="7982444" y="1879601"/>
                </a:lnTo>
                <a:lnTo>
                  <a:pt x="7982444" y="799000"/>
                </a:lnTo>
                <a:lnTo>
                  <a:pt x="1161560" y="799000"/>
                </a:lnTo>
                <a:lnTo>
                  <a:pt x="1161560" y="1879601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657600" y="3657600"/>
            <a:ext cx="2209800" cy="508000"/>
          </a:xfrm>
          <a:custGeom>
            <a:avLst/>
            <a:gdLst/>
            <a:ahLst/>
            <a:cxnLst/>
            <a:rect l="l" t="t" r="r" b="b"/>
            <a:pathLst>
              <a:path w="2209800" h="508000">
                <a:moveTo>
                  <a:pt x="0" y="0"/>
                </a:moveTo>
                <a:lnTo>
                  <a:pt x="2209800" y="0"/>
                </a:lnTo>
                <a:lnTo>
                  <a:pt x="2209800" y="508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solidFill>
            <a:srgbClr val="FEF0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737114" y="3708082"/>
            <a:ext cx="1590675" cy="2508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5" b="1">
                <a:latin typeface="Tahoma"/>
                <a:cs typeface="Tahoma"/>
              </a:rPr>
              <a:t>Blood</a:t>
            </a:r>
            <a:r>
              <a:rPr dirty="0" sz="1600" spc="-60" b="1">
                <a:latin typeface="Tahoma"/>
                <a:cs typeface="Tahoma"/>
              </a:rPr>
              <a:t> </a:t>
            </a:r>
            <a:r>
              <a:rPr dirty="0" sz="1600" spc="15" b="1">
                <a:latin typeface="Tahoma"/>
                <a:cs typeface="Tahoma"/>
              </a:rPr>
              <a:t>Capillary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69900" y="3276600"/>
            <a:ext cx="1828800" cy="508000"/>
          </a:xfrm>
          <a:custGeom>
            <a:avLst/>
            <a:gdLst/>
            <a:ahLst/>
            <a:cxnLst/>
            <a:rect l="l" t="t" r="r" b="b"/>
            <a:pathLst>
              <a:path w="1828800" h="508000">
                <a:moveTo>
                  <a:pt x="0" y="508000"/>
                </a:moveTo>
                <a:lnTo>
                  <a:pt x="1828800" y="508000"/>
                </a:lnTo>
                <a:lnTo>
                  <a:pt x="1828800" y="0"/>
                </a:lnTo>
                <a:lnTo>
                  <a:pt x="0" y="0"/>
                </a:lnTo>
                <a:lnTo>
                  <a:pt x="0" y="508000"/>
                </a:lnTo>
                <a:close/>
              </a:path>
            </a:pathLst>
          </a:custGeom>
          <a:solidFill>
            <a:srgbClr val="FEF0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69900" y="4165600"/>
            <a:ext cx="1828800" cy="482600"/>
          </a:xfrm>
          <a:custGeom>
            <a:avLst/>
            <a:gdLst/>
            <a:ahLst/>
            <a:cxnLst/>
            <a:rect l="l" t="t" r="r" b="b"/>
            <a:pathLst>
              <a:path w="1828800" h="482600">
                <a:moveTo>
                  <a:pt x="0" y="482600"/>
                </a:moveTo>
                <a:lnTo>
                  <a:pt x="1828800" y="482600"/>
                </a:lnTo>
                <a:lnTo>
                  <a:pt x="1828800" y="0"/>
                </a:lnTo>
                <a:lnTo>
                  <a:pt x="0" y="0"/>
                </a:lnTo>
                <a:lnTo>
                  <a:pt x="0" y="482600"/>
                </a:lnTo>
                <a:close/>
              </a:path>
            </a:pathLst>
          </a:custGeom>
          <a:solidFill>
            <a:srgbClr val="FEF0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299200" y="3784600"/>
            <a:ext cx="2628900" cy="381000"/>
          </a:xfrm>
          <a:custGeom>
            <a:avLst/>
            <a:gdLst/>
            <a:ahLst/>
            <a:cxnLst/>
            <a:rect l="l" t="t" r="r" b="b"/>
            <a:pathLst>
              <a:path w="2628900" h="381000">
                <a:moveTo>
                  <a:pt x="0" y="0"/>
                </a:moveTo>
                <a:lnTo>
                  <a:pt x="2628900" y="0"/>
                </a:lnTo>
                <a:lnTo>
                  <a:pt x="2628900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  <a:solidFill>
            <a:srgbClr val="FEF0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04800" y="3784600"/>
            <a:ext cx="2616200" cy="381000"/>
          </a:xfrm>
          <a:custGeom>
            <a:avLst/>
            <a:gdLst/>
            <a:ahLst/>
            <a:cxnLst/>
            <a:rect l="l" t="t" r="r" b="b"/>
            <a:pathLst>
              <a:path w="2616200" h="381000">
                <a:moveTo>
                  <a:pt x="0" y="0"/>
                </a:moveTo>
                <a:lnTo>
                  <a:pt x="2616200" y="0"/>
                </a:lnTo>
                <a:lnTo>
                  <a:pt x="2616200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  <a:solidFill>
            <a:srgbClr val="FEF0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380041" y="3315970"/>
            <a:ext cx="2357755" cy="7092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79705">
              <a:lnSpc>
                <a:spcPct val="100000"/>
              </a:lnSpc>
            </a:pPr>
            <a:r>
              <a:rPr dirty="0" sz="1800" spc="15" b="1">
                <a:solidFill>
                  <a:srgbClr val="0070C0"/>
                </a:solidFill>
                <a:latin typeface="Tahoma"/>
                <a:cs typeface="Tahoma"/>
              </a:rPr>
              <a:t>Venous</a:t>
            </a:r>
            <a:r>
              <a:rPr dirty="0" sz="1800" spc="-140" b="1">
                <a:solidFill>
                  <a:srgbClr val="0070C0"/>
                </a:solidFill>
                <a:latin typeface="Tahoma"/>
                <a:cs typeface="Tahoma"/>
              </a:rPr>
              <a:t> </a:t>
            </a:r>
            <a:r>
              <a:rPr dirty="0" sz="1800" spc="-25" b="1">
                <a:solidFill>
                  <a:srgbClr val="0070C0"/>
                </a:solidFill>
                <a:latin typeface="Tahoma"/>
                <a:cs typeface="Tahoma"/>
              </a:rPr>
              <a:t>Blood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536700" algn="l"/>
              </a:tabLst>
            </a:pPr>
            <a:r>
              <a:rPr dirty="0" sz="1200" spc="-5">
                <a:latin typeface="Tahoma"/>
                <a:cs typeface="Tahoma"/>
              </a:rPr>
              <a:t>Hydrostatic</a:t>
            </a:r>
            <a:r>
              <a:rPr dirty="0" sz="1200" spc="-25">
                <a:latin typeface="Tahoma"/>
                <a:cs typeface="Tahoma"/>
              </a:rPr>
              <a:t> </a:t>
            </a:r>
            <a:r>
              <a:rPr dirty="0" sz="1200" spc="-15">
                <a:latin typeface="Tahoma"/>
                <a:cs typeface="Tahoma"/>
              </a:rPr>
              <a:t>Pressure	</a:t>
            </a:r>
            <a:r>
              <a:rPr dirty="0" sz="1200">
                <a:latin typeface="Tahoma"/>
                <a:cs typeface="Tahoma"/>
              </a:rPr>
              <a:t>= </a:t>
            </a:r>
            <a:r>
              <a:rPr dirty="0" sz="1200" spc="20">
                <a:latin typeface="Tahoma"/>
                <a:cs typeface="Tahoma"/>
              </a:rPr>
              <a:t>10</a:t>
            </a:r>
            <a:r>
              <a:rPr dirty="0" sz="1200" spc="-180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mmHg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124200" y="4292600"/>
            <a:ext cx="3429000" cy="355600"/>
          </a:xfrm>
          <a:custGeom>
            <a:avLst/>
            <a:gdLst/>
            <a:ahLst/>
            <a:cxnLst/>
            <a:rect l="l" t="t" r="r" b="b"/>
            <a:pathLst>
              <a:path w="3429000" h="355600">
                <a:moveTo>
                  <a:pt x="0" y="0"/>
                </a:moveTo>
                <a:lnTo>
                  <a:pt x="3429000" y="0"/>
                </a:lnTo>
                <a:lnTo>
                  <a:pt x="3429000" y="355600"/>
                </a:lnTo>
                <a:lnTo>
                  <a:pt x="0" y="355600"/>
                </a:lnTo>
                <a:lnTo>
                  <a:pt x="0" y="0"/>
                </a:lnTo>
                <a:close/>
              </a:path>
            </a:pathLst>
          </a:custGeom>
          <a:solidFill>
            <a:srgbClr val="FEF0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3202546" y="4336732"/>
            <a:ext cx="2918460" cy="2209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>
                <a:latin typeface="Tahoma"/>
                <a:cs typeface="Tahoma"/>
              </a:rPr>
              <a:t>Colloid </a:t>
            </a:r>
            <a:r>
              <a:rPr dirty="0" sz="1400" spc="5">
                <a:latin typeface="Tahoma"/>
                <a:cs typeface="Tahoma"/>
              </a:rPr>
              <a:t>Osmotic </a:t>
            </a:r>
            <a:r>
              <a:rPr dirty="0" sz="1400" spc="-15">
                <a:latin typeface="Tahoma"/>
                <a:cs typeface="Tahoma"/>
              </a:rPr>
              <a:t>Pressure= </a:t>
            </a:r>
            <a:r>
              <a:rPr dirty="0" sz="1400" spc="15">
                <a:latin typeface="Tahoma"/>
                <a:cs typeface="Tahoma"/>
              </a:rPr>
              <a:t>25 </a:t>
            </a:r>
            <a:r>
              <a:rPr dirty="0" sz="1400" spc="-5">
                <a:latin typeface="Tahoma"/>
                <a:cs typeface="Tahoma"/>
              </a:rPr>
              <a:t>mmHg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972300" y="3340100"/>
            <a:ext cx="1778000" cy="444500"/>
          </a:xfrm>
          <a:custGeom>
            <a:avLst/>
            <a:gdLst/>
            <a:ahLst/>
            <a:cxnLst/>
            <a:rect l="l" t="t" r="r" b="b"/>
            <a:pathLst>
              <a:path w="1778000" h="444500">
                <a:moveTo>
                  <a:pt x="0" y="0"/>
                </a:moveTo>
                <a:lnTo>
                  <a:pt x="1778000" y="0"/>
                </a:lnTo>
                <a:lnTo>
                  <a:pt x="1778000" y="444500"/>
                </a:lnTo>
                <a:lnTo>
                  <a:pt x="0" y="444500"/>
                </a:lnTo>
                <a:lnTo>
                  <a:pt x="0" y="0"/>
                </a:lnTo>
                <a:close/>
              </a:path>
            </a:pathLst>
          </a:custGeom>
          <a:solidFill>
            <a:srgbClr val="FEF0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6378841" y="3387407"/>
            <a:ext cx="2357755" cy="6394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78815">
              <a:lnSpc>
                <a:spcPct val="100000"/>
              </a:lnSpc>
            </a:pPr>
            <a:r>
              <a:rPr dirty="0" sz="1800" spc="-5" b="1">
                <a:solidFill>
                  <a:srgbClr val="C00000"/>
                </a:solidFill>
                <a:latin typeface="Tahoma"/>
                <a:cs typeface="Tahoma"/>
              </a:rPr>
              <a:t>Arterial</a:t>
            </a:r>
            <a:r>
              <a:rPr dirty="0" sz="1800" spc="-55" b="1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dirty="0" sz="1800" spc="-25" b="1">
                <a:solidFill>
                  <a:srgbClr val="C00000"/>
                </a:solidFill>
                <a:latin typeface="Tahoma"/>
                <a:cs typeface="Tahoma"/>
              </a:rPr>
              <a:t>Blood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365"/>
              </a:spcBef>
              <a:tabLst>
                <a:tab pos="1536700" algn="l"/>
              </a:tabLst>
            </a:pPr>
            <a:r>
              <a:rPr dirty="0" sz="1200" spc="-5">
                <a:latin typeface="Tahoma"/>
                <a:cs typeface="Tahoma"/>
              </a:rPr>
              <a:t>Hydrostatic</a:t>
            </a:r>
            <a:r>
              <a:rPr dirty="0" sz="1200" spc="-25">
                <a:latin typeface="Tahoma"/>
                <a:cs typeface="Tahoma"/>
              </a:rPr>
              <a:t> </a:t>
            </a:r>
            <a:r>
              <a:rPr dirty="0" sz="1200" spc="-15">
                <a:latin typeface="Tahoma"/>
                <a:cs typeface="Tahoma"/>
              </a:rPr>
              <a:t>Pressure	</a:t>
            </a:r>
            <a:r>
              <a:rPr dirty="0" sz="1200">
                <a:latin typeface="Tahoma"/>
                <a:cs typeface="Tahoma"/>
              </a:rPr>
              <a:t>= </a:t>
            </a:r>
            <a:r>
              <a:rPr dirty="0" sz="1200" spc="20">
                <a:latin typeface="Tahoma"/>
                <a:cs typeface="Tahoma"/>
              </a:rPr>
              <a:t>20</a:t>
            </a:r>
            <a:r>
              <a:rPr dirty="0" sz="1200" spc="-180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mmHg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153554" y="2901950"/>
            <a:ext cx="113664" cy="371475"/>
          </a:xfrm>
          <a:custGeom>
            <a:avLst/>
            <a:gdLst/>
            <a:ahLst/>
            <a:cxnLst/>
            <a:rect l="l" t="t" r="r" b="b"/>
            <a:pathLst>
              <a:path w="113665" h="371475">
                <a:moveTo>
                  <a:pt x="72727" y="90665"/>
                </a:moveTo>
                <a:lnTo>
                  <a:pt x="34264" y="90665"/>
                </a:lnTo>
                <a:lnTo>
                  <a:pt x="72923" y="370903"/>
                </a:lnTo>
                <a:lnTo>
                  <a:pt x="110667" y="365696"/>
                </a:lnTo>
                <a:lnTo>
                  <a:pt x="72727" y="90665"/>
                </a:lnTo>
                <a:close/>
              </a:path>
              <a:path w="113665" h="371475">
                <a:moveTo>
                  <a:pt x="40995" y="0"/>
                </a:moveTo>
                <a:lnTo>
                  <a:pt x="0" y="121043"/>
                </a:lnTo>
                <a:lnTo>
                  <a:pt x="34264" y="90665"/>
                </a:lnTo>
                <a:lnTo>
                  <a:pt x="72727" y="90665"/>
                </a:lnTo>
                <a:lnTo>
                  <a:pt x="72008" y="85458"/>
                </a:lnTo>
                <a:lnTo>
                  <a:pt x="99553" y="85458"/>
                </a:lnTo>
                <a:lnTo>
                  <a:pt x="40995" y="0"/>
                </a:lnTo>
                <a:close/>
              </a:path>
              <a:path w="113665" h="371475">
                <a:moveTo>
                  <a:pt x="99553" y="85458"/>
                </a:moveTo>
                <a:lnTo>
                  <a:pt x="72008" y="85458"/>
                </a:lnTo>
                <a:lnTo>
                  <a:pt x="113233" y="105422"/>
                </a:lnTo>
                <a:lnTo>
                  <a:pt x="99553" y="854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460750" y="2571750"/>
            <a:ext cx="2209800" cy="50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3467100" y="2578100"/>
            <a:ext cx="2197100" cy="495300"/>
          </a:xfrm>
          <a:prstGeom prst="rect">
            <a:avLst/>
          </a:prstGeom>
          <a:solidFill>
            <a:srgbClr val="F3F3F2"/>
          </a:solidFill>
          <a:ln w="12700">
            <a:solidFill>
              <a:srgbClr val="D36F68"/>
            </a:solidFill>
          </a:ln>
        </p:spPr>
        <p:txBody>
          <a:bodyPr wrap="square" lIns="0" tIns="26670" rIns="0" bIns="0" rtlCol="0" vert="horz">
            <a:spAutoFit/>
          </a:bodyPr>
          <a:lstStyle/>
          <a:p>
            <a:pPr marL="69850">
              <a:lnSpc>
                <a:spcPct val="100000"/>
              </a:lnSpc>
              <a:spcBef>
                <a:spcPts val="210"/>
              </a:spcBef>
            </a:pPr>
            <a:r>
              <a:rPr dirty="0" sz="1800" spc="-15" b="1">
                <a:latin typeface="Tahoma"/>
                <a:cs typeface="Tahoma"/>
              </a:rPr>
              <a:t>Interstitial</a:t>
            </a:r>
            <a:r>
              <a:rPr dirty="0" sz="1800" spc="85" b="1">
                <a:latin typeface="Tahoma"/>
                <a:cs typeface="Tahoma"/>
              </a:rPr>
              <a:t> </a:t>
            </a:r>
            <a:r>
              <a:rPr dirty="0" sz="1800" spc="-20" b="1">
                <a:latin typeface="Tahoma"/>
                <a:cs typeface="Tahoma"/>
              </a:rPr>
              <a:t>Fluid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244850" y="2063750"/>
            <a:ext cx="3276600" cy="419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3251200" y="2070100"/>
            <a:ext cx="3263900" cy="406400"/>
          </a:xfrm>
          <a:prstGeom prst="rect">
            <a:avLst/>
          </a:prstGeom>
          <a:solidFill>
            <a:srgbClr val="F3F3F2"/>
          </a:solidFill>
          <a:ln w="12700">
            <a:solidFill>
              <a:srgbClr val="8CAA7E"/>
            </a:solidFill>
          </a:ln>
        </p:spPr>
        <p:txBody>
          <a:bodyPr wrap="square" lIns="0" tIns="29845" rIns="0" bIns="0" rtlCol="0" vert="horz">
            <a:spAutoFit/>
          </a:bodyPr>
          <a:lstStyle/>
          <a:p>
            <a:pPr marL="71755">
              <a:lnSpc>
                <a:spcPct val="100000"/>
              </a:lnSpc>
              <a:spcBef>
                <a:spcPts val="235"/>
              </a:spcBef>
            </a:pPr>
            <a:r>
              <a:rPr dirty="0" sz="1400" spc="-5">
                <a:latin typeface="Tahoma"/>
                <a:cs typeface="Tahoma"/>
              </a:rPr>
              <a:t>Hydrostatic </a:t>
            </a:r>
            <a:r>
              <a:rPr dirty="0" sz="1400" spc="-15">
                <a:latin typeface="Tahoma"/>
                <a:cs typeface="Tahoma"/>
              </a:rPr>
              <a:t>Pressure= </a:t>
            </a:r>
            <a:r>
              <a:rPr dirty="0" sz="1400">
                <a:latin typeface="Tahoma"/>
                <a:cs typeface="Tahoma"/>
              </a:rPr>
              <a:t>0</a:t>
            </a:r>
            <a:r>
              <a:rPr dirty="0" sz="1400" spc="45">
                <a:latin typeface="Tahoma"/>
                <a:cs typeface="Tahoma"/>
              </a:rPr>
              <a:t> </a:t>
            </a:r>
            <a:r>
              <a:rPr dirty="0" sz="1400" spc="-15">
                <a:latin typeface="Tahoma"/>
                <a:cs typeface="Tahoma"/>
              </a:rPr>
              <a:t>mmHg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292350" y="2660650"/>
            <a:ext cx="0" cy="876300"/>
          </a:xfrm>
          <a:custGeom>
            <a:avLst/>
            <a:gdLst/>
            <a:ahLst/>
            <a:cxnLst/>
            <a:rect l="l" t="t" r="r" b="b"/>
            <a:pathLst>
              <a:path w="0" h="876300">
                <a:moveTo>
                  <a:pt x="0" y="0"/>
                </a:moveTo>
                <a:lnTo>
                  <a:pt x="0" y="876300"/>
                </a:lnTo>
              </a:path>
            </a:pathLst>
          </a:custGeom>
          <a:ln w="3175">
            <a:solidFill>
              <a:srgbClr val="FEF0D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235200" y="2660650"/>
            <a:ext cx="114300" cy="876300"/>
          </a:xfrm>
          <a:custGeom>
            <a:avLst/>
            <a:gdLst/>
            <a:ahLst/>
            <a:cxnLst/>
            <a:rect l="l" t="t" r="r" b="b"/>
            <a:pathLst>
              <a:path w="114300" h="876300">
                <a:moveTo>
                  <a:pt x="0" y="762000"/>
                </a:moveTo>
                <a:lnTo>
                  <a:pt x="57150" y="876300"/>
                </a:lnTo>
                <a:lnTo>
                  <a:pt x="101600" y="787400"/>
                </a:lnTo>
                <a:lnTo>
                  <a:pt x="38100" y="787400"/>
                </a:lnTo>
                <a:lnTo>
                  <a:pt x="0" y="762000"/>
                </a:lnTo>
                <a:close/>
              </a:path>
              <a:path w="114300" h="876300">
                <a:moveTo>
                  <a:pt x="76200" y="0"/>
                </a:moveTo>
                <a:lnTo>
                  <a:pt x="38100" y="0"/>
                </a:lnTo>
                <a:lnTo>
                  <a:pt x="38100" y="787400"/>
                </a:lnTo>
                <a:lnTo>
                  <a:pt x="76200" y="787400"/>
                </a:lnTo>
                <a:lnTo>
                  <a:pt x="76200" y="0"/>
                </a:lnTo>
                <a:close/>
              </a:path>
              <a:path w="114300" h="876300">
                <a:moveTo>
                  <a:pt x="114300" y="762000"/>
                </a:moveTo>
                <a:lnTo>
                  <a:pt x="76200" y="787400"/>
                </a:lnTo>
                <a:lnTo>
                  <a:pt x="101600" y="787400"/>
                </a:lnTo>
                <a:lnTo>
                  <a:pt x="114300" y="762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5930900" y="2552700"/>
            <a:ext cx="1955800" cy="368300"/>
          </a:xfrm>
          <a:prstGeom prst="rect">
            <a:avLst/>
          </a:prstGeom>
          <a:solidFill>
            <a:srgbClr val="FCE1A7"/>
          </a:solidFill>
        </p:spPr>
        <p:txBody>
          <a:bodyPr wrap="square" lIns="0" tIns="34290" rIns="0" bIns="0" rtlCol="0" vert="horz">
            <a:spAutoFit/>
          </a:bodyPr>
          <a:lstStyle/>
          <a:p>
            <a:pPr marL="135890">
              <a:lnSpc>
                <a:spcPct val="100000"/>
              </a:lnSpc>
              <a:spcBef>
                <a:spcPts val="270"/>
              </a:spcBef>
            </a:pPr>
            <a:r>
              <a:rPr dirty="0" sz="1800" spc="-5" b="1">
                <a:latin typeface="Times New Roman"/>
                <a:cs typeface="Times New Roman"/>
              </a:rPr>
              <a:t>Decrease</a:t>
            </a:r>
            <a:r>
              <a:rPr dirty="0" sz="1800" spc="-85" b="1">
                <a:latin typeface="Times New Roman"/>
                <a:cs typeface="Times New Roman"/>
              </a:rPr>
              <a:t> </a:t>
            </a:r>
            <a:r>
              <a:rPr dirty="0" sz="1800" spc="-5" b="1">
                <a:latin typeface="Times New Roman"/>
                <a:cs typeface="Times New Roman"/>
              </a:rPr>
              <a:t>outflow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358900" y="2286000"/>
            <a:ext cx="1866900" cy="368300"/>
          </a:xfrm>
          <a:custGeom>
            <a:avLst/>
            <a:gdLst/>
            <a:ahLst/>
            <a:cxnLst/>
            <a:rect l="l" t="t" r="r" b="b"/>
            <a:pathLst>
              <a:path w="1866900" h="368300">
                <a:moveTo>
                  <a:pt x="0" y="0"/>
                </a:moveTo>
                <a:lnTo>
                  <a:pt x="1866900" y="0"/>
                </a:lnTo>
                <a:lnTo>
                  <a:pt x="1866900" y="368300"/>
                </a:lnTo>
                <a:lnTo>
                  <a:pt x="0" y="368300"/>
                </a:lnTo>
                <a:lnTo>
                  <a:pt x="0" y="0"/>
                </a:lnTo>
                <a:close/>
              </a:path>
            </a:pathLst>
          </a:custGeom>
          <a:solidFill>
            <a:srgbClr val="FFD28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1543278" y="2319020"/>
            <a:ext cx="1511300" cy="286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 b="1">
                <a:latin typeface="Times New Roman"/>
                <a:cs typeface="Times New Roman"/>
              </a:rPr>
              <a:t>Increase</a:t>
            </a:r>
            <a:r>
              <a:rPr dirty="0" sz="1800" spc="-100" b="1">
                <a:latin typeface="Times New Roman"/>
                <a:cs typeface="Times New Roman"/>
              </a:rPr>
              <a:t> </a:t>
            </a:r>
            <a:r>
              <a:rPr dirty="0" sz="1800" spc="-5" b="1">
                <a:latin typeface="Times New Roman"/>
                <a:cs typeface="Times New Roman"/>
              </a:rPr>
              <a:t>inflow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648897" y="1064348"/>
            <a:ext cx="8268334" cy="57086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spc="-5">
                <a:solidFill>
                  <a:srgbClr val="C00000"/>
                </a:solidFill>
              </a:rPr>
              <a:t>Fluid </a:t>
            </a:r>
            <a:r>
              <a:rPr dirty="0" sz="3600">
                <a:solidFill>
                  <a:srgbClr val="C00000"/>
                </a:solidFill>
              </a:rPr>
              <a:t>– </a:t>
            </a:r>
            <a:r>
              <a:rPr dirty="0" sz="3600" spc="-5">
                <a:solidFill>
                  <a:srgbClr val="C00000"/>
                </a:solidFill>
              </a:rPr>
              <a:t>Shift </a:t>
            </a:r>
            <a:r>
              <a:rPr dirty="0" sz="3600" spc="-15">
                <a:solidFill>
                  <a:srgbClr val="C00000"/>
                </a:solidFill>
              </a:rPr>
              <a:t>Mechanism </a:t>
            </a:r>
            <a:r>
              <a:rPr dirty="0" sz="3600" spc="-5">
                <a:solidFill>
                  <a:srgbClr val="C00000"/>
                </a:solidFill>
              </a:rPr>
              <a:t>In</a:t>
            </a:r>
            <a:r>
              <a:rPr dirty="0" sz="3600" spc="60">
                <a:solidFill>
                  <a:srgbClr val="C00000"/>
                </a:solidFill>
              </a:rPr>
              <a:t> </a:t>
            </a:r>
            <a:r>
              <a:rPr dirty="0" sz="3600" spc="-25">
                <a:solidFill>
                  <a:srgbClr val="C00000"/>
                </a:solidFill>
              </a:rPr>
              <a:t>Shock</a:t>
            </a:r>
            <a:endParaRPr sz="3600"/>
          </a:p>
        </p:txBody>
      </p:sp>
      <p:sp>
        <p:nvSpPr>
          <p:cNvPr id="30" name="object 30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05"/>
              </a:lnSpc>
            </a:pPr>
            <a:r>
              <a:rPr dirty="0" spc="-20"/>
              <a:t>Dr. </a:t>
            </a:r>
            <a:r>
              <a:rPr dirty="0" spc="-25"/>
              <a:t>Abeer  </a:t>
            </a:r>
            <a:r>
              <a:rPr dirty="0" spc="-15"/>
              <a:t>A. </a:t>
            </a:r>
            <a:r>
              <a:rPr dirty="0" spc="-10"/>
              <a:t>Al-Masri, </a:t>
            </a:r>
            <a:r>
              <a:rPr dirty="0" spc="-5"/>
              <a:t>Faculty </a:t>
            </a:r>
            <a:r>
              <a:rPr dirty="0"/>
              <a:t>of </a:t>
            </a:r>
            <a:r>
              <a:rPr dirty="0" spc="-10"/>
              <a:t>Medicine,</a:t>
            </a:r>
            <a:r>
              <a:rPr dirty="0" spc="185"/>
              <a:t> </a:t>
            </a:r>
            <a:r>
              <a:rPr dirty="0" spc="5"/>
              <a:t>KSU</a:t>
            </a:r>
          </a:p>
        </p:txBody>
      </p:sp>
      <p:sp>
        <p:nvSpPr>
          <p:cNvPr id="32" name="object 3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dirty="0"/>
              <a:t>21</a:t>
            </a:fld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28100" y="0"/>
            <a:ext cx="0" cy="673100"/>
          </a:xfrm>
          <a:custGeom>
            <a:avLst/>
            <a:gdLst/>
            <a:ahLst/>
            <a:cxnLst/>
            <a:rect l="l" t="t" r="r" b="b"/>
            <a:pathLst>
              <a:path w="0" h="673100">
                <a:moveTo>
                  <a:pt x="0" y="673100"/>
                </a:moveTo>
                <a:lnTo>
                  <a:pt x="0" y="0"/>
                </a:lnTo>
                <a:lnTo>
                  <a:pt x="0" y="673100"/>
                </a:lnTo>
                <a:close/>
              </a:path>
            </a:pathLst>
          </a:custGeom>
          <a:solidFill>
            <a:srgbClr val="F8B3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928100" y="1485900"/>
            <a:ext cx="0" cy="5372100"/>
          </a:xfrm>
          <a:custGeom>
            <a:avLst/>
            <a:gdLst/>
            <a:ahLst/>
            <a:cxnLst/>
            <a:rect l="l" t="t" r="r" b="b"/>
            <a:pathLst>
              <a:path w="0" h="5372100">
                <a:moveTo>
                  <a:pt x="0" y="5372100"/>
                </a:moveTo>
                <a:lnTo>
                  <a:pt x="0" y="0"/>
                </a:lnTo>
                <a:lnTo>
                  <a:pt x="0" y="5372100"/>
                </a:lnTo>
                <a:close/>
              </a:path>
            </a:pathLst>
          </a:custGeom>
          <a:solidFill>
            <a:srgbClr val="F8B3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928100" y="0"/>
            <a:ext cx="215900" cy="6858000"/>
          </a:xfrm>
          <a:custGeom>
            <a:avLst/>
            <a:gdLst/>
            <a:ahLst/>
            <a:cxnLst/>
            <a:rect l="l" t="t" r="r" b="b"/>
            <a:pathLst>
              <a:path w="215900" h="6858000">
                <a:moveTo>
                  <a:pt x="0" y="0"/>
                </a:moveTo>
                <a:lnTo>
                  <a:pt x="215900" y="0"/>
                </a:lnTo>
                <a:lnTo>
                  <a:pt x="2159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8B3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0"/>
            <a:ext cx="673100" cy="6858000"/>
          </a:xfrm>
          <a:custGeom>
            <a:avLst/>
            <a:gdLst/>
            <a:ahLst/>
            <a:cxnLst/>
            <a:rect l="l" t="t" r="r" b="b"/>
            <a:pathLst>
              <a:path w="673100" h="6858000">
                <a:moveTo>
                  <a:pt x="494456" y="0"/>
                </a:moveTo>
                <a:lnTo>
                  <a:pt x="0" y="0"/>
                </a:lnTo>
                <a:lnTo>
                  <a:pt x="0" y="6858000"/>
                </a:lnTo>
                <a:lnTo>
                  <a:pt x="494456" y="6858000"/>
                </a:lnTo>
                <a:lnTo>
                  <a:pt x="496238" y="6800908"/>
                </a:lnTo>
                <a:lnTo>
                  <a:pt x="501292" y="6750097"/>
                </a:lnTo>
                <a:lnTo>
                  <a:pt x="509183" y="6704731"/>
                </a:lnTo>
                <a:lnTo>
                  <a:pt x="519473" y="6663971"/>
                </a:lnTo>
                <a:lnTo>
                  <a:pt x="531727" y="6626980"/>
                </a:lnTo>
                <a:lnTo>
                  <a:pt x="560379" y="6560954"/>
                </a:lnTo>
                <a:lnTo>
                  <a:pt x="591650" y="6499954"/>
                </a:lnTo>
                <a:lnTo>
                  <a:pt x="607176" y="6469245"/>
                </a:lnTo>
                <a:lnTo>
                  <a:pt x="635829" y="6403219"/>
                </a:lnTo>
                <a:lnTo>
                  <a:pt x="648083" y="6366228"/>
                </a:lnTo>
                <a:lnTo>
                  <a:pt x="658373" y="6325468"/>
                </a:lnTo>
                <a:lnTo>
                  <a:pt x="666264" y="6280102"/>
                </a:lnTo>
                <a:lnTo>
                  <a:pt x="671318" y="6229291"/>
                </a:lnTo>
                <a:lnTo>
                  <a:pt x="673100" y="6172200"/>
                </a:lnTo>
                <a:lnTo>
                  <a:pt x="671318" y="6115108"/>
                </a:lnTo>
                <a:lnTo>
                  <a:pt x="666264" y="6064297"/>
                </a:lnTo>
                <a:lnTo>
                  <a:pt x="658373" y="6018931"/>
                </a:lnTo>
                <a:lnTo>
                  <a:pt x="648083" y="5978171"/>
                </a:lnTo>
                <a:lnTo>
                  <a:pt x="635829" y="5941180"/>
                </a:lnTo>
                <a:lnTo>
                  <a:pt x="607176" y="5875154"/>
                </a:lnTo>
                <a:lnTo>
                  <a:pt x="575906" y="5814154"/>
                </a:lnTo>
                <a:lnTo>
                  <a:pt x="560379" y="5783445"/>
                </a:lnTo>
                <a:lnTo>
                  <a:pt x="531727" y="5717419"/>
                </a:lnTo>
                <a:lnTo>
                  <a:pt x="519473" y="5680428"/>
                </a:lnTo>
                <a:lnTo>
                  <a:pt x="509183" y="5639668"/>
                </a:lnTo>
                <a:lnTo>
                  <a:pt x="501292" y="5594302"/>
                </a:lnTo>
                <a:lnTo>
                  <a:pt x="496238" y="5543491"/>
                </a:lnTo>
                <a:lnTo>
                  <a:pt x="494456" y="5486400"/>
                </a:lnTo>
                <a:lnTo>
                  <a:pt x="496238" y="5429308"/>
                </a:lnTo>
                <a:lnTo>
                  <a:pt x="501292" y="5378497"/>
                </a:lnTo>
                <a:lnTo>
                  <a:pt x="509183" y="5333131"/>
                </a:lnTo>
                <a:lnTo>
                  <a:pt x="519473" y="5292371"/>
                </a:lnTo>
                <a:lnTo>
                  <a:pt x="531727" y="5255380"/>
                </a:lnTo>
                <a:lnTo>
                  <a:pt x="560379" y="5189354"/>
                </a:lnTo>
                <a:lnTo>
                  <a:pt x="591650" y="5128354"/>
                </a:lnTo>
                <a:lnTo>
                  <a:pt x="607176" y="5097645"/>
                </a:lnTo>
                <a:lnTo>
                  <a:pt x="635829" y="5031619"/>
                </a:lnTo>
                <a:lnTo>
                  <a:pt x="648083" y="4994628"/>
                </a:lnTo>
                <a:lnTo>
                  <a:pt x="658373" y="4953868"/>
                </a:lnTo>
                <a:lnTo>
                  <a:pt x="666264" y="4908502"/>
                </a:lnTo>
                <a:lnTo>
                  <a:pt x="671318" y="4857691"/>
                </a:lnTo>
                <a:lnTo>
                  <a:pt x="673100" y="4800600"/>
                </a:lnTo>
                <a:lnTo>
                  <a:pt x="671318" y="4743508"/>
                </a:lnTo>
                <a:lnTo>
                  <a:pt x="666264" y="4692697"/>
                </a:lnTo>
                <a:lnTo>
                  <a:pt x="658373" y="4647331"/>
                </a:lnTo>
                <a:lnTo>
                  <a:pt x="648083" y="4606571"/>
                </a:lnTo>
                <a:lnTo>
                  <a:pt x="635829" y="4569580"/>
                </a:lnTo>
                <a:lnTo>
                  <a:pt x="607176" y="4503554"/>
                </a:lnTo>
                <a:lnTo>
                  <a:pt x="575906" y="4442554"/>
                </a:lnTo>
                <a:lnTo>
                  <a:pt x="560379" y="4411845"/>
                </a:lnTo>
                <a:lnTo>
                  <a:pt x="531727" y="4345819"/>
                </a:lnTo>
                <a:lnTo>
                  <a:pt x="519473" y="4308828"/>
                </a:lnTo>
                <a:lnTo>
                  <a:pt x="509183" y="4268068"/>
                </a:lnTo>
                <a:lnTo>
                  <a:pt x="501292" y="4222702"/>
                </a:lnTo>
                <a:lnTo>
                  <a:pt x="496238" y="4171891"/>
                </a:lnTo>
                <a:lnTo>
                  <a:pt x="494456" y="4114800"/>
                </a:lnTo>
                <a:lnTo>
                  <a:pt x="496238" y="4057708"/>
                </a:lnTo>
                <a:lnTo>
                  <a:pt x="501292" y="4006897"/>
                </a:lnTo>
                <a:lnTo>
                  <a:pt x="509183" y="3961531"/>
                </a:lnTo>
                <a:lnTo>
                  <a:pt x="519473" y="3920771"/>
                </a:lnTo>
                <a:lnTo>
                  <a:pt x="531727" y="3883780"/>
                </a:lnTo>
                <a:lnTo>
                  <a:pt x="560379" y="3817754"/>
                </a:lnTo>
                <a:lnTo>
                  <a:pt x="591650" y="3756754"/>
                </a:lnTo>
                <a:lnTo>
                  <a:pt x="607176" y="3726045"/>
                </a:lnTo>
                <a:lnTo>
                  <a:pt x="635829" y="3660019"/>
                </a:lnTo>
                <a:lnTo>
                  <a:pt x="648083" y="3623028"/>
                </a:lnTo>
                <a:lnTo>
                  <a:pt x="658373" y="3582268"/>
                </a:lnTo>
                <a:lnTo>
                  <a:pt x="666264" y="3536902"/>
                </a:lnTo>
                <a:lnTo>
                  <a:pt x="671318" y="3486091"/>
                </a:lnTo>
                <a:lnTo>
                  <a:pt x="673100" y="3429000"/>
                </a:lnTo>
                <a:lnTo>
                  <a:pt x="671318" y="3371908"/>
                </a:lnTo>
                <a:lnTo>
                  <a:pt x="666264" y="3321097"/>
                </a:lnTo>
                <a:lnTo>
                  <a:pt x="658373" y="3275731"/>
                </a:lnTo>
                <a:lnTo>
                  <a:pt x="648083" y="3234971"/>
                </a:lnTo>
                <a:lnTo>
                  <a:pt x="635829" y="3197980"/>
                </a:lnTo>
                <a:lnTo>
                  <a:pt x="607176" y="3131954"/>
                </a:lnTo>
                <a:lnTo>
                  <a:pt x="575906" y="3070954"/>
                </a:lnTo>
                <a:lnTo>
                  <a:pt x="560379" y="3040245"/>
                </a:lnTo>
                <a:lnTo>
                  <a:pt x="531727" y="2974219"/>
                </a:lnTo>
                <a:lnTo>
                  <a:pt x="519473" y="2937228"/>
                </a:lnTo>
                <a:lnTo>
                  <a:pt x="509183" y="2896468"/>
                </a:lnTo>
                <a:lnTo>
                  <a:pt x="501292" y="2851102"/>
                </a:lnTo>
                <a:lnTo>
                  <a:pt x="496238" y="2800291"/>
                </a:lnTo>
                <a:lnTo>
                  <a:pt x="494456" y="2743200"/>
                </a:lnTo>
                <a:lnTo>
                  <a:pt x="496238" y="2686108"/>
                </a:lnTo>
                <a:lnTo>
                  <a:pt x="501292" y="2635297"/>
                </a:lnTo>
                <a:lnTo>
                  <a:pt x="509183" y="2589931"/>
                </a:lnTo>
                <a:lnTo>
                  <a:pt x="519473" y="2549171"/>
                </a:lnTo>
                <a:lnTo>
                  <a:pt x="531727" y="2512180"/>
                </a:lnTo>
                <a:lnTo>
                  <a:pt x="560379" y="2446154"/>
                </a:lnTo>
                <a:lnTo>
                  <a:pt x="591650" y="2385154"/>
                </a:lnTo>
                <a:lnTo>
                  <a:pt x="607176" y="2354445"/>
                </a:lnTo>
                <a:lnTo>
                  <a:pt x="635829" y="2288419"/>
                </a:lnTo>
                <a:lnTo>
                  <a:pt x="648083" y="2251428"/>
                </a:lnTo>
                <a:lnTo>
                  <a:pt x="658373" y="2210668"/>
                </a:lnTo>
                <a:lnTo>
                  <a:pt x="666264" y="2165302"/>
                </a:lnTo>
                <a:lnTo>
                  <a:pt x="671318" y="2114491"/>
                </a:lnTo>
                <a:lnTo>
                  <a:pt x="673100" y="2057400"/>
                </a:lnTo>
                <a:lnTo>
                  <a:pt x="671318" y="2000308"/>
                </a:lnTo>
                <a:lnTo>
                  <a:pt x="666264" y="1949497"/>
                </a:lnTo>
                <a:lnTo>
                  <a:pt x="658373" y="1904131"/>
                </a:lnTo>
                <a:lnTo>
                  <a:pt x="648083" y="1863371"/>
                </a:lnTo>
                <a:lnTo>
                  <a:pt x="635829" y="1826380"/>
                </a:lnTo>
                <a:lnTo>
                  <a:pt x="607176" y="1760354"/>
                </a:lnTo>
                <a:lnTo>
                  <a:pt x="575906" y="1699354"/>
                </a:lnTo>
                <a:lnTo>
                  <a:pt x="560379" y="1668645"/>
                </a:lnTo>
                <a:lnTo>
                  <a:pt x="531727" y="1602619"/>
                </a:lnTo>
                <a:lnTo>
                  <a:pt x="519473" y="1565628"/>
                </a:lnTo>
                <a:lnTo>
                  <a:pt x="509183" y="1524868"/>
                </a:lnTo>
                <a:lnTo>
                  <a:pt x="501292" y="1479502"/>
                </a:lnTo>
                <a:lnTo>
                  <a:pt x="496238" y="1428691"/>
                </a:lnTo>
                <a:lnTo>
                  <a:pt x="494456" y="1371600"/>
                </a:lnTo>
                <a:lnTo>
                  <a:pt x="496238" y="1314508"/>
                </a:lnTo>
                <a:lnTo>
                  <a:pt x="501292" y="1263697"/>
                </a:lnTo>
                <a:lnTo>
                  <a:pt x="509183" y="1218331"/>
                </a:lnTo>
                <a:lnTo>
                  <a:pt x="519473" y="1177571"/>
                </a:lnTo>
                <a:lnTo>
                  <a:pt x="531727" y="1140580"/>
                </a:lnTo>
                <a:lnTo>
                  <a:pt x="560379" y="1074554"/>
                </a:lnTo>
                <a:lnTo>
                  <a:pt x="591650" y="1013554"/>
                </a:lnTo>
                <a:lnTo>
                  <a:pt x="607176" y="982845"/>
                </a:lnTo>
                <a:lnTo>
                  <a:pt x="635829" y="916819"/>
                </a:lnTo>
                <a:lnTo>
                  <a:pt x="648083" y="879828"/>
                </a:lnTo>
                <a:lnTo>
                  <a:pt x="658373" y="839068"/>
                </a:lnTo>
                <a:lnTo>
                  <a:pt x="666264" y="793702"/>
                </a:lnTo>
                <a:lnTo>
                  <a:pt x="671318" y="742891"/>
                </a:lnTo>
                <a:lnTo>
                  <a:pt x="673100" y="685800"/>
                </a:lnTo>
                <a:lnTo>
                  <a:pt x="671318" y="628708"/>
                </a:lnTo>
                <a:lnTo>
                  <a:pt x="666264" y="577897"/>
                </a:lnTo>
                <a:lnTo>
                  <a:pt x="658373" y="532531"/>
                </a:lnTo>
                <a:lnTo>
                  <a:pt x="648083" y="491771"/>
                </a:lnTo>
                <a:lnTo>
                  <a:pt x="635829" y="454780"/>
                </a:lnTo>
                <a:lnTo>
                  <a:pt x="607176" y="388754"/>
                </a:lnTo>
                <a:lnTo>
                  <a:pt x="575906" y="327754"/>
                </a:lnTo>
                <a:lnTo>
                  <a:pt x="560379" y="297045"/>
                </a:lnTo>
                <a:lnTo>
                  <a:pt x="531727" y="231019"/>
                </a:lnTo>
                <a:lnTo>
                  <a:pt x="519473" y="194028"/>
                </a:lnTo>
                <a:lnTo>
                  <a:pt x="509183" y="153268"/>
                </a:lnTo>
                <a:lnTo>
                  <a:pt x="501292" y="107902"/>
                </a:lnTo>
                <a:lnTo>
                  <a:pt x="496238" y="57091"/>
                </a:lnTo>
                <a:lnTo>
                  <a:pt x="494456" y="0"/>
                </a:lnTo>
                <a:close/>
              </a:path>
            </a:pathLst>
          </a:custGeom>
          <a:solidFill>
            <a:srgbClr val="2A1A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41300" y="673100"/>
            <a:ext cx="8801100" cy="812800"/>
          </a:xfrm>
          <a:custGeom>
            <a:avLst/>
            <a:gdLst/>
            <a:ahLst/>
            <a:cxnLst/>
            <a:rect l="l" t="t" r="r" b="b"/>
            <a:pathLst>
              <a:path w="8801100" h="812800">
                <a:moveTo>
                  <a:pt x="0" y="0"/>
                </a:moveTo>
                <a:lnTo>
                  <a:pt x="8801100" y="0"/>
                </a:lnTo>
                <a:lnTo>
                  <a:pt x="8801100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solidFill>
            <a:srgbClr val="FBD1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153920">
              <a:lnSpc>
                <a:spcPts val="5495"/>
              </a:lnSpc>
            </a:pPr>
            <a:r>
              <a:rPr dirty="0" sz="4600" spc="114" b="0">
                <a:solidFill>
                  <a:srgbClr val="002060"/>
                </a:solidFill>
                <a:latin typeface="Impact"/>
                <a:cs typeface="Impact"/>
              </a:rPr>
              <a:t>STAGES </a:t>
            </a:r>
            <a:r>
              <a:rPr dirty="0" sz="4600" spc="90" b="0">
                <a:solidFill>
                  <a:srgbClr val="002060"/>
                </a:solidFill>
                <a:latin typeface="Impact"/>
                <a:cs typeface="Impact"/>
              </a:rPr>
              <a:t>OF</a:t>
            </a:r>
            <a:r>
              <a:rPr dirty="0" sz="4600" spc="165" b="0">
                <a:solidFill>
                  <a:srgbClr val="002060"/>
                </a:solidFill>
                <a:latin typeface="Impact"/>
                <a:cs typeface="Impact"/>
              </a:rPr>
              <a:t> </a:t>
            </a:r>
            <a:r>
              <a:rPr dirty="0" sz="4600" spc="160" b="0">
                <a:solidFill>
                  <a:srgbClr val="002060"/>
                </a:solidFill>
                <a:latin typeface="Impact"/>
                <a:cs typeface="Impact"/>
              </a:rPr>
              <a:t>SHOCK</a:t>
            </a:r>
            <a:endParaRPr sz="4600">
              <a:latin typeface="Impact"/>
              <a:cs typeface="Impac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741620" y="1530502"/>
            <a:ext cx="7881620" cy="49752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110"/>
              </a:lnSpc>
              <a:tabLst>
                <a:tab pos="469265" algn="l"/>
              </a:tabLst>
            </a:pPr>
            <a:r>
              <a:rPr dirty="0" sz="2100" spc="700">
                <a:solidFill>
                  <a:srgbClr val="C00000"/>
                </a:solidFill>
                <a:latin typeface="Arial"/>
                <a:cs typeface="Arial"/>
              </a:rPr>
              <a:t>q	</a:t>
            </a:r>
            <a:r>
              <a:rPr dirty="0" sz="2600" spc="-25" b="1">
                <a:solidFill>
                  <a:srgbClr val="191917"/>
                </a:solidFill>
                <a:latin typeface="Arial"/>
                <a:cs typeface="Arial"/>
              </a:rPr>
              <a:t>Reversible shock:</a:t>
            </a:r>
            <a:r>
              <a:rPr dirty="0" sz="2600" spc="330" b="1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2600" spc="-10" b="1">
                <a:solidFill>
                  <a:srgbClr val="191917"/>
                </a:solidFill>
                <a:latin typeface="Arial"/>
                <a:cs typeface="Arial"/>
              </a:rPr>
              <a:t>(Compensated)</a:t>
            </a:r>
            <a:endParaRPr sz="2600">
              <a:latin typeface="Arial"/>
              <a:cs typeface="Arial"/>
            </a:endParaRPr>
          </a:p>
          <a:p>
            <a:pPr marL="914400" indent="-444500">
              <a:lnSpc>
                <a:spcPts val="3590"/>
              </a:lnSpc>
              <a:buClr>
                <a:srgbClr val="826276"/>
              </a:buClr>
              <a:buSzPct val="150000"/>
              <a:buChar char="§"/>
              <a:tabLst>
                <a:tab pos="913765" algn="l"/>
                <a:tab pos="914400" algn="l"/>
              </a:tabLst>
            </a:pPr>
            <a:r>
              <a:rPr dirty="0" sz="2000" spc="-20">
                <a:solidFill>
                  <a:srgbClr val="191917"/>
                </a:solidFill>
                <a:latin typeface="Arial"/>
                <a:cs typeface="Arial"/>
              </a:rPr>
              <a:t>Changes </a:t>
            </a:r>
            <a:r>
              <a:rPr dirty="0" sz="2000" spc="-5">
                <a:solidFill>
                  <a:srgbClr val="191917"/>
                </a:solidFill>
                <a:latin typeface="Arial"/>
                <a:cs typeface="Arial"/>
              </a:rPr>
              <a:t>can </a:t>
            </a:r>
            <a:r>
              <a:rPr dirty="0" sz="2000" spc="-10">
                <a:solidFill>
                  <a:srgbClr val="191917"/>
                </a:solidFill>
                <a:latin typeface="Arial"/>
                <a:cs typeface="Arial"/>
              </a:rPr>
              <a:t>be </a:t>
            </a:r>
            <a:r>
              <a:rPr dirty="0" sz="2000">
                <a:solidFill>
                  <a:srgbClr val="191917"/>
                </a:solidFill>
                <a:latin typeface="Arial"/>
                <a:cs typeface="Arial"/>
              </a:rPr>
              <a:t>reversed </a:t>
            </a:r>
            <a:r>
              <a:rPr dirty="0" sz="2000" spc="-10">
                <a:solidFill>
                  <a:srgbClr val="191917"/>
                </a:solidFill>
                <a:latin typeface="Arial"/>
                <a:cs typeface="Arial"/>
              </a:rPr>
              <a:t>by </a:t>
            </a:r>
            <a:r>
              <a:rPr dirty="0" sz="2000">
                <a:solidFill>
                  <a:srgbClr val="191917"/>
                </a:solidFill>
                <a:latin typeface="Arial"/>
                <a:cs typeface="Arial"/>
              </a:rPr>
              <a:t>compensatory</a:t>
            </a:r>
            <a:r>
              <a:rPr dirty="0" sz="2000" spc="25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191917"/>
                </a:solidFill>
                <a:latin typeface="Arial"/>
                <a:cs typeface="Arial"/>
              </a:rPr>
              <a:t>mechanism</a:t>
            </a:r>
            <a:endParaRPr sz="2000">
              <a:latin typeface="Arial"/>
              <a:cs typeface="Arial"/>
            </a:endParaRPr>
          </a:p>
          <a:p>
            <a:pPr algn="ctr" marR="1160780">
              <a:lnSpc>
                <a:spcPts val="2350"/>
              </a:lnSpc>
              <a:spcBef>
                <a:spcPts val="100"/>
              </a:spcBef>
            </a:pPr>
            <a:r>
              <a:rPr dirty="0" sz="2000" spc="-5">
                <a:solidFill>
                  <a:srgbClr val="191917"/>
                </a:solidFill>
                <a:latin typeface="Arial"/>
                <a:cs typeface="Arial"/>
              </a:rPr>
              <a:t>(neurohormonal </a:t>
            </a:r>
            <a:r>
              <a:rPr dirty="0" sz="2000" spc="-10">
                <a:solidFill>
                  <a:srgbClr val="191917"/>
                </a:solidFill>
                <a:latin typeface="Arial"/>
                <a:cs typeface="Arial"/>
              </a:rPr>
              <a:t>activation) or by</a:t>
            </a:r>
            <a:r>
              <a:rPr dirty="0" sz="2000" spc="40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2000" spc="10">
                <a:solidFill>
                  <a:srgbClr val="191917"/>
                </a:solidFill>
                <a:latin typeface="Arial"/>
                <a:cs typeface="Arial"/>
              </a:rPr>
              <a:t>treatment.</a:t>
            </a:r>
            <a:endParaRPr sz="2000">
              <a:latin typeface="Arial"/>
              <a:cs typeface="Arial"/>
            </a:endParaRPr>
          </a:p>
          <a:p>
            <a:pPr marL="914400" indent="-444500">
              <a:lnSpc>
                <a:spcPts val="3400"/>
              </a:lnSpc>
              <a:buClr>
                <a:srgbClr val="826276"/>
              </a:buClr>
              <a:buSzPct val="150000"/>
              <a:buChar char="§"/>
              <a:tabLst>
                <a:tab pos="913765" algn="l"/>
                <a:tab pos="914400" algn="l"/>
              </a:tabLst>
            </a:pPr>
            <a:r>
              <a:rPr dirty="0" sz="2000" spc="-10">
                <a:solidFill>
                  <a:srgbClr val="191917"/>
                </a:solidFill>
                <a:latin typeface="Arial"/>
                <a:cs typeface="Arial"/>
              </a:rPr>
              <a:t>Defense </a:t>
            </a:r>
            <a:r>
              <a:rPr dirty="0" sz="2000" spc="-5">
                <a:solidFill>
                  <a:srgbClr val="191917"/>
                </a:solidFill>
                <a:latin typeface="Arial"/>
                <a:cs typeface="Arial"/>
              </a:rPr>
              <a:t>mechanisms </a:t>
            </a:r>
            <a:r>
              <a:rPr dirty="0" sz="2000" spc="5">
                <a:solidFill>
                  <a:srgbClr val="191917"/>
                </a:solidFill>
                <a:latin typeface="Arial"/>
                <a:cs typeface="Arial"/>
              </a:rPr>
              <a:t>are </a:t>
            </a:r>
            <a:r>
              <a:rPr dirty="0" sz="2000" spc="-5">
                <a:solidFill>
                  <a:srgbClr val="191917"/>
                </a:solidFill>
                <a:latin typeface="Arial"/>
                <a:cs typeface="Arial"/>
              </a:rPr>
              <a:t>successful </a:t>
            </a:r>
            <a:r>
              <a:rPr dirty="0" sz="2000" spc="-25">
                <a:solidFill>
                  <a:srgbClr val="191917"/>
                </a:solidFill>
                <a:latin typeface="Arial"/>
                <a:cs typeface="Arial"/>
              </a:rPr>
              <a:t>in </a:t>
            </a:r>
            <a:r>
              <a:rPr dirty="0" sz="2000" spc="-15">
                <a:solidFill>
                  <a:srgbClr val="191917"/>
                </a:solidFill>
                <a:latin typeface="Arial"/>
                <a:cs typeface="Arial"/>
              </a:rPr>
              <a:t>maintaining</a:t>
            </a:r>
            <a:r>
              <a:rPr dirty="0" sz="2000" spc="200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191917"/>
                </a:solidFill>
                <a:latin typeface="Arial"/>
                <a:cs typeface="Arial"/>
              </a:rPr>
              <a:t>perfusion.</a:t>
            </a:r>
            <a:endParaRPr sz="2000">
              <a:latin typeface="Arial"/>
              <a:cs typeface="Arial"/>
            </a:endParaRPr>
          </a:p>
          <a:p>
            <a:pPr marL="914400" indent="-444500">
              <a:lnSpc>
                <a:spcPts val="3450"/>
              </a:lnSpc>
              <a:buClr>
                <a:srgbClr val="826276"/>
              </a:buClr>
              <a:buSzPct val="150000"/>
              <a:buChar char="§"/>
              <a:tabLst>
                <a:tab pos="913765" algn="l"/>
                <a:tab pos="914400" algn="l"/>
              </a:tabLst>
            </a:pPr>
            <a:r>
              <a:rPr dirty="0" sz="2000" spc="-10">
                <a:solidFill>
                  <a:srgbClr val="191917"/>
                </a:solidFill>
                <a:latin typeface="Arial"/>
                <a:cs typeface="Arial"/>
              </a:rPr>
              <a:t>Non-progressive.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840"/>
              </a:lnSpc>
              <a:spcBef>
                <a:spcPts val="2000"/>
              </a:spcBef>
              <a:tabLst>
                <a:tab pos="469265" algn="l"/>
              </a:tabLst>
            </a:pPr>
            <a:r>
              <a:rPr dirty="0" sz="1900" spc="635">
                <a:solidFill>
                  <a:srgbClr val="C00000"/>
                </a:solidFill>
                <a:latin typeface="Arial"/>
                <a:cs typeface="Arial"/>
              </a:rPr>
              <a:t>q	</a:t>
            </a:r>
            <a:r>
              <a:rPr dirty="0" sz="2400" spc="-15" b="1">
                <a:solidFill>
                  <a:srgbClr val="191917"/>
                </a:solidFill>
                <a:latin typeface="Arial"/>
                <a:cs typeface="Arial"/>
              </a:rPr>
              <a:t>Progressive:</a:t>
            </a:r>
            <a:endParaRPr sz="2400">
              <a:latin typeface="Arial"/>
              <a:cs typeface="Arial"/>
            </a:endParaRPr>
          </a:p>
          <a:p>
            <a:pPr marL="914400" indent="-457200">
              <a:lnSpc>
                <a:spcPts val="3460"/>
              </a:lnSpc>
              <a:buClr>
                <a:srgbClr val="826276"/>
              </a:buClr>
              <a:buSzPct val="150000"/>
              <a:buChar char="§"/>
              <a:tabLst>
                <a:tab pos="913765" algn="l"/>
                <a:tab pos="914400" algn="l"/>
              </a:tabLst>
            </a:pPr>
            <a:r>
              <a:rPr dirty="0" sz="2000" spc="-10">
                <a:solidFill>
                  <a:srgbClr val="191917"/>
                </a:solidFill>
                <a:latin typeface="Arial"/>
                <a:cs typeface="Arial"/>
              </a:rPr>
              <a:t>Defense </a:t>
            </a:r>
            <a:r>
              <a:rPr dirty="0" sz="2000" spc="-5">
                <a:solidFill>
                  <a:srgbClr val="191917"/>
                </a:solidFill>
                <a:latin typeface="Arial"/>
                <a:cs typeface="Arial"/>
              </a:rPr>
              <a:t>mechanisms </a:t>
            </a:r>
            <a:r>
              <a:rPr dirty="0" sz="2000" spc="-20">
                <a:solidFill>
                  <a:srgbClr val="191917"/>
                </a:solidFill>
                <a:latin typeface="Arial"/>
                <a:cs typeface="Arial"/>
              </a:rPr>
              <a:t>begin </a:t>
            </a:r>
            <a:r>
              <a:rPr dirty="0" sz="2000" spc="20">
                <a:solidFill>
                  <a:srgbClr val="191917"/>
                </a:solidFill>
                <a:latin typeface="Arial"/>
                <a:cs typeface="Arial"/>
              </a:rPr>
              <a:t>to</a:t>
            </a:r>
            <a:r>
              <a:rPr dirty="0" sz="2000" spc="10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2000" spc="-15">
                <a:solidFill>
                  <a:srgbClr val="191917"/>
                </a:solidFill>
                <a:latin typeface="Arial"/>
                <a:cs typeface="Arial"/>
              </a:rPr>
              <a:t>fall.</a:t>
            </a:r>
            <a:endParaRPr sz="2000">
              <a:latin typeface="Arial"/>
              <a:cs typeface="Arial"/>
            </a:endParaRPr>
          </a:p>
          <a:p>
            <a:pPr marL="914400" indent="-457200">
              <a:lnSpc>
                <a:spcPts val="3500"/>
              </a:lnSpc>
              <a:buClr>
                <a:srgbClr val="826276"/>
              </a:buClr>
              <a:buSzPct val="150000"/>
              <a:buChar char="§"/>
              <a:tabLst>
                <a:tab pos="913765" algn="l"/>
                <a:tab pos="914400" algn="l"/>
              </a:tabLst>
            </a:pPr>
            <a:r>
              <a:rPr dirty="0" sz="2000" spc="-5">
                <a:solidFill>
                  <a:srgbClr val="191917"/>
                </a:solidFill>
                <a:latin typeface="Arial"/>
                <a:cs typeface="Arial"/>
              </a:rPr>
              <a:t>Multi-organ</a:t>
            </a:r>
            <a:r>
              <a:rPr dirty="0" sz="2000" spc="-35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191917"/>
                </a:solidFill>
                <a:latin typeface="Arial"/>
                <a:cs typeface="Arial"/>
              </a:rPr>
              <a:t>failure.</a:t>
            </a:r>
            <a:endParaRPr sz="20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1200"/>
              </a:spcBef>
              <a:tabLst>
                <a:tab pos="469265" algn="l"/>
              </a:tabLst>
            </a:pPr>
            <a:r>
              <a:rPr dirty="0" sz="2100" spc="700">
                <a:solidFill>
                  <a:srgbClr val="C00000"/>
                </a:solidFill>
                <a:latin typeface="Arial"/>
                <a:cs typeface="Arial"/>
              </a:rPr>
              <a:t>q	</a:t>
            </a:r>
            <a:r>
              <a:rPr dirty="0" sz="2600" spc="-30" b="1">
                <a:solidFill>
                  <a:srgbClr val="191917"/>
                </a:solidFill>
                <a:latin typeface="Arial"/>
                <a:cs typeface="Arial"/>
              </a:rPr>
              <a:t>Irreversible</a:t>
            </a:r>
            <a:r>
              <a:rPr dirty="0" sz="2600" spc="300" b="1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2600" spc="-25" b="1">
                <a:solidFill>
                  <a:srgbClr val="191917"/>
                </a:solidFill>
                <a:latin typeface="Arial"/>
                <a:cs typeface="Arial"/>
              </a:rPr>
              <a:t>shock:</a:t>
            </a:r>
            <a:endParaRPr sz="2600">
              <a:latin typeface="Arial"/>
              <a:cs typeface="Arial"/>
            </a:endParaRPr>
          </a:p>
          <a:p>
            <a:pPr marL="914400" indent="-444500">
              <a:lnSpc>
                <a:spcPts val="3450"/>
              </a:lnSpc>
              <a:spcBef>
                <a:spcPts val="80"/>
              </a:spcBef>
              <a:buClr>
                <a:srgbClr val="826276"/>
              </a:buClr>
              <a:buSzPct val="150000"/>
              <a:buChar char="§"/>
              <a:tabLst>
                <a:tab pos="913765" algn="l"/>
                <a:tab pos="914400" algn="l"/>
              </a:tabLst>
            </a:pPr>
            <a:r>
              <a:rPr dirty="0" sz="2000" spc="-10">
                <a:solidFill>
                  <a:srgbClr val="191917"/>
                </a:solidFill>
                <a:latin typeface="Arial"/>
                <a:cs typeface="Arial"/>
              </a:rPr>
              <a:t>Complete failure of </a:t>
            </a:r>
            <a:r>
              <a:rPr dirty="0" sz="2000">
                <a:solidFill>
                  <a:srgbClr val="191917"/>
                </a:solidFill>
                <a:latin typeface="Arial"/>
                <a:cs typeface="Arial"/>
              </a:rPr>
              <a:t>compensatory</a:t>
            </a:r>
            <a:r>
              <a:rPr dirty="0" sz="2000" spc="-25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191917"/>
                </a:solidFill>
                <a:latin typeface="Arial"/>
                <a:cs typeface="Arial"/>
              </a:rPr>
              <a:t>mechanisms.</a:t>
            </a:r>
            <a:endParaRPr sz="2000">
              <a:latin typeface="Arial"/>
              <a:cs typeface="Arial"/>
            </a:endParaRPr>
          </a:p>
          <a:p>
            <a:pPr marL="914400" indent="-444500">
              <a:lnSpc>
                <a:spcPts val="3450"/>
              </a:lnSpc>
              <a:buClr>
                <a:srgbClr val="826276"/>
              </a:buClr>
              <a:buSzPct val="150000"/>
              <a:buChar char="§"/>
              <a:tabLst>
                <a:tab pos="913765" algn="l"/>
                <a:tab pos="914400" algn="l"/>
              </a:tabLst>
            </a:pPr>
            <a:r>
              <a:rPr dirty="0" sz="2000" spc="-20">
                <a:solidFill>
                  <a:srgbClr val="191917"/>
                </a:solidFill>
                <a:latin typeface="Arial"/>
                <a:cs typeface="Arial"/>
              </a:rPr>
              <a:t>Can lead </a:t>
            </a:r>
            <a:r>
              <a:rPr dirty="0" sz="2000" spc="20">
                <a:solidFill>
                  <a:srgbClr val="191917"/>
                </a:solidFill>
                <a:latin typeface="Arial"/>
                <a:cs typeface="Arial"/>
              </a:rPr>
              <a:t>to</a:t>
            </a:r>
            <a:r>
              <a:rPr dirty="0" sz="2000" spc="45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191917"/>
                </a:solidFill>
                <a:latin typeface="Arial"/>
                <a:cs typeface="Arial"/>
              </a:rPr>
              <a:t>death.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05"/>
              </a:lnSpc>
            </a:pPr>
            <a:r>
              <a:rPr dirty="0" spc="-20"/>
              <a:t>Dr. </a:t>
            </a:r>
            <a:r>
              <a:rPr dirty="0" spc="-25"/>
              <a:t>Abeer  </a:t>
            </a:r>
            <a:r>
              <a:rPr dirty="0" spc="-15"/>
              <a:t>A. </a:t>
            </a:r>
            <a:r>
              <a:rPr dirty="0" spc="-10"/>
              <a:t>Al-Masri, </a:t>
            </a:r>
            <a:r>
              <a:rPr dirty="0" spc="-5"/>
              <a:t>Faculty </a:t>
            </a:r>
            <a:r>
              <a:rPr dirty="0"/>
              <a:t>of </a:t>
            </a:r>
            <a:r>
              <a:rPr dirty="0" spc="-10"/>
              <a:t>Medicine,</a:t>
            </a:r>
            <a:r>
              <a:rPr dirty="0" spc="185"/>
              <a:t> </a:t>
            </a:r>
            <a:r>
              <a:rPr dirty="0" spc="5"/>
              <a:t>KSU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dirty="0"/>
              <a:t>21</a:t>
            </a:fld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281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w="0" h="6858000">
                <a:moveTo>
                  <a:pt x="0" y="6858000"/>
                </a:move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8B3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928100" y="0"/>
            <a:ext cx="215900" cy="6858000"/>
          </a:xfrm>
          <a:custGeom>
            <a:avLst/>
            <a:gdLst/>
            <a:ahLst/>
            <a:cxnLst/>
            <a:rect l="l" t="t" r="r" b="b"/>
            <a:pathLst>
              <a:path w="215900" h="6858000">
                <a:moveTo>
                  <a:pt x="0" y="0"/>
                </a:moveTo>
                <a:lnTo>
                  <a:pt x="215900" y="0"/>
                </a:lnTo>
                <a:lnTo>
                  <a:pt x="2159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8B3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673100" cy="6858000"/>
          </a:xfrm>
          <a:custGeom>
            <a:avLst/>
            <a:gdLst/>
            <a:ahLst/>
            <a:cxnLst/>
            <a:rect l="l" t="t" r="r" b="b"/>
            <a:pathLst>
              <a:path w="673100" h="6858000">
                <a:moveTo>
                  <a:pt x="494456" y="0"/>
                </a:moveTo>
                <a:lnTo>
                  <a:pt x="0" y="0"/>
                </a:lnTo>
                <a:lnTo>
                  <a:pt x="0" y="6858000"/>
                </a:lnTo>
                <a:lnTo>
                  <a:pt x="494456" y="6858000"/>
                </a:lnTo>
                <a:lnTo>
                  <a:pt x="496238" y="6800908"/>
                </a:lnTo>
                <a:lnTo>
                  <a:pt x="501292" y="6750097"/>
                </a:lnTo>
                <a:lnTo>
                  <a:pt x="509183" y="6704731"/>
                </a:lnTo>
                <a:lnTo>
                  <a:pt x="519473" y="6663971"/>
                </a:lnTo>
                <a:lnTo>
                  <a:pt x="531727" y="6626980"/>
                </a:lnTo>
                <a:lnTo>
                  <a:pt x="560379" y="6560954"/>
                </a:lnTo>
                <a:lnTo>
                  <a:pt x="591650" y="6499954"/>
                </a:lnTo>
                <a:lnTo>
                  <a:pt x="607176" y="6469245"/>
                </a:lnTo>
                <a:lnTo>
                  <a:pt x="635829" y="6403219"/>
                </a:lnTo>
                <a:lnTo>
                  <a:pt x="648083" y="6366228"/>
                </a:lnTo>
                <a:lnTo>
                  <a:pt x="658373" y="6325468"/>
                </a:lnTo>
                <a:lnTo>
                  <a:pt x="666264" y="6280102"/>
                </a:lnTo>
                <a:lnTo>
                  <a:pt x="671318" y="6229291"/>
                </a:lnTo>
                <a:lnTo>
                  <a:pt x="673100" y="6172200"/>
                </a:lnTo>
                <a:lnTo>
                  <a:pt x="671318" y="6115108"/>
                </a:lnTo>
                <a:lnTo>
                  <a:pt x="666264" y="6064297"/>
                </a:lnTo>
                <a:lnTo>
                  <a:pt x="658373" y="6018931"/>
                </a:lnTo>
                <a:lnTo>
                  <a:pt x="648083" y="5978171"/>
                </a:lnTo>
                <a:lnTo>
                  <a:pt x="635829" y="5941180"/>
                </a:lnTo>
                <a:lnTo>
                  <a:pt x="607176" y="5875154"/>
                </a:lnTo>
                <a:lnTo>
                  <a:pt x="575906" y="5814154"/>
                </a:lnTo>
                <a:lnTo>
                  <a:pt x="560379" y="5783445"/>
                </a:lnTo>
                <a:lnTo>
                  <a:pt x="531727" y="5717419"/>
                </a:lnTo>
                <a:lnTo>
                  <a:pt x="519473" y="5680428"/>
                </a:lnTo>
                <a:lnTo>
                  <a:pt x="509183" y="5639668"/>
                </a:lnTo>
                <a:lnTo>
                  <a:pt x="501292" y="5594302"/>
                </a:lnTo>
                <a:lnTo>
                  <a:pt x="496238" y="5543491"/>
                </a:lnTo>
                <a:lnTo>
                  <a:pt x="494456" y="5486400"/>
                </a:lnTo>
                <a:lnTo>
                  <a:pt x="496238" y="5429308"/>
                </a:lnTo>
                <a:lnTo>
                  <a:pt x="501292" y="5378497"/>
                </a:lnTo>
                <a:lnTo>
                  <a:pt x="509183" y="5333131"/>
                </a:lnTo>
                <a:lnTo>
                  <a:pt x="519473" y="5292371"/>
                </a:lnTo>
                <a:lnTo>
                  <a:pt x="531727" y="5255380"/>
                </a:lnTo>
                <a:lnTo>
                  <a:pt x="560379" y="5189354"/>
                </a:lnTo>
                <a:lnTo>
                  <a:pt x="591650" y="5128354"/>
                </a:lnTo>
                <a:lnTo>
                  <a:pt x="607176" y="5097645"/>
                </a:lnTo>
                <a:lnTo>
                  <a:pt x="635829" y="5031619"/>
                </a:lnTo>
                <a:lnTo>
                  <a:pt x="648083" y="4994628"/>
                </a:lnTo>
                <a:lnTo>
                  <a:pt x="658373" y="4953868"/>
                </a:lnTo>
                <a:lnTo>
                  <a:pt x="666264" y="4908502"/>
                </a:lnTo>
                <a:lnTo>
                  <a:pt x="671318" y="4857691"/>
                </a:lnTo>
                <a:lnTo>
                  <a:pt x="673100" y="4800600"/>
                </a:lnTo>
                <a:lnTo>
                  <a:pt x="671318" y="4743508"/>
                </a:lnTo>
                <a:lnTo>
                  <a:pt x="666264" y="4692697"/>
                </a:lnTo>
                <a:lnTo>
                  <a:pt x="658373" y="4647331"/>
                </a:lnTo>
                <a:lnTo>
                  <a:pt x="648083" y="4606571"/>
                </a:lnTo>
                <a:lnTo>
                  <a:pt x="635829" y="4569580"/>
                </a:lnTo>
                <a:lnTo>
                  <a:pt x="607176" y="4503554"/>
                </a:lnTo>
                <a:lnTo>
                  <a:pt x="575906" y="4442554"/>
                </a:lnTo>
                <a:lnTo>
                  <a:pt x="560379" y="4411845"/>
                </a:lnTo>
                <a:lnTo>
                  <a:pt x="531727" y="4345819"/>
                </a:lnTo>
                <a:lnTo>
                  <a:pt x="519473" y="4308828"/>
                </a:lnTo>
                <a:lnTo>
                  <a:pt x="509183" y="4268068"/>
                </a:lnTo>
                <a:lnTo>
                  <a:pt x="501292" y="4222702"/>
                </a:lnTo>
                <a:lnTo>
                  <a:pt x="496238" y="4171891"/>
                </a:lnTo>
                <a:lnTo>
                  <a:pt x="494456" y="4114800"/>
                </a:lnTo>
                <a:lnTo>
                  <a:pt x="496238" y="4057708"/>
                </a:lnTo>
                <a:lnTo>
                  <a:pt x="501292" y="4006897"/>
                </a:lnTo>
                <a:lnTo>
                  <a:pt x="509183" y="3961531"/>
                </a:lnTo>
                <a:lnTo>
                  <a:pt x="519473" y="3920771"/>
                </a:lnTo>
                <a:lnTo>
                  <a:pt x="531727" y="3883780"/>
                </a:lnTo>
                <a:lnTo>
                  <a:pt x="560379" y="3817754"/>
                </a:lnTo>
                <a:lnTo>
                  <a:pt x="591650" y="3756754"/>
                </a:lnTo>
                <a:lnTo>
                  <a:pt x="607176" y="3726045"/>
                </a:lnTo>
                <a:lnTo>
                  <a:pt x="635829" y="3660019"/>
                </a:lnTo>
                <a:lnTo>
                  <a:pt x="648083" y="3623028"/>
                </a:lnTo>
                <a:lnTo>
                  <a:pt x="658373" y="3582268"/>
                </a:lnTo>
                <a:lnTo>
                  <a:pt x="666264" y="3536902"/>
                </a:lnTo>
                <a:lnTo>
                  <a:pt x="671318" y="3486091"/>
                </a:lnTo>
                <a:lnTo>
                  <a:pt x="673100" y="3429000"/>
                </a:lnTo>
                <a:lnTo>
                  <a:pt x="671318" y="3371908"/>
                </a:lnTo>
                <a:lnTo>
                  <a:pt x="666264" y="3321097"/>
                </a:lnTo>
                <a:lnTo>
                  <a:pt x="658373" y="3275731"/>
                </a:lnTo>
                <a:lnTo>
                  <a:pt x="648083" y="3234971"/>
                </a:lnTo>
                <a:lnTo>
                  <a:pt x="635829" y="3197980"/>
                </a:lnTo>
                <a:lnTo>
                  <a:pt x="607176" y="3131954"/>
                </a:lnTo>
                <a:lnTo>
                  <a:pt x="575906" y="3070954"/>
                </a:lnTo>
                <a:lnTo>
                  <a:pt x="560379" y="3040245"/>
                </a:lnTo>
                <a:lnTo>
                  <a:pt x="531727" y="2974219"/>
                </a:lnTo>
                <a:lnTo>
                  <a:pt x="519473" y="2937228"/>
                </a:lnTo>
                <a:lnTo>
                  <a:pt x="509183" y="2896468"/>
                </a:lnTo>
                <a:lnTo>
                  <a:pt x="501292" y="2851102"/>
                </a:lnTo>
                <a:lnTo>
                  <a:pt x="496238" y="2800291"/>
                </a:lnTo>
                <a:lnTo>
                  <a:pt x="494456" y="2743200"/>
                </a:lnTo>
                <a:lnTo>
                  <a:pt x="496238" y="2686108"/>
                </a:lnTo>
                <a:lnTo>
                  <a:pt x="501292" y="2635297"/>
                </a:lnTo>
                <a:lnTo>
                  <a:pt x="509183" y="2589931"/>
                </a:lnTo>
                <a:lnTo>
                  <a:pt x="519473" y="2549171"/>
                </a:lnTo>
                <a:lnTo>
                  <a:pt x="531727" y="2512180"/>
                </a:lnTo>
                <a:lnTo>
                  <a:pt x="560379" y="2446154"/>
                </a:lnTo>
                <a:lnTo>
                  <a:pt x="591650" y="2385154"/>
                </a:lnTo>
                <a:lnTo>
                  <a:pt x="607176" y="2354445"/>
                </a:lnTo>
                <a:lnTo>
                  <a:pt x="635829" y="2288419"/>
                </a:lnTo>
                <a:lnTo>
                  <a:pt x="648083" y="2251428"/>
                </a:lnTo>
                <a:lnTo>
                  <a:pt x="658373" y="2210668"/>
                </a:lnTo>
                <a:lnTo>
                  <a:pt x="666264" y="2165302"/>
                </a:lnTo>
                <a:lnTo>
                  <a:pt x="671318" y="2114491"/>
                </a:lnTo>
                <a:lnTo>
                  <a:pt x="673100" y="2057400"/>
                </a:lnTo>
                <a:lnTo>
                  <a:pt x="671318" y="2000308"/>
                </a:lnTo>
                <a:lnTo>
                  <a:pt x="666264" y="1949497"/>
                </a:lnTo>
                <a:lnTo>
                  <a:pt x="658373" y="1904131"/>
                </a:lnTo>
                <a:lnTo>
                  <a:pt x="648083" y="1863371"/>
                </a:lnTo>
                <a:lnTo>
                  <a:pt x="635829" y="1826380"/>
                </a:lnTo>
                <a:lnTo>
                  <a:pt x="607176" y="1760354"/>
                </a:lnTo>
                <a:lnTo>
                  <a:pt x="575906" y="1699354"/>
                </a:lnTo>
                <a:lnTo>
                  <a:pt x="560379" y="1668645"/>
                </a:lnTo>
                <a:lnTo>
                  <a:pt x="531727" y="1602619"/>
                </a:lnTo>
                <a:lnTo>
                  <a:pt x="519473" y="1565628"/>
                </a:lnTo>
                <a:lnTo>
                  <a:pt x="509183" y="1524868"/>
                </a:lnTo>
                <a:lnTo>
                  <a:pt x="501292" y="1479502"/>
                </a:lnTo>
                <a:lnTo>
                  <a:pt x="496238" y="1428691"/>
                </a:lnTo>
                <a:lnTo>
                  <a:pt x="494456" y="1371600"/>
                </a:lnTo>
                <a:lnTo>
                  <a:pt x="496238" y="1314508"/>
                </a:lnTo>
                <a:lnTo>
                  <a:pt x="501292" y="1263697"/>
                </a:lnTo>
                <a:lnTo>
                  <a:pt x="509183" y="1218331"/>
                </a:lnTo>
                <a:lnTo>
                  <a:pt x="519473" y="1177571"/>
                </a:lnTo>
                <a:lnTo>
                  <a:pt x="531727" y="1140580"/>
                </a:lnTo>
                <a:lnTo>
                  <a:pt x="560379" y="1074554"/>
                </a:lnTo>
                <a:lnTo>
                  <a:pt x="591650" y="1013554"/>
                </a:lnTo>
                <a:lnTo>
                  <a:pt x="607176" y="982845"/>
                </a:lnTo>
                <a:lnTo>
                  <a:pt x="635829" y="916819"/>
                </a:lnTo>
                <a:lnTo>
                  <a:pt x="648083" y="879828"/>
                </a:lnTo>
                <a:lnTo>
                  <a:pt x="658373" y="839068"/>
                </a:lnTo>
                <a:lnTo>
                  <a:pt x="666264" y="793702"/>
                </a:lnTo>
                <a:lnTo>
                  <a:pt x="671318" y="742891"/>
                </a:lnTo>
                <a:lnTo>
                  <a:pt x="673100" y="685800"/>
                </a:lnTo>
                <a:lnTo>
                  <a:pt x="671318" y="628708"/>
                </a:lnTo>
                <a:lnTo>
                  <a:pt x="666264" y="577897"/>
                </a:lnTo>
                <a:lnTo>
                  <a:pt x="658373" y="532531"/>
                </a:lnTo>
                <a:lnTo>
                  <a:pt x="648083" y="491771"/>
                </a:lnTo>
                <a:lnTo>
                  <a:pt x="635829" y="454780"/>
                </a:lnTo>
                <a:lnTo>
                  <a:pt x="607176" y="388754"/>
                </a:lnTo>
                <a:lnTo>
                  <a:pt x="575906" y="327754"/>
                </a:lnTo>
                <a:lnTo>
                  <a:pt x="560379" y="297045"/>
                </a:lnTo>
                <a:lnTo>
                  <a:pt x="531727" y="231019"/>
                </a:lnTo>
                <a:lnTo>
                  <a:pt x="519473" y="194028"/>
                </a:lnTo>
                <a:lnTo>
                  <a:pt x="509183" y="153268"/>
                </a:lnTo>
                <a:lnTo>
                  <a:pt x="501292" y="107902"/>
                </a:lnTo>
                <a:lnTo>
                  <a:pt x="496238" y="57091"/>
                </a:lnTo>
                <a:lnTo>
                  <a:pt x="494456" y="0"/>
                </a:lnTo>
                <a:close/>
              </a:path>
            </a:pathLst>
          </a:custGeom>
          <a:solidFill>
            <a:srgbClr val="2A1A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00050" y="704850"/>
            <a:ext cx="8686800" cy="99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00050" y="1682750"/>
            <a:ext cx="8686800" cy="12700"/>
          </a:xfrm>
          <a:custGeom>
            <a:avLst/>
            <a:gdLst/>
            <a:ahLst/>
            <a:cxnLst/>
            <a:rect l="l" t="t" r="r" b="b"/>
            <a:pathLst>
              <a:path w="8686800" h="12700">
                <a:moveTo>
                  <a:pt x="0" y="12700"/>
                </a:moveTo>
                <a:lnTo>
                  <a:pt x="8686800" y="12700"/>
                </a:lnTo>
                <a:lnTo>
                  <a:pt x="86868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D36F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06400" y="717550"/>
            <a:ext cx="0" cy="965200"/>
          </a:xfrm>
          <a:custGeom>
            <a:avLst/>
            <a:gdLst/>
            <a:ahLst/>
            <a:cxnLst/>
            <a:rect l="l" t="t" r="r" b="b"/>
            <a:pathLst>
              <a:path w="0" h="965200">
                <a:moveTo>
                  <a:pt x="0" y="0"/>
                </a:moveTo>
                <a:lnTo>
                  <a:pt x="0" y="965200"/>
                </a:lnTo>
              </a:path>
            </a:pathLst>
          </a:custGeom>
          <a:ln w="12700">
            <a:solidFill>
              <a:srgbClr val="D36F6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00050" y="704850"/>
            <a:ext cx="8686800" cy="12700"/>
          </a:xfrm>
          <a:custGeom>
            <a:avLst/>
            <a:gdLst/>
            <a:ahLst/>
            <a:cxnLst/>
            <a:rect l="l" t="t" r="r" b="b"/>
            <a:pathLst>
              <a:path w="8686800" h="12700">
                <a:moveTo>
                  <a:pt x="0" y="12700"/>
                </a:moveTo>
                <a:lnTo>
                  <a:pt x="8686800" y="12700"/>
                </a:lnTo>
                <a:lnTo>
                  <a:pt x="86868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D36F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080500" y="717550"/>
            <a:ext cx="0" cy="965200"/>
          </a:xfrm>
          <a:custGeom>
            <a:avLst/>
            <a:gdLst/>
            <a:ahLst/>
            <a:cxnLst/>
            <a:rect l="l" t="t" r="r" b="b"/>
            <a:pathLst>
              <a:path w="0" h="965200">
                <a:moveTo>
                  <a:pt x="0" y="0"/>
                </a:moveTo>
                <a:lnTo>
                  <a:pt x="0" y="965200"/>
                </a:lnTo>
              </a:path>
            </a:pathLst>
          </a:custGeom>
          <a:ln w="12700">
            <a:solidFill>
              <a:srgbClr val="D36F6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ctr" marL="334645" marR="21590">
              <a:lnSpc>
                <a:spcPts val="3180"/>
              </a:lnSpc>
            </a:pPr>
            <a:r>
              <a:rPr dirty="0" spc="165"/>
              <a:t>POSSIBLE MECHANISM</a:t>
            </a:r>
            <a:r>
              <a:rPr dirty="0" spc="-280"/>
              <a:t> </a:t>
            </a:r>
            <a:r>
              <a:rPr dirty="0" spc="105"/>
              <a:t>IN</a:t>
            </a:r>
          </a:p>
          <a:p>
            <a:pPr algn="ctr" marL="335280">
              <a:lnSpc>
                <a:spcPts val="3180"/>
              </a:lnSpc>
            </a:pPr>
            <a:r>
              <a:rPr dirty="0" spc="155"/>
              <a:t>DEVELOPMENT </a:t>
            </a:r>
            <a:r>
              <a:rPr dirty="0" spc="160"/>
              <a:t>IRREVERSIBLE</a:t>
            </a:r>
            <a:r>
              <a:rPr dirty="0" spc="-254"/>
              <a:t> </a:t>
            </a:r>
            <a:r>
              <a:rPr dirty="0" spc="185"/>
              <a:t>SHOCK</a:t>
            </a:r>
          </a:p>
        </p:txBody>
      </p:sp>
      <p:sp>
        <p:nvSpPr>
          <p:cNvPr id="11" name="object 11"/>
          <p:cNvSpPr/>
          <p:nvPr/>
        </p:nvSpPr>
        <p:spPr>
          <a:xfrm>
            <a:off x="1377950" y="1746250"/>
            <a:ext cx="6553200" cy="4927600"/>
          </a:xfrm>
          <a:custGeom>
            <a:avLst/>
            <a:gdLst/>
            <a:ahLst/>
            <a:cxnLst/>
            <a:rect l="l" t="t" r="r" b="b"/>
            <a:pathLst>
              <a:path w="6553200" h="4927600">
                <a:moveTo>
                  <a:pt x="0" y="0"/>
                </a:moveTo>
                <a:lnTo>
                  <a:pt x="6553200" y="0"/>
                </a:lnTo>
                <a:lnTo>
                  <a:pt x="6553200" y="4927600"/>
                </a:lnTo>
                <a:lnTo>
                  <a:pt x="0" y="4927600"/>
                </a:lnTo>
                <a:lnTo>
                  <a:pt x="0" y="0"/>
                </a:lnTo>
                <a:close/>
              </a:path>
            </a:pathLst>
          </a:custGeom>
          <a:solidFill>
            <a:srgbClr val="E8EEE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384300" y="1752600"/>
            <a:ext cx="6540500" cy="4914900"/>
          </a:xfrm>
          <a:prstGeom prst="rect">
            <a:avLst/>
          </a:prstGeom>
          <a:ln w="12700">
            <a:solidFill>
              <a:srgbClr val="46B2B5"/>
            </a:solidFill>
          </a:ln>
        </p:spPr>
        <p:txBody>
          <a:bodyPr wrap="square" lIns="0" tIns="19050" rIns="0" bIns="0" rtlCol="0" vert="horz">
            <a:spAutoFit/>
          </a:bodyPr>
          <a:lstStyle/>
          <a:p>
            <a:pPr marL="2256790">
              <a:lnSpc>
                <a:spcPct val="100000"/>
              </a:lnSpc>
              <a:spcBef>
                <a:spcPts val="150"/>
              </a:spcBef>
            </a:pPr>
            <a:r>
              <a:rPr dirty="0" sz="2400" spc="-15">
                <a:latin typeface="Arial"/>
                <a:cs typeface="Arial"/>
              </a:rPr>
              <a:t>Shock</a:t>
            </a:r>
            <a:r>
              <a:rPr dirty="0" sz="2400" spc="35">
                <a:latin typeface="Arial"/>
                <a:cs typeface="Arial"/>
              </a:rPr>
              <a:t> </a:t>
            </a:r>
            <a:r>
              <a:rPr dirty="0" sz="2400" spc="-15">
                <a:latin typeface="Arial"/>
                <a:cs typeface="Arial"/>
              </a:rPr>
              <a:t>Stimulus</a:t>
            </a:r>
            <a:endParaRPr sz="2400">
              <a:latin typeface="Arial"/>
              <a:cs typeface="Arial"/>
            </a:endParaRPr>
          </a:p>
          <a:p>
            <a:pPr marL="1163955" marR="287655" indent="-584200">
              <a:lnSpc>
                <a:spcPts val="7000"/>
              </a:lnSpc>
              <a:spcBef>
                <a:spcPts val="920"/>
              </a:spcBef>
              <a:tabLst>
                <a:tab pos="2179955" algn="l"/>
              </a:tabLst>
            </a:pPr>
            <a:r>
              <a:rPr dirty="0" sz="2400" spc="-30">
                <a:latin typeface="Arial"/>
                <a:cs typeface="Arial"/>
              </a:rPr>
              <a:t>Lysosomal	</a:t>
            </a:r>
            <a:r>
              <a:rPr dirty="0" sz="2400" spc="-15">
                <a:latin typeface="Arial"/>
                <a:cs typeface="Arial"/>
              </a:rPr>
              <a:t>Activation,</a:t>
            </a:r>
            <a:r>
              <a:rPr dirty="0" sz="2400" spc="45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Release</a:t>
            </a:r>
            <a:r>
              <a:rPr dirty="0" sz="2400" spc="175">
                <a:latin typeface="Arial"/>
                <a:cs typeface="Arial"/>
              </a:rPr>
              <a:t> </a:t>
            </a:r>
            <a:r>
              <a:rPr dirty="0" sz="2400" spc="-15">
                <a:latin typeface="Arial"/>
                <a:cs typeface="Arial"/>
              </a:rPr>
              <a:t>Proteases </a:t>
            </a:r>
            <a:r>
              <a:rPr dirty="0" sz="2400">
                <a:latin typeface="Arial"/>
                <a:cs typeface="Arial"/>
              </a:rPr>
              <a:t> </a:t>
            </a:r>
            <a:r>
              <a:rPr dirty="0" sz="2400" spc="-15">
                <a:latin typeface="Arial"/>
                <a:cs typeface="Arial"/>
              </a:rPr>
              <a:t>Splitting </a:t>
            </a:r>
            <a:r>
              <a:rPr dirty="0" sz="2400" spc="-20">
                <a:latin typeface="Arial"/>
                <a:cs typeface="Arial"/>
              </a:rPr>
              <a:t>of </a:t>
            </a:r>
            <a:r>
              <a:rPr dirty="0" sz="2400" spc="-15">
                <a:latin typeface="Arial"/>
                <a:cs typeface="Arial"/>
              </a:rPr>
              <a:t>Plasma</a:t>
            </a:r>
            <a:r>
              <a:rPr dirty="0" sz="2400" spc="229">
                <a:latin typeface="Arial"/>
                <a:cs typeface="Arial"/>
              </a:rPr>
              <a:t> </a:t>
            </a:r>
            <a:r>
              <a:rPr dirty="0" sz="2400" spc="-15">
                <a:latin typeface="Arial"/>
                <a:cs typeface="Arial"/>
              </a:rPr>
              <a:t>Proteins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650">
              <a:latin typeface="Times New Roman"/>
              <a:cs typeface="Times New Roman"/>
            </a:endParaRPr>
          </a:p>
          <a:p>
            <a:pPr marL="833755">
              <a:lnSpc>
                <a:spcPct val="100000"/>
              </a:lnSpc>
            </a:pPr>
            <a:r>
              <a:rPr dirty="0" sz="2400" spc="-35">
                <a:latin typeface="Arial"/>
                <a:cs typeface="Arial"/>
              </a:rPr>
              <a:t>Vasoactive </a:t>
            </a:r>
            <a:r>
              <a:rPr dirty="0" sz="2400" spc="-20">
                <a:latin typeface="Arial"/>
                <a:cs typeface="Arial"/>
              </a:rPr>
              <a:t>Peptides, Amines,</a:t>
            </a:r>
            <a:r>
              <a:rPr dirty="0" sz="2400" spc="29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etc.</a:t>
            </a:r>
            <a:endParaRPr sz="2400">
              <a:latin typeface="Arial"/>
              <a:cs typeface="Arial"/>
            </a:endParaRPr>
          </a:p>
          <a:p>
            <a:pPr marL="1583055" marR="1938655" indent="-254000">
              <a:lnSpc>
                <a:spcPct val="239600"/>
              </a:lnSpc>
              <a:spcBef>
                <a:spcPts val="100"/>
              </a:spcBef>
            </a:pPr>
            <a:r>
              <a:rPr dirty="0" sz="2400" spc="-25">
                <a:latin typeface="Arial"/>
                <a:cs typeface="Arial"/>
              </a:rPr>
              <a:t>Hypotension, </a:t>
            </a:r>
            <a:r>
              <a:rPr dirty="0" sz="2400" spc="-15">
                <a:latin typeface="Arial"/>
                <a:cs typeface="Arial"/>
              </a:rPr>
              <a:t>Fluid </a:t>
            </a:r>
            <a:r>
              <a:rPr dirty="0" sz="2400" spc="-20">
                <a:latin typeface="Arial"/>
                <a:cs typeface="Arial"/>
              </a:rPr>
              <a:t>Loss  </a:t>
            </a:r>
            <a:r>
              <a:rPr dirty="0" sz="2400" spc="-15">
                <a:latin typeface="Arial"/>
                <a:cs typeface="Arial"/>
              </a:rPr>
              <a:t>Irreversible</a:t>
            </a:r>
            <a:r>
              <a:rPr dirty="0" sz="2400" spc="130">
                <a:latin typeface="Arial"/>
                <a:cs typeface="Arial"/>
              </a:rPr>
              <a:t> </a:t>
            </a:r>
            <a:r>
              <a:rPr dirty="0" sz="2400" spc="-15">
                <a:latin typeface="Arial"/>
                <a:cs typeface="Arial"/>
              </a:rPr>
              <a:t>Shock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514850" y="2266950"/>
            <a:ext cx="127000" cy="381000"/>
          </a:xfrm>
          <a:custGeom>
            <a:avLst/>
            <a:gdLst/>
            <a:ahLst/>
            <a:cxnLst/>
            <a:rect l="l" t="t" r="r" b="b"/>
            <a:pathLst>
              <a:path w="127000" h="381000">
                <a:moveTo>
                  <a:pt x="127000" y="282041"/>
                </a:moveTo>
                <a:lnTo>
                  <a:pt x="0" y="282041"/>
                </a:lnTo>
                <a:lnTo>
                  <a:pt x="63500" y="381000"/>
                </a:lnTo>
                <a:lnTo>
                  <a:pt x="127000" y="282041"/>
                </a:lnTo>
                <a:close/>
              </a:path>
              <a:path w="127000" h="381000">
                <a:moveTo>
                  <a:pt x="95250" y="0"/>
                </a:moveTo>
                <a:lnTo>
                  <a:pt x="31750" y="0"/>
                </a:lnTo>
                <a:lnTo>
                  <a:pt x="31750" y="282041"/>
                </a:lnTo>
                <a:lnTo>
                  <a:pt x="95250" y="282041"/>
                </a:lnTo>
                <a:lnTo>
                  <a:pt x="95250" y="0"/>
                </a:lnTo>
                <a:close/>
              </a:path>
            </a:pathLst>
          </a:custGeom>
          <a:solidFill>
            <a:srgbClr val="F8B3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14850" y="2266950"/>
            <a:ext cx="127000" cy="381000"/>
          </a:xfrm>
          <a:custGeom>
            <a:avLst/>
            <a:gdLst/>
            <a:ahLst/>
            <a:cxnLst/>
            <a:rect l="l" t="t" r="r" b="b"/>
            <a:pathLst>
              <a:path w="127000" h="381000">
                <a:moveTo>
                  <a:pt x="0" y="282039"/>
                </a:moveTo>
                <a:lnTo>
                  <a:pt x="31750" y="282039"/>
                </a:lnTo>
                <a:lnTo>
                  <a:pt x="31750" y="0"/>
                </a:lnTo>
                <a:lnTo>
                  <a:pt x="95250" y="0"/>
                </a:lnTo>
                <a:lnTo>
                  <a:pt x="95250" y="282039"/>
                </a:lnTo>
                <a:lnTo>
                  <a:pt x="127000" y="282039"/>
                </a:lnTo>
                <a:lnTo>
                  <a:pt x="63500" y="381000"/>
                </a:lnTo>
                <a:lnTo>
                  <a:pt x="0" y="28203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02150" y="3105150"/>
            <a:ext cx="152400" cy="457200"/>
          </a:xfrm>
          <a:custGeom>
            <a:avLst/>
            <a:gdLst/>
            <a:ahLst/>
            <a:cxnLst/>
            <a:rect l="l" t="t" r="r" b="b"/>
            <a:pathLst>
              <a:path w="152400" h="457200">
                <a:moveTo>
                  <a:pt x="152400" y="342900"/>
                </a:moveTo>
                <a:lnTo>
                  <a:pt x="0" y="342900"/>
                </a:lnTo>
                <a:lnTo>
                  <a:pt x="76200" y="457200"/>
                </a:lnTo>
                <a:lnTo>
                  <a:pt x="152400" y="342900"/>
                </a:lnTo>
                <a:close/>
              </a:path>
              <a:path w="152400" h="457200">
                <a:moveTo>
                  <a:pt x="114300" y="0"/>
                </a:moveTo>
                <a:lnTo>
                  <a:pt x="38100" y="0"/>
                </a:lnTo>
                <a:lnTo>
                  <a:pt x="38100" y="342900"/>
                </a:lnTo>
                <a:lnTo>
                  <a:pt x="114300" y="342900"/>
                </a:lnTo>
                <a:lnTo>
                  <a:pt x="114300" y="0"/>
                </a:lnTo>
                <a:close/>
              </a:path>
            </a:pathLst>
          </a:custGeom>
          <a:solidFill>
            <a:srgbClr val="F8B3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02150" y="3105150"/>
            <a:ext cx="152400" cy="457200"/>
          </a:xfrm>
          <a:custGeom>
            <a:avLst/>
            <a:gdLst/>
            <a:ahLst/>
            <a:cxnLst/>
            <a:rect l="l" t="t" r="r" b="b"/>
            <a:pathLst>
              <a:path w="152400" h="457200">
                <a:moveTo>
                  <a:pt x="0" y="342900"/>
                </a:moveTo>
                <a:lnTo>
                  <a:pt x="38100" y="342900"/>
                </a:lnTo>
                <a:lnTo>
                  <a:pt x="38100" y="0"/>
                </a:lnTo>
                <a:lnTo>
                  <a:pt x="114300" y="0"/>
                </a:lnTo>
                <a:lnTo>
                  <a:pt x="114300" y="342900"/>
                </a:lnTo>
                <a:lnTo>
                  <a:pt x="152400" y="342900"/>
                </a:lnTo>
                <a:lnTo>
                  <a:pt x="76200" y="457200"/>
                </a:lnTo>
                <a:lnTo>
                  <a:pt x="0" y="3429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14850" y="3956050"/>
            <a:ext cx="127000" cy="457200"/>
          </a:xfrm>
          <a:custGeom>
            <a:avLst/>
            <a:gdLst/>
            <a:ahLst/>
            <a:cxnLst/>
            <a:rect l="l" t="t" r="r" b="b"/>
            <a:pathLst>
              <a:path w="127000" h="457200">
                <a:moveTo>
                  <a:pt x="127000" y="336880"/>
                </a:moveTo>
                <a:lnTo>
                  <a:pt x="0" y="336880"/>
                </a:lnTo>
                <a:lnTo>
                  <a:pt x="63500" y="457200"/>
                </a:lnTo>
                <a:lnTo>
                  <a:pt x="127000" y="336880"/>
                </a:lnTo>
                <a:close/>
              </a:path>
              <a:path w="127000" h="457200">
                <a:moveTo>
                  <a:pt x="95250" y="0"/>
                </a:moveTo>
                <a:lnTo>
                  <a:pt x="31750" y="0"/>
                </a:lnTo>
                <a:lnTo>
                  <a:pt x="31750" y="336880"/>
                </a:lnTo>
                <a:lnTo>
                  <a:pt x="95250" y="336880"/>
                </a:lnTo>
                <a:lnTo>
                  <a:pt x="95250" y="0"/>
                </a:lnTo>
                <a:close/>
              </a:path>
            </a:pathLst>
          </a:custGeom>
          <a:solidFill>
            <a:srgbClr val="F8B3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14850" y="3956050"/>
            <a:ext cx="127000" cy="457200"/>
          </a:xfrm>
          <a:custGeom>
            <a:avLst/>
            <a:gdLst/>
            <a:ahLst/>
            <a:cxnLst/>
            <a:rect l="l" t="t" r="r" b="b"/>
            <a:pathLst>
              <a:path w="127000" h="457200">
                <a:moveTo>
                  <a:pt x="0" y="336884"/>
                </a:moveTo>
                <a:lnTo>
                  <a:pt x="31750" y="336884"/>
                </a:lnTo>
                <a:lnTo>
                  <a:pt x="31750" y="0"/>
                </a:lnTo>
                <a:lnTo>
                  <a:pt x="95250" y="0"/>
                </a:lnTo>
                <a:lnTo>
                  <a:pt x="95250" y="336884"/>
                </a:lnTo>
                <a:lnTo>
                  <a:pt x="127000" y="336884"/>
                </a:lnTo>
                <a:lnTo>
                  <a:pt x="63500" y="457200"/>
                </a:lnTo>
                <a:lnTo>
                  <a:pt x="0" y="33688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514850" y="4845050"/>
            <a:ext cx="127000" cy="457200"/>
          </a:xfrm>
          <a:custGeom>
            <a:avLst/>
            <a:gdLst/>
            <a:ahLst/>
            <a:cxnLst/>
            <a:rect l="l" t="t" r="r" b="b"/>
            <a:pathLst>
              <a:path w="127000" h="457200">
                <a:moveTo>
                  <a:pt x="127000" y="336880"/>
                </a:moveTo>
                <a:lnTo>
                  <a:pt x="0" y="336880"/>
                </a:lnTo>
                <a:lnTo>
                  <a:pt x="63500" y="457200"/>
                </a:lnTo>
                <a:lnTo>
                  <a:pt x="127000" y="336880"/>
                </a:lnTo>
                <a:close/>
              </a:path>
              <a:path w="127000" h="457200">
                <a:moveTo>
                  <a:pt x="95250" y="0"/>
                </a:moveTo>
                <a:lnTo>
                  <a:pt x="31750" y="0"/>
                </a:lnTo>
                <a:lnTo>
                  <a:pt x="31750" y="336880"/>
                </a:lnTo>
                <a:lnTo>
                  <a:pt x="95250" y="336880"/>
                </a:lnTo>
                <a:lnTo>
                  <a:pt x="95250" y="0"/>
                </a:lnTo>
                <a:close/>
              </a:path>
            </a:pathLst>
          </a:custGeom>
          <a:solidFill>
            <a:srgbClr val="F8B3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514850" y="4845050"/>
            <a:ext cx="127000" cy="457200"/>
          </a:xfrm>
          <a:custGeom>
            <a:avLst/>
            <a:gdLst/>
            <a:ahLst/>
            <a:cxnLst/>
            <a:rect l="l" t="t" r="r" b="b"/>
            <a:pathLst>
              <a:path w="127000" h="457200">
                <a:moveTo>
                  <a:pt x="0" y="336884"/>
                </a:moveTo>
                <a:lnTo>
                  <a:pt x="31750" y="336884"/>
                </a:lnTo>
                <a:lnTo>
                  <a:pt x="31750" y="0"/>
                </a:lnTo>
                <a:lnTo>
                  <a:pt x="95250" y="0"/>
                </a:lnTo>
                <a:lnTo>
                  <a:pt x="95250" y="336884"/>
                </a:lnTo>
                <a:lnTo>
                  <a:pt x="127000" y="336884"/>
                </a:lnTo>
                <a:lnTo>
                  <a:pt x="63500" y="457200"/>
                </a:lnTo>
                <a:lnTo>
                  <a:pt x="0" y="33688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514850" y="5784850"/>
            <a:ext cx="127000" cy="381000"/>
          </a:xfrm>
          <a:custGeom>
            <a:avLst/>
            <a:gdLst/>
            <a:ahLst/>
            <a:cxnLst/>
            <a:rect l="l" t="t" r="r" b="b"/>
            <a:pathLst>
              <a:path w="127000" h="381000">
                <a:moveTo>
                  <a:pt x="127000" y="282039"/>
                </a:moveTo>
                <a:lnTo>
                  <a:pt x="0" y="282039"/>
                </a:lnTo>
                <a:lnTo>
                  <a:pt x="63500" y="381000"/>
                </a:lnTo>
                <a:lnTo>
                  <a:pt x="127000" y="282039"/>
                </a:lnTo>
                <a:close/>
              </a:path>
              <a:path w="127000" h="381000">
                <a:moveTo>
                  <a:pt x="95250" y="0"/>
                </a:moveTo>
                <a:lnTo>
                  <a:pt x="31750" y="0"/>
                </a:lnTo>
                <a:lnTo>
                  <a:pt x="31750" y="282039"/>
                </a:lnTo>
                <a:lnTo>
                  <a:pt x="95250" y="282039"/>
                </a:lnTo>
                <a:lnTo>
                  <a:pt x="95250" y="0"/>
                </a:lnTo>
                <a:close/>
              </a:path>
            </a:pathLst>
          </a:custGeom>
          <a:solidFill>
            <a:srgbClr val="F8B3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14850" y="5784850"/>
            <a:ext cx="127000" cy="381000"/>
          </a:xfrm>
          <a:custGeom>
            <a:avLst/>
            <a:gdLst/>
            <a:ahLst/>
            <a:cxnLst/>
            <a:rect l="l" t="t" r="r" b="b"/>
            <a:pathLst>
              <a:path w="127000" h="381000">
                <a:moveTo>
                  <a:pt x="0" y="282039"/>
                </a:moveTo>
                <a:lnTo>
                  <a:pt x="31750" y="282039"/>
                </a:lnTo>
                <a:lnTo>
                  <a:pt x="31750" y="0"/>
                </a:lnTo>
                <a:lnTo>
                  <a:pt x="95250" y="0"/>
                </a:lnTo>
                <a:lnTo>
                  <a:pt x="95250" y="282039"/>
                </a:lnTo>
                <a:lnTo>
                  <a:pt x="127000" y="282039"/>
                </a:lnTo>
                <a:lnTo>
                  <a:pt x="63500" y="381000"/>
                </a:lnTo>
                <a:lnTo>
                  <a:pt x="0" y="28203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8409940" y="6645632"/>
            <a:ext cx="20320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0"/>
              </a:lnSpc>
            </a:pPr>
            <a:r>
              <a:rPr dirty="0" sz="1200" spc="30" b="1">
                <a:solidFill>
                  <a:srgbClr val="002060"/>
                </a:solidFill>
                <a:latin typeface="Arial"/>
                <a:cs typeface="Arial"/>
              </a:rPr>
              <a:t>25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02999" y="6710736"/>
            <a:ext cx="260667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05"/>
              </a:lnSpc>
            </a:pPr>
            <a:r>
              <a:rPr dirty="0" sz="1000" spc="-20">
                <a:solidFill>
                  <a:srgbClr val="595959"/>
                </a:solidFill>
                <a:latin typeface="Times New Roman"/>
                <a:cs typeface="Times New Roman"/>
              </a:rPr>
              <a:t>Dr. </a:t>
            </a:r>
            <a:r>
              <a:rPr dirty="0" sz="1000" spc="-25">
                <a:solidFill>
                  <a:srgbClr val="595959"/>
                </a:solidFill>
                <a:latin typeface="Times New Roman"/>
                <a:cs typeface="Times New Roman"/>
              </a:rPr>
              <a:t>Abeer  </a:t>
            </a:r>
            <a:r>
              <a:rPr dirty="0" sz="1000" spc="-15">
                <a:solidFill>
                  <a:srgbClr val="595959"/>
                </a:solidFill>
                <a:latin typeface="Times New Roman"/>
                <a:cs typeface="Times New Roman"/>
              </a:rPr>
              <a:t>A. </a:t>
            </a:r>
            <a:r>
              <a:rPr dirty="0" sz="1000" spc="-10">
                <a:solidFill>
                  <a:srgbClr val="595959"/>
                </a:solidFill>
                <a:latin typeface="Times New Roman"/>
                <a:cs typeface="Times New Roman"/>
              </a:rPr>
              <a:t>Al-Masri, </a:t>
            </a:r>
            <a:r>
              <a:rPr dirty="0" sz="1000" spc="-5">
                <a:solidFill>
                  <a:srgbClr val="595959"/>
                </a:solidFill>
                <a:latin typeface="Times New Roman"/>
                <a:cs typeface="Times New Roman"/>
              </a:rPr>
              <a:t>Faculty </a:t>
            </a:r>
            <a:r>
              <a:rPr dirty="0" sz="1000">
                <a:solidFill>
                  <a:srgbClr val="595959"/>
                </a:solidFill>
                <a:latin typeface="Times New Roman"/>
                <a:cs typeface="Times New Roman"/>
              </a:rPr>
              <a:t>of </a:t>
            </a:r>
            <a:r>
              <a:rPr dirty="0" sz="1000" spc="-10">
                <a:solidFill>
                  <a:srgbClr val="595959"/>
                </a:solidFill>
                <a:latin typeface="Times New Roman"/>
                <a:cs typeface="Times New Roman"/>
              </a:rPr>
              <a:t>Medicine,</a:t>
            </a:r>
            <a:r>
              <a:rPr dirty="0" sz="1000" spc="18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000" spc="5">
                <a:solidFill>
                  <a:srgbClr val="595959"/>
                </a:solidFill>
                <a:latin typeface="Times New Roman"/>
                <a:cs typeface="Times New Roman"/>
              </a:rPr>
              <a:t>KSU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28100" y="0"/>
            <a:ext cx="0" cy="698500"/>
          </a:xfrm>
          <a:custGeom>
            <a:avLst/>
            <a:gdLst/>
            <a:ahLst/>
            <a:cxnLst/>
            <a:rect l="l" t="t" r="r" b="b"/>
            <a:pathLst>
              <a:path w="0" h="698500">
                <a:moveTo>
                  <a:pt x="0" y="698500"/>
                </a:moveTo>
                <a:lnTo>
                  <a:pt x="0" y="0"/>
                </a:lnTo>
                <a:lnTo>
                  <a:pt x="0" y="698500"/>
                </a:lnTo>
                <a:close/>
              </a:path>
            </a:pathLst>
          </a:custGeom>
          <a:solidFill>
            <a:srgbClr val="F8B3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928100" y="1409700"/>
            <a:ext cx="0" cy="5448300"/>
          </a:xfrm>
          <a:custGeom>
            <a:avLst/>
            <a:gdLst/>
            <a:ahLst/>
            <a:cxnLst/>
            <a:rect l="l" t="t" r="r" b="b"/>
            <a:pathLst>
              <a:path w="0" h="5448300">
                <a:moveTo>
                  <a:pt x="0" y="5448300"/>
                </a:moveTo>
                <a:lnTo>
                  <a:pt x="0" y="0"/>
                </a:lnTo>
                <a:lnTo>
                  <a:pt x="0" y="5448300"/>
                </a:lnTo>
                <a:close/>
              </a:path>
            </a:pathLst>
          </a:custGeom>
          <a:solidFill>
            <a:srgbClr val="F8B3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928100" y="0"/>
            <a:ext cx="215900" cy="6858000"/>
          </a:xfrm>
          <a:custGeom>
            <a:avLst/>
            <a:gdLst/>
            <a:ahLst/>
            <a:cxnLst/>
            <a:rect l="l" t="t" r="r" b="b"/>
            <a:pathLst>
              <a:path w="215900" h="6858000">
                <a:moveTo>
                  <a:pt x="0" y="0"/>
                </a:moveTo>
                <a:lnTo>
                  <a:pt x="215900" y="0"/>
                </a:lnTo>
                <a:lnTo>
                  <a:pt x="2159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8B3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0"/>
            <a:ext cx="673100" cy="6858000"/>
          </a:xfrm>
          <a:custGeom>
            <a:avLst/>
            <a:gdLst/>
            <a:ahLst/>
            <a:cxnLst/>
            <a:rect l="l" t="t" r="r" b="b"/>
            <a:pathLst>
              <a:path w="673100" h="6858000">
                <a:moveTo>
                  <a:pt x="494456" y="0"/>
                </a:moveTo>
                <a:lnTo>
                  <a:pt x="0" y="0"/>
                </a:lnTo>
                <a:lnTo>
                  <a:pt x="0" y="6858000"/>
                </a:lnTo>
                <a:lnTo>
                  <a:pt x="494456" y="6858000"/>
                </a:lnTo>
                <a:lnTo>
                  <a:pt x="496238" y="6800908"/>
                </a:lnTo>
                <a:lnTo>
                  <a:pt x="501292" y="6750097"/>
                </a:lnTo>
                <a:lnTo>
                  <a:pt x="509183" y="6704731"/>
                </a:lnTo>
                <a:lnTo>
                  <a:pt x="519473" y="6663971"/>
                </a:lnTo>
                <a:lnTo>
                  <a:pt x="531727" y="6626980"/>
                </a:lnTo>
                <a:lnTo>
                  <a:pt x="560379" y="6560954"/>
                </a:lnTo>
                <a:lnTo>
                  <a:pt x="591650" y="6499954"/>
                </a:lnTo>
                <a:lnTo>
                  <a:pt x="607176" y="6469245"/>
                </a:lnTo>
                <a:lnTo>
                  <a:pt x="635829" y="6403219"/>
                </a:lnTo>
                <a:lnTo>
                  <a:pt x="648083" y="6366228"/>
                </a:lnTo>
                <a:lnTo>
                  <a:pt x="658373" y="6325468"/>
                </a:lnTo>
                <a:lnTo>
                  <a:pt x="666264" y="6280102"/>
                </a:lnTo>
                <a:lnTo>
                  <a:pt x="671318" y="6229291"/>
                </a:lnTo>
                <a:lnTo>
                  <a:pt x="673100" y="6172200"/>
                </a:lnTo>
                <a:lnTo>
                  <a:pt x="671318" y="6115108"/>
                </a:lnTo>
                <a:lnTo>
                  <a:pt x="666264" y="6064297"/>
                </a:lnTo>
                <a:lnTo>
                  <a:pt x="658373" y="6018931"/>
                </a:lnTo>
                <a:lnTo>
                  <a:pt x="648083" y="5978171"/>
                </a:lnTo>
                <a:lnTo>
                  <a:pt x="635829" y="5941180"/>
                </a:lnTo>
                <a:lnTo>
                  <a:pt x="607176" y="5875154"/>
                </a:lnTo>
                <a:lnTo>
                  <a:pt x="575906" y="5814154"/>
                </a:lnTo>
                <a:lnTo>
                  <a:pt x="560379" y="5783445"/>
                </a:lnTo>
                <a:lnTo>
                  <a:pt x="531727" y="5717419"/>
                </a:lnTo>
                <a:lnTo>
                  <a:pt x="519473" y="5680428"/>
                </a:lnTo>
                <a:lnTo>
                  <a:pt x="509183" y="5639668"/>
                </a:lnTo>
                <a:lnTo>
                  <a:pt x="501292" y="5594302"/>
                </a:lnTo>
                <a:lnTo>
                  <a:pt x="496238" y="5543491"/>
                </a:lnTo>
                <a:lnTo>
                  <a:pt x="494456" y="5486400"/>
                </a:lnTo>
                <a:lnTo>
                  <a:pt x="496238" y="5429308"/>
                </a:lnTo>
                <a:lnTo>
                  <a:pt x="501292" y="5378497"/>
                </a:lnTo>
                <a:lnTo>
                  <a:pt x="509183" y="5333131"/>
                </a:lnTo>
                <a:lnTo>
                  <a:pt x="519473" y="5292371"/>
                </a:lnTo>
                <a:lnTo>
                  <a:pt x="531727" y="5255380"/>
                </a:lnTo>
                <a:lnTo>
                  <a:pt x="560379" y="5189354"/>
                </a:lnTo>
                <a:lnTo>
                  <a:pt x="591650" y="5128354"/>
                </a:lnTo>
                <a:lnTo>
                  <a:pt x="607176" y="5097645"/>
                </a:lnTo>
                <a:lnTo>
                  <a:pt x="635829" y="5031619"/>
                </a:lnTo>
                <a:lnTo>
                  <a:pt x="648083" y="4994628"/>
                </a:lnTo>
                <a:lnTo>
                  <a:pt x="658373" y="4953868"/>
                </a:lnTo>
                <a:lnTo>
                  <a:pt x="666264" y="4908502"/>
                </a:lnTo>
                <a:lnTo>
                  <a:pt x="671318" y="4857691"/>
                </a:lnTo>
                <a:lnTo>
                  <a:pt x="673100" y="4800600"/>
                </a:lnTo>
                <a:lnTo>
                  <a:pt x="671318" y="4743508"/>
                </a:lnTo>
                <a:lnTo>
                  <a:pt x="666264" y="4692697"/>
                </a:lnTo>
                <a:lnTo>
                  <a:pt x="658373" y="4647331"/>
                </a:lnTo>
                <a:lnTo>
                  <a:pt x="648083" y="4606571"/>
                </a:lnTo>
                <a:lnTo>
                  <a:pt x="635829" y="4569580"/>
                </a:lnTo>
                <a:lnTo>
                  <a:pt x="607176" y="4503554"/>
                </a:lnTo>
                <a:lnTo>
                  <a:pt x="575906" y="4442554"/>
                </a:lnTo>
                <a:lnTo>
                  <a:pt x="560379" y="4411845"/>
                </a:lnTo>
                <a:lnTo>
                  <a:pt x="531727" y="4345819"/>
                </a:lnTo>
                <a:lnTo>
                  <a:pt x="519473" y="4308828"/>
                </a:lnTo>
                <a:lnTo>
                  <a:pt x="509183" y="4268068"/>
                </a:lnTo>
                <a:lnTo>
                  <a:pt x="501292" y="4222702"/>
                </a:lnTo>
                <a:lnTo>
                  <a:pt x="496238" y="4171891"/>
                </a:lnTo>
                <a:lnTo>
                  <a:pt x="494456" y="4114800"/>
                </a:lnTo>
                <a:lnTo>
                  <a:pt x="496238" y="4057708"/>
                </a:lnTo>
                <a:lnTo>
                  <a:pt x="501292" y="4006897"/>
                </a:lnTo>
                <a:lnTo>
                  <a:pt x="509183" y="3961531"/>
                </a:lnTo>
                <a:lnTo>
                  <a:pt x="519473" y="3920771"/>
                </a:lnTo>
                <a:lnTo>
                  <a:pt x="531727" y="3883780"/>
                </a:lnTo>
                <a:lnTo>
                  <a:pt x="560379" y="3817754"/>
                </a:lnTo>
                <a:lnTo>
                  <a:pt x="591650" y="3756754"/>
                </a:lnTo>
                <a:lnTo>
                  <a:pt x="607176" y="3726045"/>
                </a:lnTo>
                <a:lnTo>
                  <a:pt x="635829" y="3660019"/>
                </a:lnTo>
                <a:lnTo>
                  <a:pt x="648083" y="3623028"/>
                </a:lnTo>
                <a:lnTo>
                  <a:pt x="658373" y="3582268"/>
                </a:lnTo>
                <a:lnTo>
                  <a:pt x="666264" y="3536902"/>
                </a:lnTo>
                <a:lnTo>
                  <a:pt x="671318" y="3486091"/>
                </a:lnTo>
                <a:lnTo>
                  <a:pt x="673100" y="3429000"/>
                </a:lnTo>
                <a:lnTo>
                  <a:pt x="671318" y="3371908"/>
                </a:lnTo>
                <a:lnTo>
                  <a:pt x="666264" y="3321097"/>
                </a:lnTo>
                <a:lnTo>
                  <a:pt x="658373" y="3275731"/>
                </a:lnTo>
                <a:lnTo>
                  <a:pt x="648083" y="3234971"/>
                </a:lnTo>
                <a:lnTo>
                  <a:pt x="635829" y="3197980"/>
                </a:lnTo>
                <a:lnTo>
                  <a:pt x="607176" y="3131954"/>
                </a:lnTo>
                <a:lnTo>
                  <a:pt x="575906" y="3070954"/>
                </a:lnTo>
                <a:lnTo>
                  <a:pt x="560379" y="3040245"/>
                </a:lnTo>
                <a:lnTo>
                  <a:pt x="531727" y="2974219"/>
                </a:lnTo>
                <a:lnTo>
                  <a:pt x="519473" y="2937228"/>
                </a:lnTo>
                <a:lnTo>
                  <a:pt x="509183" y="2896468"/>
                </a:lnTo>
                <a:lnTo>
                  <a:pt x="501292" y="2851102"/>
                </a:lnTo>
                <a:lnTo>
                  <a:pt x="496238" y="2800291"/>
                </a:lnTo>
                <a:lnTo>
                  <a:pt x="494456" y="2743200"/>
                </a:lnTo>
                <a:lnTo>
                  <a:pt x="496238" y="2686108"/>
                </a:lnTo>
                <a:lnTo>
                  <a:pt x="501292" y="2635297"/>
                </a:lnTo>
                <a:lnTo>
                  <a:pt x="509183" y="2589931"/>
                </a:lnTo>
                <a:lnTo>
                  <a:pt x="519473" y="2549171"/>
                </a:lnTo>
                <a:lnTo>
                  <a:pt x="531727" y="2512180"/>
                </a:lnTo>
                <a:lnTo>
                  <a:pt x="560379" y="2446154"/>
                </a:lnTo>
                <a:lnTo>
                  <a:pt x="591650" y="2385154"/>
                </a:lnTo>
                <a:lnTo>
                  <a:pt x="607176" y="2354445"/>
                </a:lnTo>
                <a:lnTo>
                  <a:pt x="635829" y="2288419"/>
                </a:lnTo>
                <a:lnTo>
                  <a:pt x="648083" y="2251428"/>
                </a:lnTo>
                <a:lnTo>
                  <a:pt x="658373" y="2210668"/>
                </a:lnTo>
                <a:lnTo>
                  <a:pt x="666264" y="2165302"/>
                </a:lnTo>
                <a:lnTo>
                  <a:pt x="671318" y="2114491"/>
                </a:lnTo>
                <a:lnTo>
                  <a:pt x="673100" y="2057400"/>
                </a:lnTo>
                <a:lnTo>
                  <a:pt x="671318" y="2000308"/>
                </a:lnTo>
                <a:lnTo>
                  <a:pt x="666264" y="1949497"/>
                </a:lnTo>
                <a:lnTo>
                  <a:pt x="658373" y="1904131"/>
                </a:lnTo>
                <a:lnTo>
                  <a:pt x="648083" y="1863371"/>
                </a:lnTo>
                <a:lnTo>
                  <a:pt x="635829" y="1826380"/>
                </a:lnTo>
                <a:lnTo>
                  <a:pt x="607176" y="1760354"/>
                </a:lnTo>
                <a:lnTo>
                  <a:pt x="575906" y="1699354"/>
                </a:lnTo>
                <a:lnTo>
                  <a:pt x="560379" y="1668645"/>
                </a:lnTo>
                <a:lnTo>
                  <a:pt x="531727" y="1602619"/>
                </a:lnTo>
                <a:lnTo>
                  <a:pt x="519473" y="1565628"/>
                </a:lnTo>
                <a:lnTo>
                  <a:pt x="509183" y="1524868"/>
                </a:lnTo>
                <a:lnTo>
                  <a:pt x="501292" y="1479502"/>
                </a:lnTo>
                <a:lnTo>
                  <a:pt x="496238" y="1428691"/>
                </a:lnTo>
                <a:lnTo>
                  <a:pt x="494456" y="1371600"/>
                </a:lnTo>
                <a:lnTo>
                  <a:pt x="496238" y="1314508"/>
                </a:lnTo>
                <a:lnTo>
                  <a:pt x="501292" y="1263697"/>
                </a:lnTo>
                <a:lnTo>
                  <a:pt x="509183" y="1218331"/>
                </a:lnTo>
                <a:lnTo>
                  <a:pt x="519473" y="1177571"/>
                </a:lnTo>
                <a:lnTo>
                  <a:pt x="531727" y="1140580"/>
                </a:lnTo>
                <a:lnTo>
                  <a:pt x="560379" y="1074554"/>
                </a:lnTo>
                <a:lnTo>
                  <a:pt x="591650" y="1013554"/>
                </a:lnTo>
                <a:lnTo>
                  <a:pt x="607176" y="982845"/>
                </a:lnTo>
                <a:lnTo>
                  <a:pt x="635829" y="916819"/>
                </a:lnTo>
                <a:lnTo>
                  <a:pt x="648083" y="879828"/>
                </a:lnTo>
                <a:lnTo>
                  <a:pt x="658373" y="839068"/>
                </a:lnTo>
                <a:lnTo>
                  <a:pt x="666264" y="793702"/>
                </a:lnTo>
                <a:lnTo>
                  <a:pt x="671318" y="742891"/>
                </a:lnTo>
                <a:lnTo>
                  <a:pt x="673100" y="685800"/>
                </a:lnTo>
                <a:lnTo>
                  <a:pt x="671318" y="628708"/>
                </a:lnTo>
                <a:lnTo>
                  <a:pt x="666264" y="577897"/>
                </a:lnTo>
                <a:lnTo>
                  <a:pt x="658373" y="532531"/>
                </a:lnTo>
                <a:lnTo>
                  <a:pt x="648083" y="491771"/>
                </a:lnTo>
                <a:lnTo>
                  <a:pt x="635829" y="454780"/>
                </a:lnTo>
                <a:lnTo>
                  <a:pt x="607176" y="388754"/>
                </a:lnTo>
                <a:lnTo>
                  <a:pt x="575906" y="327754"/>
                </a:lnTo>
                <a:lnTo>
                  <a:pt x="560379" y="297045"/>
                </a:lnTo>
                <a:lnTo>
                  <a:pt x="531727" y="231019"/>
                </a:lnTo>
                <a:lnTo>
                  <a:pt x="519473" y="194028"/>
                </a:lnTo>
                <a:lnTo>
                  <a:pt x="509183" y="153268"/>
                </a:lnTo>
                <a:lnTo>
                  <a:pt x="501292" y="107902"/>
                </a:lnTo>
                <a:lnTo>
                  <a:pt x="496238" y="57091"/>
                </a:lnTo>
                <a:lnTo>
                  <a:pt x="494456" y="0"/>
                </a:lnTo>
                <a:close/>
              </a:path>
            </a:pathLst>
          </a:custGeom>
          <a:solidFill>
            <a:srgbClr val="2A1A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93700" y="698500"/>
            <a:ext cx="8648700" cy="711200"/>
          </a:xfrm>
          <a:custGeom>
            <a:avLst/>
            <a:gdLst/>
            <a:ahLst/>
            <a:cxnLst/>
            <a:rect l="l" t="t" r="r" b="b"/>
            <a:pathLst>
              <a:path w="8648700" h="711200">
                <a:moveTo>
                  <a:pt x="0" y="0"/>
                </a:moveTo>
                <a:lnTo>
                  <a:pt x="8648700" y="0"/>
                </a:lnTo>
                <a:lnTo>
                  <a:pt x="8648700" y="711200"/>
                </a:lnTo>
                <a:lnTo>
                  <a:pt x="0" y="711200"/>
                </a:lnTo>
                <a:lnTo>
                  <a:pt x="0" y="0"/>
                </a:lnTo>
                <a:close/>
              </a:path>
            </a:pathLst>
          </a:custGeom>
          <a:solidFill>
            <a:srgbClr val="46B2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811843" y="611416"/>
            <a:ext cx="3780790" cy="41592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600" spc="145">
                <a:solidFill>
                  <a:srgbClr val="C00000"/>
                </a:solidFill>
              </a:rPr>
              <a:t>SIGNS/SYMPTOMS:</a:t>
            </a:r>
            <a:endParaRPr sz="2600"/>
          </a:p>
        </p:txBody>
      </p:sp>
      <p:sp>
        <p:nvSpPr>
          <p:cNvPr id="8" name="object 8"/>
          <p:cNvSpPr txBox="1"/>
          <p:nvPr/>
        </p:nvSpPr>
        <p:spPr>
          <a:xfrm>
            <a:off x="823972" y="890816"/>
            <a:ext cx="8045450" cy="54654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R="268605">
              <a:lnSpc>
                <a:spcPct val="100000"/>
              </a:lnSpc>
            </a:pPr>
            <a:r>
              <a:rPr dirty="0" sz="2600" spc="140" b="1">
                <a:solidFill>
                  <a:srgbClr val="C00000"/>
                </a:solidFill>
                <a:latin typeface="Arial Black"/>
                <a:cs typeface="Arial Black"/>
              </a:rPr>
              <a:t>HYPOVOLEMIC</a:t>
            </a:r>
            <a:r>
              <a:rPr dirty="0" sz="2600" spc="-55" b="1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dirty="0" sz="2600" spc="170" b="1">
                <a:solidFill>
                  <a:srgbClr val="C00000"/>
                </a:solidFill>
                <a:latin typeface="Arial Black"/>
                <a:cs typeface="Arial Black"/>
              </a:rPr>
              <a:t>SHOCK</a:t>
            </a:r>
            <a:endParaRPr sz="2600">
              <a:latin typeface="Arial Black"/>
              <a:cs typeface="Arial Black"/>
            </a:endParaRPr>
          </a:p>
          <a:p>
            <a:pPr marL="368300" indent="-355600">
              <a:lnSpc>
                <a:spcPct val="100000"/>
              </a:lnSpc>
              <a:spcBef>
                <a:spcPts val="1280"/>
              </a:spcBef>
              <a:buClr>
                <a:srgbClr val="2A1A00"/>
              </a:buClr>
              <a:buSzPct val="150000"/>
              <a:buChar char="§"/>
              <a:tabLst>
                <a:tab pos="368300" algn="l"/>
              </a:tabLst>
            </a:pPr>
            <a:r>
              <a:rPr dirty="0" sz="2200" spc="-15">
                <a:solidFill>
                  <a:srgbClr val="191917"/>
                </a:solidFill>
                <a:latin typeface="Arial"/>
                <a:cs typeface="Arial"/>
              </a:rPr>
              <a:t>Hypotension… </a:t>
            </a:r>
            <a:r>
              <a:rPr dirty="0" sz="1900" spc="-20">
                <a:solidFill>
                  <a:srgbClr val="191917"/>
                </a:solidFill>
                <a:latin typeface="Arial"/>
                <a:cs typeface="Arial"/>
              </a:rPr>
              <a:t>(? </a:t>
            </a:r>
            <a:r>
              <a:rPr dirty="0" sz="1900">
                <a:solidFill>
                  <a:srgbClr val="191917"/>
                </a:solidFill>
                <a:latin typeface="Symbol"/>
                <a:cs typeface="Symbol"/>
              </a:rPr>
              <a:t></a:t>
            </a:r>
            <a:r>
              <a:rPr dirty="0" sz="1900">
                <a:solidFill>
                  <a:srgbClr val="191917"/>
                </a:solidFill>
                <a:latin typeface="Times New Roman"/>
                <a:cs typeface="Times New Roman"/>
              </a:rPr>
              <a:t> </a:t>
            </a:r>
            <a:r>
              <a:rPr dirty="0" sz="1900" spc="15">
                <a:solidFill>
                  <a:srgbClr val="191917"/>
                </a:solidFill>
                <a:latin typeface="Arial"/>
                <a:cs typeface="Arial"/>
              </a:rPr>
              <a:t>85/40</a:t>
            </a:r>
            <a:r>
              <a:rPr dirty="0" sz="1900" spc="90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1900" spc="25">
                <a:solidFill>
                  <a:srgbClr val="191917"/>
                </a:solidFill>
                <a:latin typeface="Arial"/>
                <a:cs typeface="Arial"/>
              </a:rPr>
              <a:t>mmHg)</a:t>
            </a:r>
            <a:endParaRPr sz="1900">
              <a:latin typeface="Arial"/>
              <a:cs typeface="Arial"/>
            </a:endParaRPr>
          </a:p>
          <a:p>
            <a:pPr marL="368300" indent="-355600">
              <a:lnSpc>
                <a:spcPct val="100000"/>
              </a:lnSpc>
              <a:spcBef>
                <a:spcPts val="140"/>
              </a:spcBef>
              <a:buClr>
                <a:srgbClr val="2A1A00"/>
              </a:buClr>
              <a:buSzPct val="150000"/>
              <a:buChar char="§"/>
              <a:tabLst>
                <a:tab pos="368300" algn="l"/>
              </a:tabLst>
            </a:pPr>
            <a:r>
              <a:rPr dirty="0" sz="2200" spc="-35">
                <a:solidFill>
                  <a:srgbClr val="191917"/>
                </a:solidFill>
                <a:latin typeface="Arial"/>
                <a:cs typeface="Arial"/>
              </a:rPr>
              <a:t>Tachycardia…</a:t>
            </a:r>
            <a:r>
              <a:rPr dirty="0" sz="2200" spc="175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1900" spc="20">
                <a:solidFill>
                  <a:srgbClr val="191917"/>
                </a:solidFill>
                <a:latin typeface="Arial"/>
                <a:cs typeface="Arial"/>
              </a:rPr>
              <a:t>Compensation</a:t>
            </a:r>
            <a:r>
              <a:rPr dirty="0" sz="1900" spc="-190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191917"/>
                </a:solidFill>
                <a:latin typeface="Arial"/>
                <a:cs typeface="Arial"/>
              </a:rPr>
              <a:t>for</a:t>
            </a:r>
            <a:r>
              <a:rPr dirty="0" sz="1900" spc="-165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191917"/>
                </a:solidFill>
                <a:latin typeface="Arial"/>
                <a:cs typeface="Arial"/>
              </a:rPr>
              <a:t>↓</a:t>
            </a:r>
            <a:r>
              <a:rPr dirty="0" sz="1900" spc="15">
                <a:solidFill>
                  <a:srgbClr val="191917"/>
                </a:solidFill>
                <a:latin typeface="Arial"/>
                <a:cs typeface="Arial"/>
              </a:rPr>
              <a:t> MAP</a:t>
            </a:r>
            <a:r>
              <a:rPr dirty="0" sz="1900" spc="-105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1900" spc="35">
                <a:solidFill>
                  <a:srgbClr val="191917"/>
                </a:solidFill>
                <a:latin typeface="Arial"/>
                <a:cs typeface="Arial"/>
              </a:rPr>
              <a:t>sensed</a:t>
            </a:r>
            <a:r>
              <a:rPr dirty="0" sz="1900" spc="-190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1900" spc="20">
                <a:solidFill>
                  <a:srgbClr val="191917"/>
                </a:solidFill>
                <a:latin typeface="Arial"/>
                <a:cs typeface="Arial"/>
              </a:rPr>
              <a:t>by</a:t>
            </a:r>
            <a:r>
              <a:rPr dirty="0" sz="1900" spc="-85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1900" spc="15">
                <a:solidFill>
                  <a:srgbClr val="191917"/>
                </a:solidFill>
                <a:latin typeface="Arial"/>
                <a:cs typeface="Arial"/>
              </a:rPr>
              <a:t>Baroreceptors.</a:t>
            </a:r>
            <a:endParaRPr sz="1900">
              <a:latin typeface="Arial"/>
              <a:cs typeface="Arial"/>
            </a:endParaRPr>
          </a:p>
          <a:p>
            <a:pPr marL="368300" indent="-355600">
              <a:lnSpc>
                <a:spcPct val="100000"/>
              </a:lnSpc>
              <a:spcBef>
                <a:spcPts val="40"/>
              </a:spcBef>
              <a:buClr>
                <a:srgbClr val="2A1A00"/>
              </a:buClr>
              <a:buSzPct val="150000"/>
              <a:buChar char="§"/>
              <a:tabLst>
                <a:tab pos="368300" algn="l"/>
              </a:tabLst>
            </a:pPr>
            <a:r>
              <a:rPr dirty="0" sz="2200" spc="-10">
                <a:solidFill>
                  <a:srgbClr val="191917"/>
                </a:solidFill>
                <a:latin typeface="Arial"/>
                <a:cs typeface="Arial"/>
              </a:rPr>
              <a:t>Rapid, weak, </a:t>
            </a:r>
            <a:r>
              <a:rPr dirty="0" sz="2200">
                <a:solidFill>
                  <a:srgbClr val="191917"/>
                </a:solidFill>
                <a:latin typeface="Arial"/>
                <a:cs typeface="Arial"/>
              </a:rPr>
              <a:t>&amp; </a:t>
            </a:r>
            <a:r>
              <a:rPr dirty="0" sz="2200" spc="-25">
                <a:solidFill>
                  <a:srgbClr val="191917"/>
                </a:solidFill>
                <a:latin typeface="Arial"/>
                <a:cs typeface="Arial"/>
              </a:rPr>
              <a:t>thready </a:t>
            </a:r>
            <a:r>
              <a:rPr dirty="0" sz="2200" spc="-15">
                <a:solidFill>
                  <a:srgbClr val="191917"/>
                </a:solidFill>
                <a:latin typeface="Arial"/>
                <a:cs typeface="Arial"/>
              </a:rPr>
              <a:t>pulse… </a:t>
            </a:r>
            <a:r>
              <a:rPr dirty="0" sz="1900" spc="-20">
                <a:solidFill>
                  <a:srgbClr val="191917"/>
                </a:solidFill>
                <a:latin typeface="Arial"/>
                <a:cs typeface="Arial"/>
              </a:rPr>
              <a:t>(?</a:t>
            </a:r>
            <a:r>
              <a:rPr dirty="0" sz="1900" spc="380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1900" spc="5">
                <a:solidFill>
                  <a:srgbClr val="191917"/>
                </a:solidFill>
                <a:latin typeface="Arial"/>
                <a:cs typeface="Arial"/>
              </a:rPr>
              <a:t>140/min).</a:t>
            </a:r>
            <a:endParaRPr sz="1900">
              <a:latin typeface="Arial"/>
              <a:cs typeface="Arial"/>
            </a:endParaRPr>
          </a:p>
          <a:p>
            <a:pPr marL="368300" indent="-355600">
              <a:lnSpc>
                <a:spcPct val="100000"/>
              </a:lnSpc>
              <a:spcBef>
                <a:spcPts val="140"/>
              </a:spcBef>
              <a:buClr>
                <a:srgbClr val="2A1A00"/>
              </a:buClr>
              <a:buSzPct val="150000"/>
              <a:buChar char="§"/>
              <a:tabLst>
                <a:tab pos="368300" algn="l"/>
              </a:tabLst>
            </a:pPr>
            <a:r>
              <a:rPr dirty="0" sz="2200" spc="-15">
                <a:solidFill>
                  <a:srgbClr val="191917"/>
                </a:solidFill>
                <a:latin typeface="Arial"/>
                <a:cs typeface="Arial"/>
              </a:rPr>
              <a:t>Intense</a:t>
            </a:r>
            <a:r>
              <a:rPr dirty="0" sz="2200" spc="-10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2200" spc="-15">
                <a:solidFill>
                  <a:srgbClr val="191917"/>
                </a:solidFill>
                <a:latin typeface="Arial"/>
                <a:cs typeface="Arial"/>
              </a:rPr>
              <a:t>thirst.</a:t>
            </a:r>
            <a:endParaRPr sz="2200">
              <a:latin typeface="Arial"/>
              <a:cs typeface="Arial"/>
            </a:endParaRPr>
          </a:p>
          <a:p>
            <a:pPr marL="368300" marR="5080" indent="-355600">
              <a:lnSpc>
                <a:spcPct val="93400"/>
              </a:lnSpc>
              <a:spcBef>
                <a:spcPts val="300"/>
              </a:spcBef>
              <a:buClr>
                <a:srgbClr val="2A1A00"/>
              </a:buClr>
              <a:buSzPct val="150000"/>
              <a:buChar char="§"/>
              <a:tabLst>
                <a:tab pos="368300" algn="l"/>
              </a:tabLst>
            </a:pPr>
            <a:r>
              <a:rPr dirty="0" sz="2200" spc="-45">
                <a:solidFill>
                  <a:srgbClr val="191917"/>
                </a:solidFill>
                <a:latin typeface="Arial"/>
                <a:cs typeface="Arial"/>
              </a:rPr>
              <a:t>Tachypnea </a:t>
            </a:r>
            <a:r>
              <a:rPr dirty="0" sz="2200" spc="-20">
                <a:solidFill>
                  <a:srgbClr val="191917"/>
                </a:solidFill>
                <a:latin typeface="Arial"/>
                <a:cs typeface="Arial"/>
              </a:rPr>
              <a:t>(rapid respiration)… </a:t>
            </a:r>
            <a:r>
              <a:rPr dirty="0" sz="1900" spc="20">
                <a:solidFill>
                  <a:srgbClr val="191917"/>
                </a:solidFill>
                <a:latin typeface="Arial"/>
                <a:cs typeface="Arial"/>
              </a:rPr>
              <a:t>Compensation </a:t>
            </a:r>
            <a:r>
              <a:rPr dirty="0" sz="1900">
                <a:solidFill>
                  <a:srgbClr val="191917"/>
                </a:solidFill>
                <a:latin typeface="Arial"/>
                <a:cs typeface="Arial"/>
              </a:rPr>
              <a:t>for </a:t>
            </a:r>
            <a:r>
              <a:rPr dirty="0" sz="1900" spc="25">
                <a:solidFill>
                  <a:srgbClr val="191917"/>
                </a:solidFill>
                <a:latin typeface="Arial"/>
                <a:cs typeface="Arial"/>
              </a:rPr>
              <a:t>hypoxia </a:t>
            </a:r>
            <a:r>
              <a:rPr dirty="0" sz="1900" spc="35">
                <a:solidFill>
                  <a:srgbClr val="191917"/>
                </a:solidFill>
                <a:latin typeface="Arial"/>
                <a:cs typeface="Arial"/>
              </a:rPr>
              <a:t>sensed  </a:t>
            </a:r>
            <a:r>
              <a:rPr dirty="0" sz="1900" spc="20">
                <a:solidFill>
                  <a:srgbClr val="191917"/>
                </a:solidFill>
                <a:latin typeface="Arial"/>
                <a:cs typeface="Arial"/>
              </a:rPr>
              <a:t>by</a:t>
            </a:r>
            <a:r>
              <a:rPr dirty="0" sz="1900" spc="-170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1900" spc="20">
                <a:solidFill>
                  <a:srgbClr val="191917"/>
                </a:solidFill>
                <a:latin typeface="Arial"/>
                <a:cs typeface="Arial"/>
              </a:rPr>
              <a:t>Chemoreceptors.</a:t>
            </a:r>
            <a:endParaRPr sz="1900">
              <a:latin typeface="Arial"/>
              <a:cs typeface="Arial"/>
            </a:endParaRPr>
          </a:p>
          <a:p>
            <a:pPr marL="368300" indent="-355600">
              <a:lnSpc>
                <a:spcPct val="100000"/>
              </a:lnSpc>
              <a:spcBef>
                <a:spcPts val="320"/>
              </a:spcBef>
              <a:buClr>
                <a:srgbClr val="2A1A00"/>
              </a:buClr>
              <a:buSzPct val="150000"/>
              <a:buChar char="§"/>
              <a:tabLst>
                <a:tab pos="368300" algn="l"/>
              </a:tabLst>
            </a:pPr>
            <a:r>
              <a:rPr dirty="0" sz="2200" spc="-10">
                <a:solidFill>
                  <a:srgbClr val="191917"/>
                </a:solidFill>
                <a:latin typeface="Arial"/>
                <a:cs typeface="Arial"/>
              </a:rPr>
              <a:t>Restlessness… </a:t>
            </a:r>
            <a:r>
              <a:rPr dirty="0" sz="1900" spc="25">
                <a:solidFill>
                  <a:srgbClr val="191917"/>
                </a:solidFill>
                <a:latin typeface="Arial"/>
                <a:cs typeface="Arial"/>
              </a:rPr>
              <a:t>due </a:t>
            </a:r>
            <a:r>
              <a:rPr dirty="0" sz="1900" spc="-15">
                <a:solidFill>
                  <a:srgbClr val="191917"/>
                </a:solidFill>
                <a:latin typeface="Arial"/>
                <a:cs typeface="Arial"/>
              </a:rPr>
              <a:t>to</a:t>
            </a:r>
            <a:r>
              <a:rPr dirty="0" sz="1900" spc="-40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1900" spc="20">
                <a:solidFill>
                  <a:srgbClr val="191917"/>
                </a:solidFill>
                <a:latin typeface="Arial"/>
                <a:cs typeface="Arial"/>
              </a:rPr>
              <a:t>hypo-perfusion.</a:t>
            </a:r>
            <a:endParaRPr sz="1900">
              <a:latin typeface="Arial"/>
              <a:cs typeface="Arial"/>
            </a:endParaRPr>
          </a:p>
          <a:p>
            <a:pPr marL="368300" indent="-355600">
              <a:lnSpc>
                <a:spcPct val="100000"/>
              </a:lnSpc>
              <a:spcBef>
                <a:spcPts val="140"/>
              </a:spcBef>
              <a:buClr>
                <a:srgbClr val="2A1A00"/>
              </a:buClr>
              <a:buSzPct val="150000"/>
              <a:buChar char="§"/>
              <a:tabLst>
                <a:tab pos="368300" algn="l"/>
              </a:tabLst>
            </a:pPr>
            <a:r>
              <a:rPr dirty="0" sz="2200" spc="-10">
                <a:solidFill>
                  <a:srgbClr val="191917"/>
                </a:solidFill>
                <a:latin typeface="Arial"/>
                <a:cs typeface="Arial"/>
              </a:rPr>
              <a:t>Cold, pale </a:t>
            </a:r>
            <a:r>
              <a:rPr dirty="0" sz="2200" spc="-5">
                <a:solidFill>
                  <a:srgbClr val="191917"/>
                </a:solidFill>
                <a:latin typeface="Arial"/>
                <a:cs typeface="Arial"/>
              </a:rPr>
              <a:t>skin… </a:t>
            </a:r>
            <a:r>
              <a:rPr dirty="0" sz="1900" spc="25">
                <a:solidFill>
                  <a:srgbClr val="191917"/>
                </a:solidFill>
                <a:latin typeface="Arial"/>
                <a:cs typeface="Arial"/>
              </a:rPr>
              <a:t>due </a:t>
            </a:r>
            <a:r>
              <a:rPr dirty="0" sz="1900" spc="-15">
                <a:solidFill>
                  <a:srgbClr val="191917"/>
                </a:solidFill>
                <a:latin typeface="Arial"/>
                <a:cs typeface="Arial"/>
              </a:rPr>
              <a:t>to</a:t>
            </a:r>
            <a:r>
              <a:rPr dirty="0" sz="1900" spc="10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1900" spc="20">
                <a:solidFill>
                  <a:srgbClr val="191917"/>
                </a:solidFill>
                <a:latin typeface="Arial"/>
                <a:cs typeface="Arial"/>
              </a:rPr>
              <a:t>hypo-perfusion.</a:t>
            </a:r>
            <a:endParaRPr sz="1900">
              <a:latin typeface="Arial"/>
              <a:cs typeface="Arial"/>
            </a:endParaRPr>
          </a:p>
          <a:p>
            <a:pPr marL="368300" indent="-355600">
              <a:lnSpc>
                <a:spcPct val="100000"/>
              </a:lnSpc>
              <a:spcBef>
                <a:spcPts val="40"/>
              </a:spcBef>
              <a:buClr>
                <a:srgbClr val="2A1A00"/>
              </a:buClr>
              <a:buSzPct val="150000"/>
              <a:buChar char="§"/>
              <a:tabLst>
                <a:tab pos="368300" algn="l"/>
              </a:tabLst>
            </a:pPr>
            <a:r>
              <a:rPr dirty="0" sz="2200" spc="-10">
                <a:solidFill>
                  <a:srgbClr val="191917"/>
                </a:solidFill>
                <a:latin typeface="Arial"/>
                <a:cs typeface="Arial"/>
              </a:rPr>
              <a:t>Oliguria </a:t>
            </a:r>
            <a:r>
              <a:rPr dirty="0" sz="2200" spc="-15">
                <a:solidFill>
                  <a:srgbClr val="191917"/>
                </a:solidFill>
                <a:latin typeface="Arial"/>
                <a:cs typeface="Arial"/>
              </a:rPr>
              <a:t>(low urine </a:t>
            </a:r>
            <a:r>
              <a:rPr dirty="0" sz="2200" spc="-25">
                <a:solidFill>
                  <a:srgbClr val="191917"/>
                </a:solidFill>
                <a:latin typeface="Arial"/>
                <a:cs typeface="Arial"/>
              </a:rPr>
              <a:t>output)/ </a:t>
            </a:r>
            <a:r>
              <a:rPr dirty="0" sz="2200" spc="-10">
                <a:solidFill>
                  <a:srgbClr val="191917"/>
                </a:solidFill>
                <a:latin typeface="Arial"/>
                <a:cs typeface="Arial"/>
              </a:rPr>
              <a:t>Anuria </a:t>
            </a:r>
            <a:r>
              <a:rPr dirty="0" sz="2200" spc="-20">
                <a:solidFill>
                  <a:srgbClr val="191917"/>
                </a:solidFill>
                <a:latin typeface="Arial"/>
                <a:cs typeface="Arial"/>
              </a:rPr>
              <a:t>(no </a:t>
            </a:r>
            <a:r>
              <a:rPr dirty="0" sz="2200" spc="-15">
                <a:solidFill>
                  <a:srgbClr val="191917"/>
                </a:solidFill>
                <a:latin typeface="Arial"/>
                <a:cs typeface="Arial"/>
              </a:rPr>
              <a:t>urine</a:t>
            </a:r>
            <a:r>
              <a:rPr dirty="0" sz="2200" spc="500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2200" spc="-25">
                <a:solidFill>
                  <a:srgbClr val="191917"/>
                </a:solidFill>
                <a:latin typeface="Arial"/>
                <a:cs typeface="Arial"/>
              </a:rPr>
              <a:t>output).</a:t>
            </a:r>
            <a:endParaRPr sz="2200">
              <a:latin typeface="Arial"/>
              <a:cs typeface="Arial"/>
            </a:endParaRPr>
          </a:p>
          <a:p>
            <a:pPr marL="368300" indent="-355600">
              <a:lnSpc>
                <a:spcPct val="100000"/>
              </a:lnSpc>
              <a:spcBef>
                <a:spcPts val="40"/>
              </a:spcBef>
              <a:buClr>
                <a:srgbClr val="2A1A00"/>
              </a:buClr>
              <a:buSzPct val="150000"/>
              <a:buChar char="§"/>
              <a:tabLst>
                <a:tab pos="368300" algn="l"/>
              </a:tabLst>
            </a:pPr>
            <a:r>
              <a:rPr dirty="0" sz="2200" spc="-5">
                <a:solidFill>
                  <a:srgbClr val="191917"/>
                </a:solidFill>
                <a:latin typeface="Arial"/>
                <a:cs typeface="Arial"/>
              </a:rPr>
              <a:t>Blood </a:t>
            </a:r>
            <a:r>
              <a:rPr dirty="0" sz="2200" spc="-15">
                <a:solidFill>
                  <a:srgbClr val="191917"/>
                </a:solidFill>
                <a:latin typeface="Arial"/>
                <a:cs typeface="Arial"/>
              </a:rPr>
              <a:t>test: </a:t>
            </a:r>
            <a:r>
              <a:rPr dirty="0" sz="2200" spc="-10">
                <a:solidFill>
                  <a:srgbClr val="191917"/>
                </a:solidFill>
                <a:latin typeface="Arial"/>
                <a:cs typeface="Arial"/>
              </a:rPr>
              <a:t>Lactic</a:t>
            </a:r>
            <a:r>
              <a:rPr dirty="0" sz="2200" spc="120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191917"/>
                </a:solidFill>
                <a:latin typeface="Arial"/>
                <a:cs typeface="Arial"/>
              </a:rPr>
              <a:t>acidosis.</a:t>
            </a:r>
            <a:endParaRPr sz="22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05"/>
              </a:lnSpc>
            </a:pPr>
            <a:r>
              <a:rPr dirty="0" spc="-20"/>
              <a:t>Dr. </a:t>
            </a:r>
            <a:r>
              <a:rPr dirty="0" spc="-25"/>
              <a:t>Abeer  </a:t>
            </a:r>
            <a:r>
              <a:rPr dirty="0" spc="-15"/>
              <a:t>A. </a:t>
            </a:r>
            <a:r>
              <a:rPr dirty="0" spc="-10"/>
              <a:t>Al-Masri, </a:t>
            </a:r>
            <a:r>
              <a:rPr dirty="0" spc="-5"/>
              <a:t>Faculty </a:t>
            </a:r>
            <a:r>
              <a:rPr dirty="0"/>
              <a:t>of </a:t>
            </a:r>
            <a:r>
              <a:rPr dirty="0" spc="-10"/>
              <a:t>Medicine,</a:t>
            </a:r>
            <a:r>
              <a:rPr dirty="0" spc="185"/>
              <a:t> </a:t>
            </a:r>
            <a:r>
              <a:rPr dirty="0" spc="5"/>
              <a:t>KSU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dirty="0"/>
              <a:t>26</a:t>
            </a:fld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28100" y="0"/>
            <a:ext cx="0" cy="698500"/>
          </a:xfrm>
          <a:custGeom>
            <a:avLst/>
            <a:gdLst/>
            <a:ahLst/>
            <a:cxnLst/>
            <a:rect l="l" t="t" r="r" b="b"/>
            <a:pathLst>
              <a:path w="0" h="698500">
                <a:moveTo>
                  <a:pt x="0" y="698500"/>
                </a:moveTo>
                <a:lnTo>
                  <a:pt x="0" y="0"/>
                </a:lnTo>
                <a:lnTo>
                  <a:pt x="0" y="698500"/>
                </a:lnTo>
                <a:close/>
              </a:path>
            </a:pathLst>
          </a:custGeom>
          <a:solidFill>
            <a:srgbClr val="F8B3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928100" y="1409700"/>
            <a:ext cx="0" cy="5448300"/>
          </a:xfrm>
          <a:custGeom>
            <a:avLst/>
            <a:gdLst/>
            <a:ahLst/>
            <a:cxnLst/>
            <a:rect l="l" t="t" r="r" b="b"/>
            <a:pathLst>
              <a:path w="0" h="5448300">
                <a:moveTo>
                  <a:pt x="0" y="5448300"/>
                </a:moveTo>
                <a:lnTo>
                  <a:pt x="0" y="0"/>
                </a:lnTo>
                <a:lnTo>
                  <a:pt x="0" y="5448300"/>
                </a:lnTo>
                <a:close/>
              </a:path>
            </a:pathLst>
          </a:custGeom>
          <a:solidFill>
            <a:srgbClr val="F8B3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928100" y="0"/>
            <a:ext cx="215900" cy="6858000"/>
          </a:xfrm>
          <a:custGeom>
            <a:avLst/>
            <a:gdLst/>
            <a:ahLst/>
            <a:cxnLst/>
            <a:rect l="l" t="t" r="r" b="b"/>
            <a:pathLst>
              <a:path w="215900" h="6858000">
                <a:moveTo>
                  <a:pt x="0" y="0"/>
                </a:moveTo>
                <a:lnTo>
                  <a:pt x="215900" y="0"/>
                </a:lnTo>
                <a:lnTo>
                  <a:pt x="2159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8B3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0"/>
            <a:ext cx="673100" cy="6858000"/>
          </a:xfrm>
          <a:custGeom>
            <a:avLst/>
            <a:gdLst/>
            <a:ahLst/>
            <a:cxnLst/>
            <a:rect l="l" t="t" r="r" b="b"/>
            <a:pathLst>
              <a:path w="673100" h="6858000">
                <a:moveTo>
                  <a:pt x="494456" y="0"/>
                </a:moveTo>
                <a:lnTo>
                  <a:pt x="0" y="0"/>
                </a:lnTo>
                <a:lnTo>
                  <a:pt x="0" y="6858000"/>
                </a:lnTo>
                <a:lnTo>
                  <a:pt x="494456" y="6858000"/>
                </a:lnTo>
                <a:lnTo>
                  <a:pt x="496238" y="6800908"/>
                </a:lnTo>
                <a:lnTo>
                  <a:pt x="501292" y="6750097"/>
                </a:lnTo>
                <a:lnTo>
                  <a:pt x="509183" y="6704731"/>
                </a:lnTo>
                <a:lnTo>
                  <a:pt x="519473" y="6663971"/>
                </a:lnTo>
                <a:lnTo>
                  <a:pt x="531727" y="6626980"/>
                </a:lnTo>
                <a:lnTo>
                  <a:pt x="560379" y="6560954"/>
                </a:lnTo>
                <a:lnTo>
                  <a:pt x="591650" y="6499954"/>
                </a:lnTo>
                <a:lnTo>
                  <a:pt x="607176" y="6469245"/>
                </a:lnTo>
                <a:lnTo>
                  <a:pt x="635829" y="6403219"/>
                </a:lnTo>
                <a:lnTo>
                  <a:pt x="648083" y="6366228"/>
                </a:lnTo>
                <a:lnTo>
                  <a:pt x="658373" y="6325468"/>
                </a:lnTo>
                <a:lnTo>
                  <a:pt x="666264" y="6280102"/>
                </a:lnTo>
                <a:lnTo>
                  <a:pt x="671318" y="6229291"/>
                </a:lnTo>
                <a:lnTo>
                  <a:pt x="673100" y="6172200"/>
                </a:lnTo>
                <a:lnTo>
                  <a:pt x="671318" y="6115108"/>
                </a:lnTo>
                <a:lnTo>
                  <a:pt x="666264" y="6064297"/>
                </a:lnTo>
                <a:lnTo>
                  <a:pt x="658373" y="6018931"/>
                </a:lnTo>
                <a:lnTo>
                  <a:pt x="648083" y="5978171"/>
                </a:lnTo>
                <a:lnTo>
                  <a:pt x="635829" y="5941180"/>
                </a:lnTo>
                <a:lnTo>
                  <a:pt x="607176" y="5875154"/>
                </a:lnTo>
                <a:lnTo>
                  <a:pt x="575906" y="5814154"/>
                </a:lnTo>
                <a:lnTo>
                  <a:pt x="560379" y="5783445"/>
                </a:lnTo>
                <a:lnTo>
                  <a:pt x="531727" y="5717419"/>
                </a:lnTo>
                <a:lnTo>
                  <a:pt x="519473" y="5680428"/>
                </a:lnTo>
                <a:lnTo>
                  <a:pt x="509183" y="5639668"/>
                </a:lnTo>
                <a:lnTo>
                  <a:pt x="501292" y="5594302"/>
                </a:lnTo>
                <a:lnTo>
                  <a:pt x="496238" y="5543491"/>
                </a:lnTo>
                <a:lnTo>
                  <a:pt x="494456" y="5486400"/>
                </a:lnTo>
                <a:lnTo>
                  <a:pt x="496238" y="5429308"/>
                </a:lnTo>
                <a:lnTo>
                  <a:pt x="501292" y="5378497"/>
                </a:lnTo>
                <a:lnTo>
                  <a:pt x="509183" y="5333131"/>
                </a:lnTo>
                <a:lnTo>
                  <a:pt x="519473" y="5292371"/>
                </a:lnTo>
                <a:lnTo>
                  <a:pt x="531727" y="5255380"/>
                </a:lnTo>
                <a:lnTo>
                  <a:pt x="560379" y="5189354"/>
                </a:lnTo>
                <a:lnTo>
                  <a:pt x="591650" y="5128354"/>
                </a:lnTo>
                <a:lnTo>
                  <a:pt x="607176" y="5097645"/>
                </a:lnTo>
                <a:lnTo>
                  <a:pt x="635829" y="5031619"/>
                </a:lnTo>
                <a:lnTo>
                  <a:pt x="648083" y="4994628"/>
                </a:lnTo>
                <a:lnTo>
                  <a:pt x="658373" y="4953868"/>
                </a:lnTo>
                <a:lnTo>
                  <a:pt x="666264" y="4908502"/>
                </a:lnTo>
                <a:lnTo>
                  <a:pt x="671318" y="4857691"/>
                </a:lnTo>
                <a:lnTo>
                  <a:pt x="673100" y="4800600"/>
                </a:lnTo>
                <a:lnTo>
                  <a:pt x="671318" y="4743508"/>
                </a:lnTo>
                <a:lnTo>
                  <a:pt x="666264" y="4692697"/>
                </a:lnTo>
                <a:lnTo>
                  <a:pt x="658373" y="4647331"/>
                </a:lnTo>
                <a:lnTo>
                  <a:pt x="648083" y="4606571"/>
                </a:lnTo>
                <a:lnTo>
                  <a:pt x="635829" y="4569580"/>
                </a:lnTo>
                <a:lnTo>
                  <a:pt x="607176" y="4503554"/>
                </a:lnTo>
                <a:lnTo>
                  <a:pt x="575906" y="4442554"/>
                </a:lnTo>
                <a:lnTo>
                  <a:pt x="560379" y="4411845"/>
                </a:lnTo>
                <a:lnTo>
                  <a:pt x="531727" y="4345819"/>
                </a:lnTo>
                <a:lnTo>
                  <a:pt x="519473" y="4308828"/>
                </a:lnTo>
                <a:lnTo>
                  <a:pt x="509183" y="4268068"/>
                </a:lnTo>
                <a:lnTo>
                  <a:pt x="501292" y="4222702"/>
                </a:lnTo>
                <a:lnTo>
                  <a:pt x="496238" y="4171891"/>
                </a:lnTo>
                <a:lnTo>
                  <a:pt x="494456" y="4114800"/>
                </a:lnTo>
                <a:lnTo>
                  <a:pt x="496238" y="4057708"/>
                </a:lnTo>
                <a:lnTo>
                  <a:pt x="501292" y="4006897"/>
                </a:lnTo>
                <a:lnTo>
                  <a:pt x="509183" y="3961531"/>
                </a:lnTo>
                <a:lnTo>
                  <a:pt x="519473" y="3920771"/>
                </a:lnTo>
                <a:lnTo>
                  <a:pt x="531727" y="3883780"/>
                </a:lnTo>
                <a:lnTo>
                  <a:pt x="560379" y="3817754"/>
                </a:lnTo>
                <a:lnTo>
                  <a:pt x="591650" y="3756754"/>
                </a:lnTo>
                <a:lnTo>
                  <a:pt x="607176" y="3726045"/>
                </a:lnTo>
                <a:lnTo>
                  <a:pt x="635829" y="3660019"/>
                </a:lnTo>
                <a:lnTo>
                  <a:pt x="648083" y="3623028"/>
                </a:lnTo>
                <a:lnTo>
                  <a:pt x="658373" y="3582268"/>
                </a:lnTo>
                <a:lnTo>
                  <a:pt x="666264" y="3536902"/>
                </a:lnTo>
                <a:lnTo>
                  <a:pt x="671318" y="3486091"/>
                </a:lnTo>
                <a:lnTo>
                  <a:pt x="673100" y="3429000"/>
                </a:lnTo>
                <a:lnTo>
                  <a:pt x="671318" y="3371908"/>
                </a:lnTo>
                <a:lnTo>
                  <a:pt x="666264" y="3321097"/>
                </a:lnTo>
                <a:lnTo>
                  <a:pt x="658373" y="3275731"/>
                </a:lnTo>
                <a:lnTo>
                  <a:pt x="648083" y="3234971"/>
                </a:lnTo>
                <a:lnTo>
                  <a:pt x="635829" y="3197980"/>
                </a:lnTo>
                <a:lnTo>
                  <a:pt x="607176" y="3131954"/>
                </a:lnTo>
                <a:lnTo>
                  <a:pt x="575906" y="3070954"/>
                </a:lnTo>
                <a:lnTo>
                  <a:pt x="560379" y="3040245"/>
                </a:lnTo>
                <a:lnTo>
                  <a:pt x="531727" y="2974219"/>
                </a:lnTo>
                <a:lnTo>
                  <a:pt x="519473" y="2937228"/>
                </a:lnTo>
                <a:lnTo>
                  <a:pt x="509183" y="2896468"/>
                </a:lnTo>
                <a:lnTo>
                  <a:pt x="501292" y="2851102"/>
                </a:lnTo>
                <a:lnTo>
                  <a:pt x="496238" y="2800291"/>
                </a:lnTo>
                <a:lnTo>
                  <a:pt x="494456" y="2743200"/>
                </a:lnTo>
                <a:lnTo>
                  <a:pt x="496238" y="2686108"/>
                </a:lnTo>
                <a:lnTo>
                  <a:pt x="501292" y="2635297"/>
                </a:lnTo>
                <a:lnTo>
                  <a:pt x="509183" y="2589931"/>
                </a:lnTo>
                <a:lnTo>
                  <a:pt x="519473" y="2549171"/>
                </a:lnTo>
                <a:lnTo>
                  <a:pt x="531727" y="2512180"/>
                </a:lnTo>
                <a:lnTo>
                  <a:pt x="560379" y="2446154"/>
                </a:lnTo>
                <a:lnTo>
                  <a:pt x="591650" y="2385154"/>
                </a:lnTo>
                <a:lnTo>
                  <a:pt x="607176" y="2354445"/>
                </a:lnTo>
                <a:lnTo>
                  <a:pt x="635829" y="2288419"/>
                </a:lnTo>
                <a:lnTo>
                  <a:pt x="648083" y="2251428"/>
                </a:lnTo>
                <a:lnTo>
                  <a:pt x="658373" y="2210668"/>
                </a:lnTo>
                <a:lnTo>
                  <a:pt x="666264" y="2165302"/>
                </a:lnTo>
                <a:lnTo>
                  <a:pt x="671318" y="2114491"/>
                </a:lnTo>
                <a:lnTo>
                  <a:pt x="673100" y="2057400"/>
                </a:lnTo>
                <a:lnTo>
                  <a:pt x="671318" y="2000308"/>
                </a:lnTo>
                <a:lnTo>
                  <a:pt x="666264" y="1949497"/>
                </a:lnTo>
                <a:lnTo>
                  <a:pt x="658373" y="1904131"/>
                </a:lnTo>
                <a:lnTo>
                  <a:pt x="648083" y="1863371"/>
                </a:lnTo>
                <a:lnTo>
                  <a:pt x="635829" y="1826380"/>
                </a:lnTo>
                <a:lnTo>
                  <a:pt x="607176" y="1760354"/>
                </a:lnTo>
                <a:lnTo>
                  <a:pt x="575906" y="1699354"/>
                </a:lnTo>
                <a:lnTo>
                  <a:pt x="560379" y="1668645"/>
                </a:lnTo>
                <a:lnTo>
                  <a:pt x="531727" y="1602619"/>
                </a:lnTo>
                <a:lnTo>
                  <a:pt x="519473" y="1565628"/>
                </a:lnTo>
                <a:lnTo>
                  <a:pt x="509183" y="1524868"/>
                </a:lnTo>
                <a:lnTo>
                  <a:pt x="501292" y="1479502"/>
                </a:lnTo>
                <a:lnTo>
                  <a:pt x="496238" y="1428691"/>
                </a:lnTo>
                <a:lnTo>
                  <a:pt x="494456" y="1371600"/>
                </a:lnTo>
                <a:lnTo>
                  <a:pt x="496238" y="1314508"/>
                </a:lnTo>
                <a:lnTo>
                  <a:pt x="501292" y="1263697"/>
                </a:lnTo>
                <a:lnTo>
                  <a:pt x="509183" y="1218331"/>
                </a:lnTo>
                <a:lnTo>
                  <a:pt x="519473" y="1177571"/>
                </a:lnTo>
                <a:lnTo>
                  <a:pt x="531727" y="1140580"/>
                </a:lnTo>
                <a:lnTo>
                  <a:pt x="560379" y="1074554"/>
                </a:lnTo>
                <a:lnTo>
                  <a:pt x="591650" y="1013554"/>
                </a:lnTo>
                <a:lnTo>
                  <a:pt x="607176" y="982845"/>
                </a:lnTo>
                <a:lnTo>
                  <a:pt x="635829" y="916819"/>
                </a:lnTo>
                <a:lnTo>
                  <a:pt x="648083" y="879828"/>
                </a:lnTo>
                <a:lnTo>
                  <a:pt x="658373" y="839068"/>
                </a:lnTo>
                <a:lnTo>
                  <a:pt x="666264" y="793702"/>
                </a:lnTo>
                <a:lnTo>
                  <a:pt x="671318" y="742891"/>
                </a:lnTo>
                <a:lnTo>
                  <a:pt x="673100" y="685800"/>
                </a:lnTo>
                <a:lnTo>
                  <a:pt x="671318" y="628708"/>
                </a:lnTo>
                <a:lnTo>
                  <a:pt x="666264" y="577897"/>
                </a:lnTo>
                <a:lnTo>
                  <a:pt x="658373" y="532531"/>
                </a:lnTo>
                <a:lnTo>
                  <a:pt x="648083" y="491771"/>
                </a:lnTo>
                <a:lnTo>
                  <a:pt x="635829" y="454780"/>
                </a:lnTo>
                <a:lnTo>
                  <a:pt x="607176" y="388754"/>
                </a:lnTo>
                <a:lnTo>
                  <a:pt x="575906" y="327754"/>
                </a:lnTo>
                <a:lnTo>
                  <a:pt x="560379" y="297045"/>
                </a:lnTo>
                <a:lnTo>
                  <a:pt x="531727" y="231019"/>
                </a:lnTo>
                <a:lnTo>
                  <a:pt x="519473" y="194028"/>
                </a:lnTo>
                <a:lnTo>
                  <a:pt x="509183" y="153268"/>
                </a:lnTo>
                <a:lnTo>
                  <a:pt x="501292" y="107902"/>
                </a:lnTo>
                <a:lnTo>
                  <a:pt x="496238" y="57091"/>
                </a:lnTo>
                <a:lnTo>
                  <a:pt x="494456" y="0"/>
                </a:lnTo>
                <a:close/>
              </a:path>
            </a:pathLst>
          </a:custGeom>
          <a:solidFill>
            <a:srgbClr val="2A1A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93700" y="698500"/>
            <a:ext cx="8648700" cy="711200"/>
          </a:xfrm>
          <a:custGeom>
            <a:avLst/>
            <a:gdLst/>
            <a:ahLst/>
            <a:cxnLst/>
            <a:rect l="l" t="t" r="r" b="b"/>
            <a:pathLst>
              <a:path w="8648700" h="711200">
                <a:moveTo>
                  <a:pt x="0" y="0"/>
                </a:moveTo>
                <a:lnTo>
                  <a:pt x="8648700" y="0"/>
                </a:lnTo>
                <a:lnTo>
                  <a:pt x="8648700" y="711200"/>
                </a:lnTo>
                <a:lnTo>
                  <a:pt x="0" y="711200"/>
                </a:lnTo>
                <a:lnTo>
                  <a:pt x="0" y="0"/>
                </a:lnTo>
                <a:close/>
              </a:path>
            </a:pathLst>
          </a:custGeom>
          <a:solidFill>
            <a:srgbClr val="46B2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811805" y="611416"/>
            <a:ext cx="3780790" cy="41592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600" spc="145">
                <a:solidFill>
                  <a:srgbClr val="C00000"/>
                </a:solidFill>
              </a:rPr>
              <a:t>SIGNS/SYMPTOMS:</a:t>
            </a:r>
            <a:endParaRPr sz="2600"/>
          </a:p>
        </p:txBody>
      </p:sp>
      <p:sp>
        <p:nvSpPr>
          <p:cNvPr id="8" name="object 8"/>
          <p:cNvSpPr txBox="1"/>
          <p:nvPr/>
        </p:nvSpPr>
        <p:spPr>
          <a:xfrm>
            <a:off x="783912" y="890816"/>
            <a:ext cx="7882890" cy="3460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735455">
              <a:lnSpc>
                <a:spcPct val="100000"/>
              </a:lnSpc>
            </a:pPr>
            <a:r>
              <a:rPr dirty="0" sz="2600" spc="160" b="1">
                <a:solidFill>
                  <a:srgbClr val="C00000"/>
                </a:solidFill>
                <a:latin typeface="Arial Black"/>
                <a:cs typeface="Arial Black"/>
              </a:rPr>
              <a:t>CARDIOGENIC</a:t>
            </a:r>
            <a:r>
              <a:rPr dirty="0" sz="2600" spc="-70" b="1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dirty="0" sz="2600" spc="204" b="1">
                <a:solidFill>
                  <a:srgbClr val="C00000"/>
                </a:solidFill>
                <a:latin typeface="Arial Black"/>
                <a:cs typeface="Arial Black"/>
              </a:rPr>
              <a:t>SHOCK</a:t>
            </a:r>
            <a:endParaRPr sz="26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600">
              <a:latin typeface="Times New Roman"/>
              <a:cs typeface="Times New Roman"/>
            </a:endParaRPr>
          </a:p>
          <a:p>
            <a:pPr marL="368300" indent="-355600">
              <a:lnSpc>
                <a:spcPct val="100000"/>
              </a:lnSpc>
              <a:buClr>
                <a:srgbClr val="2A1A00"/>
              </a:buClr>
              <a:buFont typeface="Trebuchet MS"/>
              <a:buChar char="–"/>
              <a:tabLst>
                <a:tab pos="367665" algn="l"/>
                <a:tab pos="368300" algn="l"/>
              </a:tabLst>
            </a:pPr>
            <a:r>
              <a:rPr dirty="0" sz="2400" spc="-25">
                <a:solidFill>
                  <a:srgbClr val="191917"/>
                </a:solidFill>
                <a:latin typeface="Arial"/>
                <a:cs typeface="Arial"/>
              </a:rPr>
              <a:t>Similar signs </a:t>
            </a:r>
            <a:r>
              <a:rPr dirty="0" sz="2400">
                <a:solidFill>
                  <a:srgbClr val="191917"/>
                </a:solidFill>
                <a:latin typeface="Arial"/>
                <a:cs typeface="Arial"/>
              </a:rPr>
              <a:t>&amp; </a:t>
            </a:r>
            <a:r>
              <a:rPr dirty="0" sz="2400" spc="-5">
                <a:solidFill>
                  <a:srgbClr val="191917"/>
                </a:solidFill>
                <a:latin typeface="Arial"/>
                <a:cs typeface="Arial"/>
              </a:rPr>
              <a:t>symptoms </a:t>
            </a:r>
            <a:r>
              <a:rPr dirty="0" sz="2400" spc="15">
                <a:solidFill>
                  <a:srgbClr val="191917"/>
                </a:solidFill>
                <a:latin typeface="Arial"/>
                <a:cs typeface="Arial"/>
              </a:rPr>
              <a:t>to </a:t>
            </a:r>
            <a:r>
              <a:rPr dirty="0" sz="2400" spc="-10">
                <a:solidFill>
                  <a:srgbClr val="191917"/>
                </a:solidFill>
                <a:latin typeface="Arial"/>
                <a:cs typeface="Arial"/>
              </a:rPr>
              <a:t>that </a:t>
            </a:r>
            <a:r>
              <a:rPr dirty="0" sz="2400" spc="-20">
                <a:solidFill>
                  <a:srgbClr val="191917"/>
                </a:solidFill>
                <a:latin typeface="Arial"/>
                <a:cs typeface="Arial"/>
              </a:rPr>
              <a:t>of </a:t>
            </a:r>
            <a:r>
              <a:rPr dirty="0" sz="2400" spc="-25">
                <a:solidFill>
                  <a:srgbClr val="191917"/>
                </a:solidFill>
                <a:latin typeface="Arial"/>
                <a:cs typeface="Arial"/>
              </a:rPr>
              <a:t>hypovolemic </a:t>
            </a:r>
            <a:r>
              <a:rPr dirty="0" sz="2400" spc="5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2400" spc="-15">
                <a:solidFill>
                  <a:srgbClr val="191917"/>
                </a:solidFill>
                <a:latin typeface="Arial"/>
                <a:cs typeface="Arial"/>
              </a:rPr>
              <a:t>shock.</a:t>
            </a:r>
            <a:endParaRPr sz="2400">
              <a:latin typeface="Arial"/>
              <a:cs typeface="Arial"/>
            </a:endParaRPr>
          </a:p>
          <a:p>
            <a:pPr marL="368300" indent="-355600">
              <a:lnSpc>
                <a:spcPct val="100000"/>
              </a:lnSpc>
              <a:spcBef>
                <a:spcPts val="2020"/>
              </a:spcBef>
              <a:buClr>
                <a:srgbClr val="2A1A00"/>
              </a:buClr>
              <a:buFont typeface="Trebuchet MS"/>
              <a:buChar char="–"/>
              <a:tabLst>
                <a:tab pos="367665" algn="l"/>
                <a:tab pos="368300" algn="l"/>
              </a:tabLst>
            </a:pPr>
            <a:r>
              <a:rPr dirty="0" sz="2400" spc="-25">
                <a:solidFill>
                  <a:srgbClr val="191917"/>
                </a:solidFill>
                <a:latin typeface="Arial"/>
                <a:cs typeface="Arial"/>
              </a:rPr>
              <a:t>Congestion </a:t>
            </a:r>
            <a:r>
              <a:rPr dirty="0" sz="2400" spc="-20">
                <a:solidFill>
                  <a:srgbClr val="191917"/>
                </a:solidFill>
                <a:latin typeface="Arial"/>
                <a:cs typeface="Arial"/>
              </a:rPr>
              <a:t>of </a:t>
            </a:r>
            <a:r>
              <a:rPr dirty="0" sz="2400" spc="-30">
                <a:solidFill>
                  <a:srgbClr val="191917"/>
                </a:solidFill>
                <a:latin typeface="Arial"/>
                <a:cs typeface="Arial"/>
              </a:rPr>
              <a:t>lungs </a:t>
            </a:r>
            <a:r>
              <a:rPr dirty="0" sz="2400">
                <a:solidFill>
                  <a:srgbClr val="191917"/>
                </a:solidFill>
                <a:latin typeface="Arial"/>
                <a:cs typeface="Arial"/>
              </a:rPr>
              <a:t>&amp; </a:t>
            </a:r>
            <a:r>
              <a:rPr dirty="0" sz="2400" spc="-15">
                <a:solidFill>
                  <a:srgbClr val="191917"/>
                </a:solidFill>
                <a:latin typeface="Arial"/>
                <a:cs typeface="Arial"/>
              </a:rPr>
              <a:t>viscera:</a:t>
            </a:r>
            <a:r>
              <a:rPr dirty="0" sz="2400" spc="525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2400" spc="-15">
                <a:solidFill>
                  <a:srgbClr val="191917"/>
                </a:solidFill>
                <a:latin typeface="Arial"/>
                <a:cs typeface="Arial"/>
              </a:rPr>
              <a:t>(CXR)</a:t>
            </a:r>
            <a:endParaRPr sz="2400">
              <a:latin typeface="Arial"/>
              <a:cs typeface="Arial"/>
            </a:endParaRPr>
          </a:p>
          <a:p>
            <a:pPr lvl="1" marL="1003300" indent="-368300">
              <a:lnSpc>
                <a:spcPct val="100000"/>
              </a:lnSpc>
              <a:spcBef>
                <a:spcPts val="1520"/>
              </a:spcBef>
              <a:buClr>
                <a:srgbClr val="2A1A00"/>
              </a:buClr>
              <a:buFont typeface="Courier New"/>
              <a:buChar char="o"/>
              <a:tabLst>
                <a:tab pos="1003300" algn="l"/>
              </a:tabLst>
            </a:pPr>
            <a:r>
              <a:rPr dirty="0" sz="2400" spc="-5">
                <a:solidFill>
                  <a:srgbClr val="191917"/>
                </a:solidFill>
                <a:latin typeface="Arial"/>
                <a:cs typeface="Arial"/>
              </a:rPr>
              <a:t>Interstitial </a:t>
            </a:r>
            <a:r>
              <a:rPr dirty="0" sz="2400" spc="-25">
                <a:solidFill>
                  <a:srgbClr val="191917"/>
                </a:solidFill>
                <a:latin typeface="Arial"/>
                <a:cs typeface="Arial"/>
              </a:rPr>
              <a:t>pulmonary</a:t>
            </a:r>
            <a:r>
              <a:rPr dirty="0" sz="2400" spc="155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191917"/>
                </a:solidFill>
                <a:latin typeface="Arial"/>
                <a:cs typeface="Arial"/>
              </a:rPr>
              <a:t>oedema.</a:t>
            </a:r>
            <a:endParaRPr sz="2400">
              <a:latin typeface="Arial"/>
              <a:cs typeface="Arial"/>
            </a:endParaRPr>
          </a:p>
          <a:p>
            <a:pPr lvl="1" marL="1003300" indent="-368300">
              <a:lnSpc>
                <a:spcPct val="100000"/>
              </a:lnSpc>
              <a:spcBef>
                <a:spcPts val="919"/>
              </a:spcBef>
              <a:buClr>
                <a:srgbClr val="2A1A00"/>
              </a:buClr>
              <a:buFont typeface="Courier New"/>
              <a:buChar char="o"/>
              <a:tabLst>
                <a:tab pos="1003300" algn="l"/>
              </a:tabLst>
            </a:pPr>
            <a:r>
              <a:rPr dirty="0" sz="2400" spc="-25">
                <a:solidFill>
                  <a:srgbClr val="191917"/>
                </a:solidFill>
                <a:latin typeface="Arial"/>
                <a:cs typeface="Arial"/>
              </a:rPr>
              <a:t>Alveolar</a:t>
            </a:r>
            <a:r>
              <a:rPr dirty="0" sz="2400" spc="160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191917"/>
                </a:solidFill>
                <a:latin typeface="Arial"/>
                <a:cs typeface="Arial"/>
              </a:rPr>
              <a:t>edema.</a:t>
            </a:r>
            <a:endParaRPr sz="2400">
              <a:latin typeface="Arial"/>
              <a:cs typeface="Arial"/>
            </a:endParaRPr>
          </a:p>
          <a:p>
            <a:pPr lvl="1" marL="1003300" indent="-368300">
              <a:lnSpc>
                <a:spcPct val="100000"/>
              </a:lnSpc>
              <a:spcBef>
                <a:spcPts val="820"/>
              </a:spcBef>
              <a:buClr>
                <a:srgbClr val="2A1A00"/>
              </a:buClr>
              <a:buFont typeface="Courier New"/>
              <a:buChar char="o"/>
              <a:tabLst>
                <a:tab pos="1003300" algn="l"/>
              </a:tabLst>
            </a:pPr>
            <a:r>
              <a:rPr dirty="0" sz="2400" spc="-45">
                <a:solidFill>
                  <a:srgbClr val="191917"/>
                </a:solidFill>
                <a:latin typeface="Arial"/>
                <a:cs typeface="Arial"/>
              </a:rPr>
              <a:t>Cardiomegaly.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05"/>
              </a:lnSpc>
            </a:pPr>
            <a:r>
              <a:rPr dirty="0" spc="-20"/>
              <a:t>Dr. </a:t>
            </a:r>
            <a:r>
              <a:rPr dirty="0" spc="-25"/>
              <a:t>Abeer  </a:t>
            </a:r>
            <a:r>
              <a:rPr dirty="0" spc="-15"/>
              <a:t>A. </a:t>
            </a:r>
            <a:r>
              <a:rPr dirty="0" spc="-10"/>
              <a:t>Al-Masri, </a:t>
            </a:r>
            <a:r>
              <a:rPr dirty="0" spc="-5"/>
              <a:t>Faculty </a:t>
            </a:r>
            <a:r>
              <a:rPr dirty="0"/>
              <a:t>of </a:t>
            </a:r>
            <a:r>
              <a:rPr dirty="0" spc="-10"/>
              <a:t>Medicine,</a:t>
            </a:r>
            <a:r>
              <a:rPr dirty="0" spc="185"/>
              <a:t> </a:t>
            </a:r>
            <a:r>
              <a:rPr dirty="0" spc="5"/>
              <a:t>KSU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dirty="0"/>
              <a:t>26</a:t>
            </a:fld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28100" y="0"/>
            <a:ext cx="0" cy="698500"/>
          </a:xfrm>
          <a:custGeom>
            <a:avLst/>
            <a:gdLst/>
            <a:ahLst/>
            <a:cxnLst/>
            <a:rect l="l" t="t" r="r" b="b"/>
            <a:pathLst>
              <a:path w="0" h="698500">
                <a:moveTo>
                  <a:pt x="0" y="698500"/>
                </a:moveTo>
                <a:lnTo>
                  <a:pt x="0" y="0"/>
                </a:lnTo>
                <a:lnTo>
                  <a:pt x="0" y="698500"/>
                </a:lnTo>
                <a:close/>
              </a:path>
            </a:pathLst>
          </a:custGeom>
          <a:solidFill>
            <a:srgbClr val="F8B3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928100" y="1409700"/>
            <a:ext cx="0" cy="5448300"/>
          </a:xfrm>
          <a:custGeom>
            <a:avLst/>
            <a:gdLst/>
            <a:ahLst/>
            <a:cxnLst/>
            <a:rect l="l" t="t" r="r" b="b"/>
            <a:pathLst>
              <a:path w="0" h="5448300">
                <a:moveTo>
                  <a:pt x="0" y="5448300"/>
                </a:moveTo>
                <a:lnTo>
                  <a:pt x="0" y="0"/>
                </a:lnTo>
                <a:lnTo>
                  <a:pt x="0" y="5448300"/>
                </a:lnTo>
                <a:close/>
              </a:path>
            </a:pathLst>
          </a:custGeom>
          <a:solidFill>
            <a:srgbClr val="F8B3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928100" y="0"/>
            <a:ext cx="215900" cy="6858000"/>
          </a:xfrm>
          <a:custGeom>
            <a:avLst/>
            <a:gdLst/>
            <a:ahLst/>
            <a:cxnLst/>
            <a:rect l="l" t="t" r="r" b="b"/>
            <a:pathLst>
              <a:path w="215900" h="6858000">
                <a:moveTo>
                  <a:pt x="0" y="0"/>
                </a:moveTo>
                <a:lnTo>
                  <a:pt x="215900" y="0"/>
                </a:lnTo>
                <a:lnTo>
                  <a:pt x="2159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8B3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0"/>
            <a:ext cx="673100" cy="6858000"/>
          </a:xfrm>
          <a:custGeom>
            <a:avLst/>
            <a:gdLst/>
            <a:ahLst/>
            <a:cxnLst/>
            <a:rect l="l" t="t" r="r" b="b"/>
            <a:pathLst>
              <a:path w="673100" h="6858000">
                <a:moveTo>
                  <a:pt x="494456" y="0"/>
                </a:moveTo>
                <a:lnTo>
                  <a:pt x="0" y="0"/>
                </a:lnTo>
                <a:lnTo>
                  <a:pt x="0" y="6858000"/>
                </a:lnTo>
                <a:lnTo>
                  <a:pt x="494456" y="6858000"/>
                </a:lnTo>
                <a:lnTo>
                  <a:pt x="496238" y="6800908"/>
                </a:lnTo>
                <a:lnTo>
                  <a:pt x="501292" y="6750097"/>
                </a:lnTo>
                <a:lnTo>
                  <a:pt x="509183" y="6704731"/>
                </a:lnTo>
                <a:lnTo>
                  <a:pt x="519473" y="6663971"/>
                </a:lnTo>
                <a:lnTo>
                  <a:pt x="531727" y="6626980"/>
                </a:lnTo>
                <a:lnTo>
                  <a:pt x="560379" y="6560954"/>
                </a:lnTo>
                <a:lnTo>
                  <a:pt x="591650" y="6499954"/>
                </a:lnTo>
                <a:lnTo>
                  <a:pt x="607176" y="6469245"/>
                </a:lnTo>
                <a:lnTo>
                  <a:pt x="635829" y="6403219"/>
                </a:lnTo>
                <a:lnTo>
                  <a:pt x="648083" y="6366228"/>
                </a:lnTo>
                <a:lnTo>
                  <a:pt x="658373" y="6325468"/>
                </a:lnTo>
                <a:lnTo>
                  <a:pt x="666264" y="6280102"/>
                </a:lnTo>
                <a:lnTo>
                  <a:pt x="671318" y="6229291"/>
                </a:lnTo>
                <a:lnTo>
                  <a:pt x="673100" y="6172200"/>
                </a:lnTo>
                <a:lnTo>
                  <a:pt x="671318" y="6115108"/>
                </a:lnTo>
                <a:lnTo>
                  <a:pt x="666264" y="6064297"/>
                </a:lnTo>
                <a:lnTo>
                  <a:pt x="658373" y="6018931"/>
                </a:lnTo>
                <a:lnTo>
                  <a:pt x="648083" y="5978171"/>
                </a:lnTo>
                <a:lnTo>
                  <a:pt x="635829" y="5941180"/>
                </a:lnTo>
                <a:lnTo>
                  <a:pt x="607176" y="5875154"/>
                </a:lnTo>
                <a:lnTo>
                  <a:pt x="575906" y="5814154"/>
                </a:lnTo>
                <a:lnTo>
                  <a:pt x="560379" y="5783445"/>
                </a:lnTo>
                <a:lnTo>
                  <a:pt x="531727" y="5717419"/>
                </a:lnTo>
                <a:lnTo>
                  <a:pt x="519473" y="5680428"/>
                </a:lnTo>
                <a:lnTo>
                  <a:pt x="509183" y="5639668"/>
                </a:lnTo>
                <a:lnTo>
                  <a:pt x="501292" y="5594302"/>
                </a:lnTo>
                <a:lnTo>
                  <a:pt x="496238" y="5543491"/>
                </a:lnTo>
                <a:lnTo>
                  <a:pt x="494456" y="5486400"/>
                </a:lnTo>
                <a:lnTo>
                  <a:pt x="496238" y="5429308"/>
                </a:lnTo>
                <a:lnTo>
                  <a:pt x="501292" y="5378497"/>
                </a:lnTo>
                <a:lnTo>
                  <a:pt x="509183" y="5333131"/>
                </a:lnTo>
                <a:lnTo>
                  <a:pt x="519473" y="5292371"/>
                </a:lnTo>
                <a:lnTo>
                  <a:pt x="531727" y="5255380"/>
                </a:lnTo>
                <a:lnTo>
                  <a:pt x="560379" y="5189354"/>
                </a:lnTo>
                <a:lnTo>
                  <a:pt x="591650" y="5128354"/>
                </a:lnTo>
                <a:lnTo>
                  <a:pt x="607176" y="5097645"/>
                </a:lnTo>
                <a:lnTo>
                  <a:pt x="635829" y="5031619"/>
                </a:lnTo>
                <a:lnTo>
                  <a:pt x="648083" y="4994628"/>
                </a:lnTo>
                <a:lnTo>
                  <a:pt x="658373" y="4953868"/>
                </a:lnTo>
                <a:lnTo>
                  <a:pt x="666264" y="4908502"/>
                </a:lnTo>
                <a:lnTo>
                  <a:pt x="671318" y="4857691"/>
                </a:lnTo>
                <a:lnTo>
                  <a:pt x="673100" y="4800600"/>
                </a:lnTo>
                <a:lnTo>
                  <a:pt x="671318" y="4743508"/>
                </a:lnTo>
                <a:lnTo>
                  <a:pt x="666264" y="4692697"/>
                </a:lnTo>
                <a:lnTo>
                  <a:pt x="658373" y="4647331"/>
                </a:lnTo>
                <a:lnTo>
                  <a:pt x="648083" y="4606571"/>
                </a:lnTo>
                <a:lnTo>
                  <a:pt x="635829" y="4569580"/>
                </a:lnTo>
                <a:lnTo>
                  <a:pt x="607176" y="4503554"/>
                </a:lnTo>
                <a:lnTo>
                  <a:pt x="575906" y="4442554"/>
                </a:lnTo>
                <a:lnTo>
                  <a:pt x="560379" y="4411845"/>
                </a:lnTo>
                <a:lnTo>
                  <a:pt x="531727" y="4345819"/>
                </a:lnTo>
                <a:lnTo>
                  <a:pt x="519473" y="4308828"/>
                </a:lnTo>
                <a:lnTo>
                  <a:pt x="509183" y="4268068"/>
                </a:lnTo>
                <a:lnTo>
                  <a:pt x="501292" y="4222702"/>
                </a:lnTo>
                <a:lnTo>
                  <a:pt x="496238" y="4171891"/>
                </a:lnTo>
                <a:lnTo>
                  <a:pt x="494456" y="4114800"/>
                </a:lnTo>
                <a:lnTo>
                  <a:pt x="496238" y="4057708"/>
                </a:lnTo>
                <a:lnTo>
                  <a:pt x="501292" y="4006897"/>
                </a:lnTo>
                <a:lnTo>
                  <a:pt x="509183" y="3961531"/>
                </a:lnTo>
                <a:lnTo>
                  <a:pt x="519473" y="3920771"/>
                </a:lnTo>
                <a:lnTo>
                  <a:pt x="531727" y="3883780"/>
                </a:lnTo>
                <a:lnTo>
                  <a:pt x="560379" y="3817754"/>
                </a:lnTo>
                <a:lnTo>
                  <a:pt x="591650" y="3756754"/>
                </a:lnTo>
                <a:lnTo>
                  <a:pt x="607176" y="3726045"/>
                </a:lnTo>
                <a:lnTo>
                  <a:pt x="635829" y="3660019"/>
                </a:lnTo>
                <a:lnTo>
                  <a:pt x="648083" y="3623028"/>
                </a:lnTo>
                <a:lnTo>
                  <a:pt x="658373" y="3582268"/>
                </a:lnTo>
                <a:lnTo>
                  <a:pt x="666264" y="3536902"/>
                </a:lnTo>
                <a:lnTo>
                  <a:pt x="671318" y="3486091"/>
                </a:lnTo>
                <a:lnTo>
                  <a:pt x="673100" y="3429000"/>
                </a:lnTo>
                <a:lnTo>
                  <a:pt x="671318" y="3371908"/>
                </a:lnTo>
                <a:lnTo>
                  <a:pt x="666264" y="3321097"/>
                </a:lnTo>
                <a:lnTo>
                  <a:pt x="658373" y="3275731"/>
                </a:lnTo>
                <a:lnTo>
                  <a:pt x="648083" y="3234971"/>
                </a:lnTo>
                <a:lnTo>
                  <a:pt x="635829" y="3197980"/>
                </a:lnTo>
                <a:lnTo>
                  <a:pt x="607176" y="3131954"/>
                </a:lnTo>
                <a:lnTo>
                  <a:pt x="575906" y="3070954"/>
                </a:lnTo>
                <a:lnTo>
                  <a:pt x="560379" y="3040245"/>
                </a:lnTo>
                <a:lnTo>
                  <a:pt x="531727" y="2974219"/>
                </a:lnTo>
                <a:lnTo>
                  <a:pt x="519473" y="2937228"/>
                </a:lnTo>
                <a:lnTo>
                  <a:pt x="509183" y="2896468"/>
                </a:lnTo>
                <a:lnTo>
                  <a:pt x="501292" y="2851102"/>
                </a:lnTo>
                <a:lnTo>
                  <a:pt x="496238" y="2800291"/>
                </a:lnTo>
                <a:lnTo>
                  <a:pt x="494456" y="2743200"/>
                </a:lnTo>
                <a:lnTo>
                  <a:pt x="496238" y="2686108"/>
                </a:lnTo>
                <a:lnTo>
                  <a:pt x="501292" y="2635297"/>
                </a:lnTo>
                <a:lnTo>
                  <a:pt x="509183" y="2589931"/>
                </a:lnTo>
                <a:lnTo>
                  <a:pt x="519473" y="2549171"/>
                </a:lnTo>
                <a:lnTo>
                  <a:pt x="531727" y="2512180"/>
                </a:lnTo>
                <a:lnTo>
                  <a:pt x="560379" y="2446154"/>
                </a:lnTo>
                <a:lnTo>
                  <a:pt x="591650" y="2385154"/>
                </a:lnTo>
                <a:lnTo>
                  <a:pt x="607176" y="2354445"/>
                </a:lnTo>
                <a:lnTo>
                  <a:pt x="635829" y="2288419"/>
                </a:lnTo>
                <a:lnTo>
                  <a:pt x="648083" y="2251428"/>
                </a:lnTo>
                <a:lnTo>
                  <a:pt x="658373" y="2210668"/>
                </a:lnTo>
                <a:lnTo>
                  <a:pt x="666264" y="2165302"/>
                </a:lnTo>
                <a:lnTo>
                  <a:pt x="671318" y="2114491"/>
                </a:lnTo>
                <a:lnTo>
                  <a:pt x="673100" y="2057400"/>
                </a:lnTo>
                <a:lnTo>
                  <a:pt x="671318" y="2000308"/>
                </a:lnTo>
                <a:lnTo>
                  <a:pt x="666264" y="1949497"/>
                </a:lnTo>
                <a:lnTo>
                  <a:pt x="658373" y="1904131"/>
                </a:lnTo>
                <a:lnTo>
                  <a:pt x="648083" y="1863371"/>
                </a:lnTo>
                <a:lnTo>
                  <a:pt x="635829" y="1826380"/>
                </a:lnTo>
                <a:lnTo>
                  <a:pt x="607176" y="1760354"/>
                </a:lnTo>
                <a:lnTo>
                  <a:pt x="575906" y="1699354"/>
                </a:lnTo>
                <a:lnTo>
                  <a:pt x="560379" y="1668645"/>
                </a:lnTo>
                <a:lnTo>
                  <a:pt x="531727" y="1602619"/>
                </a:lnTo>
                <a:lnTo>
                  <a:pt x="519473" y="1565628"/>
                </a:lnTo>
                <a:lnTo>
                  <a:pt x="509183" y="1524868"/>
                </a:lnTo>
                <a:lnTo>
                  <a:pt x="501292" y="1479502"/>
                </a:lnTo>
                <a:lnTo>
                  <a:pt x="496238" y="1428691"/>
                </a:lnTo>
                <a:lnTo>
                  <a:pt x="494456" y="1371600"/>
                </a:lnTo>
                <a:lnTo>
                  <a:pt x="496238" y="1314508"/>
                </a:lnTo>
                <a:lnTo>
                  <a:pt x="501292" y="1263697"/>
                </a:lnTo>
                <a:lnTo>
                  <a:pt x="509183" y="1218331"/>
                </a:lnTo>
                <a:lnTo>
                  <a:pt x="519473" y="1177571"/>
                </a:lnTo>
                <a:lnTo>
                  <a:pt x="531727" y="1140580"/>
                </a:lnTo>
                <a:lnTo>
                  <a:pt x="560379" y="1074554"/>
                </a:lnTo>
                <a:lnTo>
                  <a:pt x="591650" y="1013554"/>
                </a:lnTo>
                <a:lnTo>
                  <a:pt x="607176" y="982845"/>
                </a:lnTo>
                <a:lnTo>
                  <a:pt x="635829" y="916819"/>
                </a:lnTo>
                <a:lnTo>
                  <a:pt x="648083" y="879828"/>
                </a:lnTo>
                <a:lnTo>
                  <a:pt x="658373" y="839068"/>
                </a:lnTo>
                <a:lnTo>
                  <a:pt x="666264" y="793702"/>
                </a:lnTo>
                <a:lnTo>
                  <a:pt x="671318" y="742891"/>
                </a:lnTo>
                <a:lnTo>
                  <a:pt x="673100" y="685800"/>
                </a:lnTo>
                <a:lnTo>
                  <a:pt x="671318" y="628708"/>
                </a:lnTo>
                <a:lnTo>
                  <a:pt x="666264" y="577897"/>
                </a:lnTo>
                <a:lnTo>
                  <a:pt x="658373" y="532531"/>
                </a:lnTo>
                <a:lnTo>
                  <a:pt x="648083" y="491771"/>
                </a:lnTo>
                <a:lnTo>
                  <a:pt x="635829" y="454780"/>
                </a:lnTo>
                <a:lnTo>
                  <a:pt x="607176" y="388754"/>
                </a:lnTo>
                <a:lnTo>
                  <a:pt x="575906" y="327754"/>
                </a:lnTo>
                <a:lnTo>
                  <a:pt x="560379" y="297045"/>
                </a:lnTo>
                <a:lnTo>
                  <a:pt x="531727" y="231019"/>
                </a:lnTo>
                <a:lnTo>
                  <a:pt x="519473" y="194028"/>
                </a:lnTo>
                <a:lnTo>
                  <a:pt x="509183" y="153268"/>
                </a:lnTo>
                <a:lnTo>
                  <a:pt x="501292" y="107902"/>
                </a:lnTo>
                <a:lnTo>
                  <a:pt x="496238" y="57091"/>
                </a:lnTo>
                <a:lnTo>
                  <a:pt x="494456" y="0"/>
                </a:lnTo>
                <a:close/>
              </a:path>
            </a:pathLst>
          </a:custGeom>
          <a:solidFill>
            <a:srgbClr val="2A1A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93700" y="698500"/>
            <a:ext cx="8648700" cy="711200"/>
          </a:xfrm>
          <a:custGeom>
            <a:avLst/>
            <a:gdLst/>
            <a:ahLst/>
            <a:cxnLst/>
            <a:rect l="l" t="t" r="r" b="b"/>
            <a:pathLst>
              <a:path w="8648700" h="711200">
                <a:moveTo>
                  <a:pt x="0" y="0"/>
                </a:moveTo>
                <a:lnTo>
                  <a:pt x="8648700" y="0"/>
                </a:lnTo>
                <a:lnTo>
                  <a:pt x="8648700" y="711200"/>
                </a:lnTo>
                <a:lnTo>
                  <a:pt x="0" y="711200"/>
                </a:lnTo>
                <a:lnTo>
                  <a:pt x="0" y="0"/>
                </a:lnTo>
                <a:close/>
              </a:path>
            </a:pathLst>
          </a:custGeom>
          <a:solidFill>
            <a:srgbClr val="46B2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811843" y="611416"/>
            <a:ext cx="3780790" cy="41592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600" spc="145">
                <a:solidFill>
                  <a:srgbClr val="C00000"/>
                </a:solidFill>
              </a:rPr>
              <a:t>SIGNS/SYMPTOMS:</a:t>
            </a:r>
            <a:endParaRPr sz="2600"/>
          </a:p>
        </p:txBody>
      </p:sp>
      <p:sp>
        <p:nvSpPr>
          <p:cNvPr id="8" name="object 8"/>
          <p:cNvSpPr txBox="1"/>
          <p:nvPr/>
        </p:nvSpPr>
        <p:spPr>
          <a:xfrm>
            <a:off x="949135" y="890816"/>
            <a:ext cx="7793990" cy="13938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243455">
              <a:lnSpc>
                <a:spcPct val="100000"/>
              </a:lnSpc>
            </a:pPr>
            <a:r>
              <a:rPr dirty="0" sz="2600" spc="175" b="1">
                <a:solidFill>
                  <a:srgbClr val="C00000"/>
                </a:solidFill>
                <a:latin typeface="Arial Black"/>
                <a:cs typeface="Arial Black"/>
              </a:rPr>
              <a:t>SEPTIC</a:t>
            </a:r>
            <a:r>
              <a:rPr dirty="0" sz="2600" spc="-75" b="1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dirty="0" sz="2600" spc="170" b="1">
                <a:solidFill>
                  <a:srgbClr val="C00000"/>
                </a:solidFill>
                <a:latin typeface="Arial Black"/>
                <a:cs typeface="Arial Black"/>
              </a:rPr>
              <a:t>SHOCK</a:t>
            </a:r>
            <a:endParaRPr sz="26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905"/>
              </a:spcBef>
              <a:tabLst>
                <a:tab pos="418465" algn="l"/>
              </a:tabLst>
            </a:pPr>
            <a:r>
              <a:rPr dirty="0" sz="1900" spc="635">
                <a:solidFill>
                  <a:srgbClr val="C00000"/>
                </a:solidFill>
                <a:latin typeface="Arial"/>
                <a:cs typeface="Arial"/>
              </a:rPr>
              <a:t>q	</a:t>
            </a:r>
            <a:r>
              <a:rPr dirty="0" sz="2400" spc="-20">
                <a:solidFill>
                  <a:srgbClr val="191917"/>
                </a:solidFill>
                <a:latin typeface="Arial"/>
                <a:cs typeface="Arial"/>
              </a:rPr>
              <a:t>Patient flushed </a:t>
            </a:r>
            <a:r>
              <a:rPr dirty="0" sz="2400">
                <a:solidFill>
                  <a:srgbClr val="191917"/>
                </a:solidFill>
                <a:latin typeface="Arial"/>
                <a:cs typeface="Arial"/>
              </a:rPr>
              <a:t>&amp; </a:t>
            </a:r>
            <a:r>
              <a:rPr dirty="0" sz="2400" spc="-20">
                <a:solidFill>
                  <a:srgbClr val="191917"/>
                </a:solidFill>
                <a:latin typeface="Arial"/>
                <a:cs typeface="Arial"/>
              </a:rPr>
              <a:t>warm </a:t>
            </a:r>
            <a:r>
              <a:rPr dirty="0" sz="2400" spc="-25">
                <a:solidFill>
                  <a:srgbClr val="191917"/>
                </a:solidFill>
                <a:latin typeface="Arial"/>
                <a:cs typeface="Arial"/>
              </a:rPr>
              <a:t>due </a:t>
            </a:r>
            <a:r>
              <a:rPr dirty="0" sz="2400" spc="15">
                <a:solidFill>
                  <a:srgbClr val="191917"/>
                </a:solidFill>
                <a:latin typeface="Arial"/>
                <a:cs typeface="Arial"/>
              </a:rPr>
              <a:t>to </a:t>
            </a:r>
            <a:r>
              <a:rPr dirty="0" sz="2400" spc="-25">
                <a:solidFill>
                  <a:srgbClr val="191917"/>
                </a:solidFill>
                <a:latin typeface="Arial"/>
                <a:cs typeface="Arial"/>
              </a:rPr>
              <a:t>his hyperdynamic </a:t>
            </a:r>
            <a:r>
              <a:rPr dirty="0" sz="2400" spc="170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191917"/>
                </a:solidFill>
                <a:latin typeface="Arial"/>
                <a:cs typeface="Arial"/>
              </a:rPr>
              <a:t>state.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05"/>
              </a:lnSpc>
            </a:pPr>
            <a:r>
              <a:rPr dirty="0" spc="-20"/>
              <a:t>Dr. </a:t>
            </a:r>
            <a:r>
              <a:rPr dirty="0" spc="-25"/>
              <a:t>Abeer  </a:t>
            </a:r>
            <a:r>
              <a:rPr dirty="0" spc="-15"/>
              <a:t>A. </a:t>
            </a:r>
            <a:r>
              <a:rPr dirty="0" spc="-10"/>
              <a:t>Al-Masri, </a:t>
            </a:r>
            <a:r>
              <a:rPr dirty="0" spc="-5"/>
              <a:t>Faculty </a:t>
            </a:r>
            <a:r>
              <a:rPr dirty="0"/>
              <a:t>of </a:t>
            </a:r>
            <a:r>
              <a:rPr dirty="0" spc="-10"/>
              <a:t>Medicine,</a:t>
            </a:r>
            <a:r>
              <a:rPr dirty="0" spc="185"/>
              <a:t> </a:t>
            </a:r>
            <a:r>
              <a:rPr dirty="0" spc="5"/>
              <a:t>KSU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dirty="0"/>
              <a:t>26</a:t>
            </a:fld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9900" y="0"/>
            <a:ext cx="84963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409940" y="6556970"/>
            <a:ext cx="203200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30" b="1">
                <a:solidFill>
                  <a:srgbClr val="002060"/>
                </a:solidFill>
                <a:latin typeface="Arial"/>
                <a:cs typeface="Arial"/>
              </a:rPr>
              <a:t>29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41854" y="538238"/>
            <a:ext cx="4411345" cy="66865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260"/>
              </a:lnSpc>
            </a:pPr>
            <a:r>
              <a:rPr dirty="0" sz="4400" spc="155" b="0">
                <a:solidFill>
                  <a:srgbClr val="C00000"/>
                </a:solidFill>
                <a:latin typeface="Impact"/>
                <a:cs typeface="Impact"/>
              </a:rPr>
              <a:t>BASIC UNIT </a:t>
            </a:r>
            <a:r>
              <a:rPr dirty="0" sz="4400" spc="95" b="0">
                <a:solidFill>
                  <a:srgbClr val="C00000"/>
                </a:solidFill>
                <a:latin typeface="Impact"/>
                <a:cs typeface="Impact"/>
              </a:rPr>
              <a:t>OF</a:t>
            </a:r>
            <a:r>
              <a:rPr dirty="0" sz="4400" spc="75" b="0">
                <a:solidFill>
                  <a:srgbClr val="C00000"/>
                </a:solidFill>
                <a:latin typeface="Impact"/>
                <a:cs typeface="Impact"/>
              </a:rPr>
              <a:t> </a:t>
            </a:r>
            <a:r>
              <a:rPr dirty="0" sz="4400" spc="175" b="0">
                <a:solidFill>
                  <a:srgbClr val="C00000"/>
                </a:solidFill>
                <a:latin typeface="Impact"/>
                <a:cs typeface="Impact"/>
              </a:rPr>
              <a:t>LIFE</a:t>
            </a:r>
            <a:endParaRPr sz="4400">
              <a:latin typeface="Impact"/>
              <a:cs typeface="Impac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022600" y="4826000"/>
            <a:ext cx="3124200" cy="76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22600" y="3683000"/>
            <a:ext cx="2679700" cy="76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022600" y="2489200"/>
            <a:ext cx="3124200" cy="76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485900" y="2032000"/>
            <a:ext cx="3124200" cy="3124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044700" y="2984500"/>
            <a:ext cx="2006600" cy="1066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2275852" y="3002013"/>
            <a:ext cx="1537970" cy="9950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500" spc="5" b="1">
                <a:solidFill>
                  <a:srgbClr val="41313B"/>
                </a:solidFill>
                <a:latin typeface="Arial"/>
                <a:cs typeface="Arial"/>
              </a:rPr>
              <a:t>C</a:t>
            </a:r>
            <a:r>
              <a:rPr dirty="0" sz="6500" spc="-15" b="1">
                <a:solidFill>
                  <a:srgbClr val="41313B"/>
                </a:solidFill>
                <a:latin typeface="Arial"/>
                <a:cs typeface="Arial"/>
              </a:rPr>
              <a:t>e</a:t>
            </a:r>
            <a:r>
              <a:rPr dirty="0" sz="6500" spc="-5" b="1">
                <a:solidFill>
                  <a:srgbClr val="41313B"/>
                </a:solidFill>
                <a:latin typeface="Arial"/>
                <a:cs typeface="Arial"/>
              </a:rPr>
              <a:t>l</a:t>
            </a:r>
            <a:r>
              <a:rPr dirty="0" sz="6500" b="1">
                <a:solidFill>
                  <a:srgbClr val="41313B"/>
                </a:solidFill>
                <a:latin typeface="Arial"/>
                <a:cs typeface="Arial"/>
              </a:rPr>
              <a:t>l</a:t>
            </a:r>
            <a:endParaRPr sz="65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156200" y="1752600"/>
            <a:ext cx="1905000" cy="1549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5700407" y="1889823"/>
            <a:ext cx="937260" cy="12757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9050">
              <a:lnSpc>
                <a:spcPts val="1550"/>
              </a:lnSpc>
            </a:pPr>
            <a:r>
              <a:rPr dirty="0" sz="1600" spc="-10" b="1">
                <a:latin typeface="Arial"/>
                <a:cs typeface="Arial"/>
              </a:rPr>
              <a:t>Cells</a:t>
            </a:r>
            <a:r>
              <a:rPr dirty="0" sz="1600" spc="-20" b="1">
                <a:latin typeface="Arial"/>
                <a:cs typeface="Arial"/>
              </a:rPr>
              <a:t> </a:t>
            </a:r>
            <a:r>
              <a:rPr dirty="0" sz="1600" spc="5" b="1">
                <a:latin typeface="Arial"/>
                <a:cs typeface="Arial"/>
              </a:rPr>
              <a:t>get</a:t>
            </a:r>
            <a:endParaRPr sz="1600">
              <a:latin typeface="Arial"/>
              <a:cs typeface="Arial"/>
            </a:endParaRPr>
          </a:p>
          <a:p>
            <a:pPr algn="ctr" marL="12700" marR="5080" indent="5715">
              <a:lnSpc>
                <a:spcPct val="85900"/>
              </a:lnSpc>
              <a:spcBef>
                <a:spcPts val="160"/>
              </a:spcBef>
            </a:pPr>
            <a:r>
              <a:rPr dirty="0" sz="1600" spc="-15" b="1">
                <a:latin typeface="Arial"/>
                <a:cs typeface="Arial"/>
              </a:rPr>
              <a:t>their  </a:t>
            </a:r>
            <a:r>
              <a:rPr dirty="0" sz="1600" spc="5" b="1">
                <a:latin typeface="Arial"/>
                <a:cs typeface="Arial"/>
              </a:rPr>
              <a:t>needed  energy</a:t>
            </a:r>
            <a:r>
              <a:rPr dirty="0" sz="1600" spc="-130" b="1">
                <a:latin typeface="Arial"/>
                <a:cs typeface="Arial"/>
              </a:rPr>
              <a:t> </a:t>
            </a:r>
            <a:r>
              <a:rPr dirty="0" sz="1600" spc="-20" b="1">
                <a:latin typeface="Arial"/>
                <a:cs typeface="Arial"/>
              </a:rPr>
              <a:t>to  </a:t>
            </a:r>
            <a:r>
              <a:rPr dirty="0" sz="1600" spc="-5" b="1">
                <a:latin typeface="Arial"/>
                <a:cs typeface="Arial"/>
              </a:rPr>
              <a:t>stay  </a:t>
            </a:r>
            <a:r>
              <a:rPr dirty="0" sz="1600" spc="-10" b="1">
                <a:latin typeface="Arial"/>
                <a:cs typeface="Arial"/>
              </a:rPr>
              <a:t>alive.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851400" y="3263900"/>
            <a:ext cx="1625600" cy="9906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5332780" y="3400318"/>
            <a:ext cx="697230" cy="739140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algn="ctr" marL="12700" marR="5080" indent="-5715">
              <a:lnSpc>
                <a:spcPts val="1400"/>
              </a:lnSpc>
              <a:spcBef>
                <a:spcPts val="30"/>
              </a:spcBef>
            </a:pPr>
            <a:r>
              <a:rPr dirty="0" sz="1400" spc="-15" b="1">
                <a:latin typeface="Arial"/>
                <a:cs typeface="Arial"/>
              </a:rPr>
              <a:t>No  </a:t>
            </a:r>
            <a:r>
              <a:rPr dirty="0" sz="1400" spc="40" b="1">
                <a:latin typeface="Arial"/>
                <a:cs typeface="Arial"/>
              </a:rPr>
              <a:t>o</a:t>
            </a:r>
            <a:r>
              <a:rPr dirty="0" sz="1400" spc="20" b="1">
                <a:latin typeface="Arial"/>
                <a:cs typeface="Arial"/>
              </a:rPr>
              <a:t>xy</a:t>
            </a:r>
            <a:r>
              <a:rPr dirty="0" sz="1400" spc="45" b="1">
                <a:latin typeface="Arial"/>
                <a:cs typeface="Arial"/>
              </a:rPr>
              <a:t>g</a:t>
            </a:r>
            <a:r>
              <a:rPr dirty="0" sz="1400" spc="-80" b="1">
                <a:latin typeface="Arial"/>
                <a:cs typeface="Arial"/>
              </a:rPr>
              <a:t>e</a:t>
            </a:r>
            <a:r>
              <a:rPr dirty="0" sz="1400" spc="-60" b="1">
                <a:latin typeface="Arial"/>
                <a:cs typeface="Arial"/>
              </a:rPr>
              <a:t>n</a:t>
            </a:r>
            <a:r>
              <a:rPr dirty="0" sz="1400" b="1">
                <a:latin typeface="Arial"/>
                <a:cs typeface="Arial"/>
              </a:rPr>
              <a:t>,</a:t>
            </a:r>
            <a:endParaRPr sz="1400">
              <a:latin typeface="Arial"/>
              <a:cs typeface="Arial"/>
            </a:endParaRPr>
          </a:p>
          <a:p>
            <a:pPr algn="ctr" marL="25400" marR="29845" indent="635">
              <a:lnSpc>
                <a:spcPts val="1400"/>
              </a:lnSpc>
              <a:spcBef>
                <a:spcPts val="100"/>
              </a:spcBef>
            </a:pPr>
            <a:r>
              <a:rPr dirty="0" sz="1400" spc="45" b="1">
                <a:latin typeface="Arial"/>
                <a:cs typeface="Arial"/>
              </a:rPr>
              <a:t>no  </a:t>
            </a:r>
            <a:r>
              <a:rPr dirty="0" sz="1400" spc="20" b="1">
                <a:latin typeface="Arial"/>
                <a:cs typeface="Arial"/>
              </a:rPr>
              <a:t>e</a:t>
            </a:r>
            <a:r>
              <a:rPr dirty="0" sz="1400" spc="45" b="1">
                <a:latin typeface="Arial"/>
                <a:cs typeface="Arial"/>
              </a:rPr>
              <a:t>n</a:t>
            </a:r>
            <a:r>
              <a:rPr dirty="0" sz="1400" spc="20" b="1">
                <a:latin typeface="Arial"/>
                <a:cs typeface="Arial"/>
              </a:rPr>
              <a:t>e</a:t>
            </a:r>
            <a:r>
              <a:rPr dirty="0" sz="1400" spc="-45" b="1">
                <a:latin typeface="Arial"/>
                <a:cs typeface="Arial"/>
              </a:rPr>
              <a:t>r</a:t>
            </a:r>
            <a:r>
              <a:rPr dirty="0" sz="1400" spc="45" b="1">
                <a:latin typeface="Arial"/>
                <a:cs typeface="Arial"/>
              </a:rPr>
              <a:t>g</a:t>
            </a:r>
            <a:r>
              <a:rPr dirty="0" sz="1400" spc="-80" b="1">
                <a:latin typeface="Arial"/>
                <a:cs typeface="Arial"/>
              </a:rPr>
              <a:t>y</a:t>
            </a:r>
            <a:r>
              <a:rPr dirty="0" sz="1400" b="1"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181600" y="4343400"/>
            <a:ext cx="1854200" cy="9906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5908776" y="4576648"/>
            <a:ext cx="647065" cy="544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190500">
              <a:lnSpc>
                <a:spcPts val="1400"/>
              </a:lnSpc>
            </a:pPr>
            <a:r>
              <a:rPr dirty="0" sz="1400" spc="-15" b="1">
                <a:latin typeface="Arial"/>
                <a:cs typeface="Arial"/>
              </a:rPr>
              <a:t>No  </a:t>
            </a:r>
            <a:r>
              <a:rPr dirty="0" sz="1400" spc="20" b="1">
                <a:latin typeface="Arial"/>
                <a:cs typeface="Arial"/>
              </a:rPr>
              <a:t>e</a:t>
            </a:r>
            <a:r>
              <a:rPr dirty="0" sz="1400" spc="45" b="1">
                <a:latin typeface="Arial"/>
                <a:cs typeface="Arial"/>
              </a:rPr>
              <a:t>n</a:t>
            </a:r>
            <a:r>
              <a:rPr dirty="0" sz="1400" spc="20" b="1">
                <a:latin typeface="Arial"/>
                <a:cs typeface="Arial"/>
              </a:rPr>
              <a:t>e</a:t>
            </a:r>
            <a:r>
              <a:rPr dirty="0" sz="1400" spc="-45" b="1">
                <a:latin typeface="Arial"/>
                <a:cs typeface="Arial"/>
              </a:rPr>
              <a:t>r</a:t>
            </a:r>
            <a:r>
              <a:rPr dirty="0" sz="1400" spc="45" b="1">
                <a:latin typeface="Arial"/>
                <a:cs typeface="Arial"/>
              </a:rPr>
              <a:t>g</a:t>
            </a:r>
            <a:r>
              <a:rPr dirty="0" sz="1400" spc="-180" b="1">
                <a:latin typeface="Arial"/>
                <a:cs typeface="Arial"/>
              </a:rPr>
              <a:t>y</a:t>
            </a:r>
            <a:r>
              <a:rPr dirty="0" sz="1400" b="1">
                <a:latin typeface="Arial"/>
                <a:cs typeface="Arial"/>
              </a:rPr>
              <a:t>,  </a:t>
            </a:r>
            <a:r>
              <a:rPr dirty="0" sz="1400" spc="20" b="1">
                <a:latin typeface="Arial"/>
                <a:cs typeface="Arial"/>
              </a:rPr>
              <a:t>no</a:t>
            </a:r>
            <a:r>
              <a:rPr dirty="0" sz="1400" spc="-125" b="1">
                <a:latin typeface="Arial"/>
                <a:cs typeface="Arial"/>
              </a:rPr>
              <a:t> </a:t>
            </a:r>
            <a:r>
              <a:rPr dirty="0" sz="1400" spc="10" b="1">
                <a:latin typeface="Arial"/>
                <a:cs typeface="Arial"/>
              </a:rPr>
              <a:t>life.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33099" y="6571805"/>
            <a:ext cx="260667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05"/>
              </a:lnSpc>
            </a:pPr>
            <a:r>
              <a:rPr dirty="0" sz="1000" spc="-20">
                <a:solidFill>
                  <a:srgbClr val="595959"/>
                </a:solidFill>
                <a:latin typeface="Times New Roman"/>
                <a:cs typeface="Times New Roman"/>
              </a:rPr>
              <a:t>Dr. </a:t>
            </a:r>
            <a:r>
              <a:rPr dirty="0" sz="1000" spc="-25">
                <a:solidFill>
                  <a:srgbClr val="595959"/>
                </a:solidFill>
                <a:latin typeface="Times New Roman"/>
                <a:cs typeface="Times New Roman"/>
              </a:rPr>
              <a:t>Abeer  </a:t>
            </a:r>
            <a:r>
              <a:rPr dirty="0" sz="1000" spc="-15">
                <a:solidFill>
                  <a:srgbClr val="595959"/>
                </a:solidFill>
                <a:latin typeface="Times New Roman"/>
                <a:cs typeface="Times New Roman"/>
              </a:rPr>
              <a:t>A. </a:t>
            </a:r>
            <a:r>
              <a:rPr dirty="0" sz="1000" spc="-10">
                <a:solidFill>
                  <a:srgbClr val="595959"/>
                </a:solidFill>
                <a:latin typeface="Times New Roman"/>
                <a:cs typeface="Times New Roman"/>
              </a:rPr>
              <a:t>Al-Masri, </a:t>
            </a:r>
            <a:r>
              <a:rPr dirty="0" sz="1000" spc="-5">
                <a:solidFill>
                  <a:srgbClr val="595959"/>
                </a:solidFill>
                <a:latin typeface="Times New Roman"/>
                <a:cs typeface="Times New Roman"/>
              </a:rPr>
              <a:t>Faculty </a:t>
            </a:r>
            <a:r>
              <a:rPr dirty="0" sz="1000">
                <a:solidFill>
                  <a:srgbClr val="595959"/>
                </a:solidFill>
                <a:latin typeface="Times New Roman"/>
                <a:cs typeface="Times New Roman"/>
              </a:rPr>
              <a:t>of </a:t>
            </a:r>
            <a:r>
              <a:rPr dirty="0" sz="1000" spc="-10">
                <a:solidFill>
                  <a:srgbClr val="595959"/>
                </a:solidFill>
                <a:latin typeface="Times New Roman"/>
                <a:cs typeface="Times New Roman"/>
              </a:rPr>
              <a:t>Medicine,</a:t>
            </a:r>
            <a:r>
              <a:rPr dirty="0" sz="1000" spc="18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000" spc="5">
                <a:solidFill>
                  <a:srgbClr val="595959"/>
                </a:solidFill>
                <a:latin typeface="Times New Roman"/>
                <a:cs typeface="Times New Roman"/>
              </a:rPr>
              <a:t>KSU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14300">
              <a:lnSpc>
                <a:spcPts val="1310"/>
              </a:lnSpc>
            </a:pPr>
            <a:fld id="{81D60167-4931-47E6-BA6A-407CBD079E47}" type="slidenum">
              <a:rPr dirty="0"/>
              <a:t>2</a:t>
            </a:fld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4500" y="25400"/>
            <a:ext cx="8521700" cy="683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543607" y="6268938"/>
            <a:ext cx="203200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30" b="1">
                <a:solidFill>
                  <a:srgbClr val="002060"/>
                </a:solidFill>
                <a:latin typeface="Arial"/>
                <a:cs typeface="Arial"/>
              </a:rPr>
              <a:t>30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3700" y="0"/>
            <a:ext cx="85725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409940" y="6629424"/>
            <a:ext cx="203200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30" b="1">
                <a:solidFill>
                  <a:srgbClr val="002060"/>
                </a:solidFill>
                <a:latin typeface="Arial"/>
                <a:cs typeface="Arial"/>
              </a:rPr>
              <a:t>31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223000" y="5765800"/>
            <a:ext cx="2921000" cy="1092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658508" y="5918799"/>
            <a:ext cx="2165985" cy="7905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800" spc="-630" b="1" i="1">
                <a:solidFill>
                  <a:srgbClr val="008000"/>
                </a:solidFill>
                <a:latin typeface="Times New Roman"/>
                <a:cs typeface="Times New Roman"/>
              </a:rPr>
              <a:t>Thank </a:t>
            </a:r>
            <a:r>
              <a:rPr dirty="0" sz="4800" spc="-595" b="1" i="1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dirty="0" sz="4800" spc="-790" b="1" i="1">
                <a:solidFill>
                  <a:srgbClr val="008000"/>
                </a:solidFill>
                <a:latin typeface="Times New Roman"/>
                <a:cs typeface="Times New Roman"/>
              </a:rPr>
              <a:t>You</a:t>
            </a:r>
            <a:endParaRPr sz="4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281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w="0" h="6858000">
                <a:moveTo>
                  <a:pt x="0" y="6858000"/>
                </a:move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8B3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928100" y="0"/>
            <a:ext cx="215900" cy="6858000"/>
          </a:xfrm>
          <a:custGeom>
            <a:avLst/>
            <a:gdLst/>
            <a:ahLst/>
            <a:cxnLst/>
            <a:rect l="l" t="t" r="r" b="b"/>
            <a:pathLst>
              <a:path w="215900" h="6858000">
                <a:moveTo>
                  <a:pt x="0" y="0"/>
                </a:moveTo>
                <a:lnTo>
                  <a:pt x="215900" y="0"/>
                </a:lnTo>
                <a:lnTo>
                  <a:pt x="2159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8B3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673100" cy="6858000"/>
          </a:xfrm>
          <a:custGeom>
            <a:avLst/>
            <a:gdLst/>
            <a:ahLst/>
            <a:cxnLst/>
            <a:rect l="l" t="t" r="r" b="b"/>
            <a:pathLst>
              <a:path w="673100" h="6858000">
                <a:moveTo>
                  <a:pt x="494456" y="0"/>
                </a:moveTo>
                <a:lnTo>
                  <a:pt x="0" y="0"/>
                </a:lnTo>
                <a:lnTo>
                  <a:pt x="0" y="6858000"/>
                </a:lnTo>
                <a:lnTo>
                  <a:pt x="494456" y="6858000"/>
                </a:lnTo>
                <a:lnTo>
                  <a:pt x="496238" y="6800908"/>
                </a:lnTo>
                <a:lnTo>
                  <a:pt x="501292" y="6750097"/>
                </a:lnTo>
                <a:lnTo>
                  <a:pt x="509183" y="6704731"/>
                </a:lnTo>
                <a:lnTo>
                  <a:pt x="519473" y="6663971"/>
                </a:lnTo>
                <a:lnTo>
                  <a:pt x="531727" y="6626980"/>
                </a:lnTo>
                <a:lnTo>
                  <a:pt x="560379" y="6560954"/>
                </a:lnTo>
                <a:lnTo>
                  <a:pt x="591650" y="6499954"/>
                </a:lnTo>
                <a:lnTo>
                  <a:pt x="607176" y="6469245"/>
                </a:lnTo>
                <a:lnTo>
                  <a:pt x="635829" y="6403219"/>
                </a:lnTo>
                <a:lnTo>
                  <a:pt x="648083" y="6366228"/>
                </a:lnTo>
                <a:lnTo>
                  <a:pt x="658373" y="6325468"/>
                </a:lnTo>
                <a:lnTo>
                  <a:pt x="666264" y="6280102"/>
                </a:lnTo>
                <a:lnTo>
                  <a:pt x="671318" y="6229291"/>
                </a:lnTo>
                <a:lnTo>
                  <a:pt x="673100" y="6172200"/>
                </a:lnTo>
                <a:lnTo>
                  <a:pt x="671318" y="6115108"/>
                </a:lnTo>
                <a:lnTo>
                  <a:pt x="666264" y="6064297"/>
                </a:lnTo>
                <a:lnTo>
                  <a:pt x="658373" y="6018931"/>
                </a:lnTo>
                <a:lnTo>
                  <a:pt x="648083" y="5978171"/>
                </a:lnTo>
                <a:lnTo>
                  <a:pt x="635829" y="5941180"/>
                </a:lnTo>
                <a:lnTo>
                  <a:pt x="607176" y="5875154"/>
                </a:lnTo>
                <a:lnTo>
                  <a:pt x="575906" y="5814154"/>
                </a:lnTo>
                <a:lnTo>
                  <a:pt x="560379" y="5783445"/>
                </a:lnTo>
                <a:lnTo>
                  <a:pt x="531727" y="5717419"/>
                </a:lnTo>
                <a:lnTo>
                  <a:pt x="519473" y="5680428"/>
                </a:lnTo>
                <a:lnTo>
                  <a:pt x="509183" y="5639668"/>
                </a:lnTo>
                <a:lnTo>
                  <a:pt x="501292" y="5594302"/>
                </a:lnTo>
                <a:lnTo>
                  <a:pt x="496238" y="5543491"/>
                </a:lnTo>
                <a:lnTo>
                  <a:pt x="494456" y="5486400"/>
                </a:lnTo>
                <a:lnTo>
                  <a:pt x="496238" y="5429308"/>
                </a:lnTo>
                <a:lnTo>
                  <a:pt x="501292" y="5378497"/>
                </a:lnTo>
                <a:lnTo>
                  <a:pt x="509183" y="5333131"/>
                </a:lnTo>
                <a:lnTo>
                  <a:pt x="519473" y="5292371"/>
                </a:lnTo>
                <a:lnTo>
                  <a:pt x="531727" y="5255380"/>
                </a:lnTo>
                <a:lnTo>
                  <a:pt x="560379" y="5189354"/>
                </a:lnTo>
                <a:lnTo>
                  <a:pt x="591650" y="5128354"/>
                </a:lnTo>
                <a:lnTo>
                  <a:pt x="607176" y="5097645"/>
                </a:lnTo>
                <a:lnTo>
                  <a:pt x="635829" y="5031619"/>
                </a:lnTo>
                <a:lnTo>
                  <a:pt x="648083" y="4994628"/>
                </a:lnTo>
                <a:lnTo>
                  <a:pt x="658373" y="4953868"/>
                </a:lnTo>
                <a:lnTo>
                  <a:pt x="666264" y="4908502"/>
                </a:lnTo>
                <a:lnTo>
                  <a:pt x="671318" y="4857691"/>
                </a:lnTo>
                <a:lnTo>
                  <a:pt x="673100" y="4800600"/>
                </a:lnTo>
                <a:lnTo>
                  <a:pt x="671318" y="4743508"/>
                </a:lnTo>
                <a:lnTo>
                  <a:pt x="666264" y="4692697"/>
                </a:lnTo>
                <a:lnTo>
                  <a:pt x="658373" y="4647331"/>
                </a:lnTo>
                <a:lnTo>
                  <a:pt x="648083" y="4606571"/>
                </a:lnTo>
                <a:lnTo>
                  <a:pt x="635829" y="4569580"/>
                </a:lnTo>
                <a:lnTo>
                  <a:pt x="607176" y="4503554"/>
                </a:lnTo>
                <a:lnTo>
                  <a:pt x="575906" y="4442554"/>
                </a:lnTo>
                <a:lnTo>
                  <a:pt x="560379" y="4411845"/>
                </a:lnTo>
                <a:lnTo>
                  <a:pt x="531727" y="4345819"/>
                </a:lnTo>
                <a:lnTo>
                  <a:pt x="519473" y="4308828"/>
                </a:lnTo>
                <a:lnTo>
                  <a:pt x="509183" y="4268068"/>
                </a:lnTo>
                <a:lnTo>
                  <a:pt x="501292" y="4222702"/>
                </a:lnTo>
                <a:lnTo>
                  <a:pt x="496238" y="4171891"/>
                </a:lnTo>
                <a:lnTo>
                  <a:pt x="494456" y="4114800"/>
                </a:lnTo>
                <a:lnTo>
                  <a:pt x="496238" y="4057708"/>
                </a:lnTo>
                <a:lnTo>
                  <a:pt x="501292" y="4006897"/>
                </a:lnTo>
                <a:lnTo>
                  <a:pt x="509183" y="3961531"/>
                </a:lnTo>
                <a:lnTo>
                  <a:pt x="519473" y="3920771"/>
                </a:lnTo>
                <a:lnTo>
                  <a:pt x="531727" y="3883780"/>
                </a:lnTo>
                <a:lnTo>
                  <a:pt x="560379" y="3817754"/>
                </a:lnTo>
                <a:lnTo>
                  <a:pt x="591650" y="3756754"/>
                </a:lnTo>
                <a:lnTo>
                  <a:pt x="607176" y="3726045"/>
                </a:lnTo>
                <a:lnTo>
                  <a:pt x="635829" y="3660019"/>
                </a:lnTo>
                <a:lnTo>
                  <a:pt x="648083" y="3623028"/>
                </a:lnTo>
                <a:lnTo>
                  <a:pt x="658373" y="3582268"/>
                </a:lnTo>
                <a:lnTo>
                  <a:pt x="666264" y="3536902"/>
                </a:lnTo>
                <a:lnTo>
                  <a:pt x="671318" y="3486091"/>
                </a:lnTo>
                <a:lnTo>
                  <a:pt x="673100" y="3429000"/>
                </a:lnTo>
                <a:lnTo>
                  <a:pt x="671318" y="3371908"/>
                </a:lnTo>
                <a:lnTo>
                  <a:pt x="666264" y="3321097"/>
                </a:lnTo>
                <a:lnTo>
                  <a:pt x="658373" y="3275731"/>
                </a:lnTo>
                <a:lnTo>
                  <a:pt x="648083" y="3234971"/>
                </a:lnTo>
                <a:lnTo>
                  <a:pt x="635829" y="3197980"/>
                </a:lnTo>
                <a:lnTo>
                  <a:pt x="607176" y="3131954"/>
                </a:lnTo>
                <a:lnTo>
                  <a:pt x="575906" y="3070954"/>
                </a:lnTo>
                <a:lnTo>
                  <a:pt x="560379" y="3040245"/>
                </a:lnTo>
                <a:lnTo>
                  <a:pt x="531727" y="2974219"/>
                </a:lnTo>
                <a:lnTo>
                  <a:pt x="519473" y="2937228"/>
                </a:lnTo>
                <a:lnTo>
                  <a:pt x="509183" y="2896468"/>
                </a:lnTo>
                <a:lnTo>
                  <a:pt x="501292" y="2851102"/>
                </a:lnTo>
                <a:lnTo>
                  <a:pt x="496238" y="2800291"/>
                </a:lnTo>
                <a:lnTo>
                  <a:pt x="494456" y="2743200"/>
                </a:lnTo>
                <a:lnTo>
                  <a:pt x="496238" y="2686108"/>
                </a:lnTo>
                <a:lnTo>
                  <a:pt x="501292" y="2635297"/>
                </a:lnTo>
                <a:lnTo>
                  <a:pt x="509183" y="2589931"/>
                </a:lnTo>
                <a:lnTo>
                  <a:pt x="519473" y="2549171"/>
                </a:lnTo>
                <a:lnTo>
                  <a:pt x="531727" y="2512180"/>
                </a:lnTo>
                <a:lnTo>
                  <a:pt x="560379" y="2446154"/>
                </a:lnTo>
                <a:lnTo>
                  <a:pt x="591650" y="2385154"/>
                </a:lnTo>
                <a:lnTo>
                  <a:pt x="607176" y="2354445"/>
                </a:lnTo>
                <a:lnTo>
                  <a:pt x="635829" y="2288419"/>
                </a:lnTo>
                <a:lnTo>
                  <a:pt x="648083" y="2251428"/>
                </a:lnTo>
                <a:lnTo>
                  <a:pt x="658373" y="2210668"/>
                </a:lnTo>
                <a:lnTo>
                  <a:pt x="666264" y="2165302"/>
                </a:lnTo>
                <a:lnTo>
                  <a:pt x="671318" y="2114491"/>
                </a:lnTo>
                <a:lnTo>
                  <a:pt x="673100" y="2057400"/>
                </a:lnTo>
                <a:lnTo>
                  <a:pt x="671318" y="2000308"/>
                </a:lnTo>
                <a:lnTo>
                  <a:pt x="666264" y="1949497"/>
                </a:lnTo>
                <a:lnTo>
                  <a:pt x="658373" y="1904131"/>
                </a:lnTo>
                <a:lnTo>
                  <a:pt x="648083" y="1863371"/>
                </a:lnTo>
                <a:lnTo>
                  <a:pt x="635829" y="1826380"/>
                </a:lnTo>
                <a:lnTo>
                  <a:pt x="607176" y="1760354"/>
                </a:lnTo>
                <a:lnTo>
                  <a:pt x="575906" y="1699354"/>
                </a:lnTo>
                <a:lnTo>
                  <a:pt x="560379" y="1668645"/>
                </a:lnTo>
                <a:lnTo>
                  <a:pt x="531727" y="1602619"/>
                </a:lnTo>
                <a:lnTo>
                  <a:pt x="519473" y="1565628"/>
                </a:lnTo>
                <a:lnTo>
                  <a:pt x="509183" y="1524868"/>
                </a:lnTo>
                <a:lnTo>
                  <a:pt x="501292" y="1479502"/>
                </a:lnTo>
                <a:lnTo>
                  <a:pt x="496238" y="1428691"/>
                </a:lnTo>
                <a:lnTo>
                  <a:pt x="494456" y="1371600"/>
                </a:lnTo>
                <a:lnTo>
                  <a:pt x="496238" y="1314508"/>
                </a:lnTo>
                <a:lnTo>
                  <a:pt x="501292" y="1263697"/>
                </a:lnTo>
                <a:lnTo>
                  <a:pt x="509183" y="1218331"/>
                </a:lnTo>
                <a:lnTo>
                  <a:pt x="519473" y="1177571"/>
                </a:lnTo>
                <a:lnTo>
                  <a:pt x="531727" y="1140580"/>
                </a:lnTo>
                <a:lnTo>
                  <a:pt x="560379" y="1074554"/>
                </a:lnTo>
                <a:lnTo>
                  <a:pt x="591650" y="1013554"/>
                </a:lnTo>
                <a:lnTo>
                  <a:pt x="607176" y="982845"/>
                </a:lnTo>
                <a:lnTo>
                  <a:pt x="635829" y="916819"/>
                </a:lnTo>
                <a:lnTo>
                  <a:pt x="648083" y="879828"/>
                </a:lnTo>
                <a:lnTo>
                  <a:pt x="658373" y="839068"/>
                </a:lnTo>
                <a:lnTo>
                  <a:pt x="666264" y="793702"/>
                </a:lnTo>
                <a:lnTo>
                  <a:pt x="671318" y="742891"/>
                </a:lnTo>
                <a:lnTo>
                  <a:pt x="673100" y="685800"/>
                </a:lnTo>
                <a:lnTo>
                  <a:pt x="671318" y="628708"/>
                </a:lnTo>
                <a:lnTo>
                  <a:pt x="666264" y="577897"/>
                </a:lnTo>
                <a:lnTo>
                  <a:pt x="658373" y="532531"/>
                </a:lnTo>
                <a:lnTo>
                  <a:pt x="648083" y="491771"/>
                </a:lnTo>
                <a:lnTo>
                  <a:pt x="635829" y="454780"/>
                </a:lnTo>
                <a:lnTo>
                  <a:pt x="607176" y="388754"/>
                </a:lnTo>
                <a:lnTo>
                  <a:pt x="575906" y="327754"/>
                </a:lnTo>
                <a:lnTo>
                  <a:pt x="560379" y="297045"/>
                </a:lnTo>
                <a:lnTo>
                  <a:pt x="531727" y="231019"/>
                </a:lnTo>
                <a:lnTo>
                  <a:pt x="519473" y="194028"/>
                </a:lnTo>
                <a:lnTo>
                  <a:pt x="509183" y="153268"/>
                </a:lnTo>
                <a:lnTo>
                  <a:pt x="501292" y="107902"/>
                </a:lnTo>
                <a:lnTo>
                  <a:pt x="496238" y="57091"/>
                </a:lnTo>
                <a:lnTo>
                  <a:pt x="494456" y="0"/>
                </a:lnTo>
                <a:close/>
              </a:path>
            </a:pathLst>
          </a:custGeom>
          <a:solidFill>
            <a:srgbClr val="2A1A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681592" y="590206"/>
            <a:ext cx="4114800" cy="67056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400" spc="80" b="0">
                <a:solidFill>
                  <a:srgbClr val="C00000"/>
                </a:solidFill>
                <a:latin typeface="Impact"/>
                <a:cs typeface="Impact"/>
              </a:rPr>
              <a:t>WHAT </a:t>
            </a:r>
            <a:r>
              <a:rPr dirty="0" sz="4400" spc="114" b="0">
                <a:solidFill>
                  <a:srgbClr val="C00000"/>
                </a:solidFill>
                <a:latin typeface="Impact"/>
                <a:cs typeface="Impact"/>
              </a:rPr>
              <a:t>IS </a:t>
            </a:r>
            <a:r>
              <a:rPr dirty="0" sz="4400" spc="145" b="0">
                <a:solidFill>
                  <a:srgbClr val="C00000"/>
                </a:solidFill>
                <a:latin typeface="Impact"/>
                <a:cs typeface="Impact"/>
              </a:rPr>
              <a:t>SHOCK</a:t>
            </a:r>
            <a:r>
              <a:rPr dirty="0" sz="4400" spc="204" b="0">
                <a:solidFill>
                  <a:srgbClr val="C00000"/>
                </a:solidFill>
                <a:latin typeface="Impact"/>
                <a:cs typeface="Impact"/>
              </a:rPr>
              <a:t> </a:t>
            </a:r>
            <a:r>
              <a:rPr dirty="0" sz="4400" b="0">
                <a:solidFill>
                  <a:srgbClr val="C00000"/>
                </a:solidFill>
                <a:latin typeface="Impact"/>
                <a:cs typeface="Impact"/>
              </a:rPr>
              <a:t>?</a:t>
            </a:r>
            <a:endParaRPr sz="4400">
              <a:latin typeface="Impact"/>
              <a:cs typeface="Impac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963795" y="1731269"/>
            <a:ext cx="7586980" cy="3858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1300" marR="5080" indent="-228600">
              <a:lnSpc>
                <a:spcPct val="100699"/>
              </a:lnSpc>
              <a:buClr>
                <a:srgbClr val="2A1A00"/>
              </a:buClr>
              <a:buChar char="•"/>
              <a:tabLst>
                <a:tab pos="241300" algn="l"/>
              </a:tabLst>
            </a:pPr>
            <a:r>
              <a:rPr dirty="0" sz="2400" spc="-15">
                <a:solidFill>
                  <a:srgbClr val="191917"/>
                </a:solidFill>
                <a:latin typeface="Arial"/>
                <a:cs typeface="Arial"/>
              </a:rPr>
              <a:t>Any </a:t>
            </a:r>
            <a:r>
              <a:rPr dirty="0" sz="2400" spc="-20">
                <a:solidFill>
                  <a:srgbClr val="191917"/>
                </a:solidFill>
                <a:latin typeface="Arial"/>
                <a:cs typeface="Arial"/>
              </a:rPr>
              <a:t>condition in </a:t>
            </a:r>
            <a:r>
              <a:rPr dirty="0" sz="2400" spc="-25">
                <a:solidFill>
                  <a:srgbClr val="191917"/>
                </a:solidFill>
                <a:latin typeface="Arial"/>
                <a:cs typeface="Arial"/>
              </a:rPr>
              <a:t>which </a:t>
            </a:r>
            <a:r>
              <a:rPr dirty="0" sz="2400" spc="-5">
                <a:solidFill>
                  <a:srgbClr val="191917"/>
                </a:solidFill>
                <a:latin typeface="Arial"/>
                <a:cs typeface="Arial"/>
              </a:rPr>
              <a:t>the </a:t>
            </a:r>
            <a:r>
              <a:rPr dirty="0" sz="2400" spc="-15">
                <a:solidFill>
                  <a:srgbClr val="191917"/>
                </a:solidFill>
                <a:latin typeface="Arial"/>
                <a:cs typeface="Arial"/>
              </a:rPr>
              <a:t>circulatory </a:t>
            </a:r>
            <a:r>
              <a:rPr dirty="0" sz="2400" spc="-5">
                <a:solidFill>
                  <a:srgbClr val="191917"/>
                </a:solidFill>
                <a:latin typeface="Arial"/>
                <a:cs typeface="Arial"/>
              </a:rPr>
              <a:t>system </a:t>
            </a:r>
            <a:r>
              <a:rPr dirty="0" sz="2400" spc="-20">
                <a:solidFill>
                  <a:srgbClr val="191917"/>
                </a:solidFill>
                <a:latin typeface="Arial"/>
                <a:cs typeface="Arial"/>
              </a:rPr>
              <a:t>is </a:t>
            </a:r>
            <a:r>
              <a:rPr dirty="0" sz="2400" spc="-30">
                <a:solidFill>
                  <a:srgbClr val="191917"/>
                </a:solidFill>
                <a:latin typeface="Arial"/>
                <a:cs typeface="Arial"/>
              </a:rPr>
              <a:t>unable  </a:t>
            </a:r>
            <a:r>
              <a:rPr dirty="0" sz="2400" spc="15">
                <a:solidFill>
                  <a:srgbClr val="191917"/>
                </a:solidFill>
                <a:latin typeface="Arial"/>
                <a:cs typeface="Arial"/>
              </a:rPr>
              <a:t>to </a:t>
            </a:r>
            <a:r>
              <a:rPr dirty="0" sz="2400" spc="-20">
                <a:solidFill>
                  <a:srgbClr val="191917"/>
                </a:solidFill>
                <a:latin typeface="Arial"/>
                <a:cs typeface="Arial"/>
              </a:rPr>
              <a:t>provide </a:t>
            </a:r>
            <a:r>
              <a:rPr dirty="0" sz="2400" spc="-25">
                <a:solidFill>
                  <a:srgbClr val="191917"/>
                </a:solidFill>
                <a:latin typeface="Arial"/>
                <a:cs typeface="Arial"/>
              </a:rPr>
              <a:t>adequate </a:t>
            </a:r>
            <a:r>
              <a:rPr dirty="0" sz="2400" spc="-20">
                <a:solidFill>
                  <a:srgbClr val="191917"/>
                </a:solidFill>
                <a:latin typeface="Arial"/>
                <a:cs typeface="Arial"/>
              </a:rPr>
              <a:t>circulation </a:t>
            </a:r>
            <a:r>
              <a:rPr dirty="0" sz="2400">
                <a:solidFill>
                  <a:srgbClr val="191917"/>
                </a:solidFill>
                <a:latin typeface="Arial"/>
                <a:cs typeface="Arial"/>
              </a:rPr>
              <a:t>&amp; </a:t>
            </a:r>
            <a:r>
              <a:rPr dirty="0" sz="2400" spc="-10">
                <a:solidFill>
                  <a:srgbClr val="191917"/>
                </a:solidFill>
                <a:latin typeface="Arial"/>
                <a:cs typeface="Arial"/>
              </a:rPr>
              <a:t>tissue </a:t>
            </a:r>
            <a:r>
              <a:rPr dirty="0" sz="2400" spc="-20">
                <a:solidFill>
                  <a:srgbClr val="191917"/>
                </a:solidFill>
                <a:latin typeface="Arial"/>
                <a:cs typeface="Arial"/>
              </a:rPr>
              <a:t>perfusion,  resulting in failure </a:t>
            </a:r>
            <a:r>
              <a:rPr dirty="0" sz="2400" spc="15">
                <a:solidFill>
                  <a:srgbClr val="191917"/>
                </a:solidFill>
                <a:latin typeface="Arial"/>
                <a:cs typeface="Arial"/>
              </a:rPr>
              <a:t>to </a:t>
            </a:r>
            <a:r>
              <a:rPr dirty="0" sz="2400" spc="-25">
                <a:solidFill>
                  <a:srgbClr val="191917"/>
                </a:solidFill>
                <a:latin typeface="Arial"/>
                <a:cs typeface="Arial"/>
              </a:rPr>
              <a:t>deliver </a:t>
            </a:r>
            <a:r>
              <a:rPr dirty="0" sz="2400" spc="-20">
                <a:solidFill>
                  <a:srgbClr val="191917"/>
                </a:solidFill>
                <a:latin typeface="Arial"/>
                <a:cs typeface="Arial"/>
              </a:rPr>
              <a:t>oxygen </a:t>
            </a:r>
            <a:r>
              <a:rPr dirty="0" sz="2400" spc="15">
                <a:solidFill>
                  <a:srgbClr val="191917"/>
                </a:solidFill>
                <a:latin typeface="Arial"/>
                <a:cs typeface="Arial"/>
              </a:rPr>
              <a:t>to </a:t>
            </a:r>
            <a:r>
              <a:rPr dirty="0" sz="2400" spc="-5">
                <a:solidFill>
                  <a:srgbClr val="191917"/>
                </a:solidFill>
                <a:latin typeface="Arial"/>
                <a:cs typeface="Arial"/>
              </a:rPr>
              <a:t>the </a:t>
            </a:r>
            <a:r>
              <a:rPr dirty="0" sz="2400" spc="-15">
                <a:solidFill>
                  <a:srgbClr val="191917"/>
                </a:solidFill>
                <a:latin typeface="Arial"/>
                <a:cs typeface="Arial"/>
              </a:rPr>
              <a:t>tissues </a:t>
            </a:r>
            <a:r>
              <a:rPr dirty="0" sz="2400">
                <a:solidFill>
                  <a:srgbClr val="191917"/>
                </a:solidFill>
                <a:latin typeface="Arial"/>
                <a:cs typeface="Arial"/>
              </a:rPr>
              <a:t>&amp;  </a:t>
            </a:r>
            <a:r>
              <a:rPr dirty="0" sz="2400" spc="-10">
                <a:solidFill>
                  <a:srgbClr val="191917"/>
                </a:solidFill>
                <a:latin typeface="Arial"/>
                <a:cs typeface="Arial"/>
              </a:rPr>
              <a:t>vital </a:t>
            </a:r>
            <a:r>
              <a:rPr dirty="0" sz="2400" spc="-30">
                <a:solidFill>
                  <a:srgbClr val="191917"/>
                </a:solidFill>
                <a:latin typeface="Arial"/>
                <a:cs typeface="Arial"/>
              </a:rPr>
              <a:t>body </a:t>
            </a:r>
            <a:r>
              <a:rPr dirty="0" sz="2400" spc="-25">
                <a:solidFill>
                  <a:srgbClr val="191917"/>
                </a:solidFill>
                <a:latin typeface="Arial"/>
                <a:cs typeface="Arial"/>
              </a:rPr>
              <a:t>organs </a:t>
            </a:r>
            <a:r>
              <a:rPr dirty="0" sz="2400" spc="-15">
                <a:solidFill>
                  <a:srgbClr val="191917"/>
                </a:solidFill>
                <a:latin typeface="Arial"/>
                <a:cs typeface="Arial"/>
              </a:rPr>
              <a:t>relative </a:t>
            </a:r>
            <a:r>
              <a:rPr dirty="0" sz="2400" spc="15">
                <a:solidFill>
                  <a:srgbClr val="191917"/>
                </a:solidFill>
                <a:latin typeface="Arial"/>
                <a:cs typeface="Arial"/>
              </a:rPr>
              <a:t>to </a:t>
            </a:r>
            <a:r>
              <a:rPr dirty="0" sz="2400" spc="-5">
                <a:solidFill>
                  <a:srgbClr val="191917"/>
                </a:solidFill>
                <a:latin typeface="Arial"/>
                <a:cs typeface="Arial"/>
              </a:rPr>
              <a:t>its </a:t>
            </a:r>
            <a:r>
              <a:rPr dirty="0" sz="2400" spc="-20">
                <a:solidFill>
                  <a:srgbClr val="191917"/>
                </a:solidFill>
                <a:latin typeface="Arial"/>
                <a:cs typeface="Arial"/>
              </a:rPr>
              <a:t>metabolic</a:t>
            </a:r>
            <a:r>
              <a:rPr dirty="0" sz="2400" spc="560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191917"/>
                </a:solidFill>
                <a:latin typeface="Arial"/>
                <a:cs typeface="Arial"/>
              </a:rPr>
              <a:t>requirement.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2A1A00"/>
              </a:buClr>
              <a:buFont typeface="Arial"/>
              <a:buChar char="•"/>
            </a:pPr>
            <a:endParaRPr sz="21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Clr>
                <a:srgbClr val="2A1A00"/>
              </a:buClr>
              <a:buChar char="•"/>
              <a:tabLst>
                <a:tab pos="241300" algn="l"/>
              </a:tabLst>
            </a:pPr>
            <a:r>
              <a:rPr dirty="0" sz="2400" spc="-25">
                <a:solidFill>
                  <a:srgbClr val="191917"/>
                </a:solidFill>
                <a:latin typeface="Arial"/>
                <a:cs typeface="Arial"/>
              </a:rPr>
              <a:t>Defined </a:t>
            </a:r>
            <a:r>
              <a:rPr dirty="0" sz="2400" spc="-20">
                <a:solidFill>
                  <a:srgbClr val="191917"/>
                </a:solidFill>
                <a:latin typeface="Arial"/>
                <a:cs typeface="Arial"/>
              </a:rPr>
              <a:t>as </a:t>
            </a:r>
            <a:r>
              <a:rPr dirty="0" sz="2400" spc="-10" b="1">
                <a:solidFill>
                  <a:srgbClr val="191917"/>
                </a:solidFill>
                <a:latin typeface="Arial"/>
                <a:cs typeface="Arial"/>
              </a:rPr>
              <a:t>Circulatory</a:t>
            </a:r>
            <a:r>
              <a:rPr dirty="0" sz="2400" spc="254" b="1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191917"/>
                </a:solidFill>
                <a:latin typeface="Arial"/>
                <a:cs typeface="Arial"/>
              </a:rPr>
              <a:t>Shock</a:t>
            </a:r>
            <a:r>
              <a:rPr dirty="0" sz="2400" spc="-5">
                <a:solidFill>
                  <a:srgbClr val="191917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2A1A00"/>
              </a:buClr>
              <a:buFont typeface="Arial"/>
              <a:buChar char="•"/>
            </a:pPr>
            <a:endParaRPr sz="20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Clr>
                <a:srgbClr val="2A1A00"/>
              </a:buClr>
              <a:buChar char="•"/>
              <a:tabLst>
                <a:tab pos="241300" algn="l"/>
              </a:tabLst>
            </a:pPr>
            <a:r>
              <a:rPr dirty="0" sz="2400" spc="-20">
                <a:solidFill>
                  <a:srgbClr val="191917"/>
                </a:solidFill>
                <a:latin typeface="Arial"/>
                <a:cs typeface="Arial"/>
              </a:rPr>
              <a:t>Results in </a:t>
            </a:r>
            <a:r>
              <a:rPr dirty="0" sz="2400" spc="-25">
                <a:solidFill>
                  <a:srgbClr val="191917"/>
                </a:solidFill>
                <a:latin typeface="Arial"/>
                <a:cs typeface="Arial"/>
              </a:rPr>
              <a:t>organ </a:t>
            </a:r>
            <a:r>
              <a:rPr dirty="0" sz="2400" spc="-15">
                <a:solidFill>
                  <a:srgbClr val="191917"/>
                </a:solidFill>
                <a:latin typeface="Arial"/>
                <a:cs typeface="Arial"/>
              </a:rPr>
              <a:t>dysfunction </a:t>
            </a:r>
            <a:r>
              <a:rPr dirty="0" sz="2400">
                <a:solidFill>
                  <a:srgbClr val="191917"/>
                </a:solidFill>
                <a:latin typeface="Arial"/>
                <a:cs typeface="Arial"/>
              </a:rPr>
              <a:t>&amp; </a:t>
            </a:r>
            <a:r>
              <a:rPr dirty="0" sz="2400" spc="-30">
                <a:solidFill>
                  <a:srgbClr val="191917"/>
                </a:solidFill>
                <a:latin typeface="Arial"/>
                <a:cs typeface="Arial"/>
              </a:rPr>
              <a:t>cellular </a:t>
            </a:r>
            <a:r>
              <a:rPr dirty="0" sz="2400" spc="50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191917"/>
                </a:solidFill>
                <a:latin typeface="Arial"/>
                <a:cs typeface="Arial"/>
              </a:rPr>
              <a:t>damage.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2A1A00"/>
              </a:buClr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241300" marR="678180" indent="-228600">
              <a:lnSpc>
                <a:spcPct val="100699"/>
              </a:lnSpc>
              <a:buClr>
                <a:srgbClr val="2A1A00"/>
              </a:buClr>
              <a:buChar char="•"/>
              <a:tabLst>
                <a:tab pos="329565" algn="l"/>
                <a:tab pos="330200" algn="l"/>
              </a:tabLst>
            </a:pPr>
            <a:r>
              <a:rPr dirty="0" sz="2400" spc="15">
                <a:solidFill>
                  <a:srgbClr val="191917"/>
                </a:solidFill>
                <a:latin typeface="Arial"/>
                <a:cs typeface="Arial"/>
              </a:rPr>
              <a:t>If </a:t>
            </a:r>
            <a:r>
              <a:rPr dirty="0" sz="2400" spc="-25">
                <a:solidFill>
                  <a:srgbClr val="191917"/>
                </a:solidFill>
                <a:latin typeface="Arial"/>
                <a:cs typeface="Arial"/>
              </a:rPr>
              <a:t>not </a:t>
            </a:r>
            <a:r>
              <a:rPr dirty="0" sz="2400" spc="-20">
                <a:solidFill>
                  <a:srgbClr val="191917"/>
                </a:solidFill>
                <a:latin typeface="Arial"/>
                <a:cs typeface="Arial"/>
              </a:rPr>
              <a:t>quickly </a:t>
            </a:r>
            <a:r>
              <a:rPr dirty="0" sz="2400" spc="-15">
                <a:solidFill>
                  <a:srgbClr val="191917"/>
                </a:solidFill>
                <a:latin typeface="Arial"/>
                <a:cs typeface="Arial"/>
              </a:rPr>
              <a:t>corrected, </a:t>
            </a:r>
            <a:r>
              <a:rPr dirty="0" sz="2400" spc="-20">
                <a:solidFill>
                  <a:srgbClr val="191917"/>
                </a:solidFill>
                <a:latin typeface="Arial"/>
                <a:cs typeface="Arial"/>
              </a:rPr>
              <a:t>it </a:t>
            </a:r>
            <a:r>
              <a:rPr dirty="0" sz="2400" spc="-15">
                <a:solidFill>
                  <a:srgbClr val="191917"/>
                </a:solidFill>
                <a:latin typeface="Arial"/>
                <a:cs typeface="Arial"/>
              </a:rPr>
              <a:t>may </a:t>
            </a:r>
            <a:r>
              <a:rPr dirty="0" sz="2400" spc="-30">
                <a:solidFill>
                  <a:srgbClr val="191917"/>
                </a:solidFill>
                <a:latin typeface="Arial"/>
                <a:cs typeface="Arial"/>
              </a:rPr>
              <a:t>lead </a:t>
            </a:r>
            <a:r>
              <a:rPr dirty="0" sz="2400" spc="15">
                <a:solidFill>
                  <a:srgbClr val="191917"/>
                </a:solidFill>
                <a:latin typeface="Arial"/>
                <a:cs typeface="Arial"/>
              </a:rPr>
              <a:t>to </a:t>
            </a:r>
            <a:r>
              <a:rPr dirty="0" sz="2400" spc="-20">
                <a:solidFill>
                  <a:srgbClr val="191917"/>
                </a:solidFill>
                <a:latin typeface="Arial"/>
                <a:cs typeface="Arial"/>
              </a:rPr>
              <a:t>irreversible  </a:t>
            </a:r>
            <a:r>
              <a:rPr dirty="0" sz="2400" spc="-15">
                <a:solidFill>
                  <a:srgbClr val="191917"/>
                </a:solidFill>
                <a:latin typeface="Arial"/>
                <a:cs typeface="Arial"/>
              </a:rPr>
              <a:t>shock </a:t>
            </a:r>
            <a:r>
              <a:rPr dirty="0" sz="2400">
                <a:solidFill>
                  <a:srgbClr val="191917"/>
                </a:solidFill>
                <a:latin typeface="Arial"/>
                <a:cs typeface="Arial"/>
              </a:rPr>
              <a:t>&amp;</a:t>
            </a:r>
            <a:r>
              <a:rPr dirty="0" sz="2400" spc="-10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191917"/>
                </a:solidFill>
                <a:latin typeface="Arial"/>
                <a:cs typeface="Arial"/>
              </a:rPr>
              <a:t>death.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3099" y="6571805"/>
            <a:ext cx="260667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05"/>
              </a:lnSpc>
            </a:pPr>
            <a:r>
              <a:rPr dirty="0" sz="1000" spc="-20">
                <a:solidFill>
                  <a:srgbClr val="595959"/>
                </a:solidFill>
                <a:latin typeface="Times New Roman"/>
                <a:cs typeface="Times New Roman"/>
              </a:rPr>
              <a:t>Dr. </a:t>
            </a:r>
            <a:r>
              <a:rPr dirty="0" sz="1000" spc="-25">
                <a:solidFill>
                  <a:srgbClr val="595959"/>
                </a:solidFill>
                <a:latin typeface="Times New Roman"/>
                <a:cs typeface="Times New Roman"/>
              </a:rPr>
              <a:t>Abeer  </a:t>
            </a:r>
            <a:r>
              <a:rPr dirty="0" sz="1000" spc="-15">
                <a:solidFill>
                  <a:srgbClr val="595959"/>
                </a:solidFill>
                <a:latin typeface="Times New Roman"/>
                <a:cs typeface="Times New Roman"/>
              </a:rPr>
              <a:t>A. </a:t>
            </a:r>
            <a:r>
              <a:rPr dirty="0" sz="1000" spc="-10">
                <a:solidFill>
                  <a:srgbClr val="595959"/>
                </a:solidFill>
                <a:latin typeface="Times New Roman"/>
                <a:cs typeface="Times New Roman"/>
              </a:rPr>
              <a:t>Al-Masri, </a:t>
            </a:r>
            <a:r>
              <a:rPr dirty="0" sz="1000" spc="-5">
                <a:solidFill>
                  <a:srgbClr val="595959"/>
                </a:solidFill>
                <a:latin typeface="Times New Roman"/>
                <a:cs typeface="Times New Roman"/>
              </a:rPr>
              <a:t>Faculty </a:t>
            </a:r>
            <a:r>
              <a:rPr dirty="0" sz="1000">
                <a:solidFill>
                  <a:srgbClr val="595959"/>
                </a:solidFill>
                <a:latin typeface="Times New Roman"/>
                <a:cs typeface="Times New Roman"/>
              </a:rPr>
              <a:t>of </a:t>
            </a:r>
            <a:r>
              <a:rPr dirty="0" sz="1000" spc="-10">
                <a:solidFill>
                  <a:srgbClr val="595959"/>
                </a:solidFill>
                <a:latin typeface="Times New Roman"/>
                <a:cs typeface="Times New Roman"/>
              </a:rPr>
              <a:t>Medicine,</a:t>
            </a:r>
            <a:r>
              <a:rPr dirty="0" sz="1000" spc="18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000" spc="5">
                <a:solidFill>
                  <a:srgbClr val="595959"/>
                </a:solidFill>
                <a:latin typeface="Times New Roman"/>
                <a:cs typeface="Times New Roman"/>
              </a:rPr>
              <a:t>KSU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14300">
              <a:lnSpc>
                <a:spcPts val="1310"/>
              </a:lnSpc>
            </a:pPr>
            <a:fld id="{81D60167-4931-47E6-BA6A-407CBD079E47}" type="slidenum">
              <a:rPr dirty="0"/>
              <a:t>2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281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w="0" h="6858000">
                <a:moveTo>
                  <a:pt x="0" y="6858000"/>
                </a:move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8B3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928100" y="0"/>
            <a:ext cx="215900" cy="6858000"/>
          </a:xfrm>
          <a:custGeom>
            <a:avLst/>
            <a:gdLst/>
            <a:ahLst/>
            <a:cxnLst/>
            <a:rect l="l" t="t" r="r" b="b"/>
            <a:pathLst>
              <a:path w="215900" h="6858000">
                <a:moveTo>
                  <a:pt x="0" y="0"/>
                </a:moveTo>
                <a:lnTo>
                  <a:pt x="215900" y="0"/>
                </a:lnTo>
                <a:lnTo>
                  <a:pt x="2159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8B3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673100" cy="6858000"/>
          </a:xfrm>
          <a:custGeom>
            <a:avLst/>
            <a:gdLst/>
            <a:ahLst/>
            <a:cxnLst/>
            <a:rect l="l" t="t" r="r" b="b"/>
            <a:pathLst>
              <a:path w="673100" h="6858000">
                <a:moveTo>
                  <a:pt x="494456" y="0"/>
                </a:moveTo>
                <a:lnTo>
                  <a:pt x="0" y="0"/>
                </a:lnTo>
                <a:lnTo>
                  <a:pt x="0" y="6858000"/>
                </a:lnTo>
                <a:lnTo>
                  <a:pt x="494456" y="6858000"/>
                </a:lnTo>
                <a:lnTo>
                  <a:pt x="496238" y="6800908"/>
                </a:lnTo>
                <a:lnTo>
                  <a:pt x="501292" y="6750097"/>
                </a:lnTo>
                <a:lnTo>
                  <a:pt x="509183" y="6704731"/>
                </a:lnTo>
                <a:lnTo>
                  <a:pt x="519473" y="6663971"/>
                </a:lnTo>
                <a:lnTo>
                  <a:pt x="531727" y="6626980"/>
                </a:lnTo>
                <a:lnTo>
                  <a:pt x="560379" y="6560954"/>
                </a:lnTo>
                <a:lnTo>
                  <a:pt x="591650" y="6499954"/>
                </a:lnTo>
                <a:lnTo>
                  <a:pt x="607176" y="6469245"/>
                </a:lnTo>
                <a:lnTo>
                  <a:pt x="635829" y="6403219"/>
                </a:lnTo>
                <a:lnTo>
                  <a:pt x="648083" y="6366228"/>
                </a:lnTo>
                <a:lnTo>
                  <a:pt x="658373" y="6325468"/>
                </a:lnTo>
                <a:lnTo>
                  <a:pt x="666264" y="6280102"/>
                </a:lnTo>
                <a:lnTo>
                  <a:pt x="671318" y="6229291"/>
                </a:lnTo>
                <a:lnTo>
                  <a:pt x="673100" y="6172200"/>
                </a:lnTo>
                <a:lnTo>
                  <a:pt x="671318" y="6115108"/>
                </a:lnTo>
                <a:lnTo>
                  <a:pt x="666264" y="6064297"/>
                </a:lnTo>
                <a:lnTo>
                  <a:pt x="658373" y="6018931"/>
                </a:lnTo>
                <a:lnTo>
                  <a:pt x="648083" y="5978171"/>
                </a:lnTo>
                <a:lnTo>
                  <a:pt x="635829" y="5941180"/>
                </a:lnTo>
                <a:lnTo>
                  <a:pt x="607176" y="5875154"/>
                </a:lnTo>
                <a:lnTo>
                  <a:pt x="575906" y="5814154"/>
                </a:lnTo>
                <a:lnTo>
                  <a:pt x="560379" y="5783445"/>
                </a:lnTo>
                <a:lnTo>
                  <a:pt x="531727" y="5717419"/>
                </a:lnTo>
                <a:lnTo>
                  <a:pt x="519473" y="5680428"/>
                </a:lnTo>
                <a:lnTo>
                  <a:pt x="509183" y="5639668"/>
                </a:lnTo>
                <a:lnTo>
                  <a:pt x="501292" y="5594302"/>
                </a:lnTo>
                <a:lnTo>
                  <a:pt x="496238" y="5543491"/>
                </a:lnTo>
                <a:lnTo>
                  <a:pt x="494456" y="5486400"/>
                </a:lnTo>
                <a:lnTo>
                  <a:pt x="496238" y="5429308"/>
                </a:lnTo>
                <a:lnTo>
                  <a:pt x="501292" y="5378497"/>
                </a:lnTo>
                <a:lnTo>
                  <a:pt x="509183" y="5333131"/>
                </a:lnTo>
                <a:lnTo>
                  <a:pt x="519473" y="5292371"/>
                </a:lnTo>
                <a:lnTo>
                  <a:pt x="531727" y="5255380"/>
                </a:lnTo>
                <a:lnTo>
                  <a:pt x="560379" y="5189354"/>
                </a:lnTo>
                <a:lnTo>
                  <a:pt x="591650" y="5128354"/>
                </a:lnTo>
                <a:lnTo>
                  <a:pt x="607176" y="5097645"/>
                </a:lnTo>
                <a:lnTo>
                  <a:pt x="635829" y="5031619"/>
                </a:lnTo>
                <a:lnTo>
                  <a:pt x="648083" y="4994628"/>
                </a:lnTo>
                <a:lnTo>
                  <a:pt x="658373" y="4953868"/>
                </a:lnTo>
                <a:lnTo>
                  <a:pt x="666264" y="4908502"/>
                </a:lnTo>
                <a:lnTo>
                  <a:pt x="671318" y="4857691"/>
                </a:lnTo>
                <a:lnTo>
                  <a:pt x="673100" y="4800600"/>
                </a:lnTo>
                <a:lnTo>
                  <a:pt x="671318" y="4743508"/>
                </a:lnTo>
                <a:lnTo>
                  <a:pt x="666264" y="4692697"/>
                </a:lnTo>
                <a:lnTo>
                  <a:pt x="658373" y="4647331"/>
                </a:lnTo>
                <a:lnTo>
                  <a:pt x="648083" y="4606571"/>
                </a:lnTo>
                <a:lnTo>
                  <a:pt x="635829" y="4569580"/>
                </a:lnTo>
                <a:lnTo>
                  <a:pt x="607176" y="4503554"/>
                </a:lnTo>
                <a:lnTo>
                  <a:pt x="575906" y="4442554"/>
                </a:lnTo>
                <a:lnTo>
                  <a:pt x="560379" y="4411845"/>
                </a:lnTo>
                <a:lnTo>
                  <a:pt x="531727" y="4345819"/>
                </a:lnTo>
                <a:lnTo>
                  <a:pt x="519473" y="4308828"/>
                </a:lnTo>
                <a:lnTo>
                  <a:pt x="509183" y="4268068"/>
                </a:lnTo>
                <a:lnTo>
                  <a:pt x="501292" y="4222702"/>
                </a:lnTo>
                <a:lnTo>
                  <a:pt x="496238" y="4171891"/>
                </a:lnTo>
                <a:lnTo>
                  <a:pt x="494456" y="4114800"/>
                </a:lnTo>
                <a:lnTo>
                  <a:pt x="496238" y="4057708"/>
                </a:lnTo>
                <a:lnTo>
                  <a:pt x="501292" y="4006897"/>
                </a:lnTo>
                <a:lnTo>
                  <a:pt x="509183" y="3961531"/>
                </a:lnTo>
                <a:lnTo>
                  <a:pt x="519473" y="3920771"/>
                </a:lnTo>
                <a:lnTo>
                  <a:pt x="531727" y="3883780"/>
                </a:lnTo>
                <a:lnTo>
                  <a:pt x="560379" y="3817754"/>
                </a:lnTo>
                <a:lnTo>
                  <a:pt x="591650" y="3756754"/>
                </a:lnTo>
                <a:lnTo>
                  <a:pt x="607176" y="3726045"/>
                </a:lnTo>
                <a:lnTo>
                  <a:pt x="635829" y="3660019"/>
                </a:lnTo>
                <a:lnTo>
                  <a:pt x="648083" y="3623028"/>
                </a:lnTo>
                <a:lnTo>
                  <a:pt x="658373" y="3582268"/>
                </a:lnTo>
                <a:lnTo>
                  <a:pt x="666264" y="3536902"/>
                </a:lnTo>
                <a:lnTo>
                  <a:pt x="671318" y="3486091"/>
                </a:lnTo>
                <a:lnTo>
                  <a:pt x="673100" y="3429000"/>
                </a:lnTo>
                <a:lnTo>
                  <a:pt x="671318" y="3371908"/>
                </a:lnTo>
                <a:lnTo>
                  <a:pt x="666264" y="3321097"/>
                </a:lnTo>
                <a:lnTo>
                  <a:pt x="658373" y="3275731"/>
                </a:lnTo>
                <a:lnTo>
                  <a:pt x="648083" y="3234971"/>
                </a:lnTo>
                <a:lnTo>
                  <a:pt x="635829" y="3197980"/>
                </a:lnTo>
                <a:lnTo>
                  <a:pt x="607176" y="3131954"/>
                </a:lnTo>
                <a:lnTo>
                  <a:pt x="575906" y="3070954"/>
                </a:lnTo>
                <a:lnTo>
                  <a:pt x="560379" y="3040245"/>
                </a:lnTo>
                <a:lnTo>
                  <a:pt x="531727" y="2974219"/>
                </a:lnTo>
                <a:lnTo>
                  <a:pt x="519473" y="2937228"/>
                </a:lnTo>
                <a:lnTo>
                  <a:pt x="509183" y="2896468"/>
                </a:lnTo>
                <a:lnTo>
                  <a:pt x="501292" y="2851102"/>
                </a:lnTo>
                <a:lnTo>
                  <a:pt x="496238" y="2800291"/>
                </a:lnTo>
                <a:lnTo>
                  <a:pt x="494456" y="2743200"/>
                </a:lnTo>
                <a:lnTo>
                  <a:pt x="496238" y="2686108"/>
                </a:lnTo>
                <a:lnTo>
                  <a:pt x="501292" y="2635297"/>
                </a:lnTo>
                <a:lnTo>
                  <a:pt x="509183" y="2589931"/>
                </a:lnTo>
                <a:lnTo>
                  <a:pt x="519473" y="2549171"/>
                </a:lnTo>
                <a:lnTo>
                  <a:pt x="531727" y="2512180"/>
                </a:lnTo>
                <a:lnTo>
                  <a:pt x="560379" y="2446154"/>
                </a:lnTo>
                <a:lnTo>
                  <a:pt x="591650" y="2385154"/>
                </a:lnTo>
                <a:lnTo>
                  <a:pt x="607176" y="2354445"/>
                </a:lnTo>
                <a:lnTo>
                  <a:pt x="635829" y="2288419"/>
                </a:lnTo>
                <a:lnTo>
                  <a:pt x="648083" y="2251428"/>
                </a:lnTo>
                <a:lnTo>
                  <a:pt x="658373" y="2210668"/>
                </a:lnTo>
                <a:lnTo>
                  <a:pt x="666264" y="2165302"/>
                </a:lnTo>
                <a:lnTo>
                  <a:pt x="671318" y="2114491"/>
                </a:lnTo>
                <a:lnTo>
                  <a:pt x="673100" y="2057400"/>
                </a:lnTo>
                <a:lnTo>
                  <a:pt x="671318" y="2000308"/>
                </a:lnTo>
                <a:lnTo>
                  <a:pt x="666264" y="1949497"/>
                </a:lnTo>
                <a:lnTo>
                  <a:pt x="658373" y="1904131"/>
                </a:lnTo>
                <a:lnTo>
                  <a:pt x="648083" y="1863371"/>
                </a:lnTo>
                <a:lnTo>
                  <a:pt x="635829" y="1826380"/>
                </a:lnTo>
                <a:lnTo>
                  <a:pt x="607176" y="1760354"/>
                </a:lnTo>
                <a:lnTo>
                  <a:pt x="575906" y="1699354"/>
                </a:lnTo>
                <a:lnTo>
                  <a:pt x="560379" y="1668645"/>
                </a:lnTo>
                <a:lnTo>
                  <a:pt x="531727" y="1602619"/>
                </a:lnTo>
                <a:lnTo>
                  <a:pt x="519473" y="1565628"/>
                </a:lnTo>
                <a:lnTo>
                  <a:pt x="509183" y="1524868"/>
                </a:lnTo>
                <a:lnTo>
                  <a:pt x="501292" y="1479502"/>
                </a:lnTo>
                <a:lnTo>
                  <a:pt x="496238" y="1428691"/>
                </a:lnTo>
                <a:lnTo>
                  <a:pt x="494456" y="1371600"/>
                </a:lnTo>
                <a:lnTo>
                  <a:pt x="496238" y="1314508"/>
                </a:lnTo>
                <a:lnTo>
                  <a:pt x="501292" y="1263697"/>
                </a:lnTo>
                <a:lnTo>
                  <a:pt x="509183" y="1218331"/>
                </a:lnTo>
                <a:lnTo>
                  <a:pt x="519473" y="1177571"/>
                </a:lnTo>
                <a:lnTo>
                  <a:pt x="531727" y="1140580"/>
                </a:lnTo>
                <a:lnTo>
                  <a:pt x="560379" y="1074554"/>
                </a:lnTo>
                <a:lnTo>
                  <a:pt x="591650" y="1013554"/>
                </a:lnTo>
                <a:lnTo>
                  <a:pt x="607176" y="982845"/>
                </a:lnTo>
                <a:lnTo>
                  <a:pt x="635829" y="916819"/>
                </a:lnTo>
                <a:lnTo>
                  <a:pt x="648083" y="879828"/>
                </a:lnTo>
                <a:lnTo>
                  <a:pt x="658373" y="839068"/>
                </a:lnTo>
                <a:lnTo>
                  <a:pt x="666264" y="793702"/>
                </a:lnTo>
                <a:lnTo>
                  <a:pt x="671318" y="742891"/>
                </a:lnTo>
                <a:lnTo>
                  <a:pt x="673100" y="685800"/>
                </a:lnTo>
                <a:lnTo>
                  <a:pt x="671318" y="628708"/>
                </a:lnTo>
                <a:lnTo>
                  <a:pt x="666264" y="577897"/>
                </a:lnTo>
                <a:lnTo>
                  <a:pt x="658373" y="532531"/>
                </a:lnTo>
                <a:lnTo>
                  <a:pt x="648083" y="491771"/>
                </a:lnTo>
                <a:lnTo>
                  <a:pt x="635829" y="454780"/>
                </a:lnTo>
                <a:lnTo>
                  <a:pt x="607176" y="388754"/>
                </a:lnTo>
                <a:lnTo>
                  <a:pt x="575906" y="327754"/>
                </a:lnTo>
                <a:lnTo>
                  <a:pt x="560379" y="297045"/>
                </a:lnTo>
                <a:lnTo>
                  <a:pt x="531727" y="231019"/>
                </a:lnTo>
                <a:lnTo>
                  <a:pt x="519473" y="194028"/>
                </a:lnTo>
                <a:lnTo>
                  <a:pt x="509183" y="153268"/>
                </a:lnTo>
                <a:lnTo>
                  <a:pt x="501292" y="107902"/>
                </a:lnTo>
                <a:lnTo>
                  <a:pt x="496238" y="57091"/>
                </a:lnTo>
                <a:lnTo>
                  <a:pt x="494456" y="0"/>
                </a:lnTo>
                <a:close/>
              </a:path>
            </a:pathLst>
          </a:custGeom>
          <a:solidFill>
            <a:srgbClr val="2A1A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38650" y="2355850"/>
            <a:ext cx="0" cy="412750"/>
          </a:xfrm>
          <a:custGeom>
            <a:avLst/>
            <a:gdLst/>
            <a:ahLst/>
            <a:cxnLst/>
            <a:rect l="l" t="t" r="r" b="b"/>
            <a:pathLst>
              <a:path w="0" h="412750">
                <a:moveTo>
                  <a:pt x="0" y="0"/>
                </a:moveTo>
                <a:lnTo>
                  <a:pt x="0" y="412521"/>
                </a:lnTo>
              </a:path>
            </a:pathLst>
          </a:custGeom>
          <a:ln w="3175">
            <a:solidFill>
              <a:srgbClr val="F8B3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438650" y="2355850"/>
            <a:ext cx="0" cy="412750"/>
          </a:xfrm>
          <a:custGeom>
            <a:avLst/>
            <a:gdLst/>
            <a:ahLst/>
            <a:cxnLst/>
            <a:rect l="l" t="t" r="r" b="b"/>
            <a:pathLst>
              <a:path w="0" h="412750">
                <a:moveTo>
                  <a:pt x="0" y="0"/>
                </a:moveTo>
                <a:lnTo>
                  <a:pt x="1" y="412517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206750" y="1593850"/>
            <a:ext cx="2527300" cy="83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206750" y="2419350"/>
            <a:ext cx="2527300" cy="12700"/>
          </a:xfrm>
          <a:custGeom>
            <a:avLst/>
            <a:gdLst/>
            <a:ahLst/>
            <a:cxnLst/>
            <a:rect l="l" t="t" r="r" b="b"/>
            <a:pathLst>
              <a:path w="2527300" h="12700">
                <a:moveTo>
                  <a:pt x="0" y="12700"/>
                </a:moveTo>
                <a:lnTo>
                  <a:pt x="2527300" y="12700"/>
                </a:lnTo>
                <a:lnTo>
                  <a:pt x="25273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46B2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213100" y="1606550"/>
            <a:ext cx="0" cy="812800"/>
          </a:xfrm>
          <a:custGeom>
            <a:avLst/>
            <a:gdLst/>
            <a:ahLst/>
            <a:cxnLst/>
            <a:rect l="l" t="t" r="r" b="b"/>
            <a:pathLst>
              <a:path w="0" h="812800">
                <a:moveTo>
                  <a:pt x="0" y="0"/>
                </a:moveTo>
                <a:lnTo>
                  <a:pt x="0" y="812800"/>
                </a:lnTo>
              </a:path>
            </a:pathLst>
          </a:custGeom>
          <a:ln w="12700">
            <a:solidFill>
              <a:srgbClr val="46B2B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206750" y="1593850"/>
            <a:ext cx="2527300" cy="12700"/>
          </a:xfrm>
          <a:custGeom>
            <a:avLst/>
            <a:gdLst/>
            <a:ahLst/>
            <a:cxnLst/>
            <a:rect l="l" t="t" r="r" b="b"/>
            <a:pathLst>
              <a:path w="2527300" h="12700">
                <a:moveTo>
                  <a:pt x="0" y="12700"/>
                </a:moveTo>
                <a:lnTo>
                  <a:pt x="2527300" y="12700"/>
                </a:lnTo>
                <a:lnTo>
                  <a:pt x="25273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46B2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727700" y="1606550"/>
            <a:ext cx="0" cy="812800"/>
          </a:xfrm>
          <a:custGeom>
            <a:avLst/>
            <a:gdLst/>
            <a:ahLst/>
            <a:cxnLst/>
            <a:rect l="l" t="t" r="r" b="b"/>
            <a:pathLst>
              <a:path w="0" h="812800">
                <a:moveTo>
                  <a:pt x="0" y="0"/>
                </a:moveTo>
                <a:lnTo>
                  <a:pt x="0" y="812800"/>
                </a:lnTo>
              </a:path>
            </a:pathLst>
          </a:custGeom>
          <a:ln w="12700">
            <a:solidFill>
              <a:srgbClr val="46B2B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3511524" y="1603697"/>
            <a:ext cx="1901189" cy="7556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31800" marR="5080" indent="-419100">
              <a:lnSpc>
                <a:spcPct val="100699"/>
              </a:lnSpc>
            </a:pPr>
            <a:r>
              <a:rPr dirty="0" sz="2400" spc="30" b="1">
                <a:latin typeface="Arial Black"/>
                <a:cs typeface="Arial Black"/>
              </a:rPr>
              <a:t>C</a:t>
            </a:r>
            <a:r>
              <a:rPr dirty="0" sz="2400" b="1">
                <a:latin typeface="Arial Black"/>
                <a:cs typeface="Arial Black"/>
              </a:rPr>
              <a:t>i</a:t>
            </a:r>
            <a:r>
              <a:rPr dirty="0" sz="2400" spc="35" b="1">
                <a:latin typeface="Arial Black"/>
                <a:cs typeface="Arial Black"/>
              </a:rPr>
              <a:t>r</a:t>
            </a:r>
            <a:r>
              <a:rPr dirty="0" sz="2400" spc="-5" b="1">
                <a:latin typeface="Arial Black"/>
                <a:cs typeface="Arial Black"/>
              </a:rPr>
              <a:t>cu</a:t>
            </a:r>
            <a:r>
              <a:rPr dirty="0" sz="2400" b="1">
                <a:latin typeface="Arial Black"/>
                <a:cs typeface="Arial Black"/>
              </a:rPr>
              <a:t>l</a:t>
            </a:r>
            <a:r>
              <a:rPr dirty="0" sz="2400" spc="-5" b="1">
                <a:latin typeface="Arial Black"/>
                <a:cs typeface="Arial Black"/>
              </a:rPr>
              <a:t>a</a:t>
            </a:r>
            <a:r>
              <a:rPr dirty="0" sz="2400" spc="35" b="1">
                <a:latin typeface="Arial Black"/>
                <a:cs typeface="Arial Black"/>
              </a:rPr>
              <a:t>t</a:t>
            </a:r>
            <a:r>
              <a:rPr dirty="0" sz="2400" spc="-5" b="1">
                <a:latin typeface="Arial Black"/>
                <a:cs typeface="Arial Black"/>
              </a:rPr>
              <a:t>o</a:t>
            </a:r>
            <a:r>
              <a:rPr dirty="0" sz="2400" spc="130" b="1">
                <a:latin typeface="Arial Black"/>
                <a:cs typeface="Arial Black"/>
              </a:rPr>
              <a:t>r</a:t>
            </a:r>
            <a:r>
              <a:rPr dirty="0" sz="2400" b="1">
                <a:latin typeface="Arial Black"/>
                <a:cs typeface="Arial Black"/>
              </a:rPr>
              <a:t>y  </a:t>
            </a:r>
            <a:r>
              <a:rPr dirty="0" sz="2400" spc="-10" b="1">
                <a:latin typeface="Arial Black"/>
                <a:cs typeface="Arial Black"/>
              </a:rPr>
              <a:t>Shock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343150" y="2787650"/>
            <a:ext cx="4537075" cy="0"/>
          </a:xfrm>
          <a:custGeom>
            <a:avLst/>
            <a:gdLst/>
            <a:ahLst/>
            <a:cxnLst/>
            <a:rect l="l" t="t" r="r" b="b"/>
            <a:pathLst>
              <a:path w="4537075" h="0">
                <a:moveTo>
                  <a:pt x="0" y="0"/>
                </a:moveTo>
                <a:lnTo>
                  <a:pt x="4536503" y="0"/>
                </a:lnTo>
              </a:path>
            </a:pathLst>
          </a:custGeom>
          <a:ln w="3175">
            <a:solidFill>
              <a:srgbClr val="F8B3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343150" y="2787650"/>
            <a:ext cx="4537075" cy="0"/>
          </a:xfrm>
          <a:custGeom>
            <a:avLst/>
            <a:gdLst/>
            <a:ahLst/>
            <a:cxnLst/>
            <a:rect l="l" t="t" r="r" b="b"/>
            <a:pathLst>
              <a:path w="4537075" h="0">
                <a:moveTo>
                  <a:pt x="0" y="0"/>
                </a:moveTo>
                <a:lnTo>
                  <a:pt x="4536502" y="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343150" y="2787650"/>
            <a:ext cx="0" cy="288290"/>
          </a:xfrm>
          <a:custGeom>
            <a:avLst/>
            <a:gdLst/>
            <a:ahLst/>
            <a:cxnLst/>
            <a:rect l="l" t="t" r="r" b="b"/>
            <a:pathLst>
              <a:path w="0" h="288289">
                <a:moveTo>
                  <a:pt x="0" y="0"/>
                </a:moveTo>
                <a:lnTo>
                  <a:pt x="0" y="288036"/>
                </a:lnTo>
              </a:path>
            </a:pathLst>
          </a:custGeom>
          <a:ln w="3175">
            <a:solidFill>
              <a:srgbClr val="F8B3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343150" y="2787650"/>
            <a:ext cx="0" cy="288290"/>
          </a:xfrm>
          <a:custGeom>
            <a:avLst/>
            <a:gdLst/>
            <a:ahLst/>
            <a:cxnLst/>
            <a:rect l="l" t="t" r="r" b="b"/>
            <a:pathLst>
              <a:path w="0" h="288289">
                <a:moveTo>
                  <a:pt x="0" y="0"/>
                </a:moveTo>
                <a:lnTo>
                  <a:pt x="0" y="28803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877050" y="2787650"/>
            <a:ext cx="0" cy="288290"/>
          </a:xfrm>
          <a:custGeom>
            <a:avLst/>
            <a:gdLst/>
            <a:ahLst/>
            <a:cxnLst/>
            <a:rect l="l" t="t" r="r" b="b"/>
            <a:pathLst>
              <a:path w="0" h="288289">
                <a:moveTo>
                  <a:pt x="0" y="0"/>
                </a:moveTo>
                <a:lnTo>
                  <a:pt x="0" y="288036"/>
                </a:lnTo>
              </a:path>
            </a:pathLst>
          </a:custGeom>
          <a:ln w="3175">
            <a:solidFill>
              <a:srgbClr val="F8B3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877050" y="2787650"/>
            <a:ext cx="0" cy="288290"/>
          </a:xfrm>
          <a:custGeom>
            <a:avLst/>
            <a:gdLst/>
            <a:ahLst/>
            <a:cxnLst/>
            <a:rect l="l" t="t" r="r" b="b"/>
            <a:pathLst>
              <a:path w="0" h="288289">
                <a:moveTo>
                  <a:pt x="0" y="0"/>
                </a:moveTo>
                <a:lnTo>
                  <a:pt x="0" y="28803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085850" y="3105150"/>
            <a:ext cx="2552700" cy="431800"/>
          </a:xfrm>
          <a:custGeom>
            <a:avLst/>
            <a:gdLst/>
            <a:ahLst/>
            <a:cxnLst/>
            <a:rect l="l" t="t" r="r" b="b"/>
            <a:pathLst>
              <a:path w="2552700" h="431800">
                <a:moveTo>
                  <a:pt x="0" y="0"/>
                </a:moveTo>
                <a:lnTo>
                  <a:pt x="2552700" y="0"/>
                </a:lnTo>
                <a:lnTo>
                  <a:pt x="2552700" y="431800"/>
                </a:lnTo>
                <a:lnTo>
                  <a:pt x="0" y="431800"/>
                </a:lnTo>
                <a:lnTo>
                  <a:pt x="0" y="0"/>
                </a:lnTo>
                <a:close/>
              </a:path>
            </a:pathLst>
          </a:custGeom>
          <a:solidFill>
            <a:srgbClr val="D36F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085850" y="3524250"/>
            <a:ext cx="2552700" cy="12700"/>
          </a:xfrm>
          <a:custGeom>
            <a:avLst/>
            <a:gdLst/>
            <a:ahLst/>
            <a:cxnLst/>
            <a:rect l="l" t="t" r="r" b="b"/>
            <a:pathLst>
              <a:path w="2552700" h="12700">
                <a:moveTo>
                  <a:pt x="0" y="12700"/>
                </a:moveTo>
                <a:lnTo>
                  <a:pt x="2552700" y="12700"/>
                </a:lnTo>
                <a:lnTo>
                  <a:pt x="25527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D36F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092200" y="3117850"/>
            <a:ext cx="0" cy="406400"/>
          </a:xfrm>
          <a:custGeom>
            <a:avLst/>
            <a:gdLst/>
            <a:ahLst/>
            <a:cxnLst/>
            <a:rect l="l" t="t" r="r" b="b"/>
            <a:pathLst>
              <a:path w="0" h="406400">
                <a:moveTo>
                  <a:pt x="0" y="0"/>
                </a:moveTo>
                <a:lnTo>
                  <a:pt x="0" y="406400"/>
                </a:lnTo>
              </a:path>
            </a:pathLst>
          </a:custGeom>
          <a:ln w="12700">
            <a:solidFill>
              <a:srgbClr val="D36F6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085850" y="3105150"/>
            <a:ext cx="2552700" cy="12700"/>
          </a:xfrm>
          <a:custGeom>
            <a:avLst/>
            <a:gdLst/>
            <a:ahLst/>
            <a:cxnLst/>
            <a:rect l="l" t="t" r="r" b="b"/>
            <a:pathLst>
              <a:path w="2552700" h="12700">
                <a:moveTo>
                  <a:pt x="0" y="12700"/>
                </a:moveTo>
                <a:lnTo>
                  <a:pt x="2552700" y="12700"/>
                </a:lnTo>
                <a:lnTo>
                  <a:pt x="25527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D36F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632200" y="3117850"/>
            <a:ext cx="0" cy="406400"/>
          </a:xfrm>
          <a:custGeom>
            <a:avLst/>
            <a:gdLst/>
            <a:ahLst/>
            <a:cxnLst/>
            <a:rect l="l" t="t" r="r" b="b"/>
            <a:pathLst>
              <a:path w="0" h="406400">
                <a:moveTo>
                  <a:pt x="0" y="0"/>
                </a:moveTo>
                <a:lnTo>
                  <a:pt x="0" y="406400"/>
                </a:lnTo>
              </a:path>
            </a:pathLst>
          </a:custGeom>
          <a:ln w="12700">
            <a:solidFill>
              <a:srgbClr val="D36F6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1197877" y="3133039"/>
            <a:ext cx="2324735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 b="1">
                <a:latin typeface="Arial Black"/>
                <a:cs typeface="Arial Black"/>
              </a:rPr>
              <a:t>Low Output</a:t>
            </a:r>
            <a:r>
              <a:rPr dirty="0" sz="1800" spc="-70" b="1">
                <a:latin typeface="Arial Black"/>
                <a:cs typeface="Arial Black"/>
              </a:rPr>
              <a:t> </a:t>
            </a:r>
            <a:r>
              <a:rPr dirty="0" sz="1800" spc="-5" b="1">
                <a:latin typeface="Arial Black"/>
                <a:cs typeface="Arial Black"/>
              </a:rPr>
              <a:t>Shock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086350" y="3079750"/>
            <a:ext cx="3492500" cy="431800"/>
          </a:xfrm>
          <a:custGeom>
            <a:avLst/>
            <a:gdLst/>
            <a:ahLst/>
            <a:cxnLst/>
            <a:rect l="l" t="t" r="r" b="b"/>
            <a:pathLst>
              <a:path w="3492500" h="431800">
                <a:moveTo>
                  <a:pt x="0" y="0"/>
                </a:moveTo>
                <a:lnTo>
                  <a:pt x="3492500" y="0"/>
                </a:lnTo>
                <a:lnTo>
                  <a:pt x="3492500" y="431800"/>
                </a:lnTo>
                <a:lnTo>
                  <a:pt x="0" y="431800"/>
                </a:lnTo>
                <a:lnTo>
                  <a:pt x="0" y="0"/>
                </a:lnTo>
                <a:close/>
              </a:path>
            </a:pathLst>
          </a:custGeom>
          <a:solidFill>
            <a:srgbClr val="D36F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086350" y="3498850"/>
            <a:ext cx="3492500" cy="12700"/>
          </a:xfrm>
          <a:custGeom>
            <a:avLst/>
            <a:gdLst/>
            <a:ahLst/>
            <a:cxnLst/>
            <a:rect l="l" t="t" r="r" b="b"/>
            <a:pathLst>
              <a:path w="3492500" h="12700">
                <a:moveTo>
                  <a:pt x="0" y="12700"/>
                </a:moveTo>
                <a:lnTo>
                  <a:pt x="3492500" y="12700"/>
                </a:lnTo>
                <a:lnTo>
                  <a:pt x="34925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D36F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092700" y="3092450"/>
            <a:ext cx="0" cy="406400"/>
          </a:xfrm>
          <a:custGeom>
            <a:avLst/>
            <a:gdLst/>
            <a:ahLst/>
            <a:cxnLst/>
            <a:rect l="l" t="t" r="r" b="b"/>
            <a:pathLst>
              <a:path w="0" h="406400">
                <a:moveTo>
                  <a:pt x="0" y="0"/>
                </a:moveTo>
                <a:lnTo>
                  <a:pt x="0" y="406400"/>
                </a:lnTo>
              </a:path>
            </a:pathLst>
          </a:custGeom>
          <a:ln w="12700">
            <a:solidFill>
              <a:srgbClr val="D36F6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5086350" y="3079750"/>
            <a:ext cx="3492500" cy="12700"/>
          </a:xfrm>
          <a:custGeom>
            <a:avLst/>
            <a:gdLst/>
            <a:ahLst/>
            <a:cxnLst/>
            <a:rect l="l" t="t" r="r" b="b"/>
            <a:pathLst>
              <a:path w="3492500" h="12700">
                <a:moveTo>
                  <a:pt x="0" y="12700"/>
                </a:moveTo>
                <a:lnTo>
                  <a:pt x="3492500" y="12700"/>
                </a:lnTo>
                <a:lnTo>
                  <a:pt x="34925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D36F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8572500" y="3092450"/>
            <a:ext cx="0" cy="406400"/>
          </a:xfrm>
          <a:custGeom>
            <a:avLst/>
            <a:gdLst/>
            <a:ahLst/>
            <a:cxnLst/>
            <a:rect l="l" t="t" r="r" b="b"/>
            <a:pathLst>
              <a:path w="0" h="406400">
                <a:moveTo>
                  <a:pt x="0" y="0"/>
                </a:moveTo>
                <a:lnTo>
                  <a:pt x="0" y="406400"/>
                </a:lnTo>
              </a:path>
            </a:pathLst>
          </a:custGeom>
          <a:ln w="12700">
            <a:solidFill>
              <a:srgbClr val="D36F6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5434419" y="3101975"/>
            <a:ext cx="2781300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 b="1">
                <a:latin typeface="Arial Black"/>
                <a:cs typeface="Arial Black"/>
              </a:rPr>
              <a:t>High </a:t>
            </a:r>
            <a:r>
              <a:rPr dirty="0" sz="1800" b="1">
                <a:latin typeface="Arial Black"/>
                <a:cs typeface="Arial Black"/>
              </a:rPr>
              <a:t>/ N </a:t>
            </a:r>
            <a:r>
              <a:rPr dirty="0" sz="1800" spc="-5" b="1">
                <a:latin typeface="Arial Black"/>
                <a:cs typeface="Arial Black"/>
              </a:rPr>
              <a:t>Output</a:t>
            </a:r>
            <a:r>
              <a:rPr dirty="0" sz="1800" spc="-65" b="1">
                <a:latin typeface="Arial Black"/>
                <a:cs typeface="Arial Black"/>
              </a:rPr>
              <a:t> </a:t>
            </a:r>
            <a:r>
              <a:rPr dirty="0" sz="1800" spc="-5" b="1">
                <a:latin typeface="Arial Black"/>
                <a:cs typeface="Arial Black"/>
              </a:rPr>
              <a:t>Shock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343150" y="3524250"/>
            <a:ext cx="0" cy="346710"/>
          </a:xfrm>
          <a:custGeom>
            <a:avLst/>
            <a:gdLst/>
            <a:ahLst/>
            <a:cxnLst/>
            <a:rect l="l" t="t" r="r" b="b"/>
            <a:pathLst>
              <a:path w="0" h="346710">
                <a:moveTo>
                  <a:pt x="0" y="0"/>
                </a:moveTo>
                <a:lnTo>
                  <a:pt x="0" y="346392"/>
                </a:lnTo>
              </a:path>
            </a:pathLst>
          </a:custGeom>
          <a:ln w="3175">
            <a:solidFill>
              <a:srgbClr val="F8B3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2343150" y="3524250"/>
            <a:ext cx="0" cy="346710"/>
          </a:xfrm>
          <a:custGeom>
            <a:avLst/>
            <a:gdLst/>
            <a:ahLst/>
            <a:cxnLst/>
            <a:rect l="l" t="t" r="r" b="b"/>
            <a:pathLst>
              <a:path w="0" h="346710">
                <a:moveTo>
                  <a:pt x="0" y="0"/>
                </a:moveTo>
                <a:lnTo>
                  <a:pt x="0" y="34639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6877050" y="3511550"/>
            <a:ext cx="0" cy="662305"/>
          </a:xfrm>
          <a:custGeom>
            <a:avLst/>
            <a:gdLst/>
            <a:ahLst/>
            <a:cxnLst/>
            <a:rect l="l" t="t" r="r" b="b"/>
            <a:pathLst>
              <a:path w="0" h="662304">
                <a:moveTo>
                  <a:pt x="0" y="0"/>
                </a:moveTo>
                <a:lnTo>
                  <a:pt x="0" y="661720"/>
                </a:lnTo>
              </a:path>
            </a:pathLst>
          </a:custGeom>
          <a:ln w="3175">
            <a:solidFill>
              <a:srgbClr val="F8B3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6877050" y="3511550"/>
            <a:ext cx="0" cy="662305"/>
          </a:xfrm>
          <a:custGeom>
            <a:avLst/>
            <a:gdLst/>
            <a:ahLst/>
            <a:cxnLst/>
            <a:rect l="l" t="t" r="r" b="b"/>
            <a:pathLst>
              <a:path w="0" h="662304">
                <a:moveTo>
                  <a:pt x="0" y="0"/>
                </a:moveTo>
                <a:lnTo>
                  <a:pt x="0" y="66172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6051550" y="4070350"/>
            <a:ext cx="1689100" cy="520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6051550" y="4578350"/>
            <a:ext cx="1689100" cy="12700"/>
          </a:xfrm>
          <a:custGeom>
            <a:avLst/>
            <a:gdLst/>
            <a:ahLst/>
            <a:cxnLst/>
            <a:rect l="l" t="t" r="r" b="b"/>
            <a:pathLst>
              <a:path w="1689100" h="12700">
                <a:moveTo>
                  <a:pt x="0" y="12700"/>
                </a:moveTo>
                <a:lnTo>
                  <a:pt x="1689100" y="12700"/>
                </a:lnTo>
                <a:lnTo>
                  <a:pt x="16891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82627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6057900" y="4083050"/>
            <a:ext cx="0" cy="495300"/>
          </a:xfrm>
          <a:custGeom>
            <a:avLst/>
            <a:gdLst/>
            <a:ahLst/>
            <a:cxnLst/>
            <a:rect l="l" t="t" r="r" b="b"/>
            <a:pathLst>
              <a:path w="0" h="495300">
                <a:moveTo>
                  <a:pt x="0" y="0"/>
                </a:moveTo>
                <a:lnTo>
                  <a:pt x="0" y="495300"/>
                </a:lnTo>
              </a:path>
            </a:pathLst>
          </a:custGeom>
          <a:ln w="12700">
            <a:solidFill>
              <a:srgbClr val="82627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6051550" y="4070350"/>
            <a:ext cx="1689100" cy="12700"/>
          </a:xfrm>
          <a:custGeom>
            <a:avLst/>
            <a:gdLst/>
            <a:ahLst/>
            <a:cxnLst/>
            <a:rect l="l" t="t" r="r" b="b"/>
            <a:pathLst>
              <a:path w="1689100" h="12700">
                <a:moveTo>
                  <a:pt x="0" y="12700"/>
                </a:moveTo>
                <a:lnTo>
                  <a:pt x="1689100" y="12700"/>
                </a:lnTo>
                <a:lnTo>
                  <a:pt x="16891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82627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7734300" y="4083050"/>
            <a:ext cx="0" cy="495300"/>
          </a:xfrm>
          <a:custGeom>
            <a:avLst/>
            <a:gdLst/>
            <a:ahLst/>
            <a:cxnLst/>
            <a:rect l="l" t="t" r="r" b="b"/>
            <a:pathLst>
              <a:path w="0" h="495300">
                <a:moveTo>
                  <a:pt x="0" y="0"/>
                </a:moveTo>
                <a:lnTo>
                  <a:pt x="0" y="495300"/>
                </a:lnTo>
              </a:path>
            </a:pathLst>
          </a:custGeom>
          <a:ln w="12700">
            <a:solidFill>
              <a:srgbClr val="82627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6313017" y="4094594"/>
            <a:ext cx="1160145" cy="2298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b="1">
                <a:latin typeface="Arial Black"/>
                <a:cs typeface="Arial Black"/>
              </a:rPr>
              <a:t>Distributive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376517" y="4310494"/>
            <a:ext cx="1021080" cy="2298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25" b="1">
                <a:latin typeface="Arial Black"/>
                <a:cs typeface="Arial Black"/>
              </a:rPr>
              <a:t>Vasogenic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555750" y="3867150"/>
            <a:ext cx="1656714" cy="0"/>
          </a:xfrm>
          <a:custGeom>
            <a:avLst/>
            <a:gdLst/>
            <a:ahLst/>
            <a:cxnLst/>
            <a:rect l="l" t="t" r="r" b="b"/>
            <a:pathLst>
              <a:path w="1656714" h="0">
                <a:moveTo>
                  <a:pt x="0" y="0"/>
                </a:moveTo>
                <a:lnTo>
                  <a:pt x="1656181" y="0"/>
                </a:lnTo>
              </a:path>
            </a:pathLst>
          </a:custGeom>
          <a:ln w="3175">
            <a:solidFill>
              <a:srgbClr val="F8B3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555750" y="3867150"/>
            <a:ext cx="1656714" cy="0"/>
          </a:xfrm>
          <a:custGeom>
            <a:avLst/>
            <a:gdLst/>
            <a:ahLst/>
            <a:cxnLst/>
            <a:rect l="l" t="t" r="r" b="b"/>
            <a:pathLst>
              <a:path w="1656714" h="0">
                <a:moveTo>
                  <a:pt x="0" y="0"/>
                </a:moveTo>
                <a:lnTo>
                  <a:pt x="165618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5226050" y="3511550"/>
            <a:ext cx="0" cy="648335"/>
          </a:xfrm>
          <a:custGeom>
            <a:avLst/>
            <a:gdLst/>
            <a:ahLst/>
            <a:cxnLst/>
            <a:rect l="l" t="t" r="r" b="b"/>
            <a:pathLst>
              <a:path w="0" h="648335">
                <a:moveTo>
                  <a:pt x="0" y="0"/>
                </a:moveTo>
                <a:lnTo>
                  <a:pt x="0" y="648068"/>
                </a:lnTo>
              </a:path>
            </a:pathLst>
          </a:custGeom>
          <a:ln w="3175">
            <a:solidFill>
              <a:srgbClr val="F8B3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5226050" y="3511550"/>
            <a:ext cx="0" cy="648335"/>
          </a:xfrm>
          <a:custGeom>
            <a:avLst/>
            <a:gdLst/>
            <a:ahLst/>
            <a:cxnLst/>
            <a:rect l="l" t="t" r="r" b="b"/>
            <a:pathLst>
              <a:path w="0" h="648335">
                <a:moveTo>
                  <a:pt x="0" y="0"/>
                </a:moveTo>
                <a:lnTo>
                  <a:pt x="1" y="64807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3206750" y="3867150"/>
            <a:ext cx="0" cy="381000"/>
          </a:xfrm>
          <a:custGeom>
            <a:avLst/>
            <a:gdLst/>
            <a:ahLst/>
            <a:cxnLst/>
            <a:rect l="l" t="t" r="r" b="b"/>
            <a:pathLst>
              <a:path w="0"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3175">
            <a:solidFill>
              <a:srgbClr val="F8B3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3206750" y="3867150"/>
            <a:ext cx="0" cy="407034"/>
          </a:xfrm>
          <a:custGeom>
            <a:avLst/>
            <a:gdLst/>
            <a:ahLst/>
            <a:cxnLst/>
            <a:rect l="l" t="t" r="r" b="b"/>
            <a:pathLst>
              <a:path w="0" h="407035">
                <a:moveTo>
                  <a:pt x="0" y="0"/>
                </a:moveTo>
                <a:lnTo>
                  <a:pt x="0" y="40660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1555750" y="3867150"/>
            <a:ext cx="0" cy="288290"/>
          </a:xfrm>
          <a:custGeom>
            <a:avLst/>
            <a:gdLst/>
            <a:ahLst/>
            <a:cxnLst/>
            <a:rect l="l" t="t" r="r" b="b"/>
            <a:pathLst>
              <a:path w="0" h="288289">
                <a:moveTo>
                  <a:pt x="0" y="0"/>
                </a:moveTo>
                <a:lnTo>
                  <a:pt x="0" y="288036"/>
                </a:lnTo>
              </a:path>
            </a:pathLst>
          </a:custGeom>
          <a:ln w="3175">
            <a:solidFill>
              <a:srgbClr val="F8B3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1555750" y="3867150"/>
            <a:ext cx="0" cy="288290"/>
          </a:xfrm>
          <a:custGeom>
            <a:avLst/>
            <a:gdLst/>
            <a:ahLst/>
            <a:cxnLst/>
            <a:rect l="l" t="t" r="r" b="b"/>
            <a:pathLst>
              <a:path w="0" h="288289">
                <a:moveTo>
                  <a:pt x="0" y="0"/>
                </a:moveTo>
                <a:lnTo>
                  <a:pt x="0" y="28803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1911350" y="3867150"/>
            <a:ext cx="0" cy="889000"/>
          </a:xfrm>
          <a:custGeom>
            <a:avLst/>
            <a:gdLst/>
            <a:ahLst/>
            <a:cxnLst/>
            <a:rect l="l" t="t" r="r" b="b"/>
            <a:pathLst>
              <a:path w="0" h="889000">
                <a:moveTo>
                  <a:pt x="0" y="0"/>
                </a:moveTo>
                <a:lnTo>
                  <a:pt x="0" y="889000"/>
                </a:lnTo>
              </a:path>
            </a:pathLst>
          </a:custGeom>
          <a:ln w="3175">
            <a:solidFill>
              <a:srgbClr val="F8B3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1911350" y="3867150"/>
            <a:ext cx="0" cy="936625"/>
          </a:xfrm>
          <a:custGeom>
            <a:avLst/>
            <a:gdLst/>
            <a:ahLst/>
            <a:cxnLst/>
            <a:rect l="l" t="t" r="r" b="b"/>
            <a:pathLst>
              <a:path w="0" h="936625">
                <a:moveTo>
                  <a:pt x="0" y="0"/>
                </a:moveTo>
                <a:lnTo>
                  <a:pt x="0" y="93610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222250" y="4159250"/>
            <a:ext cx="1435100" cy="355600"/>
          </a:xfrm>
          <a:custGeom>
            <a:avLst/>
            <a:gdLst/>
            <a:ahLst/>
            <a:cxnLst/>
            <a:rect l="l" t="t" r="r" b="b"/>
            <a:pathLst>
              <a:path w="1435100" h="355600">
                <a:moveTo>
                  <a:pt x="0" y="0"/>
                </a:moveTo>
                <a:lnTo>
                  <a:pt x="1435100" y="0"/>
                </a:lnTo>
                <a:lnTo>
                  <a:pt x="1435100" y="355600"/>
                </a:lnTo>
                <a:lnTo>
                  <a:pt x="0" y="355600"/>
                </a:lnTo>
                <a:lnTo>
                  <a:pt x="0" y="0"/>
                </a:lnTo>
                <a:close/>
              </a:path>
            </a:pathLst>
          </a:custGeom>
          <a:solidFill>
            <a:srgbClr val="AFDC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222250" y="4502150"/>
            <a:ext cx="1435100" cy="12700"/>
          </a:xfrm>
          <a:custGeom>
            <a:avLst/>
            <a:gdLst/>
            <a:ahLst/>
            <a:cxnLst/>
            <a:rect l="l" t="t" r="r" b="b"/>
            <a:pathLst>
              <a:path w="1435100" h="12700">
                <a:moveTo>
                  <a:pt x="0" y="12700"/>
                </a:moveTo>
                <a:lnTo>
                  <a:pt x="1435100" y="12700"/>
                </a:lnTo>
                <a:lnTo>
                  <a:pt x="14351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D36F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228600" y="4171950"/>
            <a:ext cx="0" cy="330200"/>
          </a:xfrm>
          <a:custGeom>
            <a:avLst/>
            <a:gdLst/>
            <a:ahLst/>
            <a:cxnLst/>
            <a:rect l="l" t="t" r="r" b="b"/>
            <a:pathLst>
              <a:path w="0" h="330200">
                <a:moveTo>
                  <a:pt x="0" y="0"/>
                </a:moveTo>
                <a:lnTo>
                  <a:pt x="0" y="330200"/>
                </a:lnTo>
              </a:path>
            </a:pathLst>
          </a:custGeom>
          <a:ln w="12700">
            <a:solidFill>
              <a:srgbClr val="D36F6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222250" y="4159250"/>
            <a:ext cx="1435100" cy="12700"/>
          </a:xfrm>
          <a:custGeom>
            <a:avLst/>
            <a:gdLst/>
            <a:ahLst/>
            <a:cxnLst/>
            <a:rect l="l" t="t" r="r" b="b"/>
            <a:pathLst>
              <a:path w="1435100" h="12700">
                <a:moveTo>
                  <a:pt x="0" y="12700"/>
                </a:moveTo>
                <a:lnTo>
                  <a:pt x="1435100" y="12700"/>
                </a:lnTo>
                <a:lnTo>
                  <a:pt x="14351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D36F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1651000" y="4171950"/>
            <a:ext cx="0" cy="330200"/>
          </a:xfrm>
          <a:custGeom>
            <a:avLst/>
            <a:gdLst/>
            <a:ahLst/>
            <a:cxnLst/>
            <a:rect l="l" t="t" r="r" b="b"/>
            <a:pathLst>
              <a:path w="0" h="330200">
                <a:moveTo>
                  <a:pt x="0" y="0"/>
                </a:moveTo>
                <a:lnTo>
                  <a:pt x="0" y="330200"/>
                </a:lnTo>
              </a:path>
            </a:pathLst>
          </a:custGeom>
          <a:ln w="12700">
            <a:solidFill>
              <a:srgbClr val="D36F6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 txBox="1"/>
          <p:nvPr/>
        </p:nvSpPr>
        <p:spPr>
          <a:xfrm>
            <a:off x="296183" y="4182097"/>
            <a:ext cx="1287145" cy="2298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b="1">
                <a:latin typeface="Arial Black"/>
                <a:cs typeface="Arial Black"/>
              </a:rPr>
              <a:t>Hypovolemic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1162050" y="4756150"/>
            <a:ext cx="1397000" cy="355600"/>
          </a:xfrm>
          <a:custGeom>
            <a:avLst/>
            <a:gdLst/>
            <a:ahLst/>
            <a:cxnLst/>
            <a:rect l="l" t="t" r="r" b="b"/>
            <a:pathLst>
              <a:path w="1397000" h="355600">
                <a:moveTo>
                  <a:pt x="0" y="0"/>
                </a:moveTo>
                <a:lnTo>
                  <a:pt x="1397000" y="0"/>
                </a:lnTo>
                <a:lnTo>
                  <a:pt x="1397000" y="355600"/>
                </a:lnTo>
                <a:lnTo>
                  <a:pt x="0" y="355600"/>
                </a:lnTo>
                <a:lnTo>
                  <a:pt x="0" y="0"/>
                </a:lnTo>
                <a:close/>
              </a:path>
            </a:pathLst>
          </a:custGeom>
          <a:solidFill>
            <a:srgbClr val="AFDC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1162050" y="5099050"/>
            <a:ext cx="1397000" cy="12700"/>
          </a:xfrm>
          <a:custGeom>
            <a:avLst/>
            <a:gdLst/>
            <a:ahLst/>
            <a:cxnLst/>
            <a:rect l="l" t="t" r="r" b="b"/>
            <a:pathLst>
              <a:path w="1397000" h="12700">
                <a:moveTo>
                  <a:pt x="0" y="12700"/>
                </a:moveTo>
                <a:lnTo>
                  <a:pt x="1397000" y="12700"/>
                </a:lnTo>
                <a:lnTo>
                  <a:pt x="13970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D36F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1168400" y="4768850"/>
            <a:ext cx="0" cy="330200"/>
          </a:xfrm>
          <a:custGeom>
            <a:avLst/>
            <a:gdLst/>
            <a:ahLst/>
            <a:cxnLst/>
            <a:rect l="l" t="t" r="r" b="b"/>
            <a:pathLst>
              <a:path w="0" h="330200">
                <a:moveTo>
                  <a:pt x="0" y="0"/>
                </a:moveTo>
                <a:lnTo>
                  <a:pt x="0" y="330200"/>
                </a:lnTo>
              </a:path>
            </a:pathLst>
          </a:custGeom>
          <a:ln w="12700">
            <a:solidFill>
              <a:srgbClr val="D36F6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1162050" y="4756150"/>
            <a:ext cx="1397000" cy="12700"/>
          </a:xfrm>
          <a:custGeom>
            <a:avLst/>
            <a:gdLst/>
            <a:ahLst/>
            <a:cxnLst/>
            <a:rect l="l" t="t" r="r" b="b"/>
            <a:pathLst>
              <a:path w="1397000" h="12700">
                <a:moveTo>
                  <a:pt x="0" y="12700"/>
                </a:moveTo>
                <a:lnTo>
                  <a:pt x="1397000" y="12700"/>
                </a:lnTo>
                <a:lnTo>
                  <a:pt x="13970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D36F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2552700" y="4768850"/>
            <a:ext cx="0" cy="330200"/>
          </a:xfrm>
          <a:custGeom>
            <a:avLst/>
            <a:gdLst/>
            <a:ahLst/>
            <a:cxnLst/>
            <a:rect l="l" t="t" r="r" b="b"/>
            <a:pathLst>
              <a:path w="0" h="330200">
                <a:moveTo>
                  <a:pt x="0" y="0"/>
                </a:moveTo>
                <a:lnTo>
                  <a:pt x="0" y="330200"/>
                </a:lnTo>
              </a:path>
            </a:pathLst>
          </a:custGeom>
          <a:ln w="12700">
            <a:solidFill>
              <a:srgbClr val="D36F6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 txBox="1"/>
          <p:nvPr/>
        </p:nvSpPr>
        <p:spPr>
          <a:xfrm>
            <a:off x="1261567" y="4778641"/>
            <a:ext cx="1172845" cy="2298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10" b="1">
                <a:latin typeface="Arial Black"/>
                <a:cs typeface="Arial Black"/>
              </a:rPr>
              <a:t>C</a:t>
            </a:r>
            <a:r>
              <a:rPr dirty="0" sz="1400" spc="-35" b="1">
                <a:latin typeface="Arial Black"/>
                <a:cs typeface="Arial Black"/>
              </a:rPr>
              <a:t>a</a:t>
            </a:r>
            <a:r>
              <a:rPr dirty="0" sz="1400" spc="-25" b="1">
                <a:latin typeface="Arial Black"/>
                <a:cs typeface="Arial Black"/>
              </a:rPr>
              <a:t>r</a:t>
            </a:r>
            <a:r>
              <a:rPr dirty="0" sz="1400" spc="-35" b="1">
                <a:latin typeface="Arial Black"/>
                <a:cs typeface="Arial Black"/>
              </a:rPr>
              <a:t>d</a:t>
            </a:r>
            <a:r>
              <a:rPr dirty="0" sz="1400" spc="30" b="1">
                <a:latin typeface="Arial Black"/>
                <a:cs typeface="Arial Black"/>
              </a:rPr>
              <a:t>i</a:t>
            </a:r>
            <a:r>
              <a:rPr dirty="0" sz="1400" spc="-35" b="1">
                <a:latin typeface="Arial Black"/>
                <a:cs typeface="Arial Black"/>
              </a:rPr>
              <a:t>ogen</a:t>
            </a:r>
            <a:r>
              <a:rPr dirty="0" sz="1400" spc="30" b="1">
                <a:latin typeface="Arial Black"/>
                <a:cs typeface="Arial Black"/>
              </a:rPr>
              <a:t>i</a:t>
            </a:r>
            <a:r>
              <a:rPr dirty="0" sz="1400" b="1">
                <a:latin typeface="Arial Black"/>
                <a:cs typeface="Arial Black"/>
              </a:rPr>
              <a:t>c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2101850" y="4248150"/>
            <a:ext cx="1397000" cy="355600"/>
          </a:xfrm>
          <a:custGeom>
            <a:avLst/>
            <a:gdLst/>
            <a:ahLst/>
            <a:cxnLst/>
            <a:rect l="l" t="t" r="r" b="b"/>
            <a:pathLst>
              <a:path w="1397000" h="355600">
                <a:moveTo>
                  <a:pt x="0" y="0"/>
                </a:moveTo>
                <a:lnTo>
                  <a:pt x="1397000" y="0"/>
                </a:lnTo>
                <a:lnTo>
                  <a:pt x="1397000" y="355600"/>
                </a:lnTo>
                <a:lnTo>
                  <a:pt x="0" y="355600"/>
                </a:lnTo>
                <a:lnTo>
                  <a:pt x="0" y="0"/>
                </a:lnTo>
                <a:close/>
              </a:path>
            </a:pathLst>
          </a:custGeom>
          <a:solidFill>
            <a:srgbClr val="AFDC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2101850" y="4591050"/>
            <a:ext cx="1397000" cy="12700"/>
          </a:xfrm>
          <a:custGeom>
            <a:avLst/>
            <a:gdLst/>
            <a:ahLst/>
            <a:cxnLst/>
            <a:rect l="l" t="t" r="r" b="b"/>
            <a:pathLst>
              <a:path w="1397000" h="12700">
                <a:moveTo>
                  <a:pt x="0" y="12700"/>
                </a:moveTo>
                <a:lnTo>
                  <a:pt x="1397000" y="12700"/>
                </a:lnTo>
                <a:lnTo>
                  <a:pt x="13970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D36F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2108200" y="4260850"/>
            <a:ext cx="0" cy="330200"/>
          </a:xfrm>
          <a:custGeom>
            <a:avLst/>
            <a:gdLst/>
            <a:ahLst/>
            <a:cxnLst/>
            <a:rect l="l" t="t" r="r" b="b"/>
            <a:pathLst>
              <a:path w="0" h="330200">
                <a:moveTo>
                  <a:pt x="0" y="0"/>
                </a:moveTo>
                <a:lnTo>
                  <a:pt x="0" y="330200"/>
                </a:lnTo>
              </a:path>
            </a:pathLst>
          </a:custGeom>
          <a:ln w="12700">
            <a:solidFill>
              <a:srgbClr val="D36F6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2101850" y="4248150"/>
            <a:ext cx="1397000" cy="12700"/>
          </a:xfrm>
          <a:custGeom>
            <a:avLst/>
            <a:gdLst/>
            <a:ahLst/>
            <a:cxnLst/>
            <a:rect l="l" t="t" r="r" b="b"/>
            <a:pathLst>
              <a:path w="1397000" h="12700">
                <a:moveTo>
                  <a:pt x="0" y="12700"/>
                </a:moveTo>
                <a:lnTo>
                  <a:pt x="1397000" y="12700"/>
                </a:lnTo>
                <a:lnTo>
                  <a:pt x="13970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D36F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3492500" y="4260850"/>
            <a:ext cx="0" cy="330200"/>
          </a:xfrm>
          <a:custGeom>
            <a:avLst/>
            <a:gdLst/>
            <a:ahLst/>
            <a:cxnLst/>
            <a:rect l="l" t="t" r="r" b="b"/>
            <a:pathLst>
              <a:path w="0" h="330200">
                <a:moveTo>
                  <a:pt x="0" y="0"/>
                </a:moveTo>
                <a:lnTo>
                  <a:pt x="0" y="330200"/>
                </a:lnTo>
              </a:path>
            </a:pathLst>
          </a:custGeom>
          <a:ln w="12700">
            <a:solidFill>
              <a:srgbClr val="D36F6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 txBox="1"/>
          <p:nvPr/>
        </p:nvSpPr>
        <p:spPr>
          <a:xfrm>
            <a:off x="2213952" y="4269638"/>
            <a:ext cx="1160145" cy="2298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 b="1">
                <a:latin typeface="Arial Black"/>
                <a:cs typeface="Arial Black"/>
              </a:rPr>
              <a:t>Obstructive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3816350" y="4159250"/>
            <a:ext cx="2057400" cy="533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3816350" y="4679950"/>
            <a:ext cx="2057400" cy="12700"/>
          </a:xfrm>
          <a:custGeom>
            <a:avLst/>
            <a:gdLst/>
            <a:ahLst/>
            <a:cxnLst/>
            <a:rect l="l" t="t" r="r" b="b"/>
            <a:pathLst>
              <a:path w="2057400" h="12700">
                <a:moveTo>
                  <a:pt x="0" y="12700"/>
                </a:moveTo>
                <a:lnTo>
                  <a:pt x="2057400" y="12700"/>
                </a:lnTo>
                <a:lnTo>
                  <a:pt x="20574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82627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3822700" y="4171950"/>
            <a:ext cx="0" cy="508000"/>
          </a:xfrm>
          <a:custGeom>
            <a:avLst/>
            <a:gdLst/>
            <a:ahLst/>
            <a:cxnLst/>
            <a:rect l="l" t="t" r="r" b="b"/>
            <a:pathLst>
              <a:path w="0" h="508000">
                <a:moveTo>
                  <a:pt x="0" y="0"/>
                </a:moveTo>
                <a:lnTo>
                  <a:pt x="0" y="508000"/>
                </a:lnTo>
              </a:path>
            </a:pathLst>
          </a:custGeom>
          <a:ln w="12700">
            <a:solidFill>
              <a:srgbClr val="82627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3816350" y="4159250"/>
            <a:ext cx="2057400" cy="12700"/>
          </a:xfrm>
          <a:custGeom>
            <a:avLst/>
            <a:gdLst/>
            <a:ahLst/>
            <a:cxnLst/>
            <a:rect l="l" t="t" r="r" b="b"/>
            <a:pathLst>
              <a:path w="2057400" h="12700">
                <a:moveTo>
                  <a:pt x="0" y="12700"/>
                </a:moveTo>
                <a:lnTo>
                  <a:pt x="2057400" y="12700"/>
                </a:lnTo>
                <a:lnTo>
                  <a:pt x="20574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82627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5867400" y="4171950"/>
            <a:ext cx="0" cy="508000"/>
          </a:xfrm>
          <a:custGeom>
            <a:avLst/>
            <a:gdLst/>
            <a:ahLst/>
            <a:cxnLst/>
            <a:rect l="l" t="t" r="r" b="b"/>
            <a:pathLst>
              <a:path w="0" h="508000">
                <a:moveTo>
                  <a:pt x="0" y="0"/>
                </a:moveTo>
                <a:lnTo>
                  <a:pt x="0" y="508000"/>
                </a:lnTo>
              </a:path>
            </a:pathLst>
          </a:custGeom>
          <a:ln w="12700">
            <a:solidFill>
              <a:srgbClr val="82627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 txBox="1"/>
          <p:nvPr/>
        </p:nvSpPr>
        <p:spPr>
          <a:xfrm>
            <a:off x="3953509" y="4179536"/>
            <a:ext cx="1761489" cy="4483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304800">
              <a:lnSpc>
                <a:spcPct val="101200"/>
              </a:lnSpc>
            </a:pPr>
            <a:r>
              <a:rPr dirty="0" sz="1400" b="1">
                <a:latin typeface="Arial Black"/>
                <a:cs typeface="Arial Black"/>
              </a:rPr>
              <a:t>Distributive  </a:t>
            </a:r>
            <a:r>
              <a:rPr dirty="0" sz="1400" spc="30" b="1">
                <a:latin typeface="Arial Black"/>
                <a:cs typeface="Arial Black"/>
              </a:rPr>
              <a:t>N</a:t>
            </a:r>
            <a:r>
              <a:rPr dirty="0" sz="1400" spc="-35" b="1">
                <a:latin typeface="Arial Black"/>
                <a:cs typeface="Arial Black"/>
              </a:rPr>
              <a:t>eu</a:t>
            </a:r>
            <a:r>
              <a:rPr dirty="0" sz="1400" spc="-25" b="1">
                <a:latin typeface="Arial Black"/>
                <a:cs typeface="Arial Black"/>
              </a:rPr>
              <a:t>r</a:t>
            </a:r>
            <a:r>
              <a:rPr dirty="0" sz="1400" spc="-35" b="1">
                <a:latin typeface="Arial Black"/>
                <a:cs typeface="Arial Black"/>
              </a:rPr>
              <a:t>ogen</a:t>
            </a:r>
            <a:r>
              <a:rPr dirty="0" sz="1400" spc="30" b="1">
                <a:latin typeface="Arial Black"/>
                <a:cs typeface="Arial Black"/>
              </a:rPr>
              <a:t>i</a:t>
            </a:r>
            <a:r>
              <a:rPr dirty="0" sz="1400" spc="-35" b="1">
                <a:latin typeface="Arial Black"/>
                <a:cs typeface="Arial Black"/>
              </a:rPr>
              <a:t>c</a:t>
            </a:r>
            <a:r>
              <a:rPr dirty="0" sz="1400" spc="10" b="1">
                <a:latin typeface="Arial Black"/>
                <a:cs typeface="Arial Black"/>
              </a:rPr>
              <a:t>/</a:t>
            </a:r>
            <a:r>
              <a:rPr dirty="0" sz="1400" spc="-15" b="1">
                <a:latin typeface="Arial Black"/>
                <a:cs typeface="Arial Black"/>
              </a:rPr>
              <a:t>S</a:t>
            </a:r>
            <a:r>
              <a:rPr dirty="0" sz="1400" spc="-35" b="1">
                <a:latin typeface="Arial Black"/>
                <a:cs typeface="Arial Black"/>
              </a:rPr>
              <a:t>p</a:t>
            </a:r>
            <a:r>
              <a:rPr dirty="0" sz="1400" spc="30" b="1">
                <a:latin typeface="Arial Black"/>
                <a:cs typeface="Arial Black"/>
              </a:rPr>
              <a:t>i</a:t>
            </a:r>
            <a:r>
              <a:rPr dirty="0" sz="1400" spc="-35" b="1">
                <a:latin typeface="Arial Black"/>
                <a:cs typeface="Arial Black"/>
              </a:rPr>
              <a:t>na</a:t>
            </a:r>
            <a:r>
              <a:rPr dirty="0" sz="1400" b="1">
                <a:latin typeface="Arial Black"/>
                <a:cs typeface="Arial Black"/>
              </a:rPr>
              <a:t>l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5657850" y="4832355"/>
            <a:ext cx="2232660" cy="26034"/>
          </a:xfrm>
          <a:custGeom>
            <a:avLst/>
            <a:gdLst/>
            <a:ahLst/>
            <a:cxnLst/>
            <a:rect l="l" t="t" r="r" b="b"/>
            <a:pathLst>
              <a:path w="2232659" h="26035">
                <a:moveTo>
                  <a:pt x="0" y="25445"/>
                </a:moveTo>
                <a:lnTo>
                  <a:pt x="2232251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5657850" y="4857750"/>
            <a:ext cx="0" cy="288290"/>
          </a:xfrm>
          <a:custGeom>
            <a:avLst/>
            <a:gdLst/>
            <a:ahLst/>
            <a:cxnLst/>
            <a:rect l="l" t="t" r="r" b="b"/>
            <a:pathLst>
              <a:path w="0" h="288289">
                <a:moveTo>
                  <a:pt x="0" y="0"/>
                </a:moveTo>
                <a:lnTo>
                  <a:pt x="0" y="288036"/>
                </a:lnTo>
              </a:path>
            </a:pathLst>
          </a:custGeom>
          <a:ln w="3175">
            <a:solidFill>
              <a:srgbClr val="F8B3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5657850" y="4857750"/>
            <a:ext cx="0" cy="288290"/>
          </a:xfrm>
          <a:custGeom>
            <a:avLst/>
            <a:gdLst/>
            <a:ahLst/>
            <a:cxnLst/>
            <a:rect l="l" t="t" r="r" b="b"/>
            <a:pathLst>
              <a:path w="0" h="288289">
                <a:moveTo>
                  <a:pt x="0" y="0"/>
                </a:moveTo>
                <a:lnTo>
                  <a:pt x="1" y="28803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7893050" y="4845050"/>
            <a:ext cx="0" cy="288290"/>
          </a:xfrm>
          <a:custGeom>
            <a:avLst/>
            <a:gdLst/>
            <a:ahLst/>
            <a:cxnLst/>
            <a:rect l="l" t="t" r="r" b="b"/>
            <a:pathLst>
              <a:path w="0" h="288289">
                <a:moveTo>
                  <a:pt x="0" y="0"/>
                </a:moveTo>
                <a:lnTo>
                  <a:pt x="0" y="288036"/>
                </a:lnTo>
              </a:path>
            </a:pathLst>
          </a:custGeom>
          <a:ln w="3175">
            <a:solidFill>
              <a:srgbClr val="F8B3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7893050" y="4845050"/>
            <a:ext cx="0" cy="288290"/>
          </a:xfrm>
          <a:custGeom>
            <a:avLst/>
            <a:gdLst/>
            <a:ahLst/>
            <a:cxnLst/>
            <a:rect l="l" t="t" r="r" b="b"/>
            <a:pathLst>
              <a:path w="0" h="288289">
                <a:moveTo>
                  <a:pt x="0" y="0"/>
                </a:moveTo>
                <a:lnTo>
                  <a:pt x="0" y="28803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6877050" y="4540250"/>
            <a:ext cx="0" cy="288290"/>
          </a:xfrm>
          <a:custGeom>
            <a:avLst/>
            <a:gdLst/>
            <a:ahLst/>
            <a:cxnLst/>
            <a:rect l="l" t="t" r="r" b="b"/>
            <a:pathLst>
              <a:path w="0" h="288289">
                <a:moveTo>
                  <a:pt x="0" y="0"/>
                </a:moveTo>
                <a:lnTo>
                  <a:pt x="0" y="288036"/>
                </a:lnTo>
              </a:path>
            </a:pathLst>
          </a:custGeom>
          <a:ln w="3175">
            <a:solidFill>
              <a:srgbClr val="F8B3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6877050" y="4540250"/>
            <a:ext cx="0" cy="288290"/>
          </a:xfrm>
          <a:custGeom>
            <a:avLst/>
            <a:gdLst/>
            <a:ahLst/>
            <a:cxnLst/>
            <a:rect l="l" t="t" r="r" b="b"/>
            <a:pathLst>
              <a:path w="0" h="288289">
                <a:moveTo>
                  <a:pt x="0" y="0"/>
                </a:moveTo>
                <a:lnTo>
                  <a:pt x="0" y="28803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4870450" y="5162550"/>
            <a:ext cx="1511300" cy="355600"/>
          </a:xfrm>
          <a:custGeom>
            <a:avLst/>
            <a:gdLst/>
            <a:ahLst/>
            <a:cxnLst/>
            <a:rect l="l" t="t" r="r" b="b"/>
            <a:pathLst>
              <a:path w="1511300" h="355600">
                <a:moveTo>
                  <a:pt x="0" y="0"/>
                </a:moveTo>
                <a:lnTo>
                  <a:pt x="1511300" y="0"/>
                </a:lnTo>
                <a:lnTo>
                  <a:pt x="1511300" y="355600"/>
                </a:lnTo>
                <a:lnTo>
                  <a:pt x="0" y="355600"/>
                </a:lnTo>
                <a:lnTo>
                  <a:pt x="0" y="0"/>
                </a:lnTo>
                <a:close/>
              </a:path>
            </a:pathLst>
          </a:custGeom>
          <a:solidFill>
            <a:srgbClr val="FFDDD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4870450" y="5505450"/>
            <a:ext cx="1511300" cy="12700"/>
          </a:xfrm>
          <a:custGeom>
            <a:avLst/>
            <a:gdLst/>
            <a:ahLst/>
            <a:cxnLst/>
            <a:rect l="l" t="t" r="r" b="b"/>
            <a:pathLst>
              <a:path w="1511300" h="12700">
                <a:moveTo>
                  <a:pt x="0" y="12700"/>
                </a:moveTo>
                <a:lnTo>
                  <a:pt x="1511300" y="12700"/>
                </a:lnTo>
                <a:lnTo>
                  <a:pt x="15113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D36F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4876800" y="5175250"/>
            <a:ext cx="0" cy="330200"/>
          </a:xfrm>
          <a:custGeom>
            <a:avLst/>
            <a:gdLst/>
            <a:ahLst/>
            <a:cxnLst/>
            <a:rect l="l" t="t" r="r" b="b"/>
            <a:pathLst>
              <a:path w="0" h="330200">
                <a:moveTo>
                  <a:pt x="0" y="0"/>
                </a:moveTo>
                <a:lnTo>
                  <a:pt x="0" y="330200"/>
                </a:lnTo>
              </a:path>
            </a:pathLst>
          </a:custGeom>
          <a:ln w="12700">
            <a:solidFill>
              <a:srgbClr val="D36F6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4870450" y="5162550"/>
            <a:ext cx="1511300" cy="12700"/>
          </a:xfrm>
          <a:custGeom>
            <a:avLst/>
            <a:gdLst/>
            <a:ahLst/>
            <a:cxnLst/>
            <a:rect l="l" t="t" r="r" b="b"/>
            <a:pathLst>
              <a:path w="1511300" h="12700">
                <a:moveTo>
                  <a:pt x="0" y="12700"/>
                </a:moveTo>
                <a:lnTo>
                  <a:pt x="1511300" y="12700"/>
                </a:lnTo>
                <a:lnTo>
                  <a:pt x="15113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D36F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6375400" y="5175250"/>
            <a:ext cx="0" cy="330200"/>
          </a:xfrm>
          <a:custGeom>
            <a:avLst/>
            <a:gdLst/>
            <a:ahLst/>
            <a:cxnLst/>
            <a:rect l="l" t="t" r="r" b="b"/>
            <a:pathLst>
              <a:path w="0" h="330200">
                <a:moveTo>
                  <a:pt x="0" y="0"/>
                </a:moveTo>
                <a:lnTo>
                  <a:pt x="0" y="330200"/>
                </a:lnTo>
              </a:path>
            </a:pathLst>
          </a:custGeom>
          <a:ln w="12700">
            <a:solidFill>
              <a:srgbClr val="D36F6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 txBox="1"/>
          <p:nvPr/>
        </p:nvSpPr>
        <p:spPr>
          <a:xfrm>
            <a:off x="4977142" y="5190210"/>
            <a:ext cx="1287145" cy="2298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15" b="1">
                <a:latin typeface="Arial Black"/>
                <a:cs typeface="Arial Black"/>
              </a:rPr>
              <a:t>Anaphylactic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6451600" y="5816600"/>
            <a:ext cx="876300" cy="495300"/>
          </a:xfrm>
          <a:prstGeom prst="rect">
            <a:avLst/>
          </a:prstGeom>
          <a:solidFill>
            <a:srgbClr val="FFDDDD"/>
          </a:solidFill>
          <a:ln w="12700">
            <a:solidFill>
              <a:srgbClr val="D36F68"/>
            </a:solidFill>
          </a:ln>
        </p:spPr>
        <p:txBody>
          <a:bodyPr wrap="square" lIns="0" tIns="12700" rIns="0" bIns="0" rtlCol="0" vert="horz">
            <a:spAutoFit/>
          </a:bodyPr>
          <a:lstStyle/>
          <a:p>
            <a:pPr marL="166370" marR="93345" indent="-63500">
              <a:lnSpc>
                <a:spcPct val="101200"/>
              </a:lnSpc>
              <a:spcBef>
                <a:spcPts val="100"/>
              </a:spcBef>
            </a:pPr>
            <a:r>
              <a:rPr dirty="0" sz="1400" spc="-20" b="1">
                <a:latin typeface="Arial Black"/>
                <a:cs typeface="Arial Black"/>
              </a:rPr>
              <a:t>Septic/  </a:t>
            </a:r>
            <a:r>
              <a:rPr dirty="0" sz="1400" spc="-35" b="1">
                <a:latin typeface="Arial Black"/>
                <a:cs typeface="Arial Black"/>
              </a:rPr>
              <a:t>Toxic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7175500" y="5168900"/>
            <a:ext cx="1498600" cy="342900"/>
          </a:xfrm>
          <a:prstGeom prst="rect">
            <a:avLst/>
          </a:prstGeom>
          <a:solidFill>
            <a:srgbClr val="FFDDDD"/>
          </a:solidFill>
          <a:ln w="12700">
            <a:solidFill>
              <a:srgbClr val="D36F68"/>
            </a:solidFill>
          </a:ln>
        </p:spPr>
        <p:txBody>
          <a:bodyPr wrap="square" lIns="0" tIns="14604" rIns="0" bIns="0" rtlCol="0" vert="horz">
            <a:spAutoFit/>
          </a:bodyPr>
          <a:lstStyle/>
          <a:p>
            <a:pPr marL="124460">
              <a:lnSpc>
                <a:spcPct val="100000"/>
              </a:lnSpc>
              <a:spcBef>
                <a:spcPts val="114"/>
              </a:spcBef>
            </a:pPr>
            <a:r>
              <a:rPr dirty="0" sz="1400" spc="-10" b="1">
                <a:latin typeface="Arial Black"/>
                <a:cs typeface="Arial Black"/>
              </a:rPr>
              <a:t>Psychogenic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6877050" y="4832350"/>
            <a:ext cx="0" cy="936625"/>
          </a:xfrm>
          <a:custGeom>
            <a:avLst/>
            <a:gdLst/>
            <a:ahLst/>
            <a:cxnLst/>
            <a:rect l="l" t="t" r="r" b="b"/>
            <a:pathLst>
              <a:path w="0" h="936625">
                <a:moveTo>
                  <a:pt x="0" y="0"/>
                </a:moveTo>
                <a:lnTo>
                  <a:pt x="0" y="936104"/>
                </a:lnTo>
              </a:path>
            </a:pathLst>
          </a:custGeom>
          <a:ln w="3175">
            <a:solidFill>
              <a:srgbClr val="F8B3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6877050" y="4832350"/>
            <a:ext cx="0" cy="936625"/>
          </a:xfrm>
          <a:custGeom>
            <a:avLst/>
            <a:gdLst/>
            <a:ahLst/>
            <a:cxnLst/>
            <a:rect l="l" t="t" r="r" b="b"/>
            <a:pathLst>
              <a:path w="0" h="936625">
                <a:moveTo>
                  <a:pt x="0" y="0"/>
                </a:moveTo>
                <a:lnTo>
                  <a:pt x="0" y="93610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8248650" y="2355850"/>
            <a:ext cx="431800" cy="406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8248650" y="2355850"/>
            <a:ext cx="431800" cy="406400"/>
          </a:xfrm>
          <a:custGeom>
            <a:avLst/>
            <a:gdLst/>
            <a:ahLst/>
            <a:cxnLst/>
            <a:rect l="l" t="t" r="r" b="b"/>
            <a:pathLst>
              <a:path w="431800" h="406400">
                <a:moveTo>
                  <a:pt x="215900" y="0"/>
                </a:moveTo>
                <a:lnTo>
                  <a:pt x="172389" y="4127"/>
                </a:lnTo>
                <a:lnTo>
                  <a:pt x="131864" y="15963"/>
                </a:lnTo>
                <a:lnTo>
                  <a:pt x="95186" y="34709"/>
                </a:lnTo>
                <a:lnTo>
                  <a:pt x="63233" y="59512"/>
                </a:lnTo>
                <a:lnTo>
                  <a:pt x="36868" y="89585"/>
                </a:lnTo>
                <a:lnTo>
                  <a:pt x="16967" y="124104"/>
                </a:lnTo>
                <a:lnTo>
                  <a:pt x="4381" y="162255"/>
                </a:lnTo>
                <a:lnTo>
                  <a:pt x="0" y="203200"/>
                </a:lnTo>
                <a:lnTo>
                  <a:pt x="4381" y="244157"/>
                </a:lnTo>
                <a:lnTo>
                  <a:pt x="16967" y="282295"/>
                </a:lnTo>
                <a:lnTo>
                  <a:pt x="36868" y="316814"/>
                </a:lnTo>
                <a:lnTo>
                  <a:pt x="63233" y="346887"/>
                </a:lnTo>
                <a:lnTo>
                  <a:pt x="95186" y="371703"/>
                </a:lnTo>
                <a:lnTo>
                  <a:pt x="131864" y="390436"/>
                </a:lnTo>
                <a:lnTo>
                  <a:pt x="172389" y="402272"/>
                </a:lnTo>
                <a:lnTo>
                  <a:pt x="215900" y="406400"/>
                </a:lnTo>
                <a:lnTo>
                  <a:pt x="259410" y="402272"/>
                </a:lnTo>
                <a:lnTo>
                  <a:pt x="288934" y="393649"/>
                </a:lnTo>
                <a:lnTo>
                  <a:pt x="215900" y="393649"/>
                </a:lnTo>
                <a:lnTo>
                  <a:pt x="174790" y="389737"/>
                </a:lnTo>
                <a:lnTo>
                  <a:pt x="136575" y="378574"/>
                </a:lnTo>
                <a:lnTo>
                  <a:pt x="102031" y="360934"/>
                </a:lnTo>
                <a:lnTo>
                  <a:pt x="47244" y="309384"/>
                </a:lnTo>
                <a:lnTo>
                  <a:pt x="16865" y="241452"/>
                </a:lnTo>
                <a:lnTo>
                  <a:pt x="12776" y="203200"/>
                </a:lnTo>
                <a:lnTo>
                  <a:pt x="16865" y="164947"/>
                </a:lnTo>
                <a:lnTo>
                  <a:pt x="47244" y="97015"/>
                </a:lnTo>
                <a:lnTo>
                  <a:pt x="102031" y="45465"/>
                </a:lnTo>
                <a:lnTo>
                  <a:pt x="136575" y="27825"/>
                </a:lnTo>
                <a:lnTo>
                  <a:pt x="174790" y="16662"/>
                </a:lnTo>
                <a:lnTo>
                  <a:pt x="215900" y="12763"/>
                </a:lnTo>
                <a:lnTo>
                  <a:pt x="288978" y="12763"/>
                </a:lnTo>
                <a:lnTo>
                  <a:pt x="259410" y="4127"/>
                </a:lnTo>
                <a:lnTo>
                  <a:pt x="215900" y="0"/>
                </a:lnTo>
                <a:close/>
              </a:path>
              <a:path w="431800" h="406400">
                <a:moveTo>
                  <a:pt x="288978" y="12763"/>
                </a:moveTo>
                <a:lnTo>
                  <a:pt x="215900" y="12763"/>
                </a:lnTo>
                <a:lnTo>
                  <a:pt x="257009" y="16662"/>
                </a:lnTo>
                <a:lnTo>
                  <a:pt x="295224" y="27825"/>
                </a:lnTo>
                <a:lnTo>
                  <a:pt x="329768" y="45465"/>
                </a:lnTo>
                <a:lnTo>
                  <a:pt x="384555" y="97015"/>
                </a:lnTo>
                <a:lnTo>
                  <a:pt x="414934" y="164947"/>
                </a:lnTo>
                <a:lnTo>
                  <a:pt x="419023" y="203200"/>
                </a:lnTo>
                <a:lnTo>
                  <a:pt x="414934" y="241452"/>
                </a:lnTo>
                <a:lnTo>
                  <a:pt x="384555" y="309384"/>
                </a:lnTo>
                <a:lnTo>
                  <a:pt x="329768" y="360934"/>
                </a:lnTo>
                <a:lnTo>
                  <a:pt x="295224" y="378574"/>
                </a:lnTo>
                <a:lnTo>
                  <a:pt x="257009" y="389737"/>
                </a:lnTo>
                <a:lnTo>
                  <a:pt x="215900" y="393649"/>
                </a:lnTo>
                <a:lnTo>
                  <a:pt x="288934" y="393649"/>
                </a:lnTo>
                <a:lnTo>
                  <a:pt x="336613" y="371703"/>
                </a:lnTo>
                <a:lnTo>
                  <a:pt x="368566" y="346887"/>
                </a:lnTo>
                <a:lnTo>
                  <a:pt x="394931" y="316814"/>
                </a:lnTo>
                <a:lnTo>
                  <a:pt x="414832" y="282295"/>
                </a:lnTo>
                <a:lnTo>
                  <a:pt x="427418" y="244157"/>
                </a:lnTo>
                <a:lnTo>
                  <a:pt x="431800" y="203200"/>
                </a:lnTo>
                <a:lnTo>
                  <a:pt x="427418" y="162255"/>
                </a:lnTo>
                <a:lnTo>
                  <a:pt x="414832" y="124104"/>
                </a:lnTo>
                <a:lnTo>
                  <a:pt x="394931" y="89585"/>
                </a:lnTo>
                <a:lnTo>
                  <a:pt x="368566" y="59512"/>
                </a:lnTo>
                <a:lnTo>
                  <a:pt x="336613" y="34709"/>
                </a:lnTo>
                <a:lnTo>
                  <a:pt x="299935" y="15963"/>
                </a:lnTo>
                <a:lnTo>
                  <a:pt x="288978" y="12763"/>
                </a:lnTo>
                <a:close/>
              </a:path>
            </a:pathLst>
          </a:custGeom>
          <a:solidFill>
            <a:srgbClr val="F8B3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 txBox="1"/>
          <p:nvPr/>
        </p:nvSpPr>
        <p:spPr>
          <a:xfrm>
            <a:off x="6900112" y="2444610"/>
            <a:ext cx="1732914" cy="2609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25" b="1">
                <a:solidFill>
                  <a:srgbClr val="7A2924"/>
                </a:solidFill>
                <a:latin typeface="Arial Black"/>
                <a:cs typeface="Arial Black"/>
              </a:rPr>
              <a:t>MAP </a:t>
            </a:r>
            <a:r>
              <a:rPr dirty="0" sz="1600" b="1">
                <a:solidFill>
                  <a:srgbClr val="7A2924"/>
                </a:solidFill>
                <a:latin typeface="Arial Black"/>
                <a:cs typeface="Arial Black"/>
              </a:rPr>
              <a:t>= </a:t>
            </a:r>
            <a:r>
              <a:rPr dirty="0" sz="1600" spc="-25" b="1">
                <a:solidFill>
                  <a:srgbClr val="7A2924"/>
                </a:solidFill>
                <a:latin typeface="Arial Black"/>
                <a:cs typeface="Arial Black"/>
              </a:rPr>
              <a:t>CO </a:t>
            </a:r>
            <a:r>
              <a:rPr dirty="0" sz="1600" b="1">
                <a:solidFill>
                  <a:srgbClr val="7A2924"/>
                </a:solidFill>
                <a:latin typeface="Arial Black"/>
                <a:cs typeface="Arial Black"/>
              </a:rPr>
              <a:t>X</a:t>
            </a:r>
            <a:r>
              <a:rPr dirty="0" sz="1600" spc="125" b="1">
                <a:solidFill>
                  <a:srgbClr val="7A2924"/>
                </a:solidFill>
                <a:latin typeface="Arial Black"/>
                <a:cs typeface="Arial Black"/>
              </a:rPr>
              <a:t> </a:t>
            </a:r>
            <a:r>
              <a:rPr dirty="0" sz="1600" spc="20" b="1">
                <a:solidFill>
                  <a:srgbClr val="7A2924"/>
                </a:solidFill>
                <a:latin typeface="Arial Black"/>
                <a:cs typeface="Arial Black"/>
              </a:rPr>
              <a:t>PR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1479550" y="2279650"/>
            <a:ext cx="431800" cy="4191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1479550" y="2279650"/>
            <a:ext cx="431800" cy="419100"/>
          </a:xfrm>
          <a:custGeom>
            <a:avLst/>
            <a:gdLst/>
            <a:ahLst/>
            <a:cxnLst/>
            <a:rect l="l" t="t" r="r" b="b"/>
            <a:pathLst>
              <a:path w="431800" h="419100">
                <a:moveTo>
                  <a:pt x="215900" y="0"/>
                </a:moveTo>
                <a:lnTo>
                  <a:pt x="172389" y="4254"/>
                </a:lnTo>
                <a:lnTo>
                  <a:pt x="131864" y="16471"/>
                </a:lnTo>
                <a:lnTo>
                  <a:pt x="95186" y="35788"/>
                </a:lnTo>
                <a:lnTo>
                  <a:pt x="63233" y="61379"/>
                </a:lnTo>
                <a:lnTo>
                  <a:pt x="36868" y="92392"/>
                </a:lnTo>
                <a:lnTo>
                  <a:pt x="16967" y="127990"/>
                </a:lnTo>
                <a:lnTo>
                  <a:pt x="4381" y="167322"/>
                </a:lnTo>
                <a:lnTo>
                  <a:pt x="0" y="209550"/>
                </a:lnTo>
                <a:lnTo>
                  <a:pt x="4381" y="251777"/>
                </a:lnTo>
                <a:lnTo>
                  <a:pt x="16967" y="291122"/>
                </a:lnTo>
                <a:lnTo>
                  <a:pt x="36868" y="326707"/>
                </a:lnTo>
                <a:lnTo>
                  <a:pt x="63233" y="357720"/>
                </a:lnTo>
                <a:lnTo>
                  <a:pt x="95186" y="383311"/>
                </a:lnTo>
                <a:lnTo>
                  <a:pt x="131864" y="402628"/>
                </a:lnTo>
                <a:lnTo>
                  <a:pt x="172389" y="414845"/>
                </a:lnTo>
                <a:lnTo>
                  <a:pt x="215900" y="419100"/>
                </a:lnTo>
                <a:lnTo>
                  <a:pt x="259410" y="414845"/>
                </a:lnTo>
                <a:lnTo>
                  <a:pt x="287634" y="406336"/>
                </a:lnTo>
                <a:lnTo>
                  <a:pt x="215900" y="406336"/>
                </a:lnTo>
                <a:lnTo>
                  <a:pt x="174866" y="402323"/>
                </a:lnTo>
                <a:lnTo>
                  <a:pt x="136702" y="390829"/>
                </a:lnTo>
                <a:lnTo>
                  <a:pt x="102184" y="372643"/>
                </a:lnTo>
                <a:lnTo>
                  <a:pt x="72123" y="348576"/>
                </a:lnTo>
                <a:lnTo>
                  <a:pt x="47358" y="319430"/>
                </a:lnTo>
                <a:lnTo>
                  <a:pt x="28676" y="286029"/>
                </a:lnTo>
                <a:lnTo>
                  <a:pt x="16878" y="249161"/>
                </a:lnTo>
                <a:lnTo>
                  <a:pt x="12763" y="209550"/>
                </a:lnTo>
                <a:lnTo>
                  <a:pt x="16878" y="169938"/>
                </a:lnTo>
                <a:lnTo>
                  <a:pt x="28676" y="133070"/>
                </a:lnTo>
                <a:lnTo>
                  <a:pt x="47358" y="99669"/>
                </a:lnTo>
                <a:lnTo>
                  <a:pt x="72123" y="70523"/>
                </a:lnTo>
                <a:lnTo>
                  <a:pt x="102184" y="46456"/>
                </a:lnTo>
                <a:lnTo>
                  <a:pt x="136702" y="28270"/>
                </a:lnTo>
                <a:lnTo>
                  <a:pt x="174866" y="16776"/>
                </a:lnTo>
                <a:lnTo>
                  <a:pt x="215900" y="12763"/>
                </a:lnTo>
                <a:lnTo>
                  <a:pt x="287634" y="12763"/>
                </a:lnTo>
                <a:lnTo>
                  <a:pt x="259410" y="4254"/>
                </a:lnTo>
                <a:lnTo>
                  <a:pt x="215900" y="0"/>
                </a:lnTo>
                <a:close/>
              </a:path>
              <a:path w="431800" h="419100">
                <a:moveTo>
                  <a:pt x="287634" y="12763"/>
                </a:moveTo>
                <a:lnTo>
                  <a:pt x="215900" y="12763"/>
                </a:lnTo>
                <a:lnTo>
                  <a:pt x="256933" y="16776"/>
                </a:lnTo>
                <a:lnTo>
                  <a:pt x="295097" y="28270"/>
                </a:lnTo>
                <a:lnTo>
                  <a:pt x="329615" y="46456"/>
                </a:lnTo>
                <a:lnTo>
                  <a:pt x="359676" y="70523"/>
                </a:lnTo>
                <a:lnTo>
                  <a:pt x="384441" y="99669"/>
                </a:lnTo>
                <a:lnTo>
                  <a:pt x="403123" y="133070"/>
                </a:lnTo>
                <a:lnTo>
                  <a:pt x="414921" y="169938"/>
                </a:lnTo>
                <a:lnTo>
                  <a:pt x="419036" y="209550"/>
                </a:lnTo>
                <a:lnTo>
                  <a:pt x="414921" y="249161"/>
                </a:lnTo>
                <a:lnTo>
                  <a:pt x="403123" y="286029"/>
                </a:lnTo>
                <a:lnTo>
                  <a:pt x="384441" y="319430"/>
                </a:lnTo>
                <a:lnTo>
                  <a:pt x="359676" y="348576"/>
                </a:lnTo>
                <a:lnTo>
                  <a:pt x="329615" y="372643"/>
                </a:lnTo>
                <a:lnTo>
                  <a:pt x="295097" y="390829"/>
                </a:lnTo>
                <a:lnTo>
                  <a:pt x="256933" y="402323"/>
                </a:lnTo>
                <a:lnTo>
                  <a:pt x="215900" y="406336"/>
                </a:lnTo>
                <a:lnTo>
                  <a:pt x="287634" y="406336"/>
                </a:lnTo>
                <a:lnTo>
                  <a:pt x="336613" y="383311"/>
                </a:lnTo>
                <a:lnTo>
                  <a:pt x="368566" y="357720"/>
                </a:lnTo>
                <a:lnTo>
                  <a:pt x="394931" y="326707"/>
                </a:lnTo>
                <a:lnTo>
                  <a:pt x="414832" y="291122"/>
                </a:lnTo>
                <a:lnTo>
                  <a:pt x="427418" y="251777"/>
                </a:lnTo>
                <a:lnTo>
                  <a:pt x="431800" y="209550"/>
                </a:lnTo>
                <a:lnTo>
                  <a:pt x="427418" y="167322"/>
                </a:lnTo>
                <a:lnTo>
                  <a:pt x="414832" y="127990"/>
                </a:lnTo>
                <a:lnTo>
                  <a:pt x="394931" y="92392"/>
                </a:lnTo>
                <a:lnTo>
                  <a:pt x="368566" y="61379"/>
                </a:lnTo>
                <a:lnTo>
                  <a:pt x="336613" y="35788"/>
                </a:lnTo>
                <a:lnTo>
                  <a:pt x="299935" y="16471"/>
                </a:lnTo>
                <a:lnTo>
                  <a:pt x="287634" y="12763"/>
                </a:lnTo>
                <a:close/>
              </a:path>
            </a:pathLst>
          </a:custGeom>
          <a:solidFill>
            <a:srgbClr val="F8B3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 txBox="1"/>
          <p:nvPr/>
        </p:nvSpPr>
        <p:spPr>
          <a:xfrm>
            <a:off x="728442" y="2381897"/>
            <a:ext cx="1732914" cy="2609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25" b="1">
                <a:solidFill>
                  <a:srgbClr val="7A2924"/>
                </a:solidFill>
                <a:latin typeface="Arial Black"/>
                <a:cs typeface="Arial Black"/>
              </a:rPr>
              <a:t>MAP </a:t>
            </a:r>
            <a:r>
              <a:rPr dirty="0" sz="1600" b="1">
                <a:solidFill>
                  <a:srgbClr val="7A2924"/>
                </a:solidFill>
                <a:latin typeface="Arial Black"/>
                <a:cs typeface="Arial Black"/>
              </a:rPr>
              <a:t>= </a:t>
            </a:r>
            <a:r>
              <a:rPr dirty="0" sz="1600" spc="-25" b="1">
                <a:solidFill>
                  <a:srgbClr val="7A2924"/>
                </a:solidFill>
                <a:latin typeface="Arial Black"/>
                <a:cs typeface="Arial Black"/>
              </a:rPr>
              <a:t>CO </a:t>
            </a:r>
            <a:r>
              <a:rPr dirty="0" sz="1600" b="1">
                <a:solidFill>
                  <a:srgbClr val="7A2924"/>
                </a:solidFill>
                <a:latin typeface="Arial Black"/>
                <a:cs typeface="Arial Black"/>
              </a:rPr>
              <a:t>X</a:t>
            </a:r>
            <a:r>
              <a:rPr dirty="0" sz="1600" spc="125" b="1">
                <a:solidFill>
                  <a:srgbClr val="7A2924"/>
                </a:solidFill>
                <a:latin typeface="Arial Black"/>
                <a:cs typeface="Arial Black"/>
              </a:rPr>
              <a:t> </a:t>
            </a:r>
            <a:r>
              <a:rPr dirty="0" sz="1600" spc="20" b="1">
                <a:solidFill>
                  <a:srgbClr val="7A2924"/>
                </a:solidFill>
                <a:latin typeface="Arial Black"/>
                <a:cs typeface="Arial Black"/>
              </a:rPr>
              <a:t>PR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99" name="object 9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9349" rIns="0" bIns="0" rtlCol="0" vert="horz">
            <a:spAutoFit/>
          </a:bodyPr>
          <a:lstStyle/>
          <a:p>
            <a:pPr marL="852805">
              <a:lnSpc>
                <a:spcPts val="5260"/>
              </a:lnSpc>
            </a:pPr>
            <a:r>
              <a:rPr dirty="0" sz="4400" spc="165" b="0">
                <a:solidFill>
                  <a:srgbClr val="41313B"/>
                </a:solidFill>
                <a:latin typeface="Impact"/>
                <a:cs typeface="Impact"/>
              </a:rPr>
              <a:t>TYPES </a:t>
            </a:r>
            <a:r>
              <a:rPr dirty="0" sz="4400" spc="95" b="0">
                <a:solidFill>
                  <a:srgbClr val="41313B"/>
                </a:solidFill>
                <a:latin typeface="Impact"/>
                <a:cs typeface="Impact"/>
              </a:rPr>
              <a:t>OF </a:t>
            </a:r>
            <a:r>
              <a:rPr dirty="0" sz="4400" spc="145" b="0">
                <a:solidFill>
                  <a:srgbClr val="41313B"/>
                </a:solidFill>
                <a:latin typeface="Impact"/>
                <a:cs typeface="Impact"/>
              </a:rPr>
              <a:t>CIRCULATORY</a:t>
            </a:r>
            <a:r>
              <a:rPr dirty="0" sz="4400" spc="70" b="0">
                <a:solidFill>
                  <a:srgbClr val="41313B"/>
                </a:solidFill>
                <a:latin typeface="Impact"/>
                <a:cs typeface="Impact"/>
              </a:rPr>
              <a:t> </a:t>
            </a:r>
            <a:r>
              <a:rPr dirty="0" sz="4400" spc="145" b="0">
                <a:solidFill>
                  <a:srgbClr val="41313B"/>
                </a:solidFill>
                <a:latin typeface="Impact"/>
                <a:cs typeface="Impact"/>
              </a:rPr>
              <a:t>SHOCK</a:t>
            </a:r>
            <a:endParaRPr sz="4400">
              <a:latin typeface="Impact"/>
              <a:cs typeface="Impact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 txBox="1"/>
          <p:nvPr/>
        </p:nvSpPr>
        <p:spPr>
          <a:xfrm>
            <a:off x="933099" y="6571805"/>
            <a:ext cx="260667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05"/>
              </a:lnSpc>
            </a:pPr>
            <a:r>
              <a:rPr dirty="0" sz="1000" spc="-20">
                <a:solidFill>
                  <a:srgbClr val="595959"/>
                </a:solidFill>
                <a:latin typeface="Times New Roman"/>
                <a:cs typeface="Times New Roman"/>
              </a:rPr>
              <a:t>Dr. </a:t>
            </a:r>
            <a:r>
              <a:rPr dirty="0" sz="1000" spc="-25">
                <a:solidFill>
                  <a:srgbClr val="595959"/>
                </a:solidFill>
                <a:latin typeface="Times New Roman"/>
                <a:cs typeface="Times New Roman"/>
              </a:rPr>
              <a:t>Abeer  </a:t>
            </a:r>
            <a:r>
              <a:rPr dirty="0" sz="1000" spc="-15">
                <a:solidFill>
                  <a:srgbClr val="595959"/>
                </a:solidFill>
                <a:latin typeface="Times New Roman"/>
                <a:cs typeface="Times New Roman"/>
              </a:rPr>
              <a:t>A. </a:t>
            </a:r>
            <a:r>
              <a:rPr dirty="0" sz="1000" spc="-10">
                <a:solidFill>
                  <a:srgbClr val="595959"/>
                </a:solidFill>
                <a:latin typeface="Times New Roman"/>
                <a:cs typeface="Times New Roman"/>
              </a:rPr>
              <a:t>Al-Masri, </a:t>
            </a:r>
            <a:r>
              <a:rPr dirty="0" sz="1000" spc="-5">
                <a:solidFill>
                  <a:srgbClr val="595959"/>
                </a:solidFill>
                <a:latin typeface="Times New Roman"/>
                <a:cs typeface="Times New Roman"/>
              </a:rPr>
              <a:t>Faculty </a:t>
            </a:r>
            <a:r>
              <a:rPr dirty="0" sz="1000">
                <a:solidFill>
                  <a:srgbClr val="595959"/>
                </a:solidFill>
                <a:latin typeface="Times New Roman"/>
                <a:cs typeface="Times New Roman"/>
              </a:rPr>
              <a:t>of </a:t>
            </a:r>
            <a:r>
              <a:rPr dirty="0" sz="1000" spc="-10">
                <a:solidFill>
                  <a:srgbClr val="595959"/>
                </a:solidFill>
                <a:latin typeface="Times New Roman"/>
                <a:cs typeface="Times New Roman"/>
              </a:rPr>
              <a:t>Medicine,</a:t>
            </a:r>
            <a:r>
              <a:rPr dirty="0" sz="1000" spc="18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000" spc="5">
                <a:solidFill>
                  <a:srgbClr val="595959"/>
                </a:solidFill>
                <a:latin typeface="Times New Roman"/>
                <a:cs typeface="Times New Roman"/>
              </a:rPr>
              <a:t>KSU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02" name="object 10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14300">
              <a:lnSpc>
                <a:spcPts val="1310"/>
              </a:lnSpc>
            </a:pPr>
            <a:fld id="{81D60167-4931-47E6-BA6A-407CBD079E47}" type="slidenum">
              <a:rPr dirty="0"/>
              <a:t>2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9900" y="0"/>
            <a:ext cx="84963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14300">
              <a:lnSpc>
                <a:spcPts val="1310"/>
              </a:lnSpc>
            </a:pPr>
            <a:fld id="{81D60167-4931-47E6-BA6A-407CBD079E47}" type="slidenum">
              <a:rPr dirty="0">
                <a:solidFill>
                  <a:srgbClr val="FFFFFF"/>
                </a:solidFill>
              </a:rPr>
              <a:t>6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9900" y="0"/>
            <a:ext cx="84963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14300">
              <a:lnSpc>
                <a:spcPts val="1310"/>
              </a:lnSpc>
            </a:pPr>
            <a:fld id="{81D60167-4931-47E6-BA6A-407CBD079E47}" type="slidenum">
              <a:rPr dirty="0">
                <a:solidFill>
                  <a:srgbClr val="FFFFFF"/>
                </a:solidFill>
              </a:rPr>
              <a:t>6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28100" y="0"/>
            <a:ext cx="0" cy="787400"/>
          </a:xfrm>
          <a:custGeom>
            <a:avLst/>
            <a:gdLst/>
            <a:ahLst/>
            <a:cxnLst/>
            <a:rect l="l" t="t" r="r" b="b"/>
            <a:pathLst>
              <a:path w="0" h="787400">
                <a:moveTo>
                  <a:pt x="0" y="787400"/>
                </a:moveTo>
                <a:lnTo>
                  <a:pt x="0" y="0"/>
                </a:lnTo>
                <a:lnTo>
                  <a:pt x="0" y="787400"/>
                </a:lnTo>
                <a:close/>
              </a:path>
            </a:pathLst>
          </a:custGeom>
          <a:solidFill>
            <a:srgbClr val="F8B3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928100" y="1358900"/>
            <a:ext cx="0" cy="5499100"/>
          </a:xfrm>
          <a:custGeom>
            <a:avLst/>
            <a:gdLst/>
            <a:ahLst/>
            <a:cxnLst/>
            <a:rect l="l" t="t" r="r" b="b"/>
            <a:pathLst>
              <a:path w="0" h="5499100">
                <a:moveTo>
                  <a:pt x="0" y="5499100"/>
                </a:moveTo>
                <a:lnTo>
                  <a:pt x="0" y="0"/>
                </a:lnTo>
                <a:lnTo>
                  <a:pt x="0" y="5499100"/>
                </a:lnTo>
                <a:close/>
              </a:path>
            </a:pathLst>
          </a:custGeom>
          <a:solidFill>
            <a:srgbClr val="F8B3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928100" y="0"/>
            <a:ext cx="215900" cy="6858000"/>
          </a:xfrm>
          <a:custGeom>
            <a:avLst/>
            <a:gdLst/>
            <a:ahLst/>
            <a:cxnLst/>
            <a:rect l="l" t="t" r="r" b="b"/>
            <a:pathLst>
              <a:path w="215900" h="6858000">
                <a:moveTo>
                  <a:pt x="0" y="0"/>
                </a:moveTo>
                <a:lnTo>
                  <a:pt x="215900" y="0"/>
                </a:lnTo>
                <a:lnTo>
                  <a:pt x="2159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8B3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0"/>
            <a:ext cx="673100" cy="6858000"/>
          </a:xfrm>
          <a:custGeom>
            <a:avLst/>
            <a:gdLst/>
            <a:ahLst/>
            <a:cxnLst/>
            <a:rect l="l" t="t" r="r" b="b"/>
            <a:pathLst>
              <a:path w="673100" h="6858000">
                <a:moveTo>
                  <a:pt x="494456" y="0"/>
                </a:moveTo>
                <a:lnTo>
                  <a:pt x="0" y="0"/>
                </a:lnTo>
                <a:lnTo>
                  <a:pt x="0" y="6858000"/>
                </a:lnTo>
                <a:lnTo>
                  <a:pt x="494456" y="6858000"/>
                </a:lnTo>
                <a:lnTo>
                  <a:pt x="496238" y="6800908"/>
                </a:lnTo>
                <a:lnTo>
                  <a:pt x="501292" y="6750097"/>
                </a:lnTo>
                <a:lnTo>
                  <a:pt x="509183" y="6704731"/>
                </a:lnTo>
                <a:lnTo>
                  <a:pt x="519473" y="6663971"/>
                </a:lnTo>
                <a:lnTo>
                  <a:pt x="531727" y="6626980"/>
                </a:lnTo>
                <a:lnTo>
                  <a:pt x="560379" y="6560954"/>
                </a:lnTo>
                <a:lnTo>
                  <a:pt x="591650" y="6499954"/>
                </a:lnTo>
                <a:lnTo>
                  <a:pt x="607176" y="6469245"/>
                </a:lnTo>
                <a:lnTo>
                  <a:pt x="635829" y="6403219"/>
                </a:lnTo>
                <a:lnTo>
                  <a:pt x="648083" y="6366228"/>
                </a:lnTo>
                <a:lnTo>
                  <a:pt x="658373" y="6325468"/>
                </a:lnTo>
                <a:lnTo>
                  <a:pt x="666264" y="6280102"/>
                </a:lnTo>
                <a:lnTo>
                  <a:pt x="671318" y="6229291"/>
                </a:lnTo>
                <a:lnTo>
                  <a:pt x="673100" y="6172200"/>
                </a:lnTo>
                <a:lnTo>
                  <a:pt x="671318" y="6115108"/>
                </a:lnTo>
                <a:lnTo>
                  <a:pt x="666264" y="6064297"/>
                </a:lnTo>
                <a:lnTo>
                  <a:pt x="658373" y="6018931"/>
                </a:lnTo>
                <a:lnTo>
                  <a:pt x="648083" y="5978171"/>
                </a:lnTo>
                <a:lnTo>
                  <a:pt x="635829" y="5941180"/>
                </a:lnTo>
                <a:lnTo>
                  <a:pt x="607176" y="5875154"/>
                </a:lnTo>
                <a:lnTo>
                  <a:pt x="575906" y="5814154"/>
                </a:lnTo>
                <a:lnTo>
                  <a:pt x="560379" y="5783445"/>
                </a:lnTo>
                <a:lnTo>
                  <a:pt x="531727" y="5717419"/>
                </a:lnTo>
                <a:lnTo>
                  <a:pt x="519473" y="5680428"/>
                </a:lnTo>
                <a:lnTo>
                  <a:pt x="509183" y="5639668"/>
                </a:lnTo>
                <a:lnTo>
                  <a:pt x="501292" y="5594302"/>
                </a:lnTo>
                <a:lnTo>
                  <a:pt x="496238" y="5543491"/>
                </a:lnTo>
                <a:lnTo>
                  <a:pt x="494456" y="5486400"/>
                </a:lnTo>
                <a:lnTo>
                  <a:pt x="496238" y="5429308"/>
                </a:lnTo>
                <a:lnTo>
                  <a:pt x="501292" y="5378497"/>
                </a:lnTo>
                <a:lnTo>
                  <a:pt x="509183" y="5333131"/>
                </a:lnTo>
                <a:lnTo>
                  <a:pt x="519473" y="5292371"/>
                </a:lnTo>
                <a:lnTo>
                  <a:pt x="531727" y="5255380"/>
                </a:lnTo>
                <a:lnTo>
                  <a:pt x="560379" y="5189354"/>
                </a:lnTo>
                <a:lnTo>
                  <a:pt x="591650" y="5128354"/>
                </a:lnTo>
                <a:lnTo>
                  <a:pt x="607176" y="5097645"/>
                </a:lnTo>
                <a:lnTo>
                  <a:pt x="635829" y="5031619"/>
                </a:lnTo>
                <a:lnTo>
                  <a:pt x="648083" y="4994628"/>
                </a:lnTo>
                <a:lnTo>
                  <a:pt x="658373" y="4953868"/>
                </a:lnTo>
                <a:lnTo>
                  <a:pt x="666264" y="4908502"/>
                </a:lnTo>
                <a:lnTo>
                  <a:pt x="671318" y="4857691"/>
                </a:lnTo>
                <a:lnTo>
                  <a:pt x="673100" y="4800600"/>
                </a:lnTo>
                <a:lnTo>
                  <a:pt x="671318" y="4743508"/>
                </a:lnTo>
                <a:lnTo>
                  <a:pt x="666264" y="4692697"/>
                </a:lnTo>
                <a:lnTo>
                  <a:pt x="658373" y="4647331"/>
                </a:lnTo>
                <a:lnTo>
                  <a:pt x="648083" y="4606571"/>
                </a:lnTo>
                <a:lnTo>
                  <a:pt x="635829" y="4569580"/>
                </a:lnTo>
                <a:lnTo>
                  <a:pt x="607176" y="4503554"/>
                </a:lnTo>
                <a:lnTo>
                  <a:pt x="575906" y="4442554"/>
                </a:lnTo>
                <a:lnTo>
                  <a:pt x="560379" y="4411845"/>
                </a:lnTo>
                <a:lnTo>
                  <a:pt x="531727" y="4345819"/>
                </a:lnTo>
                <a:lnTo>
                  <a:pt x="519473" y="4308828"/>
                </a:lnTo>
                <a:lnTo>
                  <a:pt x="509183" y="4268068"/>
                </a:lnTo>
                <a:lnTo>
                  <a:pt x="501292" y="4222702"/>
                </a:lnTo>
                <a:lnTo>
                  <a:pt x="496238" y="4171891"/>
                </a:lnTo>
                <a:lnTo>
                  <a:pt x="494456" y="4114800"/>
                </a:lnTo>
                <a:lnTo>
                  <a:pt x="496238" y="4057708"/>
                </a:lnTo>
                <a:lnTo>
                  <a:pt x="501292" y="4006897"/>
                </a:lnTo>
                <a:lnTo>
                  <a:pt x="509183" y="3961531"/>
                </a:lnTo>
                <a:lnTo>
                  <a:pt x="519473" y="3920771"/>
                </a:lnTo>
                <a:lnTo>
                  <a:pt x="531727" y="3883780"/>
                </a:lnTo>
                <a:lnTo>
                  <a:pt x="560379" y="3817754"/>
                </a:lnTo>
                <a:lnTo>
                  <a:pt x="591650" y="3756754"/>
                </a:lnTo>
                <a:lnTo>
                  <a:pt x="607176" y="3726045"/>
                </a:lnTo>
                <a:lnTo>
                  <a:pt x="635829" y="3660019"/>
                </a:lnTo>
                <a:lnTo>
                  <a:pt x="648083" y="3623028"/>
                </a:lnTo>
                <a:lnTo>
                  <a:pt x="658373" y="3582268"/>
                </a:lnTo>
                <a:lnTo>
                  <a:pt x="666264" y="3536902"/>
                </a:lnTo>
                <a:lnTo>
                  <a:pt x="671318" y="3486091"/>
                </a:lnTo>
                <a:lnTo>
                  <a:pt x="673100" y="3429000"/>
                </a:lnTo>
                <a:lnTo>
                  <a:pt x="671318" y="3371908"/>
                </a:lnTo>
                <a:lnTo>
                  <a:pt x="666264" y="3321097"/>
                </a:lnTo>
                <a:lnTo>
                  <a:pt x="658373" y="3275731"/>
                </a:lnTo>
                <a:lnTo>
                  <a:pt x="648083" y="3234971"/>
                </a:lnTo>
                <a:lnTo>
                  <a:pt x="635829" y="3197980"/>
                </a:lnTo>
                <a:lnTo>
                  <a:pt x="607176" y="3131954"/>
                </a:lnTo>
                <a:lnTo>
                  <a:pt x="575906" y="3070954"/>
                </a:lnTo>
                <a:lnTo>
                  <a:pt x="560379" y="3040245"/>
                </a:lnTo>
                <a:lnTo>
                  <a:pt x="531727" y="2974219"/>
                </a:lnTo>
                <a:lnTo>
                  <a:pt x="519473" y="2937228"/>
                </a:lnTo>
                <a:lnTo>
                  <a:pt x="509183" y="2896468"/>
                </a:lnTo>
                <a:lnTo>
                  <a:pt x="501292" y="2851102"/>
                </a:lnTo>
                <a:lnTo>
                  <a:pt x="496238" y="2800291"/>
                </a:lnTo>
                <a:lnTo>
                  <a:pt x="494456" y="2743200"/>
                </a:lnTo>
                <a:lnTo>
                  <a:pt x="496238" y="2686108"/>
                </a:lnTo>
                <a:lnTo>
                  <a:pt x="501292" y="2635297"/>
                </a:lnTo>
                <a:lnTo>
                  <a:pt x="509183" y="2589931"/>
                </a:lnTo>
                <a:lnTo>
                  <a:pt x="519473" y="2549171"/>
                </a:lnTo>
                <a:lnTo>
                  <a:pt x="531727" y="2512180"/>
                </a:lnTo>
                <a:lnTo>
                  <a:pt x="560379" y="2446154"/>
                </a:lnTo>
                <a:lnTo>
                  <a:pt x="591650" y="2385154"/>
                </a:lnTo>
                <a:lnTo>
                  <a:pt x="607176" y="2354445"/>
                </a:lnTo>
                <a:lnTo>
                  <a:pt x="635829" y="2288419"/>
                </a:lnTo>
                <a:lnTo>
                  <a:pt x="648083" y="2251428"/>
                </a:lnTo>
                <a:lnTo>
                  <a:pt x="658373" y="2210668"/>
                </a:lnTo>
                <a:lnTo>
                  <a:pt x="666264" y="2165302"/>
                </a:lnTo>
                <a:lnTo>
                  <a:pt x="671318" y="2114491"/>
                </a:lnTo>
                <a:lnTo>
                  <a:pt x="673100" y="2057400"/>
                </a:lnTo>
                <a:lnTo>
                  <a:pt x="671318" y="2000308"/>
                </a:lnTo>
                <a:lnTo>
                  <a:pt x="666264" y="1949497"/>
                </a:lnTo>
                <a:lnTo>
                  <a:pt x="658373" y="1904131"/>
                </a:lnTo>
                <a:lnTo>
                  <a:pt x="648083" y="1863371"/>
                </a:lnTo>
                <a:lnTo>
                  <a:pt x="635829" y="1826380"/>
                </a:lnTo>
                <a:lnTo>
                  <a:pt x="607176" y="1760354"/>
                </a:lnTo>
                <a:lnTo>
                  <a:pt x="575906" y="1699354"/>
                </a:lnTo>
                <a:lnTo>
                  <a:pt x="560379" y="1668645"/>
                </a:lnTo>
                <a:lnTo>
                  <a:pt x="531727" y="1602619"/>
                </a:lnTo>
                <a:lnTo>
                  <a:pt x="519473" y="1565628"/>
                </a:lnTo>
                <a:lnTo>
                  <a:pt x="509183" y="1524868"/>
                </a:lnTo>
                <a:lnTo>
                  <a:pt x="501292" y="1479502"/>
                </a:lnTo>
                <a:lnTo>
                  <a:pt x="496238" y="1428691"/>
                </a:lnTo>
                <a:lnTo>
                  <a:pt x="494456" y="1371600"/>
                </a:lnTo>
                <a:lnTo>
                  <a:pt x="496238" y="1314508"/>
                </a:lnTo>
                <a:lnTo>
                  <a:pt x="501292" y="1263697"/>
                </a:lnTo>
                <a:lnTo>
                  <a:pt x="509183" y="1218331"/>
                </a:lnTo>
                <a:lnTo>
                  <a:pt x="519473" y="1177571"/>
                </a:lnTo>
                <a:lnTo>
                  <a:pt x="531727" y="1140580"/>
                </a:lnTo>
                <a:lnTo>
                  <a:pt x="560379" y="1074554"/>
                </a:lnTo>
                <a:lnTo>
                  <a:pt x="591650" y="1013554"/>
                </a:lnTo>
                <a:lnTo>
                  <a:pt x="607176" y="982845"/>
                </a:lnTo>
                <a:lnTo>
                  <a:pt x="635829" y="916819"/>
                </a:lnTo>
                <a:lnTo>
                  <a:pt x="648083" y="879828"/>
                </a:lnTo>
                <a:lnTo>
                  <a:pt x="658373" y="839068"/>
                </a:lnTo>
                <a:lnTo>
                  <a:pt x="666264" y="793702"/>
                </a:lnTo>
                <a:lnTo>
                  <a:pt x="671318" y="742891"/>
                </a:lnTo>
                <a:lnTo>
                  <a:pt x="673100" y="685800"/>
                </a:lnTo>
                <a:lnTo>
                  <a:pt x="671318" y="628708"/>
                </a:lnTo>
                <a:lnTo>
                  <a:pt x="666264" y="577897"/>
                </a:lnTo>
                <a:lnTo>
                  <a:pt x="658373" y="532531"/>
                </a:lnTo>
                <a:lnTo>
                  <a:pt x="648083" y="491771"/>
                </a:lnTo>
                <a:lnTo>
                  <a:pt x="635829" y="454780"/>
                </a:lnTo>
                <a:lnTo>
                  <a:pt x="607176" y="388754"/>
                </a:lnTo>
                <a:lnTo>
                  <a:pt x="575906" y="327754"/>
                </a:lnTo>
                <a:lnTo>
                  <a:pt x="560379" y="297045"/>
                </a:lnTo>
                <a:lnTo>
                  <a:pt x="531727" y="231019"/>
                </a:lnTo>
                <a:lnTo>
                  <a:pt x="519473" y="194028"/>
                </a:lnTo>
                <a:lnTo>
                  <a:pt x="509183" y="153268"/>
                </a:lnTo>
                <a:lnTo>
                  <a:pt x="501292" y="107902"/>
                </a:lnTo>
                <a:lnTo>
                  <a:pt x="496238" y="57091"/>
                </a:lnTo>
                <a:lnTo>
                  <a:pt x="494456" y="0"/>
                </a:lnTo>
                <a:close/>
              </a:path>
            </a:pathLst>
          </a:custGeom>
          <a:solidFill>
            <a:srgbClr val="2A1A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690299" y="1818538"/>
            <a:ext cx="2842260" cy="405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00" spc="735">
                <a:solidFill>
                  <a:srgbClr val="C00000"/>
                </a:solidFill>
                <a:latin typeface="Arial"/>
                <a:cs typeface="Arial"/>
              </a:rPr>
              <a:t>q</a:t>
            </a:r>
            <a:r>
              <a:rPr dirty="0" sz="2200" spc="16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600" spc="5" b="1">
                <a:solidFill>
                  <a:srgbClr val="191917"/>
                </a:solidFill>
                <a:latin typeface="Arial"/>
                <a:cs typeface="Arial"/>
              </a:rPr>
              <a:t>Low </a:t>
            </a:r>
            <a:r>
              <a:rPr dirty="0" sz="2600" spc="10" b="1">
                <a:solidFill>
                  <a:srgbClr val="191917"/>
                </a:solidFill>
                <a:latin typeface="Arial"/>
                <a:cs typeface="Arial"/>
              </a:rPr>
              <a:t>CO </a:t>
            </a:r>
            <a:r>
              <a:rPr dirty="0" sz="2600" spc="5" b="1">
                <a:solidFill>
                  <a:srgbClr val="191917"/>
                </a:solidFill>
                <a:latin typeface="Arial"/>
                <a:cs typeface="Arial"/>
              </a:rPr>
              <a:t>due </a:t>
            </a:r>
            <a:r>
              <a:rPr dirty="0" sz="2600" spc="15" b="1">
                <a:solidFill>
                  <a:srgbClr val="191917"/>
                </a:solidFill>
                <a:latin typeface="Arial"/>
                <a:cs typeface="Arial"/>
              </a:rPr>
              <a:t>to:</a:t>
            </a:r>
            <a:endParaRPr sz="2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0299" y="2339238"/>
            <a:ext cx="8221345" cy="29235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25500" indent="-355600">
              <a:lnSpc>
                <a:spcPct val="100000"/>
              </a:lnSpc>
              <a:buClr>
                <a:srgbClr val="C00000"/>
              </a:buClr>
              <a:buSzPct val="86363"/>
              <a:buChar char="•"/>
              <a:tabLst>
                <a:tab pos="824865" algn="l"/>
                <a:tab pos="825500" algn="l"/>
              </a:tabLst>
            </a:pPr>
            <a:r>
              <a:rPr dirty="0" sz="2200" spc="-25">
                <a:solidFill>
                  <a:srgbClr val="191917"/>
                </a:solidFill>
                <a:latin typeface="Arial"/>
                <a:cs typeface="Arial"/>
              </a:rPr>
              <a:t>Inadequate </a:t>
            </a:r>
            <a:r>
              <a:rPr dirty="0" sz="2200" spc="-15">
                <a:solidFill>
                  <a:srgbClr val="191917"/>
                </a:solidFill>
                <a:latin typeface="Arial"/>
                <a:cs typeface="Arial"/>
              </a:rPr>
              <a:t>blood/plasma volume </a:t>
            </a:r>
            <a:r>
              <a:rPr dirty="0" sz="2200" spc="-10">
                <a:solidFill>
                  <a:srgbClr val="191917"/>
                </a:solidFill>
                <a:latin typeface="Arial"/>
                <a:cs typeface="Arial"/>
              </a:rPr>
              <a:t>(loss </a:t>
            </a:r>
            <a:r>
              <a:rPr dirty="0" sz="2200" spc="-15">
                <a:solidFill>
                  <a:srgbClr val="191917"/>
                </a:solidFill>
                <a:latin typeface="Arial"/>
                <a:cs typeface="Arial"/>
              </a:rPr>
              <a:t>of </a:t>
            </a:r>
            <a:r>
              <a:rPr dirty="0" sz="2200" spc="-25">
                <a:solidFill>
                  <a:srgbClr val="191917"/>
                </a:solidFill>
                <a:latin typeface="Arial"/>
                <a:cs typeface="Arial"/>
              </a:rPr>
              <a:t>15-25% </a:t>
            </a:r>
            <a:r>
              <a:rPr dirty="0" sz="2200">
                <a:solidFill>
                  <a:srgbClr val="191917"/>
                </a:solidFill>
                <a:latin typeface="Arial"/>
                <a:cs typeface="Arial"/>
              </a:rPr>
              <a:t>/ </a:t>
            </a:r>
            <a:r>
              <a:rPr dirty="0" sz="2200" spc="-20">
                <a:solidFill>
                  <a:srgbClr val="191917"/>
                </a:solidFill>
                <a:latin typeface="Arial"/>
                <a:cs typeface="Arial"/>
              </a:rPr>
              <a:t>1-2 </a:t>
            </a:r>
            <a:r>
              <a:rPr dirty="0" sz="2200" spc="210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2200" spc="-20">
                <a:solidFill>
                  <a:srgbClr val="191917"/>
                </a:solidFill>
                <a:latin typeface="Arial"/>
                <a:cs typeface="Arial"/>
              </a:rPr>
              <a:t>L).</a:t>
            </a:r>
            <a:endParaRPr sz="2200">
              <a:latin typeface="Arial"/>
              <a:cs typeface="Arial"/>
            </a:endParaRPr>
          </a:p>
          <a:p>
            <a:pPr marL="825500" indent="-355600">
              <a:lnSpc>
                <a:spcPct val="100000"/>
              </a:lnSpc>
              <a:spcBef>
                <a:spcPts val="960"/>
              </a:spcBef>
              <a:buClr>
                <a:srgbClr val="C00000"/>
              </a:buClr>
              <a:buSzPct val="86363"/>
              <a:buChar char="•"/>
              <a:tabLst>
                <a:tab pos="824865" algn="l"/>
                <a:tab pos="825500" algn="l"/>
              </a:tabLst>
            </a:pPr>
            <a:r>
              <a:rPr dirty="0" sz="2200" spc="-15">
                <a:solidFill>
                  <a:srgbClr val="191917"/>
                </a:solidFill>
                <a:latin typeface="Arial"/>
                <a:cs typeface="Arial"/>
              </a:rPr>
              <a:t>Reduced </a:t>
            </a:r>
            <a:r>
              <a:rPr dirty="0" sz="2200" spc="-20">
                <a:solidFill>
                  <a:srgbClr val="191917"/>
                </a:solidFill>
                <a:latin typeface="Arial"/>
                <a:cs typeface="Arial"/>
              </a:rPr>
              <a:t>venous </a:t>
            </a:r>
            <a:r>
              <a:rPr dirty="0" sz="2200" spc="-25">
                <a:solidFill>
                  <a:srgbClr val="191917"/>
                </a:solidFill>
                <a:latin typeface="Arial"/>
                <a:cs typeface="Arial"/>
              </a:rPr>
              <a:t>return</a:t>
            </a:r>
            <a:r>
              <a:rPr dirty="0" sz="2200" spc="300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2200" spc="-25">
                <a:solidFill>
                  <a:srgbClr val="191917"/>
                </a:solidFill>
                <a:latin typeface="Arial"/>
                <a:cs typeface="Arial"/>
              </a:rPr>
              <a:t>(preload.).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C00000"/>
              </a:buClr>
              <a:buFont typeface="Arial"/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200" spc="735">
                <a:solidFill>
                  <a:srgbClr val="C00000"/>
                </a:solidFill>
                <a:latin typeface="Arial"/>
                <a:cs typeface="Arial"/>
              </a:rPr>
              <a:t>q</a:t>
            </a:r>
            <a:r>
              <a:rPr dirty="0" sz="2200" spc="229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600" spc="-25" b="1">
                <a:solidFill>
                  <a:srgbClr val="191917"/>
                </a:solidFill>
                <a:latin typeface="Arial"/>
                <a:cs typeface="Arial"/>
              </a:rPr>
              <a:t>Causes:</a:t>
            </a:r>
            <a:endParaRPr sz="2600">
              <a:latin typeface="Arial"/>
              <a:cs typeface="Arial"/>
            </a:endParaRPr>
          </a:p>
          <a:p>
            <a:pPr marL="825500" indent="-355600">
              <a:lnSpc>
                <a:spcPct val="100000"/>
              </a:lnSpc>
              <a:spcBef>
                <a:spcPts val="1680"/>
              </a:spcBef>
              <a:buClr>
                <a:srgbClr val="C00000"/>
              </a:buClr>
              <a:buSzPct val="86363"/>
              <a:buChar char="•"/>
              <a:tabLst>
                <a:tab pos="824865" algn="l"/>
                <a:tab pos="825500" algn="l"/>
              </a:tabLst>
            </a:pPr>
            <a:r>
              <a:rPr dirty="0" sz="2200" spc="-5">
                <a:solidFill>
                  <a:srgbClr val="191917"/>
                </a:solidFill>
                <a:latin typeface="Arial"/>
                <a:cs typeface="Arial"/>
              </a:rPr>
              <a:t>Blood loss: </a:t>
            </a:r>
            <a:r>
              <a:rPr dirty="0" sz="2200" spc="-25">
                <a:solidFill>
                  <a:srgbClr val="191917"/>
                </a:solidFill>
                <a:latin typeface="Arial"/>
                <a:cs typeface="Arial"/>
              </a:rPr>
              <a:t>Hemorrhage..  </a:t>
            </a:r>
            <a:r>
              <a:rPr dirty="0" sz="2200" spc="-20">
                <a:solidFill>
                  <a:srgbClr val="191917"/>
                </a:solidFill>
                <a:latin typeface="Arial"/>
                <a:cs typeface="Arial"/>
              </a:rPr>
              <a:t>internal </a:t>
            </a:r>
            <a:r>
              <a:rPr dirty="0" sz="2200" spc="-15">
                <a:solidFill>
                  <a:srgbClr val="191917"/>
                </a:solidFill>
                <a:latin typeface="Arial"/>
                <a:cs typeface="Arial"/>
              </a:rPr>
              <a:t>or </a:t>
            </a:r>
            <a:r>
              <a:rPr dirty="0" sz="2200" spc="-20">
                <a:solidFill>
                  <a:srgbClr val="191917"/>
                </a:solidFill>
                <a:latin typeface="Arial"/>
                <a:cs typeface="Arial"/>
              </a:rPr>
              <a:t>external.</a:t>
            </a:r>
            <a:r>
              <a:rPr dirty="0" sz="2200" spc="55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2200" spc="-20">
                <a:solidFill>
                  <a:srgbClr val="191917"/>
                </a:solidFill>
                <a:latin typeface="Arial"/>
                <a:cs typeface="Arial"/>
              </a:rPr>
              <a:t>(commonest.)</a:t>
            </a:r>
            <a:endParaRPr sz="2200">
              <a:latin typeface="Arial"/>
              <a:cs typeface="Arial"/>
            </a:endParaRPr>
          </a:p>
          <a:p>
            <a:pPr marL="825500" marR="1075690" indent="-355600">
              <a:lnSpc>
                <a:spcPct val="109800"/>
              </a:lnSpc>
              <a:spcBef>
                <a:spcPts val="1300"/>
              </a:spcBef>
              <a:buClr>
                <a:srgbClr val="C00000"/>
              </a:buClr>
              <a:buSzPct val="86363"/>
              <a:buChar char="•"/>
              <a:tabLst>
                <a:tab pos="824865" algn="l"/>
                <a:tab pos="825500" algn="l"/>
              </a:tabLst>
            </a:pPr>
            <a:r>
              <a:rPr dirty="0" sz="2200" spc="-15">
                <a:solidFill>
                  <a:srgbClr val="191917"/>
                </a:solidFill>
                <a:latin typeface="Arial"/>
                <a:cs typeface="Arial"/>
              </a:rPr>
              <a:t>Fluid/plasma </a:t>
            </a:r>
            <a:r>
              <a:rPr dirty="0" sz="2200" spc="-5">
                <a:solidFill>
                  <a:srgbClr val="191917"/>
                </a:solidFill>
                <a:latin typeface="Arial"/>
                <a:cs typeface="Arial"/>
              </a:rPr>
              <a:t>loss: </a:t>
            </a:r>
            <a:r>
              <a:rPr dirty="0" sz="2200" spc="-20">
                <a:solidFill>
                  <a:srgbClr val="191917"/>
                </a:solidFill>
                <a:latin typeface="Arial"/>
                <a:cs typeface="Arial"/>
              </a:rPr>
              <a:t>Vomiting, </a:t>
            </a:r>
            <a:r>
              <a:rPr dirty="0" sz="2200" spc="-25">
                <a:solidFill>
                  <a:srgbClr val="191917"/>
                </a:solidFill>
                <a:latin typeface="Arial"/>
                <a:cs typeface="Arial"/>
              </a:rPr>
              <a:t>diarrhea, burn, </a:t>
            </a:r>
            <a:r>
              <a:rPr dirty="0" sz="2200" spc="-10">
                <a:solidFill>
                  <a:srgbClr val="191917"/>
                </a:solidFill>
                <a:latin typeface="Arial"/>
                <a:cs typeface="Arial"/>
              </a:rPr>
              <a:t>excess  </a:t>
            </a:r>
            <a:r>
              <a:rPr dirty="0" sz="2200" spc="-15">
                <a:solidFill>
                  <a:srgbClr val="191917"/>
                </a:solidFill>
                <a:latin typeface="Arial"/>
                <a:cs typeface="Arial"/>
              </a:rPr>
              <a:t>sweating, </a:t>
            </a:r>
            <a:r>
              <a:rPr dirty="0" sz="2200" spc="-20">
                <a:solidFill>
                  <a:srgbClr val="191917"/>
                </a:solidFill>
                <a:latin typeface="Arial"/>
                <a:cs typeface="Arial"/>
              </a:rPr>
              <a:t>dehydration,</a:t>
            </a:r>
            <a:r>
              <a:rPr dirty="0" sz="2200" spc="345">
                <a:solidFill>
                  <a:srgbClr val="191917"/>
                </a:solidFill>
                <a:latin typeface="Arial"/>
                <a:cs typeface="Arial"/>
              </a:rPr>
              <a:t> </a:t>
            </a:r>
            <a:r>
              <a:rPr dirty="0" sz="2200" spc="-25">
                <a:solidFill>
                  <a:srgbClr val="191917"/>
                </a:solidFill>
                <a:latin typeface="Arial"/>
                <a:cs typeface="Arial"/>
              </a:rPr>
              <a:t>trauma.</a:t>
            </a:r>
            <a:endParaRPr sz="2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432550" y="1631950"/>
            <a:ext cx="584200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432550" y="1631950"/>
            <a:ext cx="584200" cy="647700"/>
          </a:xfrm>
          <a:custGeom>
            <a:avLst/>
            <a:gdLst/>
            <a:ahLst/>
            <a:cxnLst/>
            <a:rect l="l" t="t" r="r" b="b"/>
            <a:pathLst>
              <a:path w="584200" h="647700">
                <a:moveTo>
                  <a:pt x="292100" y="0"/>
                </a:moveTo>
                <a:lnTo>
                  <a:pt x="233235" y="6578"/>
                </a:lnTo>
                <a:lnTo>
                  <a:pt x="178396" y="25450"/>
                </a:lnTo>
                <a:lnTo>
                  <a:pt x="128777" y="55308"/>
                </a:lnTo>
                <a:lnTo>
                  <a:pt x="85559" y="94856"/>
                </a:lnTo>
                <a:lnTo>
                  <a:pt x="49885" y="142786"/>
                </a:lnTo>
                <a:lnTo>
                  <a:pt x="22948" y="197789"/>
                </a:lnTo>
                <a:lnTo>
                  <a:pt x="5930" y="258584"/>
                </a:lnTo>
                <a:lnTo>
                  <a:pt x="0" y="323850"/>
                </a:lnTo>
                <a:lnTo>
                  <a:pt x="5930" y="389115"/>
                </a:lnTo>
                <a:lnTo>
                  <a:pt x="22948" y="449910"/>
                </a:lnTo>
                <a:lnTo>
                  <a:pt x="49885" y="504913"/>
                </a:lnTo>
                <a:lnTo>
                  <a:pt x="85559" y="552843"/>
                </a:lnTo>
                <a:lnTo>
                  <a:pt x="128777" y="592391"/>
                </a:lnTo>
                <a:lnTo>
                  <a:pt x="178396" y="622249"/>
                </a:lnTo>
                <a:lnTo>
                  <a:pt x="233235" y="641121"/>
                </a:lnTo>
                <a:lnTo>
                  <a:pt x="292100" y="647700"/>
                </a:lnTo>
                <a:lnTo>
                  <a:pt x="350964" y="641121"/>
                </a:lnTo>
                <a:lnTo>
                  <a:pt x="368973" y="634923"/>
                </a:lnTo>
                <a:lnTo>
                  <a:pt x="292100" y="634923"/>
                </a:lnTo>
                <a:lnTo>
                  <a:pt x="236042" y="628650"/>
                </a:lnTo>
                <a:lnTo>
                  <a:pt x="183807" y="610679"/>
                </a:lnTo>
                <a:lnTo>
                  <a:pt x="136423" y="582167"/>
                </a:lnTo>
                <a:lnTo>
                  <a:pt x="95021" y="544296"/>
                </a:lnTo>
                <a:lnTo>
                  <a:pt x="60769" y="498284"/>
                </a:lnTo>
                <a:lnTo>
                  <a:pt x="34874" y="445363"/>
                </a:lnTo>
                <a:lnTo>
                  <a:pt x="18478" y="386816"/>
                </a:lnTo>
                <a:lnTo>
                  <a:pt x="12750" y="323850"/>
                </a:lnTo>
                <a:lnTo>
                  <a:pt x="18478" y="260883"/>
                </a:lnTo>
                <a:lnTo>
                  <a:pt x="34874" y="202336"/>
                </a:lnTo>
                <a:lnTo>
                  <a:pt x="60769" y="149428"/>
                </a:lnTo>
                <a:lnTo>
                  <a:pt x="95021" y="103403"/>
                </a:lnTo>
                <a:lnTo>
                  <a:pt x="136423" y="65532"/>
                </a:lnTo>
                <a:lnTo>
                  <a:pt x="183807" y="37020"/>
                </a:lnTo>
                <a:lnTo>
                  <a:pt x="236042" y="19050"/>
                </a:lnTo>
                <a:lnTo>
                  <a:pt x="292100" y="12776"/>
                </a:lnTo>
                <a:lnTo>
                  <a:pt x="368973" y="12776"/>
                </a:lnTo>
                <a:lnTo>
                  <a:pt x="350964" y="6578"/>
                </a:lnTo>
                <a:lnTo>
                  <a:pt x="292100" y="0"/>
                </a:lnTo>
                <a:close/>
              </a:path>
              <a:path w="584200" h="647700">
                <a:moveTo>
                  <a:pt x="368973" y="12776"/>
                </a:moveTo>
                <a:lnTo>
                  <a:pt x="292100" y="12776"/>
                </a:lnTo>
                <a:lnTo>
                  <a:pt x="348157" y="19050"/>
                </a:lnTo>
                <a:lnTo>
                  <a:pt x="400392" y="37020"/>
                </a:lnTo>
                <a:lnTo>
                  <a:pt x="447776" y="65532"/>
                </a:lnTo>
                <a:lnTo>
                  <a:pt x="489178" y="103403"/>
                </a:lnTo>
                <a:lnTo>
                  <a:pt x="523417" y="149428"/>
                </a:lnTo>
                <a:lnTo>
                  <a:pt x="549325" y="202336"/>
                </a:lnTo>
                <a:lnTo>
                  <a:pt x="565721" y="260883"/>
                </a:lnTo>
                <a:lnTo>
                  <a:pt x="571449" y="323850"/>
                </a:lnTo>
                <a:lnTo>
                  <a:pt x="565721" y="386816"/>
                </a:lnTo>
                <a:lnTo>
                  <a:pt x="549325" y="445363"/>
                </a:lnTo>
                <a:lnTo>
                  <a:pt x="523417" y="498284"/>
                </a:lnTo>
                <a:lnTo>
                  <a:pt x="489178" y="544296"/>
                </a:lnTo>
                <a:lnTo>
                  <a:pt x="447776" y="582167"/>
                </a:lnTo>
                <a:lnTo>
                  <a:pt x="400392" y="610679"/>
                </a:lnTo>
                <a:lnTo>
                  <a:pt x="348157" y="628650"/>
                </a:lnTo>
                <a:lnTo>
                  <a:pt x="292100" y="634923"/>
                </a:lnTo>
                <a:lnTo>
                  <a:pt x="368973" y="634923"/>
                </a:lnTo>
                <a:lnTo>
                  <a:pt x="405803" y="622249"/>
                </a:lnTo>
                <a:lnTo>
                  <a:pt x="455409" y="592391"/>
                </a:lnTo>
                <a:lnTo>
                  <a:pt x="498640" y="552843"/>
                </a:lnTo>
                <a:lnTo>
                  <a:pt x="534314" y="504913"/>
                </a:lnTo>
                <a:lnTo>
                  <a:pt x="561251" y="449910"/>
                </a:lnTo>
                <a:lnTo>
                  <a:pt x="578269" y="389115"/>
                </a:lnTo>
                <a:lnTo>
                  <a:pt x="584200" y="323850"/>
                </a:lnTo>
                <a:lnTo>
                  <a:pt x="578269" y="258584"/>
                </a:lnTo>
                <a:lnTo>
                  <a:pt x="561251" y="197789"/>
                </a:lnTo>
                <a:lnTo>
                  <a:pt x="534314" y="142786"/>
                </a:lnTo>
                <a:lnTo>
                  <a:pt x="498640" y="94856"/>
                </a:lnTo>
                <a:lnTo>
                  <a:pt x="455409" y="55308"/>
                </a:lnTo>
                <a:lnTo>
                  <a:pt x="405803" y="25450"/>
                </a:lnTo>
                <a:lnTo>
                  <a:pt x="368973" y="12776"/>
                </a:lnTo>
                <a:close/>
              </a:path>
            </a:pathLst>
          </a:custGeom>
          <a:solidFill>
            <a:srgbClr val="F8B3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5311508" y="1793138"/>
            <a:ext cx="2561590" cy="384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20" b="1">
                <a:solidFill>
                  <a:srgbClr val="C00000"/>
                </a:solidFill>
                <a:latin typeface="Arial Black"/>
                <a:cs typeface="Arial Black"/>
              </a:rPr>
              <a:t>MAP </a:t>
            </a:r>
            <a:r>
              <a:rPr dirty="0" sz="2400" b="1">
                <a:solidFill>
                  <a:srgbClr val="C00000"/>
                </a:solidFill>
                <a:latin typeface="Arial Black"/>
                <a:cs typeface="Arial Black"/>
              </a:rPr>
              <a:t>= </a:t>
            </a:r>
            <a:r>
              <a:rPr dirty="0" sz="2400" spc="15" b="1">
                <a:solidFill>
                  <a:srgbClr val="C00000"/>
                </a:solidFill>
                <a:latin typeface="Arial Black"/>
                <a:cs typeface="Arial Black"/>
              </a:rPr>
              <a:t>CO </a:t>
            </a:r>
            <a:r>
              <a:rPr dirty="0" sz="2400" b="1">
                <a:solidFill>
                  <a:srgbClr val="C00000"/>
                </a:solidFill>
                <a:latin typeface="Arial Black"/>
                <a:cs typeface="Arial Black"/>
              </a:rPr>
              <a:t>X</a:t>
            </a:r>
            <a:r>
              <a:rPr dirty="0" sz="2400" spc="-225" b="1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dirty="0" sz="2400" spc="-20" b="1">
                <a:solidFill>
                  <a:srgbClr val="C00000"/>
                </a:solidFill>
                <a:latin typeface="Arial Black"/>
                <a:cs typeface="Arial Black"/>
              </a:rPr>
              <a:t>PR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17500" y="787400"/>
            <a:ext cx="8801100" cy="571500"/>
          </a:xfrm>
          <a:custGeom>
            <a:avLst/>
            <a:gdLst/>
            <a:ahLst/>
            <a:cxnLst/>
            <a:rect l="l" t="t" r="r" b="b"/>
            <a:pathLst>
              <a:path w="8801100" h="571500">
                <a:moveTo>
                  <a:pt x="0" y="0"/>
                </a:moveTo>
                <a:lnTo>
                  <a:pt x="8801100" y="0"/>
                </a:lnTo>
                <a:lnTo>
                  <a:pt x="8801100" y="571500"/>
                </a:lnTo>
                <a:lnTo>
                  <a:pt x="0" y="571500"/>
                </a:lnTo>
                <a:lnTo>
                  <a:pt x="0" y="0"/>
                </a:lnTo>
                <a:close/>
              </a:path>
            </a:pathLst>
          </a:custGeom>
          <a:solidFill>
            <a:srgbClr val="B4E1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2049" rIns="0" bIns="0" rtlCol="0" vert="horz">
            <a:spAutoFit/>
          </a:bodyPr>
          <a:lstStyle/>
          <a:p>
            <a:pPr marL="2320290">
              <a:lnSpc>
                <a:spcPct val="100000"/>
              </a:lnSpc>
            </a:pPr>
            <a:r>
              <a:rPr dirty="0" sz="3600" spc="155" b="0">
                <a:solidFill>
                  <a:srgbClr val="C00000"/>
                </a:solidFill>
                <a:latin typeface="Impact"/>
                <a:cs typeface="Impact"/>
              </a:rPr>
              <a:t>HYPOVOLEMIC</a:t>
            </a:r>
            <a:r>
              <a:rPr dirty="0" sz="3600" spc="35" b="0">
                <a:solidFill>
                  <a:srgbClr val="C00000"/>
                </a:solidFill>
                <a:latin typeface="Impact"/>
                <a:cs typeface="Impact"/>
              </a:rPr>
              <a:t> </a:t>
            </a:r>
            <a:r>
              <a:rPr dirty="0" sz="3600" spc="170" b="0">
                <a:solidFill>
                  <a:srgbClr val="C00000"/>
                </a:solidFill>
                <a:latin typeface="Impact"/>
                <a:cs typeface="Impact"/>
              </a:rPr>
              <a:t>SHOCK</a:t>
            </a:r>
            <a:endParaRPr sz="3600">
              <a:latin typeface="Impact"/>
              <a:cs typeface="Impac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33099" y="6559698"/>
            <a:ext cx="2606675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0">
                <a:solidFill>
                  <a:srgbClr val="595959"/>
                </a:solidFill>
                <a:latin typeface="Times New Roman"/>
                <a:cs typeface="Times New Roman"/>
              </a:rPr>
              <a:t>Dr. </a:t>
            </a:r>
            <a:r>
              <a:rPr dirty="0" sz="1000" spc="-25">
                <a:solidFill>
                  <a:srgbClr val="595959"/>
                </a:solidFill>
                <a:latin typeface="Times New Roman"/>
                <a:cs typeface="Times New Roman"/>
              </a:rPr>
              <a:t>Abeer  </a:t>
            </a:r>
            <a:r>
              <a:rPr dirty="0" sz="1000" spc="-15">
                <a:solidFill>
                  <a:srgbClr val="595959"/>
                </a:solidFill>
                <a:latin typeface="Times New Roman"/>
                <a:cs typeface="Times New Roman"/>
              </a:rPr>
              <a:t>A. </a:t>
            </a:r>
            <a:r>
              <a:rPr dirty="0" sz="1000" spc="-10">
                <a:solidFill>
                  <a:srgbClr val="595959"/>
                </a:solidFill>
                <a:latin typeface="Times New Roman"/>
                <a:cs typeface="Times New Roman"/>
              </a:rPr>
              <a:t>Al-Masri, </a:t>
            </a:r>
            <a:r>
              <a:rPr dirty="0" sz="1000" spc="-5">
                <a:solidFill>
                  <a:srgbClr val="595959"/>
                </a:solidFill>
                <a:latin typeface="Times New Roman"/>
                <a:cs typeface="Times New Roman"/>
              </a:rPr>
              <a:t>Faculty </a:t>
            </a:r>
            <a:r>
              <a:rPr dirty="0" sz="1000">
                <a:solidFill>
                  <a:srgbClr val="595959"/>
                </a:solidFill>
                <a:latin typeface="Times New Roman"/>
                <a:cs typeface="Times New Roman"/>
              </a:rPr>
              <a:t>of </a:t>
            </a:r>
            <a:r>
              <a:rPr dirty="0" sz="1000" spc="-10">
                <a:solidFill>
                  <a:srgbClr val="595959"/>
                </a:solidFill>
                <a:latin typeface="Times New Roman"/>
                <a:cs typeface="Times New Roman"/>
              </a:rPr>
              <a:t>Medicine,</a:t>
            </a:r>
            <a:r>
              <a:rPr dirty="0" sz="1000" spc="18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000" spc="5">
                <a:solidFill>
                  <a:srgbClr val="595959"/>
                </a:solidFill>
                <a:latin typeface="Times New Roman"/>
                <a:cs typeface="Times New Roman"/>
              </a:rPr>
              <a:t>KSU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498840" y="6629424"/>
            <a:ext cx="110489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>
                <a:solidFill>
                  <a:srgbClr val="002060"/>
                </a:solidFill>
                <a:latin typeface="Arial"/>
                <a:cs typeface="Arial"/>
              </a:rPr>
              <a:t>8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1800" y="0"/>
            <a:ext cx="85344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498840" y="6629424"/>
            <a:ext cx="110489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>
                <a:solidFill>
                  <a:srgbClr val="002060"/>
                </a:solidFill>
                <a:latin typeface="Arial"/>
                <a:cs typeface="Arial"/>
              </a:rPr>
              <a:t>9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2016-03-08T01:10:04Z</dcterms:created>
  <dcterms:modified xsi:type="dcterms:W3CDTF">2016-03-08T01:10:04Z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2016-03-08T00:00:00Z</vt:filetime>
  </property>
</Properties>
</file>