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6858000" cy="9144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2834640"/>
            <a:ext cx="5829300" cy="192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5120640"/>
            <a:ext cx="48006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310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310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42900" y="2103120"/>
            <a:ext cx="298323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531870" y="2103120"/>
            <a:ext cx="298323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310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310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310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463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2900" y="2103120"/>
            <a:ext cx="617220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045077" y="8745015"/>
            <a:ext cx="2736215" cy="360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42900" y="8503920"/>
            <a:ext cx="1577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9088" y="8927035"/>
            <a:ext cx="22161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310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6.jpg"/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Relationship Id="rId4" Type="http://schemas.openxmlformats.org/officeDocument/2006/relationships/image" Target="../media/image25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jpg"/><Relationship Id="rId5" Type="http://schemas.openxmlformats.org/officeDocument/2006/relationships/image" Target="../media/image34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jp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jpg"/><Relationship Id="rId6" Type="http://schemas.openxmlformats.org/officeDocument/2006/relationships/image" Target="../media/image39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jp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9" Type="http://schemas.openxmlformats.org/officeDocument/2006/relationships/image" Target="../media/image47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8.jpg"/><Relationship Id="rId3" Type="http://schemas.openxmlformats.org/officeDocument/2006/relationships/image" Target="../media/image49.png"/><Relationship Id="rId4" Type="http://schemas.openxmlformats.org/officeDocument/2006/relationships/image" Target="../media/image50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.jpg"/><Relationship Id="rId3" Type="http://schemas.openxmlformats.org/officeDocument/2006/relationships/image" Target="../media/image52.png"/><Relationship Id="rId4" Type="http://schemas.openxmlformats.org/officeDocument/2006/relationships/image" Target="../media/image53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3782" y="41147"/>
            <a:ext cx="167132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latin typeface="Times New Roman"/>
                <a:cs typeface="Times New Roman"/>
              </a:rPr>
              <a:t>Cardiovascular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Physiology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88" y="41147"/>
            <a:ext cx="56832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3/8/2016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49299" y="868680"/>
            <a:ext cx="4465955" cy="3429000"/>
          </a:xfrm>
          <a:custGeom>
            <a:avLst/>
            <a:gdLst/>
            <a:ahLst/>
            <a:cxnLst/>
            <a:rect l="l" t="t" r="r" b="b"/>
            <a:pathLst>
              <a:path w="4465955" h="3429000">
                <a:moveTo>
                  <a:pt x="0" y="3429000"/>
                </a:moveTo>
                <a:lnTo>
                  <a:pt x="4465701" y="3429000"/>
                </a:lnTo>
                <a:lnTo>
                  <a:pt x="4465701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8B3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174494" y="1195324"/>
            <a:ext cx="2615565" cy="2603500"/>
          </a:xfrm>
          <a:custGeom>
            <a:avLst/>
            <a:gdLst/>
            <a:ahLst/>
            <a:cxnLst/>
            <a:rect l="l" t="t" r="r" b="b"/>
            <a:pathLst>
              <a:path w="2615565" h="2603500">
                <a:moveTo>
                  <a:pt x="1523365" y="2514600"/>
                </a:moveTo>
                <a:lnTo>
                  <a:pt x="1091183" y="2514600"/>
                </a:lnTo>
                <a:lnTo>
                  <a:pt x="1186307" y="2565400"/>
                </a:lnTo>
                <a:lnTo>
                  <a:pt x="1209294" y="2578100"/>
                </a:lnTo>
                <a:lnTo>
                  <a:pt x="1233932" y="2590800"/>
                </a:lnTo>
                <a:lnTo>
                  <a:pt x="1257681" y="2603500"/>
                </a:lnTo>
                <a:lnTo>
                  <a:pt x="1357630" y="2603500"/>
                </a:lnTo>
                <a:lnTo>
                  <a:pt x="1381379" y="2590800"/>
                </a:lnTo>
                <a:lnTo>
                  <a:pt x="1406017" y="2578100"/>
                </a:lnTo>
                <a:lnTo>
                  <a:pt x="1429004" y="2565400"/>
                </a:lnTo>
                <a:lnTo>
                  <a:pt x="1500378" y="2527300"/>
                </a:lnTo>
                <a:lnTo>
                  <a:pt x="1523365" y="2514600"/>
                </a:lnTo>
                <a:close/>
              </a:path>
              <a:path w="2615565" h="2603500">
                <a:moveTo>
                  <a:pt x="908050" y="2514600"/>
                </a:moveTo>
                <a:lnTo>
                  <a:pt x="855726" y="2514600"/>
                </a:lnTo>
                <a:lnTo>
                  <a:pt x="880999" y="2527300"/>
                </a:lnTo>
                <a:lnTo>
                  <a:pt x="908050" y="2514600"/>
                </a:lnTo>
                <a:close/>
              </a:path>
              <a:path w="2615565" h="2603500">
                <a:moveTo>
                  <a:pt x="1759584" y="2514600"/>
                </a:moveTo>
                <a:lnTo>
                  <a:pt x="1707260" y="2514600"/>
                </a:lnTo>
                <a:lnTo>
                  <a:pt x="1734311" y="2527300"/>
                </a:lnTo>
                <a:lnTo>
                  <a:pt x="1759584" y="2514600"/>
                </a:lnTo>
                <a:close/>
              </a:path>
              <a:path w="2615565" h="2603500">
                <a:moveTo>
                  <a:pt x="2011807" y="2311400"/>
                </a:moveTo>
                <a:lnTo>
                  <a:pt x="603504" y="2311400"/>
                </a:lnTo>
                <a:lnTo>
                  <a:pt x="623316" y="2324100"/>
                </a:lnTo>
                <a:lnTo>
                  <a:pt x="640714" y="2336800"/>
                </a:lnTo>
                <a:lnTo>
                  <a:pt x="659003" y="2362200"/>
                </a:lnTo>
                <a:lnTo>
                  <a:pt x="674878" y="2374900"/>
                </a:lnTo>
                <a:lnTo>
                  <a:pt x="689991" y="2387600"/>
                </a:lnTo>
                <a:lnTo>
                  <a:pt x="704976" y="2413000"/>
                </a:lnTo>
                <a:lnTo>
                  <a:pt x="720089" y="2438400"/>
                </a:lnTo>
                <a:lnTo>
                  <a:pt x="735076" y="2451100"/>
                </a:lnTo>
                <a:lnTo>
                  <a:pt x="751839" y="2476500"/>
                </a:lnTo>
                <a:lnTo>
                  <a:pt x="768476" y="2489200"/>
                </a:lnTo>
                <a:lnTo>
                  <a:pt x="787526" y="2501900"/>
                </a:lnTo>
                <a:lnTo>
                  <a:pt x="807338" y="2514600"/>
                </a:lnTo>
                <a:lnTo>
                  <a:pt x="988822" y="2514600"/>
                </a:lnTo>
                <a:lnTo>
                  <a:pt x="1015873" y="2501900"/>
                </a:lnTo>
                <a:lnTo>
                  <a:pt x="1827783" y="2501900"/>
                </a:lnTo>
                <a:lnTo>
                  <a:pt x="1846833" y="2489200"/>
                </a:lnTo>
                <a:lnTo>
                  <a:pt x="1863470" y="2476500"/>
                </a:lnTo>
                <a:lnTo>
                  <a:pt x="1880234" y="2451100"/>
                </a:lnTo>
                <a:lnTo>
                  <a:pt x="1895220" y="2438400"/>
                </a:lnTo>
                <a:lnTo>
                  <a:pt x="1910333" y="2413000"/>
                </a:lnTo>
                <a:lnTo>
                  <a:pt x="1925320" y="2387600"/>
                </a:lnTo>
                <a:lnTo>
                  <a:pt x="1940433" y="2374900"/>
                </a:lnTo>
                <a:lnTo>
                  <a:pt x="1956308" y="2362200"/>
                </a:lnTo>
                <a:lnTo>
                  <a:pt x="1974595" y="2336800"/>
                </a:lnTo>
                <a:lnTo>
                  <a:pt x="1991995" y="2324100"/>
                </a:lnTo>
                <a:lnTo>
                  <a:pt x="2011807" y="2311400"/>
                </a:lnTo>
                <a:close/>
              </a:path>
              <a:path w="2615565" h="2603500">
                <a:moveTo>
                  <a:pt x="1573276" y="2501900"/>
                </a:moveTo>
                <a:lnTo>
                  <a:pt x="1042035" y="2501900"/>
                </a:lnTo>
                <a:lnTo>
                  <a:pt x="1066545" y="2514600"/>
                </a:lnTo>
                <a:lnTo>
                  <a:pt x="1548765" y="2514600"/>
                </a:lnTo>
                <a:lnTo>
                  <a:pt x="1573276" y="2501900"/>
                </a:lnTo>
                <a:close/>
              </a:path>
              <a:path w="2615565" h="2603500">
                <a:moveTo>
                  <a:pt x="1827783" y="2501900"/>
                </a:moveTo>
                <a:lnTo>
                  <a:pt x="1599438" y="2501900"/>
                </a:lnTo>
                <a:lnTo>
                  <a:pt x="1626361" y="2514600"/>
                </a:lnTo>
                <a:lnTo>
                  <a:pt x="1807971" y="2514600"/>
                </a:lnTo>
                <a:lnTo>
                  <a:pt x="1827783" y="2501900"/>
                </a:lnTo>
                <a:close/>
              </a:path>
              <a:path w="2615565" h="2603500">
                <a:moveTo>
                  <a:pt x="2080006" y="2286000"/>
                </a:moveTo>
                <a:lnTo>
                  <a:pt x="535305" y="2286000"/>
                </a:lnTo>
                <a:lnTo>
                  <a:pt x="559054" y="2298700"/>
                </a:lnTo>
                <a:lnTo>
                  <a:pt x="582041" y="2311400"/>
                </a:lnTo>
                <a:lnTo>
                  <a:pt x="2033270" y="2311400"/>
                </a:lnTo>
                <a:lnTo>
                  <a:pt x="2056257" y="2298700"/>
                </a:lnTo>
                <a:lnTo>
                  <a:pt x="2080006" y="2286000"/>
                </a:lnTo>
                <a:close/>
              </a:path>
              <a:path w="2615565" h="2603500">
                <a:moveTo>
                  <a:pt x="2128393" y="2273300"/>
                </a:moveTo>
                <a:lnTo>
                  <a:pt x="486918" y="2273300"/>
                </a:lnTo>
                <a:lnTo>
                  <a:pt x="511556" y="2286000"/>
                </a:lnTo>
                <a:lnTo>
                  <a:pt x="2103755" y="2286000"/>
                </a:lnTo>
                <a:lnTo>
                  <a:pt x="2128393" y="2273300"/>
                </a:lnTo>
                <a:close/>
              </a:path>
              <a:path w="2615565" h="2603500">
                <a:moveTo>
                  <a:pt x="2151380" y="330200"/>
                </a:moveTo>
                <a:lnTo>
                  <a:pt x="463931" y="330200"/>
                </a:lnTo>
                <a:lnTo>
                  <a:pt x="440944" y="342900"/>
                </a:lnTo>
                <a:lnTo>
                  <a:pt x="400557" y="368300"/>
                </a:lnTo>
                <a:lnTo>
                  <a:pt x="368807" y="393700"/>
                </a:lnTo>
                <a:lnTo>
                  <a:pt x="356869" y="419100"/>
                </a:lnTo>
                <a:lnTo>
                  <a:pt x="347344" y="431800"/>
                </a:lnTo>
                <a:lnTo>
                  <a:pt x="339470" y="457200"/>
                </a:lnTo>
                <a:lnTo>
                  <a:pt x="332358" y="482600"/>
                </a:lnTo>
                <a:lnTo>
                  <a:pt x="319658" y="533400"/>
                </a:lnTo>
                <a:lnTo>
                  <a:pt x="312547" y="558800"/>
                </a:lnTo>
                <a:lnTo>
                  <a:pt x="304545" y="571500"/>
                </a:lnTo>
                <a:lnTo>
                  <a:pt x="295020" y="596900"/>
                </a:lnTo>
                <a:lnTo>
                  <a:pt x="283972" y="622300"/>
                </a:lnTo>
                <a:lnTo>
                  <a:pt x="269620" y="635000"/>
                </a:lnTo>
                <a:lnTo>
                  <a:pt x="253873" y="647700"/>
                </a:lnTo>
                <a:lnTo>
                  <a:pt x="235585" y="673100"/>
                </a:lnTo>
                <a:lnTo>
                  <a:pt x="176149" y="711200"/>
                </a:lnTo>
                <a:lnTo>
                  <a:pt x="157099" y="723900"/>
                </a:lnTo>
                <a:lnTo>
                  <a:pt x="138811" y="749300"/>
                </a:lnTo>
                <a:lnTo>
                  <a:pt x="122936" y="762000"/>
                </a:lnTo>
                <a:lnTo>
                  <a:pt x="109474" y="787400"/>
                </a:lnTo>
                <a:lnTo>
                  <a:pt x="99187" y="800100"/>
                </a:lnTo>
                <a:lnTo>
                  <a:pt x="92075" y="825500"/>
                </a:lnTo>
                <a:lnTo>
                  <a:pt x="88900" y="850900"/>
                </a:lnTo>
                <a:lnTo>
                  <a:pt x="88137" y="876300"/>
                </a:lnTo>
                <a:lnTo>
                  <a:pt x="90424" y="901700"/>
                </a:lnTo>
                <a:lnTo>
                  <a:pt x="93599" y="927100"/>
                </a:lnTo>
                <a:lnTo>
                  <a:pt x="97536" y="952500"/>
                </a:lnTo>
                <a:lnTo>
                  <a:pt x="100711" y="977900"/>
                </a:lnTo>
                <a:lnTo>
                  <a:pt x="102362" y="1016000"/>
                </a:lnTo>
                <a:lnTo>
                  <a:pt x="102362" y="1041400"/>
                </a:lnTo>
                <a:lnTo>
                  <a:pt x="99187" y="1066800"/>
                </a:lnTo>
                <a:lnTo>
                  <a:pt x="92837" y="1092200"/>
                </a:lnTo>
                <a:lnTo>
                  <a:pt x="83312" y="1104900"/>
                </a:lnTo>
                <a:lnTo>
                  <a:pt x="71374" y="1130300"/>
                </a:lnTo>
                <a:lnTo>
                  <a:pt x="57912" y="1155700"/>
                </a:lnTo>
                <a:lnTo>
                  <a:pt x="43687" y="1181100"/>
                </a:lnTo>
                <a:lnTo>
                  <a:pt x="30225" y="1206500"/>
                </a:lnTo>
                <a:lnTo>
                  <a:pt x="18287" y="1231900"/>
                </a:lnTo>
                <a:lnTo>
                  <a:pt x="8762" y="1257300"/>
                </a:lnTo>
                <a:lnTo>
                  <a:pt x="2412" y="1282700"/>
                </a:lnTo>
                <a:lnTo>
                  <a:pt x="0" y="1308100"/>
                </a:lnTo>
                <a:lnTo>
                  <a:pt x="2412" y="1333500"/>
                </a:lnTo>
                <a:lnTo>
                  <a:pt x="8762" y="1346200"/>
                </a:lnTo>
                <a:lnTo>
                  <a:pt x="18287" y="1371600"/>
                </a:lnTo>
                <a:lnTo>
                  <a:pt x="30225" y="1397000"/>
                </a:lnTo>
                <a:lnTo>
                  <a:pt x="43687" y="1422400"/>
                </a:lnTo>
                <a:lnTo>
                  <a:pt x="57912" y="1447800"/>
                </a:lnTo>
                <a:lnTo>
                  <a:pt x="71374" y="1473200"/>
                </a:lnTo>
                <a:lnTo>
                  <a:pt x="83312" y="1498600"/>
                </a:lnTo>
                <a:lnTo>
                  <a:pt x="92837" y="1524000"/>
                </a:lnTo>
                <a:lnTo>
                  <a:pt x="99187" y="1536700"/>
                </a:lnTo>
                <a:lnTo>
                  <a:pt x="102362" y="1562100"/>
                </a:lnTo>
                <a:lnTo>
                  <a:pt x="102362" y="1587500"/>
                </a:lnTo>
                <a:lnTo>
                  <a:pt x="100711" y="1625600"/>
                </a:lnTo>
                <a:lnTo>
                  <a:pt x="97536" y="1651000"/>
                </a:lnTo>
                <a:lnTo>
                  <a:pt x="93599" y="1676400"/>
                </a:lnTo>
                <a:lnTo>
                  <a:pt x="90424" y="1701800"/>
                </a:lnTo>
                <a:lnTo>
                  <a:pt x="88137" y="1727200"/>
                </a:lnTo>
                <a:lnTo>
                  <a:pt x="88900" y="1752600"/>
                </a:lnTo>
                <a:lnTo>
                  <a:pt x="92075" y="1778000"/>
                </a:lnTo>
                <a:lnTo>
                  <a:pt x="99187" y="1803400"/>
                </a:lnTo>
                <a:lnTo>
                  <a:pt x="109474" y="1816100"/>
                </a:lnTo>
                <a:lnTo>
                  <a:pt x="122936" y="1841500"/>
                </a:lnTo>
                <a:lnTo>
                  <a:pt x="138811" y="1854200"/>
                </a:lnTo>
                <a:lnTo>
                  <a:pt x="157099" y="1879600"/>
                </a:lnTo>
                <a:lnTo>
                  <a:pt x="176149" y="1892300"/>
                </a:lnTo>
                <a:lnTo>
                  <a:pt x="235585" y="1930400"/>
                </a:lnTo>
                <a:lnTo>
                  <a:pt x="253873" y="1955800"/>
                </a:lnTo>
                <a:lnTo>
                  <a:pt x="269620" y="1968500"/>
                </a:lnTo>
                <a:lnTo>
                  <a:pt x="283972" y="1981200"/>
                </a:lnTo>
                <a:lnTo>
                  <a:pt x="295020" y="2006600"/>
                </a:lnTo>
                <a:lnTo>
                  <a:pt x="304545" y="2032000"/>
                </a:lnTo>
                <a:lnTo>
                  <a:pt x="312547" y="2044700"/>
                </a:lnTo>
                <a:lnTo>
                  <a:pt x="319658" y="2070100"/>
                </a:lnTo>
                <a:lnTo>
                  <a:pt x="332358" y="2120900"/>
                </a:lnTo>
                <a:lnTo>
                  <a:pt x="339470" y="2146300"/>
                </a:lnTo>
                <a:lnTo>
                  <a:pt x="347344" y="2171700"/>
                </a:lnTo>
                <a:lnTo>
                  <a:pt x="356869" y="2184400"/>
                </a:lnTo>
                <a:lnTo>
                  <a:pt x="368807" y="2209800"/>
                </a:lnTo>
                <a:lnTo>
                  <a:pt x="400557" y="2235200"/>
                </a:lnTo>
                <a:lnTo>
                  <a:pt x="440944" y="2260600"/>
                </a:lnTo>
                <a:lnTo>
                  <a:pt x="463931" y="2273300"/>
                </a:lnTo>
                <a:lnTo>
                  <a:pt x="2151380" y="2273300"/>
                </a:lnTo>
                <a:lnTo>
                  <a:pt x="2195830" y="2247900"/>
                </a:lnTo>
                <a:lnTo>
                  <a:pt x="2232279" y="2222500"/>
                </a:lnTo>
                <a:lnTo>
                  <a:pt x="2258441" y="2184400"/>
                </a:lnTo>
                <a:lnTo>
                  <a:pt x="2267966" y="2171700"/>
                </a:lnTo>
                <a:lnTo>
                  <a:pt x="2275840" y="2146300"/>
                </a:lnTo>
                <a:lnTo>
                  <a:pt x="2282952" y="2120900"/>
                </a:lnTo>
                <a:lnTo>
                  <a:pt x="2295652" y="2070100"/>
                </a:lnTo>
                <a:lnTo>
                  <a:pt x="2302764" y="2044700"/>
                </a:lnTo>
                <a:lnTo>
                  <a:pt x="2310765" y="2032000"/>
                </a:lnTo>
                <a:lnTo>
                  <a:pt x="2320290" y="2006600"/>
                </a:lnTo>
                <a:lnTo>
                  <a:pt x="2331339" y="1981200"/>
                </a:lnTo>
                <a:lnTo>
                  <a:pt x="2345690" y="1968500"/>
                </a:lnTo>
                <a:lnTo>
                  <a:pt x="2361438" y="1955800"/>
                </a:lnTo>
                <a:lnTo>
                  <a:pt x="2379726" y="1930400"/>
                </a:lnTo>
                <a:lnTo>
                  <a:pt x="2398776" y="1917700"/>
                </a:lnTo>
                <a:lnTo>
                  <a:pt x="2419350" y="1905000"/>
                </a:lnTo>
                <a:lnTo>
                  <a:pt x="2439161" y="1892300"/>
                </a:lnTo>
                <a:lnTo>
                  <a:pt x="2458211" y="1879600"/>
                </a:lnTo>
                <a:lnTo>
                  <a:pt x="2476500" y="1854200"/>
                </a:lnTo>
                <a:lnTo>
                  <a:pt x="2492375" y="1841500"/>
                </a:lnTo>
                <a:lnTo>
                  <a:pt x="2505836" y="1816100"/>
                </a:lnTo>
                <a:lnTo>
                  <a:pt x="2516123" y="1803400"/>
                </a:lnTo>
                <a:lnTo>
                  <a:pt x="2523235" y="1778000"/>
                </a:lnTo>
                <a:lnTo>
                  <a:pt x="2526410" y="1752600"/>
                </a:lnTo>
                <a:lnTo>
                  <a:pt x="2527172" y="1727200"/>
                </a:lnTo>
                <a:lnTo>
                  <a:pt x="2524886" y="1701800"/>
                </a:lnTo>
                <a:lnTo>
                  <a:pt x="2521711" y="1676400"/>
                </a:lnTo>
                <a:lnTo>
                  <a:pt x="2517775" y="1651000"/>
                </a:lnTo>
                <a:lnTo>
                  <a:pt x="2514600" y="1625600"/>
                </a:lnTo>
                <a:lnTo>
                  <a:pt x="2512948" y="1587500"/>
                </a:lnTo>
                <a:lnTo>
                  <a:pt x="2512948" y="1562100"/>
                </a:lnTo>
                <a:lnTo>
                  <a:pt x="2516123" y="1536700"/>
                </a:lnTo>
                <a:lnTo>
                  <a:pt x="2522473" y="1524000"/>
                </a:lnTo>
                <a:lnTo>
                  <a:pt x="2531998" y="1498600"/>
                </a:lnTo>
                <a:lnTo>
                  <a:pt x="2557398" y="1447800"/>
                </a:lnTo>
                <a:lnTo>
                  <a:pt x="2571622" y="1422400"/>
                </a:lnTo>
                <a:lnTo>
                  <a:pt x="2585085" y="1397000"/>
                </a:lnTo>
                <a:lnTo>
                  <a:pt x="2597022" y="1371600"/>
                </a:lnTo>
                <a:lnTo>
                  <a:pt x="2606547" y="1346200"/>
                </a:lnTo>
                <a:lnTo>
                  <a:pt x="2612897" y="1333500"/>
                </a:lnTo>
                <a:lnTo>
                  <a:pt x="2615184" y="1308100"/>
                </a:lnTo>
                <a:lnTo>
                  <a:pt x="2612897" y="1282700"/>
                </a:lnTo>
                <a:lnTo>
                  <a:pt x="2606547" y="1257300"/>
                </a:lnTo>
                <a:lnTo>
                  <a:pt x="2597022" y="1231900"/>
                </a:lnTo>
                <a:lnTo>
                  <a:pt x="2585085" y="1206500"/>
                </a:lnTo>
                <a:lnTo>
                  <a:pt x="2571622" y="1181100"/>
                </a:lnTo>
                <a:lnTo>
                  <a:pt x="2557398" y="1155700"/>
                </a:lnTo>
                <a:lnTo>
                  <a:pt x="2531998" y="1104900"/>
                </a:lnTo>
                <a:lnTo>
                  <a:pt x="2522473" y="1092200"/>
                </a:lnTo>
                <a:lnTo>
                  <a:pt x="2516123" y="1066800"/>
                </a:lnTo>
                <a:lnTo>
                  <a:pt x="2512948" y="1041400"/>
                </a:lnTo>
                <a:lnTo>
                  <a:pt x="2512948" y="1016000"/>
                </a:lnTo>
                <a:lnTo>
                  <a:pt x="2514600" y="977900"/>
                </a:lnTo>
                <a:lnTo>
                  <a:pt x="2517775" y="952500"/>
                </a:lnTo>
                <a:lnTo>
                  <a:pt x="2521711" y="927100"/>
                </a:lnTo>
                <a:lnTo>
                  <a:pt x="2524886" y="901700"/>
                </a:lnTo>
                <a:lnTo>
                  <a:pt x="2527172" y="876300"/>
                </a:lnTo>
                <a:lnTo>
                  <a:pt x="2526410" y="850900"/>
                </a:lnTo>
                <a:lnTo>
                  <a:pt x="2523235" y="825500"/>
                </a:lnTo>
                <a:lnTo>
                  <a:pt x="2516123" y="800100"/>
                </a:lnTo>
                <a:lnTo>
                  <a:pt x="2505836" y="787400"/>
                </a:lnTo>
                <a:lnTo>
                  <a:pt x="2492375" y="762000"/>
                </a:lnTo>
                <a:lnTo>
                  <a:pt x="2476500" y="749300"/>
                </a:lnTo>
                <a:lnTo>
                  <a:pt x="2458211" y="723900"/>
                </a:lnTo>
                <a:lnTo>
                  <a:pt x="2439161" y="711200"/>
                </a:lnTo>
                <a:lnTo>
                  <a:pt x="2419350" y="698500"/>
                </a:lnTo>
                <a:lnTo>
                  <a:pt x="2398776" y="685800"/>
                </a:lnTo>
                <a:lnTo>
                  <a:pt x="2379726" y="673100"/>
                </a:lnTo>
                <a:lnTo>
                  <a:pt x="2361438" y="647700"/>
                </a:lnTo>
                <a:lnTo>
                  <a:pt x="2345690" y="635000"/>
                </a:lnTo>
                <a:lnTo>
                  <a:pt x="2331339" y="622300"/>
                </a:lnTo>
                <a:lnTo>
                  <a:pt x="2320290" y="596900"/>
                </a:lnTo>
                <a:lnTo>
                  <a:pt x="2310765" y="571500"/>
                </a:lnTo>
                <a:lnTo>
                  <a:pt x="2302764" y="558800"/>
                </a:lnTo>
                <a:lnTo>
                  <a:pt x="2295652" y="533400"/>
                </a:lnTo>
                <a:lnTo>
                  <a:pt x="2282952" y="482600"/>
                </a:lnTo>
                <a:lnTo>
                  <a:pt x="2275840" y="457200"/>
                </a:lnTo>
                <a:lnTo>
                  <a:pt x="2267966" y="431800"/>
                </a:lnTo>
                <a:lnTo>
                  <a:pt x="2258441" y="419100"/>
                </a:lnTo>
                <a:lnTo>
                  <a:pt x="2246503" y="393700"/>
                </a:lnTo>
                <a:lnTo>
                  <a:pt x="2232279" y="381000"/>
                </a:lnTo>
                <a:lnTo>
                  <a:pt x="2214753" y="368300"/>
                </a:lnTo>
                <a:lnTo>
                  <a:pt x="2195830" y="355600"/>
                </a:lnTo>
                <a:lnTo>
                  <a:pt x="2174367" y="342900"/>
                </a:lnTo>
                <a:lnTo>
                  <a:pt x="2151380" y="330200"/>
                </a:lnTo>
                <a:close/>
              </a:path>
              <a:path w="2615565" h="2603500">
                <a:moveTo>
                  <a:pt x="2103755" y="317500"/>
                </a:moveTo>
                <a:lnTo>
                  <a:pt x="511556" y="317500"/>
                </a:lnTo>
                <a:lnTo>
                  <a:pt x="486918" y="330200"/>
                </a:lnTo>
                <a:lnTo>
                  <a:pt x="2128393" y="330200"/>
                </a:lnTo>
                <a:lnTo>
                  <a:pt x="2103755" y="317500"/>
                </a:lnTo>
                <a:close/>
              </a:path>
              <a:path w="2615565" h="2603500">
                <a:moveTo>
                  <a:pt x="2056257" y="304800"/>
                </a:moveTo>
                <a:lnTo>
                  <a:pt x="559054" y="304800"/>
                </a:lnTo>
                <a:lnTo>
                  <a:pt x="535305" y="317500"/>
                </a:lnTo>
                <a:lnTo>
                  <a:pt x="2080006" y="317500"/>
                </a:lnTo>
                <a:lnTo>
                  <a:pt x="2056257" y="304800"/>
                </a:lnTo>
                <a:close/>
              </a:path>
              <a:path w="2615565" h="2603500">
                <a:moveTo>
                  <a:pt x="961898" y="88900"/>
                </a:moveTo>
                <a:lnTo>
                  <a:pt x="807338" y="88900"/>
                </a:lnTo>
                <a:lnTo>
                  <a:pt x="787526" y="101600"/>
                </a:lnTo>
                <a:lnTo>
                  <a:pt x="768476" y="114300"/>
                </a:lnTo>
                <a:lnTo>
                  <a:pt x="751839" y="139700"/>
                </a:lnTo>
                <a:lnTo>
                  <a:pt x="735076" y="152400"/>
                </a:lnTo>
                <a:lnTo>
                  <a:pt x="720089" y="165100"/>
                </a:lnTo>
                <a:lnTo>
                  <a:pt x="704976" y="190500"/>
                </a:lnTo>
                <a:lnTo>
                  <a:pt x="689991" y="215900"/>
                </a:lnTo>
                <a:lnTo>
                  <a:pt x="674878" y="228600"/>
                </a:lnTo>
                <a:lnTo>
                  <a:pt x="659003" y="254000"/>
                </a:lnTo>
                <a:lnTo>
                  <a:pt x="640714" y="266700"/>
                </a:lnTo>
                <a:lnTo>
                  <a:pt x="623316" y="279400"/>
                </a:lnTo>
                <a:lnTo>
                  <a:pt x="603504" y="292100"/>
                </a:lnTo>
                <a:lnTo>
                  <a:pt x="582041" y="304800"/>
                </a:lnTo>
                <a:lnTo>
                  <a:pt x="2033270" y="304800"/>
                </a:lnTo>
                <a:lnTo>
                  <a:pt x="2011807" y="292100"/>
                </a:lnTo>
                <a:lnTo>
                  <a:pt x="1991995" y="279400"/>
                </a:lnTo>
                <a:lnTo>
                  <a:pt x="1974595" y="266700"/>
                </a:lnTo>
                <a:lnTo>
                  <a:pt x="1956308" y="254000"/>
                </a:lnTo>
                <a:lnTo>
                  <a:pt x="1940433" y="228600"/>
                </a:lnTo>
                <a:lnTo>
                  <a:pt x="1925320" y="215900"/>
                </a:lnTo>
                <a:lnTo>
                  <a:pt x="1910333" y="190500"/>
                </a:lnTo>
                <a:lnTo>
                  <a:pt x="1895220" y="165100"/>
                </a:lnTo>
                <a:lnTo>
                  <a:pt x="1880234" y="152400"/>
                </a:lnTo>
                <a:lnTo>
                  <a:pt x="1863470" y="139700"/>
                </a:lnTo>
                <a:lnTo>
                  <a:pt x="1846833" y="114300"/>
                </a:lnTo>
                <a:lnTo>
                  <a:pt x="1827783" y="101600"/>
                </a:lnTo>
                <a:lnTo>
                  <a:pt x="988822" y="101600"/>
                </a:lnTo>
                <a:lnTo>
                  <a:pt x="961898" y="88900"/>
                </a:lnTo>
                <a:close/>
              </a:path>
              <a:path w="2615565" h="2603500">
                <a:moveTo>
                  <a:pt x="1548765" y="88900"/>
                </a:moveTo>
                <a:lnTo>
                  <a:pt x="1066545" y="88900"/>
                </a:lnTo>
                <a:lnTo>
                  <a:pt x="1042035" y="101600"/>
                </a:lnTo>
                <a:lnTo>
                  <a:pt x="1573276" y="101600"/>
                </a:lnTo>
                <a:lnTo>
                  <a:pt x="1548765" y="88900"/>
                </a:lnTo>
                <a:close/>
              </a:path>
              <a:path w="2615565" h="2603500">
                <a:moveTo>
                  <a:pt x="1807971" y="88900"/>
                </a:moveTo>
                <a:lnTo>
                  <a:pt x="1653413" y="88900"/>
                </a:lnTo>
                <a:lnTo>
                  <a:pt x="1626361" y="101600"/>
                </a:lnTo>
                <a:lnTo>
                  <a:pt x="1827783" y="101600"/>
                </a:lnTo>
                <a:lnTo>
                  <a:pt x="1807971" y="88900"/>
                </a:lnTo>
                <a:close/>
              </a:path>
              <a:path w="2615565" h="2603500">
                <a:moveTo>
                  <a:pt x="1357630" y="0"/>
                </a:moveTo>
                <a:lnTo>
                  <a:pt x="1257681" y="0"/>
                </a:lnTo>
                <a:lnTo>
                  <a:pt x="1233932" y="12700"/>
                </a:lnTo>
                <a:lnTo>
                  <a:pt x="1209294" y="25400"/>
                </a:lnTo>
                <a:lnTo>
                  <a:pt x="1186307" y="38100"/>
                </a:lnTo>
                <a:lnTo>
                  <a:pt x="1091183" y="88900"/>
                </a:lnTo>
                <a:lnTo>
                  <a:pt x="1523365" y="88900"/>
                </a:lnTo>
                <a:lnTo>
                  <a:pt x="1500378" y="76200"/>
                </a:lnTo>
                <a:lnTo>
                  <a:pt x="1429004" y="38100"/>
                </a:lnTo>
                <a:lnTo>
                  <a:pt x="1406017" y="25400"/>
                </a:lnTo>
                <a:lnTo>
                  <a:pt x="1381379" y="12700"/>
                </a:lnTo>
                <a:lnTo>
                  <a:pt x="1357630" y="0"/>
                </a:lnTo>
                <a:close/>
              </a:path>
            </a:pathLst>
          </a:custGeom>
          <a:solidFill>
            <a:srgbClr val="F3F3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43000" y="868680"/>
            <a:ext cx="106680" cy="3429000"/>
          </a:xfrm>
          <a:custGeom>
            <a:avLst/>
            <a:gdLst/>
            <a:ahLst/>
            <a:cxnLst/>
            <a:rect l="l" t="t" r="r" b="b"/>
            <a:pathLst>
              <a:path w="106680" h="3429000">
                <a:moveTo>
                  <a:pt x="0" y="3429000"/>
                </a:moveTo>
                <a:lnTo>
                  <a:pt x="106299" y="3429000"/>
                </a:lnTo>
                <a:lnTo>
                  <a:pt x="106299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2A1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717292" y="1738883"/>
            <a:ext cx="1613916" cy="188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21479" y="1738883"/>
            <a:ext cx="170687" cy="188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936748" y="1833372"/>
            <a:ext cx="1110996" cy="1889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938015" y="1834895"/>
            <a:ext cx="176784" cy="188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448811" y="1938527"/>
            <a:ext cx="147827" cy="1478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448811" y="2014727"/>
            <a:ext cx="147827" cy="1478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444240" y="2086355"/>
            <a:ext cx="158496" cy="1630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468879" y="2104644"/>
            <a:ext cx="2142744" cy="4831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403475" y="1776475"/>
            <a:ext cx="2136775" cy="9188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88645" marR="357505" indent="-219710">
              <a:lnSpc>
                <a:spcPts val="740"/>
              </a:lnSpc>
            </a:pPr>
            <a:r>
              <a:rPr dirty="0" sz="700" spc="-5">
                <a:solidFill>
                  <a:srgbClr val="001F5F"/>
                </a:solidFill>
                <a:latin typeface="Arial"/>
                <a:cs typeface="Arial"/>
              </a:rPr>
              <a:t>C </a:t>
            </a:r>
            <a:r>
              <a:rPr dirty="0" sz="700" spc="105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dirty="0" sz="700" spc="30">
                <a:solidFill>
                  <a:srgbClr val="001F5F"/>
                </a:solidFill>
                <a:latin typeface="Arial"/>
                <a:cs typeface="Arial"/>
              </a:rPr>
              <a:t>R </a:t>
            </a:r>
            <a:r>
              <a:rPr dirty="0" sz="700" spc="50">
                <a:solidFill>
                  <a:srgbClr val="001F5F"/>
                </a:solidFill>
                <a:latin typeface="Arial"/>
                <a:cs typeface="Arial"/>
              </a:rPr>
              <a:t>D </a:t>
            </a:r>
            <a:r>
              <a:rPr dirty="0" sz="700" spc="90">
                <a:solidFill>
                  <a:srgbClr val="001F5F"/>
                </a:solidFill>
                <a:latin typeface="Arial"/>
                <a:cs typeface="Arial"/>
              </a:rPr>
              <a:t>I </a:t>
            </a:r>
            <a:r>
              <a:rPr dirty="0" sz="700" spc="-5">
                <a:solidFill>
                  <a:srgbClr val="001F5F"/>
                </a:solidFill>
                <a:latin typeface="Arial"/>
                <a:cs typeface="Arial"/>
              </a:rPr>
              <a:t>O </a:t>
            </a:r>
            <a:r>
              <a:rPr dirty="0" sz="700" spc="90">
                <a:solidFill>
                  <a:srgbClr val="001F5F"/>
                </a:solidFill>
                <a:latin typeface="Arial"/>
                <a:cs typeface="Arial"/>
              </a:rPr>
              <a:t>V </a:t>
            </a:r>
            <a:r>
              <a:rPr dirty="0" sz="700" spc="105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dirty="0" sz="700" spc="-20">
                <a:solidFill>
                  <a:srgbClr val="001F5F"/>
                </a:solidFill>
                <a:latin typeface="Arial"/>
                <a:cs typeface="Arial"/>
              </a:rPr>
              <a:t>S </a:t>
            </a:r>
            <a:r>
              <a:rPr dirty="0" sz="700" spc="-5">
                <a:solidFill>
                  <a:srgbClr val="001F5F"/>
                </a:solidFill>
                <a:latin typeface="Arial"/>
                <a:cs typeface="Arial"/>
              </a:rPr>
              <a:t>C </a:t>
            </a:r>
            <a:r>
              <a:rPr dirty="0" sz="700" spc="65">
                <a:solidFill>
                  <a:srgbClr val="001F5F"/>
                </a:solidFill>
                <a:latin typeface="Arial"/>
                <a:cs typeface="Arial"/>
              </a:rPr>
              <a:t>U </a:t>
            </a:r>
            <a:r>
              <a:rPr dirty="0" sz="700" spc="50">
                <a:solidFill>
                  <a:srgbClr val="001F5F"/>
                </a:solidFill>
                <a:latin typeface="Arial"/>
                <a:cs typeface="Arial"/>
              </a:rPr>
              <a:t>L </a:t>
            </a:r>
            <a:r>
              <a:rPr dirty="0" sz="700" spc="105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dirty="0" sz="700" spc="30">
                <a:solidFill>
                  <a:srgbClr val="001F5F"/>
                </a:solidFill>
                <a:latin typeface="Arial"/>
                <a:cs typeface="Arial"/>
              </a:rPr>
              <a:t>R  </a:t>
            </a:r>
            <a:r>
              <a:rPr dirty="0" sz="700" spc="5">
                <a:solidFill>
                  <a:srgbClr val="001F5F"/>
                </a:solidFill>
                <a:latin typeface="Arial"/>
                <a:cs typeface="Arial"/>
              </a:rPr>
              <a:t>P </a:t>
            </a:r>
            <a:r>
              <a:rPr dirty="0" sz="700" spc="50">
                <a:solidFill>
                  <a:srgbClr val="001F5F"/>
                </a:solidFill>
                <a:latin typeface="Arial"/>
                <a:cs typeface="Arial"/>
              </a:rPr>
              <a:t>H </a:t>
            </a:r>
            <a:r>
              <a:rPr dirty="0" sz="700" spc="75">
                <a:solidFill>
                  <a:srgbClr val="001F5F"/>
                </a:solidFill>
                <a:latin typeface="Arial"/>
                <a:cs typeface="Arial"/>
              </a:rPr>
              <a:t>Y </a:t>
            </a:r>
            <a:r>
              <a:rPr dirty="0" sz="700" spc="-20">
                <a:solidFill>
                  <a:srgbClr val="001F5F"/>
                </a:solidFill>
                <a:latin typeface="Arial"/>
                <a:cs typeface="Arial"/>
              </a:rPr>
              <a:t>S  </a:t>
            </a:r>
            <a:r>
              <a:rPr dirty="0" sz="700" spc="90">
                <a:solidFill>
                  <a:srgbClr val="001F5F"/>
                </a:solidFill>
                <a:latin typeface="Arial"/>
                <a:cs typeface="Arial"/>
              </a:rPr>
              <a:t>I </a:t>
            </a:r>
            <a:r>
              <a:rPr dirty="0" sz="700" spc="-5">
                <a:solidFill>
                  <a:srgbClr val="001F5F"/>
                </a:solidFill>
                <a:latin typeface="Arial"/>
                <a:cs typeface="Arial"/>
              </a:rPr>
              <a:t>O  </a:t>
            </a:r>
            <a:r>
              <a:rPr dirty="0" sz="700" spc="50">
                <a:solidFill>
                  <a:srgbClr val="001F5F"/>
                </a:solidFill>
                <a:latin typeface="Arial"/>
                <a:cs typeface="Arial"/>
              </a:rPr>
              <a:t>L </a:t>
            </a:r>
            <a:r>
              <a:rPr dirty="0" sz="700" spc="-5">
                <a:solidFill>
                  <a:srgbClr val="001F5F"/>
                </a:solidFill>
                <a:latin typeface="Arial"/>
                <a:cs typeface="Arial"/>
              </a:rPr>
              <a:t>O  </a:t>
            </a:r>
            <a:r>
              <a:rPr dirty="0" sz="700" spc="5">
                <a:solidFill>
                  <a:srgbClr val="001F5F"/>
                </a:solidFill>
                <a:latin typeface="Arial"/>
                <a:cs typeface="Arial"/>
              </a:rPr>
              <a:t>G </a:t>
            </a:r>
            <a:r>
              <a:rPr dirty="0" sz="700" spc="75">
                <a:solidFill>
                  <a:srgbClr val="001F5F"/>
                </a:solidFill>
                <a:latin typeface="Arial"/>
                <a:cs typeface="Arial"/>
              </a:rPr>
              <a:t>Y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 marR="5080" indent="191770">
              <a:lnSpc>
                <a:spcPts val="1910"/>
              </a:lnSpc>
            </a:pPr>
            <a:r>
              <a:rPr dirty="0" sz="1800" spc="-5">
                <a:solidFill>
                  <a:srgbClr val="FF3300"/>
                </a:solidFill>
                <a:latin typeface="Arial"/>
                <a:cs typeface="Arial"/>
              </a:rPr>
              <a:t>C</a:t>
            </a:r>
            <a:r>
              <a:rPr dirty="0" sz="1800" spc="-24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dirty="0" sz="1800" spc="285">
                <a:solidFill>
                  <a:srgbClr val="FF3300"/>
                </a:solidFill>
                <a:latin typeface="Arial"/>
                <a:cs typeface="Arial"/>
              </a:rPr>
              <a:t>A</a:t>
            </a:r>
            <a:r>
              <a:rPr dirty="0" sz="1800" spc="-215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dirty="0" sz="1800" spc="30">
                <a:solidFill>
                  <a:srgbClr val="FF3300"/>
                </a:solidFill>
                <a:latin typeface="Arial"/>
                <a:cs typeface="Arial"/>
              </a:rPr>
              <a:t>P</a:t>
            </a:r>
            <a:r>
              <a:rPr dirty="0" sz="1800" spc="-21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dirty="0" sz="1800" spc="240">
                <a:solidFill>
                  <a:srgbClr val="FF3300"/>
                </a:solidFill>
                <a:latin typeface="Arial"/>
                <a:cs typeface="Arial"/>
              </a:rPr>
              <a:t>I</a:t>
            </a:r>
            <a:r>
              <a:rPr dirty="0" sz="1800" spc="-215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dirty="0" sz="1800" spc="135">
                <a:solidFill>
                  <a:srgbClr val="FF3300"/>
                </a:solidFill>
                <a:latin typeface="Arial"/>
                <a:cs typeface="Arial"/>
              </a:rPr>
              <a:t>L</a:t>
            </a:r>
            <a:r>
              <a:rPr dirty="0" sz="1800" spc="-215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dirty="0" sz="1800" spc="135">
                <a:solidFill>
                  <a:srgbClr val="FF3300"/>
                </a:solidFill>
                <a:latin typeface="Arial"/>
                <a:cs typeface="Arial"/>
              </a:rPr>
              <a:t>L</a:t>
            </a:r>
            <a:r>
              <a:rPr dirty="0" sz="1800" spc="-19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dirty="0" sz="1800" spc="285">
                <a:solidFill>
                  <a:srgbClr val="FF3300"/>
                </a:solidFill>
                <a:latin typeface="Arial"/>
                <a:cs typeface="Arial"/>
              </a:rPr>
              <a:t>A</a:t>
            </a:r>
            <a:r>
              <a:rPr dirty="0" sz="1800" spc="-215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dirty="0" sz="1800" spc="245">
                <a:solidFill>
                  <a:srgbClr val="FF3300"/>
                </a:solidFill>
                <a:latin typeface="Arial"/>
                <a:cs typeface="Arial"/>
              </a:rPr>
              <a:t>RY  </a:t>
            </a:r>
            <a:r>
              <a:rPr dirty="0" sz="1800" spc="-5">
                <a:solidFill>
                  <a:srgbClr val="FF3300"/>
                </a:solidFill>
                <a:latin typeface="Arial"/>
                <a:cs typeface="Arial"/>
              </a:rPr>
              <a:t>C</a:t>
            </a:r>
            <a:r>
              <a:rPr dirty="0" sz="1800" spc="-215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dirty="0" sz="1800" spc="240">
                <a:solidFill>
                  <a:srgbClr val="FF3300"/>
                </a:solidFill>
                <a:latin typeface="Arial"/>
                <a:cs typeface="Arial"/>
              </a:rPr>
              <a:t>I</a:t>
            </a:r>
            <a:r>
              <a:rPr dirty="0" sz="1800" spc="-215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dirty="0" sz="1800" spc="95">
                <a:solidFill>
                  <a:srgbClr val="FF3300"/>
                </a:solidFill>
                <a:latin typeface="Arial"/>
                <a:cs typeface="Arial"/>
              </a:rPr>
              <a:t>R</a:t>
            </a:r>
            <a:r>
              <a:rPr dirty="0" sz="1800" spc="-27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3300"/>
                </a:solidFill>
                <a:latin typeface="Arial"/>
                <a:cs typeface="Arial"/>
              </a:rPr>
              <a:t>C</a:t>
            </a:r>
            <a:r>
              <a:rPr dirty="0" sz="1800" spc="-215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dirty="0" sz="1800" spc="175">
                <a:solidFill>
                  <a:srgbClr val="FF3300"/>
                </a:solidFill>
                <a:latin typeface="Arial"/>
                <a:cs typeface="Arial"/>
              </a:rPr>
              <a:t>U</a:t>
            </a:r>
            <a:r>
              <a:rPr dirty="0" sz="1800" spc="-215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dirty="0" sz="1800" spc="135">
                <a:solidFill>
                  <a:srgbClr val="FF3300"/>
                </a:solidFill>
                <a:latin typeface="Arial"/>
                <a:cs typeface="Arial"/>
              </a:rPr>
              <a:t>L</a:t>
            </a:r>
            <a:r>
              <a:rPr dirty="0" sz="1800" spc="-19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dirty="0" sz="1800" spc="335">
                <a:solidFill>
                  <a:srgbClr val="FF3300"/>
                </a:solidFill>
                <a:latin typeface="Arial"/>
                <a:cs typeface="Arial"/>
              </a:rPr>
              <a:t>AT</a:t>
            </a:r>
            <a:r>
              <a:rPr dirty="0" sz="1800" spc="-215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dirty="0" sz="1800" spc="240">
                <a:solidFill>
                  <a:srgbClr val="FF3300"/>
                </a:solidFill>
                <a:latin typeface="Arial"/>
                <a:cs typeface="Arial"/>
              </a:rPr>
              <a:t>I</a:t>
            </a:r>
            <a:r>
              <a:rPr dirty="0" sz="1800" spc="-215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3300"/>
                </a:solidFill>
                <a:latin typeface="Arial"/>
                <a:cs typeface="Arial"/>
              </a:rPr>
              <a:t>O</a:t>
            </a:r>
            <a:r>
              <a:rPr dirty="0" sz="1800" spc="-21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dirty="0" sz="1800" spc="190">
                <a:solidFill>
                  <a:srgbClr val="FF3300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276855" y="2346960"/>
            <a:ext cx="2429256" cy="4831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28744" y="2351532"/>
            <a:ext cx="504444" cy="4831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655820" y="2351532"/>
            <a:ext cx="391667" cy="48310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444240" y="2662427"/>
            <a:ext cx="158496" cy="16306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3983228" y="3498850"/>
            <a:ext cx="1583690" cy="5676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50" b="1">
                <a:solidFill>
                  <a:srgbClr val="181817"/>
                </a:solidFill>
                <a:latin typeface="Arial"/>
                <a:cs typeface="Arial"/>
              </a:rPr>
              <a:t>D</a:t>
            </a:r>
            <a:r>
              <a:rPr dirty="0" sz="700" spc="-40" b="1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 spc="30" b="1">
                <a:solidFill>
                  <a:srgbClr val="181817"/>
                </a:solidFill>
                <a:latin typeface="Arial"/>
                <a:cs typeface="Arial"/>
              </a:rPr>
              <a:t>R</a:t>
            </a:r>
            <a:r>
              <a:rPr dirty="0" sz="700" spc="-45" b="1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 spc="10" b="1">
                <a:solidFill>
                  <a:srgbClr val="181817"/>
                </a:solidFill>
                <a:latin typeface="Arial"/>
                <a:cs typeface="Arial"/>
              </a:rPr>
              <a:t>. </a:t>
            </a:r>
            <a:r>
              <a:rPr dirty="0" sz="700" spc="55" b="1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 spc="65" b="1">
                <a:solidFill>
                  <a:srgbClr val="181817"/>
                </a:solidFill>
                <a:latin typeface="Arial"/>
                <a:cs typeface="Arial"/>
              </a:rPr>
              <a:t>A</a:t>
            </a:r>
            <a:r>
              <a:rPr dirty="0" sz="700" spc="-45" b="1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 spc="-10" b="1">
                <a:solidFill>
                  <a:srgbClr val="181817"/>
                </a:solidFill>
                <a:latin typeface="Arial"/>
                <a:cs typeface="Arial"/>
              </a:rPr>
              <a:t>B</a:t>
            </a:r>
            <a:r>
              <a:rPr dirty="0" sz="700" spc="-40" b="1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 spc="10" b="1">
                <a:solidFill>
                  <a:srgbClr val="181817"/>
                </a:solidFill>
                <a:latin typeface="Arial"/>
                <a:cs typeface="Arial"/>
              </a:rPr>
              <a:t>E</a:t>
            </a:r>
            <a:r>
              <a:rPr dirty="0" sz="700" spc="-45" b="1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 spc="10" b="1">
                <a:solidFill>
                  <a:srgbClr val="181817"/>
                </a:solidFill>
                <a:latin typeface="Arial"/>
                <a:cs typeface="Arial"/>
              </a:rPr>
              <a:t>E</a:t>
            </a:r>
            <a:r>
              <a:rPr dirty="0" sz="700" spc="-45" b="1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 spc="30" b="1">
                <a:solidFill>
                  <a:srgbClr val="181817"/>
                </a:solidFill>
                <a:latin typeface="Arial"/>
                <a:cs typeface="Arial"/>
              </a:rPr>
              <a:t>R </a:t>
            </a:r>
            <a:r>
              <a:rPr dirty="0" sz="700" spc="40" b="1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 spc="65" b="1">
                <a:solidFill>
                  <a:srgbClr val="181817"/>
                </a:solidFill>
                <a:latin typeface="Arial"/>
                <a:cs typeface="Arial"/>
              </a:rPr>
              <a:t>A</a:t>
            </a:r>
            <a:r>
              <a:rPr dirty="0" sz="700" spc="-35" b="1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 spc="10" b="1">
                <a:solidFill>
                  <a:srgbClr val="181817"/>
                </a:solidFill>
                <a:latin typeface="Arial"/>
                <a:cs typeface="Arial"/>
              </a:rPr>
              <a:t>. </a:t>
            </a:r>
            <a:r>
              <a:rPr dirty="0" sz="700" spc="70" b="1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 spc="65" b="1">
                <a:solidFill>
                  <a:srgbClr val="181817"/>
                </a:solidFill>
                <a:latin typeface="Arial"/>
                <a:cs typeface="Arial"/>
              </a:rPr>
              <a:t>A</a:t>
            </a:r>
            <a:r>
              <a:rPr dirty="0" sz="700" spc="-45" b="1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 spc="10" b="1">
                <a:solidFill>
                  <a:srgbClr val="181817"/>
                </a:solidFill>
                <a:latin typeface="Arial"/>
                <a:cs typeface="Arial"/>
              </a:rPr>
              <a:t>L</a:t>
            </a:r>
            <a:r>
              <a:rPr dirty="0" sz="700" spc="5" b="1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 spc="-40" b="1">
                <a:solidFill>
                  <a:srgbClr val="181817"/>
                </a:solidFill>
                <a:latin typeface="Arial"/>
                <a:cs typeface="Arial"/>
              </a:rPr>
              <a:t>-</a:t>
            </a:r>
            <a:r>
              <a:rPr dirty="0" sz="700" spc="-50" b="1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 spc="30" b="1">
                <a:solidFill>
                  <a:srgbClr val="181817"/>
                </a:solidFill>
                <a:latin typeface="Arial"/>
                <a:cs typeface="Arial"/>
              </a:rPr>
              <a:t>M</a:t>
            </a:r>
            <a:r>
              <a:rPr dirty="0" sz="700" spc="-50" b="1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 spc="65" b="1">
                <a:solidFill>
                  <a:srgbClr val="181817"/>
                </a:solidFill>
                <a:latin typeface="Arial"/>
                <a:cs typeface="Arial"/>
              </a:rPr>
              <a:t>A</a:t>
            </a:r>
            <a:r>
              <a:rPr dirty="0" sz="700" spc="-45" b="1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 spc="-20" b="1">
                <a:solidFill>
                  <a:srgbClr val="181817"/>
                </a:solidFill>
                <a:latin typeface="Arial"/>
                <a:cs typeface="Arial"/>
              </a:rPr>
              <a:t>S</a:t>
            </a:r>
            <a:r>
              <a:rPr dirty="0" sz="700" spc="-50" b="1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 spc="30" b="1">
                <a:solidFill>
                  <a:srgbClr val="181817"/>
                </a:solidFill>
                <a:latin typeface="Arial"/>
                <a:cs typeface="Arial"/>
              </a:rPr>
              <a:t>R</a:t>
            </a:r>
            <a:r>
              <a:rPr dirty="0" sz="700" spc="-45" b="1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 spc="90" b="1">
                <a:solidFill>
                  <a:srgbClr val="181817"/>
                </a:solidFill>
                <a:latin typeface="Arial"/>
                <a:cs typeface="Arial"/>
              </a:rPr>
              <a:t>I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600" b="1">
                <a:solidFill>
                  <a:srgbClr val="181817"/>
                </a:solidFill>
                <a:latin typeface="Calibri"/>
                <a:cs typeface="Calibri"/>
              </a:rPr>
              <a:t>A .   P R O F E S S O R   &amp;   C O N S U L T A N</a:t>
            </a:r>
            <a:r>
              <a:rPr dirty="0" sz="600" spc="125" b="1">
                <a:solidFill>
                  <a:srgbClr val="181817"/>
                </a:solidFill>
                <a:latin typeface="Calibri"/>
                <a:cs typeface="Calibri"/>
              </a:rPr>
              <a:t> </a:t>
            </a:r>
            <a:r>
              <a:rPr dirty="0" sz="600" b="1">
                <a:solidFill>
                  <a:srgbClr val="181817"/>
                </a:solidFill>
                <a:latin typeface="Calibri"/>
                <a:cs typeface="Calibri"/>
              </a:rPr>
              <a:t>T</a:t>
            </a:r>
            <a:endParaRPr sz="600">
              <a:latin typeface="Calibri"/>
              <a:cs typeface="Calibri"/>
            </a:endParaRPr>
          </a:p>
          <a:p>
            <a:pPr marL="12700" marR="5080">
              <a:lnSpc>
                <a:spcPct val="148300"/>
              </a:lnSpc>
            </a:pPr>
            <a:r>
              <a:rPr dirty="0" sz="600" b="1">
                <a:solidFill>
                  <a:srgbClr val="181817"/>
                </a:solidFill>
                <a:latin typeface="Calibri"/>
                <a:cs typeface="Calibri"/>
              </a:rPr>
              <a:t>C A R D I O V A S C U L A R P H Y S I O L O G I S T  F A C U L T Y   O F   M E D I C I N E ,   K S</a:t>
            </a:r>
            <a:r>
              <a:rPr dirty="0" sz="600" spc="114" b="1">
                <a:solidFill>
                  <a:srgbClr val="181817"/>
                </a:solidFill>
                <a:latin typeface="Calibri"/>
                <a:cs typeface="Calibri"/>
              </a:rPr>
              <a:t> </a:t>
            </a:r>
            <a:r>
              <a:rPr dirty="0" sz="600" b="1">
                <a:solidFill>
                  <a:srgbClr val="181817"/>
                </a:solidFill>
                <a:latin typeface="Calibri"/>
                <a:cs typeface="Calibri"/>
              </a:rPr>
              <a:t>U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670044" y="1117663"/>
            <a:ext cx="811212" cy="3133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43304" y="868933"/>
            <a:ext cx="4571365" cy="3428365"/>
          </a:xfrm>
          <a:custGeom>
            <a:avLst/>
            <a:gdLst/>
            <a:ahLst/>
            <a:cxnLst/>
            <a:rect l="l" t="t" r="r" b="b"/>
            <a:pathLst>
              <a:path w="4571365" h="3428365">
                <a:moveTo>
                  <a:pt x="0" y="3428110"/>
                </a:moveTo>
                <a:lnTo>
                  <a:pt x="4571365" y="3428110"/>
                </a:lnTo>
                <a:lnTo>
                  <a:pt x="4571365" y="0"/>
                </a:lnTo>
                <a:lnTo>
                  <a:pt x="0" y="0"/>
                </a:lnTo>
                <a:lnTo>
                  <a:pt x="0" y="342811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143000" y="4844796"/>
            <a:ext cx="4465955" cy="3429000"/>
          </a:xfrm>
          <a:custGeom>
            <a:avLst/>
            <a:gdLst/>
            <a:ahLst/>
            <a:cxnLst/>
            <a:rect l="l" t="t" r="r" b="b"/>
            <a:pathLst>
              <a:path w="4465955" h="3429000">
                <a:moveTo>
                  <a:pt x="0" y="3429000"/>
                </a:moveTo>
                <a:lnTo>
                  <a:pt x="4465701" y="3429000"/>
                </a:lnTo>
                <a:lnTo>
                  <a:pt x="4465701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3F3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608701" y="4844796"/>
            <a:ext cx="106680" cy="3429000"/>
          </a:xfrm>
          <a:custGeom>
            <a:avLst/>
            <a:gdLst/>
            <a:ahLst/>
            <a:cxnLst/>
            <a:rect l="l" t="t" r="r" b="b"/>
            <a:pathLst>
              <a:path w="106679" h="3429000">
                <a:moveTo>
                  <a:pt x="0" y="3429000"/>
                </a:moveTo>
                <a:lnTo>
                  <a:pt x="106299" y="3429000"/>
                </a:lnTo>
                <a:lnTo>
                  <a:pt x="106299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8B3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143000" y="4844796"/>
            <a:ext cx="339725" cy="3429000"/>
          </a:xfrm>
          <a:custGeom>
            <a:avLst/>
            <a:gdLst/>
            <a:ahLst/>
            <a:cxnLst/>
            <a:rect l="l" t="t" r="r" b="b"/>
            <a:pathLst>
              <a:path w="339725" h="3429000">
                <a:moveTo>
                  <a:pt x="249428" y="0"/>
                </a:moveTo>
                <a:lnTo>
                  <a:pt x="0" y="0"/>
                </a:lnTo>
                <a:lnTo>
                  <a:pt x="0" y="3429000"/>
                </a:lnTo>
                <a:lnTo>
                  <a:pt x="249428" y="3429000"/>
                </a:lnTo>
                <a:lnTo>
                  <a:pt x="252520" y="3377729"/>
                </a:lnTo>
                <a:lnTo>
                  <a:pt x="260807" y="3336337"/>
                </a:lnTo>
                <a:lnTo>
                  <a:pt x="272805" y="3302000"/>
                </a:lnTo>
                <a:lnTo>
                  <a:pt x="287029" y="3271896"/>
                </a:lnTo>
                <a:lnTo>
                  <a:pt x="301996" y="3243203"/>
                </a:lnTo>
                <a:lnTo>
                  <a:pt x="316220" y="3213100"/>
                </a:lnTo>
                <a:lnTo>
                  <a:pt x="328218" y="3178762"/>
                </a:lnTo>
                <a:lnTo>
                  <a:pt x="336505" y="3137370"/>
                </a:lnTo>
                <a:lnTo>
                  <a:pt x="339597" y="3086100"/>
                </a:lnTo>
                <a:lnTo>
                  <a:pt x="336505" y="3034829"/>
                </a:lnTo>
                <a:lnTo>
                  <a:pt x="328218" y="2993437"/>
                </a:lnTo>
                <a:lnTo>
                  <a:pt x="316220" y="2959100"/>
                </a:lnTo>
                <a:lnTo>
                  <a:pt x="301996" y="2928996"/>
                </a:lnTo>
                <a:lnTo>
                  <a:pt x="287029" y="2900303"/>
                </a:lnTo>
                <a:lnTo>
                  <a:pt x="272805" y="2870200"/>
                </a:lnTo>
                <a:lnTo>
                  <a:pt x="260807" y="2835862"/>
                </a:lnTo>
                <a:lnTo>
                  <a:pt x="252520" y="2794470"/>
                </a:lnTo>
                <a:lnTo>
                  <a:pt x="249428" y="2743200"/>
                </a:lnTo>
                <a:lnTo>
                  <a:pt x="252520" y="2691929"/>
                </a:lnTo>
                <a:lnTo>
                  <a:pt x="260807" y="2650537"/>
                </a:lnTo>
                <a:lnTo>
                  <a:pt x="272805" y="2616200"/>
                </a:lnTo>
                <a:lnTo>
                  <a:pt x="287029" y="2586096"/>
                </a:lnTo>
                <a:lnTo>
                  <a:pt x="301996" y="2557403"/>
                </a:lnTo>
                <a:lnTo>
                  <a:pt x="316220" y="2527300"/>
                </a:lnTo>
                <a:lnTo>
                  <a:pt x="328218" y="2492962"/>
                </a:lnTo>
                <a:lnTo>
                  <a:pt x="336505" y="2451570"/>
                </a:lnTo>
                <a:lnTo>
                  <a:pt x="339597" y="2400299"/>
                </a:lnTo>
                <a:lnTo>
                  <a:pt x="336505" y="2349029"/>
                </a:lnTo>
                <a:lnTo>
                  <a:pt x="328218" y="2307637"/>
                </a:lnTo>
                <a:lnTo>
                  <a:pt x="316220" y="2273299"/>
                </a:lnTo>
                <a:lnTo>
                  <a:pt x="301996" y="2243196"/>
                </a:lnTo>
                <a:lnTo>
                  <a:pt x="287029" y="2214503"/>
                </a:lnTo>
                <a:lnTo>
                  <a:pt x="272805" y="2184399"/>
                </a:lnTo>
                <a:lnTo>
                  <a:pt x="260807" y="2150062"/>
                </a:lnTo>
                <a:lnTo>
                  <a:pt x="252520" y="2108670"/>
                </a:lnTo>
                <a:lnTo>
                  <a:pt x="249428" y="2057399"/>
                </a:lnTo>
                <a:lnTo>
                  <a:pt x="252520" y="2006129"/>
                </a:lnTo>
                <a:lnTo>
                  <a:pt x="260807" y="1964737"/>
                </a:lnTo>
                <a:lnTo>
                  <a:pt x="272805" y="1930399"/>
                </a:lnTo>
                <a:lnTo>
                  <a:pt x="287029" y="1900296"/>
                </a:lnTo>
                <a:lnTo>
                  <a:pt x="301996" y="1871603"/>
                </a:lnTo>
                <a:lnTo>
                  <a:pt x="316220" y="1841499"/>
                </a:lnTo>
                <a:lnTo>
                  <a:pt x="328218" y="1807162"/>
                </a:lnTo>
                <a:lnTo>
                  <a:pt x="336505" y="1765770"/>
                </a:lnTo>
                <a:lnTo>
                  <a:pt x="339597" y="1714499"/>
                </a:lnTo>
                <a:lnTo>
                  <a:pt x="336505" y="1663229"/>
                </a:lnTo>
                <a:lnTo>
                  <a:pt x="328218" y="1621837"/>
                </a:lnTo>
                <a:lnTo>
                  <a:pt x="316220" y="1587499"/>
                </a:lnTo>
                <a:lnTo>
                  <a:pt x="301996" y="1557396"/>
                </a:lnTo>
                <a:lnTo>
                  <a:pt x="287029" y="1528703"/>
                </a:lnTo>
                <a:lnTo>
                  <a:pt x="272805" y="1498599"/>
                </a:lnTo>
                <a:lnTo>
                  <a:pt x="260807" y="1464262"/>
                </a:lnTo>
                <a:lnTo>
                  <a:pt x="252520" y="1422870"/>
                </a:lnTo>
                <a:lnTo>
                  <a:pt x="249428" y="1371599"/>
                </a:lnTo>
                <a:lnTo>
                  <a:pt x="252520" y="1320329"/>
                </a:lnTo>
                <a:lnTo>
                  <a:pt x="260807" y="1278937"/>
                </a:lnTo>
                <a:lnTo>
                  <a:pt x="272805" y="1244599"/>
                </a:lnTo>
                <a:lnTo>
                  <a:pt x="287029" y="1214496"/>
                </a:lnTo>
                <a:lnTo>
                  <a:pt x="301996" y="1185803"/>
                </a:lnTo>
                <a:lnTo>
                  <a:pt x="316220" y="1155699"/>
                </a:lnTo>
                <a:lnTo>
                  <a:pt x="328218" y="1121362"/>
                </a:lnTo>
                <a:lnTo>
                  <a:pt x="336505" y="1079970"/>
                </a:lnTo>
                <a:lnTo>
                  <a:pt x="339597" y="1028700"/>
                </a:lnTo>
                <a:lnTo>
                  <a:pt x="336505" y="977429"/>
                </a:lnTo>
                <a:lnTo>
                  <a:pt x="328218" y="936037"/>
                </a:lnTo>
                <a:lnTo>
                  <a:pt x="316220" y="901700"/>
                </a:lnTo>
                <a:lnTo>
                  <a:pt x="301996" y="871596"/>
                </a:lnTo>
                <a:lnTo>
                  <a:pt x="287029" y="842903"/>
                </a:lnTo>
                <a:lnTo>
                  <a:pt x="272805" y="812800"/>
                </a:lnTo>
                <a:lnTo>
                  <a:pt x="260807" y="778462"/>
                </a:lnTo>
                <a:lnTo>
                  <a:pt x="252520" y="737070"/>
                </a:lnTo>
                <a:lnTo>
                  <a:pt x="249428" y="685800"/>
                </a:lnTo>
                <a:lnTo>
                  <a:pt x="252520" y="634529"/>
                </a:lnTo>
                <a:lnTo>
                  <a:pt x="260807" y="593137"/>
                </a:lnTo>
                <a:lnTo>
                  <a:pt x="272805" y="558800"/>
                </a:lnTo>
                <a:lnTo>
                  <a:pt x="287029" y="528696"/>
                </a:lnTo>
                <a:lnTo>
                  <a:pt x="301996" y="500003"/>
                </a:lnTo>
                <a:lnTo>
                  <a:pt x="316220" y="469900"/>
                </a:lnTo>
                <a:lnTo>
                  <a:pt x="328218" y="435562"/>
                </a:lnTo>
                <a:lnTo>
                  <a:pt x="336505" y="394170"/>
                </a:lnTo>
                <a:lnTo>
                  <a:pt x="339597" y="342900"/>
                </a:lnTo>
                <a:lnTo>
                  <a:pt x="336505" y="291629"/>
                </a:lnTo>
                <a:lnTo>
                  <a:pt x="328218" y="250237"/>
                </a:lnTo>
                <a:lnTo>
                  <a:pt x="316220" y="215900"/>
                </a:lnTo>
                <a:lnTo>
                  <a:pt x="301996" y="185796"/>
                </a:lnTo>
                <a:lnTo>
                  <a:pt x="287029" y="157103"/>
                </a:lnTo>
                <a:lnTo>
                  <a:pt x="272805" y="127000"/>
                </a:lnTo>
                <a:lnTo>
                  <a:pt x="260807" y="92662"/>
                </a:lnTo>
                <a:lnTo>
                  <a:pt x="252520" y="51270"/>
                </a:lnTo>
                <a:lnTo>
                  <a:pt x="249428" y="0"/>
                </a:lnTo>
                <a:close/>
              </a:path>
            </a:pathLst>
          </a:custGeom>
          <a:solidFill>
            <a:srgbClr val="2A1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287399" y="5195239"/>
            <a:ext cx="4338320" cy="212090"/>
          </a:xfrm>
          <a:prstGeom prst="rect">
            <a:avLst/>
          </a:prstGeom>
          <a:solidFill>
            <a:srgbClr val="FFD289"/>
          </a:solidFill>
        </p:spPr>
        <p:txBody>
          <a:bodyPr wrap="square" lIns="0" tIns="0" rIns="0" bIns="0" rtlCol="0" vert="horz">
            <a:spAutoFit/>
          </a:bodyPr>
          <a:lstStyle/>
          <a:p>
            <a:pPr marL="45720">
              <a:lnSpc>
                <a:spcPts val="1410"/>
              </a:lnSpc>
            </a:pPr>
            <a:r>
              <a:rPr dirty="0" sz="1200" spc="55" b="1">
                <a:solidFill>
                  <a:srgbClr val="FF0000"/>
                </a:solidFill>
                <a:latin typeface="Arial Black"/>
                <a:cs typeface="Arial Black"/>
              </a:rPr>
              <a:t>CLASSIFICATION </a:t>
            </a:r>
            <a:r>
              <a:rPr dirty="0" sz="1200" spc="30" b="1">
                <a:solidFill>
                  <a:srgbClr val="FF0000"/>
                </a:solidFill>
                <a:latin typeface="Arial Black"/>
                <a:cs typeface="Arial Black"/>
              </a:rPr>
              <a:t>OF </a:t>
            </a:r>
            <a:r>
              <a:rPr dirty="0" sz="1200" spc="40" b="1">
                <a:solidFill>
                  <a:srgbClr val="FF0000"/>
                </a:solidFill>
                <a:latin typeface="Arial Black"/>
                <a:cs typeface="Arial Black"/>
              </a:rPr>
              <a:t>THE </a:t>
            </a:r>
            <a:r>
              <a:rPr dirty="0" sz="1200" spc="50" b="1">
                <a:solidFill>
                  <a:srgbClr val="FF0000"/>
                </a:solidFill>
                <a:latin typeface="Arial Black"/>
                <a:cs typeface="Arial Black"/>
              </a:rPr>
              <a:t>VASCULAR </a:t>
            </a:r>
            <a:r>
              <a:rPr dirty="0" sz="1200" spc="55" b="1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dirty="0" sz="1200" spc="45" b="1">
                <a:solidFill>
                  <a:srgbClr val="FF0000"/>
                </a:solidFill>
                <a:latin typeface="Arial Black"/>
                <a:cs typeface="Arial Black"/>
              </a:rPr>
              <a:t>SYSTEM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26235" y="5734939"/>
            <a:ext cx="1978660" cy="1979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17500" indent="-304800">
              <a:lnSpc>
                <a:spcPct val="100000"/>
              </a:lnSpc>
              <a:buClr>
                <a:srgbClr val="2A1A00"/>
              </a:buClr>
              <a:buAutoNum type="arabicPeriod"/>
              <a:tabLst>
                <a:tab pos="316865" algn="l"/>
                <a:tab pos="317500" algn="l"/>
              </a:tabLst>
            </a:pPr>
            <a:r>
              <a:rPr dirty="0" sz="1000" spc="30" b="1">
                <a:solidFill>
                  <a:srgbClr val="181817"/>
                </a:solidFill>
                <a:latin typeface="Arial"/>
                <a:cs typeface="Arial"/>
              </a:rPr>
              <a:t>Aorta</a:t>
            </a:r>
            <a:endParaRPr sz="1000">
              <a:latin typeface="Arial"/>
              <a:cs typeface="Arial"/>
            </a:endParaRPr>
          </a:p>
          <a:p>
            <a:pPr marL="291465">
              <a:lnSpc>
                <a:spcPct val="100000"/>
              </a:lnSpc>
              <a:spcBef>
                <a:spcPts val="340"/>
              </a:spcBef>
            </a:pPr>
            <a:r>
              <a:rPr dirty="0" sz="900">
                <a:solidFill>
                  <a:srgbClr val="181817"/>
                </a:solidFill>
                <a:latin typeface="Arial"/>
                <a:cs typeface="Arial"/>
              </a:rPr>
              <a:t>… </a:t>
            </a:r>
            <a:r>
              <a:rPr dirty="0" sz="900" spc="-40">
                <a:solidFill>
                  <a:srgbClr val="181817"/>
                </a:solidFill>
                <a:latin typeface="Tahoma"/>
                <a:cs typeface="Tahoma"/>
              </a:rPr>
              <a:t>(elastic</a:t>
            </a:r>
            <a:r>
              <a:rPr dirty="0" sz="900" spc="-95">
                <a:solidFill>
                  <a:srgbClr val="181817"/>
                </a:solidFill>
                <a:latin typeface="Tahoma"/>
                <a:cs typeface="Tahoma"/>
              </a:rPr>
              <a:t> </a:t>
            </a:r>
            <a:r>
              <a:rPr dirty="0" sz="900" spc="-20">
                <a:solidFill>
                  <a:srgbClr val="181817"/>
                </a:solidFill>
                <a:latin typeface="Tahoma"/>
                <a:cs typeface="Tahoma"/>
              </a:rPr>
              <a:t>recoil)</a:t>
            </a:r>
            <a:endParaRPr sz="900">
              <a:latin typeface="Tahoma"/>
              <a:cs typeface="Tahoma"/>
            </a:endParaRPr>
          </a:p>
          <a:p>
            <a:pPr marL="317500" indent="-304800">
              <a:lnSpc>
                <a:spcPct val="100000"/>
              </a:lnSpc>
              <a:spcBef>
                <a:spcPts val="235"/>
              </a:spcBef>
              <a:buClr>
                <a:srgbClr val="2A1A00"/>
              </a:buClr>
              <a:buAutoNum type="arabicPeriod" startAt="2"/>
              <a:tabLst>
                <a:tab pos="316865" algn="l"/>
                <a:tab pos="317500" algn="l"/>
              </a:tabLst>
            </a:pPr>
            <a:r>
              <a:rPr dirty="0" sz="1000" spc="10" b="1">
                <a:solidFill>
                  <a:srgbClr val="181817"/>
                </a:solidFill>
                <a:latin typeface="Arial"/>
                <a:cs typeface="Arial"/>
              </a:rPr>
              <a:t>Arteries</a:t>
            </a:r>
            <a:endParaRPr sz="1000">
              <a:latin typeface="Arial"/>
              <a:cs typeface="Arial"/>
            </a:endParaRPr>
          </a:p>
          <a:p>
            <a:pPr marL="291465">
              <a:lnSpc>
                <a:spcPct val="100000"/>
              </a:lnSpc>
              <a:spcBef>
                <a:spcPts val="350"/>
              </a:spcBef>
            </a:pPr>
            <a:r>
              <a:rPr dirty="0" sz="900">
                <a:solidFill>
                  <a:srgbClr val="181817"/>
                </a:solidFill>
                <a:latin typeface="Arial"/>
                <a:cs typeface="Arial"/>
              </a:rPr>
              <a:t>… </a:t>
            </a:r>
            <a:r>
              <a:rPr dirty="0" sz="900" spc="-55">
                <a:solidFill>
                  <a:srgbClr val="181817"/>
                </a:solidFill>
                <a:latin typeface="Tahoma"/>
                <a:cs typeface="Tahoma"/>
              </a:rPr>
              <a:t>(muscular, </a:t>
            </a:r>
            <a:r>
              <a:rPr dirty="0" sz="900" spc="-20">
                <a:solidFill>
                  <a:srgbClr val="181817"/>
                </a:solidFill>
                <a:latin typeface="Tahoma"/>
                <a:cs typeface="Tahoma"/>
              </a:rPr>
              <a:t>low </a:t>
            </a:r>
            <a:r>
              <a:rPr dirty="0" sz="900" spc="-40">
                <a:solidFill>
                  <a:srgbClr val="181817"/>
                </a:solidFill>
                <a:latin typeface="Tahoma"/>
                <a:cs typeface="Tahoma"/>
              </a:rPr>
              <a:t>resistance</a:t>
            </a:r>
            <a:r>
              <a:rPr dirty="0" sz="900" spc="-150">
                <a:solidFill>
                  <a:srgbClr val="181817"/>
                </a:solidFill>
                <a:latin typeface="Tahoma"/>
                <a:cs typeface="Tahoma"/>
              </a:rPr>
              <a:t> </a:t>
            </a:r>
            <a:r>
              <a:rPr dirty="0" sz="900" spc="-50">
                <a:solidFill>
                  <a:srgbClr val="181817"/>
                </a:solidFill>
                <a:latin typeface="Tahoma"/>
                <a:cs typeface="Tahoma"/>
              </a:rPr>
              <a:t>vessels)</a:t>
            </a:r>
            <a:endParaRPr sz="900">
              <a:latin typeface="Tahoma"/>
              <a:cs typeface="Tahoma"/>
            </a:endParaRPr>
          </a:p>
          <a:p>
            <a:pPr marL="317500" indent="-304800">
              <a:lnSpc>
                <a:spcPct val="100000"/>
              </a:lnSpc>
              <a:spcBef>
                <a:spcPts val="235"/>
              </a:spcBef>
              <a:buClr>
                <a:srgbClr val="2A1A00"/>
              </a:buClr>
              <a:buAutoNum type="arabicPeriod" startAt="3"/>
              <a:tabLst>
                <a:tab pos="316865" algn="l"/>
                <a:tab pos="317500" algn="l"/>
              </a:tabLst>
            </a:pPr>
            <a:r>
              <a:rPr dirty="0" sz="1000" spc="5" b="1">
                <a:solidFill>
                  <a:srgbClr val="181817"/>
                </a:solidFill>
                <a:latin typeface="Arial"/>
                <a:cs typeface="Arial"/>
              </a:rPr>
              <a:t>Arterioles</a:t>
            </a:r>
            <a:endParaRPr sz="1000">
              <a:latin typeface="Arial"/>
              <a:cs typeface="Arial"/>
            </a:endParaRPr>
          </a:p>
          <a:p>
            <a:pPr marL="291465">
              <a:lnSpc>
                <a:spcPct val="100000"/>
              </a:lnSpc>
              <a:spcBef>
                <a:spcPts val="340"/>
              </a:spcBef>
            </a:pPr>
            <a:r>
              <a:rPr dirty="0" sz="900">
                <a:solidFill>
                  <a:srgbClr val="181817"/>
                </a:solidFill>
                <a:latin typeface="Arial"/>
                <a:cs typeface="Arial"/>
              </a:rPr>
              <a:t>… </a:t>
            </a:r>
            <a:r>
              <a:rPr dirty="0" sz="900" spc="-60">
                <a:solidFill>
                  <a:srgbClr val="181817"/>
                </a:solidFill>
                <a:latin typeface="Tahoma"/>
                <a:cs typeface="Tahoma"/>
              </a:rPr>
              <a:t>(high </a:t>
            </a:r>
            <a:r>
              <a:rPr dirty="0" sz="900" spc="-40">
                <a:solidFill>
                  <a:srgbClr val="181817"/>
                </a:solidFill>
                <a:latin typeface="Tahoma"/>
                <a:cs typeface="Tahoma"/>
              </a:rPr>
              <a:t>resistance</a:t>
            </a:r>
            <a:r>
              <a:rPr dirty="0" sz="900" spc="-55">
                <a:solidFill>
                  <a:srgbClr val="181817"/>
                </a:solidFill>
                <a:latin typeface="Tahoma"/>
                <a:cs typeface="Tahoma"/>
              </a:rPr>
              <a:t> </a:t>
            </a:r>
            <a:r>
              <a:rPr dirty="0" sz="900" spc="-50">
                <a:solidFill>
                  <a:srgbClr val="181817"/>
                </a:solidFill>
                <a:latin typeface="Tahoma"/>
                <a:cs typeface="Tahoma"/>
              </a:rPr>
              <a:t>vessels)</a:t>
            </a:r>
            <a:endParaRPr sz="900">
              <a:latin typeface="Tahoma"/>
              <a:cs typeface="Tahoma"/>
            </a:endParaRPr>
          </a:p>
          <a:p>
            <a:pPr marL="317500" indent="-304800">
              <a:lnSpc>
                <a:spcPct val="100000"/>
              </a:lnSpc>
              <a:spcBef>
                <a:spcPts val="235"/>
              </a:spcBef>
              <a:buClr>
                <a:srgbClr val="2A1A00"/>
              </a:buClr>
              <a:buAutoNum type="arabicPeriod" startAt="4"/>
              <a:tabLst>
                <a:tab pos="316865" algn="l"/>
                <a:tab pos="317500" algn="l"/>
              </a:tabLst>
            </a:pPr>
            <a:r>
              <a:rPr dirty="0" sz="1000" spc="-15" b="1">
                <a:solidFill>
                  <a:srgbClr val="181817"/>
                </a:solidFill>
                <a:latin typeface="Arial"/>
                <a:cs typeface="Arial"/>
              </a:rPr>
              <a:t>Capillaries</a:t>
            </a:r>
            <a:endParaRPr sz="1000">
              <a:latin typeface="Arial"/>
              <a:cs typeface="Arial"/>
            </a:endParaRPr>
          </a:p>
          <a:p>
            <a:pPr marL="291465">
              <a:lnSpc>
                <a:spcPct val="100000"/>
              </a:lnSpc>
              <a:spcBef>
                <a:spcPts val="340"/>
              </a:spcBef>
            </a:pPr>
            <a:r>
              <a:rPr dirty="0" sz="900">
                <a:solidFill>
                  <a:srgbClr val="181817"/>
                </a:solidFill>
                <a:latin typeface="Arial"/>
                <a:cs typeface="Arial"/>
              </a:rPr>
              <a:t>… </a:t>
            </a:r>
            <a:r>
              <a:rPr dirty="0" sz="900" spc="-55">
                <a:solidFill>
                  <a:srgbClr val="181817"/>
                </a:solidFill>
                <a:latin typeface="Tahoma"/>
                <a:cs typeface="Tahoma"/>
              </a:rPr>
              <a:t>(exchange</a:t>
            </a:r>
            <a:r>
              <a:rPr dirty="0" sz="900" spc="-114">
                <a:solidFill>
                  <a:srgbClr val="181817"/>
                </a:solidFill>
                <a:latin typeface="Tahoma"/>
                <a:cs typeface="Tahoma"/>
              </a:rPr>
              <a:t> </a:t>
            </a:r>
            <a:r>
              <a:rPr dirty="0" sz="900" spc="-50">
                <a:solidFill>
                  <a:srgbClr val="181817"/>
                </a:solidFill>
                <a:latin typeface="Tahoma"/>
                <a:cs typeface="Tahoma"/>
              </a:rPr>
              <a:t>vessels)</a:t>
            </a:r>
            <a:endParaRPr sz="900">
              <a:latin typeface="Tahoma"/>
              <a:cs typeface="Tahoma"/>
            </a:endParaRPr>
          </a:p>
          <a:p>
            <a:pPr marL="317500" indent="-304800">
              <a:lnSpc>
                <a:spcPct val="100000"/>
              </a:lnSpc>
              <a:spcBef>
                <a:spcPts val="235"/>
              </a:spcBef>
              <a:buClr>
                <a:srgbClr val="2A1A00"/>
              </a:buClr>
              <a:buAutoNum type="arabicPeriod" startAt="5"/>
              <a:tabLst>
                <a:tab pos="316865" algn="l"/>
                <a:tab pos="317500" algn="l"/>
              </a:tabLst>
            </a:pPr>
            <a:r>
              <a:rPr dirty="0" sz="1000" spc="-40" b="1">
                <a:solidFill>
                  <a:srgbClr val="181817"/>
                </a:solidFill>
                <a:latin typeface="Arial"/>
                <a:cs typeface="Arial"/>
              </a:rPr>
              <a:t>Venules</a:t>
            </a:r>
            <a:endParaRPr sz="1000">
              <a:latin typeface="Arial"/>
              <a:cs typeface="Arial"/>
            </a:endParaRPr>
          </a:p>
          <a:p>
            <a:pPr marL="317500" indent="-304800">
              <a:lnSpc>
                <a:spcPct val="100000"/>
              </a:lnSpc>
              <a:spcBef>
                <a:spcPts val="240"/>
              </a:spcBef>
              <a:buClr>
                <a:srgbClr val="2A1A00"/>
              </a:buClr>
              <a:buAutoNum type="arabicPeriod" startAt="5"/>
              <a:tabLst>
                <a:tab pos="316865" algn="l"/>
                <a:tab pos="317500" algn="l"/>
              </a:tabLst>
            </a:pPr>
            <a:r>
              <a:rPr dirty="0" sz="1000" spc="-45" b="1">
                <a:solidFill>
                  <a:srgbClr val="181817"/>
                </a:solidFill>
                <a:latin typeface="Arial"/>
                <a:cs typeface="Arial"/>
              </a:rPr>
              <a:t>Veins</a:t>
            </a:r>
            <a:endParaRPr sz="1000">
              <a:latin typeface="Arial"/>
              <a:cs typeface="Arial"/>
            </a:endParaRPr>
          </a:p>
          <a:p>
            <a:pPr marL="326390">
              <a:lnSpc>
                <a:spcPct val="100000"/>
              </a:lnSpc>
              <a:spcBef>
                <a:spcPts val="325"/>
              </a:spcBef>
            </a:pPr>
            <a:r>
              <a:rPr dirty="0" sz="900" spc="235">
                <a:solidFill>
                  <a:srgbClr val="181817"/>
                </a:solidFill>
                <a:latin typeface="Trebuchet MS"/>
                <a:cs typeface="Trebuchet MS"/>
              </a:rPr>
              <a:t>…</a:t>
            </a:r>
            <a:r>
              <a:rPr dirty="0" sz="900" spc="-45">
                <a:solidFill>
                  <a:srgbClr val="181817"/>
                </a:solidFill>
                <a:latin typeface="Trebuchet MS"/>
                <a:cs typeface="Trebuchet MS"/>
              </a:rPr>
              <a:t> </a:t>
            </a:r>
            <a:r>
              <a:rPr dirty="0" sz="900" spc="-65">
                <a:solidFill>
                  <a:srgbClr val="181817"/>
                </a:solidFill>
                <a:latin typeface="Trebuchet MS"/>
                <a:cs typeface="Trebuchet MS"/>
              </a:rPr>
              <a:t>(capacitance </a:t>
            </a:r>
            <a:r>
              <a:rPr dirty="0" sz="900" spc="-45">
                <a:solidFill>
                  <a:srgbClr val="181817"/>
                </a:solidFill>
                <a:latin typeface="Trebuchet MS"/>
                <a:cs typeface="Trebuchet MS"/>
              </a:rPr>
              <a:t>vessels)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085207" y="4886248"/>
            <a:ext cx="601510" cy="26893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752977" y="5479199"/>
            <a:ext cx="1764156" cy="248424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2798191" y="8079841"/>
            <a:ext cx="12649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585858"/>
                </a:solidFill>
                <a:latin typeface="Times New Roman"/>
                <a:cs typeface="Times New Roman"/>
              </a:rPr>
              <a:t>Dr. </a:t>
            </a:r>
            <a:r>
              <a:rPr dirty="0" sz="500" spc="-10">
                <a:solidFill>
                  <a:srgbClr val="585858"/>
                </a:solidFill>
                <a:latin typeface="Times New Roman"/>
                <a:cs typeface="Times New Roman"/>
              </a:rPr>
              <a:t>Abeer </a:t>
            </a:r>
            <a:r>
              <a:rPr dirty="0" sz="500">
                <a:solidFill>
                  <a:srgbClr val="585858"/>
                </a:solidFill>
                <a:latin typeface="Times New Roman"/>
                <a:cs typeface="Times New Roman"/>
              </a:rPr>
              <a:t>Al-Masru, </a:t>
            </a:r>
            <a:r>
              <a:rPr dirty="0" sz="500" spc="-5">
                <a:solidFill>
                  <a:srgbClr val="585858"/>
                </a:solidFill>
                <a:latin typeface="Times New Roman"/>
                <a:cs typeface="Times New Roman"/>
              </a:rPr>
              <a:t>Faculty </a:t>
            </a:r>
            <a:r>
              <a:rPr dirty="0" sz="500" spc="-10">
                <a:solidFill>
                  <a:srgbClr val="585858"/>
                </a:solidFill>
                <a:latin typeface="Times New Roman"/>
                <a:cs typeface="Times New Roman"/>
              </a:rPr>
              <a:t>of </a:t>
            </a:r>
            <a:r>
              <a:rPr dirty="0" sz="500" spc="-5">
                <a:solidFill>
                  <a:srgbClr val="585858"/>
                </a:solidFill>
                <a:latin typeface="Times New Roman"/>
                <a:cs typeface="Times New Roman"/>
              </a:rPr>
              <a:t>Medicine,</a:t>
            </a:r>
            <a:r>
              <a:rPr dirty="0" sz="500" spc="5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500" spc="-10">
                <a:solidFill>
                  <a:srgbClr val="585858"/>
                </a:solidFill>
                <a:latin typeface="Times New Roman"/>
                <a:cs typeface="Times New Roman"/>
              </a:rPr>
              <a:t>KSU.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337428" y="8079841"/>
            <a:ext cx="61594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585858"/>
                </a:solidFill>
                <a:latin typeface="Arial"/>
                <a:cs typeface="Arial"/>
              </a:rPr>
              <a:t>2</a:t>
            </a:r>
            <a:endParaRPr sz="5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143304" y="4845684"/>
            <a:ext cx="4571365" cy="3428365"/>
          </a:xfrm>
          <a:custGeom>
            <a:avLst/>
            <a:gdLst/>
            <a:ahLst/>
            <a:cxnLst/>
            <a:rect l="l" t="t" r="r" b="b"/>
            <a:pathLst>
              <a:path w="4571365" h="3428365">
                <a:moveTo>
                  <a:pt x="0" y="3428111"/>
                </a:moveTo>
                <a:lnTo>
                  <a:pt x="4571365" y="3428111"/>
                </a:lnTo>
                <a:lnTo>
                  <a:pt x="4571365" y="0"/>
                </a:lnTo>
                <a:lnTo>
                  <a:pt x="0" y="0"/>
                </a:lnTo>
                <a:lnTo>
                  <a:pt x="0" y="3428111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 spc="-5"/>
              <a:t>10</a:t>
            </a:fld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3782" y="41147"/>
            <a:ext cx="167132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latin typeface="Times New Roman"/>
                <a:cs typeface="Times New Roman"/>
              </a:rPr>
              <a:t>Cardiovascular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Physiology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88" y="41147"/>
            <a:ext cx="56832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3/8/2016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868680"/>
            <a:ext cx="4465955" cy="3429000"/>
          </a:xfrm>
          <a:custGeom>
            <a:avLst/>
            <a:gdLst/>
            <a:ahLst/>
            <a:cxnLst/>
            <a:rect l="l" t="t" r="r" b="b"/>
            <a:pathLst>
              <a:path w="4465955" h="3429000">
                <a:moveTo>
                  <a:pt x="0" y="3429000"/>
                </a:moveTo>
                <a:lnTo>
                  <a:pt x="4465701" y="3429000"/>
                </a:lnTo>
                <a:lnTo>
                  <a:pt x="4465701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3F3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608701" y="868680"/>
            <a:ext cx="106680" cy="3429000"/>
          </a:xfrm>
          <a:custGeom>
            <a:avLst/>
            <a:gdLst/>
            <a:ahLst/>
            <a:cxnLst/>
            <a:rect l="l" t="t" r="r" b="b"/>
            <a:pathLst>
              <a:path w="106679" h="3429000">
                <a:moveTo>
                  <a:pt x="0" y="3429000"/>
                </a:moveTo>
                <a:lnTo>
                  <a:pt x="106299" y="3429000"/>
                </a:lnTo>
                <a:lnTo>
                  <a:pt x="106299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8B3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43000" y="868680"/>
            <a:ext cx="339725" cy="3429000"/>
          </a:xfrm>
          <a:custGeom>
            <a:avLst/>
            <a:gdLst/>
            <a:ahLst/>
            <a:cxnLst/>
            <a:rect l="l" t="t" r="r" b="b"/>
            <a:pathLst>
              <a:path w="339725" h="3429000">
                <a:moveTo>
                  <a:pt x="249428" y="0"/>
                </a:moveTo>
                <a:lnTo>
                  <a:pt x="0" y="0"/>
                </a:lnTo>
                <a:lnTo>
                  <a:pt x="0" y="3429000"/>
                </a:lnTo>
                <a:lnTo>
                  <a:pt x="249428" y="3429000"/>
                </a:lnTo>
                <a:lnTo>
                  <a:pt x="252520" y="3377729"/>
                </a:lnTo>
                <a:lnTo>
                  <a:pt x="260807" y="3336337"/>
                </a:lnTo>
                <a:lnTo>
                  <a:pt x="272805" y="3302000"/>
                </a:lnTo>
                <a:lnTo>
                  <a:pt x="287029" y="3271896"/>
                </a:lnTo>
                <a:lnTo>
                  <a:pt x="301996" y="3243203"/>
                </a:lnTo>
                <a:lnTo>
                  <a:pt x="316220" y="3213100"/>
                </a:lnTo>
                <a:lnTo>
                  <a:pt x="328218" y="3178762"/>
                </a:lnTo>
                <a:lnTo>
                  <a:pt x="336505" y="3137370"/>
                </a:lnTo>
                <a:lnTo>
                  <a:pt x="339597" y="3086100"/>
                </a:lnTo>
                <a:lnTo>
                  <a:pt x="336505" y="3034829"/>
                </a:lnTo>
                <a:lnTo>
                  <a:pt x="328218" y="2993437"/>
                </a:lnTo>
                <a:lnTo>
                  <a:pt x="316220" y="2959100"/>
                </a:lnTo>
                <a:lnTo>
                  <a:pt x="301996" y="2928996"/>
                </a:lnTo>
                <a:lnTo>
                  <a:pt x="287029" y="2900303"/>
                </a:lnTo>
                <a:lnTo>
                  <a:pt x="272805" y="2870200"/>
                </a:lnTo>
                <a:lnTo>
                  <a:pt x="260807" y="2835862"/>
                </a:lnTo>
                <a:lnTo>
                  <a:pt x="252520" y="2794470"/>
                </a:lnTo>
                <a:lnTo>
                  <a:pt x="249428" y="2743200"/>
                </a:lnTo>
                <a:lnTo>
                  <a:pt x="252520" y="2691929"/>
                </a:lnTo>
                <a:lnTo>
                  <a:pt x="260807" y="2650537"/>
                </a:lnTo>
                <a:lnTo>
                  <a:pt x="272805" y="2616200"/>
                </a:lnTo>
                <a:lnTo>
                  <a:pt x="287029" y="2586096"/>
                </a:lnTo>
                <a:lnTo>
                  <a:pt x="301996" y="2557403"/>
                </a:lnTo>
                <a:lnTo>
                  <a:pt x="316220" y="2527300"/>
                </a:lnTo>
                <a:lnTo>
                  <a:pt x="328218" y="2492962"/>
                </a:lnTo>
                <a:lnTo>
                  <a:pt x="336505" y="2451570"/>
                </a:lnTo>
                <a:lnTo>
                  <a:pt x="339597" y="2400300"/>
                </a:lnTo>
                <a:lnTo>
                  <a:pt x="336505" y="2349029"/>
                </a:lnTo>
                <a:lnTo>
                  <a:pt x="328218" y="2307637"/>
                </a:lnTo>
                <a:lnTo>
                  <a:pt x="316220" y="2273300"/>
                </a:lnTo>
                <a:lnTo>
                  <a:pt x="301996" y="2243196"/>
                </a:lnTo>
                <a:lnTo>
                  <a:pt x="287029" y="2214503"/>
                </a:lnTo>
                <a:lnTo>
                  <a:pt x="272805" y="2184400"/>
                </a:lnTo>
                <a:lnTo>
                  <a:pt x="260807" y="2150062"/>
                </a:lnTo>
                <a:lnTo>
                  <a:pt x="252520" y="2108670"/>
                </a:lnTo>
                <a:lnTo>
                  <a:pt x="249428" y="2057400"/>
                </a:lnTo>
                <a:lnTo>
                  <a:pt x="252520" y="2006129"/>
                </a:lnTo>
                <a:lnTo>
                  <a:pt x="260807" y="1964737"/>
                </a:lnTo>
                <a:lnTo>
                  <a:pt x="272805" y="1930400"/>
                </a:lnTo>
                <a:lnTo>
                  <a:pt x="287029" y="1900296"/>
                </a:lnTo>
                <a:lnTo>
                  <a:pt x="301996" y="1871603"/>
                </a:lnTo>
                <a:lnTo>
                  <a:pt x="316220" y="1841500"/>
                </a:lnTo>
                <a:lnTo>
                  <a:pt x="328218" y="1807162"/>
                </a:lnTo>
                <a:lnTo>
                  <a:pt x="336505" y="1765770"/>
                </a:lnTo>
                <a:lnTo>
                  <a:pt x="339597" y="1714500"/>
                </a:lnTo>
                <a:lnTo>
                  <a:pt x="336505" y="1663229"/>
                </a:lnTo>
                <a:lnTo>
                  <a:pt x="328218" y="1621837"/>
                </a:lnTo>
                <a:lnTo>
                  <a:pt x="316220" y="1587500"/>
                </a:lnTo>
                <a:lnTo>
                  <a:pt x="301996" y="1557396"/>
                </a:lnTo>
                <a:lnTo>
                  <a:pt x="287029" y="1528703"/>
                </a:lnTo>
                <a:lnTo>
                  <a:pt x="272805" y="1498600"/>
                </a:lnTo>
                <a:lnTo>
                  <a:pt x="260807" y="1464262"/>
                </a:lnTo>
                <a:lnTo>
                  <a:pt x="252520" y="1422870"/>
                </a:lnTo>
                <a:lnTo>
                  <a:pt x="249428" y="1371600"/>
                </a:lnTo>
                <a:lnTo>
                  <a:pt x="252520" y="1320329"/>
                </a:lnTo>
                <a:lnTo>
                  <a:pt x="260807" y="1278937"/>
                </a:lnTo>
                <a:lnTo>
                  <a:pt x="272805" y="1244600"/>
                </a:lnTo>
                <a:lnTo>
                  <a:pt x="287029" y="1214496"/>
                </a:lnTo>
                <a:lnTo>
                  <a:pt x="301996" y="1185803"/>
                </a:lnTo>
                <a:lnTo>
                  <a:pt x="316220" y="1155700"/>
                </a:lnTo>
                <a:lnTo>
                  <a:pt x="328218" y="1121362"/>
                </a:lnTo>
                <a:lnTo>
                  <a:pt x="336505" y="1079970"/>
                </a:lnTo>
                <a:lnTo>
                  <a:pt x="339597" y="1028700"/>
                </a:lnTo>
                <a:lnTo>
                  <a:pt x="336505" y="977429"/>
                </a:lnTo>
                <a:lnTo>
                  <a:pt x="328218" y="936037"/>
                </a:lnTo>
                <a:lnTo>
                  <a:pt x="316220" y="901700"/>
                </a:lnTo>
                <a:lnTo>
                  <a:pt x="301996" y="871596"/>
                </a:lnTo>
                <a:lnTo>
                  <a:pt x="287029" y="842903"/>
                </a:lnTo>
                <a:lnTo>
                  <a:pt x="272805" y="812800"/>
                </a:lnTo>
                <a:lnTo>
                  <a:pt x="260807" y="778462"/>
                </a:lnTo>
                <a:lnTo>
                  <a:pt x="252520" y="737070"/>
                </a:lnTo>
                <a:lnTo>
                  <a:pt x="249428" y="685800"/>
                </a:lnTo>
                <a:lnTo>
                  <a:pt x="252520" y="634529"/>
                </a:lnTo>
                <a:lnTo>
                  <a:pt x="260807" y="593137"/>
                </a:lnTo>
                <a:lnTo>
                  <a:pt x="272805" y="558800"/>
                </a:lnTo>
                <a:lnTo>
                  <a:pt x="287029" y="528696"/>
                </a:lnTo>
                <a:lnTo>
                  <a:pt x="301996" y="500003"/>
                </a:lnTo>
                <a:lnTo>
                  <a:pt x="316220" y="469900"/>
                </a:lnTo>
                <a:lnTo>
                  <a:pt x="328218" y="435562"/>
                </a:lnTo>
                <a:lnTo>
                  <a:pt x="336505" y="394170"/>
                </a:lnTo>
                <a:lnTo>
                  <a:pt x="339597" y="342900"/>
                </a:lnTo>
                <a:lnTo>
                  <a:pt x="336505" y="291629"/>
                </a:lnTo>
                <a:lnTo>
                  <a:pt x="328218" y="250237"/>
                </a:lnTo>
                <a:lnTo>
                  <a:pt x="316220" y="215900"/>
                </a:lnTo>
                <a:lnTo>
                  <a:pt x="301996" y="185796"/>
                </a:lnTo>
                <a:lnTo>
                  <a:pt x="287029" y="157103"/>
                </a:lnTo>
                <a:lnTo>
                  <a:pt x="272805" y="127000"/>
                </a:lnTo>
                <a:lnTo>
                  <a:pt x="260807" y="92662"/>
                </a:lnTo>
                <a:lnTo>
                  <a:pt x="252520" y="51270"/>
                </a:lnTo>
                <a:lnTo>
                  <a:pt x="249428" y="0"/>
                </a:lnTo>
                <a:close/>
              </a:path>
            </a:pathLst>
          </a:custGeom>
          <a:solidFill>
            <a:srgbClr val="2A1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274945" y="4089908"/>
            <a:ext cx="123189" cy="1168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5">
                <a:latin typeface="Tahoma"/>
                <a:cs typeface="Tahoma"/>
              </a:rPr>
              <a:t>20</a:t>
            </a:r>
            <a:endParaRPr sz="7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43000" y="1862963"/>
            <a:ext cx="4564380" cy="1008380"/>
          </a:xfrm>
          <a:custGeom>
            <a:avLst/>
            <a:gdLst/>
            <a:ahLst/>
            <a:cxnLst/>
            <a:rect l="l" t="t" r="r" b="b"/>
            <a:pathLst>
              <a:path w="4564380" h="1008380">
                <a:moveTo>
                  <a:pt x="455168" y="0"/>
                </a:moveTo>
                <a:lnTo>
                  <a:pt x="0" y="495627"/>
                </a:lnTo>
                <a:lnTo>
                  <a:pt x="0" y="512500"/>
                </a:lnTo>
                <a:lnTo>
                  <a:pt x="455168" y="1008252"/>
                </a:lnTo>
                <a:lnTo>
                  <a:pt x="455168" y="718438"/>
                </a:lnTo>
                <a:lnTo>
                  <a:pt x="4367426" y="718438"/>
                </a:lnTo>
                <a:lnTo>
                  <a:pt x="4564253" y="504062"/>
                </a:lnTo>
                <a:lnTo>
                  <a:pt x="4367493" y="289813"/>
                </a:lnTo>
                <a:lnTo>
                  <a:pt x="455168" y="289813"/>
                </a:lnTo>
                <a:lnTo>
                  <a:pt x="455168" y="0"/>
                </a:lnTo>
                <a:close/>
              </a:path>
              <a:path w="4564380" h="1008380">
                <a:moveTo>
                  <a:pt x="4367426" y="718438"/>
                </a:moveTo>
                <a:lnTo>
                  <a:pt x="4101338" y="718438"/>
                </a:lnTo>
                <a:lnTo>
                  <a:pt x="4101338" y="1008252"/>
                </a:lnTo>
                <a:lnTo>
                  <a:pt x="4367426" y="718438"/>
                </a:lnTo>
                <a:close/>
              </a:path>
              <a:path w="4564380" h="1008380">
                <a:moveTo>
                  <a:pt x="4101338" y="0"/>
                </a:moveTo>
                <a:lnTo>
                  <a:pt x="4101338" y="289813"/>
                </a:lnTo>
                <a:lnTo>
                  <a:pt x="4367493" y="289813"/>
                </a:lnTo>
                <a:lnTo>
                  <a:pt x="4101338" y="0"/>
                </a:lnTo>
                <a:close/>
              </a:path>
            </a:pathLst>
          </a:custGeom>
          <a:solidFill>
            <a:srgbClr val="FDEF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43000" y="1862963"/>
            <a:ext cx="4564380" cy="1008380"/>
          </a:xfrm>
          <a:custGeom>
            <a:avLst/>
            <a:gdLst/>
            <a:ahLst/>
            <a:cxnLst/>
            <a:rect l="l" t="t" r="r" b="b"/>
            <a:pathLst>
              <a:path w="4564380" h="1008380">
                <a:moveTo>
                  <a:pt x="0" y="495627"/>
                </a:moveTo>
                <a:lnTo>
                  <a:pt x="455168" y="0"/>
                </a:lnTo>
                <a:lnTo>
                  <a:pt x="455168" y="289813"/>
                </a:lnTo>
                <a:lnTo>
                  <a:pt x="4101338" y="289813"/>
                </a:lnTo>
                <a:lnTo>
                  <a:pt x="4101338" y="0"/>
                </a:lnTo>
                <a:lnTo>
                  <a:pt x="4564253" y="504062"/>
                </a:lnTo>
                <a:lnTo>
                  <a:pt x="4101338" y="1008252"/>
                </a:lnTo>
                <a:lnTo>
                  <a:pt x="4101338" y="718438"/>
                </a:lnTo>
                <a:lnTo>
                  <a:pt x="455168" y="718438"/>
                </a:lnTo>
                <a:lnTo>
                  <a:pt x="455168" y="1008252"/>
                </a:lnTo>
                <a:lnTo>
                  <a:pt x="0" y="51250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964052" y="2223236"/>
            <a:ext cx="1028700" cy="137160"/>
          </a:xfrm>
          <a:custGeom>
            <a:avLst/>
            <a:gdLst/>
            <a:ahLst/>
            <a:cxnLst/>
            <a:rect l="l" t="t" r="r" b="b"/>
            <a:pathLst>
              <a:path w="1028700" h="137160">
                <a:moveTo>
                  <a:pt x="0" y="137058"/>
                </a:moveTo>
                <a:lnTo>
                  <a:pt x="1028700" y="137058"/>
                </a:lnTo>
                <a:lnTo>
                  <a:pt x="1028700" y="0"/>
                </a:lnTo>
                <a:lnTo>
                  <a:pt x="0" y="0"/>
                </a:lnTo>
                <a:lnTo>
                  <a:pt x="0" y="137058"/>
                </a:lnTo>
                <a:close/>
              </a:path>
            </a:pathLst>
          </a:custGeom>
          <a:solidFill>
            <a:srgbClr val="FDEF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363852" y="2192845"/>
            <a:ext cx="895985" cy="174625"/>
          </a:xfrm>
          <a:custGeom>
            <a:avLst/>
            <a:gdLst/>
            <a:ahLst/>
            <a:cxnLst/>
            <a:rect l="l" t="t" r="r" b="b"/>
            <a:pathLst>
              <a:path w="895985" h="174625">
                <a:moveTo>
                  <a:pt x="0" y="174358"/>
                </a:moveTo>
                <a:lnTo>
                  <a:pt x="895604" y="174358"/>
                </a:lnTo>
                <a:lnTo>
                  <a:pt x="895604" y="0"/>
                </a:lnTo>
                <a:lnTo>
                  <a:pt x="0" y="0"/>
                </a:lnTo>
                <a:lnTo>
                  <a:pt x="0" y="174358"/>
                </a:lnTo>
                <a:close/>
              </a:path>
            </a:pathLst>
          </a:custGeom>
          <a:solidFill>
            <a:srgbClr val="FDEF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292980" y="2342794"/>
            <a:ext cx="1299210" cy="146050"/>
          </a:xfrm>
          <a:custGeom>
            <a:avLst/>
            <a:gdLst/>
            <a:ahLst/>
            <a:cxnLst/>
            <a:rect l="l" t="t" r="r" b="b"/>
            <a:pathLst>
              <a:path w="1299210" h="146050">
                <a:moveTo>
                  <a:pt x="0" y="145643"/>
                </a:moveTo>
                <a:lnTo>
                  <a:pt x="1298955" y="145643"/>
                </a:lnTo>
                <a:lnTo>
                  <a:pt x="1298955" y="0"/>
                </a:lnTo>
                <a:lnTo>
                  <a:pt x="0" y="0"/>
                </a:lnTo>
                <a:lnTo>
                  <a:pt x="0" y="145643"/>
                </a:lnTo>
                <a:close/>
              </a:path>
            </a:pathLst>
          </a:custGeom>
          <a:solidFill>
            <a:srgbClr val="FDEF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327016" y="2366391"/>
            <a:ext cx="1180465" cy="94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50" spc="-5">
                <a:latin typeface="Tahoma"/>
                <a:cs typeface="Tahoma"/>
              </a:rPr>
              <a:t>Hydrostatic </a:t>
            </a:r>
            <a:r>
              <a:rPr dirty="0" sz="550">
                <a:latin typeface="Tahoma"/>
                <a:cs typeface="Tahoma"/>
              </a:rPr>
              <a:t>Pressure  = </a:t>
            </a:r>
            <a:r>
              <a:rPr dirty="0" sz="550" spc="-5">
                <a:latin typeface="Tahoma"/>
                <a:cs typeface="Tahoma"/>
              </a:rPr>
              <a:t>30-35</a:t>
            </a:r>
            <a:r>
              <a:rPr dirty="0" sz="550" spc="-45">
                <a:latin typeface="Tahoma"/>
                <a:cs typeface="Tahoma"/>
              </a:rPr>
              <a:t> </a:t>
            </a:r>
            <a:r>
              <a:rPr dirty="0" sz="550" spc="-5">
                <a:latin typeface="Tahoma"/>
                <a:cs typeface="Tahoma"/>
              </a:rPr>
              <a:t>mmHg</a:t>
            </a:r>
            <a:endParaRPr sz="55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85113" y="2367203"/>
            <a:ext cx="1351280" cy="135255"/>
          </a:xfrm>
          <a:custGeom>
            <a:avLst/>
            <a:gdLst/>
            <a:ahLst/>
            <a:cxnLst/>
            <a:rect l="l" t="t" r="r" b="b"/>
            <a:pathLst>
              <a:path w="1351280" h="135255">
                <a:moveTo>
                  <a:pt x="0" y="135077"/>
                </a:moveTo>
                <a:lnTo>
                  <a:pt x="1351280" y="135077"/>
                </a:lnTo>
                <a:lnTo>
                  <a:pt x="1351280" y="0"/>
                </a:lnTo>
                <a:lnTo>
                  <a:pt x="0" y="0"/>
                </a:lnTo>
                <a:lnTo>
                  <a:pt x="0" y="135077"/>
                </a:lnTo>
                <a:close/>
              </a:path>
            </a:pathLst>
          </a:custGeom>
          <a:solidFill>
            <a:srgbClr val="FDEF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318386" y="2216150"/>
            <a:ext cx="1180465" cy="269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1440">
              <a:lnSpc>
                <a:spcPct val="100000"/>
              </a:lnSpc>
            </a:pPr>
            <a:r>
              <a:rPr dirty="0" sz="900" spc="-5" b="1">
                <a:solidFill>
                  <a:srgbClr val="006FC0"/>
                </a:solidFill>
                <a:latin typeface="Tahoma"/>
                <a:cs typeface="Tahoma"/>
              </a:rPr>
              <a:t>Venous</a:t>
            </a:r>
            <a:r>
              <a:rPr dirty="0" sz="900" spc="-90" b="1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dirty="0" sz="900" spc="-5" b="1">
                <a:solidFill>
                  <a:srgbClr val="006FC0"/>
                </a:solidFill>
                <a:latin typeface="Tahoma"/>
                <a:cs typeface="Tahoma"/>
              </a:rPr>
              <a:t>Blood</a:t>
            </a:r>
            <a:endParaRPr sz="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 sz="550" spc="-5">
                <a:latin typeface="Tahoma"/>
                <a:cs typeface="Tahoma"/>
              </a:rPr>
              <a:t>Hydrostatic </a:t>
            </a:r>
            <a:r>
              <a:rPr dirty="0" sz="550">
                <a:latin typeface="Tahoma"/>
                <a:cs typeface="Tahoma"/>
              </a:rPr>
              <a:t>Pressure  = </a:t>
            </a:r>
            <a:r>
              <a:rPr dirty="0" sz="550" spc="-5">
                <a:latin typeface="Tahoma"/>
                <a:cs typeface="Tahoma"/>
              </a:rPr>
              <a:t>10-15</a:t>
            </a:r>
            <a:r>
              <a:rPr dirty="0" sz="550" spc="-50">
                <a:latin typeface="Tahoma"/>
                <a:cs typeface="Tahoma"/>
              </a:rPr>
              <a:t> </a:t>
            </a:r>
            <a:r>
              <a:rPr dirty="0" sz="550" spc="-5">
                <a:latin typeface="Tahoma"/>
                <a:cs typeface="Tahoma"/>
              </a:rPr>
              <a:t>mmHg</a:t>
            </a:r>
            <a:endParaRPr sz="55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636392" y="2360371"/>
            <a:ext cx="1620520" cy="202565"/>
          </a:xfrm>
          <a:custGeom>
            <a:avLst/>
            <a:gdLst/>
            <a:ahLst/>
            <a:cxnLst/>
            <a:rect l="l" t="t" r="r" b="b"/>
            <a:pathLst>
              <a:path w="1620520" h="202564">
                <a:moveTo>
                  <a:pt x="0" y="202107"/>
                </a:moveTo>
                <a:lnTo>
                  <a:pt x="1620520" y="202107"/>
                </a:lnTo>
                <a:lnTo>
                  <a:pt x="1620520" y="0"/>
                </a:lnTo>
                <a:lnTo>
                  <a:pt x="0" y="0"/>
                </a:lnTo>
                <a:lnTo>
                  <a:pt x="0" y="202107"/>
                </a:lnTo>
                <a:close/>
              </a:path>
            </a:pathLst>
          </a:custGeom>
          <a:solidFill>
            <a:srgbClr val="FDEF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2670175" y="2245614"/>
            <a:ext cx="146812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24180">
              <a:lnSpc>
                <a:spcPct val="100000"/>
              </a:lnSpc>
            </a:pPr>
            <a:r>
              <a:rPr dirty="0" sz="800" spc="-5" b="1">
                <a:latin typeface="Tahoma"/>
                <a:cs typeface="Tahoma"/>
              </a:rPr>
              <a:t>Blood</a:t>
            </a:r>
            <a:r>
              <a:rPr dirty="0" sz="800" spc="-45" b="1">
                <a:latin typeface="Tahoma"/>
                <a:cs typeface="Tahoma"/>
              </a:rPr>
              <a:t> </a:t>
            </a:r>
            <a:r>
              <a:rPr dirty="0" sz="800" spc="-5" b="1">
                <a:latin typeface="Tahoma"/>
                <a:cs typeface="Tahoma"/>
              </a:rPr>
              <a:t>Capillary</a:t>
            </a:r>
            <a:endParaRPr sz="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00" spc="-5">
                <a:latin typeface="Tahoma"/>
                <a:cs typeface="Tahoma"/>
              </a:rPr>
              <a:t>Colloid Osmotic Pressure= 25</a:t>
            </a:r>
            <a:r>
              <a:rPr dirty="0" sz="700">
                <a:latin typeface="Tahoma"/>
                <a:cs typeface="Tahoma"/>
              </a:rPr>
              <a:t> </a:t>
            </a:r>
            <a:r>
              <a:rPr dirty="0" sz="700" spc="-10">
                <a:latin typeface="Tahoma"/>
                <a:cs typeface="Tahoma"/>
              </a:rPr>
              <a:t>mmHg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689221" y="2189632"/>
            <a:ext cx="800100" cy="185420"/>
          </a:xfrm>
          <a:custGeom>
            <a:avLst/>
            <a:gdLst/>
            <a:ahLst/>
            <a:cxnLst/>
            <a:rect l="l" t="t" r="r" b="b"/>
            <a:pathLst>
              <a:path w="800100" h="185419">
                <a:moveTo>
                  <a:pt x="0" y="185267"/>
                </a:moveTo>
                <a:lnTo>
                  <a:pt x="800100" y="185267"/>
                </a:lnTo>
                <a:lnTo>
                  <a:pt x="800100" y="0"/>
                </a:lnTo>
                <a:lnTo>
                  <a:pt x="0" y="0"/>
                </a:lnTo>
                <a:lnTo>
                  <a:pt x="0" y="185267"/>
                </a:lnTo>
                <a:close/>
              </a:path>
            </a:pathLst>
          </a:custGeom>
          <a:solidFill>
            <a:srgbClr val="FDEF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4723257" y="2211831"/>
            <a:ext cx="729615" cy="132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solidFill>
                  <a:srgbClr val="C00000"/>
                </a:solidFill>
                <a:latin typeface="Tahoma"/>
                <a:cs typeface="Tahoma"/>
              </a:rPr>
              <a:t>Arterial</a:t>
            </a:r>
            <a:r>
              <a:rPr dirty="0" sz="800" spc="-70" b="1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800" spc="-5" b="1">
                <a:solidFill>
                  <a:srgbClr val="C00000"/>
                </a:solidFill>
                <a:latin typeface="Tahoma"/>
                <a:cs typeface="Tahoma"/>
              </a:rPr>
              <a:t>Blood</a:t>
            </a:r>
            <a:endParaRPr sz="8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726178" y="2031364"/>
            <a:ext cx="57150" cy="202565"/>
          </a:xfrm>
          <a:custGeom>
            <a:avLst/>
            <a:gdLst/>
            <a:ahLst/>
            <a:cxnLst/>
            <a:rect l="l" t="t" r="r" b="b"/>
            <a:pathLst>
              <a:path w="57150" h="202564">
                <a:moveTo>
                  <a:pt x="28575" y="38100"/>
                </a:moveTo>
                <a:lnTo>
                  <a:pt x="19050" y="44450"/>
                </a:lnTo>
                <a:lnTo>
                  <a:pt x="19050" y="202183"/>
                </a:lnTo>
                <a:lnTo>
                  <a:pt x="38100" y="202183"/>
                </a:lnTo>
                <a:lnTo>
                  <a:pt x="38100" y="44450"/>
                </a:lnTo>
                <a:lnTo>
                  <a:pt x="28575" y="38100"/>
                </a:lnTo>
                <a:close/>
              </a:path>
              <a:path w="57150" h="202564">
                <a:moveTo>
                  <a:pt x="28575" y="0"/>
                </a:moveTo>
                <a:lnTo>
                  <a:pt x="0" y="57150"/>
                </a:lnTo>
                <a:lnTo>
                  <a:pt x="19050" y="44450"/>
                </a:lnTo>
                <a:lnTo>
                  <a:pt x="19050" y="38100"/>
                </a:lnTo>
                <a:lnTo>
                  <a:pt x="47625" y="38100"/>
                </a:lnTo>
                <a:lnTo>
                  <a:pt x="28575" y="0"/>
                </a:lnTo>
                <a:close/>
              </a:path>
              <a:path w="57150" h="202564">
                <a:moveTo>
                  <a:pt x="47625" y="38100"/>
                </a:moveTo>
                <a:lnTo>
                  <a:pt x="38100" y="38100"/>
                </a:lnTo>
                <a:lnTo>
                  <a:pt x="38100" y="44450"/>
                </a:lnTo>
                <a:lnTo>
                  <a:pt x="57150" y="57150"/>
                </a:lnTo>
                <a:lnTo>
                  <a:pt x="47625" y="38100"/>
                </a:lnTo>
                <a:close/>
              </a:path>
              <a:path w="57150" h="202564">
                <a:moveTo>
                  <a:pt x="28575" y="38100"/>
                </a:moveTo>
                <a:lnTo>
                  <a:pt x="19050" y="38100"/>
                </a:lnTo>
                <a:lnTo>
                  <a:pt x="19050" y="44450"/>
                </a:lnTo>
                <a:lnTo>
                  <a:pt x="28575" y="38100"/>
                </a:lnTo>
                <a:close/>
              </a:path>
              <a:path w="57150" h="202564">
                <a:moveTo>
                  <a:pt x="38100" y="38100"/>
                </a:moveTo>
                <a:lnTo>
                  <a:pt x="28575" y="38100"/>
                </a:lnTo>
                <a:lnTo>
                  <a:pt x="38100" y="44450"/>
                </a:lnTo>
                <a:lnTo>
                  <a:pt x="3810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2887852" y="1944497"/>
            <a:ext cx="1104900" cy="13525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22225" rIns="0" bIns="0" rtlCol="0" vert="horz">
            <a:spAutoFit/>
          </a:bodyPr>
          <a:lstStyle/>
          <a:p>
            <a:pPr marL="46355">
              <a:lnSpc>
                <a:spcPts val="885"/>
              </a:lnSpc>
              <a:spcBef>
                <a:spcPts val="175"/>
              </a:spcBef>
            </a:pPr>
            <a:r>
              <a:rPr dirty="0" sz="800" spc="-5" b="1">
                <a:latin typeface="Tahoma"/>
                <a:cs typeface="Tahoma"/>
              </a:rPr>
              <a:t>Interstitial</a:t>
            </a:r>
            <a:r>
              <a:rPr dirty="0" sz="800" spc="-40" b="1">
                <a:latin typeface="Tahoma"/>
                <a:cs typeface="Tahoma"/>
              </a:rPr>
              <a:t> </a:t>
            </a:r>
            <a:r>
              <a:rPr dirty="0" sz="800" b="1">
                <a:latin typeface="Tahoma"/>
                <a:cs typeface="Tahoma"/>
              </a:rPr>
              <a:t>Fluid</a:t>
            </a:r>
            <a:endParaRPr sz="8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762885" y="1466951"/>
            <a:ext cx="1638300" cy="168910"/>
          </a:xfrm>
          <a:custGeom>
            <a:avLst/>
            <a:gdLst/>
            <a:ahLst/>
            <a:cxnLst/>
            <a:rect l="l" t="t" r="r" b="b"/>
            <a:pathLst>
              <a:path w="1638300" h="168910">
                <a:moveTo>
                  <a:pt x="0" y="168427"/>
                </a:moveTo>
                <a:lnTo>
                  <a:pt x="1638300" y="168427"/>
                </a:lnTo>
                <a:lnTo>
                  <a:pt x="1638300" y="0"/>
                </a:lnTo>
                <a:lnTo>
                  <a:pt x="0" y="0"/>
                </a:lnTo>
                <a:lnTo>
                  <a:pt x="0" y="168427"/>
                </a:lnTo>
                <a:close/>
              </a:path>
            </a:pathLst>
          </a:custGeom>
          <a:solidFill>
            <a:srgbClr val="B9CCB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4112640" y="1880107"/>
            <a:ext cx="1080770" cy="151765"/>
          </a:xfrm>
          <a:prstGeom prst="rect">
            <a:avLst/>
          </a:prstGeom>
          <a:solidFill>
            <a:srgbClr val="CC99FF"/>
          </a:solidFill>
        </p:spPr>
        <p:txBody>
          <a:bodyPr wrap="square" lIns="0" tIns="23495" rIns="0" bIns="0" rtlCol="0" vert="horz">
            <a:spAutoFit/>
          </a:bodyPr>
          <a:lstStyle/>
          <a:p>
            <a:pPr marL="76835">
              <a:lnSpc>
                <a:spcPct val="100000"/>
              </a:lnSpc>
              <a:spcBef>
                <a:spcPts val="185"/>
              </a:spcBef>
            </a:pPr>
            <a:r>
              <a:rPr dirty="0" sz="600" b="1">
                <a:latin typeface="Tahoma"/>
                <a:cs typeface="Tahoma"/>
              </a:rPr>
              <a:t>NFP = +5 to +10</a:t>
            </a:r>
            <a:r>
              <a:rPr dirty="0" sz="600" spc="-100" b="1">
                <a:latin typeface="Tahoma"/>
                <a:cs typeface="Tahoma"/>
              </a:rPr>
              <a:t> </a:t>
            </a:r>
            <a:r>
              <a:rPr dirty="0" sz="600" spc="-5" b="1">
                <a:latin typeface="Tahoma"/>
                <a:cs typeface="Tahoma"/>
              </a:rPr>
              <a:t>mmHg</a:t>
            </a:r>
            <a:endParaRPr sz="6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772792" y="1880107"/>
            <a:ext cx="957580" cy="151765"/>
          </a:xfrm>
          <a:prstGeom prst="rect">
            <a:avLst/>
          </a:prstGeom>
          <a:solidFill>
            <a:srgbClr val="CC99FF"/>
          </a:solidFill>
        </p:spPr>
        <p:txBody>
          <a:bodyPr wrap="square" lIns="0" tIns="23495" rIns="0" bIns="0" rtlCol="0" vert="horz">
            <a:spAutoFit/>
          </a:bodyPr>
          <a:lstStyle/>
          <a:p>
            <a:pPr marL="45720">
              <a:lnSpc>
                <a:spcPct val="100000"/>
              </a:lnSpc>
              <a:spcBef>
                <a:spcPts val="185"/>
              </a:spcBef>
            </a:pPr>
            <a:r>
              <a:rPr dirty="0" sz="600" b="1">
                <a:latin typeface="Tahoma"/>
                <a:cs typeface="Tahoma"/>
              </a:rPr>
              <a:t>NFP = - 5 to -7</a:t>
            </a:r>
            <a:r>
              <a:rPr dirty="0" sz="600" spc="-114" b="1">
                <a:latin typeface="Tahoma"/>
                <a:cs typeface="Tahoma"/>
              </a:rPr>
              <a:t> </a:t>
            </a:r>
            <a:r>
              <a:rPr dirty="0" sz="600" spc="-5" b="1">
                <a:latin typeface="Tahoma"/>
                <a:cs typeface="Tahoma"/>
              </a:rPr>
              <a:t>mmHg</a:t>
            </a:r>
            <a:endParaRPr sz="600">
              <a:latin typeface="Tahoma"/>
              <a:cs typeface="Tahom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249677" y="2031364"/>
            <a:ext cx="57150" cy="236220"/>
          </a:xfrm>
          <a:custGeom>
            <a:avLst/>
            <a:gdLst/>
            <a:ahLst/>
            <a:cxnLst/>
            <a:rect l="l" t="t" r="r" b="b"/>
            <a:pathLst>
              <a:path w="57150" h="236219">
                <a:moveTo>
                  <a:pt x="0" y="178688"/>
                </a:moveTo>
                <a:lnTo>
                  <a:pt x="28575" y="235838"/>
                </a:lnTo>
                <a:lnTo>
                  <a:pt x="47625" y="197738"/>
                </a:lnTo>
                <a:lnTo>
                  <a:pt x="19050" y="197738"/>
                </a:lnTo>
                <a:lnTo>
                  <a:pt x="19050" y="191388"/>
                </a:lnTo>
                <a:lnTo>
                  <a:pt x="0" y="178688"/>
                </a:lnTo>
                <a:close/>
              </a:path>
              <a:path w="57150" h="236219">
                <a:moveTo>
                  <a:pt x="19050" y="191388"/>
                </a:moveTo>
                <a:lnTo>
                  <a:pt x="19050" y="197738"/>
                </a:lnTo>
                <a:lnTo>
                  <a:pt x="28575" y="197738"/>
                </a:lnTo>
                <a:lnTo>
                  <a:pt x="19050" y="191388"/>
                </a:lnTo>
                <a:close/>
              </a:path>
              <a:path w="57150" h="236219">
                <a:moveTo>
                  <a:pt x="38100" y="0"/>
                </a:moveTo>
                <a:lnTo>
                  <a:pt x="19050" y="0"/>
                </a:lnTo>
                <a:lnTo>
                  <a:pt x="19050" y="191388"/>
                </a:lnTo>
                <a:lnTo>
                  <a:pt x="28575" y="197738"/>
                </a:lnTo>
                <a:lnTo>
                  <a:pt x="38100" y="191388"/>
                </a:lnTo>
                <a:lnTo>
                  <a:pt x="38100" y="0"/>
                </a:lnTo>
                <a:close/>
              </a:path>
              <a:path w="57150" h="236219">
                <a:moveTo>
                  <a:pt x="38100" y="191388"/>
                </a:moveTo>
                <a:lnTo>
                  <a:pt x="28575" y="197738"/>
                </a:lnTo>
                <a:lnTo>
                  <a:pt x="38100" y="197738"/>
                </a:lnTo>
                <a:lnTo>
                  <a:pt x="38100" y="191388"/>
                </a:lnTo>
                <a:close/>
              </a:path>
              <a:path w="57150" h="236219">
                <a:moveTo>
                  <a:pt x="57150" y="178688"/>
                </a:moveTo>
                <a:lnTo>
                  <a:pt x="38100" y="191388"/>
                </a:lnTo>
                <a:lnTo>
                  <a:pt x="38100" y="197738"/>
                </a:lnTo>
                <a:lnTo>
                  <a:pt x="47625" y="197738"/>
                </a:lnTo>
                <a:lnTo>
                  <a:pt x="57150" y="1786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230579" y="2904871"/>
            <a:ext cx="4342130" cy="1120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635" indent="-241935">
              <a:lnSpc>
                <a:spcPct val="100000"/>
              </a:lnSpc>
              <a:buClr>
                <a:srgbClr val="F3F3F1"/>
              </a:buClr>
              <a:buSzPct val="70000"/>
              <a:buFont typeface="Wingdings"/>
              <a:buChar char=""/>
              <a:tabLst>
                <a:tab pos="254635" algn="l"/>
                <a:tab pos="255270" algn="l"/>
              </a:tabLst>
            </a:pPr>
            <a:r>
              <a:rPr dirty="0" sz="1000" spc="-5" b="1">
                <a:latin typeface="Arial Black"/>
                <a:cs typeface="Arial Black"/>
              </a:rPr>
              <a:t>At </a:t>
            </a:r>
            <a:r>
              <a:rPr dirty="0" sz="1000" b="1">
                <a:latin typeface="Arial Black"/>
                <a:cs typeface="Arial Black"/>
              </a:rPr>
              <a:t>arterial</a:t>
            </a:r>
            <a:r>
              <a:rPr dirty="0" sz="1000" spc="-55" b="1">
                <a:latin typeface="Arial Black"/>
                <a:cs typeface="Arial Black"/>
              </a:rPr>
              <a:t> </a:t>
            </a:r>
            <a:r>
              <a:rPr dirty="0" sz="1000" spc="-10" b="1">
                <a:latin typeface="Arial Black"/>
                <a:cs typeface="Arial Black"/>
              </a:rPr>
              <a:t>end:</a:t>
            </a:r>
            <a:endParaRPr sz="1000">
              <a:latin typeface="Arial Black"/>
              <a:cs typeface="Arial Black"/>
            </a:endParaRPr>
          </a:p>
          <a:p>
            <a:pPr lvl="1" marL="462280" indent="-178435">
              <a:lnSpc>
                <a:spcPct val="100000"/>
              </a:lnSpc>
              <a:spcBef>
                <a:spcPts val="325"/>
              </a:spcBef>
              <a:buFont typeface="Wingdings"/>
              <a:buChar char=""/>
              <a:tabLst>
                <a:tab pos="462915" algn="l"/>
              </a:tabLst>
            </a:pPr>
            <a:r>
              <a:rPr dirty="0" sz="900" spc="-5">
                <a:latin typeface="Arial"/>
                <a:cs typeface="Arial"/>
              </a:rPr>
              <a:t>Water moves </a:t>
            </a:r>
            <a:r>
              <a:rPr dirty="0" sz="900" b="1">
                <a:latin typeface="Arial"/>
                <a:cs typeface="Arial"/>
              </a:rPr>
              <a:t>out </a:t>
            </a:r>
            <a:r>
              <a:rPr dirty="0" sz="900">
                <a:latin typeface="Arial"/>
                <a:cs typeface="Arial"/>
              </a:rPr>
              <a:t>of the capillary </a:t>
            </a:r>
            <a:r>
              <a:rPr dirty="0" sz="900" spc="-5">
                <a:latin typeface="Arial"/>
                <a:cs typeface="Arial"/>
              </a:rPr>
              <a:t>with a </a:t>
            </a:r>
            <a:r>
              <a:rPr dirty="0" sz="900">
                <a:latin typeface="Arial"/>
                <a:cs typeface="Arial"/>
              </a:rPr>
              <a:t>NFP of </a:t>
            </a:r>
            <a:r>
              <a:rPr dirty="0" sz="900" spc="5">
                <a:latin typeface="Arial"/>
                <a:cs typeface="Arial"/>
              </a:rPr>
              <a:t>+5</a:t>
            </a:r>
            <a:r>
              <a:rPr dirty="0" sz="900" spc="-1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mmHg.</a:t>
            </a:r>
            <a:endParaRPr sz="900">
              <a:latin typeface="Arial"/>
              <a:cs typeface="Arial"/>
            </a:endParaRPr>
          </a:p>
          <a:p>
            <a:pPr lvl="1" marL="462280" marR="5080" indent="-178435">
              <a:lnSpc>
                <a:spcPct val="100000"/>
              </a:lnSpc>
              <a:buFont typeface="Wingdings"/>
              <a:buChar char=""/>
              <a:tabLst>
                <a:tab pos="462915" algn="l"/>
              </a:tabLst>
            </a:pPr>
            <a:r>
              <a:rPr dirty="0" sz="900">
                <a:latin typeface="Arial"/>
                <a:cs typeface="Arial"/>
              </a:rPr>
              <a:t>Hydrostatic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pressure</a:t>
            </a:r>
            <a:r>
              <a:rPr dirty="0" sz="900" spc="-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dominates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at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the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arterial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end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&amp;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net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fluid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flows</a:t>
            </a:r>
            <a:r>
              <a:rPr dirty="0" sz="900">
                <a:latin typeface="Arial"/>
                <a:cs typeface="Arial"/>
              </a:rPr>
              <a:t> out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of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the  circulation.</a:t>
            </a:r>
            <a:endParaRPr sz="900">
              <a:latin typeface="Arial"/>
              <a:cs typeface="Arial"/>
            </a:endParaRPr>
          </a:p>
          <a:p>
            <a:pPr marL="254635" indent="-241935">
              <a:lnSpc>
                <a:spcPct val="100000"/>
              </a:lnSpc>
              <a:spcBef>
                <a:spcPts val="270"/>
              </a:spcBef>
              <a:buClr>
                <a:srgbClr val="F3F3F1"/>
              </a:buClr>
              <a:buSzPct val="70000"/>
              <a:buFont typeface="Wingdings"/>
              <a:buChar char=""/>
              <a:tabLst>
                <a:tab pos="254635" algn="l"/>
                <a:tab pos="255270" algn="l"/>
              </a:tabLst>
            </a:pPr>
            <a:r>
              <a:rPr dirty="0" sz="1000" spc="-5" b="1">
                <a:latin typeface="Arial Black"/>
                <a:cs typeface="Arial Black"/>
              </a:rPr>
              <a:t>At </a:t>
            </a:r>
            <a:r>
              <a:rPr dirty="0" sz="1000" spc="-10" b="1">
                <a:latin typeface="Arial Black"/>
                <a:cs typeface="Arial Black"/>
              </a:rPr>
              <a:t>venous</a:t>
            </a:r>
            <a:r>
              <a:rPr dirty="0" sz="1000" spc="-60" b="1">
                <a:latin typeface="Arial Black"/>
                <a:cs typeface="Arial Black"/>
              </a:rPr>
              <a:t> </a:t>
            </a:r>
            <a:r>
              <a:rPr dirty="0" sz="1000" spc="-10" b="1">
                <a:latin typeface="Arial Black"/>
                <a:cs typeface="Arial Black"/>
              </a:rPr>
              <a:t>end:</a:t>
            </a:r>
            <a:endParaRPr sz="1000">
              <a:latin typeface="Arial Black"/>
              <a:cs typeface="Arial Black"/>
            </a:endParaRPr>
          </a:p>
          <a:p>
            <a:pPr lvl="1" marL="462280" indent="-178435">
              <a:lnSpc>
                <a:spcPct val="100000"/>
              </a:lnSpc>
              <a:spcBef>
                <a:spcPts val="325"/>
              </a:spcBef>
              <a:buFont typeface="Wingdings"/>
              <a:buChar char=""/>
              <a:tabLst>
                <a:tab pos="462915" algn="l"/>
              </a:tabLst>
            </a:pPr>
            <a:r>
              <a:rPr dirty="0" sz="900" spc="-5">
                <a:latin typeface="Arial"/>
                <a:cs typeface="Arial"/>
              </a:rPr>
              <a:t>Water moves </a:t>
            </a:r>
            <a:r>
              <a:rPr dirty="0" sz="900">
                <a:latin typeface="Arial"/>
                <a:cs typeface="Arial"/>
              </a:rPr>
              <a:t>into the capillary </a:t>
            </a:r>
            <a:r>
              <a:rPr dirty="0" sz="900" spc="-5">
                <a:latin typeface="Arial"/>
                <a:cs typeface="Arial"/>
              </a:rPr>
              <a:t>with a </a:t>
            </a:r>
            <a:r>
              <a:rPr dirty="0" sz="900">
                <a:latin typeface="Arial"/>
                <a:cs typeface="Arial"/>
              </a:rPr>
              <a:t>NFP of -5</a:t>
            </a:r>
            <a:r>
              <a:rPr dirty="0" sz="900" spc="-1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mmHg.</a:t>
            </a:r>
            <a:endParaRPr sz="900">
              <a:latin typeface="Arial"/>
              <a:cs typeface="Arial"/>
            </a:endParaRPr>
          </a:p>
          <a:p>
            <a:pPr lvl="1" marL="462280" indent="-178435">
              <a:lnSpc>
                <a:spcPct val="100000"/>
              </a:lnSpc>
              <a:buFont typeface="Wingdings"/>
              <a:buChar char=""/>
              <a:tabLst>
                <a:tab pos="462915" algn="l"/>
              </a:tabLst>
            </a:pPr>
            <a:r>
              <a:rPr dirty="0" sz="900">
                <a:latin typeface="Arial"/>
                <a:cs typeface="Arial"/>
              </a:rPr>
              <a:t>Oncotic pressure dominates at the </a:t>
            </a:r>
            <a:r>
              <a:rPr dirty="0" sz="900" spc="-5">
                <a:latin typeface="Arial"/>
                <a:cs typeface="Arial"/>
              </a:rPr>
              <a:t>venous end </a:t>
            </a:r>
            <a:r>
              <a:rPr dirty="0" sz="900">
                <a:latin typeface="Arial"/>
                <a:cs typeface="Arial"/>
              </a:rPr>
              <a:t>&amp; net fluid </a:t>
            </a:r>
            <a:r>
              <a:rPr dirty="0" sz="900" spc="-5">
                <a:latin typeface="Arial"/>
                <a:cs typeface="Arial"/>
              </a:rPr>
              <a:t>will </a:t>
            </a:r>
            <a:r>
              <a:rPr dirty="0" sz="900">
                <a:latin typeface="Arial"/>
                <a:cs typeface="Arial"/>
              </a:rPr>
              <a:t>flow into</a:t>
            </a:r>
            <a:r>
              <a:rPr dirty="0" sz="900" spc="-1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the</a:t>
            </a:r>
            <a:endParaRPr sz="9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80210" y="4013327"/>
            <a:ext cx="657860" cy="149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>
                <a:latin typeface="Arial"/>
                <a:cs typeface="Arial"/>
              </a:rPr>
              <a:t>b</a:t>
            </a:r>
            <a:r>
              <a:rPr dirty="0" sz="900" spc="-5">
                <a:latin typeface="Arial"/>
                <a:cs typeface="Arial"/>
              </a:rPr>
              <a:t>l</a:t>
            </a:r>
            <a:r>
              <a:rPr dirty="0" sz="900" spc="-5">
                <a:latin typeface="Arial"/>
                <a:cs typeface="Arial"/>
              </a:rPr>
              <a:t>ood</a:t>
            </a:r>
            <a:r>
              <a:rPr dirty="0" sz="900" spc="5">
                <a:latin typeface="Arial"/>
                <a:cs typeface="Arial"/>
              </a:rPr>
              <a:t>s</a:t>
            </a:r>
            <a:r>
              <a:rPr dirty="0" sz="900">
                <a:latin typeface="Arial"/>
                <a:cs typeface="Arial"/>
              </a:rPr>
              <a:t>tre</a:t>
            </a:r>
            <a:r>
              <a:rPr dirty="0" sz="900" spc="-5">
                <a:latin typeface="Arial"/>
                <a:cs typeface="Arial"/>
              </a:rPr>
              <a:t>a</a:t>
            </a:r>
            <a:r>
              <a:rPr dirty="0" sz="900">
                <a:latin typeface="Arial"/>
                <a:cs typeface="Arial"/>
              </a:rPr>
              <a:t>m</a:t>
            </a:r>
            <a:endParaRPr sz="9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160136" y="883005"/>
            <a:ext cx="540054" cy="2227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762123" y="1658721"/>
            <a:ext cx="1638300" cy="168910"/>
          </a:xfrm>
          <a:custGeom>
            <a:avLst/>
            <a:gdLst/>
            <a:ahLst/>
            <a:cxnLst/>
            <a:rect l="l" t="t" r="r" b="b"/>
            <a:pathLst>
              <a:path w="1638300" h="168910">
                <a:moveTo>
                  <a:pt x="0" y="168427"/>
                </a:moveTo>
                <a:lnTo>
                  <a:pt x="1638300" y="168427"/>
                </a:lnTo>
                <a:lnTo>
                  <a:pt x="1638300" y="0"/>
                </a:lnTo>
                <a:lnTo>
                  <a:pt x="0" y="0"/>
                </a:lnTo>
                <a:lnTo>
                  <a:pt x="0" y="168427"/>
                </a:lnTo>
                <a:close/>
              </a:path>
            </a:pathLst>
          </a:custGeom>
          <a:solidFill>
            <a:srgbClr val="FFA6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1803273" y="1164590"/>
            <a:ext cx="3164205" cy="6337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33070" marR="5080" indent="-421005">
              <a:lnSpc>
                <a:spcPts val="1080"/>
              </a:lnSpc>
            </a:pPr>
            <a:r>
              <a:rPr dirty="0" sz="1000" spc="40" b="1">
                <a:solidFill>
                  <a:srgbClr val="001F5F"/>
                </a:solidFill>
                <a:latin typeface="Arial Black"/>
                <a:cs typeface="Arial Black"/>
              </a:rPr>
              <a:t>FLUID </a:t>
            </a:r>
            <a:r>
              <a:rPr dirty="0" sz="1000" spc="45" b="1">
                <a:solidFill>
                  <a:srgbClr val="001F5F"/>
                </a:solidFill>
                <a:latin typeface="Arial Black"/>
                <a:cs typeface="Arial Black"/>
              </a:rPr>
              <a:t>FILTRATION </a:t>
            </a:r>
            <a:r>
              <a:rPr dirty="0" sz="1000" spc="-5" b="1">
                <a:solidFill>
                  <a:srgbClr val="001F5F"/>
                </a:solidFill>
                <a:latin typeface="Arial Black"/>
                <a:cs typeface="Arial Black"/>
              </a:rPr>
              <a:t>&amp; </a:t>
            </a:r>
            <a:r>
              <a:rPr dirty="0" sz="1000" spc="60" b="1">
                <a:solidFill>
                  <a:srgbClr val="001F5F"/>
                </a:solidFill>
                <a:latin typeface="Arial Black"/>
                <a:cs typeface="Arial Black"/>
              </a:rPr>
              <a:t>REABSORPTION </a:t>
            </a:r>
            <a:r>
              <a:rPr dirty="0" sz="1000" spc="30" b="1">
                <a:solidFill>
                  <a:srgbClr val="001F5F"/>
                </a:solidFill>
                <a:latin typeface="Arial Black"/>
                <a:cs typeface="Arial Black"/>
              </a:rPr>
              <a:t>IN  </a:t>
            </a:r>
            <a:r>
              <a:rPr dirty="0" sz="1000" spc="50" b="1">
                <a:solidFill>
                  <a:srgbClr val="001F5F"/>
                </a:solidFill>
                <a:latin typeface="Arial Black"/>
                <a:cs typeface="Arial Black"/>
              </a:rPr>
              <a:t>NORMAL</a:t>
            </a:r>
            <a:r>
              <a:rPr dirty="0" sz="1000" spc="90" b="1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000" spc="55" b="1">
                <a:solidFill>
                  <a:srgbClr val="001F5F"/>
                </a:solidFill>
                <a:latin typeface="Arial Black"/>
                <a:cs typeface="Arial Black"/>
              </a:rPr>
              <a:t>MICROCIRCULATION</a:t>
            </a:r>
            <a:endParaRPr sz="1000">
              <a:latin typeface="Arial Black"/>
              <a:cs typeface="Arial Black"/>
            </a:endParaRPr>
          </a:p>
          <a:p>
            <a:pPr marL="1226185" indent="-61594">
              <a:lnSpc>
                <a:spcPct val="100000"/>
              </a:lnSpc>
              <a:spcBef>
                <a:spcPts val="400"/>
              </a:spcBef>
            </a:pPr>
            <a:r>
              <a:rPr dirty="0" sz="700" spc="-10">
                <a:latin typeface="Tahoma"/>
                <a:cs typeface="Tahoma"/>
              </a:rPr>
              <a:t>Hydrostatic </a:t>
            </a:r>
            <a:r>
              <a:rPr dirty="0" sz="700" spc="-5">
                <a:latin typeface="Tahoma"/>
                <a:cs typeface="Tahoma"/>
              </a:rPr>
              <a:t>Pressure= 0</a:t>
            </a:r>
            <a:r>
              <a:rPr dirty="0" sz="700" spc="10">
                <a:latin typeface="Tahoma"/>
                <a:cs typeface="Tahoma"/>
              </a:rPr>
              <a:t> </a:t>
            </a:r>
            <a:r>
              <a:rPr dirty="0" sz="700" spc="-10">
                <a:latin typeface="Tahoma"/>
                <a:cs typeface="Tahoma"/>
              </a:rPr>
              <a:t>mmHg</a:t>
            </a:r>
            <a:endParaRPr sz="7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550">
              <a:latin typeface="Times New Roman"/>
              <a:cs typeface="Times New Roman"/>
            </a:endParaRPr>
          </a:p>
          <a:p>
            <a:pPr marL="1226185">
              <a:lnSpc>
                <a:spcPct val="100000"/>
              </a:lnSpc>
            </a:pPr>
            <a:r>
              <a:rPr dirty="0" sz="700" spc="-5">
                <a:latin typeface="Tahoma"/>
                <a:cs typeface="Tahoma"/>
              </a:rPr>
              <a:t>Osmotic Pressure= 3</a:t>
            </a:r>
            <a:r>
              <a:rPr dirty="0" sz="700" spc="-35">
                <a:latin typeface="Tahoma"/>
                <a:cs typeface="Tahoma"/>
              </a:rPr>
              <a:t> </a:t>
            </a:r>
            <a:r>
              <a:rPr dirty="0" sz="700" spc="-10">
                <a:latin typeface="Tahoma"/>
                <a:cs typeface="Tahoma"/>
              </a:rPr>
              <a:t>mmHg</a:t>
            </a:r>
            <a:endParaRPr sz="7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798191" y="4103115"/>
            <a:ext cx="12649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585858"/>
                </a:solidFill>
                <a:latin typeface="Times New Roman"/>
                <a:cs typeface="Times New Roman"/>
              </a:rPr>
              <a:t>Dr. </a:t>
            </a:r>
            <a:r>
              <a:rPr dirty="0" sz="500" spc="-10">
                <a:solidFill>
                  <a:srgbClr val="585858"/>
                </a:solidFill>
                <a:latin typeface="Times New Roman"/>
                <a:cs typeface="Times New Roman"/>
              </a:rPr>
              <a:t>Abeer </a:t>
            </a:r>
            <a:r>
              <a:rPr dirty="0" sz="500">
                <a:solidFill>
                  <a:srgbClr val="585858"/>
                </a:solidFill>
                <a:latin typeface="Times New Roman"/>
                <a:cs typeface="Times New Roman"/>
              </a:rPr>
              <a:t>Al-Masru, </a:t>
            </a:r>
            <a:r>
              <a:rPr dirty="0" sz="500" spc="-5">
                <a:solidFill>
                  <a:srgbClr val="585858"/>
                </a:solidFill>
                <a:latin typeface="Times New Roman"/>
                <a:cs typeface="Times New Roman"/>
              </a:rPr>
              <a:t>Faculty </a:t>
            </a:r>
            <a:r>
              <a:rPr dirty="0" sz="500" spc="-10">
                <a:solidFill>
                  <a:srgbClr val="585858"/>
                </a:solidFill>
                <a:latin typeface="Times New Roman"/>
                <a:cs typeface="Times New Roman"/>
              </a:rPr>
              <a:t>of </a:t>
            </a:r>
            <a:r>
              <a:rPr dirty="0" sz="500" spc="-5">
                <a:solidFill>
                  <a:srgbClr val="585858"/>
                </a:solidFill>
                <a:latin typeface="Times New Roman"/>
                <a:cs typeface="Times New Roman"/>
              </a:rPr>
              <a:t>Medicine,</a:t>
            </a:r>
            <a:r>
              <a:rPr dirty="0" sz="500" spc="5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500" spc="-10">
                <a:solidFill>
                  <a:srgbClr val="585858"/>
                </a:solidFill>
                <a:latin typeface="Times New Roman"/>
                <a:cs typeface="Times New Roman"/>
              </a:rPr>
              <a:t>KSU.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143304" y="868933"/>
            <a:ext cx="4571365" cy="3428365"/>
          </a:xfrm>
          <a:custGeom>
            <a:avLst/>
            <a:gdLst/>
            <a:ahLst/>
            <a:cxnLst/>
            <a:rect l="l" t="t" r="r" b="b"/>
            <a:pathLst>
              <a:path w="4571365" h="3428365">
                <a:moveTo>
                  <a:pt x="0" y="3428110"/>
                </a:moveTo>
                <a:lnTo>
                  <a:pt x="4571365" y="3428110"/>
                </a:lnTo>
                <a:lnTo>
                  <a:pt x="4571365" y="0"/>
                </a:lnTo>
                <a:lnTo>
                  <a:pt x="0" y="0"/>
                </a:lnTo>
                <a:lnTo>
                  <a:pt x="0" y="342811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143000" y="4844796"/>
            <a:ext cx="4465955" cy="3429000"/>
          </a:xfrm>
          <a:custGeom>
            <a:avLst/>
            <a:gdLst/>
            <a:ahLst/>
            <a:cxnLst/>
            <a:rect l="l" t="t" r="r" b="b"/>
            <a:pathLst>
              <a:path w="4465955" h="3429000">
                <a:moveTo>
                  <a:pt x="0" y="3429000"/>
                </a:moveTo>
                <a:lnTo>
                  <a:pt x="4465701" y="3429000"/>
                </a:lnTo>
                <a:lnTo>
                  <a:pt x="4465701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3F3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608701" y="4844796"/>
            <a:ext cx="106680" cy="3429000"/>
          </a:xfrm>
          <a:custGeom>
            <a:avLst/>
            <a:gdLst/>
            <a:ahLst/>
            <a:cxnLst/>
            <a:rect l="l" t="t" r="r" b="b"/>
            <a:pathLst>
              <a:path w="106679" h="3429000">
                <a:moveTo>
                  <a:pt x="0" y="3429000"/>
                </a:moveTo>
                <a:lnTo>
                  <a:pt x="106299" y="3429000"/>
                </a:lnTo>
                <a:lnTo>
                  <a:pt x="106299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8B3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143000" y="4844796"/>
            <a:ext cx="339725" cy="3429000"/>
          </a:xfrm>
          <a:custGeom>
            <a:avLst/>
            <a:gdLst/>
            <a:ahLst/>
            <a:cxnLst/>
            <a:rect l="l" t="t" r="r" b="b"/>
            <a:pathLst>
              <a:path w="339725" h="3429000">
                <a:moveTo>
                  <a:pt x="249428" y="0"/>
                </a:moveTo>
                <a:lnTo>
                  <a:pt x="0" y="0"/>
                </a:lnTo>
                <a:lnTo>
                  <a:pt x="0" y="3429000"/>
                </a:lnTo>
                <a:lnTo>
                  <a:pt x="249428" y="3429000"/>
                </a:lnTo>
                <a:lnTo>
                  <a:pt x="252520" y="3377729"/>
                </a:lnTo>
                <a:lnTo>
                  <a:pt x="260807" y="3336337"/>
                </a:lnTo>
                <a:lnTo>
                  <a:pt x="272805" y="3302000"/>
                </a:lnTo>
                <a:lnTo>
                  <a:pt x="287029" y="3271896"/>
                </a:lnTo>
                <a:lnTo>
                  <a:pt x="301996" y="3243203"/>
                </a:lnTo>
                <a:lnTo>
                  <a:pt x="316220" y="3213100"/>
                </a:lnTo>
                <a:lnTo>
                  <a:pt x="328218" y="3178762"/>
                </a:lnTo>
                <a:lnTo>
                  <a:pt x="336505" y="3137370"/>
                </a:lnTo>
                <a:lnTo>
                  <a:pt x="339597" y="3086100"/>
                </a:lnTo>
                <a:lnTo>
                  <a:pt x="336505" y="3034829"/>
                </a:lnTo>
                <a:lnTo>
                  <a:pt x="328218" y="2993437"/>
                </a:lnTo>
                <a:lnTo>
                  <a:pt x="316220" y="2959100"/>
                </a:lnTo>
                <a:lnTo>
                  <a:pt x="301996" y="2928996"/>
                </a:lnTo>
                <a:lnTo>
                  <a:pt x="287029" y="2900303"/>
                </a:lnTo>
                <a:lnTo>
                  <a:pt x="272805" y="2870200"/>
                </a:lnTo>
                <a:lnTo>
                  <a:pt x="260807" y="2835862"/>
                </a:lnTo>
                <a:lnTo>
                  <a:pt x="252520" y="2794470"/>
                </a:lnTo>
                <a:lnTo>
                  <a:pt x="249428" y="2743200"/>
                </a:lnTo>
                <a:lnTo>
                  <a:pt x="252520" y="2691929"/>
                </a:lnTo>
                <a:lnTo>
                  <a:pt x="260807" y="2650537"/>
                </a:lnTo>
                <a:lnTo>
                  <a:pt x="272805" y="2616200"/>
                </a:lnTo>
                <a:lnTo>
                  <a:pt x="287029" y="2586096"/>
                </a:lnTo>
                <a:lnTo>
                  <a:pt x="301996" y="2557403"/>
                </a:lnTo>
                <a:lnTo>
                  <a:pt x="316220" y="2527300"/>
                </a:lnTo>
                <a:lnTo>
                  <a:pt x="328218" y="2492962"/>
                </a:lnTo>
                <a:lnTo>
                  <a:pt x="336505" y="2451570"/>
                </a:lnTo>
                <a:lnTo>
                  <a:pt x="339597" y="2400299"/>
                </a:lnTo>
                <a:lnTo>
                  <a:pt x="336505" y="2349029"/>
                </a:lnTo>
                <a:lnTo>
                  <a:pt x="328218" y="2307637"/>
                </a:lnTo>
                <a:lnTo>
                  <a:pt x="316220" y="2273299"/>
                </a:lnTo>
                <a:lnTo>
                  <a:pt x="301996" y="2243196"/>
                </a:lnTo>
                <a:lnTo>
                  <a:pt x="287029" y="2214503"/>
                </a:lnTo>
                <a:lnTo>
                  <a:pt x="272805" y="2184399"/>
                </a:lnTo>
                <a:lnTo>
                  <a:pt x="260807" y="2150062"/>
                </a:lnTo>
                <a:lnTo>
                  <a:pt x="252520" y="2108670"/>
                </a:lnTo>
                <a:lnTo>
                  <a:pt x="249428" y="2057399"/>
                </a:lnTo>
                <a:lnTo>
                  <a:pt x="252520" y="2006129"/>
                </a:lnTo>
                <a:lnTo>
                  <a:pt x="260807" y="1964737"/>
                </a:lnTo>
                <a:lnTo>
                  <a:pt x="272805" y="1930399"/>
                </a:lnTo>
                <a:lnTo>
                  <a:pt x="287029" y="1900296"/>
                </a:lnTo>
                <a:lnTo>
                  <a:pt x="301996" y="1871603"/>
                </a:lnTo>
                <a:lnTo>
                  <a:pt x="316220" y="1841499"/>
                </a:lnTo>
                <a:lnTo>
                  <a:pt x="328218" y="1807162"/>
                </a:lnTo>
                <a:lnTo>
                  <a:pt x="336505" y="1765770"/>
                </a:lnTo>
                <a:lnTo>
                  <a:pt x="339597" y="1714499"/>
                </a:lnTo>
                <a:lnTo>
                  <a:pt x="336505" y="1663229"/>
                </a:lnTo>
                <a:lnTo>
                  <a:pt x="328218" y="1621837"/>
                </a:lnTo>
                <a:lnTo>
                  <a:pt x="316220" y="1587499"/>
                </a:lnTo>
                <a:lnTo>
                  <a:pt x="301996" y="1557396"/>
                </a:lnTo>
                <a:lnTo>
                  <a:pt x="287029" y="1528703"/>
                </a:lnTo>
                <a:lnTo>
                  <a:pt x="272805" y="1498599"/>
                </a:lnTo>
                <a:lnTo>
                  <a:pt x="260807" y="1464262"/>
                </a:lnTo>
                <a:lnTo>
                  <a:pt x="252520" y="1422870"/>
                </a:lnTo>
                <a:lnTo>
                  <a:pt x="249428" y="1371599"/>
                </a:lnTo>
                <a:lnTo>
                  <a:pt x="252520" y="1320329"/>
                </a:lnTo>
                <a:lnTo>
                  <a:pt x="260807" y="1278937"/>
                </a:lnTo>
                <a:lnTo>
                  <a:pt x="272805" y="1244599"/>
                </a:lnTo>
                <a:lnTo>
                  <a:pt x="287029" y="1214496"/>
                </a:lnTo>
                <a:lnTo>
                  <a:pt x="301996" y="1185803"/>
                </a:lnTo>
                <a:lnTo>
                  <a:pt x="316220" y="1155699"/>
                </a:lnTo>
                <a:lnTo>
                  <a:pt x="328218" y="1121362"/>
                </a:lnTo>
                <a:lnTo>
                  <a:pt x="336505" y="1079970"/>
                </a:lnTo>
                <a:lnTo>
                  <a:pt x="339597" y="1028700"/>
                </a:lnTo>
                <a:lnTo>
                  <a:pt x="336505" y="977429"/>
                </a:lnTo>
                <a:lnTo>
                  <a:pt x="328218" y="936037"/>
                </a:lnTo>
                <a:lnTo>
                  <a:pt x="316220" y="901700"/>
                </a:lnTo>
                <a:lnTo>
                  <a:pt x="301996" y="871596"/>
                </a:lnTo>
                <a:lnTo>
                  <a:pt x="287029" y="842903"/>
                </a:lnTo>
                <a:lnTo>
                  <a:pt x="272805" y="812800"/>
                </a:lnTo>
                <a:lnTo>
                  <a:pt x="260807" y="778462"/>
                </a:lnTo>
                <a:lnTo>
                  <a:pt x="252520" y="737070"/>
                </a:lnTo>
                <a:lnTo>
                  <a:pt x="249428" y="685800"/>
                </a:lnTo>
                <a:lnTo>
                  <a:pt x="252520" y="634529"/>
                </a:lnTo>
                <a:lnTo>
                  <a:pt x="260807" y="593137"/>
                </a:lnTo>
                <a:lnTo>
                  <a:pt x="272805" y="558800"/>
                </a:lnTo>
                <a:lnTo>
                  <a:pt x="287029" y="528696"/>
                </a:lnTo>
                <a:lnTo>
                  <a:pt x="301996" y="500003"/>
                </a:lnTo>
                <a:lnTo>
                  <a:pt x="316220" y="469900"/>
                </a:lnTo>
                <a:lnTo>
                  <a:pt x="328218" y="435562"/>
                </a:lnTo>
                <a:lnTo>
                  <a:pt x="336505" y="394170"/>
                </a:lnTo>
                <a:lnTo>
                  <a:pt x="339597" y="342900"/>
                </a:lnTo>
                <a:lnTo>
                  <a:pt x="336505" y="291629"/>
                </a:lnTo>
                <a:lnTo>
                  <a:pt x="328218" y="250237"/>
                </a:lnTo>
                <a:lnTo>
                  <a:pt x="316220" y="215900"/>
                </a:lnTo>
                <a:lnTo>
                  <a:pt x="301996" y="185796"/>
                </a:lnTo>
                <a:lnTo>
                  <a:pt x="287029" y="157103"/>
                </a:lnTo>
                <a:lnTo>
                  <a:pt x="272805" y="127000"/>
                </a:lnTo>
                <a:lnTo>
                  <a:pt x="260807" y="92662"/>
                </a:lnTo>
                <a:lnTo>
                  <a:pt x="252520" y="51270"/>
                </a:lnTo>
                <a:lnTo>
                  <a:pt x="249428" y="0"/>
                </a:lnTo>
                <a:close/>
              </a:path>
            </a:pathLst>
          </a:custGeom>
          <a:solidFill>
            <a:srgbClr val="2A1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2089150" y="5210809"/>
            <a:ext cx="2760980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30" b="1">
                <a:solidFill>
                  <a:srgbClr val="C00000"/>
                </a:solidFill>
                <a:latin typeface="Arial Black"/>
                <a:cs typeface="Arial Black"/>
              </a:rPr>
              <a:t>LYMPHATIC</a:t>
            </a:r>
            <a:r>
              <a:rPr dirty="0" sz="1800" spc="100" b="1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dirty="0" sz="1800" spc="40" b="1">
                <a:solidFill>
                  <a:srgbClr val="C00000"/>
                </a:solidFill>
                <a:latin typeface="Arial Black"/>
                <a:cs typeface="Arial Black"/>
              </a:rPr>
              <a:t>SYSTEM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543938" y="5835269"/>
            <a:ext cx="3705860" cy="12503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1610" indent="-168910">
              <a:lnSpc>
                <a:spcPct val="100000"/>
              </a:lnSpc>
              <a:buSzPct val="92857"/>
              <a:buFont typeface="Arial"/>
              <a:buChar char="■"/>
              <a:tabLst>
                <a:tab pos="182245" algn="l"/>
              </a:tabLst>
            </a:pPr>
            <a:r>
              <a:rPr dirty="0" sz="1400" spc="-65">
                <a:solidFill>
                  <a:srgbClr val="181817"/>
                </a:solidFill>
                <a:latin typeface="Tahoma"/>
                <a:cs typeface="Tahoma"/>
              </a:rPr>
              <a:t>Lymphatic </a:t>
            </a:r>
            <a:r>
              <a:rPr dirty="0" sz="1400" spc="-75">
                <a:solidFill>
                  <a:srgbClr val="181817"/>
                </a:solidFill>
                <a:latin typeface="Tahoma"/>
                <a:cs typeface="Tahoma"/>
              </a:rPr>
              <a:t>vessels </a:t>
            </a:r>
            <a:r>
              <a:rPr dirty="0" sz="1400" spc="-50">
                <a:solidFill>
                  <a:srgbClr val="181817"/>
                </a:solidFill>
                <a:latin typeface="Tahoma"/>
                <a:cs typeface="Tahoma"/>
              </a:rPr>
              <a:t>present </a:t>
            </a:r>
            <a:r>
              <a:rPr dirty="0" sz="1400" spc="-85">
                <a:solidFill>
                  <a:srgbClr val="181817"/>
                </a:solidFill>
                <a:latin typeface="Tahoma"/>
                <a:cs typeface="Tahoma"/>
              </a:rPr>
              <a:t>b/w</a:t>
            </a:r>
            <a:r>
              <a:rPr dirty="0" sz="1400" spc="-130">
                <a:solidFill>
                  <a:srgbClr val="181817"/>
                </a:solidFill>
                <a:latin typeface="Tahoma"/>
                <a:cs typeface="Tahoma"/>
              </a:rPr>
              <a:t> </a:t>
            </a:r>
            <a:r>
              <a:rPr dirty="0" sz="1400" spc="-55">
                <a:solidFill>
                  <a:srgbClr val="181817"/>
                </a:solidFill>
                <a:latin typeface="Tahoma"/>
                <a:cs typeface="Tahoma"/>
              </a:rPr>
              <a:t>capillaries.</a:t>
            </a:r>
            <a:endParaRPr sz="1400">
              <a:latin typeface="Tahoma"/>
              <a:cs typeface="Tahoma"/>
            </a:endParaRPr>
          </a:p>
          <a:p>
            <a:pPr marL="210820" indent="-198120">
              <a:lnSpc>
                <a:spcPct val="100000"/>
              </a:lnSpc>
              <a:spcBef>
                <a:spcPts val="515"/>
              </a:spcBef>
              <a:buSzPct val="92857"/>
              <a:buFont typeface="Arial"/>
              <a:buChar char="■"/>
              <a:tabLst>
                <a:tab pos="210820" algn="l"/>
              </a:tabLst>
            </a:pPr>
            <a:r>
              <a:rPr dirty="0" sz="1400" b="1">
                <a:solidFill>
                  <a:srgbClr val="181817"/>
                </a:solidFill>
                <a:latin typeface="Arial Black"/>
                <a:cs typeface="Arial Black"/>
              </a:rPr>
              <a:t>3 basic</a:t>
            </a:r>
            <a:r>
              <a:rPr dirty="0" sz="1400" spc="-100" b="1">
                <a:solidFill>
                  <a:srgbClr val="181817"/>
                </a:solidFill>
                <a:latin typeface="Arial Black"/>
                <a:cs typeface="Arial Black"/>
              </a:rPr>
              <a:t> </a:t>
            </a:r>
            <a:r>
              <a:rPr dirty="0" sz="1400" b="1">
                <a:solidFill>
                  <a:srgbClr val="181817"/>
                </a:solidFill>
                <a:latin typeface="Arial Black"/>
                <a:cs typeface="Arial Black"/>
              </a:rPr>
              <a:t>functions:</a:t>
            </a:r>
            <a:endParaRPr sz="1400">
              <a:latin typeface="Arial Black"/>
              <a:cs typeface="Arial Black"/>
            </a:endParaRPr>
          </a:p>
          <a:p>
            <a:pPr lvl="1" marL="355600" marR="5080" indent="-114300">
              <a:lnSpc>
                <a:spcPct val="110000"/>
              </a:lnSpc>
              <a:spcBef>
                <a:spcPts val="415"/>
              </a:spcBef>
              <a:buClr>
                <a:srgbClr val="2A1A00"/>
              </a:buClr>
              <a:buFont typeface="Trebuchet MS"/>
              <a:buChar char="–"/>
              <a:tabLst>
                <a:tab pos="355600" algn="l"/>
              </a:tabLst>
            </a:pPr>
            <a:r>
              <a:rPr dirty="0" sz="900" spc="-15">
                <a:solidFill>
                  <a:srgbClr val="181817"/>
                </a:solidFill>
                <a:latin typeface="Tahoma"/>
                <a:cs typeface="Tahoma"/>
              </a:rPr>
              <a:t>Drain </a:t>
            </a:r>
            <a:r>
              <a:rPr dirty="0" sz="900" spc="-35">
                <a:solidFill>
                  <a:srgbClr val="181817"/>
                </a:solidFill>
                <a:latin typeface="Tahoma"/>
                <a:cs typeface="Tahoma"/>
              </a:rPr>
              <a:t>excess </a:t>
            </a:r>
            <a:r>
              <a:rPr dirty="0" sz="900" spc="-25">
                <a:solidFill>
                  <a:srgbClr val="181817"/>
                </a:solidFill>
                <a:latin typeface="Tahoma"/>
                <a:cs typeface="Tahoma"/>
              </a:rPr>
              <a:t>interstitial </a:t>
            </a:r>
            <a:r>
              <a:rPr dirty="0" sz="900" spc="-45">
                <a:solidFill>
                  <a:srgbClr val="181817"/>
                </a:solidFill>
                <a:latin typeface="Tahoma"/>
                <a:cs typeface="Tahoma"/>
              </a:rPr>
              <a:t>(tissue) </a:t>
            </a:r>
            <a:r>
              <a:rPr dirty="0" sz="900" spc="-40">
                <a:solidFill>
                  <a:srgbClr val="181817"/>
                </a:solidFill>
                <a:latin typeface="Tahoma"/>
                <a:cs typeface="Tahoma"/>
              </a:rPr>
              <a:t>fluid </a:t>
            </a:r>
            <a:r>
              <a:rPr dirty="0" sz="900" spc="-45">
                <a:solidFill>
                  <a:srgbClr val="181817"/>
                </a:solidFill>
                <a:latin typeface="Tahoma"/>
                <a:cs typeface="Tahoma"/>
              </a:rPr>
              <a:t>back </a:t>
            </a:r>
            <a:r>
              <a:rPr dirty="0" sz="900">
                <a:solidFill>
                  <a:srgbClr val="181817"/>
                </a:solidFill>
                <a:latin typeface="Tahoma"/>
                <a:cs typeface="Tahoma"/>
              </a:rPr>
              <a:t>to </a:t>
            </a:r>
            <a:r>
              <a:rPr dirty="0" sz="900" spc="-35">
                <a:solidFill>
                  <a:srgbClr val="181817"/>
                </a:solidFill>
                <a:latin typeface="Tahoma"/>
                <a:cs typeface="Tahoma"/>
              </a:rPr>
              <a:t>the </a:t>
            </a:r>
            <a:r>
              <a:rPr dirty="0" sz="900" spc="-50">
                <a:solidFill>
                  <a:srgbClr val="181817"/>
                </a:solidFill>
                <a:latin typeface="Tahoma"/>
                <a:cs typeface="Tahoma"/>
              </a:rPr>
              <a:t>bl, </a:t>
            </a:r>
            <a:r>
              <a:rPr dirty="0" sz="900" spc="-40">
                <a:solidFill>
                  <a:srgbClr val="181817"/>
                </a:solidFill>
                <a:latin typeface="Tahoma"/>
                <a:cs typeface="Tahoma"/>
              </a:rPr>
              <a:t>in </a:t>
            </a:r>
            <a:r>
              <a:rPr dirty="0" sz="900" spc="-10">
                <a:solidFill>
                  <a:srgbClr val="181817"/>
                </a:solidFill>
                <a:latin typeface="Tahoma"/>
                <a:cs typeface="Tahoma"/>
              </a:rPr>
              <a:t>order </a:t>
            </a:r>
            <a:r>
              <a:rPr dirty="0" sz="900">
                <a:solidFill>
                  <a:srgbClr val="181817"/>
                </a:solidFill>
                <a:latin typeface="Tahoma"/>
                <a:cs typeface="Tahoma"/>
              </a:rPr>
              <a:t>to </a:t>
            </a:r>
            <a:r>
              <a:rPr dirty="0" sz="900" spc="-50">
                <a:solidFill>
                  <a:srgbClr val="181817"/>
                </a:solidFill>
                <a:latin typeface="Tahoma"/>
                <a:cs typeface="Tahoma"/>
              </a:rPr>
              <a:t>maintain  </a:t>
            </a:r>
            <a:r>
              <a:rPr dirty="0" sz="900" spc="-35">
                <a:solidFill>
                  <a:srgbClr val="181817"/>
                </a:solidFill>
                <a:latin typeface="Tahoma"/>
                <a:cs typeface="Tahoma"/>
              </a:rPr>
              <a:t>original </a:t>
            </a:r>
            <a:r>
              <a:rPr dirty="0" sz="900" spc="-30">
                <a:solidFill>
                  <a:srgbClr val="181817"/>
                </a:solidFill>
                <a:latin typeface="Tahoma"/>
                <a:cs typeface="Tahoma"/>
              </a:rPr>
              <a:t>bl</a:t>
            </a:r>
            <a:r>
              <a:rPr dirty="0" sz="900" spc="-80">
                <a:solidFill>
                  <a:srgbClr val="181817"/>
                </a:solidFill>
                <a:latin typeface="Tahoma"/>
                <a:cs typeface="Tahoma"/>
              </a:rPr>
              <a:t> </a:t>
            </a:r>
            <a:r>
              <a:rPr dirty="0" sz="900" spc="-45">
                <a:solidFill>
                  <a:srgbClr val="181817"/>
                </a:solidFill>
                <a:latin typeface="Tahoma"/>
                <a:cs typeface="Tahoma"/>
              </a:rPr>
              <a:t>volume.</a:t>
            </a:r>
            <a:endParaRPr sz="900">
              <a:latin typeface="Tahoma"/>
              <a:cs typeface="Tahoma"/>
            </a:endParaRPr>
          </a:p>
          <a:p>
            <a:pPr lvl="1" marL="355600" indent="-114300">
              <a:lnSpc>
                <a:spcPct val="100000"/>
              </a:lnSpc>
              <a:spcBef>
                <a:spcPts val="455"/>
              </a:spcBef>
              <a:buClr>
                <a:srgbClr val="2A1A00"/>
              </a:buClr>
              <a:buFont typeface="Trebuchet MS"/>
              <a:buChar char="–"/>
              <a:tabLst>
                <a:tab pos="355600" algn="l"/>
              </a:tabLst>
            </a:pPr>
            <a:r>
              <a:rPr dirty="0" sz="900" spc="-30">
                <a:solidFill>
                  <a:srgbClr val="181817"/>
                </a:solidFill>
                <a:latin typeface="Tahoma"/>
                <a:cs typeface="Tahoma"/>
              </a:rPr>
              <a:t>Transports </a:t>
            </a:r>
            <a:r>
              <a:rPr dirty="0" sz="900" spc="-35">
                <a:solidFill>
                  <a:srgbClr val="181817"/>
                </a:solidFill>
                <a:latin typeface="Tahoma"/>
                <a:cs typeface="Tahoma"/>
              </a:rPr>
              <a:t>absorbed </a:t>
            </a:r>
            <a:r>
              <a:rPr dirty="0" sz="900" spc="-50">
                <a:solidFill>
                  <a:srgbClr val="181817"/>
                </a:solidFill>
                <a:latin typeface="Tahoma"/>
                <a:cs typeface="Tahoma"/>
              </a:rPr>
              <a:t>fat </a:t>
            </a:r>
            <a:r>
              <a:rPr dirty="0" sz="900" spc="-30">
                <a:solidFill>
                  <a:srgbClr val="181817"/>
                </a:solidFill>
                <a:latin typeface="Tahoma"/>
                <a:cs typeface="Tahoma"/>
              </a:rPr>
              <a:t>from </a:t>
            </a:r>
            <a:r>
              <a:rPr dirty="0" sz="900" spc="-45">
                <a:solidFill>
                  <a:srgbClr val="181817"/>
                </a:solidFill>
                <a:latin typeface="Tahoma"/>
                <a:cs typeface="Tahoma"/>
              </a:rPr>
              <a:t>small </a:t>
            </a:r>
            <a:r>
              <a:rPr dirty="0" sz="900" spc="-30">
                <a:solidFill>
                  <a:srgbClr val="181817"/>
                </a:solidFill>
                <a:latin typeface="Tahoma"/>
                <a:cs typeface="Tahoma"/>
              </a:rPr>
              <a:t>intestine </a:t>
            </a:r>
            <a:r>
              <a:rPr dirty="0" sz="900">
                <a:solidFill>
                  <a:srgbClr val="181817"/>
                </a:solidFill>
                <a:latin typeface="Tahoma"/>
                <a:cs typeface="Tahoma"/>
              </a:rPr>
              <a:t>to </a:t>
            </a:r>
            <a:r>
              <a:rPr dirty="0" sz="900" spc="-35">
                <a:solidFill>
                  <a:srgbClr val="181817"/>
                </a:solidFill>
                <a:latin typeface="Tahoma"/>
                <a:cs typeface="Tahoma"/>
              </a:rPr>
              <a:t>the</a:t>
            </a:r>
            <a:r>
              <a:rPr dirty="0" sz="900" spc="-190">
                <a:solidFill>
                  <a:srgbClr val="181817"/>
                </a:solidFill>
                <a:latin typeface="Tahoma"/>
                <a:cs typeface="Tahoma"/>
              </a:rPr>
              <a:t> </a:t>
            </a:r>
            <a:r>
              <a:rPr dirty="0" sz="900" spc="-50">
                <a:solidFill>
                  <a:srgbClr val="181817"/>
                </a:solidFill>
                <a:latin typeface="Tahoma"/>
                <a:cs typeface="Tahoma"/>
              </a:rPr>
              <a:t>bl.</a:t>
            </a:r>
            <a:endParaRPr sz="900">
              <a:latin typeface="Tahoma"/>
              <a:cs typeface="Tahoma"/>
            </a:endParaRPr>
          </a:p>
          <a:p>
            <a:pPr lvl="1" marL="355600" indent="-114300">
              <a:lnSpc>
                <a:spcPct val="100000"/>
              </a:lnSpc>
              <a:spcBef>
                <a:spcPts val="455"/>
              </a:spcBef>
              <a:buClr>
                <a:srgbClr val="2A1A00"/>
              </a:buClr>
              <a:buFont typeface="Trebuchet MS"/>
              <a:buChar char="–"/>
              <a:tabLst>
                <a:tab pos="355600" algn="l"/>
              </a:tabLst>
            </a:pPr>
            <a:r>
              <a:rPr dirty="0" sz="900" spc="-25">
                <a:solidFill>
                  <a:srgbClr val="181817"/>
                </a:solidFill>
                <a:latin typeface="Tahoma"/>
                <a:cs typeface="Tahoma"/>
              </a:rPr>
              <a:t>Helps </a:t>
            </a:r>
            <a:r>
              <a:rPr dirty="0" sz="900" spc="-30">
                <a:solidFill>
                  <a:srgbClr val="181817"/>
                </a:solidFill>
                <a:latin typeface="Tahoma"/>
                <a:cs typeface="Tahoma"/>
              </a:rPr>
              <a:t>provide </a:t>
            </a:r>
            <a:r>
              <a:rPr dirty="0" sz="900" spc="-40">
                <a:solidFill>
                  <a:srgbClr val="181817"/>
                </a:solidFill>
                <a:latin typeface="Tahoma"/>
                <a:cs typeface="Tahoma"/>
              </a:rPr>
              <a:t>immunological </a:t>
            </a:r>
            <a:r>
              <a:rPr dirty="0" sz="900" spc="-50">
                <a:solidFill>
                  <a:srgbClr val="181817"/>
                </a:solidFill>
                <a:latin typeface="Tahoma"/>
                <a:cs typeface="Tahoma"/>
              </a:rPr>
              <a:t>defenses </a:t>
            </a:r>
            <a:r>
              <a:rPr dirty="0" sz="900" spc="-60">
                <a:solidFill>
                  <a:srgbClr val="181817"/>
                </a:solidFill>
                <a:latin typeface="Tahoma"/>
                <a:cs typeface="Tahoma"/>
              </a:rPr>
              <a:t>against</a:t>
            </a:r>
            <a:r>
              <a:rPr dirty="0" sz="900" spc="-45">
                <a:solidFill>
                  <a:srgbClr val="181817"/>
                </a:solidFill>
                <a:latin typeface="Tahoma"/>
                <a:cs typeface="Tahoma"/>
              </a:rPr>
              <a:t> </a:t>
            </a:r>
            <a:r>
              <a:rPr dirty="0" sz="900" spc="-55">
                <a:solidFill>
                  <a:srgbClr val="181817"/>
                </a:solidFill>
                <a:latin typeface="Tahoma"/>
                <a:cs typeface="Tahoma"/>
              </a:rPr>
              <a:t>pathogens.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302377" y="8081365"/>
            <a:ext cx="9588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">
                <a:solidFill>
                  <a:srgbClr val="585858"/>
                </a:solidFill>
                <a:latin typeface="Arial"/>
                <a:cs typeface="Arial"/>
              </a:rPr>
              <a:t>21</a:t>
            </a:r>
            <a:endParaRPr sz="5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160136" y="4859121"/>
            <a:ext cx="540054" cy="2227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2798191" y="8079841"/>
            <a:ext cx="12649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585858"/>
                </a:solidFill>
                <a:latin typeface="Times New Roman"/>
                <a:cs typeface="Times New Roman"/>
              </a:rPr>
              <a:t>Dr. </a:t>
            </a:r>
            <a:r>
              <a:rPr dirty="0" sz="500" spc="-10">
                <a:solidFill>
                  <a:srgbClr val="585858"/>
                </a:solidFill>
                <a:latin typeface="Times New Roman"/>
                <a:cs typeface="Times New Roman"/>
              </a:rPr>
              <a:t>Abeer </a:t>
            </a:r>
            <a:r>
              <a:rPr dirty="0" sz="500">
                <a:solidFill>
                  <a:srgbClr val="585858"/>
                </a:solidFill>
                <a:latin typeface="Times New Roman"/>
                <a:cs typeface="Times New Roman"/>
              </a:rPr>
              <a:t>Al-Masru, </a:t>
            </a:r>
            <a:r>
              <a:rPr dirty="0" sz="500" spc="-5">
                <a:solidFill>
                  <a:srgbClr val="585858"/>
                </a:solidFill>
                <a:latin typeface="Times New Roman"/>
                <a:cs typeface="Times New Roman"/>
              </a:rPr>
              <a:t>Faculty </a:t>
            </a:r>
            <a:r>
              <a:rPr dirty="0" sz="500" spc="-10">
                <a:solidFill>
                  <a:srgbClr val="585858"/>
                </a:solidFill>
                <a:latin typeface="Times New Roman"/>
                <a:cs typeface="Times New Roman"/>
              </a:rPr>
              <a:t>of </a:t>
            </a:r>
            <a:r>
              <a:rPr dirty="0" sz="500" spc="-5">
                <a:solidFill>
                  <a:srgbClr val="585858"/>
                </a:solidFill>
                <a:latin typeface="Times New Roman"/>
                <a:cs typeface="Times New Roman"/>
              </a:rPr>
              <a:t>Medicine,</a:t>
            </a:r>
            <a:r>
              <a:rPr dirty="0" sz="500" spc="5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500" spc="-10">
                <a:solidFill>
                  <a:srgbClr val="585858"/>
                </a:solidFill>
                <a:latin typeface="Times New Roman"/>
                <a:cs typeface="Times New Roman"/>
              </a:rPr>
              <a:t>KSU.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143304" y="4845684"/>
            <a:ext cx="4571365" cy="3428365"/>
          </a:xfrm>
          <a:custGeom>
            <a:avLst/>
            <a:gdLst/>
            <a:ahLst/>
            <a:cxnLst/>
            <a:rect l="l" t="t" r="r" b="b"/>
            <a:pathLst>
              <a:path w="4571365" h="3428365">
                <a:moveTo>
                  <a:pt x="0" y="3428111"/>
                </a:moveTo>
                <a:lnTo>
                  <a:pt x="4571365" y="3428111"/>
                </a:lnTo>
                <a:lnTo>
                  <a:pt x="4571365" y="0"/>
                </a:lnTo>
                <a:lnTo>
                  <a:pt x="0" y="0"/>
                </a:lnTo>
                <a:lnTo>
                  <a:pt x="0" y="3428111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43" name="object 4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 spc="-5"/>
              <a:t>10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3782" y="41147"/>
            <a:ext cx="167132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latin typeface="Times New Roman"/>
                <a:cs typeface="Times New Roman"/>
              </a:rPr>
              <a:t>Cardiovascular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Physiology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88" y="41147"/>
            <a:ext cx="56832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3/8/2016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868680"/>
            <a:ext cx="4465955" cy="3429000"/>
          </a:xfrm>
          <a:custGeom>
            <a:avLst/>
            <a:gdLst/>
            <a:ahLst/>
            <a:cxnLst/>
            <a:rect l="l" t="t" r="r" b="b"/>
            <a:pathLst>
              <a:path w="4465955" h="3429000">
                <a:moveTo>
                  <a:pt x="0" y="3429000"/>
                </a:moveTo>
                <a:lnTo>
                  <a:pt x="4465701" y="3429000"/>
                </a:lnTo>
                <a:lnTo>
                  <a:pt x="4465701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3F3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608701" y="868680"/>
            <a:ext cx="106680" cy="3429000"/>
          </a:xfrm>
          <a:custGeom>
            <a:avLst/>
            <a:gdLst/>
            <a:ahLst/>
            <a:cxnLst/>
            <a:rect l="l" t="t" r="r" b="b"/>
            <a:pathLst>
              <a:path w="106679" h="3429000">
                <a:moveTo>
                  <a:pt x="0" y="3429000"/>
                </a:moveTo>
                <a:lnTo>
                  <a:pt x="106299" y="3429000"/>
                </a:lnTo>
                <a:lnTo>
                  <a:pt x="106299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8B3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43000" y="868680"/>
            <a:ext cx="339725" cy="3429000"/>
          </a:xfrm>
          <a:custGeom>
            <a:avLst/>
            <a:gdLst/>
            <a:ahLst/>
            <a:cxnLst/>
            <a:rect l="l" t="t" r="r" b="b"/>
            <a:pathLst>
              <a:path w="339725" h="3429000">
                <a:moveTo>
                  <a:pt x="249428" y="0"/>
                </a:moveTo>
                <a:lnTo>
                  <a:pt x="0" y="0"/>
                </a:lnTo>
                <a:lnTo>
                  <a:pt x="0" y="3429000"/>
                </a:lnTo>
                <a:lnTo>
                  <a:pt x="249428" y="3429000"/>
                </a:lnTo>
                <a:lnTo>
                  <a:pt x="252520" y="3377729"/>
                </a:lnTo>
                <a:lnTo>
                  <a:pt x="260807" y="3336337"/>
                </a:lnTo>
                <a:lnTo>
                  <a:pt x="272805" y="3302000"/>
                </a:lnTo>
                <a:lnTo>
                  <a:pt x="287029" y="3271896"/>
                </a:lnTo>
                <a:lnTo>
                  <a:pt x="301996" y="3243203"/>
                </a:lnTo>
                <a:lnTo>
                  <a:pt x="316220" y="3213100"/>
                </a:lnTo>
                <a:lnTo>
                  <a:pt x="328218" y="3178762"/>
                </a:lnTo>
                <a:lnTo>
                  <a:pt x="336505" y="3137370"/>
                </a:lnTo>
                <a:lnTo>
                  <a:pt x="339597" y="3086100"/>
                </a:lnTo>
                <a:lnTo>
                  <a:pt x="336505" y="3034829"/>
                </a:lnTo>
                <a:lnTo>
                  <a:pt x="328218" y="2993437"/>
                </a:lnTo>
                <a:lnTo>
                  <a:pt x="316220" y="2959100"/>
                </a:lnTo>
                <a:lnTo>
                  <a:pt x="301996" y="2928996"/>
                </a:lnTo>
                <a:lnTo>
                  <a:pt x="287029" y="2900303"/>
                </a:lnTo>
                <a:lnTo>
                  <a:pt x="272805" y="2870200"/>
                </a:lnTo>
                <a:lnTo>
                  <a:pt x="260807" y="2835862"/>
                </a:lnTo>
                <a:lnTo>
                  <a:pt x="252520" y="2794470"/>
                </a:lnTo>
                <a:lnTo>
                  <a:pt x="249428" y="2743200"/>
                </a:lnTo>
                <a:lnTo>
                  <a:pt x="252520" y="2691929"/>
                </a:lnTo>
                <a:lnTo>
                  <a:pt x="260807" y="2650537"/>
                </a:lnTo>
                <a:lnTo>
                  <a:pt x="272805" y="2616200"/>
                </a:lnTo>
                <a:lnTo>
                  <a:pt x="287029" y="2586096"/>
                </a:lnTo>
                <a:lnTo>
                  <a:pt x="301996" y="2557403"/>
                </a:lnTo>
                <a:lnTo>
                  <a:pt x="316220" y="2527300"/>
                </a:lnTo>
                <a:lnTo>
                  <a:pt x="328218" y="2492962"/>
                </a:lnTo>
                <a:lnTo>
                  <a:pt x="336505" y="2451570"/>
                </a:lnTo>
                <a:lnTo>
                  <a:pt x="339597" y="2400300"/>
                </a:lnTo>
                <a:lnTo>
                  <a:pt x="336505" y="2349029"/>
                </a:lnTo>
                <a:lnTo>
                  <a:pt x="328218" y="2307637"/>
                </a:lnTo>
                <a:lnTo>
                  <a:pt x="316220" y="2273300"/>
                </a:lnTo>
                <a:lnTo>
                  <a:pt x="301996" y="2243196"/>
                </a:lnTo>
                <a:lnTo>
                  <a:pt x="287029" y="2214503"/>
                </a:lnTo>
                <a:lnTo>
                  <a:pt x="272805" y="2184400"/>
                </a:lnTo>
                <a:lnTo>
                  <a:pt x="260807" y="2150062"/>
                </a:lnTo>
                <a:lnTo>
                  <a:pt x="252520" y="2108670"/>
                </a:lnTo>
                <a:lnTo>
                  <a:pt x="249428" y="2057400"/>
                </a:lnTo>
                <a:lnTo>
                  <a:pt x="252520" y="2006129"/>
                </a:lnTo>
                <a:lnTo>
                  <a:pt x="260807" y="1964737"/>
                </a:lnTo>
                <a:lnTo>
                  <a:pt x="272805" y="1930400"/>
                </a:lnTo>
                <a:lnTo>
                  <a:pt x="287029" y="1900296"/>
                </a:lnTo>
                <a:lnTo>
                  <a:pt x="301996" y="1871603"/>
                </a:lnTo>
                <a:lnTo>
                  <a:pt x="316220" y="1841500"/>
                </a:lnTo>
                <a:lnTo>
                  <a:pt x="328218" y="1807162"/>
                </a:lnTo>
                <a:lnTo>
                  <a:pt x="336505" y="1765770"/>
                </a:lnTo>
                <a:lnTo>
                  <a:pt x="339597" y="1714500"/>
                </a:lnTo>
                <a:lnTo>
                  <a:pt x="336505" y="1663229"/>
                </a:lnTo>
                <a:lnTo>
                  <a:pt x="328218" y="1621837"/>
                </a:lnTo>
                <a:lnTo>
                  <a:pt x="316220" y="1587500"/>
                </a:lnTo>
                <a:lnTo>
                  <a:pt x="301996" y="1557396"/>
                </a:lnTo>
                <a:lnTo>
                  <a:pt x="287029" y="1528703"/>
                </a:lnTo>
                <a:lnTo>
                  <a:pt x="272805" y="1498600"/>
                </a:lnTo>
                <a:lnTo>
                  <a:pt x="260807" y="1464262"/>
                </a:lnTo>
                <a:lnTo>
                  <a:pt x="252520" y="1422870"/>
                </a:lnTo>
                <a:lnTo>
                  <a:pt x="249428" y="1371600"/>
                </a:lnTo>
                <a:lnTo>
                  <a:pt x="252520" y="1320329"/>
                </a:lnTo>
                <a:lnTo>
                  <a:pt x="260807" y="1278937"/>
                </a:lnTo>
                <a:lnTo>
                  <a:pt x="272805" y="1244600"/>
                </a:lnTo>
                <a:lnTo>
                  <a:pt x="287029" y="1214496"/>
                </a:lnTo>
                <a:lnTo>
                  <a:pt x="301996" y="1185803"/>
                </a:lnTo>
                <a:lnTo>
                  <a:pt x="316220" y="1155700"/>
                </a:lnTo>
                <a:lnTo>
                  <a:pt x="328218" y="1121362"/>
                </a:lnTo>
                <a:lnTo>
                  <a:pt x="336505" y="1079970"/>
                </a:lnTo>
                <a:lnTo>
                  <a:pt x="339597" y="1028700"/>
                </a:lnTo>
                <a:lnTo>
                  <a:pt x="336505" y="977429"/>
                </a:lnTo>
                <a:lnTo>
                  <a:pt x="328218" y="936037"/>
                </a:lnTo>
                <a:lnTo>
                  <a:pt x="316220" y="901700"/>
                </a:lnTo>
                <a:lnTo>
                  <a:pt x="301996" y="871596"/>
                </a:lnTo>
                <a:lnTo>
                  <a:pt x="287029" y="842903"/>
                </a:lnTo>
                <a:lnTo>
                  <a:pt x="272805" y="812800"/>
                </a:lnTo>
                <a:lnTo>
                  <a:pt x="260807" y="778462"/>
                </a:lnTo>
                <a:lnTo>
                  <a:pt x="252520" y="737070"/>
                </a:lnTo>
                <a:lnTo>
                  <a:pt x="249428" y="685800"/>
                </a:lnTo>
                <a:lnTo>
                  <a:pt x="252520" y="634529"/>
                </a:lnTo>
                <a:lnTo>
                  <a:pt x="260807" y="593137"/>
                </a:lnTo>
                <a:lnTo>
                  <a:pt x="272805" y="558800"/>
                </a:lnTo>
                <a:lnTo>
                  <a:pt x="287029" y="528696"/>
                </a:lnTo>
                <a:lnTo>
                  <a:pt x="301996" y="500003"/>
                </a:lnTo>
                <a:lnTo>
                  <a:pt x="316220" y="469900"/>
                </a:lnTo>
                <a:lnTo>
                  <a:pt x="328218" y="435562"/>
                </a:lnTo>
                <a:lnTo>
                  <a:pt x="336505" y="394170"/>
                </a:lnTo>
                <a:lnTo>
                  <a:pt x="339597" y="342900"/>
                </a:lnTo>
                <a:lnTo>
                  <a:pt x="336505" y="291629"/>
                </a:lnTo>
                <a:lnTo>
                  <a:pt x="328218" y="250237"/>
                </a:lnTo>
                <a:lnTo>
                  <a:pt x="316220" y="215900"/>
                </a:lnTo>
                <a:lnTo>
                  <a:pt x="301996" y="185796"/>
                </a:lnTo>
                <a:lnTo>
                  <a:pt x="287029" y="157103"/>
                </a:lnTo>
                <a:lnTo>
                  <a:pt x="272805" y="127000"/>
                </a:lnTo>
                <a:lnTo>
                  <a:pt x="260807" y="92662"/>
                </a:lnTo>
                <a:lnTo>
                  <a:pt x="252520" y="51270"/>
                </a:lnTo>
                <a:lnTo>
                  <a:pt x="249428" y="0"/>
                </a:lnTo>
                <a:close/>
              </a:path>
            </a:pathLst>
          </a:custGeom>
          <a:solidFill>
            <a:srgbClr val="2A1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76807" y="1287017"/>
            <a:ext cx="4242816" cy="30106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302377" y="4104640"/>
            <a:ext cx="9588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">
                <a:solidFill>
                  <a:srgbClr val="585858"/>
                </a:solidFill>
                <a:latin typeface="Arial"/>
                <a:cs typeface="Arial"/>
              </a:rPr>
              <a:t>22</a:t>
            </a:r>
            <a:endParaRPr sz="5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60136" y="883005"/>
            <a:ext cx="540054" cy="2227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376807" y="1088199"/>
            <a:ext cx="4243070" cy="285750"/>
          </a:xfrm>
          <a:prstGeom prst="rect">
            <a:avLst/>
          </a:prstGeom>
          <a:solidFill>
            <a:srgbClr val="FFD289"/>
          </a:solidFill>
        </p:spPr>
        <p:txBody>
          <a:bodyPr wrap="square" lIns="0" tIns="0" rIns="0" bIns="0" rtlCol="0" vert="horz">
            <a:spAutoFit/>
          </a:bodyPr>
          <a:lstStyle/>
          <a:p>
            <a:pPr marL="1181735">
              <a:lnSpc>
                <a:spcPts val="1405"/>
              </a:lnSpc>
            </a:pPr>
            <a:r>
              <a:rPr dirty="0" sz="1200" spc="40" b="1">
                <a:solidFill>
                  <a:srgbClr val="C00000"/>
                </a:solidFill>
                <a:latin typeface="Arial Black"/>
                <a:cs typeface="Arial Black"/>
              </a:rPr>
              <a:t>LYMPHATIC</a:t>
            </a:r>
            <a:r>
              <a:rPr dirty="0" sz="1200" spc="90" b="1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dirty="0" sz="1200" spc="45" b="1">
                <a:solidFill>
                  <a:srgbClr val="C00000"/>
                </a:solidFill>
                <a:latin typeface="Arial Black"/>
                <a:cs typeface="Arial Black"/>
              </a:rPr>
              <a:t>SYSTEM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43304" y="868933"/>
            <a:ext cx="4571365" cy="3428365"/>
          </a:xfrm>
          <a:custGeom>
            <a:avLst/>
            <a:gdLst/>
            <a:ahLst/>
            <a:cxnLst/>
            <a:rect l="l" t="t" r="r" b="b"/>
            <a:pathLst>
              <a:path w="4571365" h="3428365">
                <a:moveTo>
                  <a:pt x="0" y="3428110"/>
                </a:moveTo>
                <a:lnTo>
                  <a:pt x="4571365" y="3428110"/>
                </a:lnTo>
                <a:lnTo>
                  <a:pt x="4571365" y="0"/>
                </a:lnTo>
                <a:lnTo>
                  <a:pt x="0" y="0"/>
                </a:lnTo>
                <a:lnTo>
                  <a:pt x="0" y="342811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143000" y="4844796"/>
            <a:ext cx="4572000" cy="3429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64152" y="7738871"/>
            <a:ext cx="1450848" cy="5349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2810891" y="8079841"/>
            <a:ext cx="1239520" cy="76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00"/>
              </a:lnSpc>
            </a:pPr>
            <a:r>
              <a:rPr dirty="0" sz="500">
                <a:solidFill>
                  <a:srgbClr val="585858"/>
                </a:solidFill>
                <a:latin typeface="Times New Roman"/>
                <a:cs typeface="Times New Roman"/>
              </a:rPr>
              <a:t>Dr. </a:t>
            </a:r>
            <a:r>
              <a:rPr dirty="0" sz="500" spc="-10">
                <a:solidFill>
                  <a:srgbClr val="585858"/>
                </a:solidFill>
                <a:latin typeface="Times New Roman"/>
                <a:cs typeface="Times New Roman"/>
              </a:rPr>
              <a:t>Abeer </a:t>
            </a:r>
            <a:r>
              <a:rPr dirty="0" sz="500">
                <a:solidFill>
                  <a:srgbClr val="585858"/>
                </a:solidFill>
                <a:latin typeface="Times New Roman"/>
                <a:cs typeface="Times New Roman"/>
              </a:rPr>
              <a:t>Al-Masru, </a:t>
            </a:r>
            <a:r>
              <a:rPr dirty="0" sz="500" spc="-5">
                <a:solidFill>
                  <a:srgbClr val="585858"/>
                </a:solidFill>
                <a:latin typeface="Times New Roman"/>
                <a:cs typeface="Times New Roman"/>
              </a:rPr>
              <a:t>Faculty </a:t>
            </a:r>
            <a:r>
              <a:rPr dirty="0" sz="500" spc="-10">
                <a:solidFill>
                  <a:srgbClr val="585858"/>
                </a:solidFill>
                <a:latin typeface="Times New Roman"/>
                <a:cs typeface="Times New Roman"/>
              </a:rPr>
              <a:t>of </a:t>
            </a:r>
            <a:r>
              <a:rPr dirty="0" sz="500" spc="-5">
                <a:solidFill>
                  <a:srgbClr val="585858"/>
                </a:solidFill>
                <a:latin typeface="Times New Roman"/>
                <a:cs typeface="Times New Roman"/>
              </a:rPr>
              <a:t>Medicine,</a:t>
            </a:r>
            <a:r>
              <a:rPr dirty="0" sz="500" spc="5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500" spc="-10">
                <a:solidFill>
                  <a:srgbClr val="585858"/>
                </a:solidFill>
                <a:latin typeface="Times New Roman"/>
                <a:cs typeface="Times New Roman"/>
              </a:rPr>
              <a:t>KSU.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73575" y="7804098"/>
            <a:ext cx="1079500" cy="3892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400" spc="-114" b="1" i="1">
                <a:solidFill>
                  <a:srgbClr val="008000"/>
                </a:solidFill>
                <a:latin typeface="Times New Roman"/>
                <a:cs typeface="Times New Roman"/>
              </a:rPr>
              <a:t>T</a:t>
            </a:r>
            <a:r>
              <a:rPr dirty="0" sz="2400" spc="-450" b="1" i="1">
                <a:solidFill>
                  <a:srgbClr val="008000"/>
                </a:solidFill>
                <a:latin typeface="Times New Roman"/>
                <a:cs typeface="Times New Roman"/>
              </a:rPr>
              <a:t>h</a:t>
            </a:r>
            <a:r>
              <a:rPr dirty="0" sz="2400" spc="-220" b="1" i="1">
                <a:solidFill>
                  <a:srgbClr val="008000"/>
                </a:solidFill>
                <a:latin typeface="Times New Roman"/>
                <a:cs typeface="Times New Roman"/>
              </a:rPr>
              <a:t>a</a:t>
            </a:r>
            <a:r>
              <a:rPr dirty="0" sz="2400" spc="-420" b="1" i="1">
                <a:solidFill>
                  <a:srgbClr val="008000"/>
                </a:solidFill>
                <a:latin typeface="Times New Roman"/>
                <a:cs typeface="Times New Roman"/>
              </a:rPr>
              <a:t>n</a:t>
            </a:r>
            <a:r>
              <a:rPr dirty="0" sz="2400" spc="-370" b="1" i="1">
                <a:solidFill>
                  <a:srgbClr val="008000"/>
                </a:solidFill>
                <a:latin typeface="Times New Roman"/>
                <a:cs typeface="Times New Roman"/>
              </a:rPr>
              <a:t>k</a:t>
            </a:r>
            <a:r>
              <a:rPr dirty="0" sz="2400" spc="40" b="1" i="1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dirty="0" sz="2400" spc="-470" b="1" i="1">
                <a:solidFill>
                  <a:srgbClr val="008000"/>
                </a:solidFill>
                <a:latin typeface="Times New Roman"/>
                <a:cs typeface="Times New Roman"/>
              </a:rPr>
              <a:t>Y</a:t>
            </a:r>
            <a:r>
              <a:rPr dirty="0" baseline="-27777" sz="750" spc="-157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dirty="0" sz="2400" spc="-1105" b="1" i="1">
                <a:solidFill>
                  <a:srgbClr val="008000"/>
                </a:solidFill>
                <a:latin typeface="Times New Roman"/>
                <a:cs typeface="Times New Roman"/>
              </a:rPr>
              <a:t>o</a:t>
            </a:r>
            <a:r>
              <a:rPr dirty="0" baseline="-27777" sz="750">
                <a:solidFill>
                  <a:srgbClr val="585858"/>
                </a:solidFill>
                <a:latin typeface="Arial"/>
                <a:cs typeface="Arial"/>
              </a:rPr>
              <a:t>3</a:t>
            </a:r>
            <a:r>
              <a:rPr dirty="0" baseline="-27777" sz="7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baseline="-27777" sz="750" spc="-4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415" b="1" i="1">
                <a:solidFill>
                  <a:srgbClr val="008000"/>
                </a:solidFill>
                <a:latin typeface="Times New Roman"/>
                <a:cs typeface="Times New Roman"/>
              </a:rPr>
              <a:t>u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43304" y="4845684"/>
            <a:ext cx="4571365" cy="3428365"/>
          </a:xfrm>
          <a:custGeom>
            <a:avLst/>
            <a:gdLst/>
            <a:ahLst/>
            <a:cxnLst/>
            <a:rect l="l" t="t" r="r" b="b"/>
            <a:pathLst>
              <a:path w="4571365" h="3428365">
                <a:moveTo>
                  <a:pt x="0" y="3428111"/>
                </a:moveTo>
                <a:lnTo>
                  <a:pt x="4571365" y="3428111"/>
                </a:lnTo>
                <a:lnTo>
                  <a:pt x="4571365" y="0"/>
                </a:lnTo>
                <a:lnTo>
                  <a:pt x="0" y="0"/>
                </a:lnTo>
                <a:lnTo>
                  <a:pt x="0" y="3428111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 spc="-5"/>
              <a:t>10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3782" y="41147"/>
            <a:ext cx="167132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latin typeface="Times New Roman"/>
                <a:cs typeface="Times New Roman"/>
              </a:rPr>
              <a:t>Cardiovascular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Physiology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88" y="41147"/>
            <a:ext cx="56832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3/8/2016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868680"/>
            <a:ext cx="4465955" cy="3429000"/>
          </a:xfrm>
          <a:custGeom>
            <a:avLst/>
            <a:gdLst/>
            <a:ahLst/>
            <a:cxnLst/>
            <a:rect l="l" t="t" r="r" b="b"/>
            <a:pathLst>
              <a:path w="4465955" h="3429000">
                <a:moveTo>
                  <a:pt x="0" y="3429000"/>
                </a:moveTo>
                <a:lnTo>
                  <a:pt x="4465701" y="3429000"/>
                </a:lnTo>
                <a:lnTo>
                  <a:pt x="4465701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3F3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608701" y="868680"/>
            <a:ext cx="106680" cy="3429000"/>
          </a:xfrm>
          <a:custGeom>
            <a:avLst/>
            <a:gdLst/>
            <a:ahLst/>
            <a:cxnLst/>
            <a:rect l="l" t="t" r="r" b="b"/>
            <a:pathLst>
              <a:path w="106679" h="3429000">
                <a:moveTo>
                  <a:pt x="0" y="3429000"/>
                </a:moveTo>
                <a:lnTo>
                  <a:pt x="106299" y="3429000"/>
                </a:lnTo>
                <a:lnTo>
                  <a:pt x="106299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8B3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43000" y="868680"/>
            <a:ext cx="339725" cy="3429000"/>
          </a:xfrm>
          <a:custGeom>
            <a:avLst/>
            <a:gdLst/>
            <a:ahLst/>
            <a:cxnLst/>
            <a:rect l="l" t="t" r="r" b="b"/>
            <a:pathLst>
              <a:path w="339725" h="3429000">
                <a:moveTo>
                  <a:pt x="249428" y="0"/>
                </a:moveTo>
                <a:lnTo>
                  <a:pt x="0" y="0"/>
                </a:lnTo>
                <a:lnTo>
                  <a:pt x="0" y="3429000"/>
                </a:lnTo>
                <a:lnTo>
                  <a:pt x="249428" y="3429000"/>
                </a:lnTo>
                <a:lnTo>
                  <a:pt x="252520" y="3377729"/>
                </a:lnTo>
                <a:lnTo>
                  <a:pt x="260807" y="3336337"/>
                </a:lnTo>
                <a:lnTo>
                  <a:pt x="272805" y="3302000"/>
                </a:lnTo>
                <a:lnTo>
                  <a:pt x="287029" y="3271896"/>
                </a:lnTo>
                <a:lnTo>
                  <a:pt x="301996" y="3243203"/>
                </a:lnTo>
                <a:lnTo>
                  <a:pt x="316220" y="3213100"/>
                </a:lnTo>
                <a:lnTo>
                  <a:pt x="328218" y="3178762"/>
                </a:lnTo>
                <a:lnTo>
                  <a:pt x="336505" y="3137370"/>
                </a:lnTo>
                <a:lnTo>
                  <a:pt x="339597" y="3086100"/>
                </a:lnTo>
                <a:lnTo>
                  <a:pt x="336505" y="3034829"/>
                </a:lnTo>
                <a:lnTo>
                  <a:pt x="328218" y="2993437"/>
                </a:lnTo>
                <a:lnTo>
                  <a:pt x="316220" y="2959100"/>
                </a:lnTo>
                <a:lnTo>
                  <a:pt x="301996" y="2928996"/>
                </a:lnTo>
                <a:lnTo>
                  <a:pt x="287029" y="2900303"/>
                </a:lnTo>
                <a:lnTo>
                  <a:pt x="272805" y="2870200"/>
                </a:lnTo>
                <a:lnTo>
                  <a:pt x="260807" y="2835862"/>
                </a:lnTo>
                <a:lnTo>
                  <a:pt x="252520" y="2794470"/>
                </a:lnTo>
                <a:lnTo>
                  <a:pt x="249428" y="2743200"/>
                </a:lnTo>
                <a:lnTo>
                  <a:pt x="252520" y="2691929"/>
                </a:lnTo>
                <a:lnTo>
                  <a:pt x="260807" y="2650537"/>
                </a:lnTo>
                <a:lnTo>
                  <a:pt x="272805" y="2616200"/>
                </a:lnTo>
                <a:lnTo>
                  <a:pt x="287029" y="2586096"/>
                </a:lnTo>
                <a:lnTo>
                  <a:pt x="301996" y="2557403"/>
                </a:lnTo>
                <a:lnTo>
                  <a:pt x="316220" y="2527300"/>
                </a:lnTo>
                <a:lnTo>
                  <a:pt x="328218" y="2492962"/>
                </a:lnTo>
                <a:lnTo>
                  <a:pt x="336505" y="2451570"/>
                </a:lnTo>
                <a:lnTo>
                  <a:pt x="339597" y="2400300"/>
                </a:lnTo>
                <a:lnTo>
                  <a:pt x="336505" y="2349029"/>
                </a:lnTo>
                <a:lnTo>
                  <a:pt x="328218" y="2307637"/>
                </a:lnTo>
                <a:lnTo>
                  <a:pt x="316220" y="2273300"/>
                </a:lnTo>
                <a:lnTo>
                  <a:pt x="301996" y="2243196"/>
                </a:lnTo>
                <a:lnTo>
                  <a:pt x="287029" y="2214503"/>
                </a:lnTo>
                <a:lnTo>
                  <a:pt x="272805" y="2184400"/>
                </a:lnTo>
                <a:lnTo>
                  <a:pt x="260807" y="2150062"/>
                </a:lnTo>
                <a:lnTo>
                  <a:pt x="252520" y="2108670"/>
                </a:lnTo>
                <a:lnTo>
                  <a:pt x="249428" y="2057400"/>
                </a:lnTo>
                <a:lnTo>
                  <a:pt x="252520" y="2006129"/>
                </a:lnTo>
                <a:lnTo>
                  <a:pt x="260807" y="1964737"/>
                </a:lnTo>
                <a:lnTo>
                  <a:pt x="272805" y="1930400"/>
                </a:lnTo>
                <a:lnTo>
                  <a:pt x="287029" y="1900296"/>
                </a:lnTo>
                <a:lnTo>
                  <a:pt x="301996" y="1871603"/>
                </a:lnTo>
                <a:lnTo>
                  <a:pt x="316220" y="1841500"/>
                </a:lnTo>
                <a:lnTo>
                  <a:pt x="328218" y="1807162"/>
                </a:lnTo>
                <a:lnTo>
                  <a:pt x="336505" y="1765770"/>
                </a:lnTo>
                <a:lnTo>
                  <a:pt x="339597" y="1714500"/>
                </a:lnTo>
                <a:lnTo>
                  <a:pt x="336505" y="1663229"/>
                </a:lnTo>
                <a:lnTo>
                  <a:pt x="328218" y="1621837"/>
                </a:lnTo>
                <a:lnTo>
                  <a:pt x="316220" y="1587500"/>
                </a:lnTo>
                <a:lnTo>
                  <a:pt x="301996" y="1557396"/>
                </a:lnTo>
                <a:lnTo>
                  <a:pt x="287029" y="1528703"/>
                </a:lnTo>
                <a:lnTo>
                  <a:pt x="272805" y="1498600"/>
                </a:lnTo>
                <a:lnTo>
                  <a:pt x="260807" y="1464262"/>
                </a:lnTo>
                <a:lnTo>
                  <a:pt x="252520" y="1422870"/>
                </a:lnTo>
                <a:lnTo>
                  <a:pt x="249428" y="1371600"/>
                </a:lnTo>
                <a:lnTo>
                  <a:pt x="252520" y="1320329"/>
                </a:lnTo>
                <a:lnTo>
                  <a:pt x="260807" y="1278937"/>
                </a:lnTo>
                <a:lnTo>
                  <a:pt x="272805" y="1244600"/>
                </a:lnTo>
                <a:lnTo>
                  <a:pt x="287029" y="1214496"/>
                </a:lnTo>
                <a:lnTo>
                  <a:pt x="301996" y="1185803"/>
                </a:lnTo>
                <a:lnTo>
                  <a:pt x="316220" y="1155700"/>
                </a:lnTo>
                <a:lnTo>
                  <a:pt x="328218" y="1121362"/>
                </a:lnTo>
                <a:lnTo>
                  <a:pt x="336505" y="1079970"/>
                </a:lnTo>
                <a:lnTo>
                  <a:pt x="339597" y="1028700"/>
                </a:lnTo>
                <a:lnTo>
                  <a:pt x="336505" y="977429"/>
                </a:lnTo>
                <a:lnTo>
                  <a:pt x="328218" y="936037"/>
                </a:lnTo>
                <a:lnTo>
                  <a:pt x="316220" y="901700"/>
                </a:lnTo>
                <a:lnTo>
                  <a:pt x="301996" y="871596"/>
                </a:lnTo>
                <a:lnTo>
                  <a:pt x="287029" y="842903"/>
                </a:lnTo>
                <a:lnTo>
                  <a:pt x="272805" y="812800"/>
                </a:lnTo>
                <a:lnTo>
                  <a:pt x="260807" y="778462"/>
                </a:lnTo>
                <a:lnTo>
                  <a:pt x="252520" y="737070"/>
                </a:lnTo>
                <a:lnTo>
                  <a:pt x="249428" y="685800"/>
                </a:lnTo>
                <a:lnTo>
                  <a:pt x="252520" y="634529"/>
                </a:lnTo>
                <a:lnTo>
                  <a:pt x="260807" y="593137"/>
                </a:lnTo>
                <a:lnTo>
                  <a:pt x="272805" y="558800"/>
                </a:lnTo>
                <a:lnTo>
                  <a:pt x="287029" y="528696"/>
                </a:lnTo>
                <a:lnTo>
                  <a:pt x="301996" y="500003"/>
                </a:lnTo>
                <a:lnTo>
                  <a:pt x="316220" y="469900"/>
                </a:lnTo>
                <a:lnTo>
                  <a:pt x="328218" y="435562"/>
                </a:lnTo>
                <a:lnTo>
                  <a:pt x="336505" y="394170"/>
                </a:lnTo>
                <a:lnTo>
                  <a:pt x="339597" y="342900"/>
                </a:lnTo>
                <a:lnTo>
                  <a:pt x="336505" y="291629"/>
                </a:lnTo>
                <a:lnTo>
                  <a:pt x="328218" y="250237"/>
                </a:lnTo>
                <a:lnTo>
                  <a:pt x="316220" y="215900"/>
                </a:lnTo>
                <a:lnTo>
                  <a:pt x="301996" y="185796"/>
                </a:lnTo>
                <a:lnTo>
                  <a:pt x="287029" y="157103"/>
                </a:lnTo>
                <a:lnTo>
                  <a:pt x="272805" y="127000"/>
                </a:lnTo>
                <a:lnTo>
                  <a:pt x="260807" y="92662"/>
                </a:lnTo>
                <a:lnTo>
                  <a:pt x="252520" y="51270"/>
                </a:lnTo>
                <a:lnTo>
                  <a:pt x="249428" y="0"/>
                </a:lnTo>
                <a:close/>
              </a:path>
            </a:pathLst>
          </a:custGeom>
          <a:solidFill>
            <a:srgbClr val="2A1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376807" y="1187767"/>
            <a:ext cx="4248785" cy="243840"/>
          </a:xfrm>
          <a:prstGeom prst="rect">
            <a:avLst/>
          </a:prstGeom>
          <a:solidFill>
            <a:srgbClr val="FFD289"/>
          </a:solidFill>
        </p:spPr>
        <p:txBody>
          <a:bodyPr wrap="square" lIns="0" tIns="0" rIns="0" bIns="0" rtlCol="0" vert="horz">
            <a:spAutoFit/>
          </a:bodyPr>
          <a:lstStyle/>
          <a:p>
            <a:pPr marL="506095">
              <a:lnSpc>
                <a:spcPts val="1660"/>
              </a:lnSpc>
            </a:pPr>
            <a:r>
              <a:rPr dirty="0" sz="1450" spc="50" b="1">
                <a:solidFill>
                  <a:srgbClr val="C00000"/>
                </a:solidFill>
                <a:latin typeface="Arial Black"/>
                <a:cs typeface="Arial Black"/>
              </a:rPr>
              <a:t>BLOOD </a:t>
            </a:r>
            <a:r>
              <a:rPr dirty="0" sz="1450" spc="55" b="1">
                <a:solidFill>
                  <a:srgbClr val="C00000"/>
                </a:solidFill>
                <a:latin typeface="Arial Black"/>
                <a:cs typeface="Arial Black"/>
              </a:rPr>
              <a:t>VESSEL</a:t>
            </a:r>
            <a:r>
              <a:rPr dirty="0" sz="1450" spc="210" b="1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dirty="0" sz="1450" spc="45" b="1">
                <a:solidFill>
                  <a:srgbClr val="C00000"/>
                </a:solidFill>
                <a:latin typeface="Arial Black"/>
                <a:cs typeface="Arial Black"/>
              </a:rPr>
              <a:t>COMPARISON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88236" y="1431036"/>
            <a:ext cx="4212463" cy="2866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337428" y="4104640"/>
            <a:ext cx="61594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585858"/>
                </a:solidFill>
                <a:latin typeface="Arial"/>
                <a:cs typeface="Arial"/>
              </a:rPr>
              <a:t>3</a:t>
            </a:r>
            <a:endParaRPr sz="5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085207" y="910132"/>
            <a:ext cx="601510" cy="2689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43304" y="868933"/>
            <a:ext cx="4571365" cy="3428365"/>
          </a:xfrm>
          <a:custGeom>
            <a:avLst/>
            <a:gdLst/>
            <a:ahLst/>
            <a:cxnLst/>
            <a:rect l="l" t="t" r="r" b="b"/>
            <a:pathLst>
              <a:path w="4571365" h="3428365">
                <a:moveTo>
                  <a:pt x="0" y="3428110"/>
                </a:moveTo>
                <a:lnTo>
                  <a:pt x="4571365" y="3428110"/>
                </a:lnTo>
                <a:lnTo>
                  <a:pt x="4571365" y="0"/>
                </a:lnTo>
                <a:lnTo>
                  <a:pt x="0" y="0"/>
                </a:lnTo>
                <a:lnTo>
                  <a:pt x="0" y="342811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143000" y="4844796"/>
            <a:ext cx="4465955" cy="3429000"/>
          </a:xfrm>
          <a:custGeom>
            <a:avLst/>
            <a:gdLst/>
            <a:ahLst/>
            <a:cxnLst/>
            <a:rect l="l" t="t" r="r" b="b"/>
            <a:pathLst>
              <a:path w="4465955" h="3429000">
                <a:moveTo>
                  <a:pt x="0" y="3429000"/>
                </a:moveTo>
                <a:lnTo>
                  <a:pt x="4465701" y="3429000"/>
                </a:lnTo>
                <a:lnTo>
                  <a:pt x="4465701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3F3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608701" y="4844796"/>
            <a:ext cx="106680" cy="3429000"/>
          </a:xfrm>
          <a:custGeom>
            <a:avLst/>
            <a:gdLst/>
            <a:ahLst/>
            <a:cxnLst/>
            <a:rect l="l" t="t" r="r" b="b"/>
            <a:pathLst>
              <a:path w="106679" h="3429000">
                <a:moveTo>
                  <a:pt x="0" y="3429000"/>
                </a:moveTo>
                <a:lnTo>
                  <a:pt x="106299" y="3429000"/>
                </a:lnTo>
                <a:lnTo>
                  <a:pt x="106299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8B3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43000" y="4844796"/>
            <a:ext cx="339725" cy="3429000"/>
          </a:xfrm>
          <a:custGeom>
            <a:avLst/>
            <a:gdLst/>
            <a:ahLst/>
            <a:cxnLst/>
            <a:rect l="l" t="t" r="r" b="b"/>
            <a:pathLst>
              <a:path w="339725" h="3429000">
                <a:moveTo>
                  <a:pt x="249428" y="0"/>
                </a:moveTo>
                <a:lnTo>
                  <a:pt x="0" y="0"/>
                </a:lnTo>
                <a:lnTo>
                  <a:pt x="0" y="3429000"/>
                </a:lnTo>
                <a:lnTo>
                  <a:pt x="249428" y="3429000"/>
                </a:lnTo>
                <a:lnTo>
                  <a:pt x="252520" y="3377729"/>
                </a:lnTo>
                <a:lnTo>
                  <a:pt x="260807" y="3336337"/>
                </a:lnTo>
                <a:lnTo>
                  <a:pt x="272805" y="3302000"/>
                </a:lnTo>
                <a:lnTo>
                  <a:pt x="287029" y="3271896"/>
                </a:lnTo>
                <a:lnTo>
                  <a:pt x="301996" y="3243203"/>
                </a:lnTo>
                <a:lnTo>
                  <a:pt x="316220" y="3213100"/>
                </a:lnTo>
                <a:lnTo>
                  <a:pt x="328218" y="3178762"/>
                </a:lnTo>
                <a:lnTo>
                  <a:pt x="336505" y="3137370"/>
                </a:lnTo>
                <a:lnTo>
                  <a:pt x="339597" y="3086100"/>
                </a:lnTo>
                <a:lnTo>
                  <a:pt x="336505" y="3034829"/>
                </a:lnTo>
                <a:lnTo>
                  <a:pt x="328218" y="2993437"/>
                </a:lnTo>
                <a:lnTo>
                  <a:pt x="316220" y="2959100"/>
                </a:lnTo>
                <a:lnTo>
                  <a:pt x="301996" y="2928996"/>
                </a:lnTo>
                <a:lnTo>
                  <a:pt x="287029" y="2900303"/>
                </a:lnTo>
                <a:lnTo>
                  <a:pt x="272805" y="2870200"/>
                </a:lnTo>
                <a:lnTo>
                  <a:pt x="260807" y="2835862"/>
                </a:lnTo>
                <a:lnTo>
                  <a:pt x="252520" y="2794470"/>
                </a:lnTo>
                <a:lnTo>
                  <a:pt x="249428" y="2743200"/>
                </a:lnTo>
                <a:lnTo>
                  <a:pt x="252520" y="2691929"/>
                </a:lnTo>
                <a:lnTo>
                  <a:pt x="260807" y="2650537"/>
                </a:lnTo>
                <a:lnTo>
                  <a:pt x="272805" y="2616200"/>
                </a:lnTo>
                <a:lnTo>
                  <a:pt x="287029" y="2586096"/>
                </a:lnTo>
                <a:lnTo>
                  <a:pt x="301996" y="2557403"/>
                </a:lnTo>
                <a:lnTo>
                  <a:pt x="316220" y="2527300"/>
                </a:lnTo>
                <a:lnTo>
                  <a:pt x="328218" y="2492962"/>
                </a:lnTo>
                <a:lnTo>
                  <a:pt x="336505" y="2451570"/>
                </a:lnTo>
                <a:lnTo>
                  <a:pt x="339597" y="2400299"/>
                </a:lnTo>
                <a:lnTo>
                  <a:pt x="336505" y="2349029"/>
                </a:lnTo>
                <a:lnTo>
                  <a:pt x="328218" y="2307637"/>
                </a:lnTo>
                <a:lnTo>
                  <a:pt x="316220" y="2273299"/>
                </a:lnTo>
                <a:lnTo>
                  <a:pt x="301996" y="2243196"/>
                </a:lnTo>
                <a:lnTo>
                  <a:pt x="287029" y="2214503"/>
                </a:lnTo>
                <a:lnTo>
                  <a:pt x="272805" y="2184399"/>
                </a:lnTo>
                <a:lnTo>
                  <a:pt x="260807" y="2150062"/>
                </a:lnTo>
                <a:lnTo>
                  <a:pt x="252520" y="2108670"/>
                </a:lnTo>
                <a:lnTo>
                  <a:pt x="249428" y="2057399"/>
                </a:lnTo>
                <a:lnTo>
                  <a:pt x="252520" y="2006129"/>
                </a:lnTo>
                <a:lnTo>
                  <a:pt x="260807" y="1964737"/>
                </a:lnTo>
                <a:lnTo>
                  <a:pt x="272805" y="1930399"/>
                </a:lnTo>
                <a:lnTo>
                  <a:pt x="287029" y="1900296"/>
                </a:lnTo>
                <a:lnTo>
                  <a:pt x="301996" y="1871603"/>
                </a:lnTo>
                <a:lnTo>
                  <a:pt x="316220" y="1841499"/>
                </a:lnTo>
                <a:lnTo>
                  <a:pt x="328218" y="1807162"/>
                </a:lnTo>
                <a:lnTo>
                  <a:pt x="336505" y="1765770"/>
                </a:lnTo>
                <a:lnTo>
                  <a:pt x="339597" y="1714499"/>
                </a:lnTo>
                <a:lnTo>
                  <a:pt x="336505" y="1663229"/>
                </a:lnTo>
                <a:lnTo>
                  <a:pt x="328218" y="1621837"/>
                </a:lnTo>
                <a:lnTo>
                  <a:pt x="316220" y="1587499"/>
                </a:lnTo>
                <a:lnTo>
                  <a:pt x="301996" y="1557396"/>
                </a:lnTo>
                <a:lnTo>
                  <a:pt x="287029" y="1528703"/>
                </a:lnTo>
                <a:lnTo>
                  <a:pt x="272805" y="1498599"/>
                </a:lnTo>
                <a:lnTo>
                  <a:pt x="260807" y="1464262"/>
                </a:lnTo>
                <a:lnTo>
                  <a:pt x="252520" y="1422870"/>
                </a:lnTo>
                <a:lnTo>
                  <a:pt x="249428" y="1371599"/>
                </a:lnTo>
                <a:lnTo>
                  <a:pt x="252520" y="1320329"/>
                </a:lnTo>
                <a:lnTo>
                  <a:pt x="260807" y="1278937"/>
                </a:lnTo>
                <a:lnTo>
                  <a:pt x="272805" y="1244599"/>
                </a:lnTo>
                <a:lnTo>
                  <a:pt x="287029" y="1214496"/>
                </a:lnTo>
                <a:lnTo>
                  <a:pt x="301996" y="1185803"/>
                </a:lnTo>
                <a:lnTo>
                  <a:pt x="316220" y="1155699"/>
                </a:lnTo>
                <a:lnTo>
                  <a:pt x="328218" y="1121362"/>
                </a:lnTo>
                <a:lnTo>
                  <a:pt x="336505" y="1079970"/>
                </a:lnTo>
                <a:lnTo>
                  <a:pt x="339597" y="1028700"/>
                </a:lnTo>
                <a:lnTo>
                  <a:pt x="336505" y="977429"/>
                </a:lnTo>
                <a:lnTo>
                  <a:pt x="328218" y="936037"/>
                </a:lnTo>
                <a:lnTo>
                  <a:pt x="316220" y="901700"/>
                </a:lnTo>
                <a:lnTo>
                  <a:pt x="301996" y="871596"/>
                </a:lnTo>
                <a:lnTo>
                  <a:pt x="287029" y="842903"/>
                </a:lnTo>
                <a:lnTo>
                  <a:pt x="272805" y="812800"/>
                </a:lnTo>
                <a:lnTo>
                  <a:pt x="260807" y="778462"/>
                </a:lnTo>
                <a:lnTo>
                  <a:pt x="252520" y="737070"/>
                </a:lnTo>
                <a:lnTo>
                  <a:pt x="249428" y="685800"/>
                </a:lnTo>
                <a:lnTo>
                  <a:pt x="252520" y="634529"/>
                </a:lnTo>
                <a:lnTo>
                  <a:pt x="260807" y="593137"/>
                </a:lnTo>
                <a:lnTo>
                  <a:pt x="272805" y="558800"/>
                </a:lnTo>
                <a:lnTo>
                  <a:pt x="287029" y="528696"/>
                </a:lnTo>
                <a:lnTo>
                  <a:pt x="301996" y="500003"/>
                </a:lnTo>
                <a:lnTo>
                  <a:pt x="316220" y="469900"/>
                </a:lnTo>
                <a:lnTo>
                  <a:pt x="328218" y="435562"/>
                </a:lnTo>
                <a:lnTo>
                  <a:pt x="336505" y="394170"/>
                </a:lnTo>
                <a:lnTo>
                  <a:pt x="339597" y="342900"/>
                </a:lnTo>
                <a:lnTo>
                  <a:pt x="336505" y="291629"/>
                </a:lnTo>
                <a:lnTo>
                  <a:pt x="328218" y="250237"/>
                </a:lnTo>
                <a:lnTo>
                  <a:pt x="316220" y="215900"/>
                </a:lnTo>
                <a:lnTo>
                  <a:pt x="301996" y="185796"/>
                </a:lnTo>
                <a:lnTo>
                  <a:pt x="287029" y="157103"/>
                </a:lnTo>
                <a:lnTo>
                  <a:pt x="272805" y="127000"/>
                </a:lnTo>
                <a:lnTo>
                  <a:pt x="260807" y="92662"/>
                </a:lnTo>
                <a:lnTo>
                  <a:pt x="252520" y="51270"/>
                </a:lnTo>
                <a:lnTo>
                  <a:pt x="249428" y="0"/>
                </a:lnTo>
                <a:close/>
              </a:path>
            </a:pathLst>
          </a:custGeom>
          <a:solidFill>
            <a:srgbClr val="2A1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57249" y="5344921"/>
            <a:ext cx="4179062" cy="29288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336547" y="5137403"/>
            <a:ext cx="4309872" cy="2270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13688" y="5126735"/>
            <a:ext cx="4233672" cy="2819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57249" y="5146535"/>
            <a:ext cx="4267962" cy="1846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390650" y="5162677"/>
            <a:ext cx="403987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b="1">
                <a:solidFill>
                  <a:srgbClr val="FBE0A7"/>
                </a:solidFill>
                <a:latin typeface="Arial Black"/>
                <a:cs typeface="Arial Black"/>
              </a:rPr>
              <a:t>Structure of </a:t>
            </a:r>
            <a:r>
              <a:rPr dirty="0" sz="900" spc="-5" b="1">
                <a:solidFill>
                  <a:srgbClr val="FBE0A7"/>
                </a:solidFill>
                <a:latin typeface="Arial Black"/>
                <a:cs typeface="Arial Black"/>
              </a:rPr>
              <a:t>vasculature changes </a:t>
            </a:r>
            <a:r>
              <a:rPr dirty="0" sz="900" b="1">
                <a:solidFill>
                  <a:srgbClr val="FBE0A7"/>
                </a:solidFill>
                <a:latin typeface="Arial Black"/>
                <a:cs typeface="Arial Black"/>
              </a:rPr>
              <a:t>in response </a:t>
            </a:r>
            <a:r>
              <a:rPr dirty="0" sz="900" spc="-5" b="1">
                <a:solidFill>
                  <a:srgbClr val="FBE0A7"/>
                </a:solidFill>
                <a:latin typeface="Arial Black"/>
                <a:cs typeface="Arial Black"/>
              </a:rPr>
              <a:t>to </a:t>
            </a:r>
            <a:r>
              <a:rPr dirty="0" sz="900" b="1">
                <a:solidFill>
                  <a:srgbClr val="FBE0A7"/>
                </a:solidFill>
                <a:latin typeface="Arial Black"/>
                <a:cs typeface="Arial Black"/>
              </a:rPr>
              <a:t>different</a:t>
            </a:r>
            <a:r>
              <a:rPr dirty="0" sz="900" spc="55" b="1">
                <a:solidFill>
                  <a:srgbClr val="FBE0A7"/>
                </a:solidFill>
                <a:latin typeface="Arial Black"/>
                <a:cs typeface="Arial Black"/>
              </a:rPr>
              <a:t> </a:t>
            </a:r>
            <a:r>
              <a:rPr dirty="0" sz="900" b="1">
                <a:solidFill>
                  <a:srgbClr val="FBE0A7"/>
                </a:solidFill>
                <a:latin typeface="Arial Black"/>
                <a:cs typeface="Arial Black"/>
              </a:rPr>
              <a:t>needs</a:t>
            </a:r>
            <a:endParaRPr sz="900">
              <a:latin typeface="Arial Black"/>
              <a:cs typeface="Arial Blac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37428" y="8081365"/>
            <a:ext cx="61594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585858"/>
                </a:solidFill>
                <a:latin typeface="Arial"/>
                <a:cs typeface="Arial"/>
              </a:rPr>
              <a:t>4</a:t>
            </a:r>
            <a:endParaRPr sz="5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085207" y="4867071"/>
            <a:ext cx="601510" cy="2689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43304" y="4845684"/>
            <a:ext cx="4571365" cy="3428365"/>
          </a:xfrm>
          <a:custGeom>
            <a:avLst/>
            <a:gdLst/>
            <a:ahLst/>
            <a:cxnLst/>
            <a:rect l="l" t="t" r="r" b="b"/>
            <a:pathLst>
              <a:path w="4571365" h="3428365">
                <a:moveTo>
                  <a:pt x="0" y="3428111"/>
                </a:moveTo>
                <a:lnTo>
                  <a:pt x="4571365" y="3428111"/>
                </a:lnTo>
                <a:lnTo>
                  <a:pt x="4571365" y="0"/>
                </a:lnTo>
                <a:lnTo>
                  <a:pt x="0" y="0"/>
                </a:lnTo>
                <a:lnTo>
                  <a:pt x="0" y="3428111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 spc="-5"/>
              <a:t>10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3782" y="41147"/>
            <a:ext cx="167132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latin typeface="Times New Roman"/>
                <a:cs typeface="Times New Roman"/>
              </a:rPr>
              <a:t>Cardiovascular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Physiology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88" y="41147"/>
            <a:ext cx="56832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3/8/2016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868680"/>
            <a:ext cx="4465955" cy="3429000"/>
          </a:xfrm>
          <a:custGeom>
            <a:avLst/>
            <a:gdLst/>
            <a:ahLst/>
            <a:cxnLst/>
            <a:rect l="l" t="t" r="r" b="b"/>
            <a:pathLst>
              <a:path w="4465955" h="3429000">
                <a:moveTo>
                  <a:pt x="0" y="3429000"/>
                </a:moveTo>
                <a:lnTo>
                  <a:pt x="4465701" y="3429000"/>
                </a:lnTo>
                <a:lnTo>
                  <a:pt x="4465701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3F3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608701" y="868680"/>
            <a:ext cx="106680" cy="3429000"/>
          </a:xfrm>
          <a:custGeom>
            <a:avLst/>
            <a:gdLst/>
            <a:ahLst/>
            <a:cxnLst/>
            <a:rect l="l" t="t" r="r" b="b"/>
            <a:pathLst>
              <a:path w="106679" h="3429000">
                <a:moveTo>
                  <a:pt x="0" y="3429000"/>
                </a:moveTo>
                <a:lnTo>
                  <a:pt x="106299" y="3429000"/>
                </a:lnTo>
                <a:lnTo>
                  <a:pt x="106299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8B3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43000" y="868680"/>
            <a:ext cx="339725" cy="3429000"/>
          </a:xfrm>
          <a:custGeom>
            <a:avLst/>
            <a:gdLst/>
            <a:ahLst/>
            <a:cxnLst/>
            <a:rect l="l" t="t" r="r" b="b"/>
            <a:pathLst>
              <a:path w="339725" h="3429000">
                <a:moveTo>
                  <a:pt x="249428" y="0"/>
                </a:moveTo>
                <a:lnTo>
                  <a:pt x="0" y="0"/>
                </a:lnTo>
                <a:lnTo>
                  <a:pt x="0" y="3429000"/>
                </a:lnTo>
                <a:lnTo>
                  <a:pt x="249428" y="3429000"/>
                </a:lnTo>
                <a:lnTo>
                  <a:pt x="252520" y="3377729"/>
                </a:lnTo>
                <a:lnTo>
                  <a:pt x="260807" y="3336337"/>
                </a:lnTo>
                <a:lnTo>
                  <a:pt x="272805" y="3302000"/>
                </a:lnTo>
                <a:lnTo>
                  <a:pt x="287029" y="3271896"/>
                </a:lnTo>
                <a:lnTo>
                  <a:pt x="301996" y="3243203"/>
                </a:lnTo>
                <a:lnTo>
                  <a:pt x="316220" y="3213100"/>
                </a:lnTo>
                <a:lnTo>
                  <a:pt x="328218" y="3178762"/>
                </a:lnTo>
                <a:lnTo>
                  <a:pt x="336505" y="3137370"/>
                </a:lnTo>
                <a:lnTo>
                  <a:pt x="339597" y="3086100"/>
                </a:lnTo>
                <a:lnTo>
                  <a:pt x="336505" y="3034829"/>
                </a:lnTo>
                <a:lnTo>
                  <a:pt x="328218" y="2993437"/>
                </a:lnTo>
                <a:lnTo>
                  <a:pt x="316220" y="2959100"/>
                </a:lnTo>
                <a:lnTo>
                  <a:pt x="301996" y="2928996"/>
                </a:lnTo>
                <a:lnTo>
                  <a:pt x="287029" y="2900303"/>
                </a:lnTo>
                <a:lnTo>
                  <a:pt x="272805" y="2870200"/>
                </a:lnTo>
                <a:lnTo>
                  <a:pt x="260807" y="2835862"/>
                </a:lnTo>
                <a:lnTo>
                  <a:pt x="252520" y="2794470"/>
                </a:lnTo>
                <a:lnTo>
                  <a:pt x="249428" y="2743200"/>
                </a:lnTo>
                <a:lnTo>
                  <a:pt x="252520" y="2691929"/>
                </a:lnTo>
                <a:lnTo>
                  <a:pt x="260807" y="2650537"/>
                </a:lnTo>
                <a:lnTo>
                  <a:pt x="272805" y="2616200"/>
                </a:lnTo>
                <a:lnTo>
                  <a:pt x="287029" y="2586096"/>
                </a:lnTo>
                <a:lnTo>
                  <a:pt x="301996" y="2557403"/>
                </a:lnTo>
                <a:lnTo>
                  <a:pt x="316220" y="2527300"/>
                </a:lnTo>
                <a:lnTo>
                  <a:pt x="328218" y="2492962"/>
                </a:lnTo>
                <a:lnTo>
                  <a:pt x="336505" y="2451570"/>
                </a:lnTo>
                <a:lnTo>
                  <a:pt x="339597" y="2400300"/>
                </a:lnTo>
                <a:lnTo>
                  <a:pt x="336505" y="2349029"/>
                </a:lnTo>
                <a:lnTo>
                  <a:pt x="328218" y="2307637"/>
                </a:lnTo>
                <a:lnTo>
                  <a:pt x="316220" y="2273300"/>
                </a:lnTo>
                <a:lnTo>
                  <a:pt x="301996" y="2243196"/>
                </a:lnTo>
                <a:lnTo>
                  <a:pt x="287029" y="2214503"/>
                </a:lnTo>
                <a:lnTo>
                  <a:pt x="272805" y="2184400"/>
                </a:lnTo>
                <a:lnTo>
                  <a:pt x="260807" y="2150062"/>
                </a:lnTo>
                <a:lnTo>
                  <a:pt x="252520" y="2108670"/>
                </a:lnTo>
                <a:lnTo>
                  <a:pt x="249428" y="2057400"/>
                </a:lnTo>
                <a:lnTo>
                  <a:pt x="252520" y="2006129"/>
                </a:lnTo>
                <a:lnTo>
                  <a:pt x="260807" y="1964737"/>
                </a:lnTo>
                <a:lnTo>
                  <a:pt x="272805" y="1930400"/>
                </a:lnTo>
                <a:lnTo>
                  <a:pt x="287029" y="1900296"/>
                </a:lnTo>
                <a:lnTo>
                  <a:pt x="301996" y="1871603"/>
                </a:lnTo>
                <a:lnTo>
                  <a:pt x="316220" y="1841500"/>
                </a:lnTo>
                <a:lnTo>
                  <a:pt x="328218" y="1807162"/>
                </a:lnTo>
                <a:lnTo>
                  <a:pt x="336505" y="1765770"/>
                </a:lnTo>
                <a:lnTo>
                  <a:pt x="339597" y="1714500"/>
                </a:lnTo>
                <a:lnTo>
                  <a:pt x="336505" y="1663229"/>
                </a:lnTo>
                <a:lnTo>
                  <a:pt x="328218" y="1621837"/>
                </a:lnTo>
                <a:lnTo>
                  <a:pt x="316220" y="1587500"/>
                </a:lnTo>
                <a:lnTo>
                  <a:pt x="301996" y="1557396"/>
                </a:lnTo>
                <a:lnTo>
                  <a:pt x="287029" y="1528703"/>
                </a:lnTo>
                <a:lnTo>
                  <a:pt x="272805" y="1498600"/>
                </a:lnTo>
                <a:lnTo>
                  <a:pt x="260807" y="1464262"/>
                </a:lnTo>
                <a:lnTo>
                  <a:pt x="252520" y="1422870"/>
                </a:lnTo>
                <a:lnTo>
                  <a:pt x="249428" y="1371600"/>
                </a:lnTo>
                <a:lnTo>
                  <a:pt x="252520" y="1320329"/>
                </a:lnTo>
                <a:lnTo>
                  <a:pt x="260807" y="1278937"/>
                </a:lnTo>
                <a:lnTo>
                  <a:pt x="272805" y="1244600"/>
                </a:lnTo>
                <a:lnTo>
                  <a:pt x="287029" y="1214496"/>
                </a:lnTo>
                <a:lnTo>
                  <a:pt x="301996" y="1185803"/>
                </a:lnTo>
                <a:lnTo>
                  <a:pt x="316220" y="1155700"/>
                </a:lnTo>
                <a:lnTo>
                  <a:pt x="328218" y="1121362"/>
                </a:lnTo>
                <a:lnTo>
                  <a:pt x="336505" y="1079970"/>
                </a:lnTo>
                <a:lnTo>
                  <a:pt x="339597" y="1028700"/>
                </a:lnTo>
                <a:lnTo>
                  <a:pt x="336505" y="977429"/>
                </a:lnTo>
                <a:lnTo>
                  <a:pt x="328218" y="936037"/>
                </a:lnTo>
                <a:lnTo>
                  <a:pt x="316220" y="901700"/>
                </a:lnTo>
                <a:lnTo>
                  <a:pt x="301996" y="871596"/>
                </a:lnTo>
                <a:lnTo>
                  <a:pt x="287029" y="842903"/>
                </a:lnTo>
                <a:lnTo>
                  <a:pt x="272805" y="812800"/>
                </a:lnTo>
                <a:lnTo>
                  <a:pt x="260807" y="778462"/>
                </a:lnTo>
                <a:lnTo>
                  <a:pt x="252520" y="737070"/>
                </a:lnTo>
                <a:lnTo>
                  <a:pt x="249428" y="685800"/>
                </a:lnTo>
                <a:lnTo>
                  <a:pt x="252520" y="634529"/>
                </a:lnTo>
                <a:lnTo>
                  <a:pt x="260807" y="593137"/>
                </a:lnTo>
                <a:lnTo>
                  <a:pt x="272805" y="558800"/>
                </a:lnTo>
                <a:lnTo>
                  <a:pt x="287029" y="528696"/>
                </a:lnTo>
                <a:lnTo>
                  <a:pt x="301996" y="500003"/>
                </a:lnTo>
                <a:lnTo>
                  <a:pt x="316220" y="469900"/>
                </a:lnTo>
                <a:lnTo>
                  <a:pt x="328218" y="435562"/>
                </a:lnTo>
                <a:lnTo>
                  <a:pt x="336505" y="394170"/>
                </a:lnTo>
                <a:lnTo>
                  <a:pt x="339597" y="342900"/>
                </a:lnTo>
                <a:lnTo>
                  <a:pt x="336505" y="291629"/>
                </a:lnTo>
                <a:lnTo>
                  <a:pt x="328218" y="250237"/>
                </a:lnTo>
                <a:lnTo>
                  <a:pt x="316220" y="215900"/>
                </a:lnTo>
                <a:lnTo>
                  <a:pt x="301996" y="185796"/>
                </a:lnTo>
                <a:lnTo>
                  <a:pt x="287029" y="157103"/>
                </a:lnTo>
                <a:lnTo>
                  <a:pt x="272805" y="127000"/>
                </a:lnTo>
                <a:lnTo>
                  <a:pt x="260807" y="92662"/>
                </a:lnTo>
                <a:lnTo>
                  <a:pt x="252520" y="51270"/>
                </a:lnTo>
                <a:lnTo>
                  <a:pt x="249428" y="0"/>
                </a:lnTo>
                <a:close/>
              </a:path>
            </a:pathLst>
          </a:custGeom>
          <a:solidFill>
            <a:srgbClr val="2A1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40738" y="868680"/>
            <a:ext cx="4278757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395721" y="4073525"/>
            <a:ext cx="61594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585858"/>
                </a:solidFill>
                <a:latin typeface="Arial"/>
                <a:cs typeface="Arial"/>
              </a:rPr>
              <a:t>5</a:t>
            </a:r>
            <a:endParaRPr sz="5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43304" y="868933"/>
            <a:ext cx="4571365" cy="3428365"/>
          </a:xfrm>
          <a:custGeom>
            <a:avLst/>
            <a:gdLst/>
            <a:ahLst/>
            <a:cxnLst/>
            <a:rect l="l" t="t" r="r" b="b"/>
            <a:pathLst>
              <a:path w="4571365" h="3428365">
                <a:moveTo>
                  <a:pt x="0" y="3428110"/>
                </a:moveTo>
                <a:lnTo>
                  <a:pt x="4571365" y="3428110"/>
                </a:lnTo>
                <a:lnTo>
                  <a:pt x="4571365" y="0"/>
                </a:lnTo>
                <a:lnTo>
                  <a:pt x="0" y="0"/>
                </a:lnTo>
                <a:lnTo>
                  <a:pt x="0" y="342811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43000" y="4844796"/>
            <a:ext cx="4465955" cy="3429000"/>
          </a:xfrm>
          <a:custGeom>
            <a:avLst/>
            <a:gdLst/>
            <a:ahLst/>
            <a:cxnLst/>
            <a:rect l="l" t="t" r="r" b="b"/>
            <a:pathLst>
              <a:path w="4465955" h="3429000">
                <a:moveTo>
                  <a:pt x="0" y="3429000"/>
                </a:moveTo>
                <a:lnTo>
                  <a:pt x="4465701" y="3429000"/>
                </a:lnTo>
                <a:lnTo>
                  <a:pt x="4465701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3F3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608701" y="4844796"/>
            <a:ext cx="106680" cy="3429000"/>
          </a:xfrm>
          <a:custGeom>
            <a:avLst/>
            <a:gdLst/>
            <a:ahLst/>
            <a:cxnLst/>
            <a:rect l="l" t="t" r="r" b="b"/>
            <a:pathLst>
              <a:path w="106679" h="3429000">
                <a:moveTo>
                  <a:pt x="0" y="3429000"/>
                </a:moveTo>
                <a:lnTo>
                  <a:pt x="106299" y="3429000"/>
                </a:lnTo>
                <a:lnTo>
                  <a:pt x="106299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8B3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143000" y="4844796"/>
            <a:ext cx="339725" cy="3429000"/>
          </a:xfrm>
          <a:custGeom>
            <a:avLst/>
            <a:gdLst/>
            <a:ahLst/>
            <a:cxnLst/>
            <a:rect l="l" t="t" r="r" b="b"/>
            <a:pathLst>
              <a:path w="339725" h="3429000">
                <a:moveTo>
                  <a:pt x="249428" y="0"/>
                </a:moveTo>
                <a:lnTo>
                  <a:pt x="0" y="0"/>
                </a:lnTo>
                <a:lnTo>
                  <a:pt x="0" y="3429000"/>
                </a:lnTo>
                <a:lnTo>
                  <a:pt x="249428" y="3429000"/>
                </a:lnTo>
                <a:lnTo>
                  <a:pt x="252520" y="3377729"/>
                </a:lnTo>
                <a:lnTo>
                  <a:pt x="260807" y="3336337"/>
                </a:lnTo>
                <a:lnTo>
                  <a:pt x="272805" y="3302000"/>
                </a:lnTo>
                <a:lnTo>
                  <a:pt x="287029" y="3271896"/>
                </a:lnTo>
                <a:lnTo>
                  <a:pt x="301996" y="3243203"/>
                </a:lnTo>
                <a:lnTo>
                  <a:pt x="316220" y="3213100"/>
                </a:lnTo>
                <a:lnTo>
                  <a:pt x="328218" y="3178762"/>
                </a:lnTo>
                <a:lnTo>
                  <a:pt x="336505" y="3137370"/>
                </a:lnTo>
                <a:lnTo>
                  <a:pt x="339597" y="3086100"/>
                </a:lnTo>
                <a:lnTo>
                  <a:pt x="336505" y="3034829"/>
                </a:lnTo>
                <a:lnTo>
                  <a:pt x="328218" y="2993437"/>
                </a:lnTo>
                <a:lnTo>
                  <a:pt x="316220" y="2959100"/>
                </a:lnTo>
                <a:lnTo>
                  <a:pt x="301996" y="2928996"/>
                </a:lnTo>
                <a:lnTo>
                  <a:pt x="287029" y="2900303"/>
                </a:lnTo>
                <a:lnTo>
                  <a:pt x="272805" y="2870200"/>
                </a:lnTo>
                <a:lnTo>
                  <a:pt x="260807" y="2835862"/>
                </a:lnTo>
                <a:lnTo>
                  <a:pt x="252520" y="2794470"/>
                </a:lnTo>
                <a:lnTo>
                  <a:pt x="249428" y="2743200"/>
                </a:lnTo>
                <a:lnTo>
                  <a:pt x="252520" y="2691929"/>
                </a:lnTo>
                <a:lnTo>
                  <a:pt x="260807" y="2650537"/>
                </a:lnTo>
                <a:lnTo>
                  <a:pt x="272805" y="2616200"/>
                </a:lnTo>
                <a:lnTo>
                  <a:pt x="287029" y="2586096"/>
                </a:lnTo>
                <a:lnTo>
                  <a:pt x="301996" y="2557403"/>
                </a:lnTo>
                <a:lnTo>
                  <a:pt x="316220" y="2527300"/>
                </a:lnTo>
                <a:lnTo>
                  <a:pt x="328218" y="2492962"/>
                </a:lnTo>
                <a:lnTo>
                  <a:pt x="336505" y="2451570"/>
                </a:lnTo>
                <a:lnTo>
                  <a:pt x="339597" y="2400299"/>
                </a:lnTo>
                <a:lnTo>
                  <a:pt x="336505" y="2349029"/>
                </a:lnTo>
                <a:lnTo>
                  <a:pt x="328218" y="2307637"/>
                </a:lnTo>
                <a:lnTo>
                  <a:pt x="316220" y="2273299"/>
                </a:lnTo>
                <a:lnTo>
                  <a:pt x="301996" y="2243196"/>
                </a:lnTo>
                <a:lnTo>
                  <a:pt x="287029" y="2214503"/>
                </a:lnTo>
                <a:lnTo>
                  <a:pt x="272805" y="2184399"/>
                </a:lnTo>
                <a:lnTo>
                  <a:pt x="260807" y="2150062"/>
                </a:lnTo>
                <a:lnTo>
                  <a:pt x="252520" y="2108670"/>
                </a:lnTo>
                <a:lnTo>
                  <a:pt x="249428" y="2057399"/>
                </a:lnTo>
                <a:lnTo>
                  <a:pt x="252520" y="2006129"/>
                </a:lnTo>
                <a:lnTo>
                  <a:pt x="260807" y="1964737"/>
                </a:lnTo>
                <a:lnTo>
                  <a:pt x="272805" y="1930399"/>
                </a:lnTo>
                <a:lnTo>
                  <a:pt x="287029" y="1900296"/>
                </a:lnTo>
                <a:lnTo>
                  <a:pt x="301996" y="1871603"/>
                </a:lnTo>
                <a:lnTo>
                  <a:pt x="316220" y="1841499"/>
                </a:lnTo>
                <a:lnTo>
                  <a:pt x="328218" y="1807162"/>
                </a:lnTo>
                <a:lnTo>
                  <a:pt x="336505" y="1765770"/>
                </a:lnTo>
                <a:lnTo>
                  <a:pt x="339597" y="1714499"/>
                </a:lnTo>
                <a:lnTo>
                  <a:pt x="336505" y="1663229"/>
                </a:lnTo>
                <a:lnTo>
                  <a:pt x="328218" y="1621837"/>
                </a:lnTo>
                <a:lnTo>
                  <a:pt x="316220" y="1587499"/>
                </a:lnTo>
                <a:lnTo>
                  <a:pt x="301996" y="1557396"/>
                </a:lnTo>
                <a:lnTo>
                  <a:pt x="287029" y="1528703"/>
                </a:lnTo>
                <a:lnTo>
                  <a:pt x="272805" y="1498599"/>
                </a:lnTo>
                <a:lnTo>
                  <a:pt x="260807" y="1464262"/>
                </a:lnTo>
                <a:lnTo>
                  <a:pt x="252520" y="1422870"/>
                </a:lnTo>
                <a:lnTo>
                  <a:pt x="249428" y="1371599"/>
                </a:lnTo>
                <a:lnTo>
                  <a:pt x="252520" y="1320329"/>
                </a:lnTo>
                <a:lnTo>
                  <a:pt x="260807" y="1278937"/>
                </a:lnTo>
                <a:lnTo>
                  <a:pt x="272805" y="1244599"/>
                </a:lnTo>
                <a:lnTo>
                  <a:pt x="287029" y="1214496"/>
                </a:lnTo>
                <a:lnTo>
                  <a:pt x="301996" y="1185803"/>
                </a:lnTo>
                <a:lnTo>
                  <a:pt x="316220" y="1155699"/>
                </a:lnTo>
                <a:lnTo>
                  <a:pt x="328218" y="1121362"/>
                </a:lnTo>
                <a:lnTo>
                  <a:pt x="336505" y="1079970"/>
                </a:lnTo>
                <a:lnTo>
                  <a:pt x="339597" y="1028700"/>
                </a:lnTo>
                <a:lnTo>
                  <a:pt x="336505" y="977429"/>
                </a:lnTo>
                <a:lnTo>
                  <a:pt x="328218" y="936037"/>
                </a:lnTo>
                <a:lnTo>
                  <a:pt x="316220" y="901700"/>
                </a:lnTo>
                <a:lnTo>
                  <a:pt x="301996" y="871596"/>
                </a:lnTo>
                <a:lnTo>
                  <a:pt x="287029" y="842903"/>
                </a:lnTo>
                <a:lnTo>
                  <a:pt x="272805" y="812800"/>
                </a:lnTo>
                <a:lnTo>
                  <a:pt x="260807" y="778462"/>
                </a:lnTo>
                <a:lnTo>
                  <a:pt x="252520" y="737070"/>
                </a:lnTo>
                <a:lnTo>
                  <a:pt x="249428" y="685800"/>
                </a:lnTo>
                <a:lnTo>
                  <a:pt x="252520" y="634529"/>
                </a:lnTo>
                <a:lnTo>
                  <a:pt x="260807" y="593137"/>
                </a:lnTo>
                <a:lnTo>
                  <a:pt x="272805" y="558800"/>
                </a:lnTo>
                <a:lnTo>
                  <a:pt x="287029" y="528696"/>
                </a:lnTo>
                <a:lnTo>
                  <a:pt x="301996" y="500003"/>
                </a:lnTo>
                <a:lnTo>
                  <a:pt x="316220" y="469900"/>
                </a:lnTo>
                <a:lnTo>
                  <a:pt x="328218" y="435562"/>
                </a:lnTo>
                <a:lnTo>
                  <a:pt x="336505" y="394170"/>
                </a:lnTo>
                <a:lnTo>
                  <a:pt x="339597" y="342900"/>
                </a:lnTo>
                <a:lnTo>
                  <a:pt x="336505" y="291629"/>
                </a:lnTo>
                <a:lnTo>
                  <a:pt x="328218" y="250237"/>
                </a:lnTo>
                <a:lnTo>
                  <a:pt x="316220" y="215900"/>
                </a:lnTo>
                <a:lnTo>
                  <a:pt x="301996" y="185796"/>
                </a:lnTo>
                <a:lnTo>
                  <a:pt x="287029" y="157103"/>
                </a:lnTo>
                <a:lnTo>
                  <a:pt x="272805" y="127000"/>
                </a:lnTo>
                <a:lnTo>
                  <a:pt x="260807" y="92662"/>
                </a:lnTo>
                <a:lnTo>
                  <a:pt x="252520" y="51270"/>
                </a:lnTo>
                <a:lnTo>
                  <a:pt x="249428" y="0"/>
                </a:lnTo>
                <a:close/>
              </a:path>
            </a:pathLst>
          </a:custGeom>
          <a:solidFill>
            <a:srgbClr val="2A1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323466" y="5191188"/>
            <a:ext cx="4296410" cy="356235"/>
          </a:xfrm>
          <a:prstGeom prst="rect">
            <a:avLst/>
          </a:prstGeom>
          <a:solidFill>
            <a:srgbClr val="FFD289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5715">
              <a:lnSpc>
                <a:spcPts val="1240"/>
              </a:lnSpc>
            </a:pPr>
            <a:r>
              <a:rPr dirty="0" sz="1100" spc="65" b="1">
                <a:solidFill>
                  <a:srgbClr val="FF0000"/>
                </a:solidFill>
                <a:latin typeface="Arial Black"/>
                <a:cs typeface="Arial Black"/>
              </a:rPr>
              <a:t>DISTRIBUTION </a:t>
            </a:r>
            <a:r>
              <a:rPr dirty="0" sz="1100" spc="40" b="1">
                <a:solidFill>
                  <a:srgbClr val="FF0000"/>
                </a:solidFill>
                <a:latin typeface="Arial Black"/>
                <a:cs typeface="Arial Black"/>
              </a:rPr>
              <a:t>OF </a:t>
            </a:r>
            <a:r>
              <a:rPr dirty="0" sz="1100" spc="55" b="1">
                <a:solidFill>
                  <a:srgbClr val="FF0000"/>
                </a:solidFill>
                <a:latin typeface="Arial Black"/>
                <a:cs typeface="Arial Black"/>
              </a:rPr>
              <a:t>BLOOD </a:t>
            </a:r>
            <a:r>
              <a:rPr dirty="0" sz="1100" spc="60" b="1">
                <a:solidFill>
                  <a:srgbClr val="FF0000"/>
                </a:solidFill>
                <a:latin typeface="Arial Black"/>
                <a:cs typeface="Arial Black"/>
              </a:rPr>
              <a:t>WITHIN</a:t>
            </a:r>
            <a:r>
              <a:rPr dirty="0" sz="1100" spc="325" b="1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dirty="0" sz="1100" spc="45" b="1">
                <a:solidFill>
                  <a:srgbClr val="FF0000"/>
                </a:solidFill>
                <a:latin typeface="Arial Black"/>
                <a:cs typeface="Arial Black"/>
              </a:rPr>
              <a:t>THE</a:t>
            </a:r>
            <a:endParaRPr sz="1100">
              <a:latin typeface="Arial Black"/>
              <a:cs typeface="Arial Black"/>
            </a:endParaRPr>
          </a:p>
          <a:p>
            <a:pPr algn="ctr" marR="3810">
              <a:lnSpc>
                <a:spcPts val="1255"/>
              </a:lnSpc>
            </a:pPr>
            <a:r>
              <a:rPr dirty="0" sz="1100" spc="50" b="1">
                <a:solidFill>
                  <a:srgbClr val="FF0000"/>
                </a:solidFill>
                <a:latin typeface="Arial Black"/>
                <a:cs typeface="Arial Black"/>
              </a:rPr>
              <a:t>CIRCULATORY </a:t>
            </a:r>
            <a:r>
              <a:rPr dirty="0" sz="1100" spc="45" b="1">
                <a:solidFill>
                  <a:srgbClr val="FF0000"/>
                </a:solidFill>
                <a:latin typeface="Arial Black"/>
                <a:cs typeface="Arial Black"/>
              </a:rPr>
              <a:t>SYSTEM </a:t>
            </a:r>
            <a:r>
              <a:rPr dirty="0" sz="1100" b="1">
                <a:solidFill>
                  <a:srgbClr val="FF0000"/>
                </a:solidFill>
                <a:latin typeface="Arial Black"/>
                <a:cs typeface="Arial Black"/>
              </a:rPr>
              <a:t>AT</a:t>
            </a:r>
            <a:r>
              <a:rPr dirty="0" sz="1100" spc="270" b="1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dirty="0" sz="1100" spc="50" b="1">
                <a:solidFill>
                  <a:srgbClr val="FF0000"/>
                </a:solidFill>
                <a:latin typeface="Arial Black"/>
                <a:cs typeface="Arial Black"/>
              </a:rPr>
              <a:t>REST</a:t>
            </a:r>
            <a:endParaRPr sz="1100">
              <a:latin typeface="Arial Black"/>
              <a:cs typeface="Arial Black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40738" y="5545454"/>
            <a:ext cx="4278757" cy="27226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5337428" y="8081365"/>
            <a:ext cx="61594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585858"/>
                </a:solidFill>
                <a:latin typeface="Arial"/>
                <a:cs typeface="Arial"/>
              </a:rPr>
              <a:t>6</a:t>
            </a:r>
            <a:endParaRPr sz="5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085207" y="4886248"/>
            <a:ext cx="601510" cy="2689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143304" y="4845684"/>
            <a:ext cx="4571365" cy="3428365"/>
          </a:xfrm>
          <a:custGeom>
            <a:avLst/>
            <a:gdLst/>
            <a:ahLst/>
            <a:cxnLst/>
            <a:rect l="l" t="t" r="r" b="b"/>
            <a:pathLst>
              <a:path w="4571365" h="3428365">
                <a:moveTo>
                  <a:pt x="0" y="3428111"/>
                </a:moveTo>
                <a:lnTo>
                  <a:pt x="4571365" y="3428111"/>
                </a:lnTo>
                <a:lnTo>
                  <a:pt x="4571365" y="0"/>
                </a:lnTo>
                <a:lnTo>
                  <a:pt x="0" y="0"/>
                </a:lnTo>
                <a:lnTo>
                  <a:pt x="0" y="3428111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 spc="-5"/>
              <a:t>10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3782" y="41147"/>
            <a:ext cx="167132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latin typeface="Times New Roman"/>
                <a:cs typeface="Times New Roman"/>
              </a:rPr>
              <a:t>Cardiovascular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Physiology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88" y="41147"/>
            <a:ext cx="56832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3/8/2016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868680"/>
            <a:ext cx="4465955" cy="3429000"/>
          </a:xfrm>
          <a:custGeom>
            <a:avLst/>
            <a:gdLst/>
            <a:ahLst/>
            <a:cxnLst/>
            <a:rect l="l" t="t" r="r" b="b"/>
            <a:pathLst>
              <a:path w="4465955" h="3429000">
                <a:moveTo>
                  <a:pt x="0" y="3429000"/>
                </a:moveTo>
                <a:lnTo>
                  <a:pt x="4465701" y="3429000"/>
                </a:lnTo>
                <a:lnTo>
                  <a:pt x="4465701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3F3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608701" y="868680"/>
            <a:ext cx="106680" cy="3429000"/>
          </a:xfrm>
          <a:custGeom>
            <a:avLst/>
            <a:gdLst/>
            <a:ahLst/>
            <a:cxnLst/>
            <a:rect l="l" t="t" r="r" b="b"/>
            <a:pathLst>
              <a:path w="106679" h="3429000">
                <a:moveTo>
                  <a:pt x="0" y="3429000"/>
                </a:moveTo>
                <a:lnTo>
                  <a:pt x="106299" y="3429000"/>
                </a:lnTo>
                <a:lnTo>
                  <a:pt x="106299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8B3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43000" y="868680"/>
            <a:ext cx="339725" cy="3429000"/>
          </a:xfrm>
          <a:custGeom>
            <a:avLst/>
            <a:gdLst/>
            <a:ahLst/>
            <a:cxnLst/>
            <a:rect l="l" t="t" r="r" b="b"/>
            <a:pathLst>
              <a:path w="339725" h="3429000">
                <a:moveTo>
                  <a:pt x="249428" y="0"/>
                </a:moveTo>
                <a:lnTo>
                  <a:pt x="0" y="0"/>
                </a:lnTo>
                <a:lnTo>
                  <a:pt x="0" y="3429000"/>
                </a:lnTo>
                <a:lnTo>
                  <a:pt x="249428" y="3429000"/>
                </a:lnTo>
                <a:lnTo>
                  <a:pt x="252520" y="3377729"/>
                </a:lnTo>
                <a:lnTo>
                  <a:pt x="260807" y="3336337"/>
                </a:lnTo>
                <a:lnTo>
                  <a:pt x="272805" y="3302000"/>
                </a:lnTo>
                <a:lnTo>
                  <a:pt x="287029" y="3271896"/>
                </a:lnTo>
                <a:lnTo>
                  <a:pt x="301996" y="3243203"/>
                </a:lnTo>
                <a:lnTo>
                  <a:pt x="316220" y="3213100"/>
                </a:lnTo>
                <a:lnTo>
                  <a:pt x="328218" y="3178762"/>
                </a:lnTo>
                <a:lnTo>
                  <a:pt x="336505" y="3137370"/>
                </a:lnTo>
                <a:lnTo>
                  <a:pt x="339597" y="3086100"/>
                </a:lnTo>
                <a:lnTo>
                  <a:pt x="336505" y="3034829"/>
                </a:lnTo>
                <a:lnTo>
                  <a:pt x="328218" y="2993437"/>
                </a:lnTo>
                <a:lnTo>
                  <a:pt x="316220" y="2959100"/>
                </a:lnTo>
                <a:lnTo>
                  <a:pt x="301996" y="2928996"/>
                </a:lnTo>
                <a:lnTo>
                  <a:pt x="287029" y="2900303"/>
                </a:lnTo>
                <a:lnTo>
                  <a:pt x="272805" y="2870200"/>
                </a:lnTo>
                <a:lnTo>
                  <a:pt x="260807" y="2835862"/>
                </a:lnTo>
                <a:lnTo>
                  <a:pt x="252520" y="2794470"/>
                </a:lnTo>
                <a:lnTo>
                  <a:pt x="249428" y="2743200"/>
                </a:lnTo>
                <a:lnTo>
                  <a:pt x="252520" y="2691929"/>
                </a:lnTo>
                <a:lnTo>
                  <a:pt x="260807" y="2650537"/>
                </a:lnTo>
                <a:lnTo>
                  <a:pt x="272805" y="2616200"/>
                </a:lnTo>
                <a:lnTo>
                  <a:pt x="287029" y="2586096"/>
                </a:lnTo>
                <a:lnTo>
                  <a:pt x="301996" y="2557403"/>
                </a:lnTo>
                <a:lnTo>
                  <a:pt x="316220" y="2527300"/>
                </a:lnTo>
                <a:lnTo>
                  <a:pt x="328218" y="2492962"/>
                </a:lnTo>
                <a:lnTo>
                  <a:pt x="336505" y="2451570"/>
                </a:lnTo>
                <a:lnTo>
                  <a:pt x="339597" y="2400300"/>
                </a:lnTo>
                <a:lnTo>
                  <a:pt x="336505" y="2349029"/>
                </a:lnTo>
                <a:lnTo>
                  <a:pt x="328218" y="2307637"/>
                </a:lnTo>
                <a:lnTo>
                  <a:pt x="316220" y="2273300"/>
                </a:lnTo>
                <a:lnTo>
                  <a:pt x="301996" y="2243196"/>
                </a:lnTo>
                <a:lnTo>
                  <a:pt x="287029" y="2214503"/>
                </a:lnTo>
                <a:lnTo>
                  <a:pt x="272805" y="2184400"/>
                </a:lnTo>
                <a:lnTo>
                  <a:pt x="260807" y="2150062"/>
                </a:lnTo>
                <a:lnTo>
                  <a:pt x="252520" y="2108670"/>
                </a:lnTo>
                <a:lnTo>
                  <a:pt x="249428" y="2057400"/>
                </a:lnTo>
                <a:lnTo>
                  <a:pt x="252520" y="2006129"/>
                </a:lnTo>
                <a:lnTo>
                  <a:pt x="260807" y="1964737"/>
                </a:lnTo>
                <a:lnTo>
                  <a:pt x="272805" y="1930400"/>
                </a:lnTo>
                <a:lnTo>
                  <a:pt x="287029" y="1900296"/>
                </a:lnTo>
                <a:lnTo>
                  <a:pt x="301996" y="1871603"/>
                </a:lnTo>
                <a:lnTo>
                  <a:pt x="316220" y="1841500"/>
                </a:lnTo>
                <a:lnTo>
                  <a:pt x="328218" y="1807162"/>
                </a:lnTo>
                <a:lnTo>
                  <a:pt x="336505" y="1765770"/>
                </a:lnTo>
                <a:lnTo>
                  <a:pt x="339597" y="1714500"/>
                </a:lnTo>
                <a:lnTo>
                  <a:pt x="336505" y="1663229"/>
                </a:lnTo>
                <a:lnTo>
                  <a:pt x="328218" y="1621837"/>
                </a:lnTo>
                <a:lnTo>
                  <a:pt x="316220" y="1587500"/>
                </a:lnTo>
                <a:lnTo>
                  <a:pt x="301996" y="1557396"/>
                </a:lnTo>
                <a:lnTo>
                  <a:pt x="287029" y="1528703"/>
                </a:lnTo>
                <a:lnTo>
                  <a:pt x="272805" y="1498600"/>
                </a:lnTo>
                <a:lnTo>
                  <a:pt x="260807" y="1464262"/>
                </a:lnTo>
                <a:lnTo>
                  <a:pt x="252520" y="1422870"/>
                </a:lnTo>
                <a:lnTo>
                  <a:pt x="249428" y="1371600"/>
                </a:lnTo>
                <a:lnTo>
                  <a:pt x="252520" y="1320329"/>
                </a:lnTo>
                <a:lnTo>
                  <a:pt x="260807" y="1278937"/>
                </a:lnTo>
                <a:lnTo>
                  <a:pt x="272805" y="1244600"/>
                </a:lnTo>
                <a:lnTo>
                  <a:pt x="287029" y="1214496"/>
                </a:lnTo>
                <a:lnTo>
                  <a:pt x="301996" y="1185803"/>
                </a:lnTo>
                <a:lnTo>
                  <a:pt x="316220" y="1155700"/>
                </a:lnTo>
                <a:lnTo>
                  <a:pt x="328218" y="1121362"/>
                </a:lnTo>
                <a:lnTo>
                  <a:pt x="336505" y="1079970"/>
                </a:lnTo>
                <a:lnTo>
                  <a:pt x="339597" y="1028700"/>
                </a:lnTo>
                <a:lnTo>
                  <a:pt x="336505" y="977429"/>
                </a:lnTo>
                <a:lnTo>
                  <a:pt x="328218" y="936037"/>
                </a:lnTo>
                <a:lnTo>
                  <a:pt x="316220" y="901700"/>
                </a:lnTo>
                <a:lnTo>
                  <a:pt x="301996" y="871596"/>
                </a:lnTo>
                <a:lnTo>
                  <a:pt x="287029" y="842903"/>
                </a:lnTo>
                <a:lnTo>
                  <a:pt x="272805" y="812800"/>
                </a:lnTo>
                <a:lnTo>
                  <a:pt x="260807" y="778462"/>
                </a:lnTo>
                <a:lnTo>
                  <a:pt x="252520" y="737070"/>
                </a:lnTo>
                <a:lnTo>
                  <a:pt x="249428" y="685800"/>
                </a:lnTo>
                <a:lnTo>
                  <a:pt x="252520" y="634529"/>
                </a:lnTo>
                <a:lnTo>
                  <a:pt x="260807" y="593137"/>
                </a:lnTo>
                <a:lnTo>
                  <a:pt x="272805" y="558800"/>
                </a:lnTo>
                <a:lnTo>
                  <a:pt x="287029" y="528696"/>
                </a:lnTo>
                <a:lnTo>
                  <a:pt x="301996" y="500003"/>
                </a:lnTo>
                <a:lnTo>
                  <a:pt x="316220" y="469900"/>
                </a:lnTo>
                <a:lnTo>
                  <a:pt x="328218" y="435562"/>
                </a:lnTo>
                <a:lnTo>
                  <a:pt x="336505" y="394170"/>
                </a:lnTo>
                <a:lnTo>
                  <a:pt x="339597" y="342900"/>
                </a:lnTo>
                <a:lnTo>
                  <a:pt x="336505" y="291629"/>
                </a:lnTo>
                <a:lnTo>
                  <a:pt x="328218" y="250237"/>
                </a:lnTo>
                <a:lnTo>
                  <a:pt x="316220" y="215900"/>
                </a:lnTo>
                <a:lnTo>
                  <a:pt x="301996" y="185796"/>
                </a:lnTo>
                <a:lnTo>
                  <a:pt x="287029" y="157103"/>
                </a:lnTo>
                <a:lnTo>
                  <a:pt x="272805" y="127000"/>
                </a:lnTo>
                <a:lnTo>
                  <a:pt x="260807" y="92662"/>
                </a:lnTo>
                <a:lnTo>
                  <a:pt x="252520" y="51270"/>
                </a:lnTo>
                <a:lnTo>
                  <a:pt x="249428" y="0"/>
                </a:lnTo>
                <a:close/>
              </a:path>
            </a:pathLst>
          </a:custGeom>
          <a:solidFill>
            <a:srgbClr val="2A1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279778" y="1179004"/>
            <a:ext cx="4381500" cy="180340"/>
          </a:xfrm>
          <a:prstGeom prst="rect">
            <a:avLst/>
          </a:prstGeom>
          <a:solidFill>
            <a:srgbClr val="FFD289"/>
          </a:solidFill>
        </p:spPr>
        <p:txBody>
          <a:bodyPr wrap="square" lIns="0" tIns="1905" rIns="0" bIns="0" rtlCol="0" vert="horz">
            <a:spAutoFit/>
          </a:bodyPr>
          <a:lstStyle/>
          <a:p>
            <a:pPr marL="208915">
              <a:lnSpc>
                <a:spcPct val="100000"/>
              </a:lnSpc>
              <a:spcBef>
                <a:spcPts val="15"/>
              </a:spcBef>
            </a:pPr>
            <a:r>
              <a:rPr dirty="0" sz="900" spc="55" b="1">
                <a:solidFill>
                  <a:srgbClr val="C00000"/>
                </a:solidFill>
                <a:latin typeface="Arial Black"/>
                <a:cs typeface="Arial Black"/>
              </a:rPr>
              <a:t>PRESSURE THROUGHOUT </a:t>
            </a:r>
            <a:r>
              <a:rPr dirty="0" sz="900" spc="40" b="1">
                <a:solidFill>
                  <a:srgbClr val="C00000"/>
                </a:solidFill>
                <a:latin typeface="Arial Black"/>
                <a:cs typeface="Arial Black"/>
              </a:rPr>
              <a:t>THE </a:t>
            </a:r>
            <a:r>
              <a:rPr dirty="0" sz="900" spc="50" b="1">
                <a:solidFill>
                  <a:srgbClr val="C00000"/>
                </a:solidFill>
                <a:latin typeface="Arial Black"/>
                <a:cs typeface="Arial Black"/>
              </a:rPr>
              <a:t>SYSTEMIC </a:t>
            </a:r>
            <a:r>
              <a:rPr dirty="0" sz="900" spc="250" b="1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dirty="0" sz="900" spc="50" b="1">
                <a:solidFill>
                  <a:srgbClr val="C00000"/>
                </a:solidFill>
                <a:latin typeface="Arial Black"/>
                <a:cs typeface="Arial Black"/>
              </a:rPr>
              <a:t>CIRCULATION</a:t>
            </a:r>
            <a:endParaRPr sz="900">
              <a:latin typeface="Arial Black"/>
              <a:cs typeface="Arial Blac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40738" y="1359027"/>
            <a:ext cx="4278757" cy="29386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160136" y="883005"/>
            <a:ext cx="540054" cy="2227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461508" y="3925696"/>
            <a:ext cx="61594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585858"/>
                </a:solidFill>
                <a:latin typeface="Arial"/>
                <a:cs typeface="Arial"/>
              </a:rPr>
              <a:t>7</a:t>
            </a:r>
            <a:endParaRPr sz="5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43304" y="868933"/>
            <a:ext cx="4571365" cy="3428365"/>
          </a:xfrm>
          <a:custGeom>
            <a:avLst/>
            <a:gdLst/>
            <a:ahLst/>
            <a:cxnLst/>
            <a:rect l="l" t="t" r="r" b="b"/>
            <a:pathLst>
              <a:path w="4571365" h="3428365">
                <a:moveTo>
                  <a:pt x="0" y="3428110"/>
                </a:moveTo>
                <a:lnTo>
                  <a:pt x="4571365" y="3428110"/>
                </a:lnTo>
                <a:lnTo>
                  <a:pt x="4571365" y="0"/>
                </a:lnTo>
                <a:lnTo>
                  <a:pt x="0" y="0"/>
                </a:lnTo>
                <a:lnTo>
                  <a:pt x="0" y="342811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143000" y="4844796"/>
            <a:ext cx="4465955" cy="3429000"/>
          </a:xfrm>
          <a:custGeom>
            <a:avLst/>
            <a:gdLst/>
            <a:ahLst/>
            <a:cxnLst/>
            <a:rect l="l" t="t" r="r" b="b"/>
            <a:pathLst>
              <a:path w="4465955" h="3429000">
                <a:moveTo>
                  <a:pt x="0" y="3429000"/>
                </a:moveTo>
                <a:lnTo>
                  <a:pt x="4465701" y="3429000"/>
                </a:lnTo>
                <a:lnTo>
                  <a:pt x="4465701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3F3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608701" y="4844796"/>
            <a:ext cx="106680" cy="3429000"/>
          </a:xfrm>
          <a:custGeom>
            <a:avLst/>
            <a:gdLst/>
            <a:ahLst/>
            <a:cxnLst/>
            <a:rect l="l" t="t" r="r" b="b"/>
            <a:pathLst>
              <a:path w="106679" h="3429000">
                <a:moveTo>
                  <a:pt x="0" y="3429000"/>
                </a:moveTo>
                <a:lnTo>
                  <a:pt x="106299" y="3429000"/>
                </a:lnTo>
                <a:lnTo>
                  <a:pt x="106299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8B3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43000" y="4844796"/>
            <a:ext cx="339725" cy="3429000"/>
          </a:xfrm>
          <a:custGeom>
            <a:avLst/>
            <a:gdLst/>
            <a:ahLst/>
            <a:cxnLst/>
            <a:rect l="l" t="t" r="r" b="b"/>
            <a:pathLst>
              <a:path w="339725" h="3429000">
                <a:moveTo>
                  <a:pt x="249428" y="0"/>
                </a:moveTo>
                <a:lnTo>
                  <a:pt x="0" y="0"/>
                </a:lnTo>
                <a:lnTo>
                  <a:pt x="0" y="3429000"/>
                </a:lnTo>
                <a:lnTo>
                  <a:pt x="249428" y="3429000"/>
                </a:lnTo>
                <a:lnTo>
                  <a:pt x="252520" y="3377729"/>
                </a:lnTo>
                <a:lnTo>
                  <a:pt x="260807" y="3336337"/>
                </a:lnTo>
                <a:lnTo>
                  <a:pt x="272805" y="3302000"/>
                </a:lnTo>
                <a:lnTo>
                  <a:pt x="287029" y="3271896"/>
                </a:lnTo>
                <a:lnTo>
                  <a:pt x="301996" y="3243203"/>
                </a:lnTo>
                <a:lnTo>
                  <a:pt x="316220" y="3213100"/>
                </a:lnTo>
                <a:lnTo>
                  <a:pt x="328218" y="3178762"/>
                </a:lnTo>
                <a:lnTo>
                  <a:pt x="336505" y="3137370"/>
                </a:lnTo>
                <a:lnTo>
                  <a:pt x="339597" y="3086100"/>
                </a:lnTo>
                <a:lnTo>
                  <a:pt x="336505" y="3034829"/>
                </a:lnTo>
                <a:lnTo>
                  <a:pt x="328218" y="2993437"/>
                </a:lnTo>
                <a:lnTo>
                  <a:pt x="316220" y="2959100"/>
                </a:lnTo>
                <a:lnTo>
                  <a:pt x="301996" y="2928996"/>
                </a:lnTo>
                <a:lnTo>
                  <a:pt x="287029" y="2900303"/>
                </a:lnTo>
                <a:lnTo>
                  <a:pt x="272805" y="2870200"/>
                </a:lnTo>
                <a:lnTo>
                  <a:pt x="260807" y="2835862"/>
                </a:lnTo>
                <a:lnTo>
                  <a:pt x="252520" y="2794470"/>
                </a:lnTo>
                <a:lnTo>
                  <a:pt x="249428" y="2743200"/>
                </a:lnTo>
                <a:lnTo>
                  <a:pt x="252520" y="2691929"/>
                </a:lnTo>
                <a:lnTo>
                  <a:pt x="260807" y="2650537"/>
                </a:lnTo>
                <a:lnTo>
                  <a:pt x="272805" y="2616200"/>
                </a:lnTo>
                <a:lnTo>
                  <a:pt x="287029" y="2586096"/>
                </a:lnTo>
                <a:lnTo>
                  <a:pt x="301996" y="2557403"/>
                </a:lnTo>
                <a:lnTo>
                  <a:pt x="316220" y="2527300"/>
                </a:lnTo>
                <a:lnTo>
                  <a:pt x="328218" y="2492962"/>
                </a:lnTo>
                <a:lnTo>
                  <a:pt x="336505" y="2451570"/>
                </a:lnTo>
                <a:lnTo>
                  <a:pt x="339597" y="2400299"/>
                </a:lnTo>
                <a:lnTo>
                  <a:pt x="336505" y="2349029"/>
                </a:lnTo>
                <a:lnTo>
                  <a:pt x="328218" y="2307637"/>
                </a:lnTo>
                <a:lnTo>
                  <a:pt x="316220" y="2273299"/>
                </a:lnTo>
                <a:lnTo>
                  <a:pt x="301996" y="2243196"/>
                </a:lnTo>
                <a:lnTo>
                  <a:pt x="287029" y="2214503"/>
                </a:lnTo>
                <a:lnTo>
                  <a:pt x="272805" y="2184399"/>
                </a:lnTo>
                <a:lnTo>
                  <a:pt x="260807" y="2150062"/>
                </a:lnTo>
                <a:lnTo>
                  <a:pt x="252520" y="2108670"/>
                </a:lnTo>
                <a:lnTo>
                  <a:pt x="249428" y="2057399"/>
                </a:lnTo>
                <a:lnTo>
                  <a:pt x="252520" y="2006129"/>
                </a:lnTo>
                <a:lnTo>
                  <a:pt x="260807" y="1964737"/>
                </a:lnTo>
                <a:lnTo>
                  <a:pt x="272805" y="1930399"/>
                </a:lnTo>
                <a:lnTo>
                  <a:pt x="287029" y="1900296"/>
                </a:lnTo>
                <a:lnTo>
                  <a:pt x="301996" y="1871603"/>
                </a:lnTo>
                <a:lnTo>
                  <a:pt x="316220" y="1841499"/>
                </a:lnTo>
                <a:lnTo>
                  <a:pt x="328218" y="1807162"/>
                </a:lnTo>
                <a:lnTo>
                  <a:pt x="336505" y="1765770"/>
                </a:lnTo>
                <a:lnTo>
                  <a:pt x="339597" y="1714499"/>
                </a:lnTo>
                <a:lnTo>
                  <a:pt x="336505" y="1663229"/>
                </a:lnTo>
                <a:lnTo>
                  <a:pt x="328218" y="1621837"/>
                </a:lnTo>
                <a:lnTo>
                  <a:pt x="316220" y="1587499"/>
                </a:lnTo>
                <a:lnTo>
                  <a:pt x="301996" y="1557396"/>
                </a:lnTo>
                <a:lnTo>
                  <a:pt x="287029" y="1528703"/>
                </a:lnTo>
                <a:lnTo>
                  <a:pt x="272805" y="1498599"/>
                </a:lnTo>
                <a:lnTo>
                  <a:pt x="260807" y="1464262"/>
                </a:lnTo>
                <a:lnTo>
                  <a:pt x="252520" y="1422870"/>
                </a:lnTo>
                <a:lnTo>
                  <a:pt x="249428" y="1371599"/>
                </a:lnTo>
                <a:lnTo>
                  <a:pt x="252520" y="1320329"/>
                </a:lnTo>
                <a:lnTo>
                  <a:pt x="260807" y="1278937"/>
                </a:lnTo>
                <a:lnTo>
                  <a:pt x="272805" y="1244599"/>
                </a:lnTo>
                <a:lnTo>
                  <a:pt x="287029" y="1214496"/>
                </a:lnTo>
                <a:lnTo>
                  <a:pt x="301996" y="1185803"/>
                </a:lnTo>
                <a:lnTo>
                  <a:pt x="316220" y="1155699"/>
                </a:lnTo>
                <a:lnTo>
                  <a:pt x="328218" y="1121362"/>
                </a:lnTo>
                <a:lnTo>
                  <a:pt x="336505" y="1079970"/>
                </a:lnTo>
                <a:lnTo>
                  <a:pt x="339597" y="1028700"/>
                </a:lnTo>
                <a:lnTo>
                  <a:pt x="336505" y="977429"/>
                </a:lnTo>
                <a:lnTo>
                  <a:pt x="328218" y="936037"/>
                </a:lnTo>
                <a:lnTo>
                  <a:pt x="316220" y="901700"/>
                </a:lnTo>
                <a:lnTo>
                  <a:pt x="301996" y="871596"/>
                </a:lnTo>
                <a:lnTo>
                  <a:pt x="287029" y="842903"/>
                </a:lnTo>
                <a:lnTo>
                  <a:pt x="272805" y="812800"/>
                </a:lnTo>
                <a:lnTo>
                  <a:pt x="260807" y="778462"/>
                </a:lnTo>
                <a:lnTo>
                  <a:pt x="252520" y="737070"/>
                </a:lnTo>
                <a:lnTo>
                  <a:pt x="249428" y="685800"/>
                </a:lnTo>
                <a:lnTo>
                  <a:pt x="252520" y="634529"/>
                </a:lnTo>
                <a:lnTo>
                  <a:pt x="260807" y="593137"/>
                </a:lnTo>
                <a:lnTo>
                  <a:pt x="272805" y="558800"/>
                </a:lnTo>
                <a:lnTo>
                  <a:pt x="287029" y="528696"/>
                </a:lnTo>
                <a:lnTo>
                  <a:pt x="301996" y="500003"/>
                </a:lnTo>
                <a:lnTo>
                  <a:pt x="316220" y="469900"/>
                </a:lnTo>
                <a:lnTo>
                  <a:pt x="328218" y="435562"/>
                </a:lnTo>
                <a:lnTo>
                  <a:pt x="336505" y="394170"/>
                </a:lnTo>
                <a:lnTo>
                  <a:pt x="339597" y="342900"/>
                </a:lnTo>
                <a:lnTo>
                  <a:pt x="336505" y="291629"/>
                </a:lnTo>
                <a:lnTo>
                  <a:pt x="328218" y="250237"/>
                </a:lnTo>
                <a:lnTo>
                  <a:pt x="316220" y="215900"/>
                </a:lnTo>
                <a:lnTo>
                  <a:pt x="301996" y="185796"/>
                </a:lnTo>
                <a:lnTo>
                  <a:pt x="287029" y="157103"/>
                </a:lnTo>
                <a:lnTo>
                  <a:pt x="272805" y="127000"/>
                </a:lnTo>
                <a:lnTo>
                  <a:pt x="260807" y="92662"/>
                </a:lnTo>
                <a:lnTo>
                  <a:pt x="252520" y="51270"/>
                </a:lnTo>
                <a:lnTo>
                  <a:pt x="249428" y="0"/>
                </a:lnTo>
                <a:close/>
              </a:path>
            </a:pathLst>
          </a:custGeom>
          <a:solidFill>
            <a:srgbClr val="2A1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94816" y="4916423"/>
            <a:ext cx="4454652" cy="33009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152334" y="8246744"/>
            <a:ext cx="4540885" cy="0"/>
          </a:xfrm>
          <a:custGeom>
            <a:avLst/>
            <a:gdLst/>
            <a:ahLst/>
            <a:cxnLst/>
            <a:rect l="l" t="t" r="r" b="b"/>
            <a:pathLst>
              <a:path w="4540885" h="0">
                <a:moveTo>
                  <a:pt x="0" y="0"/>
                </a:moveTo>
                <a:lnTo>
                  <a:pt x="4540313" y="0"/>
                </a:lnTo>
              </a:path>
            </a:pathLst>
          </a:custGeom>
          <a:ln w="266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165669" y="4900929"/>
            <a:ext cx="0" cy="3332479"/>
          </a:xfrm>
          <a:custGeom>
            <a:avLst/>
            <a:gdLst/>
            <a:ahLst/>
            <a:cxnLst/>
            <a:rect l="l" t="t" r="r" b="b"/>
            <a:pathLst>
              <a:path w="0" h="3332479">
                <a:moveTo>
                  <a:pt x="0" y="0"/>
                </a:moveTo>
                <a:lnTo>
                  <a:pt x="0" y="3332480"/>
                </a:lnTo>
              </a:path>
            </a:pathLst>
          </a:custGeom>
          <a:ln w="266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152334" y="4887595"/>
            <a:ext cx="4540885" cy="0"/>
          </a:xfrm>
          <a:custGeom>
            <a:avLst/>
            <a:gdLst/>
            <a:ahLst/>
            <a:cxnLst/>
            <a:rect l="l" t="t" r="r" b="b"/>
            <a:pathLst>
              <a:path w="4540885" h="0">
                <a:moveTo>
                  <a:pt x="0" y="0"/>
                </a:moveTo>
                <a:lnTo>
                  <a:pt x="4540313" y="0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679313" y="4900548"/>
            <a:ext cx="0" cy="3333115"/>
          </a:xfrm>
          <a:custGeom>
            <a:avLst/>
            <a:gdLst/>
            <a:ahLst/>
            <a:cxnLst/>
            <a:rect l="l" t="t" r="r" b="b"/>
            <a:pathLst>
              <a:path w="0" h="3333115">
                <a:moveTo>
                  <a:pt x="0" y="0"/>
                </a:moveTo>
                <a:lnTo>
                  <a:pt x="0" y="3333051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187894" y="8220075"/>
            <a:ext cx="4469765" cy="0"/>
          </a:xfrm>
          <a:custGeom>
            <a:avLst/>
            <a:gdLst/>
            <a:ahLst/>
            <a:cxnLst/>
            <a:rect l="l" t="t" r="r" b="b"/>
            <a:pathLst>
              <a:path w="4469765" h="0">
                <a:moveTo>
                  <a:pt x="0" y="0"/>
                </a:moveTo>
                <a:lnTo>
                  <a:pt x="4469193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192339" y="4918709"/>
            <a:ext cx="0" cy="3296920"/>
          </a:xfrm>
          <a:custGeom>
            <a:avLst/>
            <a:gdLst/>
            <a:ahLst/>
            <a:cxnLst/>
            <a:rect l="l" t="t" r="r" b="b"/>
            <a:pathLst>
              <a:path w="0" h="3296920">
                <a:moveTo>
                  <a:pt x="0" y="0"/>
                </a:moveTo>
                <a:lnTo>
                  <a:pt x="0" y="329692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87894" y="4914265"/>
            <a:ext cx="4469765" cy="0"/>
          </a:xfrm>
          <a:custGeom>
            <a:avLst/>
            <a:gdLst/>
            <a:ahLst/>
            <a:cxnLst/>
            <a:rect l="l" t="t" r="r" b="b"/>
            <a:pathLst>
              <a:path w="4469765" h="0">
                <a:moveTo>
                  <a:pt x="0" y="0"/>
                </a:moveTo>
                <a:lnTo>
                  <a:pt x="4469193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652642" y="4918328"/>
            <a:ext cx="0" cy="3297554"/>
          </a:xfrm>
          <a:custGeom>
            <a:avLst/>
            <a:gdLst/>
            <a:ahLst/>
            <a:cxnLst/>
            <a:rect l="l" t="t" r="r" b="b"/>
            <a:pathLst>
              <a:path w="0" h="3297554">
                <a:moveTo>
                  <a:pt x="0" y="0"/>
                </a:moveTo>
                <a:lnTo>
                  <a:pt x="0" y="3297478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067300" y="7092695"/>
            <a:ext cx="152400" cy="457200"/>
          </a:xfrm>
          <a:custGeom>
            <a:avLst/>
            <a:gdLst/>
            <a:ahLst/>
            <a:cxnLst/>
            <a:rect l="l" t="t" r="r" b="b"/>
            <a:pathLst>
              <a:path w="152400" h="457200">
                <a:moveTo>
                  <a:pt x="152400" y="457199"/>
                </a:moveTo>
                <a:lnTo>
                  <a:pt x="122759" y="454211"/>
                </a:lnTo>
                <a:lnTo>
                  <a:pt x="98536" y="446055"/>
                </a:lnTo>
                <a:lnTo>
                  <a:pt x="82194" y="433947"/>
                </a:lnTo>
                <a:lnTo>
                  <a:pt x="76200" y="419099"/>
                </a:lnTo>
                <a:lnTo>
                  <a:pt x="76200" y="114299"/>
                </a:lnTo>
                <a:lnTo>
                  <a:pt x="70205" y="99452"/>
                </a:lnTo>
                <a:lnTo>
                  <a:pt x="53863" y="87344"/>
                </a:lnTo>
                <a:lnTo>
                  <a:pt x="29640" y="79188"/>
                </a:lnTo>
                <a:lnTo>
                  <a:pt x="0" y="76199"/>
                </a:lnTo>
                <a:lnTo>
                  <a:pt x="29640" y="73211"/>
                </a:lnTo>
                <a:lnTo>
                  <a:pt x="53863" y="65055"/>
                </a:lnTo>
                <a:lnTo>
                  <a:pt x="70205" y="52947"/>
                </a:lnTo>
                <a:lnTo>
                  <a:pt x="76200" y="38099"/>
                </a:lnTo>
                <a:lnTo>
                  <a:pt x="82194" y="23252"/>
                </a:lnTo>
                <a:lnTo>
                  <a:pt x="98536" y="11144"/>
                </a:lnTo>
                <a:lnTo>
                  <a:pt x="122759" y="2988"/>
                </a:lnTo>
                <a:lnTo>
                  <a:pt x="15240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4514469" y="7036054"/>
            <a:ext cx="546735" cy="149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b="1">
                <a:latin typeface="Times New Roman"/>
                <a:cs typeface="Times New Roman"/>
              </a:rPr>
              <a:t>N</a:t>
            </a:r>
            <a:r>
              <a:rPr dirty="0" sz="900" spc="-10" b="1">
                <a:latin typeface="Times New Roman"/>
                <a:cs typeface="Times New Roman"/>
              </a:rPr>
              <a:t>O</a:t>
            </a:r>
            <a:r>
              <a:rPr dirty="0" sz="900" b="1">
                <a:latin typeface="Times New Roman"/>
                <a:cs typeface="Times New Roman"/>
              </a:rPr>
              <a:t>R</a:t>
            </a:r>
            <a:r>
              <a:rPr dirty="0" sz="900" spc="10" b="1">
                <a:latin typeface="Times New Roman"/>
                <a:cs typeface="Times New Roman"/>
              </a:rPr>
              <a:t>M</a:t>
            </a:r>
            <a:r>
              <a:rPr dirty="0" sz="900" b="1">
                <a:latin typeface="Times New Roman"/>
                <a:cs typeface="Times New Roman"/>
              </a:rPr>
              <a:t>AL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556766" y="4954320"/>
            <a:ext cx="3349244" cy="2308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1556766" y="4954320"/>
            <a:ext cx="3349625" cy="231140"/>
          </a:xfrm>
          <a:prstGeom prst="rect">
            <a:avLst/>
          </a:prstGeom>
          <a:solidFill>
            <a:srgbClr val="F3F3F1"/>
          </a:solidFill>
          <a:ln w="6350">
            <a:solidFill>
              <a:srgbClr val="D26E68"/>
            </a:solidFill>
          </a:ln>
        </p:spPr>
        <p:txBody>
          <a:bodyPr wrap="square" lIns="0" tIns="11430" rIns="0" bIns="0" rtlCol="0" vert="horz">
            <a:spAutoFit/>
          </a:bodyPr>
          <a:lstStyle/>
          <a:p>
            <a:pPr marL="42545">
              <a:lnSpc>
                <a:spcPct val="100000"/>
              </a:lnSpc>
              <a:spcBef>
                <a:spcPts val="90"/>
              </a:spcBef>
            </a:pPr>
            <a:r>
              <a:rPr dirty="0" sz="1200" b="1">
                <a:solidFill>
                  <a:srgbClr val="F3F3F1"/>
                </a:solidFill>
                <a:latin typeface="Arial Black"/>
                <a:cs typeface="Arial Black"/>
              </a:rPr>
              <a:t>Pressure </a:t>
            </a:r>
            <a:r>
              <a:rPr dirty="0" sz="1200" spc="-5" b="1">
                <a:solidFill>
                  <a:srgbClr val="F3F3F1"/>
                </a:solidFill>
                <a:latin typeface="Arial Black"/>
                <a:cs typeface="Arial Black"/>
              </a:rPr>
              <a:t>In </a:t>
            </a:r>
            <a:r>
              <a:rPr dirty="0" sz="1200" spc="5" b="1">
                <a:solidFill>
                  <a:srgbClr val="F3F3F1"/>
                </a:solidFill>
                <a:latin typeface="Arial Black"/>
                <a:cs typeface="Arial Black"/>
              </a:rPr>
              <a:t>The </a:t>
            </a:r>
            <a:r>
              <a:rPr dirty="0" sz="1200" b="1">
                <a:solidFill>
                  <a:srgbClr val="F3F3F1"/>
                </a:solidFill>
                <a:latin typeface="Arial Black"/>
                <a:cs typeface="Arial Black"/>
              </a:rPr>
              <a:t>Pulmonary </a:t>
            </a:r>
            <a:r>
              <a:rPr dirty="0" sz="1200" spc="-5" b="1">
                <a:solidFill>
                  <a:srgbClr val="F3F3F1"/>
                </a:solidFill>
                <a:latin typeface="Arial Black"/>
                <a:cs typeface="Arial Black"/>
              </a:rPr>
              <a:t>Circulation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337428" y="8081365"/>
            <a:ext cx="61594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585858"/>
                </a:solidFill>
                <a:latin typeface="Arial"/>
                <a:cs typeface="Arial"/>
              </a:rPr>
              <a:t>8</a:t>
            </a:r>
            <a:endParaRPr sz="5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121147" y="4896332"/>
            <a:ext cx="540054" cy="2227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143304" y="4845684"/>
            <a:ext cx="4571365" cy="3428365"/>
          </a:xfrm>
          <a:custGeom>
            <a:avLst/>
            <a:gdLst/>
            <a:ahLst/>
            <a:cxnLst/>
            <a:rect l="l" t="t" r="r" b="b"/>
            <a:pathLst>
              <a:path w="4571365" h="3428365">
                <a:moveTo>
                  <a:pt x="0" y="3428111"/>
                </a:moveTo>
                <a:lnTo>
                  <a:pt x="4571365" y="3428111"/>
                </a:lnTo>
                <a:lnTo>
                  <a:pt x="4571365" y="0"/>
                </a:lnTo>
                <a:lnTo>
                  <a:pt x="0" y="0"/>
                </a:lnTo>
                <a:lnTo>
                  <a:pt x="0" y="3428111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 spc="-5"/>
              <a:t>10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3782" y="41147"/>
            <a:ext cx="167132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latin typeface="Times New Roman"/>
                <a:cs typeface="Times New Roman"/>
              </a:rPr>
              <a:t>Cardiovascular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Physiology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88" y="41147"/>
            <a:ext cx="56832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3/8/2016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868680"/>
            <a:ext cx="4465955" cy="3429000"/>
          </a:xfrm>
          <a:custGeom>
            <a:avLst/>
            <a:gdLst/>
            <a:ahLst/>
            <a:cxnLst/>
            <a:rect l="l" t="t" r="r" b="b"/>
            <a:pathLst>
              <a:path w="4465955" h="3429000">
                <a:moveTo>
                  <a:pt x="0" y="3429000"/>
                </a:moveTo>
                <a:lnTo>
                  <a:pt x="4465701" y="3429000"/>
                </a:lnTo>
                <a:lnTo>
                  <a:pt x="4465701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3F3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608701" y="868680"/>
            <a:ext cx="106680" cy="3429000"/>
          </a:xfrm>
          <a:custGeom>
            <a:avLst/>
            <a:gdLst/>
            <a:ahLst/>
            <a:cxnLst/>
            <a:rect l="l" t="t" r="r" b="b"/>
            <a:pathLst>
              <a:path w="106679" h="3429000">
                <a:moveTo>
                  <a:pt x="0" y="3429000"/>
                </a:moveTo>
                <a:lnTo>
                  <a:pt x="106299" y="3429000"/>
                </a:lnTo>
                <a:lnTo>
                  <a:pt x="106299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8B3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43000" y="868680"/>
            <a:ext cx="339725" cy="3429000"/>
          </a:xfrm>
          <a:custGeom>
            <a:avLst/>
            <a:gdLst/>
            <a:ahLst/>
            <a:cxnLst/>
            <a:rect l="l" t="t" r="r" b="b"/>
            <a:pathLst>
              <a:path w="339725" h="3429000">
                <a:moveTo>
                  <a:pt x="249428" y="0"/>
                </a:moveTo>
                <a:lnTo>
                  <a:pt x="0" y="0"/>
                </a:lnTo>
                <a:lnTo>
                  <a:pt x="0" y="3429000"/>
                </a:lnTo>
                <a:lnTo>
                  <a:pt x="249428" y="3429000"/>
                </a:lnTo>
                <a:lnTo>
                  <a:pt x="252520" y="3377729"/>
                </a:lnTo>
                <a:lnTo>
                  <a:pt x="260807" y="3336337"/>
                </a:lnTo>
                <a:lnTo>
                  <a:pt x="272805" y="3302000"/>
                </a:lnTo>
                <a:lnTo>
                  <a:pt x="287029" y="3271896"/>
                </a:lnTo>
                <a:lnTo>
                  <a:pt x="301996" y="3243203"/>
                </a:lnTo>
                <a:lnTo>
                  <a:pt x="316220" y="3213100"/>
                </a:lnTo>
                <a:lnTo>
                  <a:pt x="328218" y="3178762"/>
                </a:lnTo>
                <a:lnTo>
                  <a:pt x="336505" y="3137370"/>
                </a:lnTo>
                <a:lnTo>
                  <a:pt x="339597" y="3086100"/>
                </a:lnTo>
                <a:lnTo>
                  <a:pt x="336505" y="3034829"/>
                </a:lnTo>
                <a:lnTo>
                  <a:pt x="328218" y="2993437"/>
                </a:lnTo>
                <a:lnTo>
                  <a:pt x="316220" y="2959100"/>
                </a:lnTo>
                <a:lnTo>
                  <a:pt x="301996" y="2928996"/>
                </a:lnTo>
                <a:lnTo>
                  <a:pt x="287029" y="2900303"/>
                </a:lnTo>
                <a:lnTo>
                  <a:pt x="272805" y="2870200"/>
                </a:lnTo>
                <a:lnTo>
                  <a:pt x="260807" y="2835862"/>
                </a:lnTo>
                <a:lnTo>
                  <a:pt x="252520" y="2794470"/>
                </a:lnTo>
                <a:lnTo>
                  <a:pt x="249428" y="2743200"/>
                </a:lnTo>
                <a:lnTo>
                  <a:pt x="252520" y="2691929"/>
                </a:lnTo>
                <a:lnTo>
                  <a:pt x="260807" y="2650537"/>
                </a:lnTo>
                <a:lnTo>
                  <a:pt x="272805" y="2616200"/>
                </a:lnTo>
                <a:lnTo>
                  <a:pt x="287029" y="2586096"/>
                </a:lnTo>
                <a:lnTo>
                  <a:pt x="301996" y="2557403"/>
                </a:lnTo>
                <a:lnTo>
                  <a:pt x="316220" y="2527300"/>
                </a:lnTo>
                <a:lnTo>
                  <a:pt x="328218" y="2492962"/>
                </a:lnTo>
                <a:lnTo>
                  <a:pt x="336505" y="2451570"/>
                </a:lnTo>
                <a:lnTo>
                  <a:pt x="339597" y="2400300"/>
                </a:lnTo>
                <a:lnTo>
                  <a:pt x="336505" y="2349029"/>
                </a:lnTo>
                <a:lnTo>
                  <a:pt x="328218" y="2307637"/>
                </a:lnTo>
                <a:lnTo>
                  <a:pt x="316220" y="2273300"/>
                </a:lnTo>
                <a:lnTo>
                  <a:pt x="301996" y="2243196"/>
                </a:lnTo>
                <a:lnTo>
                  <a:pt x="287029" y="2214503"/>
                </a:lnTo>
                <a:lnTo>
                  <a:pt x="272805" y="2184400"/>
                </a:lnTo>
                <a:lnTo>
                  <a:pt x="260807" y="2150062"/>
                </a:lnTo>
                <a:lnTo>
                  <a:pt x="252520" y="2108670"/>
                </a:lnTo>
                <a:lnTo>
                  <a:pt x="249428" y="2057400"/>
                </a:lnTo>
                <a:lnTo>
                  <a:pt x="252520" y="2006129"/>
                </a:lnTo>
                <a:lnTo>
                  <a:pt x="260807" y="1964737"/>
                </a:lnTo>
                <a:lnTo>
                  <a:pt x="272805" y="1930400"/>
                </a:lnTo>
                <a:lnTo>
                  <a:pt x="287029" y="1900296"/>
                </a:lnTo>
                <a:lnTo>
                  <a:pt x="301996" y="1871603"/>
                </a:lnTo>
                <a:lnTo>
                  <a:pt x="316220" y="1841500"/>
                </a:lnTo>
                <a:lnTo>
                  <a:pt x="328218" y="1807162"/>
                </a:lnTo>
                <a:lnTo>
                  <a:pt x="336505" y="1765770"/>
                </a:lnTo>
                <a:lnTo>
                  <a:pt x="339597" y="1714500"/>
                </a:lnTo>
                <a:lnTo>
                  <a:pt x="336505" y="1663229"/>
                </a:lnTo>
                <a:lnTo>
                  <a:pt x="328218" y="1621837"/>
                </a:lnTo>
                <a:lnTo>
                  <a:pt x="316220" y="1587500"/>
                </a:lnTo>
                <a:lnTo>
                  <a:pt x="301996" y="1557396"/>
                </a:lnTo>
                <a:lnTo>
                  <a:pt x="287029" y="1528703"/>
                </a:lnTo>
                <a:lnTo>
                  <a:pt x="272805" y="1498600"/>
                </a:lnTo>
                <a:lnTo>
                  <a:pt x="260807" y="1464262"/>
                </a:lnTo>
                <a:lnTo>
                  <a:pt x="252520" y="1422870"/>
                </a:lnTo>
                <a:lnTo>
                  <a:pt x="249428" y="1371600"/>
                </a:lnTo>
                <a:lnTo>
                  <a:pt x="252520" y="1320329"/>
                </a:lnTo>
                <a:lnTo>
                  <a:pt x="260807" y="1278937"/>
                </a:lnTo>
                <a:lnTo>
                  <a:pt x="272805" y="1244600"/>
                </a:lnTo>
                <a:lnTo>
                  <a:pt x="287029" y="1214496"/>
                </a:lnTo>
                <a:lnTo>
                  <a:pt x="301996" y="1185803"/>
                </a:lnTo>
                <a:lnTo>
                  <a:pt x="316220" y="1155700"/>
                </a:lnTo>
                <a:lnTo>
                  <a:pt x="328218" y="1121362"/>
                </a:lnTo>
                <a:lnTo>
                  <a:pt x="336505" y="1079970"/>
                </a:lnTo>
                <a:lnTo>
                  <a:pt x="339597" y="1028700"/>
                </a:lnTo>
                <a:lnTo>
                  <a:pt x="336505" y="977429"/>
                </a:lnTo>
                <a:lnTo>
                  <a:pt x="328218" y="936037"/>
                </a:lnTo>
                <a:lnTo>
                  <a:pt x="316220" y="901700"/>
                </a:lnTo>
                <a:lnTo>
                  <a:pt x="301996" y="871596"/>
                </a:lnTo>
                <a:lnTo>
                  <a:pt x="287029" y="842903"/>
                </a:lnTo>
                <a:lnTo>
                  <a:pt x="272805" y="812800"/>
                </a:lnTo>
                <a:lnTo>
                  <a:pt x="260807" y="778462"/>
                </a:lnTo>
                <a:lnTo>
                  <a:pt x="252520" y="737070"/>
                </a:lnTo>
                <a:lnTo>
                  <a:pt x="249428" y="685800"/>
                </a:lnTo>
                <a:lnTo>
                  <a:pt x="252520" y="634529"/>
                </a:lnTo>
                <a:lnTo>
                  <a:pt x="260807" y="593137"/>
                </a:lnTo>
                <a:lnTo>
                  <a:pt x="272805" y="558800"/>
                </a:lnTo>
                <a:lnTo>
                  <a:pt x="287029" y="528696"/>
                </a:lnTo>
                <a:lnTo>
                  <a:pt x="301996" y="500003"/>
                </a:lnTo>
                <a:lnTo>
                  <a:pt x="316220" y="469900"/>
                </a:lnTo>
                <a:lnTo>
                  <a:pt x="328218" y="435562"/>
                </a:lnTo>
                <a:lnTo>
                  <a:pt x="336505" y="394170"/>
                </a:lnTo>
                <a:lnTo>
                  <a:pt x="339597" y="342900"/>
                </a:lnTo>
                <a:lnTo>
                  <a:pt x="336505" y="291629"/>
                </a:lnTo>
                <a:lnTo>
                  <a:pt x="328218" y="250237"/>
                </a:lnTo>
                <a:lnTo>
                  <a:pt x="316220" y="215900"/>
                </a:lnTo>
                <a:lnTo>
                  <a:pt x="301996" y="185796"/>
                </a:lnTo>
                <a:lnTo>
                  <a:pt x="287029" y="157103"/>
                </a:lnTo>
                <a:lnTo>
                  <a:pt x="272805" y="127000"/>
                </a:lnTo>
                <a:lnTo>
                  <a:pt x="260807" y="92662"/>
                </a:lnTo>
                <a:lnTo>
                  <a:pt x="252520" y="51270"/>
                </a:lnTo>
                <a:lnTo>
                  <a:pt x="249428" y="0"/>
                </a:lnTo>
                <a:close/>
              </a:path>
            </a:pathLst>
          </a:custGeom>
          <a:solidFill>
            <a:srgbClr val="2A1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834385" y="1132840"/>
            <a:ext cx="1370965" cy="311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70" b="1">
                <a:solidFill>
                  <a:srgbClr val="C00000"/>
                </a:solidFill>
                <a:latin typeface="Impact"/>
                <a:cs typeface="Impact"/>
              </a:rPr>
              <a:t>CAPILLARIES</a:t>
            </a:r>
            <a:endParaRPr sz="2000">
              <a:latin typeface="Impact"/>
              <a:cs typeface="Impac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46402" y="1875155"/>
            <a:ext cx="2051685" cy="1501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9875" indent="-257175">
              <a:lnSpc>
                <a:spcPct val="100000"/>
              </a:lnSpc>
              <a:buClr>
                <a:srgbClr val="2A1A00"/>
              </a:buClr>
              <a:buSzPct val="116666"/>
              <a:buFont typeface="Wingdings"/>
              <a:buChar char=""/>
              <a:tabLst>
                <a:tab pos="270510" algn="l"/>
              </a:tabLst>
            </a:pPr>
            <a:r>
              <a:rPr dirty="0" sz="1200" spc="-65">
                <a:solidFill>
                  <a:srgbClr val="181817"/>
                </a:solidFill>
                <a:latin typeface="Tahoma"/>
                <a:cs typeface="Tahoma"/>
              </a:rPr>
              <a:t>Smallest </a:t>
            </a:r>
            <a:r>
              <a:rPr dirty="0" sz="1200" spc="-25">
                <a:solidFill>
                  <a:srgbClr val="181817"/>
                </a:solidFill>
                <a:latin typeface="Tahoma"/>
                <a:cs typeface="Tahoma"/>
              </a:rPr>
              <a:t>blood</a:t>
            </a:r>
            <a:r>
              <a:rPr dirty="0" sz="1200" spc="-100">
                <a:solidFill>
                  <a:srgbClr val="181817"/>
                </a:solidFill>
                <a:latin typeface="Tahoma"/>
                <a:cs typeface="Tahoma"/>
              </a:rPr>
              <a:t> </a:t>
            </a:r>
            <a:r>
              <a:rPr dirty="0" sz="1200" spc="-70">
                <a:solidFill>
                  <a:srgbClr val="181817"/>
                </a:solidFill>
                <a:latin typeface="Tahoma"/>
                <a:cs typeface="Tahoma"/>
              </a:rPr>
              <a:t>vessels.</a:t>
            </a:r>
            <a:endParaRPr sz="1200">
              <a:latin typeface="Tahoma"/>
              <a:cs typeface="Tahoma"/>
            </a:endParaRPr>
          </a:p>
          <a:p>
            <a:pPr lvl="1" marL="469900" indent="-170815">
              <a:lnSpc>
                <a:spcPct val="100000"/>
              </a:lnSpc>
              <a:spcBef>
                <a:spcPts val="560"/>
              </a:spcBef>
              <a:buClr>
                <a:srgbClr val="2A1A00"/>
              </a:buClr>
              <a:buFont typeface="Wingdings"/>
              <a:buChar char=""/>
              <a:tabLst>
                <a:tab pos="469900" algn="l"/>
              </a:tabLst>
            </a:pPr>
            <a:r>
              <a:rPr dirty="0" sz="1000">
                <a:solidFill>
                  <a:srgbClr val="181817"/>
                </a:solidFill>
                <a:latin typeface="Tahoma"/>
                <a:cs typeface="Tahoma"/>
              </a:rPr>
              <a:t>One </a:t>
            </a:r>
            <a:r>
              <a:rPr dirty="0" sz="1000" spc="-40">
                <a:solidFill>
                  <a:srgbClr val="181817"/>
                </a:solidFill>
                <a:latin typeface="Tahoma"/>
                <a:cs typeface="Tahoma"/>
              </a:rPr>
              <a:t>endothelial </a:t>
            </a:r>
            <a:r>
              <a:rPr dirty="0" sz="1000" spc="-25">
                <a:solidFill>
                  <a:srgbClr val="181817"/>
                </a:solidFill>
                <a:latin typeface="Tahoma"/>
                <a:cs typeface="Tahoma"/>
              </a:rPr>
              <a:t>cell</a:t>
            </a:r>
            <a:r>
              <a:rPr dirty="0" sz="1000" spc="-100">
                <a:solidFill>
                  <a:srgbClr val="181817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181817"/>
                </a:solidFill>
                <a:latin typeface="Tahoma"/>
                <a:cs typeface="Tahoma"/>
              </a:rPr>
              <a:t>thickness.</a:t>
            </a:r>
            <a:endParaRPr sz="1000">
              <a:latin typeface="Tahoma"/>
              <a:cs typeface="Tahoma"/>
            </a:endParaRPr>
          </a:p>
          <a:p>
            <a:pPr marL="269875" indent="-257175">
              <a:lnSpc>
                <a:spcPct val="100000"/>
              </a:lnSpc>
              <a:spcBef>
                <a:spcPts val="660"/>
              </a:spcBef>
              <a:buClr>
                <a:srgbClr val="2A1A00"/>
              </a:buClr>
              <a:buSzPct val="116666"/>
              <a:buFont typeface="Wingdings"/>
              <a:buChar char=""/>
              <a:tabLst>
                <a:tab pos="270510" algn="l"/>
              </a:tabLst>
            </a:pPr>
            <a:r>
              <a:rPr dirty="0" sz="1200" spc="-70">
                <a:solidFill>
                  <a:srgbClr val="181817"/>
                </a:solidFill>
                <a:latin typeface="Tahoma"/>
                <a:cs typeface="Tahoma"/>
              </a:rPr>
              <a:t>Exchange</a:t>
            </a:r>
            <a:r>
              <a:rPr dirty="0" sz="1200" spc="-120">
                <a:solidFill>
                  <a:srgbClr val="181817"/>
                </a:solidFill>
                <a:latin typeface="Tahoma"/>
                <a:cs typeface="Tahoma"/>
              </a:rPr>
              <a:t> </a:t>
            </a:r>
            <a:r>
              <a:rPr dirty="0" sz="1200" spc="-75">
                <a:solidFill>
                  <a:srgbClr val="181817"/>
                </a:solidFill>
                <a:latin typeface="Tahoma"/>
                <a:cs typeface="Tahoma"/>
              </a:rPr>
              <a:t>vessels.</a:t>
            </a:r>
            <a:endParaRPr sz="1200">
              <a:latin typeface="Tahoma"/>
              <a:cs typeface="Tahoma"/>
            </a:endParaRPr>
          </a:p>
          <a:p>
            <a:pPr lvl="1" marL="469900" indent="-170815">
              <a:lnSpc>
                <a:spcPct val="100000"/>
              </a:lnSpc>
              <a:spcBef>
                <a:spcPts val="560"/>
              </a:spcBef>
              <a:buClr>
                <a:srgbClr val="2A1A00"/>
              </a:buClr>
              <a:buFont typeface="Wingdings"/>
              <a:buChar char=""/>
              <a:tabLst>
                <a:tab pos="469900" algn="l"/>
              </a:tabLst>
            </a:pPr>
            <a:r>
              <a:rPr dirty="0" sz="1000" spc="-35">
                <a:solidFill>
                  <a:srgbClr val="181817"/>
                </a:solidFill>
                <a:latin typeface="Tahoma"/>
                <a:cs typeface="Tahoma"/>
              </a:rPr>
              <a:t>Provide </a:t>
            </a:r>
            <a:r>
              <a:rPr dirty="0" sz="1000" spc="-25">
                <a:solidFill>
                  <a:srgbClr val="181817"/>
                </a:solidFill>
                <a:latin typeface="Tahoma"/>
                <a:cs typeface="Tahoma"/>
              </a:rPr>
              <a:t>direct </a:t>
            </a:r>
            <a:r>
              <a:rPr dirty="0" sz="1000" spc="-60">
                <a:solidFill>
                  <a:srgbClr val="181817"/>
                </a:solidFill>
                <a:latin typeface="Tahoma"/>
                <a:cs typeface="Tahoma"/>
              </a:rPr>
              <a:t>access </a:t>
            </a:r>
            <a:r>
              <a:rPr dirty="0" sz="1000">
                <a:solidFill>
                  <a:srgbClr val="181817"/>
                </a:solidFill>
                <a:latin typeface="Tahoma"/>
                <a:cs typeface="Tahoma"/>
              </a:rPr>
              <a:t>to</a:t>
            </a:r>
            <a:r>
              <a:rPr dirty="0" sz="1000" spc="-10">
                <a:solidFill>
                  <a:srgbClr val="181817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181817"/>
                </a:solidFill>
                <a:latin typeface="Tahoma"/>
                <a:cs typeface="Tahoma"/>
              </a:rPr>
              <a:t>cells.</a:t>
            </a:r>
            <a:endParaRPr sz="1000">
              <a:latin typeface="Tahoma"/>
              <a:cs typeface="Tahoma"/>
            </a:endParaRPr>
          </a:p>
          <a:p>
            <a:pPr lvl="1" marL="469900" indent="-170815">
              <a:lnSpc>
                <a:spcPct val="100000"/>
              </a:lnSpc>
              <a:spcBef>
                <a:spcPts val="465"/>
              </a:spcBef>
              <a:buClr>
                <a:srgbClr val="2A1A00"/>
              </a:buClr>
              <a:buFont typeface="Wingdings"/>
              <a:buChar char=""/>
              <a:tabLst>
                <a:tab pos="469900" algn="l"/>
              </a:tabLst>
            </a:pPr>
            <a:r>
              <a:rPr dirty="0" sz="1000" spc="-15">
                <a:solidFill>
                  <a:srgbClr val="181817"/>
                </a:solidFill>
                <a:latin typeface="Tahoma"/>
                <a:cs typeface="Tahoma"/>
              </a:rPr>
              <a:t>Most</a:t>
            </a:r>
            <a:r>
              <a:rPr dirty="0" sz="1000" spc="-105">
                <a:solidFill>
                  <a:srgbClr val="181817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181817"/>
                </a:solidFill>
                <a:latin typeface="Tahoma"/>
                <a:cs typeface="Tahoma"/>
              </a:rPr>
              <a:t>permeable.</a:t>
            </a:r>
            <a:endParaRPr sz="1000">
              <a:latin typeface="Tahoma"/>
              <a:cs typeface="Tahoma"/>
            </a:endParaRPr>
          </a:p>
          <a:p>
            <a:pPr lvl="1" marL="469900" marR="38735" indent="-170815">
              <a:lnSpc>
                <a:spcPct val="110000"/>
              </a:lnSpc>
              <a:spcBef>
                <a:spcPts val="345"/>
              </a:spcBef>
              <a:buClr>
                <a:srgbClr val="2A1A00"/>
              </a:buClr>
              <a:buFont typeface="Wingdings"/>
              <a:buChar char=""/>
              <a:tabLst>
                <a:tab pos="469900" algn="l"/>
              </a:tabLst>
            </a:pPr>
            <a:r>
              <a:rPr dirty="0" sz="1000" spc="-35">
                <a:solidFill>
                  <a:srgbClr val="181817"/>
                </a:solidFill>
                <a:latin typeface="Tahoma"/>
                <a:cs typeface="Tahoma"/>
              </a:rPr>
              <a:t>Permits </a:t>
            </a:r>
            <a:r>
              <a:rPr dirty="0" sz="1000" spc="-60">
                <a:solidFill>
                  <a:srgbClr val="181817"/>
                </a:solidFill>
                <a:latin typeface="Tahoma"/>
                <a:cs typeface="Tahoma"/>
              </a:rPr>
              <a:t>exchange </a:t>
            </a:r>
            <a:r>
              <a:rPr dirty="0" sz="1000" spc="-35">
                <a:solidFill>
                  <a:srgbClr val="181817"/>
                </a:solidFill>
                <a:latin typeface="Tahoma"/>
                <a:cs typeface="Tahoma"/>
              </a:rPr>
              <a:t>of nutrients  </a:t>
            </a:r>
            <a:r>
              <a:rPr dirty="0" sz="1000" spc="-55">
                <a:solidFill>
                  <a:srgbClr val="181817"/>
                </a:solidFill>
                <a:latin typeface="Tahoma"/>
                <a:cs typeface="Tahoma"/>
              </a:rPr>
              <a:t>&amp;</a:t>
            </a:r>
            <a:r>
              <a:rPr dirty="0" sz="1000" spc="-110">
                <a:solidFill>
                  <a:srgbClr val="181817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181817"/>
                </a:solidFill>
                <a:latin typeface="Tahoma"/>
                <a:cs typeface="Tahoma"/>
              </a:rPr>
              <a:t>wastes.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37428" y="4104640"/>
            <a:ext cx="61594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585858"/>
                </a:solidFill>
                <a:latin typeface="Arial"/>
                <a:cs typeface="Arial"/>
              </a:rPr>
              <a:t>9</a:t>
            </a:r>
            <a:endParaRPr sz="5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160136" y="883005"/>
            <a:ext cx="540054" cy="2227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536950" y="1683004"/>
            <a:ext cx="2047748" cy="2614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733169" y="4103115"/>
            <a:ext cx="126555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585858"/>
                </a:solidFill>
                <a:latin typeface="Times New Roman"/>
                <a:cs typeface="Times New Roman"/>
              </a:rPr>
              <a:t>Dr. </a:t>
            </a:r>
            <a:r>
              <a:rPr dirty="0" sz="500" spc="-10">
                <a:solidFill>
                  <a:srgbClr val="585858"/>
                </a:solidFill>
                <a:latin typeface="Times New Roman"/>
                <a:cs typeface="Times New Roman"/>
              </a:rPr>
              <a:t>Abeer </a:t>
            </a:r>
            <a:r>
              <a:rPr dirty="0" sz="500">
                <a:solidFill>
                  <a:srgbClr val="585858"/>
                </a:solidFill>
                <a:latin typeface="Times New Roman"/>
                <a:cs typeface="Times New Roman"/>
              </a:rPr>
              <a:t>Al-Masru, </a:t>
            </a:r>
            <a:r>
              <a:rPr dirty="0" sz="500" spc="-5">
                <a:solidFill>
                  <a:srgbClr val="585858"/>
                </a:solidFill>
                <a:latin typeface="Times New Roman"/>
                <a:cs typeface="Times New Roman"/>
              </a:rPr>
              <a:t>Faculty </a:t>
            </a:r>
            <a:r>
              <a:rPr dirty="0" sz="500" spc="-10">
                <a:solidFill>
                  <a:srgbClr val="585858"/>
                </a:solidFill>
                <a:latin typeface="Times New Roman"/>
                <a:cs typeface="Times New Roman"/>
              </a:rPr>
              <a:t>of </a:t>
            </a:r>
            <a:r>
              <a:rPr dirty="0" sz="500" spc="-5">
                <a:solidFill>
                  <a:srgbClr val="585858"/>
                </a:solidFill>
                <a:latin typeface="Times New Roman"/>
                <a:cs typeface="Times New Roman"/>
              </a:rPr>
              <a:t>Medicine,</a:t>
            </a:r>
            <a:r>
              <a:rPr dirty="0" sz="500" spc="4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500" spc="-10">
                <a:solidFill>
                  <a:srgbClr val="585858"/>
                </a:solidFill>
                <a:latin typeface="Times New Roman"/>
                <a:cs typeface="Times New Roman"/>
              </a:rPr>
              <a:t>KSU.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43304" y="868933"/>
            <a:ext cx="4571365" cy="3428365"/>
          </a:xfrm>
          <a:custGeom>
            <a:avLst/>
            <a:gdLst/>
            <a:ahLst/>
            <a:cxnLst/>
            <a:rect l="l" t="t" r="r" b="b"/>
            <a:pathLst>
              <a:path w="4571365" h="3428365">
                <a:moveTo>
                  <a:pt x="0" y="3428110"/>
                </a:moveTo>
                <a:lnTo>
                  <a:pt x="4571365" y="3428110"/>
                </a:lnTo>
                <a:lnTo>
                  <a:pt x="4571365" y="0"/>
                </a:lnTo>
                <a:lnTo>
                  <a:pt x="0" y="0"/>
                </a:lnTo>
                <a:lnTo>
                  <a:pt x="0" y="342811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43000" y="4844796"/>
            <a:ext cx="4465955" cy="3429000"/>
          </a:xfrm>
          <a:custGeom>
            <a:avLst/>
            <a:gdLst/>
            <a:ahLst/>
            <a:cxnLst/>
            <a:rect l="l" t="t" r="r" b="b"/>
            <a:pathLst>
              <a:path w="4465955" h="3429000">
                <a:moveTo>
                  <a:pt x="0" y="3429000"/>
                </a:moveTo>
                <a:lnTo>
                  <a:pt x="4465701" y="3429000"/>
                </a:lnTo>
                <a:lnTo>
                  <a:pt x="4465701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3F3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608701" y="4844796"/>
            <a:ext cx="106680" cy="3429000"/>
          </a:xfrm>
          <a:custGeom>
            <a:avLst/>
            <a:gdLst/>
            <a:ahLst/>
            <a:cxnLst/>
            <a:rect l="l" t="t" r="r" b="b"/>
            <a:pathLst>
              <a:path w="106679" h="3429000">
                <a:moveTo>
                  <a:pt x="0" y="3429000"/>
                </a:moveTo>
                <a:lnTo>
                  <a:pt x="106299" y="3429000"/>
                </a:lnTo>
                <a:lnTo>
                  <a:pt x="106299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8B3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143000" y="4844796"/>
            <a:ext cx="339725" cy="3429000"/>
          </a:xfrm>
          <a:custGeom>
            <a:avLst/>
            <a:gdLst/>
            <a:ahLst/>
            <a:cxnLst/>
            <a:rect l="l" t="t" r="r" b="b"/>
            <a:pathLst>
              <a:path w="339725" h="3429000">
                <a:moveTo>
                  <a:pt x="249428" y="0"/>
                </a:moveTo>
                <a:lnTo>
                  <a:pt x="0" y="0"/>
                </a:lnTo>
                <a:lnTo>
                  <a:pt x="0" y="3429000"/>
                </a:lnTo>
                <a:lnTo>
                  <a:pt x="249428" y="3429000"/>
                </a:lnTo>
                <a:lnTo>
                  <a:pt x="252520" y="3377729"/>
                </a:lnTo>
                <a:lnTo>
                  <a:pt x="260807" y="3336337"/>
                </a:lnTo>
                <a:lnTo>
                  <a:pt x="272805" y="3302000"/>
                </a:lnTo>
                <a:lnTo>
                  <a:pt x="287029" y="3271896"/>
                </a:lnTo>
                <a:lnTo>
                  <a:pt x="301996" y="3243203"/>
                </a:lnTo>
                <a:lnTo>
                  <a:pt x="316220" y="3213100"/>
                </a:lnTo>
                <a:lnTo>
                  <a:pt x="328218" y="3178762"/>
                </a:lnTo>
                <a:lnTo>
                  <a:pt x="336505" y="3137370"/>
                </a:lnTo>
                <a:lnTo>
                  <a:pt x="339597" y="3086100"/>
                </a:lnTo>
                <a:lnTo>
                  <a:pt x="336505" y="3034829"/>
                </a:lnTo>
                <a:lnTo>
                  <a:pt x="328218" y="2993437"/>
                </a:lnTo>
                <a:lnTo>
                  <a:pt x="316220" y="2959100"/>
                </a:lnTo>
                <a:lnTo>
                  <a:pt x="301996" y="2928996"/>
                </a:lnTo>
                <a:lnTo>
                  <a:pt x="287029" y="2900303"/>
                </a:lnTo>
                <a:lnTo>
                  <a:pt x="272805" y="2870200"/>
                </a:lnTo>
                <a:lnTo>
                  <a:pt x="260807" y="2835862"/>
                </a:lnTo>
                <a:lnTo>
                  <a:pt x="252520" y="2794470"/>
                </a:lnTo>
                <a:lnTo>
                  <a:pt x="249428" y="2743200"/>
                </a:lnTo>
                <a:lnTo>
                  <a:pt x="252520" y="2691929"/>
                </a:lnTo>
                <a:lnTo>
                  <a:pt x="260807" y="2650537"/>
                </a:lnTo>
                <a:lnTo>
                  <a:pt x="272805" y="2616200"/>
                </a:lnTo>
                <a:lnTo>
                  <a:pt x="287029" y="2586096"/>
                </a:lnTo>
                <a:lnTo>
                  <a:pt x="301996" y="2557403"/>
                </a:lnTo>
                <a:lnTo>
                  <a:pt x="316220" y="2527300"/>
                </a:lnTo>
                <a:lnTo>
                  <a:pt x="328218" y="2492962"/>
                </a:lnTo>
                <a:lnTo>
                  <a:pt x="336505" y="2451570"/>
                </a:lnTo>
                <a:lnTo>
                  <a:pt x="339597" y="2400299"/>
                </a:lnTo>
                <a:lnTo>
                  <a:pt x="336505" y="2349029"/>
                </a:lnTo>
                <a:lnTo>
                  <a:pt x="328218" y="2307637"/>
                </a:lnTo>
                <a:lnTo>
                  <a:pt x="316220" y="2273299"/>
                </a:lnTo>
                <a:lnTo>
                  <a:pt x="301996" y="2243196"/>
                </a:lnTo>
                <a:lnTo>
                  <a:pt x="287029" y="2214503"/>
                </a:lnTo>
                <a:lnTo>
                  <a:pt x="272805" y="2184399"/>
                </a:lnTo>
                <a:lnTo>
                  <a:pt x="260807" y="2150062"/>
                </a:lnTo>
                <a:lnTo>
                  <a:pt x="252520" y="2108670"/>
                </a:lnTo>
                <a:lnTo>
                  <a:pt x="249428" y="2057399"/>
                </a:lnTo>
                <a:lnTo>
                  <a:pt x="252520" y="2006129"/>
                </a:lnTo>
                <a:lnTo>
                  <a:pt x="260807" y="1964737"/>
                </a:lnTo>
                <a:lnTo>
                  <a:pt x="272805" y="1930399"/>
                </a:lnTo>
                <a:lnTo>
                  <a:pt x="287029" y="1900296"/>
                </a:lnTo>
                <a:lnTo>
                  <a:pt x="301996" y="1871603"/>
                </a:lnTo>
                <a:lnTo>
                  <a:pt x="316220" y="1841499"/>
                </a:lnTo>
                <a:lnTo>
                  <a:pt x="328218" y="1807162"/>
                </a:lnTo>
                <a:lnTo>
                  <a:pt x="336505" y="1765770"/>
                </a:lnTo>
                <a:lnTo>
                  <a:pt x="339597" y="1714499"/>
                </a:lnTo>
                <a:lnTo>
                  <a:pt x="336505" y="1663229"/>
                </a:lnTo>
                <a:lnTo>
                  <a:pt x="328218" y="1621837"/>
                </a:lnTo>
                <a:lnTo>
                  <a:pt x="316220" y="1587499"/>
                </a:lnTo>
                <a:lnTo>
                  <a:pt x="301996" y="1557396"/>
                </a:lnTo>
                <a:lnTo>
                  <a:pt x="287029" y="1528703"/>
                </a:lnTo>
                <a:lnTo>
                  <a:pt x="272805" y="1498599"/>
                </a:lnTo>
                <a:lnTo>
                  <a:pt x="260807" y="1464262"/>
                </a:lnTo>
                <a:lnTo>
                  <a:pt x="252520" y="1422870"/>
                </a:lnTo>
                <a:lnTo>
                  <a:pt x="249428" y="1371599"/>
                </a:lnTo>
                <a:lnTo>
                  <a:pt x="252520" y="1320329"/>
                </a:lnTo>
                <a:lnTo>
                  <a:pt x="260807" y="1278937"/>
                </a:lnTo>
                <a:lnTo>
                  <a:pt x="272805" y="1244599"/>
                </a:lnTo>
                <a:lnTo>
                  <a:pt x="287029" y="1214496"/>
                </a:lnTo>
                <a:lnTo>
                  <a:pt x="301996" y="1185803"/>
                </a:lnTo>
                <a:lnTo>
                  <a:pt x="316220" y="1155699"/>
                </a:lnTo>
                <a:lnTo>
                  <a:pt x="328218" y="1121362"/>
                </a:lnTo>
                <a:lnTo>
                  <a:pt x="336505" y="1079970"/>
                </a:lnTo>
                <a:lnTo>
                  <a:pt x="339597" y="1028700"/>
                </a:lnTo>
                <a:lnTo>
                  <a:pt x="336505" y="977429"/>
                </a:lnTo>
                <a:lnTo>
                  <a:pt x="328218" y="936037"/>
                </a:lnTo>
                <a:lnTo>
                  <a:pt x="316220" y="901700"/>
                </a:lnTo>
                <a:lnTo>
                  <a:pt x="301996" y="871596"/>
                </a:lnTo>
                <a:lnTo>
                  <a:pt x="287029" y="842903"/>
                </a:lnTo>
                <a:lnTo>
                  <a:pt x="272805" y="812800"/>
                </a:lnTo>
                <a:lnTo>
                  <a:pt x="260807" y="778462"/>
                </a:lnTo>
                <a:lnTo>
                  <a:pt x="252520" y="737070"/>
                </a:lnTo>
                <a:lnTo>
                  <a:pt x="249428" y="685800"/>
                </a:lnTo>
                <a:lnTo>
                  <a:pt x="252520" y="634529"/>
                </a:lnTo>
                <a:lnTo>
                  <a:pt x="260807" y="593137"/>
                </a:lnTo>
                <a:lnTo>
                  <a:pt x="272805" y="558800"/>
                </a:lnTo>
                <a:lnTo>
                  <a:pt x="287029" y="528696"/>
                </a:lnTo>
                <a:lnTo>
                  <a:pt x="301996" y="500003"/>
                </a:lnTo>
                <a:lnTo>
                  <a:pt x="316220" y="469900"/>
                </a:lnTo>
                <a:lnTo>
                  <a:pt x="328218" y="435562"/>
                </a:lnTo>
                <a:lnTo>
                  <a:pt x="336505" y="394170"/>
                </a:lnTo>
                <a:lnTo>
                  <a:pt x="339597" y="342900"/>
                </a:lnTo>
                <a:lnTo>
                  <a:pt x="336505" y="291629"/>
                </a:lnTo>
                <a:lnTo>
                  <a:pt x="328218" y="250237"/>
                </a:lnTo>
                <a:lnTo>
                  <a:pt x="316220" y="215900"/>
                </a:lnTo>
                <a:lnTo>
                  <a:pt x="301996" y="185796"/>
                </a:lnTo>
                <a:lnTo>
                  <a:pt x="287029" y="157103"/>
                </a:lnTo>
                <a:lnTo>
                  <a:pt x="272805" y="127000"/>
                </a:lnTo>
                <a:lnTo>
                  <a:pt x="260807" y="92662"/>
                </a:lnTo>
                <a:lnTo>
                  <a:pt x="252520" y="51270"/>
                </a:lnTo>
                <a:lnTo>
                  <a:pt x="249428" y="0"/>
                </a:lnTo>
                <a:close/>
              </a:path>
            </a:pathLst>
          </a:custGeom>
          <a:solidFill>
            <a:srgbClr val="2A1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520825" y="5530634"/>
            <a:ext cx="2047875" cy="25768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2242185" y="5156834"/>
            <a:ext cx="2364105" cy="229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55" b="1">
                <a:solidFill>
                  <a:srgbClr val="C00000"/>
                </a:solidFill>
                <a:latin typeface="Arial Black"/>
                <a:cs typeface="Arial Black"/>
              </a:rPr>
              <a:t>CAPILLARY</a:t>
            </a:r>
            <a:r>
              <a:rPr dirty="0" sz="1400" spc="90" b="1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dirty="0" sz="1400" spc="50" b="1">
                <a:solidFill>
                  <a:srgbClr val="C00000"/>
                </a:solidFill>
                <a:latin typeface="Arial Black"/>
                <a:cs typeface="Arial Black"/>
              </a:rPr>
              <a:t>NETWORK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25977" y="5760211"/>
            <a:ext cx="1880870" cy="166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0" marR="231140" indent="-114300">
              <a:lnSpc>
                <a:spcPct val="110000"/>
              </a:lnSpc>
              <a:buClr>
                <a:srgbClr val="2A1A00"/>
              </a:buClr>
              <a:buChar char="•"/>
              <a:tabLst>
                <a:tab pos="127000" algn="l"/>
              </a:tabLst>
            </a:pPr>
            <a:r>
              <a:rPr dirty="0" sz="1000" spc="-10">
                <a:solidFill>
                  <a:srgbClr val="181817"/>
                </a:solidFill>
                <a:latin typeface="Arial"/>
                <a:cs typeface="Arial"/>
              </a:rPr>
              <a:t>Blood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flows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from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arterioles  through metarterioles, </a:t>
            </a:r>
            <a:r>
              <a:rPr dirty="0" sz="1000" spc="-10">
                <a:solidFill>
                  <a:srgbClr val="181817"/>
                </a:solidFill>
                <a:latin typeface="Arial"/>
                <a:cs typeface="Arial"/>
              </a:rPr>
              <a:t>then 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through capillary</a:t>
            </a:r>
            <a:r>
              <a:rPr dirty="0" sz="1000" spc="-35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network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2A1A00"/>
              </a:buClr>
              <a:buFont typeface="Arial"/>
              <a:buChar char="•"/>
            </a:pPr>
            <a:endParaRPr sz="1000">
              <a:latin typeface="Times New Roman"/>
              <a:cs typeface="Times New Roman"/>
            </a:endParaRPr>
          </a:p>
          <a:p>
            <a:pPr marL="127000" indent="-114300">
              <a:lnSpc>
                <a:spcPct val="100000"/>
              </a:lnSpc>
              <a:spcBef>
                <a:spcPts val="855"/>
              </a:spcBef>
              <a:buClr>
                <a:srgbClr val="2A1A00"/>
              </a:buClr>
              <a:buChar char="•"/>
              <a:tabLst>
                <a:tab pos="127000" algn="l"/>
              </a:tabLst>
            </a:pPr>
            <a:r>
              <a:rPr dirty="0" sz="1000" spc="-15">
                <a:solidFill>
                  <a:srgbClr val="181817"/>
                </a:solidFill>
                <a:latin typeface="Arial"/>
                <a:cs typeface="Arial"/>
              </a:rPr>
              <a:t>Venules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drain</a:t>
            </a:r>
            <a:r>
              <a:rPr dirty="0" sz="1000" spc="-25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network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2A1A00"/>
              </a:buClr>
              <a:buFont typeface="Arial"/>
              <a:buChar char="•"/>
            </a:pPr>
            <a:endParaRPr sz="1000">
              <a:latin typeface="Times New Roman"/>
              <a:cs typeface="Times New Roman"/>
            </a:endParaRPr>
          </a:p>
          <a:p>
            <a:pPr marL="127000" marR="5080" indent="-114300">
              <a:lnSpc>
                <a:spcPct val="110000"/>
              </a:lnSpc>
              <a:spcBef>
                <a:spcPts val="735"/>
              </a:spcBef>
              <a:buClr>
                <a:srgbClr val="2A1A00"/>
              </a:buClr>
              <a:buChar char="•"/>
              <a:tabLst>
                <a:tab pos="127000" algn="l"/>
              </a:tabLst>
            </a:pP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Smooth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muscle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in arterioles,  metarterioles, precapillary  sphincters regulates </a:t>
            </a:r>
            <a:r>
              <a:rPr dirty="0" sz="1000" spc="-10">
                <a:solidFill>
                  <a:srgbClr val="181817"/>
                </a:solidFill>
                <a:latin typeface="Arial"/>
                <a:cs typeface="Arial"/>
              </a:rPr>
              <a:t>blood</a:t>
            </a:r>
            <a:r>
              <a:rPr dirty="0" sz="1000" spc="25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flow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160136" y="4859121"/>
            <a:ext cx="540054" cy="2227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2798445" y="8050276"/>
            <a:ext cx="2658110" cy="167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ct val="100000"/>
              </a:lnSpc>
            </a:pPr>
            <a:r>
              <a:rPr dirty="0" sz="500" spc="-5">
                <a:solidFill>
                  <a:srgbClr val="585858"/>
                </a:solidFill>
                <a:latin typeface="Arial"/>
                <a:cs typeface="Arial"/>
              </a:rPr>
              <a:t>10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500">
                <a:solidFill>
                  <a:srgbClr val="585858"/>
                </a:solidFill>
                <a:latin typeface="Times New Roman"/>
                <a:cs typeface="Times New Roman"/>
              </a:rPr>
              <a:t>Dr. </a:t>
            </a:r>
            <a:r>
              <a:rPr dirty="0" sz="500" spc="-10">
                <a:solidFill>
                  <a:srgbClr val="585858"/>
                </a:solidFill>
                <a:latin typeface="Times New Roman"/>
                <a:cs typeface="Times New Roman"/>
              </a:rPr>
              <a:t>Abeer </a:t>
            </a:r>
            <a:r>
              <a:rPr dirty="0" sz="500">
                <a:solidFill>
                  <a:srgbClr val="585858"/>
                </a:solidFill>
                <a:latin typeface="Times New Roman"/>
                <a:cs typeface="Times New Roman"/>
              </a:rPr>
              <a:t>Al-Masru, </a:t>
            </a:r>
            <a:r>
              <a:rPr dirty="0" sz="500" spc="-5">
                <a:solidFill>
                  <a:srgbClr val="585858"/>
                </a:solidFill>
                <a:latin typeface="Times New Roman"/>
                <a:cs typeface="Times New Roman"/>
              </a:rPr>
              <a:t>Faculty </a:t>
            </a:r>
            <a:r>
              <a:rPr dirty="0" sz="500" spc="-10">
                <a:solidFill>
                  <a:srgbClr val="585858"/>
                </a:solidFill>
                <a:latin typeface="Times New Roman"/>
                <a:cs typeface="Times New Roman"/>
              </a:rPr>
              <a:t>of </a:t>
            </a:r>
            <a:r>
              <a:rPr dirty="0" sz="500" spc="-5">
                <a:solidFill>
                  <a:srgbClr val="585858"/>
                </a:solidFill>
                <a:latin typeface="Times New Roman"/>
                <a:cs typeface="Times New Roman"/>
              </a:rPr>
              <a:t>Medicine,</a:t>
            </a:r>
            <a:r>
              <a:rPr dirty="0" sz="500" spc="5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500" spc="-10">
                <a:solidFill>
                  <a:srgbClr val="585858"/>
                </a:solidFill>
                <a:latin typeface="Times New Roman"/>
                <a:cs typeface="Times New Roman"/>
              </a:rPr>
              <a:t>KSU.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143304" y="4845684"/>
            <a:ext cx="4571365" cy="3428365"/>
          </a:xfrm>
          <a:custGeom>
            <a:avLst/>
            <a:gdLst/>
            <a:ahLst/>
            <a:cxnLst/>
            <a:rect l="l" t="t" r="r" b="b"/>
            <a:pathLst>
              <a:path w="4571365" h="3428365">
                <a:moveTo>
                  <a:pt x="0" y="3428111"/>
                </a:moveTo>
                <a:lnTo>
                  <a:pt x="4571365" y="3428111"/>
                </a:lnTo>
                <a:lnTo>
                  <a:pt x="4571365" y="0"/>
                </a:lnTo>
                <a:lnTo>
                  <a:pt x="0" y="0"/>
                </a:lnTo>
                <a:lnTo>
                  <a:pt x="0" y="3428111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 spc="-5"/>
              <a:t>10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3782" y="41147"/>
            <a:ext cx="167132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latin typeface="Times New Roman"/>
                <a:cs typeface="Times New Roman"/>
              </a:rPr>
              <a:t>Cardiovascular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Physiology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88" y="41147"/>
            <a:ext cx="56832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3/8/2016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868680"/>
            <a:ext cx="4465955" cy="3429000"/>
          </a:xfrm>
          <a:custGeom>
            <a:avLst/>
            <a:gdLst/>
            <a:ahLst/>
            <a:cxnLst/>
            <a:rect l="l" t="t" r="r" b="b"/>
            <a:pathLst>
              <a:path w="4465955" h="3429000">
                <a:moveTo>
                  <a:pt x="0" y="3429000"/>
                </a:moveTo>
                <a:lnTo>
                  <a:pt x="4465701" y="3429000"/>
                </a:lnTo>
                <a:lnTo>
                  <a:pt x="4465701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3F3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608701" y="868680"/>
            <a:ext cx="106680" cy="3429000"/>
          </a:xfrm>
          <a:custGeom>
            <a:avLst/>
            <a:gdLst/>
            <a:ahLst/>
            <a:cxnLst/>
            <a:rect l="l" t="t" r="r" b="b"/>
            <a:pathLst>
              <a:path w="106679" h="3429000">
                <a:moveTo>
                  <a:pt x="0" y="3429000"/>
                </a:moveTo>
                <a:lnTo>
                  <a:pt x="106299" y="3429000"/>
                </a:lnTo>
                <a:lnTo>
                  <a:pt x="106299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8B3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43000" y="868680"/>
            <a:ext cx="339725" cy="3429000"/>
          </a:xfrm>
          <a:custGeom>
            <a:avLst/>
            <a:gdLst/>
            <a:ahLst/>
            <a:cxnLst/>
            <a:rect l="l" t="t" r="r" b="b"/>
            <a:pathLst>
              <a:path w="339725" h="3429000">
                <a:moveTo>
                  <a:pt x="249428" y="0"/>
                </a:moveTo>
                <a:lnTo>
                  <a:pt x="0" y="0"/>
                </a:lnTo>
                <a:lnTo>
                  <a:pt x="0" y="3429000"/>
                </a:lnTo>
                <a:lnTo>
                  <a:pt x="249428" y="3429000"/>
                </a:lnTo>
                <a:lnTo>
                  <a:pt x="252520" y="3377729"/>
                </a:lnTo>
                <a:lnTo>
                  <a:pt x="260807" y="3336337"/>
                </a:lnTo>
                <a:lnTo>
                  <a:pt x="272805" y="3302000"/>
                </a:lnTo>
                <a:lnTo>
                  <a:pt x="287029" y="3271896"/>
                </a:lnTo>
                <a:lnTo>
                  <a:pt x="301996" y="3243203"/>
                </a:lnTo>
                <a:lnTo>
                  <a:pt x="316220" y="3213100"/>
                </a:lnTo>
                <a:lnTo>
                  <a:pt x="328218" y="3178762"/>
                </a:lnTo>
                <a:lnTo>
                  <a:pt x="336505" y="3137370"/>
                </a:lnTo>
                <a:lnTo>
                  <a:pt x="339597" y="3086100"/>
                </a:lnTo>
                <a:lnTo>
                  <a:pt x="336505" y="3034829"/>
                </a:lnTo>
                <a:lnTo>
                  <a:pt x="328218" y="2993437"/>
                </a:lnTo>
                <a:lnTo>
                  <a:pt x="316220" y="2959100"/>
                </a:lnTo>
                <a:lnTo>
                  <a:pt x="301996" y="2928996"/>
                </a:lnTo>
                <a:lnTo>
                  <a:pt x="287029" y="2900303"/>
                </a:lnTo>
                <a:lnTo>
                  <a:pt x="272805" y="2870200"/>
                </a:lnTo>
                <a:lnTo>
                  <a:pt x="260807" y="2835862"/>
                </a:lnTo>
                <a:lnTo>
                  <a:pt x="252520" y="2794470"/>
                </a:lnTo>
                <a:lnTo>
                  <a:pt x="249428" y="2743200"/>
                </a:lnTo>
                <a:lnTo>
                  <a:pt x="252520" y="2691929"/>
                </a:lnTo>
                <a:lnTo>
                  <a:pt x="260807" y="2650537"/>
                </a:lnTo>
                <a:lnTo>
                  <a:pt x="272805" y="2616200"/>
                </a:lnTo>
                <a:lnTo>
                  <a:pt x="287029" y="2586096"/>
                </a:lnTo>
                <a:lnTo>
                  <a:pt x="301996" y="2557403"/>
                </a:lnTo>
                <a:lnTo>
                  <a:pt x="316220" y="2527300"/>
                </a:lnTo>
                <a:lnTo>
                  <a:pt x="328218" y="2492962"/>
                </a:lnTo>
                <a:lnTo>
                  <a:pt x="336505" y="2451570"/>
                </a:lnTo>
                <a:lnTo>
                  <a:pt x="339597" y="2400300"/>
                </a:lnTo>
                <a:lnTo>
                  <a:pt x="336505" y="2349029"/>
                </a:lnTo>
                <a:lnTo>
                  <a:pt x="328218" y="2307637"/>
                </a:lnTo>
                <a:lnTo>
                  <a:pt x="316220" y="2273300"/>
                </a:lnTo>
                <a:lnTo>
                  <a:pt x="301996" y="2243196"/>
                </a:lnTo>
                <a:lnTo>
                  <a:pt x="287029" y="2214503"/>
                </a:lnTo>
                <a:lnTo>
                  <a:pt x="272805" y="2184400"/>
                </a:lnTo>
                <a:lnTo>
                  <a:pt x="260807" y="2150062"/>
                </a:lnTo>
                <a:lnTo>
                  <a:pt x="252520" y="2108670"/>
                </a:lnTo>
                <a:lnTo>
                  <a:pt x="249428" y="2057400"/>
                </a:lnTo>
                <a:lnTo>
                  <a:pt x="252520" y="2006129"/>
                </a:lnTo>
                <a:lnTo>
                  <a:pt x="260807" y="1964737"/>
                </a:lnTo>
                <a:lnTo>
                  <a:pt x="272805" y="1930400"/>
                </a:lnTo>
                <a:lnTo>
                  <a:pt x="287029" y="1900296"/>
                </a:lnTo>
                <a:lnTo>
                  <a:pt x="301996" y="1871603"/>
                </a:lnTo>
                <a:lnTo>
                  <a:pt x="316220" y="1841500"/>
                </a:lnTo>
                <a:lnTo>
                  <a:pt x="328218" y="1807162"/>
                </a:lnTo>
                <a:lnTo>
                  <a:pt x="336505" y="1765770"/>
                </a:lnTo>
                <a:lnTo>
                  <a:pt x="339597" y="1714500"/>
                </a:lnTo>
                <a:lnTo>
                  <a:pt x="336505" y="1663229"/>
                </a:lnTo>
                <a:lnTo>
                  <a:pt x="328218" y="1621837"/>
                </a:lnTo>
                <a:lnTo>
                  <a:pt x="316220" y="1587500"/>
                </a:lnTo>
                <a:lnTo>
                  <a:pt x="301996" y="1557396"/>
                </a:lnTo>
                <a:lnTo>
                  <a:pt x="287029" y="1528703"/>
                </a:lnTo>
                <a:lnTo>
                  <a:pt x="272805" y="1498600"/>
                </a:lnTo>
                <a:lnTo>
                  <a:pt x="260807" y="1464262"/>
                </a:lnTo>
                <a:lnTo>
                  <a:pt x="252520" y="1422870"/>
                </a:lnTo>
                <a:lnTo>
                  <a:pt x="249428" y="1371600"/>
                </a:lnTo>
                <a:lnTo>
                  <a:pt x="252520" y="1320329"/>
                </a:lnTo>
                <a:lnTo>
                  <a:pt x="260807" y="1278937"/>
                </a:lnTo>
                <a:lnTo>
                  <a:pt x="272805" y="1244600"/>
                </a:lnTo>
                <a:lnTo>
                  <a:pt x="287029" y="1214496"/>
                </a:lnTo>
                <a:lnTo>
                  <a:pt x="301996" y="1185803"/>
                </a:lnTo>
                <a:lnTo>
                  <a:pt x="316220" y="1155700"/>
                </a:lnTo>
                <a:lnTo>
                  <a:pt x="328218" y="1121362"/>
                </a:lnTo>
                <a:lnTo>
                  <a:pt x="336505" y="1079970"/>
                </a:lnTo>
                <a:lnTo>
                  <a:pt x="339597" y="1028700"/>
                </a:lnTo>
                <a:lnTo>
                  <a:pt x="336505" y="977429"/>
                </a:lnTo>
                <a:lnTo>
                  <a:pt x="328218" y="936037"/>
                </a:lnTo>
                <a:lnTo>
                  <a:pt x="316220" y="901700"/>
                </a:lnTo>
                <a:lnTo>
                  <a:pt x="301996" y="871596"/>
                </a:lnTo>
                <a:lnTo>
                  <a:pt x="287029" y="842903"/>
                </a:lnTo>
                <a:lnTo>
                  <a:pt x="272805" y="812800"/>
                </a:lnTo>
                <a:lnTo>
                  <a:pt x="260807" y="778462"/>
                </a:lnTo>
                <a:lnTo>
                  <a:pt x="252520" y="737070"/>
                </a:lnTo>
                <a:lnTo>
                  <a:pt x="249428" y="685800"/>
                </a:lnTo>
                <a:lnTo>
                  <a:pt x="252520" y="634529"/>
                </a:lnTo>
                <a:lnTo>
                  <a:pt x="260807" y="593137"/>
                </a:lnTo>
                <a:lnTo>
                  <a:pt x="272805" y="558800"/>
                </a:lnTo>
                <a:lnTo>
                  <a:pt x="287029" y="528696"/>
                </a:lnTo>
                <a:lnTo>
                  <a:pt x="301996" y="500003"/>
                </a:lnTo>
                <a:lnTo>
                  <a:pt x="316220" y="469900"/>
                </a:lnTo>
                <a:lnTo>
                  <a:pt x="328218" y="435562"/>
                </a:lnTo>
                <a:lnTo>
                  <a:pt x="336505" y="394170"/>
                </a:lnTo>
                <a:lnTo>
                  <a:pt x="339597" y="342900"/>
                </a:lnTo>
                <a:lnTo>
                  <a:pt x="336505" y="291629"/>
                </a:lnTo>
                <a:lnTo>
                  <a:pt x="328218" y="250237"/>
                </a:lnTo>
                <a:lnTo>
                  <a:pt x="316220" y="215900"/>
                </a:lnTo>
                <a:lnTo>
                  <a:pt x="301996" y="185796"/>
                </a:lnTo>
                <a:lnTo>
                  <a:pt x="287029" y="157103"/>
                </a:lnTo>
                <a:lnTo>
                  <a:pt x="272805" y="127000"/>
                </a:lnTo>
                <a:lnTo>
                  <a:pt x="260807" y="92662"/>
                </a:lnTo>
                <a:lnTo>
                  <a:pt x="252520" y="51270"/>
                </a:lnTo>
                <a:lnTo>
                  <a:pt x="249428" y="0"/>
                </a:lnTo>
                <a:close/>
              </a:path>
            </a:pathLst>
          </a:custGeom>
          <a:solidFill>
            <a:srgbClr val="2A1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40738" y="868680"/>
            <a:ext cx="4284472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306948" y="4104640"/>
            <a:ext cx="8636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585858"/>
                </a:solidFill>
                <a:latin typeface="Arial"/>
                <a:cs typeface="Arial"/>
              </a:rPr>
              <a:t>11</a:t>
            </a:r>
            <a:endParaRPr sz="5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60136" y="883005"/>
            <a:ext cx="540054" cy="2227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43304" y="868933"/>
            <a:ext cx="4571365" cy="3428365"/>
          </a:xfrm>
          <a:custGeom>
            <a:avLst/>
            <a:gdLst/>
            <a:ahLst/>
            <a:cxnLst/>
            <a:rect l="l" t="t" r="r" b="b"/>
            <a:pathLst>
              <a:path w="4571365" h="3428365">
                <a:moveTo>
                  <a:pt x="0" y="3428110"/>
                </a:moveTo>
                <a:lnTo>
                  <a:pt x="4571365" y="3428110"/>
                </a:lnTo>
                <a:lnTo>
                  <a:pt x="4571365" y="0"/>
                </a:lnTo>
                <a:lnTo>
                  <a:pt x="0" y="0"/>
                </a:lnTo>
                <a:lnTo>
                  <a:pt x="0" y="342811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43000" y="4844796"/>
            <a:ext cx="4465955" cy="3429000"/>
          </a:xfrm>
          <a:custGeom>
            <a:avLst/>
            <a:gdLst/>
            <a:ahLst/>
            <a:cxnLst/>
            <a:rect l="l" t="t" r="r" b="b"/>
            <a:pathLst>
              <a:path w="4465955" h="3429000">
                <a:moveTo>
                  <a:pt x="0" y="3429000"/>
                </a:moveTo>
                <a:lnTo>
                  <a:pt x="4465701" y="3429000"/>
                </a:lnTo>
                <a:lnTo>
                  <a:pt x="4465701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3F3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608701" y="4844796"/>
            <a:ext cx="106680" cy="3429000"/>
          </a:xfrm>
          <a:custGeom>
            <a:avLst/>
            <a:gdLst/>
            <a:ahLst/>
            <a:cxnLst/>
            <a:rect l="l" t="t" r="r" b="b"/>
            <a:pathLst>
              <a:path w="106679" h="3429000">
                <a:moveTo>
                  <a:pt x="0" y="3429000"/>
                </a:moveTo>
                <a:lnTo>
                  <a:pt x="106299" y="3429000"/>
                </a:lnTo>
                <a:lnTo>
                  <a:pt x="106299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8B3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43000" y="4844796"/>
            <a:ext cx="339725" cy="3429000"/>
          </a:xfrm>
          <a:custGeom>
            <a:avLst/>
            <a:gdLst/>
            <a:ahLst/>
            <a:cxnLst/>
            <a:rect l="l" t="t" r="r" b="b"/>
            <a:pathLst>
              <a:path w="339725" h="3429000">
                <a:moveTo>
                  <a:pt x="249428" y="0"/>
                </a:moveTo>
                <a:lnTo>
                  <a:pt x="0" y="0"/>
                </a:lnTo>
                <a:lnTo>
                  <a:pt x="0" y="3429000"/>
                </a:lnTo>
                <a:lnTo>
                  <a:pt x="249428" y="3429000"/>
                </a:lnTo>
                <a:lnTo>
                  <a:pt x="252520" y="3377729"/>
                </a:lnTo>
                <a:lnTo>
                  <a:pt x="260807" y="3336337"/>
                </a:lnTo>
                <a:lnTo>
                  <a:pt x="272805" y="3302000"/>
                </a:lnTo>
                <a:lnTo>
                  <a:pt x="287029" y="3271896"/>
                </a:lnTo>
                <a:lnTo>
                  <a:pt x="301996" y="3243203"/>
                </a:lnTo>
                <a:lnTo>
                  <a:pt x="316220" y="3213100"/>
                </a:lnTo>
                <a:lnTo>
                  <a:pt x="328218" y="3178762"/>
                </a:lnTo>
                <a:lnTo>
                  <a:pt x="336505" y="3137370"/>
                </a:lnTo>
                <a:lnTo>
                  <a:pt x="339597" y="3086100"/>
                </a:lnTo>
                <a:lnTo>
                  <a:pt x="336505" y="3034829"/>
                </a:lnTo>
                <a:lnTo>
                  <a:pt x="328218" y="2993437"/>
                </a:lnTo>
                <a:lnTo>
                  <a:pt x="316220" y="2959100"/>
                </a:lnTo>
                <a:lnTo>
                  <a:pt x="301996" y="2928996"/>
                </a:lnTo>
                <a:lnTo>
                  <a:pt x="287029" y="2900303"/>
                </a:lnTo>
                <a:lnTo>
                  <a:pt x="272805" y="2870200"/>
                </a:lnTo>
                <a:lnTo>
                  <a:pt x="260807" y="2835862"/>
                </a:lnTo>
                <a:lnTo>
                  <a:pt x="252520" y="2794470"/>
                </a:lnTo>
                <a:lnTo>
                  <a:pt x="249428" y="2743200"/>
                </a:lnTo>
                <a:lnTo>
                  <a:pt x="252520" y="2691929"/>
                </a:lnTo>
                <a:lnTo>
                  <a:pt x="260807" y="2650537"/>
                </a:lnTo>
                <a:lnTo>
                  <a:pt x="272805" y="2616200"/>
                </a:lnTo>
                <a:lnTo>
                  <a:pt x="287029" y="2586096"/>
                </a:lnTo>
                <a:lnTo>
                  <a:pt x="301996" y="2557403"/>
                </a:lnTo>
                <a:lnTo>
                  <a:pt x="316220" y="2527300"/>
                </a:lnTo>
                <a:lnTo>
                  <a:pt x="328218" y="2492962"/>
                </a:lnTo>
                <a:lnTo>
                  <a:pt x="336505" y="2451570"/>
                </a:lnTo>
                <a:lnTo>
                  <a:pt x="339597" y="2400299"/>
                </a:lnTo>
                <a:lnTo>
                  <a:pt x="336505" y="2349029"/>
                </a:lnTo>
                <a:lnTo>
                  <a:pt x="328218" y="2307637"/>
                </a:lnTo>
                <a:lnTo>
                  <a:pt x="316220" y="2273299"/>
                </a:lnTo>
                <a:lnTo>
                  <a:pt x="301996" y="2243196"/>
                </a:lnTo>
                <a:lnTo>
                  <a:pt x="287029" y="2214503"/>
                </a:lnTo>
                <a:lnTo>
                  <a:pt x="272805" y="2184399"/>
                </a:lnTo>
                <a:lnTo>
                  <a:pt x="260807" y="2150062"/>
                </a:lnTo>
                <a:lnTo>
                  <a:pt x="252520" y="2108670"/>
                </a:lnTo>
                <a:lnTo>
                  <a:pt x="249428" y="2057399"/>
                </a:lnTo>
                <a:lnTo>
                  <a:pt x="252520" y="2006129"/>
                </a:lnTo>
                <a:lnTo>
                  <a:pt x="260807" y="1964737"/>
                </a:lnTo>
                <a:lnTo>
                  <a:pt x="272805" y="1930399"/>
                </a:lnTo>
                <a:lnTo>
                  <a:pt x="287029" y="1900296"/>
                </a:lnTo>
                <a:lnTo>
                  <a:pt x="301996" y="1871603"/>
                </a:lnTo>
                <a:lnTo>
                  <a:pt x="316220" y="1841499"/>
                </a:lnTo>
                <a:lnTo>
                  <a:pt x="328218" y="1807162"/>
                </a:lnTo>
                <a:lnTo>
                  <a:pt x="336505" y="1765770"/>
                </a:lnTo>
                <a:lnTo>
                  <a:pt x="339597" y="1714499"/>
                </a:lnTo>
                <a:lnTo>
                  <a:pt x="336505" y="1663229"/>
                </a:lnTo>
                <a:lnTo>
                  <a:pt x="328218" y="1621837"/>
                </a:lnTo>
                <a:lnTo>
                  <a:pt x="316220" y="1587499"/>
                </a:lnTo>
                <a:lnTo>
                  <a:pt x="301996" y="1557396"/>
                </a:lnTo>
                <a:lnTo>
                  <a:pt x="287029" y="1528703"/>
                </a:lnTo>
                <a:lnTo>
                  <a:pt x="272805" y="1498599"/>
                </a:lnTo>
                <a:lnTo>
                  <a:pt x="260807" y="1464262"/>
                </a:lnTo>
                <a:lnTo>
                  <a:pt x="252520" y="1422870"/>
                </a:lnTo>
                <a:lnTo>
                  <a:pt x="249428" y="1371599"/>
                </a:lnTo>
                <a:lnTo>
                  <a:pt x="252520" y="1320329"/>
                </a:lnTo>
                <a:lnTo>
                  <a:pt x="260807" y="1278937"/>
                </a:lnTo>
                <a:lnTo>
                  <a:pt x="272805" y="1244599"/>
                </a:lnTo>
                <a:lnTo>
                  <a:pt x="287029" y="1214496"/>
                </a:lnTo>
                <a:lnTo>
                  <a:pt x="301996" y="1185803"/>
                </a:lnTo>
                <a:lnTo>
                  <a:pt x="316220" y="1155699"/>
                </a:lnTo>
                <a:lnTo>
                  <a:pt x="328218" y="1121362"/>
                </a:lnTo>
                <a:lnTo>
                  <a:pt x="336505" y="1079970"/>
                </a:lnTo>
                <a:lnTo>
                  <a:pt x="339597" y="1028700"/>
                </a:lnTo>
                <a:lnTo>
                  <a:pt x="336505" y="977429"/>
                </a:lnTo>
                <a:lnTo>
                  <a:pt x="328218" y="936037"/>
                </a:lnTo>
                <a:lnTo>
                  <a:pt x="316220" y="901700"/>
                </a:lnTo>
                <a:lnTo>
                  <a:pt x="301996" y="871596"/>
                </a:lnTo>
                <a:lnTo>
                  <a:pt x="287029" y="842903"/>
                </a:lnTo>
                <a:lnTo>
                  <a:pt x="272805" y="812800"/>
                </a:lnTo>
                <a:lnTo>
                  <a:pt x="260807" y="778462"/>
                </a:lnTo>
                <a:lnTo>
                  <a:pt x="252520" y="737070"/>
                </a:lnTo>
                <a:lnTo>
                  <a:pt x="249428" y="685800"/>
                </a:lnTo>
                <a:lnTo>
                  <a:pt x="252520" y="634529"/>
                </a:lnTo>
                <a:lnTo>
                  <a:pt x="260807" y="593137"/>
                </a:lnTo>
                <a:lnTo>
                  <a:pt x="272805" y="558800"/>
                </a:lnTo>
                <a:lnTo>
                  <a:pt x="287029" y="528696"/>
                </a:lnTo>
                <a:lnTo>
                  <a:pt x="301996" y="500003"/>
                </a:lnTo>
                <a:lnTo>
                  <a:pt x="316220" y="469900"/>
                </a:lnTo>
                <a:lnTo>
                  <a:pt x="328218" y="435562"/>
                </a:lnTo>
                <a:lnTo>
                  <a:pt x="336505" y="394170"/>
                </a:lnTo>
                <a:lnTo>
                  <a:pt x="339597" y="342900"/>
                </a:lnTo>
                <a:lnTo>
                  <a:pt x="336505" y="291629"/>
                </a:lnTo>
                <a:lnTo>
                  <a:pt x="328218" y="250237"/>
                </a:lnTo>
                <a:lnTo>
                  <a:pt x="316220" y="215900"/>
                </a:lnTo>
                <a:lnTo>
                  <a:pt x="301996" y="185796"/>
                </a:lnTo>
                <a:lnTo>
                  <a:pt x="287029" y="157103"/>
                </a:lnTo>
                <a:lnTo>
                  <a:pt x="272805" y="127000"/>
                </a:lnTo>
                <a:lnTo>
                  <a:pt x="260807" y="92662"/>
                </a:lnTo>
                <a:lnTo>
                  <a:pt x="252520" y="51270"/>
                </a:lnTo>
                <a:lnTo>
                  <a:pt x="249428" y="0"/>
                </a:lnTo>
                <a:close/>
              </a:path>
            </a:pathLst>
          </a:custGeom>
          <a:solidFill>
            <a:srgbClr val="2A1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556766" y="4844796"/>
            <a:ext cx="1765046" cy="1752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3320034" y="5085460"/>
            <a:ext cx="1976755" cy="260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367030">
              <a:lnSpc>
                <a:spcPts val="1595"/>
              </a:lnSpc>
            </a:pPr>
            <a:r>
              <a:rPr dirty="0" sz="1400" spc="50" b="1">
                <a:solidFill>
                  <a:srgbClr val="C00000"/>
                </a:solidFill>
                <a:latin typeface="Arial Black"/>
                <a:cs typeface="Arial Black"/>
              </a:rPr>
              <a:t>TYPES</a:t>
            </a:r>
            <a:r>
              <a:rPr dirty="0" sz="1400" spc="90" b="1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dirty="0" sz="1400" spc="30" b="1">
                <a:solidFill>
                  <a:srgbClr val="C00000"/>
                </a:solidFill>
                <a:latin typeface="Arial Black"/>
                <a:cs typeface="Arial Black"/>
              </a:rPr>
              <a:t>OF</a:t>
            </a:r>
            <a:endParaRPr sz="1400">
              <a:latin typeface="Arial Black"/>
              <a:cs typeface="Arial Black"/>
            </a:endParaRPr>
          </a:p>
          <a:p>
            <a:pPr marL="467995">
              <a:lnSpc>
                <a:spcPts val="1595"/>
              </a:lnSpc>
            </a:pPr>
            <a:r>
              <a:rPr dirty="0" sz="1400" spc="60" b="1">
                <a:solidFill>
                  <a:srgbClr val="C00000"/>
                </a:solidFill>
                <a:latin typeface="Arial Black"/>
                <a:cs typeface="Arial Black"/>
              </a:rPr>
              <a:t>CAPILLARIES</a:t>
            </a:r>
            <a:endParaRPr sz="14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0" marR="5080" indent="-114300">
              <a:lnSpc>
                <a:spcPct val="110200"/>
              </a:lnSpc>
              <a:spcBef>
                <a:spcPts val="5"/>
              </a:spcBef>
              <a:buClr>
                <a:srgbClr val="2A1A00"/>
              </a:buClr>
              <a:buFont typeface="Wingdings"/>
              <a:buChar char=""/>
              <a:tabLst>
                <a:tab pos="198755" algn="l"/>
              </a:tabLst>
            </a:pPr>
            <a:r>
              <a:rPr dirty="0" sz="1200" spc="-10" b="1">
                <a:solidFill>
                  <a:srgbClr val="181817"/>
                </a:solidFill>
                <a:latin typeface="Arial Black"/>
                <a:cs typeface="Arial Black"/>
              </a:rPr>
              <a:t>Types classified </a:t>
            </a:r>
            <a:r>
              <a:rPr dirty="0" sz="1200" b="1">
                <a:solidFill>
                  <a:srgbClr val="181817"/>
                </a:solidFill>
                <a:latin typeface="Arial Black"/>
                <a:cs typeface="Arial Black"/>
              </a:rPr>
              <a:t>by  </a:t>
            </a:r>
            <a:r>
              <a:rPr dirty="0" sz="1200" b="1">
                <a:solidFill>
                  <a:srgbClr val="000099"/>
                </a:solidFill>
                <a:latin typeface="Arial Black"/>
                <a:cs typeface="Arial Black"/>
              </a:rPr>
              <a:t>diame</a:t>
            </a:r>
            <a:r>
              <a:rPr dirty="0" sz="1200" spc="-5" b="1">
                <a:solidFill>
                  <a:srgbClr val="000099"/>
                </a:solidFill>
                <a:latin typeface="Arial Black"/>
                <a:cs typeface="Arial Black"/>
              </a:rPr>
              <a:t>t</a:t>
            </a:r>
            <a:r>
              <a:rPr dirty="0" sz="1200" b="1">
                <a:solidFill>
                  <a:srgbClr val="000099"/>
                </a:solidFill>
                <a:latin typeface="Arial Black"/>
                <a:cs typeface="Arial Black"/>
              </a:rPr>
              <a:t>e</a:t>
            </a:r>
            <a:r>
              <a:rPr dirty="0" sz="1200" spc="-5" b="1">
                <a:solidFill>
                  <a:srgbClr val="000099"/>
                </a:solidFill>
                <a:latin typeface="Arial Black"/>
                <a:cs typeface="Arial Black"/>
              </a:rPr>
              <a:t>r</a:t>
            </a:r>
            <a:r>
              <a:rPr dirty="0" sz="1200" b="1">
                <a:solidFill>
                  <a:srgbClr val="000099"/>
                </a:solidFill>
                <a:latin typeface="Arial Black"/>
                <a:cs typeface="Arial Black"/>
              </a:rPr>
              <a:t>/pe</a:t>
            </a:r>
            <a:r>
              <a:rPr dirty="0" sz="1200" spc="50" b="1">
                <a:solidFill>
                  <a:srgbClr val="000099"/>
                </a:solidFill>
                <a:latin typeface="Arial Black"/>
                <a:cs typeface="Arial Black"/>
              </a:rPr>
              <a:t>r</a:t>
            </a:r>
            <a:r>
              <a:rPr dirty="0" sz="1200" b="1">
                <a:solidFill>
                  <a:srgbClr val="000099"/>
                </a:solidFill>
                <a:latin typeface="Arial Black"/>
                <a:cs typeface="Arial Black"/>
              </a:rPr>
              <a:t>me</a:t>
            </a:r>
            <a:r>
              <a:rPr dirty="0" sz="1200" spc="10" b="1">
                <a:solidFill>
                  <a:srgbClr val="000099"/>
                </a:solidFill>
                <a:latin typeface="Arial Black"/>
                <a:cs typeface="Arial Black"/>
              </a:rPr>
              <a:t>a</a:t>
            </a:r>
            <a:r>
              <a:rPr dirty="0" sz="1200" b="1">
                <a:solidFill>
                  <a:srgbClr val="000099"/>
                </a:solidFill>
                <a:latin typeface="Arial Black"/>
                <a:cs typeface="Arial Black"/>
              </a:rPr>
              <a:t>bi</a:t>
            </a:r>
            <a:r>
              <a:rPr dirty="0" sz="1200" spc="-10" b="1">
                <a:solidFill>
                  <a:srgbClr val="000099"/>
                </a:solidFill>
                <a:latin typeface="Arial Black"/>
                <a:cs typeface="Arial Black"/>
              </a:rPr>
              <a:t>l</a:t>
            </a:r>
            <a:r>
              <a:rPr dirty="0" sz="1200" b="1">
                <a:solidFill>
                  <a:srgbClr val="000099"/>
                </a:solidFill>
                <a:latin typeface="Arial Black"/>
                <a:cs typeface="Arial Black"/>
              </a:rPr>
              <a:t>i</a:t>
            </a:r>
            <a:r>
              <a:rPr dirty="0" sz="1200" spc="-10" b="1">
                <a:solidFill>
                  <a:srgbClr val="000099"/>
                </a:solidFill>
                <a:latin typeface="Arial Black"/>
                <a:cs typeface="Arial Black"/>
              </a:rPr>
              <a:t>t</a:t>
            </a:r>
            <a:r>
              <a:rPr dirty="0" sz="1200" b="1">
                <a:solidFill>
                  <a:srgbClr val="000099"/>
                </a:solidFill>
                <a:latin typeface="Arial Black"/>
                <a:cs typeface="Arial Black"/>
              </a:rPr>
              <a:t>y</a:t>
            </a:r>
            <a:endParaRPr sz="1200">
              <a:latin typeface="Arial Black"/>
              <a:cs typeface="Arial Black"/>
            </a:endParaRPr>
          </a:p>
          <a:p>
            <a:pPr lvl="1" marL="355600" indent="-114300">
              <a:lnSpc>
                <a:spcPct val="100000"/>
              </a:lnSpc>
              <a:spcBef>
                <a:spcPts val="490"/>
              </a:spcBef>
              <a:buClr>
                <a:srgbClr val="FF0000"/>
              </a:buClr>
              <a:buFont typeface="Trebuchet MS"/>
              <a:buChar char="–"/>
              <a:tabLst>
                <a:tab pos="355600" algn="l"/>
              </a:tabLst>
            </a:pPr>
            <a:r>
              <a:rPr dirty="0" sz="1200" spc="-5" b="1">
                <a:solidFill>
                  <a:srgbClr val="9F6100"/>
                </a:solidFill>
                <a:latin typeface="Arial Black"/>
                <a:cs typeface="Arial Black"/>
              </a:rPr>
              <a:t>Continuous</a:t>
            </a:r>
            <a:endParaRPr sz="1200">
              <a:latin typeface="Arial Black"/>
              <a:cs typeface="Arial Black"/>
            </a:endParaRPr>
          </a:p>
          <a:p>
            <a:pPr lvl="2" marL="584200" indent="-114300">
              <a:lnSpc>
                <a:spcPct val="100000"/>
              </a:lnSpc>
              <a:spcBef>
                <a:spcPts val="500"/>
              </a:spcBef>
              <a:buClr>
                <a:srgbClr val="2A1A00"/>
              </a:buClr>
              <a:buFont typeface="Arial"/>
              <a:buChar char="•"/>
              <a:tabLst>
                <a:tab pos="584200" algn="l"/>
              </a:tabLst>
            </a:pPr>
            <a:r>
              <a:rPr dirty="0" sz="1000" spc="35">
                <a:solidFill>
                  <a:srgbClr val="181817"/>
                </a:solidFill>
                <a:latin typeface="Tahoma"/>
                <a:cs typeface="Tahoma"/>
              </a:rPr>
              <a:t>Do </a:t>
            </a:r>
            <a:r>
              <a:rPr dirty="0" sz="1000" spc="-20">
                <a:solidFill>
                  <a:srgbClr val="181817"/>
                </a:solidFill>
                <a:latin typeface="Tahoma"/>
                <a:cs typeface="Tahoma"/>
              </a:rPr>
              <a:t>not </a:t>
            </a:r>
            <a:r>
              <a:rPr dirty="0" sz="1000" spc="-90">
                <a:solidFill>
                  <a:srgbClr val="181817"/>
                </a:solidFill>
                <a:latin typeface="Tahoma"/>
                <a:cs typeface="Tahoma"/>
              </a:rPr>
              <a:t>have</a:t>
            </a:r>
            <a:r>
              <a:rPr dirty="0" sz="1000" spc="-175">
                <a:solidFill>
                  <a:srgbClr val="181817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181817"/>
                </a:solidFill>
                <a:latin typeface="Tahoma"/>
                <a:cs typeface="Tahoma"/>
              </a:rPr>
              <a:t>fenestrae.</a:t>
            </a:r>
            <a:endParaRPr sz="1000">
              <a:latin typeface="Tahoma"/>
              <a:cs typeface="Tahoma"/>
            </a:endParaRPr>
          </a:p>
          <a:p>
            <a:pPr lvl="1" marL="355600" indent="-114300">
              <a:lnSpc>
                <a:spcPct val="100000"/>
              </a:lnSpc>
              <a:spcBef>
                <a:spcPts val="470"/>
              </a:spcBef>
              <a:buClr>
                <a:srgbClr val="FF0000"/>
              </a:buClr>
              <a:buFont typeface="Trebuchet MS"/>
              <a:buChar char="–"/>
              <a:tabLst>
                <a:tab pos="355600" algn="l"/>
              </a:tabLst>
            </a:pPr>
            <a:r>
              <a:rPr dirty="0" sz="1200" spc="-10" b="1">
                <a:solidFill>
                  <a:srgbClr val="9F6100"/>
                </a:solidFill>
                <a:latin typeface="Arial Black"/>
                <a:cs typeface="Arial Black"/>
              </a:rPr>
              <a:t>Fenestrated</a:t>
            </a:r>
            <a:endParaRPr sz="1200">
              <a:latin typeface="Arial Black"/>
              <a:cs typeface="Arial Black"/>
            </a:endParaRPr>
          </a:p>
          <a:p>
            <a:pPr lvl="2" marL="584200" indent="-114300">
              <a:lnSpc>
                <a:spcPct val="100000"/>
              </a:lnSpc>
              <a:spcBef>
                <a:spcPts val="484"/>
              </a:spcBef>
              <a:buClr>
                <a:srgbClr val="2A1A00"/>
              </a:buClr>
              <a:buFont typeface="Arial"/>
              <a:buChar char="•"/>
              <a:tabLst>
                <a:tab pos="584200" algn="l"/>
              </a:tabLst>
            </a:pPr>
            <a:r>
              <a:rPr dirty="0" sz="1000" spc="-60">
                <a:solidFill>
                  <a:srgbClr val="181817"/>
                </a:solidFill>
                <a:latin typeface="Tahoma"/>
                <a:cs typeface="Tahoma"/>
              </a:rPr>
              <a:t>Have</a:t>
            </a:r>
            <a:r>
              <a:rPr dirty="0" sz="1000" spc="-105">
                <a:solidFill>
                  <a:srgbClr val="181817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181817"/>
                </a:solidFill>
                <a:latin typeface="Tahoma"/>
                <a:cs typeface="Tahoma"/>
              </a:rPr>
              <a:t>pores.</a:t>
            </a:r>
            <a:endParaRPr sz="1000">
              <a:latin typeface="Tahoma"/>
              <a:cs typeface="Tahoma"/>
            </a:endParaRPr>
          </a:p>
          <a:p>
            <a:pPr lvl="1" marL="355600" indent="-114300">
              <a:lnSpc>
                <a:spcPct val="100000"/>
              </a:lnSpc>
              <a:spcBef>
                <a:spcPts val="470"/>
              </a:spcBef>
              <a:buClr>
                <a:srgbClr val="FF0000"/>
              </a:buClr>
              <a:buFont typeface="Trebuchet MS"/>
              <a:buChar char="–"/>
              <a:tabLst>
                <a:tab pos="355600" algn="l"/>
              </a:tabLst>
            </a:pPr>
            <a:r>
              <a:rPr dirty="0" sz="1200" spc="-5" b="1">
                <a:solidFill>
                  <a:srgbClr val="9F6100"/>
                </a:solidFill>
                <a:latin typeface="Arial Black"/>
                <a:cs typeface="Arial Black"/>
              </a:rPr>
              <a:t>Sinusoidal</a:t>
            </a:r>
            <a:endParaRPr sz="1200">
              <a:latin typeface="Arial Black"/>
              <a:cs typeface="Arial Black"/>
            </a:endParaRPr>
          </a:p>
          <a:p>
            <a:pPr lvl="2" marL="584200" indent="-114300">
              <a:lnSpc>
                <a:spcPct val="100000"/>
              </a:lnSpc>
              <a:spcBef>
                <a:spcPts val="500"/>
              </a:spcBef>
              <a:buClr>
                <a:srgbClr val="2A1A00"/>
              </a:buClr>
              <a:buFont typeface="Arial"/>
              <a:buChar char="•"/>
              <a:tabLst>
                <a:tab pos="584200" algn="l"/>
              </a:tabLst>
            </a:pPr>
            <a:r>
              <a:rPr dirty="0" sz="1000" spc="-55">
                <a:solidFill>
                  <a:srgbClr val="181817"/>
                </a:solidFill>
                <a:latin typeface="Tahoma"/>
                <a:cs typeface="Tahoma"/>
              </a:rPr>
              <a:t>Large </a:t>
            </a:r>
            <a:r>
              <a:rPr dirty="0" sz="1000" spc="-40">
                <a:solidFill>
                  <a:srgbClr val="181817"/>
                </a:solidFill>
                <a:latin typeface="Tahoma"/>
                <a:cs typeface="Tahoma"/>
              </a:rPr>
              <a:t>diameter </a:t>
            </a:r>
            <a:r>
              <a:rPr dirty="0" sz="1000" spc="-30">
                <a:solidFill>
                  <a:srgbClr val="181817"/>
                </a:solidFill>
                <a:latin typeface="Tahoma"/>
                <a:cs typeface="Tahoma"/>
              </a:rPr>
              <a:t>with</a:t>
            </a:r>
            <a:r>
              <a:rPr dirty="0" sz="1000" spc="-55">
                <a:solidFill>
                  <a:srgbClr val="181817"/>
                </a:solidFill>
                <a:latin typeface="Tahoma"/>
                <a:cs typeface="Tahoma"/>
              </a:rPr>
              <a:t> large</a:t>
            </a:r>
            <a:endParaRPr sz="1000">
              <a:latin typeface="Tahoma"/>
              <a:cs typeface="Tahoma"/>
            </a:endParaRPr>
          </a:p>
          <a:p>
            <a:pPr algn="ctr" marR="297180">
              <a:lnSpc>
                <a:spcPct val="100000"/>
              </a:lnSpc>
              <a:spcBef>
                <a:spcPts val="120"/>
              </a:spcBef>
            </a:pPr>
            <a:r>
              <a:rPr dirty="0" sz="1000" spc="-50">
                <a:solidFill>
                  <a:srgbClr val="181817"/>
                </a:solidFill>
                <a:latin typeface="Tahoma"/>
                <a:cs typeface="Tahoma"/>
              </a:rPr>
              <a:t>fenestrae.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556766" y="6673595"/>
            <a:ext cx="1729359" cy="1600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5360670" y="8050276"/>
            <a:ext cx="9588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">
                <a:solidFill>
                  <a:srgbClr val="585858"/>
                </a:solidFill>
                <a:latin typeface="Arial"/>
                <a:cs typeface="Arial"/>
              </a:rPr>
              <a:t>12</a:t>
            </a:r>
            <a:endParaRPr sz="5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160136" y="4859121"/>
            <a:ext cx="540054" cy="2227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3622928" y="8048752"/>
            <a:ext cx="126555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585858"/>
                </a:solidFill>
                <a:latin typeface="Times New Roman"/>
                <a:cs typeface="Times New Roman"/>
              </a:rPr>
              <a:t>Dr. </a:t>
            </a:r>
            <a:r>
              <a:rPr dirty="0" sz="500" spc="-10">
                <a:solidFill>
                  <a:srgbClr val="585858"/>
                </a:solidFill>
                <a:latin typeface="Times New Roman"/>
                <a:cs typeface="Times New Roman"/>
              </a:rPr>
              <a:t>Abeer </a:t>
            </a:r>
            <a:r>
              <a:rPr dirty="0" sz="500">
                <a:solidFill>
                  <a:srgbClr val="585858"/>
                </a:solidFill>
                <a:latin typeface="Times New Roman"/>
                <a:cs typeface="Times New Roman"/>
              </a:rPr>
              <a:t>Al-Masru, </a:t>
            </a:r>
            <a:r>
              <a:rPr dirty="0" sz="500" spc="-5">
                <a:solidFill>
                  <a:srgbClr val="585858"/>
                </a:solidFill>
                <a:latin typeface="Times New Roman"/>
                <a:cs typeface="Times New Roman"/>
              </a:rPr>
              <a:t>Faculty </a:t>
            </a:r>
            <a:r>
              <a:rPr dirty="0" sz="500" spc="-10">
                <a:solidFill>
                  <a:srgbClr val="585858"/>
                </a:solidFill>
                <a:latin typeface="Times New Roman"/>
                <a:cs typeface="Times New Roman"/>
              </a:rPr>
              <a:t>of </a:t>
            </a:r>
            <a:r>
              <a:rPr dirty="0" sz="500" spc="-5">
                <a:solidFill>
                  <a:srgbClr val="585858"/>
                </a:solidFill>
                <a:latin typeface="Times New Roman"/>
                <a:cs typeface="Times New Roman"/>
              </a:rPr>
              <a:t>Medicine,</a:t>
            </a:r>
            <a:r>
              <a:rPr dirty="0" sz="500" spc="4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500" spc="-10">
                <a:solidFill>
                  <a:srgbClr val="585858"/>
                </a:solidFill>
                <a:latin typeface="Times New Roman"/>
                <a:cs typeface="Times New Roman"/>
              </a:rPr>
              <a:t>KSU.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43304" y="4845684"/>
            <a:ext cx="4571365" cy="3428365"/>
          </a:xfrm>
          <a:custGeom>
            <a:avLst/>
            <a:gdLst/>
            <a:ahLst/>
            <a:cxnLst/>
            <a:rect l="l" t="t" r="r" b="b"/>
            <a:pathLst>
              <a:path w="4571365" h="3428365">
                <a:moveTo>
                  <a:pt x="0" y="3428111"/>
                </a:moveTo>
                <a:lnTo>
                  <a:pt x="4571365" y="3428111"/>
                </a:lnTo>
                <a:lnTo>
                  <a:pt x="4571365" y="0"/>
                </a:lnTo>
                <a:lnTo>
                  <a:pt x="0" y="0"/>
                </a:lnTo>
                <a:lnTo>
                  <a:pt x="0" y="3428111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 spc="-5"/>
              <a:t>10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3782" y="41147"/>
            <a:ext cx="167132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latin typeface="Times New Roman"/>
                <a:cs typeface="Times New Roman"/>
              </a:rPr>
              <a:t>Cardiovascular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Physiology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88" y="41147"/>
            <a:ext cx="56832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3/8/2016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868680"/>
            <a:ext cx="4465955" cy="3429000"/>
          </a:xfrm>
          <a:custGeom>
            <a:avLst/>
            <a:gdLst/>
            <a:ahLst/>
            <a:cxnLst/>
            <a:rect l="l" t="t" r="r" b="b"/>
            <a:pathLst>
              <a:path w="4465955" h="3429000">
                <a:moveTo>
                  <a:pt x="0" y="3429000"/>
                </a:moveTo>
                <a:lnTo>
                  <a:pt x="4465701" y="3429000"/>
                </a:lnTo>
                <a:lnTo>
                  <a:pt x="4465701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3F3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608701" y="868680"/>
            <a:ext cx="106680" cy="3429000"/>
          </a:xfrm>
          <a:custGeom>
            <a:avLst/>
            <a:gdLst/>
            <a:ahLst/>
            <a:cxnLst/>
            <a:rect l="l" t="t" r="r" b="b"/>
            <a:pathLst>
              <a:path w="106679" h="3429000">
                <a:moveTo>
                  <a:pt x="0" y="3429000"/>
                </a:moveTo>
                <a:lnTo>
                  <a:pt x="106299" y="3429000"/>
                </a:lnTo>
                <a:lnTo>
                  <a:pt x="106299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8B3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43000" y="868680"/>
            <a:ext cx="339725" cy="3429000"/>
          </a:xfrm>
          <a:custGeom>
            <a:avLst/>
            <a:gdLst/>
            <a:ahLst/>
            <a:cxnLst/>
            <a:rect l="l" t="t" r="r" b="b"/>
            <a:pathLst>
              <a:path w="339725" h="3429000">
                <a:moveTo>
                  <a:pt x="249428" y="0"/>
                </a:moveTo>
                <a:lnTo>
                  <a:pt x="0" y="0"/>
                </a:lnTo>
                <a:lnTo>
                  <a:pt x="0" y="3429000"/>
                </a:lnTo>
                <a:lnTo>
                  <a:pt x="249428" y="3429000"/>
                </a:lnTo>
                <a:lnTo>
                  <a:pt x="252520" y="3377729"/>
                </a:lnTo>
                <a:lnTo>
                  <a:pt x="260807" y="3336337"/>
                </a:lnTo>
                <a:lnTo>
                  <a:pt x="272805" y="3302000"/>
                </a:lnTo>
                <a:lnTo>
                  <a:pt x="287029" y="3271896"/>
                </a:lnTo>
                <a:lnTo>
                  <a:pt x="301996" y="3243203"/>
                </a:lnTo>
                <a:lnTo>
                  <a:pt x="316220" y="3213100"/>
                </a:lnTo>
                <a:lnTo>
                  <a:pt x="328218" y="3178762"/>
                </a:lnTo>
                <a:lnTo>
                  <a:pt x="336505" y="3137370"/>
                </a:lnTo>
                <a:lnTo>
                  <a:pt x="339597" y="3086100"/>
                </a:lnTo>
                <a:lnTo>
                  <a:pt x="336505" y="3034829"/>
                </a:lnTo>
                <a:lnTo>
                  <a:pt x="328218" y="2993437"/>
                </a:lnTo>
                <a:lnTo>
                  <a:pt x="316220" y="2959100"/>
                </a:lnTo>
                <a:lnTo>
                  <a:pt x="301996" y="2928996"/>
                </a:lnTo>
                <a:lnTo>
                  <a:pt x="287029" y="2900303"/>
                </a:lnTo>
                <a:lnTo>
                  <a:pt x="272805" y="2870200"/>
                </a:lnTo>
                <a:lnTo>
                  <a:pt x="260807" y="2835862"/>
                </a:lnTo>
                <a:lnTo>
                  <a:pt x="252520" y="2794470"/>
                </a:lnTo>
                <a:lnTo>
                  <a:pt x="249428" y="2743200"/>
                </a:lnTo>
                <a:lnTo>
                  <a:pt x="252520" y="2691929"/>
                </a:lnTo>
                <a:lnTo>
                  <a:pt x="260807" y="2650537"/>
                </a:lnTo>
                <a:lnTo>
                  <a:pt x="272805" y="2616200"/>
                </a:lnTo>
                <a:lnTo>
                  <a:pt x="287029" y="2586096"/>
                </a:lnTo>
                <a:lnTo>
                  <a:pt x="301996" y="2557403"/>
                </a:lnTo>
                <a:lnTo>
                  <a:pt x="316220" y="2527300"/>
                </a:lnTo>
                <a:lnTo>
                  <a:pt x="328218" y="2492962"/>
                </a:lnTo>
                <a:lnTo>
                  <a:pt x="336505" y="2451570"/>
                </a:lnTo>
                <a:lnTo>
                  <a:pt x="339597" y="2400300"/>
                </a:lnTo>
                <a:lnTo>
                  <a:pt x="336505" y="2349029"/>
                </a:lnTo>
                <a:lnTo>
                  <a:pt x="328218" y="2307637"/>
                </a:lnTo>
                <a:lnTo>
                  <a:pt x="316220" y="2273300"/>
                </a:lnTo>
                <a:lnTo>
                  <a:pt x="301996" y="2243196"/>
                </a:lnTo>
                <a:lnTo>
                  <a:pt x="287029" y="2214503"/>
                </a:lnTo>
                <a:lnTo>
                  <a:pt x="272805" y="2184400"/>
                </a:lnTo>
                <a:lnTo>
                  <a:pt x="260807" y="2150062"/>
                </a:lnTo>
                <a:lnTo>
                  <a:pt x="252520" y="2108670"/>
                </a:lnTo>
                <a:lnTo>
                  <a:pt x="249428" y="2057400"/>
                </a:lnTo>
                <a:lnTo>
                  <a:pt x="252520" y="2006129"/>
                </a:lnTo>
                <a:lnTo>
                  <a:pt x="260807" y="1964737"/>
                </a:lnTo>
                <a:lnTo>
                  <a:pt x="272805" y="1930400"/>
                </a:lnTo>
                <a:lnTo>
                  <a:pt x="287029" y="1900296"/>
                </a:lnTo>
                <a:lnTo>
                  <a:pt x="301996" y="1871603"/>
                </a:lnTo>
                <a:lnTo>
                  <a:pt x="316220" y="1841500"/>
                </a:lnTo>
                <a:lnTo>
                  <a:pt x="328218" y="1807162"/>
                </a:lnTo>
                <a:lnTo>
                  <a:pt x="336505" y="1765770"/>
                </a:lnTo>
                <a:lnTo>
                  <a:pt x="339597" y="1714500"/>
                </a:lnTo>
                <a:lnTo>
                  <a:pt x="336505" y="1663229"/>
                </a:lnTo>
                <a:lnTo>
                  <a:pt x="328218" y="1621837"/>
                </a:lnTo>
                <a:lnTo>
                  <a:pt x="316220" y="1587500"/>
                </a:lnTo>
                <a:lnTo>
                  <a:pt x="301996" y="1557396"/>
                </a:lnTo>
                <a:lnTo>
                  <a:pt x="287029" y="1528703"/>
                </a:lnTo>
                <a:lnTo>
                  <a:pt x="272805" y="1498600"/>
                </a:lnTo>
                <a:lnTo>
                  <a:pt x="260807" y="1464262"/>
                </a:lnTo>
                <a:lnTo>
                  <a:pt x="252520" y="1422870"/>
                </a:lnTo>
                <a:lnTo>
                  <a:pt x="249428" y="1371600"/>
                </a:lnTo>
                <a:lnTo>
                  <a:pt x="252520" y="1320329"/>
                </a:lnTo>
                <a:lnTo>
                  <a:pt x="260807" y="1278937"/>
                </a:lnTo>
                <a:lnTo>
                  <a:pt x="272805" y="1244600"/>
                </a:lnTo>
                <a:lnTo>
                  <a:pt x="287029" y="1214496"/>
                </a:lnTo>
                <a:lnTo>
                  <a:pt x="301996" y="1185803"/>
                </a:lnTo>
                <a:lnTo>
                  <a:pt x="316220" y="1155700"/>
                </a:lnTo>
                <a:lnTo>
                  <a:pt x="328218" y="1121362"/>
                </a:lnTo>
                <a:lnTo>
                  <a:pt x="336505" y="1079970"/>
                </a:lnTo>
                <a:lnTo>
                  <a:pt x="339597" y="1028700"/>
                </a:lnTo>
                <a:lnTo>
                  <a:pt x="336505" y="977429"/>
                </a:lnTo>
                <a:lnTo>
                  <a:pt x="328218" y="936037"/>
                </a:lnTo>
                <a:lnTo>
                  <a:pt x="316220" y="901700"/>
                </a:lnTo>
                <a:lnTo>
                  <a:pt x="301996" y="871596"/>
                </a:lnTo>
                <a:lnTo>
                  <a:pt x="287029" y="842903"/>
                </a:lnTo>
                <a:lnTo>
                  <a:pt x="272805" y="812800"/>
                </a:lnTo>
                <a:lnTo>
                  <a:pt x="260807" y="778462"/>
                </a:lnTo>
                <a:lnTo>
                  <a:pt x="252520" y="737070"/>
                </a:lnTo>
                <a:lnTo>
                  <a:pt x="249428" y="685800"/>
                </a:lnTo>
                <a:lnTo>
                  <a:pt x="252520" y="634529"/>
                </a:lnTo>
                <a:lnTo>
                  <a:pt x="260807" y="593137"/>
                </a:lnTo>
                <a:lnTo>
                  <a:pt x="272805" y="558800"/>
                </a:lnTo>
                <a:lnTo>
                  <a:pt x="287029" y="528696"/>
                </a:lnTo>
                <a:lnTo>
                  <a:pt x="301996" y="500003"/>
                </a:lnTo>
                <a:lnTo>
                  <a:pt x="316220" y="469900"/>
                </a:lnTo>
                <a:lnTo>
                  <a:pt x="328218" y="435562"/>
                </a:lnTo>
                <a:lnTo>
                  <a:pt x="336505" y="394170"/>
                </a:lnTo>
                <a:lnTo>
                  <a:pt x="339597" y="342900"/>
                </a:lnTo>
                <a:lnTo>
                  <a:pt x="336505" y="291629"/>
                </a:lnTo>
                <a:lnTo>
                  <a:pt x="328218" y="250237"/>
                </a:lnTo>
                <a:lnTo>
                  <a:pt x="316220" y="215900"/>
                </a:lnTo>
                <a:lnTo>
                  <a:pt x="301996" y="185796"/>
                </a:lnTo>
                <a:lnTo>
                  <a:pt x="287029" y="157103"/>
                </a:lnTo>
                <a:lnTo>
                  <a:pt x="272805" y="127000"/>
                </a:lnTo>
                <a:lnTo>
                  <a:pt x="260807" y="92662"/>
                </a:lnTo>
                <a:lnTo>
                  <a:pt x="252520" y="51270"/>
                </a:lnTo>
                <a:lnTo>
                  <a:pt x="249428" y="0"/>
                </a:lnTo>
                <a:close/>
              </a:path>
            </a:pathLst>
          </a:custGeom>
          <a:solidFill>
            <a:srgbClr val="2A1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505203" y="1124077"/>
            <a:ext cx="1844039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10" b="1">
                <a:solidFill>
                  <a:srgbClr val="C00000"/>
                </a:solidFill>
                <a:latin typeface="Arial Black"/>
                <a:cs typeface="Arial Black"/>
              </a:rPr>
              <a:t>Capillary</a:t>
            </a:r>
            <a:r>
              <a:rPr dirty="0" sz="1800" spc="-80" b="1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dirty="0" sz="1800" b="1">
                <a:solidFill>
                  <a:srgbClr val="C00000"/>
                </a:solidFill>
                <a:latin typeface="Arial Black"/>
                <a:cs typeface="Arial Black"/>
              </a:rPr>
              <a:t>Beds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18285" y="1667764"/>
            <a:ext cx="2037714" cy="2269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4785" marR="5080" indent="-172085">
              <a:lnSpc>
                <a:spcPts val="1510"/>
              </a:lnSpc>
              <a:buClr>
                <a:srgbClr val="FF66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400">
                <a:latin typeface="Arial"/>
                <a:cs typeface="Arial"/>
              </a:rPr>
              <a:t>Capillary beds consist  of </a:t>
            </a:r>
            <a:r>
              <a:rPr dirty="0" sz="1400" spc="-5">
                <a:latin typeface="Arial"/>
                <a:cs typeface="Arial"/>
              </a:rPr>
              <a:t>two types </a:t>
            </a:r>
            <a:r>
              <a:rPr dirty="0" sz="1400">
                <a:latin typeface="Arial"/>
                <a:cs typeface="Arial"/>
              </a:rPr>
              <a:t>of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vessels:</a:t>
            </a:r>
            <a:endParaRPr sz="1400">
              <a:latin typeface="Arial"/>
              <a:cs typeface="Arial"/>
            </a:endParaRPr>
          </a:p>
          <a:p>
            <a:pPr lvl="1" marL="356870" marR="22225" indent="-115570">
              <a:lnSpc>
                <a:spcPts val="1300"/>
              </a:lnSpc>
              <a:spcBef>
                <a:spcPts val="840"/>
              </a:spcBef>
              <a:buClr>
                <a:srgbClr val="FF6600"/>
              </a:buClr>
              <a:buFont typeface="Symbol"/>
              <a:buChar char=""/>
              <a:tabLst>
                <a:tab pos="357505" algn="l"/>
              </a:tabLst>
            </a:pPr>
            <a:r>
              <a:rPr dirty="0" sz="1200" spc="-15">
                <a:latin typeface="Arial"/>
                <a:cs typeface="Arial"/>
              </a:rPr>
              <a:t>Vascular </a:t>
            </a:r>
            <a:r>
              <a:rPr dirty="0" sz="1200">
                <a:latin typeface="Arial"/>
                <a:cs typeface="Arial"/>
              </a:rPr>
              <a:t>shunt </a:t>
            </a:r>
            <a:r>
              <a:rPr dirty="0" sz="1200" spc="-5">
                <a:latin typeface="Arial"/>
                <a:cs typeface="Arial"/>
              </a:rPr>
              <a:t>– directly  </a:t>
            </a:r>
            <a:r>
              <a:rPr dirty="0" sz="1200">
                <a:latin typeface="Arial"/>
                <a:cs typeface="Arial"/>
              </a:rPr>
              <a:t>connects </a:t>
            </a:r>
            <a:r>
              <a:rPr dirty="0" sz="1200" spc="-5">
                <a:latin typeface="Arial"/>
                <a:cs typeface="Arial"/>
              </a:rPr>
              <a:t>an arteriole </a:t>
            </a:r>
            <a:r>
              <a:rPr dirty="0" sz="1200">
                <a:latin typeface="Arial"/>
                <a:cs typeface="Arial"/>
              </a:rPr>
              <a:t>to  </a:t>
            </a:r>
            <a:r>
              <a:rPr dirty="0" sz="1200" spc="-5">
                <a:latin typeface="Arial"/>
                <a:cs typeface="Arial"/>
              </a:rPr>
              <a:t>a</a:t>
            </a:r>
            <a:r>
              <a:rPr dirty="0" sz="1200" spc="-8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venule.</a:t>
            </a:r>
            <a:endParaRPr sz="1200">
              <a:latin typeface="Arial"/>
              <a:cs typeface="Arial"/>
            </a:endParaRPr>
          </a:p>
          <a:p>
            <a:pPr lvl="1" marL="356870" marR="418465" indent="-115570">
              <a:lnSpc>
                <a:spcPts val="1300"/>
              </a:lnSpc>
              <a:spcBef>
                <a:spcPts val="715"/>
              </a:spcBef>
              <a:buClr>
                <a:srgbClr val="FF6600"/>
              </a:buClr>
              <a:buFont typeface="Symbol"/>
              <a:buChar char=""/>
              <a:tabLst>
                <a:tab pos="357505" algn="l"/>
              </a:tabLst>
            </a:pPr>
            <a:r>
              <a:rPr dirty="0" sz="1200" spc="-10">
                <a:latin typeface="Arial"/>
                <a:cs typeface="Arial"/>
              </a:rPr>
              <a:t>True </a:t>
            </a:r>
            <a:r>
              <a:rPr dirty="0" sz="1200" spc="-5">
                <a:latin typeface="Arial"/>
                <a:cs typeface="Arial"/>
              </a:rPr>
              <a:t>capillaries –  exchange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vessels.</a:t>
            </a:r>
            <a:endParaRPr sz="1200">
              <a:latin typeface="Arial"/>
              <a:cs typeface="Arial"/>
            </a:endParaRPr>
          </a:p>
          <a:p>
            <a:pPr lvl="2" marL="527685" marR="85090" indent="-114300">
              <a:lnSpc>
                <a:spcPts val="1080"/>
              </a:lnSpc>
              <a:spcBef>
                <a:spcPts val="720"/>
              </a:spcBef>
              <a:buClr>
                <a:srgbClr val="FF6600"/>
              </a:buClr>
              <a:buFont typeface="Symbol"/>
              <a:buChar char=""/>
              <a:tabLst>
                <a:tab pos="528320" algn="l"/>
              </a:tabLst>
            </a:pPr>
            <a:r>
              <a:rPr dirty="0" sz="1000" spc="-10">
                <a:latin typeface="Arial"/>
                <a:cs typeface="Arial"/>
              </a:rPr>
              <a:t>Oxygen </a:t>
            </a:r>
            <a:r>
              <a:rPr dirty="0" sz="1000" spc="-5">
                <a:latin typeface="Arial"/>
                <a:cs typeface="Arial"/>
              </a:rPr>
              <a:t>&amp; nutrients cross  to</a:t>
            </a:r>
            <a:r>
              <a:rPr dirty="0" sz="1000" spc="-9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cells</a:t>
            </a:r>
            <a:endParaRPr sz="1000">
              <a:latin typeface="Arial"/>
              <a:cs typeface="Arial"/>
            </a:endParaRPr>
          </a:p>
          <a:p>
            <a:pPr lvl="2" marL="527685" marR="72390" indent="-114300">
              <a:lnSpc>
                <a:spcPts val="1080"/>
              </a:lnSpc>
              <a:spcBef>
                <a:spcPts val="600"/>
              </a:spcBef>
              <a:buClr>
                <a:srgbClr val="FF6600"/>
              </a:buClr>
              <a:buFont typeface="Symbol"/>
              <a:buChar char=""/>
              <a:tabLst>
                <a:tab pos="528320" algn="l"/>
              </a:tabLst>
            </a:pPr>
            <a:r>
              <a:rPr dirty="0" sz="1000" spc="-5">
                <a:latin typeface="Arial"/>
                <a:cs typeface="Arial"/>
              </a:rPr>
              <a:t>Carbon dioxide &amp;  metabolic </a:t>
            </a:r>
            <a:r>
              <a:rPr dirty="0" sz="1000" spc="-10">
                <a:latin typeface="Arial"/>
                <a:cs typeface="Arial"/>
              </a:rPr>
              <a:t>waste </a:t>
            </a:r>
            <a:r>
              <a:rPr dirty="0" sz="1000" spc="-5">
                <a:latin typeface="Arial"/>
                <a:cs typeface="Arial"/>
              </a:rPr>
              <a:t>products  cross into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blood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603625" y="1211580"/>
            <a:ext cx="1983613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302377" y="4104640"/>
            <a:ext cx="9588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">
                <a:solidFill>
                  <a:srgbClr val="585858"/>
                </a:solidFill>
                <a:latin typeface="Arial"/>
                <a:cs typeface="Arial"/>
              </a:rPr>
              <a:t>13</a:t>
            </a:r>
            <a:endParaRPr sz="5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160136" y="883005"/>
            <a:ext cx="540054" cy="2227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798191" y="4103115"/>
            <a:ext cx="12649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585858"/>
                </a:solidFill>
                <a:latin typeface="Times New Roman"/>
                <a:cs typeface="Times New Roman"/>
              </a:rPr>
              <a:t>Dr. </a:t>
            </a:r>
            <a:r>
              <a:rPr dirty="0" sz="500" spc="-10">
                <a:solidFill>
                  <a:srgbClr val="585858"/>
                </a:solidFill>
                <a:latin typeface="Times New Roman"/>
                <a:cs typeface="Times New Roman"/>
              </a:rPr>
              <a:t>Abeer </a:t>
            </a:r>
            <a:r>
              <a:rPr dirty="0" sz="500">
                <a:solidFill>
                  <a:srgbClr val="585858"/>
                </a:solidFill>
                <a:latin typeface="Times New Roman"/>
                <a:cs typeface="Times New Roman"/>
              </a:rPr>
              <a:t>Al-Masru, </a:t>
            </a:r>
            <a:r>
              <a:rPr dirty="0" sz="500" spc="-5">
                <a:solidFill>
                  <a:srgbClr val="585858"/>
                </a:solidFill>
                <a:latin typeface="Times New Roman"/>
                <a:cs typeface="Times New Roman"/>
              </a:rPr>
              <a:t>Faculty </a:t>
            </a:r>
            <a:r>
              <a:rPr dirty="0" sz="500" spc="-10">
                <a:solidFill>
                  <a:srgbClr val="585858"/>
                </a:solidFill>
                <a:latin typeface="Times New Roman"/>
                <a:cs typeface="Times New Roman"/>
              </a:rPr>
              <a:t>of </a:t>
            </a:r>
            <a:r>
              <a:rPr dirty="0" sz="500" spc="-5">
                <a:solidFill>
                  <a:srgbClr val="585858"/>
                </a:solidFill>
                <a:latin typeface="Times New Roman"/>
                <a:cs typeface="Times New Roman"/>
              </a:rPr>
              <a:t>Medicine,</a:t>
            </a:r>
            <a:r>
              <a:rPr dirty="0" sz="500" spc="5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500" spc="-10">
                <a:solidFill>
                  <a:srgbClr val="585858"/>
                </a:solidFill>
                <a:latin typeface="Times New Roman"/>
                <a:cs typeface="Times New Roman"/>
              </a:rPr>
              <a:t>KSU.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43304" y="868933"/>
            <a:ext cx="4571365" cy="3428365"/>
          </a:xfrm>
          <a:custGeom>
            <a:avLst/>
            <a:gdLst/>
            <a:ahLst/>
            <a:cxnLst/>
            <a:rect l="l" t="t" r="r" b="b"/>
            <a:pathLst>
              <a:path w="4571365" h="3428365">
                <a:moveTo>
                  <a:pt x="0" y="3428110"/>
                </a:moveTo>
                <a:lnTo>
                  <a:pt x="4571365" y="3428110"/>
                </a:lnTo>
                <a:lnTo>
                  <a:pt x="4571365" y="0"/>
                </a:lnTo>
                <a:lnTo>
                  <a:pt x="0" y="0"/>
                </a:lnTo>
                <a:lnTo>
                  <a:pt x="0" y="342811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43000" y="4844796"/>
            <a:ext cx="4465955" cy="3429000"/>
          </a:xfrm>
          <a:custGeom>
            <a:avLst/>
            <a:gdLst/>
            <a:ahLst/>
            <a:cxnLst/>
            <a:rect l="l" t="t" r="r" b="b"/>
            <a:pathLst>
              <a:path w="4465955" h="3429000">
                <a:moveTo>
                  <a:pt x="0" y="3429000"/>
                </a:moveTo>
                <a:lnTo>
                  <a:pt x="4465701" y="3429000"/>
                </a:lnTo>
                <a:lnTo>
                  <a:pt x="4465701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3F3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608701" y="4844796"/>
            <a:ext cx="106680" cy="3429000"/>
          </a:xfrm>
          <a:custGeom>
            <a:avLst/>
            <a:gdLst/>
            <a:ahLst/>
            <a:cxnLst/>
            <a:rect l="l" t="t" r="r" b="b"/>
            <a:pathLst>
              <a:path w="106679" h="3429000">
                <a:moveTo>
                  <a:pt x="0" y="3429000"/>
                </a:moveTo>
                <a:lnTo>
                  <a:pt x="106299" y="3429000"/>
                </a:lnTo>
                <a:lnTo>
                  <a:pt x="106299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8B3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143000" y="4844796"/>
            <a:ext cx="339725" cy="3429000"/>
          </a:xfrm>
          <a:custGeom>
            <a:avLst/>
            <a:gdLst/>
            <a:ahLst/>
            <a:cxnLst/>
            <a:rect l="l" t="t" r="r" b="b"/>
            <a:pathLst>
              <a:path w="339725" h="3429000">
                <a:moveTo>
                  <a:pt x="249428" y="0"/>
                </a:moveTo>
                <a:lnTo>
                  <a:pt x="0" y="0"/>
                </a:lnTo>
                <a:lnTo>
                  <a:pt x="0" y="3429000"/>
                </a:lnTo>
                <a:lnTo>
                  <a:pt x="249428" y="3429000"/>
                </a:lnTo>
                <a:lnTo>
                  <a:pt x="252520" y="3377729"/>
                </a:lnTo>
                <a:lnTo>
                  <a:pt x="260807" y="3336337"/>
                </a:lnTo>
                <a:lnTo>
                  <a:pt x="272805" y="3302000"/>
                </a:lnTo>
                <a:lnTo>
                  <a:pt x="287029" y="3271896"/>
                </a:lnTo>
                <a:lnTo>
                  <a:pt x="301996" y="3243203"/>
                </a:lnTo>
                <a:lnTo>
                  <a:pt x="316220" y="3213100"/>
                </a:lnTo>
                <a:lnTo>
                  <a:pt x="328218" y="3178762"/>
                </a:lnTo>
                <a:lnTo>
                  <a:pt x="336505" y="3137370"/>
                </a:lnTo>
                <a:lnTo>
                  <a:pt x="339597" y="3086100"/>
                </a:lnTo>
                <a:lnTo>
                  <a:pt x="336505" y="3034829"/>
                </a:lnTo>
                <a:lnTo>
                  <a:pt x="328218" y="2993437"/>
                </a:lnTo>
                <a:lnTo>
                  <a:pt x="316220" y="2959100"/>
                </a:lnTo>
                <a:lnTo>
                  <a:pt x="301996" y="2928996"/>
                </a:lnTo>
                <a:lnTo>
                  <a:pt x="287029" y="2900303"/>
                </a:lnTo>
                <a:lnTo>
                  <a:pt x="272805" y="2870200"/>
                </a:lnTo>
                <a:lnTo>
                  <a:pt x="260807" y="2835862"/>
                </a:lnTo>
                <a:lnTo>
                  <a:pt x="252520" y="2794470"/>
                </a:lnTo>
                <a:lnTo>
                  <a:pt x="249428" y="2743200"/>
                </a:lnTo>
                <a:lnTo>
                  <a:pt x="252520" y="2691929"/>
                </a:lnTo>
                <a:lnTo>
                  <a:pt x="260807" y="2650537"/>
                </a:lnTo>
                <a:lnTo>
                  <a:pt x="272805" y="2616200"/>
                </a:lnTo>
                <a:lnTo>
                  <a:pt x="287029" y="2586096"/>
                </a:lnTo>
                <a:lnTo>
                  <a:pt x="301996" y="2557403"/>
                </a:lnTo>
                <a:lnTo>
                  <a:pt x="316220" y="2527300"/>
                </a:lnTo>
                <a:lnTo>
                  <a:pt x="328218" y="2492962"/>
                </a:lnTo>
                <a:lnTo>
                  <a:pt x="336505" y="2451570"/>
                </a:lnTo>
                <a:lnTo>
                  <a:pt x="339597" y="2400299"/>
                </a:lnTo>
                <a:lnTo>
                  <a:pt x="336505" y="2349029"/>
                </a:lnTo>
                <a:lnTo>
                  <a:pt x="328218" y="2307637"/>
                </a:lnTo>
                <a:lnTo>
                  <a:pt x="316220" y="2273299"/>
                </a:lnTo>
                <a:lnTo>
                  <a:pt x="301996" y="2243196"/>
                </a:lnTo>
                <a:lnTo>
                  <a:pt x="287029" y="2214503"/>
                </a:lnTo>
                <a:lnTo>
                  <a:pt x="272805" y="2184399"/>
                </a:lnTo>
                <a:lnTo>
                  <a:pt x="260807" y="2150062"/>
                </a:lnTo>
                <a:lnTo>
                  <a:pt x="252520" y="2108670"/>
                </a:lnTo>
                <a:lnTo>
                  <a:pt x="249428" y="2057399"/>
                </a:lnTo>
                <a:lnTo>
                  <a:pt x="252520" y="2006129"/>
                </a:lnTo>
                <a:lnTo>
                  <a:pt x="260807" y="1964737"/>
                </a:lnTo>
                <a:lnTo>
                  <a:pt x="272805" y="1930399"/>
                </a:lnTo>
                <a:lnTo>
                  <a:pt x="287029" y="1900296"/>
                </a:lnTo>
                <a:lnTo>
                  <a:pt x="301996" y="1871603"/>
                </a:lnTo>
                <a:lnTo>
                  <a:pt x="316220" y="1841499"/>
                </a:lnTo>
                <a:lnTo>
                  <a:pt x="328218" y="1807162"/>
                </a:lnTo>
                <a:lnTo>
                  <a:pt x="336505" y="1765770"/>
                </a:lnTo>
                <a:lnTo>
                  <a:pt x="339597" y="1714499"/>
                </a:lnTo>
                <a:lnTo>
                  <a:pt x="336505" y="1663229"/>
                </a:lnTo>
                <a:lnTo>
                  <a:pt x="328218" y="1621837"/>
                </a:lnTo>
                <a:lnTo>
                  <a:pt x="316220" y="1587499"/>
                </a:lnTo>
                <a:lnTo>
                  <a:pt x="301996" y="1557396"/>
                </a:lnTo>
                <a:lnTo>
                  <a:pt x="287029" y="1528703"/>
                </a:lnTo>
                <a:lnTo>
                  <a:pt x="272805" y="1498599"/>
                </a:lnTo>
                <a:lnTo>
                  <a:pt x="260807" y="1464262"/>
                </a:lnTo>
                <a:lnTo>
                  <a:pt x="252520" y="1422870"/>
                </a:lnTo>
                <a:lnTo>
                  <a:pt x="249428" y="1371599"/>
                </a:lnTo>
                <a:lnTo>
                  <a:pt x="252520" y="1320329"/>
                </a:lnTo>
                <a:lnTo>
                  <a:pt x="260807" y="1278937"/>
                </a:lnTo>
                <a:lnTo>
                  <a:pt x="272805" y="1244599"/>
                </a:lnTo>
                <a:lnTo>
                  <a:pt x="287029" y="1214496"/>
                </a:lnTo>
                <a:lnTo>
                  <a:pt x="301996" y="1185803"/>
                </a:lnTo>
                <a:lnTo>
                  <a:pt x="316220" y="1155699"/>
                </a:lnTo>
                <a:lnTo>
                  <a:pt x="328218" y="1121362"/>
                </a:lnTo>
                <a:lnTo>
                  <a:pt x="336505" y="1079970"/>
                </a:lnTo>
                <a:lnTo>
                  <a:pt x="339597" y="1028700"/>
                </a:lnTo>
                <a:lnTo>
                  <a:pt x="336505" y="977429"/>
                </a:lnTo>
                <a:lnTo>
                  <a:pt x="328218" y="936037"/>
                </a:lnTo>
                <a:lnTo>
                  <a:pt x="316220" y="901700"/>
                </a:lnTo>
                <a:lnTo>
                  <a:pt x="301996" y="871596"/>
                </a:lnTo>
                <a:lnTo>
                  <a:pt x="287029" y="842903"/>
                </a:lnTo>
                <a:lnTo>
                  <a:pt x="272805" y="812800"/>
                </a:lnTo>
                <a:lnTo>
                  <a:pt x="260807" y="778462"/>
                </a:lnTo>
                <a:lnTo>
                  <a:pt x="252520" y="737070"/>
                </a:lnTo>
                <a:lnTo>
                  <a:pt x="249428" y="685800"/>
                </a:lnTo>
                <a:lnTo>
                  <a:pt x="252520" y="634529"/>
                </a:lnTo>
                <a:lnTo>
                  <a:pt x="260807" y="593137"/>
                </a:lnTo>
                <a:lnTo>
                  <a:pt x="272805" y="558800"/>
                </a:lnTo>
                <a:lnTo>
                  <a:pt x="287029" y="528696"/>
                </a:lnTo>
                <a:lnTo>
                  <a:pt x="301996" y="500003"/>
                </a:lnTo>
                <a:lnTo>
                  <a:pt x="316220" y="469900"/>
                </a:lnTo>
                <a:lnTo>
                  <a:pt x="328218" y="435562"/>
                </a:lnTo>
                <a:lnTo>
                  <a:pt x="336505" y="394170"/>
                </a:lnTo>
                <a:lnTo>
                  <a:pt x="339597" y="342900"/>
                </a:lnTo>
                <a:lnTo>
                  <a:pt x="336505" y="291629"/>
                </a:lnTo>
                <a:lnTo>
                  <a:pt x="328218" y="250237"/>
                </a:lnTo>
                <a:lnTo>
                  <a:pt x="316220" y="215900"/>
                </a:lnTo>
                <a:lnTo>
                  <a:pt x="301996" y="185796"/>
                </a:lnTo>
                <a:lnTo>
                  <a:pt x="287029" y="157103"/>
                </a:lnTo>
                <a:lnTo>
                  <a:pt x="272805" y="127000"/>
                </a:lnTo>
                <a:lnTo>
                  <a:pt x="260807" y="92662"/>
                </a:lnTo>
                <a:lnTo>
                  <a:pt x="252520" y="51270"/>
                </a:lnTo>
                <a:lnTo>
                  <a:pt x="249428" y="0"/>
                </a:lnTo>
                <a:close/>
              </a:path>
            </a:pathLst>
          </a:custGeom>
          <a:solidFill>
            <a:srgbClr val="2A1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205483" y="5521452"/>
            <a:ext cx="4424172" cy="26822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163269" y="8234044"/>
            <a:ext cx="4509770" cy="0"/>
          </a:xfrm>
          <a:custGeom>
            <a:avLst/>
            <a:gdLst/>
            <a:ahLst/>
            <a:cxnLst/>
            <a:rect l="l" t="t" r="r" b="b"/>
            <a:pathLst>
              <a:path w="4509770" h="0">
                <a:moveTo>
                  <a:pt x="0" y="0"/>
                </a:moveTo>
                <a:lnTo>
                  <a:pt x="4509185" y="0"/>
                </a:lnTo>
              </a:path>
            </a:pathLst>
          </a:custGeom>
          <a:ln w="266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176604" y="5505450"/>
            <a:ext cx="0" cy="2715260"/>
          </a:xfrm>
          <a:custGeom>
            <a:avLst/>
            <a:gdLst/>
            <a:ahLst/>
            <a:cxnLst/>
            <a:rect l="l" t="t" r="r" b="b"/>
            <a:pathLst>
              <a:path w="0" h="2715259">
                <a:moveTo>
                  <a:pt x="0" y="0"/>
                </a:moveTo>
                <a:lnTo>
                  <a:pt x="0" y="2715260"/>
                </a:lnTo>
              </a:path>
            </a:pathLst>
          </a:custGeom>
          <a:ln w="266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163269" y="5492115"/>
            <a:ext cx="4509770" cy="0"/>
          </a:xfrm>
          <a:custGeom>
            <a:avLst/>
            <a:gdLst/>
            <a:ahLst/>
            <a:cxnLst/>
            <a:rect l="l" t="t" r="r" b="b"/>
            <a:pathLst>
              <a:path w="4509770" h="0">
                <a:moveTo>
                  <a:pt x="0" y="0"/>
                </a:moveTo>
                <a:lnTo>
                  <a:pt x="4509185" y="0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659120" y="5505703"/>
            <a:ext cx="0" cy="2714625"/>
          </a:xfrm>
          <a:custGeom>
            <a:avLst/>
            <a:gdLst/>
            <a:ahLst/>
            <a:cxnLst/>
            <a:rect l="l" t="t" r="r" b="b"/>
            <a:pathLst>
              <a:path w="0" h="2714625">
                <a:moveTo>
                  <a:pt x="0" y="0"/>
                </a:moveTo>
                <a:lnTo>
                  <a:pt x="0" y="2714447"/>
                </a:lnTo>
              </a:path>
            </a:pathLst>
          </a:custGeom>
          <a:ln w="266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98829" y="8207375"/>
            <a:ext cx="4438650" cy="0"/>
          </a:xfrm>
          <a:custGeom>
            <a:avLst/>
            <a:gdLst/>
            <a:ahLst/>
            <a:cxnLst/>
            <a:rect l="l" t="t" r="r" b="b"/>
            <a:pathLst>
              <a:path w="4438650" h="0">
                <a:moveTo>
                  <a:pt x="0" y="0"/>
                </a:moveTo>
                <a:lnTo>
                  <a:pt x="4438065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203274" y="5523229"/>
            <a:ext cx="0" cy="2679700"/>
          </a:xfrm>
          <a:custGeom>
            <a:avLst/>
            <a:gdLst/>
            <a:ahLst/>
            <a:cxnLst/>
            <a:rect l="l" t="t" r="r" b="b"/>
            <a:pathLst>
              <a:path w="0" h="2679700">
                <a:moveTo>
                  <a:pt x="0" y="0"/>
                </a:moveTo>
                <a:lnTo>
                  <a:pt x="0" y="267970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198829" y="5518784"/>
            <a:ext cx="4438650" cy="0"/>
          </a:xfrm>
          <a:custGeom>
            <a:avLst/>
            <a:gdLst/>
            <a:ahLst/>
            <a:cxnLst/>
            <a:rect l="l" t="t" r="r" b="b"/>
            <a:pathLst>
              <a:path w="4438650" h="0">
                <a:moveTo>
                  <a:pt x="0" y="0"/>
                </a:moveTo>
                <a:lnTo>
                  <a:pt x="4438065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632450" y="5523484"/>
            <a:ext cx="0" cy="2679065"/>
          </a:xfrm>
          <a:custGeom>
            <a:avLst/>
            <a:gdLst/>
            <a:ahLst/>
            <a:cxnLst/>
            <a:rect l="l" t="t" r="r" b="b"/>
            <a:pathLst>
              <a:path w="0" h="2679065">
                <a:moveTo>
                  <a:pt x="0" y="0"/>
                </a:moveTo>
                <a:lnTo>
                  <a:pt x="0" y="2678887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625980" y="4866475"/>
            <a:ext cx="3095497" cy="2923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625980" y="4866475"/>
            <a:ext cx="3095625" cy="292735"/>
          </a:xfrm>
          <a:custGeom>
            <a:avLst/>
            <a:gdLst/>
            <a:ahLst/>
            <a:cxnLst/>
            <a:rect l="l" t="t" r="r" b="b"/>
            <a:pathLst>
              <a:path w="3095625" h="292735">
                <a:moveTo>
                  <a:pt x="0" y="292392"/>
                </a:moveTo>
                <a:lnTo>
                  <a:pt x="3095497" y="292392"/>
                </a:lnTo>
                <a:lnTo>
                  <a:pt x="3095497" y="0"/>
                </a:lnTo>
                <a:lnTo>
                  <a:pt x="0" y="0"/>
                </a:lnTo>
                <a:lnTo>
                  <a:pt x="0" y="292392"/>
                </a:lnTo>
                <a:close/>
              </a:path>
            </a:pathLst>
          </a:custGeom>
          <a:ln w="6350">
            <a:solidFill>
              <a:srgbClr val="D26E6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1675002" y="4877561"/>
            <a:ext cx="2994660" cy="260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25" b="1">
                <a:solidFill>
                  <a:srgbClr val="F3F3F1"/>
                </a:solidFill>
                <a:latin typeface="Arial Black"/>
                <a:cs typeface="Arial Black"/>
              </a:rPr>
              <a:t>Total </a:t>
            </a:r>
            <a:r>
              <a:rPr dirty="0" sz="1600" spc="-5" b="1">
                <a:solidFill>
                  <a:srgbClr val="F3F3F1"/>
                </a:solidFill>
                <a:latin typeface="Arial Black"/>
                <a:cs typeface="Arial Black"/>
              </a:rPr>
              <a:t>Cross Sectional</a:t>
            </a:r>
            <a:r>
              <a:rPr dirty="0" sz="1600" b="1">
                <a:solidFill>
                  <a:srgbClr val="F3F3F1"/>
                </a:solidFill>
                <a:latin typeface="Arial Black"/>
                <a:cs typeface="Arial Black"/>
              </a:rPr>
              <a:t> Area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050791" y="5228844"/>
            <a:ext cx="1341119" cy="2423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020311" y="5213603"/>
            <a:ext cx="1432560" cy="3093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072001" y="5237708"/>
            <a:ext cx="1298955" cy="2000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4106036" y="5253354"/>
            <a:ext cx="1219200" cy="167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 b="1">
                <a:solidFill>
                  <a:srgbClr val="333399"/>
                </a:solidFill>
                <a:latin typeface="Arial Black"/>
                <a:cs typeface="Arial Black"/>
              </a:rPr>
              <a:t>Capacity</a:t>
            </a:r>
            <a:r>
              <a:rPr dirty="0" sz="1000" spc="-35" b="1">
                <a:solidFill>
                  <a:srgbClr val="333399"/>
                </a:solidFill>
                <a:latin typeface="Arial Black"/>
                <a:cs typeface="Arial Black"/>
              </a:rPr>
              <a:t> </a:t>
            </a:r>
            <a:r>
              <a:rPr dirty="0" sz="1000" spc="-15" b="1">
                <a:solidFill>
                  <a:srgbClr val="333399"/>
                </a:solidFill>
                <a:latin typeface="Arial Black"/>
                <a:cs typeface="Arial Black"/>
              </a:rPr>
              <a:t>Vessels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607686" y="5416296"/>
            <a:ext cx="228600" cy="250190"/>
          </a:xfrm>
          <a:custGeom>
            <a:avLst/>
            <a:gdLst/>
            <a:ahLst/>
            <a:cxnLst/>
            <a:rect l="l" t="t" r="r" b="b"/>
            <a:pathLst>
              <a:path w="228600" h="250189">
                <a:moveTo>
                  <a:pt x="228600" y="192912"/>
                </a:moveTo>
                <a:lnTo>
                  <a:pt x="0" y="192912"/>
                </a:lnTo>
                <a:lnTo>
                  <a:pt x="114300" y="250062"/>
                </a:lnTo>
                <a:lnTo>
                  <a:pt x="228600" y="192912"/>
                </a:lnTo>
                <a:close/>
              </a:path>
              <a:path w="228600" h="250189">
                <a:moveTo>
                  <a:pt x="171450" y="0"/>
                </a:moveTo>
                <a:lnTo>
                  <a:pt x="57150" y="0"/>
                </a:lnTo>
                <a:lnTo>
                  <a:pt x="57150" y="192912"/>
                </a:lnTo>
                <a:lnTo>
                  <a:pt x="171450" y="192912"/>
                </a:lnTo>
                <a:lnTo>
                  <a:pt x="171450" y="0"/>
                </a:lnTo>
                <a:close/>
              </a:path>
            </a:pathLst>
          </a:custGeom>
          <a:solidFill>
            <a:srgbClr val="66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607686" y="5416296"/>
            <a:ext cx="228600" cy="250190"/>
          </a:xfrm>
          <a:custGeom>
            <a:avLst/>
            <a:gdLst/>
            <a:ahLst/>
            <a:cxnLst/>
            <a:rect l="l" t="t" r="r" b="b"/>
            <a:pathLst>
              <a:path w="228600" h="250189">
                <a:moveTo>
                  <a:pt x="0" y="192912"/>
                </a:moveTo>
                <a:lnTo>
                  <a:pt x="57150" y="192912"/>
                </a:lnTo>
                <a:lnTo>
                  <a:pt x="57150" y="0"/>
                </a:lnTo>
                <a:lnTo>
                  <a:pt x="171450" y="0"/>
                </a:lnTo>
                <a:lnTo>
                  <a:pt x="171450" y="192912"/>
                </a:lnTo>
                <a:lnTo>
                  <a:pt x="228600" y="192912"/>
                </a:lnTo>
                <a:lnTo>
                  <a:pt x="114300" y="250062"/>
                </a:lnTo>
                <a:lnTo>
                  <a:pt x="0" y="192912"/>
                </a:lnTo>
                <a:close/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5302377" y="8081365"/>
            <a:ext cx="9588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">
                <a:solidFill>
                  <a:srgbClr val="585858"/>
                </a:solidFill>
                <a:latin typeface="Arial"/>
                <a:cs typeface="Arial"/>
              </a:rPr>
              <a:t>15</a:t>
            </a:r>
            <a:endParaRPr sz="5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160136" y="4859121"/>
            <a:ext cx="540054" cy="2227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2798191" y="8079841"/>
            <a:ext cx="12649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585858"/>
                </a:solidFill>
                <a:latin typeface="Times New Roman"/>
                <a:cs typeface="Times New Roman"/>
              </a:rPr>
              <a:t>Dr. </a:t>
            </a:r>
            <a:r>
              <a:rPr dirty="0" sz="500" spc="-10">
                <a:solidFill>
                  <a:srgbClr val="585858"/>
                </a:solidFill>
                <a:latin typeface="Times New Roman"/>
                <a:cs typeface="Times New Roman"/>
              </a:rPr>
              <a:t>Abeer </a:t>
            </a:r>
            <a:r>
              <a:rPr dirty="0" sz="500">
                <a:solidFill>
                  <a:srgbClr val="585858"/>
                </a:solidFill>
                <a:latin typeface="Times New Roman"/>
                <a:cs typeface="Times New Roman"/>
              </a:rPr>
              <a:t>Al-Masru, </a:t>
            </a:r>
            <a:r>
              <a:rPr dirty="0" sz="500" spc="-5">
                <a:solidFill>
                  <a:srgbClr val="585858"/>
                </a:solidFill>
                <a:latin typeface="Times New Roman"/>
                <a:cs typeface="Times New Roman"/>
              </a:rPr>
              <a:t>Faculty </a:t>
            </a:r>
            <a:r>
              <a:rPr dirty="0" sz="500" spc="-10">
                <a:solidFill>
                  <a:srgbClr val="585858"/>
                </a:solidFill>
                <a:latin typeface="Times New Roman"/>
                <a:cs typeface="Times New Roman"/>
              </a:rPr>
              <a:t>of </a:t>
            </a:r>
            <a:r>
              <a:rPr dirty="0" sz="500" spc="-5">
                <a:solidFill>
                  <a:srgbClr val="585858"/>
                </a:solidFill>
                <a:latin typeface="Times New Roman"/>
                <a:cs typeface="Times New Roman"/>
              </a:rPr>
              <a:t>Medicine,</a:t>
            </a:r>
            <a:r>
              <a:rPr dirty="0" sz="500" spc="5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500" spc="-10">
                <a:solidFill>
                  <a:srgbClr val="585858"/>
                </a:solidFill>
                <a:latin typeface="Times New Roman"/>
                <a:cs typeface="Times New Roman"/>
              </a:rPr>
              <a:t>KSU.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143304" y="4845684"/>
            <a:ext cx="4571365" cy="3428365"/>
          </a:xfrm>
          <a:custGeom>
            <a:avLst/>
            <a:gdLst/>
            <a:ahLst/>
            <a:cxnLst/>
            <a:rect l="l" t="t" r="r" b="b"/>
            <a:pathLst>
              <a:path w="4571365" h="3428365">
                <a:moveTo>
                  <a:pt x="0" y="3428111"/>
                </a:moveTo>
                <a:lnTo>
                  <a:pt x="4571365" y="3428111"/>
                </a:lnTo>
                <a:lnTo>
                  <a:pt x="4571365" y="0"/>
                </a:lnTo>
                <a:lnTo>
                  <a:pt x="0" y="0"/>
                </a:lnTo>
                <a:lnTo>
                  <a:pt x="0" y="3428111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40" name="object 4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 spc="-5"/>
              <a:t>10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3782" y="41147"/>
            <a:ext cx="167132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latin typeface="Times New Roman"/>
                <a:cs typeface="Times New Roman"/>
              </a:rPr>
              <a:t>Cardiovascular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Physiology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88" y="41147"/>
            <a:ext cx="56832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3/8/2016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868680"/>
            <a:ext cx="4465955" cy="3429000"/>
          </a:xfrm>
          <a:custGeom>
            <a:avLst/>
            <a:gdLst/>
            <a:ahLst/>
            <a:cxnLst/>
            <a:rect l="l" t="t" r="r" b="b"/>
            <a:pathLst>
              <a:path w="4465955" h="3429000">
                <a:moveTo>
                  <a:pt x="0" y="3429000"/>
                </a:moveTo>
                <a:lnTo>
                  <a:pt x="4465701" y="3429000"/>
                </a:lnTo>
                <a:lnTo>
                  <a:pt x="4465701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3F3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608701" y="868680"/>
            <a:ext cx="106680" cy="3429000"/>
          </a:xfrm>
          <a:custGeom>
            <a:avLst/>
            <a:gdLst/>
            <a:ahLst/>
            <a:cxnLst/>
            <a:rect l="l" t="t" r="r" b="b"/>
            <a:pathLst>
              <a:path w="106679" h="3429000">
                <a:moveTo>
                  <a:pt x="0" y="3429000"/>
                </a:moveTo>
                <a:lnTo>
                  <a:pt x="106299" y="3429000"/>
                </a:lnTo>
                <a:lnTo>
                  <a:pt x="106299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8B3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43000" y="868680"/>
            <a:ext cx="339725" cy="3429000"/>
          </a:xfrm>
          <a:custGeom>
            <a:avLst/>
            <a:gdLst/>
            <a:ahLst/>
            <a:cxnLst/>
            <a:rect l="l" t="t" r="r" b="b"/>
            <a:pathLst>
              <a:path w="339725" h="3429000">
                <a:moveTo>
                  <a:pt x="249428" y="0"/>
                </a:moveTo>
                <a:lnTo>
                  <a:pt x="0" y="0"/>
                </a:lnTo>
                <a:lnTo>
                  <a:pt x="0" y="3429000"/>
                </a:lnTo>
                <a:lnTo>
                  <a:pt x="249428" y="3429000"/>
                </a:lnTo>
                <a:lnTo>
                  <a:pt x="252520" y="3377729"/>
                </a:lnTo>
                <a:lnTo>
                  <a:pt x="260807" y="3336337"/>
                </a:lnTo>
                <a:lnTo>
                  <a:pt x="272805" y="3302000"/>
                </a:lnTo>
                <a:lnTo>
                  <a:pt x="287029" y="3271896"/>
                </a:lnTo>
                <a:lnTo>
                  <a:pt x="301996" y="3243203"/>
                </a:lnTo>
                <a:lnTo>
                  <a:pt x="316220" y="3213100"/>
                </a:lnTo>
                <a:lnTo>
                  <a:pt x="328218" y="3178762"/>
                </a:lnTo>
                <a:lnTo>
                  <a:pt x="336505" y="3137370"/>
                </a:lnTo>
                <a:lnTo>
                  <a:pt x="339597" y="3086100"/>
                </a:lnTo>
                <a:lnTo>
                  <a:pt x="336505" y="3034829"/>
                </a:lnTo>
                <a:lnTo>
                  <a:pt x="328218" y="2993437"/>
                </a:lnTo>
                <a:lnTo>
                  <a:pt x="316220" y="2959100"/>
                </a:lnTo>
                <a:lnTo>
                  <a:pt x="301996" y="2928996"/>
                </a:lnTo>
                <a:lnTo>
                  <a:pt x="287029" y="2900303"/>
                </a:lnTo>
                <a:lnTo>
                  <a:pt x="272805" y="2870200"/>
                </a:lnTo>
                <a:lnTo>
                  <a:pt x="260807" y="2835862"/>
                </a:lnTo>
                <a:lnTo>
                  <a:pt x="252520" y="2794470"/>
                </a:lnTo>
                <a:lnTo>
                  <a:pt x="249428" y="2743200"/>
                </a:lnTo>
                <a:lnTo>
                  <a:pt x="252520" y="2691929"/>
                </a:lnTo>
                <a:lnTo>
                  <a:pt x="260807" y="2650537"/>
                </a:lnTo>
                <a:lnTo>
                  <a:pt x="272805" y="2616200"/>
                </a:lnTo>
                <a:lnTo>
                  <a:pt x="287029" y="2586096"/>
                </a:lnTo>
                <a:lnTo>
                  <a:pt x="301996" y="2557403"/>
                </a:lnTo>
                <a:lnTo>
                  <a:pt x="316220" y="2527300"/>
                </a:lnTo>
                <a:lnTo>
                  <a:pt x="328218" y="2492962"/>
                </a:lnTo>
                <a:lnTo>
                  <a:pt x="336505" y="2451570"/>
                </a:lnTo>
                <a:lnTo>
                  <a:pt x="339597" y="2400300"/>
                </a:lnTo>
                <a:lnTo>
                  <a:pt x="336505" y="2349029"/>
                </a:lnTo>
                <a:lnTo>
                  <a:pt x="328218" y="2307637"/>
                </a:lnTo>
                <a:lnTo>
                  <a:pt x="316220" y="2273300"/>
                </a:lnTo>
                <a:lnTo>
                  <a:pt x="301996" y="2243196"/>
                </a:lnTo>
                <a:lnTo>
                  <a:pt x="287029" y="2214503"/>
                </a:lnTo>
                <a:lnTo>
                  <a:pt x="272805" y="2184400"/>
                </a:lnTo>
                <a:lnTo>
                  <a:pt x="260807" y="2150062"/>
                </a:lnTo>
                <a:lnTo>
                  <a:pt x="252520" y="2108670"/>
                </a:lnTo>
                <a:lnTo>
                  <a:pt x="249428" y="2057400"/>
                </a:lnTo>
                <a:lnTo>
                  <a:pt x="252520" y="2006129"/>
                </a:lnTo>
                <a:lnTo>
                  <a:pt x="260807" y="1964737"/>
                </a:lnTo>
                <a:lnTo>
                  <a:pt x="272805" y="1930400"/>
                </a:lnTo>
                <a:lnTo>
                  <a:pt x="287029" y="1900296"/>
                </a:lnTo>
                <a:lnTo>
                  <a:pt x="301996" y="1871603"/>
                </a:lnTo>
                <a:lnTo>
                  <a:pt x="316220" y="1841500"/>
                </a:lnTo>
                <a:lnTo>
                  <a:pt x="328218" y="1807162"/>
                </a:lnTo>
                <a:lnTo>
                  <a:pt x="336505" y="1765770"/>
                </a:lnTo>
                <a:lnTo>
                  <a:pt x="339597" y="1714500"/>
                </a:lnTo>
                <a:lnTo>
                  <a:pt x="336505" y="1663229"/>
                </a:lnTo>
                <a:lnTo>
                  <a:pt x="328218" y="1621837"/>
                </a:lnTo>
                <a:lnTo>
                  <a:pt x="316220" y="1587500"/>
                </a:lnTo>
                <a:lnTo>
                  <a:pt x="301996" y="1557396"/>
                </a:lnTo>
                <a:lnTo>
                  <a:pt x="287029" y="1528703"/>
                </a:lnTo>
                <a:lnTo>
                  <a:pt x="272805" y="1498600"/>
                </a:lnTo>
                <a:lnTo>
                  <a:pt x="260807" y="1464262"/>
                </a:lnTo>
                <a:lnTo>
                  <a:pt x="252520" y="1422870"/>
                </a:lnTo>
                <a:lnTo>
                  <a:pt x="249428" y="1371600"/>
                </a:lnTo>
                <a:lnTo>
                  <a:pt x="252520" y="1320329"/>
                </a:lnTo>
                <a:lnTo>
                  <a:pt x="260807" y="1278937"/>
                </a:lnTo>
                <a:lnTo>
                  <a:pt x="272805" y="1244600"/>
                </a:lnTo>
                <a:lnTo>
                  <a:pt x="287029" y="1214496"/>
                </a:lnTo>
                <a:lnTo>
                  <a:pt x="301996" y="1185803"/>
                </a:lnTo>
                <a:lnTo>
                  <a:pt x="316220" y="1155700"/>
                </a:lnTo>
                <a:lnTo>
                  <a:pt x="328218" y="1121362"/>
                </a:lnTo>
                <a:lnTo>
                  <a:pt x="336505" y="1079970"/>
                </a:lnTo>
                <a:lnTo>
                  <a:pt x="339597" y="1028700"/>
                </a:lnTo>
                <a:lnTo>
                  <a:pt x="336505" y="977429"/>
                </a:lnTo>
                <a:lnTo>
                  <a:pt x="328218" y="936037"/>
                </a:lnTo>
                <a:lnTo>
                  <a:pt x="316220" y="901700"/>
                </a:lnTo>
                <a:lnTo>
                  <a:pt x="301996" y="871596"/>
                </a:lnTo>
                <a:lnTo>
                  <a:pt x="287029" y="842903"/>
                </a:lnTo>
                <a:lnTo>
                  <a:pt x="272805" y="812800"/>
                </a:lnTo>
                <a:lnTo>
                  <a:pt x="260807" y="778462"/>
                </a:lnTo>
                <a:lnTo>
                  <a:pt x="252520" y="737070"/>
                </a:lnTo>
                <a:lnTo>
                  <a:pt x="249428" y="685800"/>
                </a:lnTo>
                <a:lnTo>
                  <a:pt x="252520" y="634529"/>
                </a:lnTo>
                <a:lnTo>
                  <a:pt x="260807" y="593137"/>
                </a:lnTo>
                <a:lnTo>
                  <a:pt x="272805" y="558800"/>
                </a:lnTo>
                <a:lnTo>
                  <a:pt x="287029" y="528696"/>
                </a:lnTo>
                <a:lnTo>
                  <a:pt x="301996" y="500003"/>
                </a:lnTo>
                <a:lnTo>
                  <a:pt x="316220" y="469900"/>
                </a:lnTo>
                <a:lnTo>
                  <a:pt x="328218" y="435562"/>
                </a:lnTo>
                <a:lnTo>
                  <a:pt x="336505" y="394170"/>
                </a:lnTo>
                <a:lnTo>
                  <a:pt x="339597" y="342900"/>
                </a:lnTo>
                <a:lnTo>
                  <a:pt x="336505" y="291629"/>
                </a:lnTo>
                <a:lnTo>
                  <a:pt x="328218" y="250237"/>
                </a:lnTo>
                <a:lnTo>
                  <a:pt x="316220" y="215900"/>
                </a:lnTo>
                <a:lnTo>
                  <a:pt x="301996" y="185796"/>
                </a:lnTo>
                <a:lnTo>
                  <a:pt x="287029" y="157103"/>
                </a:lnTo>
                <a:lnTo>
                  <a:pt x="272805" y="127000"/>
                </a:lnTo>
                <a:lnTo>
                  <a:pt x="260807" y="92662"/>
                </a:lnTo>
                <a:lnTo>
                  <a:pt x="252520" y="51270"/>
                </a:lnTo>
                <a:lnTo>
                  <a:pt x="249428" y="0"/>
                </a:lnTo>
                <a:close/>
              </a:path>
            </a:pathLst>
          </a:custGeom>
          <a:solidFill>
            <a:srgbClr val="2A1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649095" y="1138681"/>
            <a:ext cx="3773170" cy="1917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65" b="1">
                <a:solidFill>
                  <a:srgbClr val="C00000"/>
                </a:solidFill>
                <a:latin typeface="Impact"/>
                <a:cs typeface="Impact"/>
              </a:rPr>
              <a:t>EXCHANGE </a:t>
            </a:r>
            <a:r>
              <a:rPr dirty="0" sz="1200" spc="40" b="1">
                <a:solidFill>
                  <a:srgbClr val="C00000"/>
                </a:solidFill>
                <a:latin typeface="Impact"/>
                <a:cs typeface="Impact"/>
              </a:rPr>
              <a:t>OF </a:t>
            </a:r>
            <a:r>
              <a:rPr dirty="0" sz="1200" spc="65" b="1">
                <a:solidFill>
                  <a:srgbClr val="C00000"/>
                </a:solidFill>
                <a:latin typeface="Impact"/>
                <a:cs typeface="Impact"/>
              </a:rPr>
              <a:t>FLUID BETWEEN </a:t>
            </a:r>
            <a:r>
              <a:rPr dirty="0" sz="1200" spc="70" b="1">
                <a:solidFill>
                  <a:srgbClr val="C00000"/>
                </a:solidFill>
                <a:latin typeface="Impact"/>
                <a:cs typeface="Impact"/>
              </a:rPr>
              <a:t>CAPILLARIES </a:t>
            </a:r>
            <a:r>
              <a:rPr dirty="0" sz="1200" spc="50" b="1">
                <a:solidFill>
                  <a:srgbClr val="C00000"/>
                </a:solidFill>
                <a:latin typeface="Impact"/>
                <a:cs typeface="Impact"/>
              </a:rPr>
              <a:t>AND </a:t>
            </a:r>
            <a:r>
              <a:rPr dirty="0" sz="1200" spc="105" b="1">
                <a:solidFill>
                  <a:srgbClr val="C00000"/>
                </a:solidFill>
                <a:latin typeface="Impact"/>
                <a:cs typeface="Impact"/>
              </a:rPr>
              <a:t> </a:t>
            </a:r>
            <a:r>
              <a:rPr dirty="0" sz="1200" spc="65" b="1">
                <a:solidFill>
                  <a:srgbClr val="C00000"/>
                </a:solidFill>
                <a:latin typeface="Impact"/>
                <a:cs typeface="Impact"/>
              </a:rPr>
              <a:t>TISSUES</a:t>
            </a:r>
            <a:endParaRPr sz="1200">
              <a:latin typeface="Impact"/>
              <a:cs typeface="Impac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65630" y="1359027"/>
            <a:ext cx="4248150" cy="29386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302377" y="4104640"/>
            <a:ext cx="9588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">
                <a:solidFill>
                  <a:srgbClr val="585858"/>
                </a:solidFill>
                <a:latin typeface="Arial"/>
                <a:cs typeface="Arial"/>
              </a:rPr>
              <a:t>16</a:t>
            </a:r>
            <a:endParaRPr sz="5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160136" y="883005"/>
            <a:ext cx="540054" cy="2227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798191" y="4103115"/>
            <a:ext cx="12649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585858"/>
                </a:solidFill>
                <a:latin typeface="Times New Roman"/>
                <a:cs typeface="Times New Roman"/>
              </a:rPr>
              <a:t>Dr. </a:t>
            </a:r>
            <a:r>
              <a:rPr dirty="0" sz="500" spc="-10">
                <a:solidFill>
                  <a:srgbClr val="585858"/>
                </a:solidFill>
                <a:latin typeface="Times New Roman"/>
                <a:cs typeface="Times New Roman"/>
              </a:rPr>
              <a:t>Abeer </a:t>
            </a:r>
            <a:r>
              <a:rPr dirty="0" sz="500">
                <a:solidFill>
                  <a:srgbClr val="585858"/>
                </a:solidFill>
                <a:latin typeface="Times New Roman"/>
                <a:cs typeface="Times New Roman"/>
              </a:rPr>
              <a:t>Al-Masru, </a:t>
            </a:r>
            <a:r>
              <a:rPr dirty="0" sz="500" spc="-5">
                <a:solidFill>
                  <a:srgbClr val="585858"/>
                </a:solidFill>
                <a:latin typeface="Times New Roman"/>
                <a:cs typeface="Times New Roman"/>
              </a:rPr>
              <a:t>Faculty </a:t>
            </a:r>
            <a:r>
              <a:rPr dirty="0" sz="500" spc="-10">
                <a:solidFill>
                  <a:srgbClr val="585858"/>
                </a:solidFill>
                <a:latin typeface="Times New Roman"/>
                <a:cs typeface="Times New Roman"/>
              </a:rPr>
              <a:t>of </a:t>
            </a:r>
            <a:r>
              <a:rPr dirty="0" sz="500" spc="-5">
                <a:solidFill>
                  <a:srgbClr val="585858"/>
                </a:solidFill>
                <a:latin typeface="Times New Roman"/>
                <a:cs typeface="Times New Roman"/>
              </a:rPr>
              <a:t>Medicine,</a:t>
            </a:r>
            <a:r>
              <a:rPr dirty="0" sz="500" spc="5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500" spc="-10">
                <a:solidFill>
                  <a:srgbClr val="585858"/>
                </a:solidFill>
                <a:latin typeface="Times New Roman"/>
                <a:cs typeface="Times New Roman"/>
              </a:rPr>
              <a:t>KSU.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43304" y="868933"/>
            <a:ext cx="4571365" cy="3428365"/>
          </a:xfrm>
          <a:custGeom>
            <a:avLst/>
            <a:gdLst/>
            <a:ahLst/>
            <a:cxnLst/>
            <a:rect l="l" t="t" r="r" b="b"/>
            <a:pathLst>
              <a:path w="4571365" h="3428365">
                <a:moveTo>
                  <a:pt x="0" y="3428110"/>
                </a:moveTo>
                <a:lnTo>
                  <a:pt x="4571365" y="3428110"/>
                </a:lnTo>
                <a:lnTo>
                  <a:pt x="4571365" y="0"/>
                </a:lnTo>
                <a:lnTo>
                  <a:pt x="0" y="0"/>
                </a:lnTo>
                <a:lnTo>
                  <a:pt x="0" y="342811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43000" y="4844796"/>
            <a:ext cx="4465955" cy="3429000"/>
          </a:xfrm>
          <a:custGeom>
            <a:avLst/>
            <a:gdLst/>
            <a:ahLst/>
            <a:cxnLst/>
            <a:rect l="l" t="t" r="r" b="b"/>
            <a:pathLst>
              <a:path w="4465955" h="3429000">
                <a:moveTo>
                  <a:pt x="0" y="3429000"/>
                </a:moveTo>
                <a:lnTo>
                  <a:pt x="4465701" y="3429000"/>
                </a:lnTo>
                <a:lnTo>
                  <a:pt x="4465701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3F3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608701" y="4844796"/>
            <a:ext cx="106680" cy="3429000"/>
          </a:xfrm>
          <a:custGeom>
            <a:avLst/>
            <a:gdLst/>
            <a:ahLst/>
            <a:cxnLst/>
            <a:rect l="l" t="t" r="r" b="b"/>
            <a:pathLst>
              <a:path w="106679" h="3429000">
                <a:moveTo>
                  <a:pt x="0" y="3429000"/>
                </a:moveTo>
                <a:lnTo>
                  <a:pt x="106299" y="3429000"/>
                </a:lnTo>
                <a:lnTo>
                  <a:pt x="106299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8B3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43000" y="4844796"/>
            <a:ext cx="339725" cy="3429000"/>
          </a:xfrm>
          <a:custGeom>
            <a:avLst/>
            <a:gdLst/>
            <a:ahLst/>
            <a:cxnLst/>
            <a:rect l="l" t="t" r="r" b="b"/>
            <a:pathLst>
              <a:path w="339725" h="3429000">
                <a:moveTo>
                  <a:pt x="249428" y="0"/>
                </a:moveTo>
                <a:lnTo>
                  <a:pt x="0" y="0"/>
                </a:lnTo>
                <a:lnTo>
                  <a:pt x="0" y="3429000"/>
                </a:lnTo>
                <a:lnTo>
                  <a:pt x="249428" y="3429000"/>
                </a:lnTo>
                <a:lnTo>
                  <a:pt x="252520" y="3377729"/>
                </a:lnTo>
                <a:lnTo>
                  <a:pt x="260807" y="3336337"/>
                </a:lnTo>
                <a:lnTo>
                  <a:pt x="272805" y="3302000"/>
                </a:lnTo>
                <a:lnTo>
                  <a:pt x="287029" y="3271896"/>
                </a:lnTo>
                <a:lnTo>
                  <a:pt x="301996" y="3243203"/>
                </a:lnTo>
                <a:lnTo>
                  <a:pt x="316220" y="3213100"/>
                </a:lnTo>
                <a:lnTo>
                  <a:pt x="328218" y="3178762"/>
                </a:lnTo>
                <a:lnTo>
                  <a:pt x="336505" y="3137370"/>
                </a:lnTo>
                <a:lnTo>
                  <a:pt x="339597" y="3086100"/>
                </a:lnTo>
                <a:lnTo>
                  <a:pt x="336505" y="3034829"/>
                </a:lnTo>
                <a:lnTo>
                  <a:pt x="328218" y="2993437"/>
                </a:lnTo>
                <a:lnTo>
                  <a:pt x="316220" y="2959100"/>
                </a:lnTo>
                <a:lnTo>
                  <a:pt x="301996" y="2928996"/>
                </a:lnTo>
                <a:lnTo>
                  <a:pt x="287029" y="2900303"/>
                </a:lnTo>
                <a:lnTo>
                  <a:pt x="272805" y="2870200"/>
                </a:lnTo>
                <a:lnTo>
                  <a:pt x="260807" y="2835862"/>
                </a:lnTo>
                <a:lnTo>
                  <a:pt x="252520" y="2794470"/>
                </a:lnTo>
                <a:lnTo>
                  <a:pt x="249428" y="2743200"/>
                </a:lnTo>
                <a:lnTo>
                  <a:pt x="252520" y="2691929"/>
                </a:lnTo>
                <a:lnTo>
                  <a:pt x="260807" y="2650537"/>
                </a:lnTo>
                <a:lnTo>
                  <a:pt x="272805" y="2616200"/>
                </a:lnTo>
                <a:lnTo>
                  <a:pt x="287029" y="2586096"/>
                </a:lnTo>
                <a:lnTo>
                  <a:pt x="301996" y="2557403"/>
                </a:lnTo>
                <a:lnTo>
                  <a:pt x="316220" y="2527300"/>
                </a:lnTo>
                <a:lnTo>
                  <a:pt x="328218" y="2492962"/>
                </a:lnTo>
                <a:lnTo>
                  <a:pt x="336505" y="2451570"/>
                </a:lnTo>
                <a:lnTo>
                  <a:pt x="339597" y="2400299"/>
                </a:lnTo>
                <a:lnTo>
                  <a:pt x="336505" y="2349029"/>
                </a:lnTo>
                <a:lnTo>
                  <a:pt x="328218" y="2307637"/>
                </a:lnTo>
                <a:lnTo>
                  <a:pt x="316220" y="2273299"/>
                </a:lnTo>
                <a:lnTo>
                  <a:pt x="301996" y="2243196"/>
                </a:lnTo>
                <a:lnTo>
                  <a:pt x="287029" y="2214503"/>
                </a:lnTo>
                <a:lnTo>
                  <a:pt x="272805" y="2184399"/>
                </a:lnTo>
                <a:lnTo>
                  <a:pt x="260807" y="2150062"/>
                </a:lnTo>
                <a:lnTo>
                  <a:pt x="252520" y="2108670"/>
                </a:lnTo>
                <a:lnTo>
                  <a:pt x="249428" y="2057399"/>
                </a:lnTo>
                <a:lnTo>
                  <a:pt x="252520" y="2006129"/>
                </a:lnTo>
                <a:lnTo>
                  <a:pt x="260807" y="1964737"/>
                </a:lnTo>
                <a:lnTo>
                  <a:pt x="272805" y="1930399"/>
                </a:lnTo>
                <a:lnTo>
                  <a:pt x="287029" y="1900296"/>
                </a:lnTo>
                <a:lnTo>
                  <a:pt x="301996" y="1871603"/>
                </a:lnTo>
                <a:lnTo>
                  <a:pt x="316220" y="1841499"/>
                </a:lnTo>
                <a:lnTo>
                  <a:pt x="328218" y="1807162"/>
                </a:lnTo>
                <a:lnTo>
                  <a:pt x="336505" y="1765770"/>
                </a:lnTo>
                <a:lnTo>
                  <a:pt x="339597" y="1714499"/>
                </a:lnTo>
                <a:lnTo>
                  <a:pt x="336505" y="1663229"/>
                </a:lnTo>
                <a:lnTo>
                  <a:pt x="328218" y="1621837"/>
                </a:lnTo>
                <a:lnTo>
                  <a:pt x="316220" y="1587499"/>
                </a:lnTo>
                <a:lnTo>
                  <a:pt x="301996" y="1557396"/>
                </a:lnTo>
                <a:lnTo>
                  <a:pt x="287029" y="1528703"/>
                </a:lnTo>
                <a:lnTo>
                  <a:pt x="272805" y="1498599"/>
                </a:lnTo>
                <a:lnTo>
                  <a:pt x="260807" y="1464262"/>
                </a:lnTo>
                <a:lnTo>
                  <a:pt x="252520" y="1422870"/>
                </a:lnTo>
                <a:lnTo>
                  <a:pt x="249428" y="1371599"/>
                </a:lnTo>
                <a:lnTo>
                  <a:pt x="252520" y="1320329"/>
                </a:lnTo>
                <a:lnTo>
                  <a:pt x="260807" y="1278937"/>
                </a:lnTo>
                <a:lnTo>
                  <a:pt x="272805" y="1244599"/>
                </a:lnTo>
                <a:lnTo>
                  <a:pt x="287029" y="1214496"/>
                </a:lnTo>
                <a:lnTo>
                  <a:pt x="301996" y="1185803"/>
                </a:lnTo>
                <a:lnTo>
                  <a:pt x="316220" y="1155699"/>
                </a:lnTo>
                <a:lnTo>
                  <a:pt x="328218" y="1121362"/>
                </a:lnTo>
                <a:lnTo>
                  <a:pt x="336505" y="1079970"/>
                </a:lnTo>
                <a:lnTo>
                  <a:pt x="339597" y="1028700"/>
                </a:lnTo>
                <a:lnTo>
                  <a:pt x="336505" y="977429"/>
                </a:lnTo>
                <a:lnTo>
                  <a:pt x="328218" y="936037"/>
                </a:lnTo>
                <a:lnTo>
                  <a:pt x="316220" y="901700"/>
                </a:lnTo>
                <a:lnTo>
                  <a:pt x="301996" y="871596"/>
                </a:lnTo>
                <a:lnTo>
                  <a:pt x="287029" y="842903"/>
                </a:lnTo>
                <a:lnTo>
                  <a:pt x="272805" y="812800"/>
                </a:lnTo>
                <a:lnTo>
                  <a:pt x="260807" y="778462"/>
                </a:lnTo>
                <a:lnTo>
                  <a:pt x="252520" y="737070"/>
                </a:lnTo>
                <a:lnTo>
                  <a:pt x="249428" y="685800"/>
                </a:lnTo>
                <a:lnTo>
                  <a:pt x="252520" y="634529"/>
                </a:lnTo>
                <a:lnTo>
                  <a:pt x="260807" y="593137"/>
                </a:lnTo>
                <a:lnTo>
                  <a:pt x="272805" y="558800"/>
                </a:lnTo>
                <a:lnTo>
                  <a:pt x="287029" y="528696"/>
                </a:lnTo>
                <a:lnTo>
                  <a:pt x="301996" y="500003"/>
                </a:lnTo>
                <a:lnTo>
                  <a:pt x="316220" y="469900"/>
                </a:lnTo>
                <a:lnTo>
                  <a:pt x="328218" y="435562"/>
                </a:lnTo>
                <a:lnTo>
                  <a:pt x="336505" y="394170"/>
                </a:lnTo>
                <a:lnTo>
                  <a:pt x="339597" y="342900"/>
                </a:lnTo>
                <a:lnTo>
                  <a:pt x="336505" y="291629"/>
                </a:lnTo>
                <a:lnTo>
                  <a:pt x="328218" y="250237"/>
                </a:lnTo>
                <a:lnTo>
                  <a:pt x="316220" y="215900"/>
                </a:lnTo>
                <a:lnTo>
                  <a:pt x="301996" y="185796"/>
                </a:lnTo>
                <a:lnTo>
                  <a:pt x="287029" y="157103"/>
                </a:lnTo>
                <a:lnTo>
                  <a:pt x="272805" y="127000"/>
                </a:lnTo>
                <a:lnTo>
                  <a:pt x="260807" y="92662"/>
                </a:lnTo>
                <a:lnTo>
                  <a:pt x="252520" y="51270"/>
                </a:lnTo>
                <a:lnTo>
                  <a:pt x="249428" y="0"/>
                </a:lnTo>
                <a:close/>
              </a:path>
            </a:pathLst>
          </a:custGeom>
          <a:solidFill>
            <a:srgbClr val="2A1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577721" y="5327268"/>
            <a:ext cx="3872229" cy="1874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82675" marR="5080" indent="-1070610">
              <a:lnSpc>
                <a:spcPts val="1080"/>
              </a:lnSpc>
            </a:pPr>
            <a:r>
              <a:rPr dirty="0" sz="1000" spc="50" b="1">
                <a:solidFill>
                  <a:srgbClr val="C00000"/>
                </a:solidFill>
                <a:latin typeface="Arial Black"/>
                <a:cs typeface="Arial Black"/>
              </a:rPr>
              <a:t>CAPILLARY EXCHANGE </a:t>
            </a:r>
            <a:r>
              <a:rPr dirty="0" sz="1000" spc="40" b="1">
                <a:solidFill>
                  <a:srgbClr val="C00000"/>
                </a:solidFill>
                <a:latin typeface="Arial Black"/>
                <a:cs typeface="Arial Black"/>
              </a:rPr>
              <a:t>AND </a:t>
            </a:r>
            <a:r>
              <a:rPr dirty="0" sz="1000" spc="60" b="1">
                <a:solidFill>
                  <a:srgbClr val="C00000"/>
                </a:solidFill>
                <a:latin typeface="Arial Black"/>
                <a:cs typeface="Arial Black"/>
              </a:rPr>
              <a:t>INTERSTITIAL </a:t>
            </a:r>
            <a:r>
              <a:rPr dirty="0" sz="1000" spc="40" b="1">
                <a:solidFill>
                  <a:srgbClr val="C00000"/>
                </a:solidFill>
                <a:latin typeface="Arial Black"/>
                <a:cs typeface="Arial Black"/>
              </a:rPr>
              <a:t>FLUID  VOLUME</a:t>
            </a:r>
            <a:r>
              <a:rPr dirty="0" sz="1000" spc="100" b="1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dirty="0" sz="1000" spc="50" b="1">
                <a:solidFill>
                  <a:srgbClr val="C00000"/>
                </a:solidFill>
                <a:latin typeface="Arial Black"/>
                <a:cs typeface="Arial Black"/>
              </a:rPr>
              <a:t>REGULATION</a:t>
            </a:r>
            <a:endParaRPr sz="10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750">
              <a:latin typeface="Times New Roman"/>
              <a:cs typeface="Times New Roman"/>
            </a:endParaRPr>
          </a:p>
          <a:p>
            <a:pPr marL="165100" marR="388620" indent="-114300">
              <a:lnSpc>
                <a:spcPct val="100000"/>
              </a:lnSpc>
              <a:buClr>
                <a:srgbClr val="2A1A00"/>
              </a:buClr>
              <a:buChar char="•"/>
              <a:tabLst>
                <a:tab pos="165100" algn="l"/>
              </a:tabLst>
            </a:pPr>
            <a:r>
              <a:rPr dirty="0" sz="1200">
                <a:solidFill>
                  <a:srgbClr val="181817"/>
                </a:solidFill>
                <a:latin typeface="Arial"/>
                <a:cs typeface="Arial"/>
              </a:rPr>
              <a:t>Blood pressure, </a:t>
            </a:r>
            <a:r>
              <a:rPr dirty="0" sz="1200" spc="-5">
                <a:solidFill>
                  <a:srgbClr val="181817"/>
                </a:solidFill>
                <a:latin typeface="Arial"/>
                <a:cs typeface="Arial"/>
              </a:rPr>
              <a:t>capillary </a:t>
            </a:r>
            <a:r>
              <a:rPr dirty="0" sz="1200" spc="-10">
                <a:solidFill>
                  <a:srgbClr val="181817"/>
                </a:solidFill>
                <a:latin typeface="Arial"/>
                <a:cs typeface="Arial"/>
              </a:rPr>
              <a:t>permeability, </a:t>
            </a:r>
            <a:r>
              <a:rPr dirty="0" sz="1200">
                <a:solidFill>
                  <a:srgbClr val="181817"/>
                </a:solidFill>
                <a:latin typeface="Arial"/>
                <a:cs typeface="Arial"/>
              </a:rPr>
              <a:t>&amp; osmosis  affect </a:t>
            </a:r>
            <a:r>
              <a:rPr dirty="0" sz="1200" spc="-5">
                <a:solidFill>
                  <a:srgbClr val="181817"/>
                </a:solidFill>
                <a:latin typeface="Arial"/>
                <a:cs typeface="Arial"/>
              </a:rPr>
              <a:t>movement </a:t>
            </a:r>
            <a:r>
              <a:rPr dirty="0" sz="1200">
                <a:solidFill>
                  <a:srgbClr val="181817"/>
                </a:solidFill>
                <a:latin typeface="Arial"/>
                <a:cs typeface="Arial"/>
              </a:rPr>
              <a:t>of fluid from</a:t>
            </a:r>
            <a:r>
              <a:rPr dirty="0" sz="1200" spc="-80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0099"/>
                </a:solidFill>
                <a:latin typeface="Arial"/>
                <a:cs typeface="Arial"/>
              </a:rPr>
              <a:t>capillaries.</a:t>
            </a:r>
            <a:endParaRPr sz="1200">
              <a:latin typeface="Arial"/>
              <a:cs typeface="Arial"/>
            </a:endParaRPr>
          </a:p>
          <a:p>
            <a:pPr marL="165100" marR="566420" indent="-114300">
              <a:lnSpc>
                <a:spcPct val="100000"/>
              </a:lnSpc>
              <a:spcBef>
                <a:spcPts val="900"/>
              </a:spcBef>
              <a:buClr>
                <a:srgbClr val="2A1A00"/>
              </a:buClr>
              <a:buChar char="•"/>
              <a:tabLst>
                <a:tab pos="165100" algn="l"/>
              </a:tabLst>
            </a:pPr>
            <a:r>
              <a:rPr dirty="0" sz="1200">
                <a:solidFill>
                  <a:srgbClr val="181817"/>
                </a:solidFill>
                <a:latin typeface="Arial"/>
                <a:cs typeface="Arial"/>
              </a:rPr>
              <a:t>A net </a:t>
            </a:r>
            <a:r>
              <a:rPr dirty="0" sz="1200" spc="-5">
                <a:solidFill>
                  <a:srgbClr val="181817"/>
                </a:solidFill>
                <a:latin typeface="Arial"/>
                <a:cs typeface="Arial"/>
              </a:rPr>
              <a:t>movement </a:t>
            </a:r>
            <a:r>
              <a:rPr dirty="0" sz="1200">
                <a:solidFill>
                  <a:srgbClr val="181817"/>
                </a:solidFill>
                <a:latin typeface="Arial"/>
                <a:cs typeface="Arial"/>
              </a:rPr>
              <a:t>of fluid occurs from blood</a:t>
            </a:r>
            <a:r>
              <a:rPr dirty="0" sz="1200" spc="-204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81817"/>
                </a:solidFill>
                <a:latin typeface="Arial"/>
                <a:cs typeface="Arial"/>
              </a:rPr>
              <a:t>into  tissues.</a:t>
            </a:r>
            <a:endParaRPr sz="1200">
              <a:latin typeface="Arial"/>
              <a:cs typeface="Arial"/>
            </a:endParaRPr>
          </a:p>
          <a:p>
            <a:pPr marL="165100" marR="469900" indent="-114300">
              <a:lnSpc>
                <a:spcPct val="100000"/>
              </a:lnSpc>
              <a:spcBef>
                <a:spcPts val="900"/>
              </a:spcBef>
              <a:buClr>
                <a:srgbClr val="2A1A00"/>
              </a:buClr>
              <a:buChar char="•"/>
              <a:tabLst>
                <a:tab pos="165100" algn="l"/>
              </a:tabLst>
            </a:pPr>
            <a:r>
              <a:rPr dirty="0" sz="1200" spc="-5">
                <a:solidFill>
                  <a:srgbClr val="181817"/>
                </a:solidFill>
                <a:latin typeface="Arial"/>
                <a:cs typeface="Arial"/>
              </a:rPr>
              <a:t>Fluid gained </a:t>
            </a:r>
            <a:r>
              <a:rPr dirty="0" sz="1200">
                <a:solidFill>
                  <a:srgbClr val="181817"/>
                </a:solidFill>
                <a:latin typeface="Arial"/>
                <a:cs typeface="Arial"/>
              </a:rPr>
              <a:t>by tissues </a:t>
            </a:r>
            <a:r>
              <a:rPr dirty="0" sz="1200" spc="-5">
                <a:solidFill>
                  <a:srgbClr val="181817"/>
                </a:solidFill>
                <a:latin typeface="Arial"/>
                <a:cs typeface="Arial"/>
              </a:rPr>
              <a:t>is removed </a:t>
            </a:r>
            <a:r>
              <a:rPr dirty="0" sz="1200">
                <a:solidFill>
                  <a:srgbClr val="181817"/>
                </a:solidFill>
                <a:latin typeface="Arial"/>
                <a:cs typeface="Arial"/>
              </a:rPr>
              <a:t>by </a:t>
            </a:r>
            <a:r>
              <a:rPr dirty="0" sz="1200" spc="-5">
                <a:solidFill>
                  <a:srgbClr val="000099"/>
                </a:solidFill>
                <a:latin typeface="Arial"/>
                <a:cs typeface="Arial"/>
              </a:rPr>
              <a:t>lymphatic  system</a:t>
            </a:r>
            <a:r>
              <a:rPr dirty="0" sz="1200" spc="-5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02377" y="8081365"/>
            <a:ext cx="9588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">
                <a:solidFill>
                  <a:srgbClr val="585858"/>
                </a:solidFill>
                <a:latin typeface="Arial"/>
                <a:cs typeface="Arial"/>
              </a:rPr>
              <a:t>17</a:t>
            </a:r>
            <a:endParaRPr sz="5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160136" y="4859121"/>
            <a:ext cx="540054" cy="2227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2798191" y="8079841"/>
            <a:ext cx="12649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585858"/>
                </a:solidFill>
                <a:latin typeface="Times New Roman"/>
                <a:cs typeface="Times New Roman"/>
              </a:rPr>
              <a:t>Dr. </a:t>
            </a:r>
            <a:r>
              <a:rPr dirty="0" sz="500" spc="-10">
                <a:solidFill>
                  <a:srgbClr val="585858"/>
                </a:solidFill>
                <a:latin typeface="Times New Roman"/>
                <a:cs typeface="Times New Roman"/>
              </a:rPr>
              <a:t>Abeer </a:t>
            </a:r>
            <a:r>
              <a:rPr dirty="0" sz="500">
                <a:solidFill>
                  <a:srgbClr val="585858"/>
                </a:solidFill>
                <a:latin typeface="Times New Roman"/>
                <a:cs typeface="Times New Roman"/>
              </a:rPr>
              <a:t>Al-Masru, </a:t>
            </a:r>
            <a:r>
              <a:rPr dirty="0" sz="500" spc="-5">
                <a:solidFill>
                  <a:srgbClr val="585858"/>
                </a:solidFill>
                <a:latin typeface="Times New Roman"/>
                <a:cs typeface="Times New Roman"/>
              </a:rPr>
              <a:t>Faculty </a:t>
            </a:r>
            <a:r>
              <a:rPr dirty="0" sz="500" spc="-10">
                <a:solidFill>
                  <a:srgbClr val="585858"/>
                </a:solidFill>
                <a:latin typeface="Times New Roman"/>
                <a:cs typeface="Times New Roman"/>
              </a:rPr>
              <a:t>of </a:t>
            </a:r>
            <a:r>
              <a:rPr dirty="0" sz="500" spc="-5">
                <a:solidFill>
                  <a:srgbClr val="585858"/>
                </a:solidFill>
                <a:latin typeface="Times New Roman"/>
                <a:cs typeface="Times New Roman"/>
              </a:rPr>
              <a:t>Medicine,</a:t>
            </a:r>
            <a:r>
              <a:rPr dirty="0" sz="500" spc="5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500" spc="-10">
                <a:solidFill>
                  <a:srgbClr val="585858"/>
                </a:solidFill>
                <a:latin typeface="Times New Roman"/>
                <a:cs typeface="Times New Roman"/>
              </a:rPr>
              <a:t>KSU.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43304" y="4845684"/>
            <a:ext cx="4571365" cy="3428365"/>
          </a:xfrm>
          <a:custGeom>
            <a:avLst/>
            <a:gdLst/>
            <a:ahLst/>
            <a:cxnLst/>
            <a:rect l="l" t="t" r="r" b="b"/>
            <a:pathLst>
              <a:path w="4571365" h="3428365">
                <a:moveTo>
                  <a:pt x="0" y="3428111"/>
                </a:moveTo>
                <a:lnTo>
                  <a:pt x="4571365" y="3428111"/>
                </a:lnTo>
                <a:lnTo>
                  <a:pt x="4571365" y="0"/>
                </a:lnTo>
                <a:lnTo>
                  <a:pt x="0" y="0"/>
                </a:lnTo>
                <a:lnTo>
                  <a:pt x="0" y="3428111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 spc="-5"/>
              <a:t>10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3782" y="41147"/>
            <a:ext cx="167132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latin typeface="Times New Roman"/>
                <a:cs typeface="Times New Roman"/>
              </a:rPr>
              <a:t>Cardiovascular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Physiology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88" y="41147"/>
            <a:ext cx="56832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3/8/2016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868680"/>
            <a:ext cx="4465955" cy="3429000"/>
          </a:xfrm>
          <a:custGeom>
            <a:avLst/>
            <a:gdLst/>
            <a:ahLst/>
            <a:cxnLst/>
            <a:rect l="l" t="t" r="r" b="b"/>
            <a:pathLst>
              <a:path w="4465955" h="3429000">
                <a:moveTo>
                  <a:pt x="0" y="3429000"/>
                </a:moveTo>
                <a:lnTo>
                  <a:pt x="4465701" y="3429000"/>
                </a:lnTo>
                <a:lnTo>
                  <a:pt x="4465701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3F3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608701" y="868680"/>
            <a:ext cx="106680" cy="3429000"/>
          </a:xfrm>
          <a:custGeom>
            <a:avLst/>
            <a:gdLst/>
            <a:ahLst/>
            <a:cxnLst/>
            <a:rect l="l" t="t" r="r" b="b"/>
            <a:pathLst>
              <a:path w="106679" h="3429000">
                <a:moveTo>
                  <a:pt x="0" y="3429000"/>
                </a:moveTo>
                <a:lnTo>
                  <a:pt x="106299" y="3429000"/>
                </a:lnTo>
                <a:lnTo>
                  <a:pt x="106299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8B3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43000" y="868680"/>
            <a:ext cx="339725" cy="3429000"/>
          </a:xfrm>
          <a:custGeom>
            <a:avLst/>
            <a:gdLst/>
            <a:ahLst/>
            <a:cxnLst/>
            <a:rect l="l" t="t" r="r" b="b"/>
            <a:pathLst>
              <a:path w="339725" h="3429000">
                <a:moveTo>
                  <a:pt x="249428" y="0"/>
                </a:moveTo>
                <a:lnTo>
                  <a:pt x="0" y="0"/>
                </a:lnTo>
                <a:lnTo>
                  <a:pt x="0" y="3429000"/>
                </a:lnTo>
                <a:lnTo>
                  <a:pt x="249428" y="3429000"/>
                </a:lnTo>
                <a:lnTo>
                  <a:pt x="252520" y="3377729"/>
                </a:lnTo>
                <a:lnTo>
                  <a:pt x="260807" y="3336337"/>
                </a:lnTo>
                <a:lnTo>
                  <a:pt x="272805" y="3302000"/>
                </a:lnTo>
                <a:lnTo>
                  <a:pt x="287029" y="3271896"/>
                </a:lnTo>
                <a:lnTo>
                  <a:pt x="301996" y="3243203"/>
                </a:lnTo>
                <a:lnTo>
                  <a:pt x="316220" y="3213100"/>
                </a:lnTo>
                <a:lnTo>
                  <a:pt x="328218" y="3178762"/>
                </a:lnTo>
                <a:lnTo>
                  <a:pt x="336505" y="3137370"/>
                </a:lnTo>
                <a:lnTo>
                  <a:pt x="339597" y="3086100"/>
                </a:lnTo>
                <a:lnTo>
                  <a:pt x="336505" y="3034829"/>
                </a:lnTo>
                <a:lnTo>
                  <a:pt x="328218" y="2993437"/>
                </a:lnTo>
                <a:lnTo>
                  <a:pt x="316220" y="2959100"/>
                </a:lnTo>
                <a:lnTo>
                  <a:pt x="301996" y="2928996"/>
                </a:lnTo>
                <a:lnTo>
                  <a:pt x="287029" y="2900303"/>
                </a:lnTo>
                <a:lnTo>
                  <a:pt x="272805" y="2870200"/>
                </a:lnTo>
                <a:lnTo>
                  <a:pt x="260807" y="2835862"/>
                </a:lnTo>
                <a:lnTo>
                  <a:pt x="252520" y="2794470"/>
                </a:lnTo>
                <a:lnTo>
                  <a:pt x="249428" y="2743200"/>
                </a:lnTo>
                <a:lnTo>
                  <a:pt x="252520" y="2691929"/>
                </a:lnTo>
                <a:lnTo>
                  <a:pt x="260807" y="2650537"/>
                </a:lnTo>
                <a:lnTo>
                  <a:pt x="272805" y="2616200"/>
                </a:lnTo>
                <a:lnTo>
                  <a:pt x="287029" y="2586096"/>
                </a:lnTo>
                <a:lnTo>
                  <a:pt x="301996" y="2557403"/>
                </a:lnTo>
                <a:lnTo>
                  <a:pt x="316220" y="2527300"/>
                </a:lnTo>
                <a:lnTo>
                  <a:pt x="328218" y="2492962"/>
                </a:lnTo>
                <a:lnTo>
                  <a:pt x="336505" y="2451570"/>
                </a:lnTo>
                <a:lnTo>
                  <a:pt x="339597" y="2400300"/>
                </a:lnTo>
                <a:lnTo>
                  <a:pt x="336505" y="2349029"/>
                </a:lnTo>
                <a:lnTo>
                  <a:pt x="328218" y="2307637"/>
                </a:lnTo>
                <a:lnTo>
                  <a:pt x="316220" y="2273300"/>
                </a:lnTo>
                <a:lnTo>
                  <a:pt x="301996" y="2243196"/>
                </a:lnTo>
                <a:lnTo>
                  <a:pt x="287029" y="2214503"/>
                </a:lnTo>
                <a:lnTo>
                  <a:pt x="272805" y="2184400"/>
                </a:lnTo>
                <a:lnTo>
                  <a:pt x="260807" y="2150062"/>
                </a:lnTo>
                <a:lnTo>
                  <a:pt x="252520" y="2108670"/>
                </a:lnTo>
                <a:lnTo>
                  <a:pt x="249428" y="2057400"/>
                </a:lnTo>
                <a:lnTo>
                  <a:pt x="252520" y="2006129"/>
                </a:lnTo>
                <a:lnTo>
                  <a:pt x="260807" y="1964737"/>
                </a:lnTo>
                <a:lnTo>
                  <a:pt x="272805" y="1930400"/>
                </a:lnTo>
                <a:lnTo>
                  <a:pt x="287029" y="1900296"/>
                </a:lnTo>
                <a:lnTo>
                  <a:pt x="301996" y="1871603"/>
                </a:lnTo>
                <a:lnTo>
                  <a:pt x="316220" y="1841500"/>
                </a:lnTo>
                <a:lnTo>
                  <a:pt x="328218" y="1807162"/>
                </a:lnTo>
                <a:lnTo>
                  <a:pt x="336505" y="1765770"/>
                </a:lnTo>
                <a:lnTo>
                  <a:pt x="339597" y="1714500"/>
                </a:lnTo>
                <a:lnTo>
                  <a:pt x="336505" y="1663229"/>
                </a:lnTo>
                <a:lnTo>
                  <a:pt x="328218" y="1621837"/>
                </a:lnTo>
                <a:lnTo>
                  <a:pt x="316220" y="1587500"/>
                </a:lnTo>
                <a:lnTo>
                  <a:pt x="301996" y="1557396"/>
                </a:lnTo>
                <a:lnTo>
                  <a:pt x="287029" y="1528703"/>
                </a:lnTo>
                <a:lnTo>
                  <a:pt x="272805" y="1498600"/>
                </a:lnTo>
                <a:lnTo>
                  <a:pt x="260807" y="1464262"/>
                </a:lnTo>
                <a:lnTo>
                  <a:pt x="252520" y="1422870"/>
                </a:lnTo>
                <a:lnTo>
                  <a:pt x="249428" y="1371600"/>
                </a:lnTo>
                <a:lnTo>
                  <a:pt x="252520" y="1320329"/>
                </a:lnTo>
                <a:lnTo>
                  <a:pt x="260807" y="1278937"/>
                </a:lnTo>
                <a:lnTo>
                  <a:pt x="272805" y="1244600"/>
                </a:lnTo>
                <a:lnTo>
                  <a:pt x="287029" y="1214496"/>
                </a:lnTo>
                <a:lnTo>
                  <a:pt x="301996" y="1185803"/>
                </a:lnTo>
                <a:lnTo>
                  <a:pt x="316220" y="1155700"/>
                </a:lnTo>
                <a:lnTo>
                  <a:pt x="328218" y="1121362"/>
                </a:lnTo>
                <a:lnTo>
                  <a:pt x="336505" y="1079970"/>
                </a:lnTo>
                <a:lnTo>
                  <a:pt x="339597" y="1028700"/>
                </a:lnTo>
                <a:lnTo>
                  <a:pt x="336505" y="977429"/>
                </a:lnTo>
                <a:lnTo>
                  <a:pt x="328218" y="936037"/>
                </a:lnTo>
                <a:lnTo>
                  <a:pt x="316220" y="901700"/>
                </a:lnTo>
                <a:lnTo>
                  <a:pt x="301996" y="871596"/>
                </a:lnTo>
                <a:lnTo>
                  <a:pt x="287029" y="842903"/>
                </a:lnTo>
                <a:lnTo>
                  <a:pt x="272805" y="812800"/>
                </a:lnTo>
                <a:lnTo>
                  <a:pt x="260807" y="778462"/>
                </a:lnTo>
                <a:lnTo>
                  <a:pt x="252520" y="737070"/>
                </a:lnTo>
                <a:lnTo>
                  <a:pt x="249428" y="685800"/>
                </a:lnTo>
                <a:lnTo>
                  <a:pt x="252520" y="634529"/>
                </a:lnTo>
                <a:lnTo>
                  <a:pt x="260807" y="593137"/>
                </a:lnTo>
                <a:lnTo>
                  <a:pt x="272805" y="558800"/>
                </a:lnTo>
                <a:lnTo>
                  <a:pt x="287029" y="528696"/>
                </a:lnTo>
                <a:lnTo>
                  <a:pt x="301996" y="500003"/>
                </a:lnTo>
                <a:lnTo>
                  <a:pt x="316220" y="469900"/>
                </a:lnTo>
                <a:lnTo>
                  <a:pt x="328218" y="435562"/>
                </a:lnTo>
                <a:lnTo>
                  <a:pt x="336505" y="394170"/>
                </a:lnTo>
                <a:lnTo>
                  <a:pt x="339597" y="342900"/>
                </a:lnTo>
                <a:lnTo>
                  <a:pt x="336505" y="291629"/>
                </a:lnTo>
                <a:lnTo>
                  <a:pt x="328218" y="250237"/>
                </a:lnTo>
                <a:lnTo>
                  <a:pt x="316220" y="215900"/>
                </a:lnTo>
                <a:lnTo>
                  <a:pt x="301996" y="185796"/>
                </a:lnTo>
                <a:lnTo>
                  <a:pt x="287029" y="157103"/>
                </a:lnTo>
                <a:lnTo>
                  <a:pt x="272805" y="127000"/>
                </a:lnTo>
                <a:lnTo>
                  <a:pt x="260807" y="92662"/>
                </a:lnTo>
                <a:lnTo>
                  <a:pt x="252520" y="51270"/>
                </a:lnTo>
                <a:lnTo>
                  <a:pt x="249428" y="0"/>
                </a:lnTo>
                <a:close/>
              </a:path>
            </a:pathLst>
          </a:custGeom>
          <a:solidFill>
            <a:srgbClr val="2A1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938908" y="1031493"/>
            <a:ext cx="2983865" cy="260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 b="1">
                <a:solidFill>
                  <a:srgbClr val="C00000"/>
                </a:solidFill>
                <a:latin typeface="Arial Black"/>
                <a:cs typeface="Arial Black"/>
              </a:rPr>
              <a:t>Diffusion </a:t>
            </a:r>
            <a:r>
              <a:rPr dirty="0" sz="1600" spc="-15" b="1">
                <a:solidFill>
                  <a:srgbClr val="C00000"/>
                </a:solidFill>
                <a:latin typeface="Arial Black"/>
                <a:cs typeface="Arial Black"/>
              </a:rPr>
              <a:t>at </a:t>
            </a:r>
            <a:r>
              <a:rPr dirty="0" sz="1600" spc="5" b="1">
                <a:solidFill>
                  <a:srgbClr val="C00000"/>
                </a:solidFill>
                <a:latin typeface="Arial Black"/>
                <a:cs typeface="Arial Black"/>
              </a:rPr>
              <a:t>Capillary</a:t>
            </a:r>
            <a:r>
              <a:rPr dirty="0" sz="1600" spc="20" b="1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dirty="0" sz="1600" spc="-10" b="1">
                <a:solidFill>
                  <a:srgbClr val="C00000"/>
                </a:solidFill>
                <a:latin typeface="Arial Black"/>
                <a:cs typeface="Arial Black"/>
              </a:rPr>
              <a:t>Beds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90700" y="1333119"/>
            <a:ext cx="3276600" cy="27732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302377" y="4104640"/>
            <a:ext cx="9588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">
                <a:solidFill>
                  <a:srgbClr val="585858"/>
                </a:solidFill>
                <a:latin typeface="Arial"/>
                <a:cs typeface="Arial"/>
              </a:rPr>
              <a:t>18</a:t>
            </a:r>
            <a:endParaRPr sz="5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160136" y="883005"/>
            <a:ext cx="540054" cy="2227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798191" y="4103115"/>
            <a:ext cx="12649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585858"/>
                </a:solidFill>
                <a:latin typeface="Times New Roman"/>
                <a:cs typeface="Times New Roman"/>
              </a:rPr>
              <a:t>Dr. </a:t>
            </a:r>
            <a:r>
              <a:rPr dirty="0" sz="500" spc="-10">
                <a:solidFill>
                  <a:srgbClr val="585858"/>
                </a:solidFill>
                <a:latin typeface="Times New Roman"/>
                <a:cs typeface="Times New Roman"/>
              </a:rPr>
              <a:t>Abeer </a:t>
            </a:r>
            <a:r>
              <a:rPr dirty="0" sz="500">
                <a:solidFill>
                  <a:srgbClr val="585858"/>
                </a:solidFill>
                <a:latin typeface="Times New Roman"/>
                <a:cs typeface="Times New Roman"/>
              </a:rPr>
              <a:t>Al-Masru, </a:t>
            </a:r>
            <a:r>
              <a:rPr dirty="0" sz="500" spc="-5">
                <a:solidFill>
                  <a:srgbClr val="585858"/>
                </a:solidFill>
                <a:latin typeface="Times New Roman"/>
                <a:cs typeface="Times New Roman"/>
              </a:rPr>
              <a:t>Faculty </a:t>
            </a:r>
            <a:r>
              <a:rPr dirty="0" sz="500" spc="-10">
                <a:solidFill>
                  <a:srgbClr val="585858"/>
                </a:solidFill>
                <a:latin typeface="Times New Roman"/>
                <a:cs typeface="Times New Roman"/>
              </a:rPr>
              <a:t>of </a:t>
            </a:r>
            <a:r>
              <a:rPr dirty="0" sz="500" spc="-5">
                <a:solidFill>
                  <a:srgbClr val="585858"/>
                </a:solidFill>
                <a:latin typeface="Times New Roman"/>
                <a:cs typeface="Times New Roman"/>
              </a:rPr>
              <a:t>Medicine,</a:t>
            </a:r>
            <a:r>
              <a:rPr dirty="0" sz="500" spc="5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500" spc="-10">
                <a:solidFill>
                  <a:srgbClr val="585858"/>
                </a:solidFill>
                <a:latin typeface="Times New Roman"/>
                <a:cs typeface="Times New Roman"/>
              </a:rPr>
              <a:t>KSU.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43304" y="868933"/>
            <a:ext cx="4571365" cy="3428365"/>
          </a:xfrm>
          <a:custGeom>
            <a:avLst/>
            <a:gdLst/>
            <a:ahLst/>
            <a:cxnLst/>
            <a:rect l="l" t="t" r="r" b="b"/>
            <a:pathLst>
              <a:path w="4571365" h="3428365">
                <a:moveTo>
                  <a:pt x="0" y="3428110"/>
                </a:moveTo>
                <a:lnTo>
                  <a:pt x="4571365" y="3428110"/>
                </a:lnTo>
                <a:lnTo>
                  <a:pt x="4571365" y="0"/>
                </a:lnTo>
                <a:lnTo>
                  <a:pt x="0" y="0"/>
                </a:lnTo>
                <a:lnTo>
                  <a:pt x="0" y="342811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43000" y="4844796"/>
            <a:ext cx="4465955" cy="3429000"/>
          </a:xfrm>
          <a:custGeom>
            <a:avLst/>
            <a:gdLst/>
            <a:ahLst/>
            <a:cxnLst/>
            <a:rect l="l" t="t" r="r" b="b"/>
            <a:pathLst>
              <a:path w="4465955" h="3429000">
                <a:moveTo>
                  <a:pt x="0" y="3429000"/>
                </a:moveTo>
                <a:lnTo>
                  <a:pt x="4465701" y="3429000"/>
                </a:lnTo>
                <a:lnTo>
                  <a:pt x="4465701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3F3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608701" y="4844796"/>
            <a:ext cx="106680" cy="3429000"/>
          </a:xfrm>
          <a:custGeom>
            <a:avLst/>
            <a:gdLst/>
            <a:ahLst/>
            <a:cxnLst/>
            <a:rect l="l" t="t" r="r" b="b"/>
            <a:pathLst>
              <a:path w="106679" h="3429000">
                <a:moveTo>
                  <a:pt x="0" y="3429000"/>
                </a:moveTo>
                <a:lnTo>
                  <a:pt x="106299" y="3429000"/>
                </a:lnTo>
                <a:lnTo>
                  <a:pt x="106299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8B3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43000" y="4844796"/>
            <a:ext cx="339725" cy="3429000"/>
          </a:xfrm>
          <a:custGeom>
            <a:avLst/>
            <a:gdLst/>
            <a:ahLst/>
            <a:cxnLst/>
            <a:rect l="l" t="t" r="r" b="b"/>
            <a:pathLst>
              <a:path w="339725" h="3429000">
                <a:moveTo>
                  <a:pt x="249428" y="0"/>
                </a:moveTo>
                <a:lnTo>
                  <a:pt x="0" y="0"/>
                </a:lnTo>
                <a:lnTo>
                  <a:pt x="0" y="3429000"/>
                </a:lnTo>
                <a:lnTo>
                  <a:pt x="249428" y="3429000"/>
                </a:lnTo>
                <a:lnTo>
                  <a:pt x="252520" y="3377729"/>
                </a:lnTo>
                <a:lnTo>
                  <a:pt x="260807" y="3336337"/>
                </a:lnTo>
                <a:lnTo>
                  <a:pt x="272805" y="3302000"/>
                </a:lnTo>
                <a:lnTo>
                  <a:pt x="287029" y="3271896"/>
                </a:lnTo>
                <a:lnTo>
                  <a:pt x="301996" y="3243203"/>
                </a:lnTo>
                <a:lnTo>
                  <a:pt x="316220" y="3213100"/>
                </a:lnTo>
                <a:lnTo>
                  <a:pt x="328218" y="3178762"/>
                </a:lnTo>
                <a:lnTo>
                  <a:pt x="336505" y="3137370"/>
                </a:lnTo>
                <a:lnTo>
                  <a:pt x="339597" y="3086100"/>
                </a:lnTo>
                <a:lnTo>
                  <a:pt x="336505" y="3034829"/>
                </a:lnTo>
                <a:lnTo>
                  <a:pt x="328218" y="2993437"/>
                </a:lnTo>
                <a:lnTo>
                  <a:pt x="316220" y="2959100"/>
                </a:lnTo>
                <a:lnTo>
                  <a:pt x="301996" y="2928996"/>
                </a:lnTo>
                <a:lnTo>
                  <a:pt x="287029" y="2900303"/>
                </a:lnTo>
                <a:lnTo>
                  <a:pt x="272805" y="2870200"/>
                </a:lnTo>
                <a:lnTo>
                  <a:pt x="260807" y="2835862"/>
                </a:lnTo>
                <a:lnTo>
                  <a:pt x="252520" y="2794470"/>
                </a:lnTo>
                <a:lnTo>
                  <a:pt x="249428" y="2743200"/>
                </a:lnTo>
                <a:lnTo>
                  <a:pt x="252520" y="2691929"/>
                </a:lnTo>
                <a:lnTo>
                  <a:pt x="260807" y="2650537"/>
                </a:lnTo>
                <a:lnTo>
                  <a:pt x="272805" y="2616200"/>
                </a:lnTo>
                <a:lnTo>
                  <a:pt x="287029" y="2586096"/>
                </a:lnTo>
                <a:lnTo>
                  <a:pt x="301996" y="2557403"/>
                </a:lnTo>
                <a:lnTo>
                  <a:pt x="316220" y="2527300"/>
                </a:lnTo>
                <a:lnTo>
                  <a:pt x="328218" y="2492962"/>
                </a:lnTo>
                <a:lnTo>
                  <a:pt x="336505" y="2451570"/>
                </a:lnTo>
                <a:lnTo>
                  <a:pt x="339597" y="2400299"/>
                </a:lnTo>
                <a:lnTo>
                  <a:pt x="336505" y="2349029"/>
                </a:lnTo>
                <a:lnTo>
                  <a:pt x="328218" y="2307637"/>
                </a:lnTo>
                <a:lnTo>
                  <a:pt x="316220" y="2273299"/>
                </a:lnTo>
                <a:lnTo>
                  <a:pt x="301996" y="2243196"/>
                </a:lnTo>
                <a:lnTo>
                  <a:pt x="287029" y="2214503"/>
                </a:lnTo>
                <a:lnTo>
                  <a:pt x="272805" y="2184399"/>
                </a:lnTo>
                <a:lnTo>
                  <a:pt x="260807" y="2150062"/>
                </a:lnTo>
                <a:lnTo>
                  <a:pt x="252520" y="2108670"/>
                </a:lnTo>
                <a:lnTo>
                  <a:pt x="249428" y="2057399"/>
                </a:lnTo>
                <a:lnTo>
                  <a:pt x="252520" y="2006129"/>
                </a:lnTo>
                <a:lnTo>
                  <a:pt x="260807" y="1964737"/>
                </a:lnTo>
                <a:lnTo>
                  <a:pt x="272805" y="1930399"/>
                </a:lnTo>
                <a:lnTo>
                  <a:pt x="287029" y="1900296"/>
                </a:lnTo>
                <a:lnTo>
                  <a:pt x="301996" y="1871603"/>
                </a:lnTo>
                <a:lnTo>
                  <a:pt x="316220" y="1841499"/>
                </a:lnTo>
                <a:lnTo>
                  <a:pt x="328218" y="1807162"/>
                </a:lnTo>
                <a:lnTo>
                  <a:pt x="336505" y="1765770"/>
                </a:lnTo>
                <a:lnTo>
                  <a:pt x="339597" y="1714499"/>
                </a:lnTo>
                <a:lnTo>
                  <a:pt x="336505" y="1663229"/>
                </a:lnTo>
                <a:lnTo>
                  <a:pt x="328218" y="1621837"/>
                </a:lnTo>
                <a:lnTo>
                  <a:pt x="316220" y="1587499"/>
                </a:lnTo>
                <a:lnTo>
                  <a:pt x="301996" y="1557396"/>
                </a:lnTo>
                <a:lnTo>
                  <a:pt x="287029" y="1528703"/>
                </a:lnTo>
                <a:lnTo>
                  <a:pt x="272805" y="1498599"/>
                </a:lnTo>
                <a:lnTo>
                  <a:pt x="260807" y="1464262"/>
                </a:lnTo>
                <a:lnTo>
                  <a:pt x="252520" y="1422870"/>
                </a:lnTo>
                <a:lnTo>
                  <a:pt x="249428" y="1371599"/>
                </a:lnTo>
                <a:lnTo>
                  <a:pt x="252520" y="1320329"/>
                </a:lnTo>
                <a:lnTo>
                  <a:pt x="260807" y="1278937"/>
                </a:lnTo>
                <a:lnTo>
                  <a:pt x="272805" y="1244599"/>
                </a:lnTo>
                <a:lnTo>
                  <a:pt x="287029" y="1214496"/>
                </a:lnTo>
                <a:lnTo>
                  <a:pt x="301996" y="1185803"/>
                </a:lnTo>
                <a:lnTo>
                  <a:pt x="316220" y="1155699"/>
                </a:lnTo>
                <a:lnTo>
                  <a:pt x="328218" y="1121362"/>
                </a:lnTo>
                <a:lnTo>
                  <a:pt x="336505" y="1079970"/>
                </a:lnTo>
                <a:lnTo>
                  <a:pt x="339597" y="1028700"/>
                </a:lnTo>
                <a:lnTo>
                  <a:pt x="336505" y="977429"/>
                </a:lnTo>
                <a:lnTo>
                  <a:pt x="328218" y="936037"/>
                </a:lnTo>
                <a:lnTo>
                  <a:pt x="316220" y="901700"/>
                </a:lnTo>
                <a:lnTo>
                  <a:pt x="301996" y="871596"/>
                </a:lnTo>
                <a:lnTo>
                  <a:pt x="287029" y="842903"/>
                </a:lnTo>
                <a:lnTo>
                  <a:pt x="272805" y="812800"/>
                </a:lnTo>
                <a:lnTo>
                  <a:pt x="260807" y="778462"/>
                </a:lnTo>
                <a:lnTo>
                  <a:pt x="252520" y="737070"/>
                </a:lnTo>
                <a:lnTo>
                  <a:pt x="249428" y="685800"/>
                </a:lnTo>
                <a:lnTo>
                  <a:pt x="252520" y="634529"/>
                </a:lnTo>
                <a:lnTo>
                  <a:pt x="260807" y="593137"/>
                </a:lnTo>
                <a:lnTo>
                  <a:pt x="272805" y="558800"/>
                </a:lnTo>
                <a:lnTo>
                  <a:pt x="287029" y="528696"/>
                </a:lnTo>
                <a:lnTo>
                  <a:pt x="301996" y="500003"/>
                </a:lnTo>
                <a:lnTo>
                  <a:pt x="316220" y="469900"/>
                </a:lnTo>
                <a:lnTo>
                  <a:pt x="328218" y="435562"/>
                </a:lnTo>
                <a:lnTo>
                  <a:pt x="336505" y="394170"/>
                </a:lnTo>
                <a:lnTo>
                  <a:pt x="339597" y="342900"/>
                </a:lnTo>
                <a:lnTo>
                  <a:pt x="336505" y="291629"/>
                </a:lnTo>
                <a:lnTo>
                  <a:pt x="328218" y="250237"/>
                </a:lnTo>
                <a:lnTo>
                  <a:pt x="316220" y="215900"/>
                </a:lnTo>
                <a:lnTo>
                  <a:pt x="301996" y="185796"/>
                </a:lnTo>
                <a:lnTo>
                  <a:pt x="287029" y="157103"/>
                </a:lnTo>
                <a:lnTo>
                  <a:pt x="272805" y="127000"/>
                </a:lnTo>
                <a:lnTo>
                  <a:pt x="260807" y="92662"/>
                </a:lnTo>
                <a:lnTo>
                  <a:pt x="252520" y="51270"/>
                </a:lnTo>
                <a:lnTo>
                  <a:pt x="249428" y="0"/>
                </a:lnTo>
                <a:close/>
              </a:path>
            </a:pathLst>
          </a:custGeom>
          <a:solidFill>
            <a:srgbClr val="2A1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905000" y="5454396"/>
            <a:ext cx="0" cy="2247900"/>
          </a:xfrm>
          <a:custGeom>
            <a:avLst/>
            <a:gdLst/>
            <a:ahLst/>
            <a:cxnLst/>
            <a:rect l="l" t="t" r="r" b="b"/>
            <a:pathLst>
              <a:path w="0" h="2247900">
                <a:moveTo>
                  <a:pt x="0" y="0"/>
                </a:moveTo>
                <a:lnTo>
                  <a:pt x="0" y="22479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05000" y="7702295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 h="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721866" y="5397372"/>
            <a:ext cx="179705" cy="149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 b="1">
                <a:latin typeface="Times New Roman"/>
                <a:cs typeface="Times New Roman"/>
              </a:rPr>
              <a:t>40</a:t>
            </a:r>
            <a:r>
              <a:rPr dirty="0" sz="900" b="1">
                <a:latin typeface="Times New Roman"/>
                <a:cs typeface="Times New Roman"/>
              </a:rPr>
              <a:t>-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21866" y="5809233"/>
            <a:ext cx="179705" cy="149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b="1">
                <a:latin typeface="Times New Roman"/>
                <a:cs typeface="Times New Roman"/>
              </a:rPr>
              <a:t>30-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21866" y="6220714"/>
            <a:ext cx="179705" cy="149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 b="1">
                <a:latin typeface="Times New Roman"/>
                <a:cs typeface="Times New Roman"/>
              </a:rPr>
              <a:t>20</a:t>
            </a:r>
            <a:r>
              <a:rPr dirty="0" sz="900" b="1">
                <a:latin typeface="Times New Roman"/>
                <a:cs typeface="Times New Roman"/>
              </a:rPr>
              <a:t>-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21866" y="6632193"/>
            <a:ext cx="179705" cy="149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 b="1">
                <a:latin typeface="Times New Roman"/>
                <a:cs typeface="Times New Roman"/>
              </a:rPr>
              <a:t>10</a:t>
            </a:r>
            <a:r>
              <a:rPr dirty="0" sz="900" b="1">
                <a:latin typeface="Times New Roman"/>
                <a:cs typeface="Times New Roman"/>
              </a:rPr>
              <a:t>-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37867" y="5868199"/>
            <a:ext cx="139700" cy="105727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005"/>
              </a:lnSpc>
            </a:pPr>
            <a:r>
              <a:rPr dirty="0" sz="900" b="1">
                <a:latin typeface="Times New Roman"/>
                <a:cs typeface="Times New Roman"/>
              </a:rPr>
              <a:t>PRES</a:t>
            </a:r>
            <a:r>
              <a:rPr dirty="0" sz="900" b="1">
                <a:latin typeface="Times New Roman"/>
                <a:cs typeface="Times New Roman"/>
              </a:rPr>
              <a:t>SU</a:t>
            </a:r>
            <a:r>
              <a:rPr dirty="0" sz="900" spc="-5" b="1">
                <a:latin typeface="Times New Roman"/>
                <a:cs typeface="Times New Roman"/>
              </a:rPr>
              <a:t>R</a:t>
            </a:r>
            <a:r>
              <a:rPr dirty="0" sz="900" b="1">
                <a:latin typeface="Times New Roman"/>
                <a:cs typeface="Times New Roman"/>
              </a:rPr>
              <a:t>E</a:t>
            </a:r>
            <a:r>
              <a:rPr dirty="0" sz="900" spc="-10" b="1">
                <a:latin typeface="Times New Roman"/>
                <a:cs typeface="Times New Roman"/>
              </a:rPr>
              <a:t> </a:t>
            </a:r>
            <a:r>
              <a:rPr dirty="0" sz="900" b="1">
                <a:latin typeface="Times New Roman"/>
                <a:cs typeface="Times New Roman"/>
              </a:rPr>
              <a:t>(</a:t>
            </a:r>
            <a:r>
              <a:rPr dirty="0" sz="900" spc="-30" b="1">
                <a:latin typeface="Times New Roman"/>
                <a:cs typeface="Times New Roman"/>
              </a:rPr>
              <a:t>m</a:t>
            </a:r>
            <a:r>
              <a:rPr dirty="0" sz="900" spc="-20" b="1">
                <a:latin typeface="Times New Roman"/>
                <a:cs typeface="Times New Roman"/>
              </a:rPr>
              <a:t>m</a:t>
            </a:r>
            <a:r>
              <a:rPr dirty="0" sz="900" spc="-5" b="1">
                <a:latin typeface="Times New Roman"/>
                <a:cs typeface="Times New Roman"/>
              </a:rPr>
              <a:t>H</a:t>
            </a:r>
            <a:r>
              <a:rPr dirty="0" sz="900" spc="5" b="1">
                <a:latin typeface="Times New Roman"/>
                <a:cs typeface="Times New Roman"/>
              </a:rPr>
              <a:t>g</a:t>
            </a:r>
            <a:r>
              <a:rPr dirty="0" sz="900" b="1">
                <a:latin typeface="Times New Roman"/>
                <a:cs typeface="Times New Roman"/>
              </a:rPr>
              <a:t>)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002027" y="5049773"/>
            <a:ext cx="2296795" cy="4292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28650">
              <a:lnSpc>
                <a:spcPct val="100000"/>
              </a:lnSpc>
            </a:pPr>
            <a:r>
              <a:rPr dirty="0" sz="1400" spc="-10" b="1">
                <a:solidFill>
                  <a:srgbClr val="C00000"/>
                </a:solidFill>
                <a:latin typeface="Arial Black"/>
                <a:cs typeface="Arial Black"/>
              </a:rPr>
              <a:t>FLUID</a:t>
            </a:r>
            <a:r>
              <a:rPr dirty="0" sz="1400" spc="390" b="1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dirty="0" sz="1400" spc="-5" b="1">
                <a:solidFill>
                  <a:srgbClr val="C00000"/>
                </a:solidFill>
                <a:latin typeface="Arial Black"/>
                <a:cs typeface="Arial Black"/>
              </a:rPr>
              <a:t>BALANCE</a:t>
            </a:r>
            <a:endParaRPr sz="14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1000" spc="-5" b="1">
                <a:latin typeface="Arial"/>
                <a:cs typeface="Arial"/>
              </a:rPr>
              <a:t>Filtration </a:t>
            </a:r>
            <a:r>
              <a:rPr dirty="0" sz="1000" b="1">
                <a:latin typeface="Arial"/>
                <a:cs typeface="Arial"/>
              </a:rPr>
              <a:t>vs.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Reabsorption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22953" y="5523357"/>
            <a:ext cx="1650364" cy="1511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 b="1">
                <a:solidFill>
                  <a:srgbClr val="001F5F"/>
                </a:solidFill>
                <a:latin typeface="Arial Black"/>
                <a:cs typeface="Arial Black"/>
              </a:rPr>
              <a:t>Outward</a:t>
            </a:r>
            <a:r>
              <a:rPr dirty="0" sz="1000" spc="-50" b="1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000" spc="-10" b="1">
                <a:solidFill>
                  <a:srgbClr val="001F5F"/>
                </a:solidFill>
                <a:latin typeface="Arial Black"/>
                <a:cs typeface="Arial Black"/>
              </a:rPr>
              <a:t>Forces:</a:t>
            </a:r>
            <a:endParaRPr sz="1000">
              <a:latin typeface="Arial Black"/>
              <a:cs typeface="Arial Black"/>
            </a:endParaRPr>
          </a:p>
          <a:p>
            <a:pPr marL="170815" indent="-158115">
              <a:lnSpc>
                <a:spcPct val="100000"/>
              </a:lnSpc>
              <a:spcBef>
                <a:spcPts val="640"/>
              </a:spcBef>
              <a:buAutoNum type="arabicPeriod"/>
              <a:tabLst>
                <a:tab pos="171450" algn="l"/>
              </a:tabLst>
            </a:pPr>
            <a:r>
              <a:rPr dirty="0" sz="900" b="1">
                <a:latin typeface="Arial"/>
                <a:cs typeface="Arial"/>
              </a:rPr>
              <a:t>Capillary blood</a:t>
            </a:r>
            <a:r>
              <a:rPr dirty="0" sz="900" spc="-12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pressure</a:t>
            </a:r>
            <a:endParaRPr sz="900">
              <a:latin typeface="Arial"/>
              <a:cs typeface="Arial"/>
            </a:endParaRPr>
          </a:p>
          <a:p>
            <a:pPr marL="203200">
              <a:lnSpc>
                <a:spcPct val="100000"/>
              </a:lnSpc>
            </a:pPr>
            <a:r>
              <a:rPr dirty="0" sz="900" spc="-5">
                <a:latin typeface="Arial"/>
                <a:cs typeface="Arial"/>
              </a:rPr>
              <a:t>(P</a:t>
            </a:r>
            <a:r>
              <a:rPr dirty="0" baseline="-18518" sz="900" spc="-7">
                <a:latin typeface="Arial"/>
                <a:cs typeface="Arial"/>
              </a:rPr>
              <a:t>c </a:t>
            </a:r>
            <a:r>
              <a:rPr dirty="0" sz="900">
                <a:latin typeface="Arial"/>
                <a:cs typeface="Arial"/>
              </a:rPr>
              <a:t>= </a:t>
            </a:r>
            <a:r>
              <a:rPr dirty="0" sz="900" spc="-5">
                <a:latin typeface="Arial"/>
                <a:cs typeface="Arial"/>
              </a:rPr>
              <a:t>30-35 </a:t>
            </a:r>
            <a:r>
              <a:rPr dirty="0" sz="900">
                <a:latin typeface="Arial"/>
                <a:cs typeface="Arial"/>
              </a:rPr>
              <a:t>to </a:t>
            </a:r>
            <a:r>
              <a:rPr dirty="0" sz="900" spc="-5">
                <a:latin typeface="Arial"/>
                <a:cs typeface="Arial"/>
              </a:rPr>
              <a:t>10-15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mmHg)</a:t>
            </a:r>
            <a:endParaRPr sz="900">
              <a:latin typeface="Arial"/>
              <a:cs typeface="Arial"/>
            </a:endParaRPr>
          </a:p>
          <a:p>
            <a:pPr marL="170815" indent="-158115">
              <a:lnSpc>
                <a:spcPct val="100000"/>
              </a:lnSpc>
              <a:spcBef>
                <a:spcPts val="300"/>
              </a:spcBef>
              <a:buAutoNum type="arabicPeriod" startAt="2"/>
              <a:tabLst>
                <a:tab pos="171450" algn="l"/>
              </a:tabLst>
            </a:pPr>
            <a:r>
              <a:rPr dirty="0" sz="900" b="1">
                <a:latin typeface="Arial"/>
                <a:cs typeface="Arial"/>
              </a:rPr>
              <a:t>Interstitial fluid</a:t>
            </a:r>
            <a:r>
              <a:rPr dirty="0" sz="900" spc="-85" b="1">
                <a:latin typeface="Arial"/>
                <a:cs typeface="Arial"/>
              </a:rPr>
              <a:t> </a:t>
            </a:r>
            <a:r>
              <a:rPr dirty="0" sz="900" spc="-5" b="1">
                <a:latin typeface="Arial"/>
                <a:cs typeface="Arial"/>
              </a:rPr>
              <a:t>pressure</a:t>
            </a:r>
            <a:endParaRPr sz="900">
              <a:latin typeface="Arial"/>
              <a:cs typeface="Arial"/>
            </a:endParaRPr>
          </a:p>
          <a:p>
            <a:pPr marL="170815">
              <a:lnSpc>
                <a:spcPct val="100000"/>
              </a:lnSpc>
            </a:pPr>
            <a:r>
              <a:rPr dirty="0" sz="900" spc="-5">
                <a:latin typeface="Arial"/>
                <a:cs typeface="Arial"/>
              </a:rPr>
              <a:t>(P</a:t>
            </a:r>
            <a:r>
              <a:rPr dirty="0" baseline="-18518" sz="900" spc="-7">
                <a:latin typeface="Arial"/>
                <a:cs typeface="Arial"/>
              </a:rPr>
              <a:t>IF </a:t>
            </a:r>
            <a:r>
              <a:rPr dirty="0" sz="900">
                <a:latin typeface="Arial"/>
                <a:cs typeface="Arial"/>
              </a:rPr>
              <a:t>= </a:t>
            </a:r>
            <a:r>
              <a:rPr dirty="0" sz="900" spc="-5">
                <a:latin typeface="Arial"/>
                <a:cs typeface="Arial"/>
              </a:rPr>
              <a:t>0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mmHg)</a:t>
            </a:r>
            <a:endParaRPr sz="900">
              <a:latin typeface="Arial"/>
              <a:cs typeface="Arial"/>
            </a:endParaRPr>
          </a:p>
          <a:p>
            <a:pPr marL="170815" marR="153670" indent="-158115">
              <a:lnSpc>
                <a:spcPct val="100000"/>
              </a:lnSpc>
              <a:spcBef>
                <a:spcPts val="300"/>
              </a:spcBef>
              <a:buAutoNum type="arabicPeriod" startAt="3"/>
              <a:tabLst>
                <a:tab pos="171450" algn="l"/>
              </a:tabLst>
            </a:pPr>
            <a:r>
              <a:rPr dirty="0" sz="900" b="1">
                <a:latin typeface="Arial"/>
                <a:cs typeface="Arial"/>
              </a:rPr>
              <a:t>Interstitial fluid</a:t>
            </a:r>
            <a:r>
              <a:rPr dirty="0" sz="900" spc="-11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colloidal  osmotic</a:t>
            </a:r>
            <a:r>
              <a:rPr dirty="0" sz="900" spc="-114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pressure</a:t>
            </a:r>
            <a:endParaRPr sz="900">
              <a:latin typeface="Arial"/>
              <a:cs typeface="Arial"/>
            </a:endParaRPr>
          </a:p>
          <a:p>
            <a:pPr marL="203200">
              <a:lnSpc>
                <a:spcPct val="100000"/>
              </a:lnSpc>
            </a:pPr>
            <a:r>
              <a:rPr dirty="0" sz="900" spc="-5">
                <a:latin typeface="Arial"/>
                <a:cs typeface="Arial"/>
              </a:rPr>
              <a:t>(</a:t>
            </a:r>
            <a:r>
              <a:rPr dirty="0" sz="900" spc="-5">
                <a:latin typeface="Symbol"/>
                <a:cs typeface="Symbol"/>
              </a:rPr>
              <a:t></a:t>
            </a:r>
            <a:r>
              <a:rPr dirty="0" baseline="-18518" sz="900" spc="-7">
                <a:latin typeface="Arial"/>
                <a:cs typeface="Arial"/>
              </a:rPr>
              <a:t>IF </a:t>
            </a:r>
            <a:r>
              <a:rPr dirty="0" sz="900">
                <a:latin typeface="Arial"/>
                <a:cs typeface="Arial"/>
              </a:rPr>
              <a:t>= </a:t>
            </a:r>
            <a:r>
              <a:rPr dirty="0" sz="900" spc="-5">
                <a:latin typeface="Arial"/>
                <a:cs typeface="Arial"/>
              </a:rPr>
              <a:t>3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mmHg)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dirty="0" sz="900" spc="-20" b="1">
                <a:latin typeface="Arial"/>
                <a:cs typeface="Arial"/>
              </a:rPr>
              <a:t>TOTAL </a:t>
            </a:r>
            <a:r>
              <a:rPr dirty="0" sz="900" b="1">
                <a:latin typeface="Arial"/>
                <a:cs typeface="Arial"/>
              </a:rPr>
              <a:t>= </a:t>
            </a:r>
            <a:r>
              <a:rPr dirty="0" sz="900" spc="-5" b="1">
                <a:latin typeface="Arial"/>
                <a:cs typeface="Arial"/>
              </a:rPr>
              <a:t>38 </a:t>
            </a:r>
            <a:r>
              <a:rPr dirty="0" sz="900" b="1">
                <a:latin typeface="Arial"/>
                <a:cs typeface="Arial"/>
              </a:rPr>
              <a:t>to </a:t>
            </a:r>
            <a:r>
              <a:rPr dirty="0" sz="900" spc="-5" b="1">
                <a:latin typeface="Arial"/>
                <a:cs typeface="Arial"/>
              </a:rPr>
              <a:t>18</a:t>
            </a:r>
            <a:r>
              <a:rPr dirty="0" sz="900" spc="-65" b="1">
                <a:latin typeface="Arial"/>
                <a:cs typeface="Arial"/>
              </a:rPr>
              <a:t> </a:t>
            </a:r>
            <a:r>
              <a:rPr dirty="0" sz="900" spc="-5" b="1">
                <a:latin typeface="Arial"/>
                <a:cs typeface="Arial"/>
              </a:rPr>
              <a:t>mmHg</a:t>
            </a:r>
            <a:endParaRPr sz="9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779777" y="7043673"/>
            <a:ext cx="3781425" cy="706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b="1">
                <a:latin typeface="Times New Roman"/>
                <a:cs typeface="Times New Roman"/>
              </a:rPr>
              <a:t>0-</a:t>
            </a:r>
            <a:endParaRPr sz="900">
              <a:latin typeface="Times New Roman"/>
              <a:cs typeface="Times New Roman"/>
            </a:endParaRPr>
          </a:p>
          <a:p>
            <a:pPr marL="2055495">
              <a:lnSpc>
                <a:spcPct val="100000"/>
              </a:lnSpc>
              <a:spcBef>
                <a:spcPts val="225"/>
              </a:spcBef>
            </a:pPr>
            <a:r>
              <a:rPr dirty="0" sz="1000" spc="-5" b="1">
                <a:solidFill>
                  <a:srgbClr val="001F5F"/>
                </a:solidFill>
                <a:latin typeface="Arial Black"/>
                <a:cs typeface="Arial Black"/>
              </a:rPr>
              <a:t>Inward</a:t>
            </a:r>
            <a:r>
              <a:rPr dirty="0" sz="1000" spc="-65" b="1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000" spc="-10" b="1">
                <a:solidFill>
                  <a:srgbClr val="001F5F"/>
                </a:solidFill>
                <a:latin typeface="Arial Black"/>
                <a:cs typeface="Arial Black"/>
              </a:rPr>
              <a:t>Force:</a:t>
            </a:r>
            <a:endParaRPr sz="1000">
              <a:latin typeface="Arial Black"/>
              <a:cs typeface="Arial Black"/>
            </a:endParaRPr>
          </a:p>
          <a:p>
            <a:pPr marL="2214245" marR="5080" indent="-158750">
              <a:lnSpc>
                <a:spcPct val="100000"/>
              </a:lnSpc>
              <a:spcBef>
                <a:spcPts val="640"/>
              </a:spcBef>
            </a:pPr>
            <a:r>
              <a:rPr dirty="0" sz="900" b="1">
                <a:solidFill>
                  <a:srgbClr val="181817"/>
                </a:solidFill>
                <a:latin typeface="Arial"/>
                <a:cs typeface="Arial"/>
              </a:rPr>
              <a:t>1. Plasma colloidal osmotic  </a:t>
            </a:r>
            <a:r>
              <a:rPr dirty="0" sz="900" spc="-5" b="1">
                <a:solidFill>
                  <a:srgbClr val="181817"/>
                </a:solidFill>
                <a:latin typeface="Arial"/>
                <a:cs typeface="Arial"/>
              </a:rPr>
              <a:t>pressure (</a:t>
            </a:r>
            <a:r>
              <a:rPr dirty="0" sz="900" spc="-5" b="1">
                <a:solidFill>
                  <a:srgbClr val="181817"/>
                </a:solidFill>
                <a:latin typeface="Symbol"/>
                <a:cs typeface="Symbol"/>
              </a:rPr>
              <a:t></a:t>
            </a:r>
            <a:r>
              <a:rPr dirty="0" baseline="-18518" sz="900" spc="-7" b="1">
                <a:solidFill>
                  <a:srgbClr val="181817"/>
                </a:solidFill>
                <a:latin typeface="Arial"/>
                <a:cs typeface="Arial"/>
              </a:rPr>
              <a:t>C  </a:t>
            </a:r>
            <a:r>
              <a:rPr dirty="0" sz="900" b="1">
                <a:solidFill>
                  <a:srgbClr val="181817"/>
                </a:solidFill>
                <a:latin typeface="Arial"/>
                <a:cs typeface="Arial"/>
              </a:rPr>
              <a:t>= 25- </a:t>
            </a:r>
            <a:r>
              <a:rPr dirty="0" sz="900" spc="-5" b="1">
                <a:solidFill>
                  <a:srgbClr val="181817"/>
                </a:solidFill>
                <a:latin typeface="Arial"/>
                <a:cs typeface="Arial"/>
              </a:rPr>
              <a:t>28</a:t>
            </a:r>
            <a:r>
              <a:rPr dirty="0" sz="900" spc="-110" b="1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900" spc="-5" b="1">
                <a:solidFill>
                  <a:srgbClr val="181817"/>
                </a:solidFill>
                <a:latin typeface="Arial"/>
                <a:cs typeface="Arial"/>
              </a:rPr>
              <a:t>mmHg)</a:t>
            </a:r>
            <a:endParaRPr sz="9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905000" y="5759196"/>
            <a:ext cx="1600200" cy="1143000"/>
          </a:xfrm>
          <a:custGeom>
            <a:avLst/>
            <a:gdLst/>
            <a:ahLst/>
            <a:cxnLst/>
            <a:rect l="l" t="t" r="r" b="b"/>
            <a:pathLst>
              <a:path w="1600200" h="1143000">
                <a:moveTo>
                  <a:pt x="0" y="0"/>
                </a:moveTo>
                <a:lnTo>
                  <a:pt x="1600200" y="1142999"/>
                </a:lnTo>
              </a:path>
            </a:pathLst>
          </a:custGeom>
          <a:ln w="1905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905000" y="6216396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 h="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4762">
            <a:solidFill>
              <a:srgbClr val="646A58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905000" y="5606796"/>
            <a:ext cx="1600200" cy="1104900"/>
          </a:xfrm>
          <a:custGeom>
            <a:avLst/>
            <a:gdLst/>
            <a:ahLst/>
            <a:cxnLst/>
            <a:rect l="l" t="t" r="r" b="b"/>
            <a:pathLst>
              <a:path w="1600200" h="1104900">
                <a:moveTo>
                  <a:pt x="0" y="0"/>
                </a:moveTo>
                <a:lnTo>
                  <a:pt x="1600200" y="1104899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5302377" y="8081365"/>
            <a:ext cx="9588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">
                <a:solidFill>
                  <a:srgbClr val="585858"/>
                </a:solidFill>
                <a:latin typeface="Arial"/>
                <a:cs typeface="Arial"/>
              </a:rPr>
              <a:t>19</a:t>
            </a:r>
            <a:endParaRPr sz="5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160136" y="4859121"/>
            <a:ext cx="540054" cy="2227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2798191" y="8079841"/>
            <a:ext cx="12649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585858"/>
                </a:solidFill>
                <a:latin typeface="Times New Roman"/>
                <a:cs typeface="Times New Roman"/>
              </a:rPr>
              <a:t>Dr. </a:t>
            </a:r>
            <a:r>
              <a:rPr dirty="0" sz="500" spc="-10">
                <a:solidFill>
                  <a:srgbClr val="585858"/>
                </a:solidFill>
                <a:latin typeface="Times New Roman"/>
                <a:cs typeface="Times New Roman"/>
              </a:rPr>
              <a:t>Abeer </a:t>
            </a:r>
            <a:r>
              <a:rPr dirty="0" sz="500">
                <a:solidFill>
                  <a:srgbClr val="585858"/>
                </a:solidFill>
                <a:latin typeface="Times New Roman"/>
                <a:cs typeface="Times New Roman"/>
              </a:rPr>
              <a:t>Al-Masru, </a:t>
            </a:r>
            <a:r>
              <a:rPr dirty="0" sz="500" spc="-5">
                <a:solidFill>
                  <a:srgbClr val="585858"/>
                </a:solidFill>
                <a:latin typeface="Times New Roman"/>
                <a:cs typeface="Times New Roman"/>
              </a:rPr>
              <a:t>Faculty </a:t>
            </a:r>
            <a:r>
              <a:rPr dirty="0" sz="500" spc="-10">
                <a:solidFill>
                  <a:srgbClr val="585858"/>
                </a:solidFill>
                <a:latin typeface="Times New Roman"/>
                <a:cs typeface="Times New Roman"/>
              </a:rPr>
              <a:t>of </a:t>
            </a:r>
            <a:r>
              <a:rPr dirty="0" sz="500" spc="-5">
                <a:solidFill>
                  <a:srgbClr val="585858"/>
                </a:solidFill>
                <a:latin typeface="Times New Roman"/>
                <a:cs typeface="Times New Roman"/>
              </a:rPr>
              <a:t>Medicine,</a:t>
            </a:r>
            <a:r>
              <a:rPr dirty="0" sz="500" spc="5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500" spc="-10">
                <a:solidFill>
                  <a:srgbClr val="585858"/>
                </a:solidFill>
                <a:latin typeface="Times New Roman"/>
                <a:cs typeface="Times New Roman"/>
              </a:rPr>
              <a:t>KSU.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143304" y="4845684"/>
            <a:ext cx="4571365" cy="3428365"/>
          </a:xfrm>
          <a:custGeom>
            <a:avLst/>
            <a:gdLst/>
            <a:ahLst/>
            <a:cxnLst/>
            <a:rect l="l" t="t" r="r" b="b"/>
            <a:pathLst>
              <a:path w="4571365" h="3428365">
                <a:moveTo>
                  <a:pt x="0" y="3428111"/>
                </a:moveTo>
                <a:lnTo>
                  <a:pt x="4571365" y="3428111"/>
                </a:lnTo>
                <a:lnTo>
                  <a:pt x="4571365" y="0"/>
                </a:lnTo>
                <a:lnTo>
                  <a:pt x="0" y="0"/>
                </a:lnTo>
                <a:lnTo>
                  <a:pt x="0" y="3428111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 spc="-5"/>
              <a:t>10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Dr. Abeer</dc:creator>
  <dc:title>Slide 1</dc:title>
  <dcterms:created xsi:type="dcterms:W3CDTF">2016-03-08T22:17:43Z</dcterms:created>
  <dcterms:modified xsi:type="dcterms:W3CDTF">2016-03-08T22:17:43Z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2016-03-08T00:00:00Z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2016-03-08T00:00:00Z</vt:filetime>
  </property>
</Properties>
</file>