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jpg" ContentType="image/jpg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</p:sldIdLst>
  <p:sldSz cx="13004800" cy="9753600"/>
  <p:notesSz cx="13004800" cy="97536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976081" y="1073302"/>
            <a:ext cx="9052636" cy="144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1" i="0">
                <a:solidFill>
                  <a:srgbClr val="3E231A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50720" y="5462016"/>
            <a:ext cx="9103360" cy="2438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3E231A"/>
                </a:solidFill>
                <a:latin typeface="Times New Roman"/>
                <a:cs typeface="Times New Roman"/>
              </a:defRPr>
            </a:lvl1pPr>
          </a:lstStyle>
          <a:p>
            <a:pPr marL="83185">
              <a:lnSpc>
                <a:spcPts val="1555"/>
              </a:lnSpc>
            </a:pPr>
            <a:fld id="{81D60167-4931-47E6-BA6A-407CBD079E47}" type="slidenum">
              <a:rPr dirty="0" spc="280"/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300" b="0" i="0">
                <a:solidFill>
                  <a:srgbClr val="3E231A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3E231A"/>
                </a:solidFill>
                <a:latin typeface="Times New Roman"/>
                <a:cs typeface="Times New Roman"/>
              </a:defRPr>
            </a:lvl1pPr>
          </a:lstStyle>
          <a:p>
            <a:pPr marL="83185">
              <a:lnSpc>
                <a:spcPts val="1555"/>
              </a:lnSpc>
            </a:pPr>
            <a:fld id="{81D60167-4931-47E6-BA6A-407CBD079E47}" type="slidenum">
              <a:rPr dirty="0" spc="280"/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50240" y="2243328"/>
            <a:ext cx="5657088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697472" y="2243328"/>
            <a:ext cx="5657088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3E231A"/>
                </a:solidFill>
                <a:latin typeface="Times New Roman"/>
                <a:cs typeface="Times New Roman"/>
              </a:defRPr>
            </a:lvl1pPr>
          </a:lstStyle>
          <a:p>
            <a:pPr marL="83185">
              <a:lnSpc>
                <a:spcPts val="1555"/>
              </a:lnSpc>
            </a:pPr>
            <a:fld id="{81D60167-4931-47E6-BA6A-407CBD079E47}" type="slidenum">
              <a:rPr dirty="0" spc="280"/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3E231A"/>
                </a:solidFill>
                <a:latin typeface="Times New Roman"/>
                <a:cs typeface="Times New Roman"/>
              </a:defRPr>
            </a:lvl1pPr>
          </a:lstStyle>
          <a:p>
            <a:pPr marL="83185">
              <a:lnSpc>
                <a:spcPts val="1555"/>
              </a:lnSpc>
            </a:pPr>
            <a:fld id="{81D60167-4931-47E6-BA6A-407CBD079E47}" type="slidenum">
              <a:rPr dirty="0" spc="280"/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3E231A"/>
                </a:solidFill>
                <a:latin typeface="Times New Roman"/>
                <a:cs typeface="Times New Roman"/>
              </a:defRPr>
            </a:lvl1pPr>
          </a:lstStyle>
          <a:p>
            <a:pPr marL="83185">
              <a:lnSpc>
                <a:spcPts val="1555"/>
              </a:lnSpc>
            </a:pPr>
            <a:fld id="{81D60167-4931-47E6-BA6A-407CBD079E47}" type="slidenum">
              <a:rPr dirty="0" spc="280"/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93900" y="894336"/>
            <a:ext cx="9017000" cy="14103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72209" y="2556205"/>
            <a:ext cx="10660380" cy="49904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0" i="0">
                <a:solidFill>
                  <a:srgbClr val="3E231A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421632" y="9070848"/>
            <a:ext cx="4161536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50240" y="9070848"/>
            <a:ext cx="2991104" cy="487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334759" y="9360341"/>
            <a:ext cx="314325" cy="254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3E231A"/>
                </a:solidFill>
                <a:latin typeface="Times New Roman"/>
                <a:cs typeface="Times New Roman"/>
              </a:defRPr>
            </a:lvl1pPr>
          </a:lstStyle>
          <a:p>
            <a:pPr marL="83185">
              <a:lnSpc>
                <a:spcPts val="1555"/>
              </a:lnSpc>
            </a:pPr>
            <a:fld id="{81D60167-4931-47E6-BA6A-407CBD079E47}" type="slidenum">
              <a:rPr dirty="0" spc="280"/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jpg"/><Relationship Id="rId6" Type="http://schemas.openxmlformats.org/officeDocument/2006/relationships/image" Target="../media/image39.png"/><Relationship Id="rId7" Type="http://schemas.openxmlformats.org/officeDocument/2006/relationships/image" Target="../media/image40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g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Relationship Id="rId4" Type="http://schemas.openxmlformats.org/officeDocument/2006/relationships/image" Target="../media/image81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Relationship Id="rId4" Type="http://schemas.openxmlformats.org/officeDocument/2006/relationships/image" Target="../media/image84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7.png"/><Relationship Id="rId3" Type="http://schemas.openxmlformats.org/officeDocument/2006/relationships/image" Target="../media/image98.png"/><Relationship Id="rId4" Type="http://schemas.openxmlformats.org/officeDocument/2006/relationships/image" Target="../media/image99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jpg"/><Relationship Id="rId7" Type="http://schemas.openxmlformats.org/officeDocument/2006/relationships/image" Target="../media/image21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jpg"/><Relationship Id="rId7" Type="http://schemas.openxmlformats.org/officeDocument/2006/relationships/image" Target="../media/image27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35075" y="6075679"/>
            <a:ext cx="10544810" cy="13411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800" spc="180" b="1">
                <a:solidFill>
                  <a:srgbClr val="3E231A"/>
                </a:solidFill>
                <a:latin typeface="Times New Roman"/>
                <a:cs typeface="Times New Roman"/>
              </a:rPr>
              <a:t>Coronary</a:t>
            </a:r>
            <a:r>
              <a:rPr dirty="0" sz="8800" spc="-315" b="1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8800" spc="-30" b="1">
                <a:solidFill>
                  <a:srgbClr val="3E231A"/>
                </a:solidFill>
                <a:latin typeface="Times New Roman"/>
                <a:cs typeface="Times New Roman"/>
              </a:rPr>
              <a:t>Circulation</a:t>
            </a:r>
            <a:endParaRPr sz="8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90275" y="7766050"/>
            <a:ext cx="3426460" cy="10439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622300">
              <a:lnSpc>
                <a:spcPts val="2000"/>
              </a:lnSpc>
            </a:pPr>
            <a:r>
              <a:rPr dirty="0" sz="1700" spc="114">
                <a:solidFill>
                  <a:srgbClr val="3E231A"/>
                </a:solidFill>
                <a:latin typeface="Times New Roman"/>
                <a:cs typeface="Times New Roman"/>
              </a:rPr>
              <a:t>Dr. </a:t>
            </a:r>
            <a:r>
              <a:rPr dirty="0" sz="1700" spc="95">
                <a:solidFill>
                  <a:srgbClr val="3E231A"/>
                </a:solidFill>
                <a:latin typeface="Times New Roman"/>
                <a:cs typeface="Times New Roman"/>
              </a:rPr>
              <a:t>Abeer </a:t>
            </a:r>
            <a:r>
              <a:rPr dirty="0" sz="1700" spc="5">
                <a:solidFill>
                  <a:srgbClr val="3E231A"/>
                </a:solidFill>
                <a:latin typeface="Times New Roman"/>
                <a:cs typeface="Times New Roman"/>
              </a:rPr>
              <a:t>A. </a:t>
            </a:r>
            <a:r>
              <a:rPr dirty="0" sz="1700" spc="50">
                <a:solidFill>
                  <a:srgbClr val="3E231A"/>
                </a:solidFill>
                <a:latin typeface="Times New Roman"/>
                <a:cs typeface="Times New Roman"/>
              </a:rPr>
              <a:t>Al-Masri  </a:t>
            </a:r>
            <a:r>
              <a:rPr dirty="0" sz="1700" spc="85">
                <a:solidFill>
                  <a:srgbClr val="3E231A"/>
                </a:solidFill>
                <a:latin typeface="Times New Roman"/>
                <a:cs typeface="Times New Roman"/>
              </a:rPr>
              <a:t>Associate </a:t>
            </a:r>
            <a:r>
              <a:rPr dirty="0" sz="1700" spc="130">
                <a:solidFill>
                  <a:srgbClr val="3E231A"/>
                </a:solidFill>
                <a:latin typeface="Times New Roman"/>
                <a:cs typeface="Times New Roman"/>
              </a:rPr>
              <a:t>Professor </a:t>
            </a:r>
            <a:r>
              <a:rPr dirty="0" sz="1700" spc="5">
                <a:solidFill>
                  <a:srgbClr val="3E231A"/>
                </a:solidFill>
                <a:latin typeface="Times New Roman"/>
                <a:cs typeface="Times New Roman"/>
              </a:rPr>
              <a:t>&amp;</a:t>
            </a:r>
            <a:r>
              <a:rPr dirty="0" sz="1700" spc="-3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1700" spc="95">
                <a:solidFill>
                  <a:srgbClr val="3E231A"/>
                </a:solidFill>
                <a:latin typeface="Times New Roman"/>
                <a:cs typeface="Times New Roman"/>
              </a:rPr>
              <a:t>Consultant,</a:t>
            </a:r>
            <a:endParaRPr sz="1700">
              <a:latin typeface="Times New Roman"/>
              <a:cs typeface="Times New Roman"/>
            </a:endParaRPr>
          </a:p>
          <a:p>
            <a:pPr marL="431800" marR="424815" indent="101600">
              <a:lnSpc>
                <a:spcPts val="2100"/>
              </a:lnSpc>
              <a:spcBef>
                <a:spcPts val="20"/>
              </a:spcBef>
            </a:pPr>
            <a:r>
              <a:rPr dirty="0" sz="1700" spc="70">
                <a:solidFill>
                  <a:srgbClr val="3E231A"/>
                </a:solidFill>
                <a:latin typeface="Times New Roman"/>
                <a:cs typeface="Times New Roman"/>
              </a:rPr>
              <a:t>Physiology </a:t>
            </a:r>
            <a:r>
              <a:rPr dirty="0" sz="1700" spc="100">
                <a:solidFill>
                  <a:srgbClr val="3E231A"/>
                </a:solidFill>
                <a:latin typeface="Times New Roman"/>
                <a:cs typeface="Times New Roman"/>
              </a:rPr>
              <a:t>Department,  </a:t>
            </a:r>
            <a:r>
              <a:rPr dirty="0" sz="1700" spc="70">
                <a:solidFill>
                  <a:srgbClr val="3E231A"/>
                </a:solidFill>
                <a:latin typeface="Times New Roman"/>
                <a:cs typeface="Times New Roman"/>
              </a:rPr>
              <a:t>Faculty </a:t>
            </a:r>
            <a:r>
              <a:rPr dirty="0" sz="1700" spc="120">
                <a:solidFill>
                  <a:srgbClr val="3E231A"/>
                </a:solidFill>
                <a:latin typeface="Times New Roman"/>
                <a:cs typeface="Times New Roman"/>
              </a:rPr>
              <a:t>of </a:t>
            </a:r>
            <a:r>
              <a:rPr dirty="0" sz="1700" spc="40">
                <a:solidFill>
                  <a:srgbClr val="3E231A"/>
                </a:solidFill>
                <a:latin typeface="Times New Roman"/>
                <a:cs typeface="Times New Roman"/>
              </a:rPr>
              <a:t>Medicine,</a:t>
            </a:r>
            <a:r>
              <a:rPr dirty="0" sz="1700" spc="-6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1700" spc="85">
                <a:solidFill>
                  <a:srgbClr val="3E231A"/>
                </a:solidFill>
                <a:latin typeface="Times New Roman"/>
                <a:cs typeface="Times New Roman"/>
              </a:rPr>
              <a:t>KSU.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975100" y="939800"/>
            <a:ext cx="5054600" cy="5041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464800" y="622300"/>
            <a:ext cx="1841500" cy="723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73300" y="622300"/>
            <a:ext cx="8382000" cy="7493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159000" y="7366000"/>
            <a:ext cx="8661400" cy="1981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648200" y="7607300"/>
            <a:ext cx="3670300" cy="1689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362200" y="7556500"/>
            <a:ext cx="8255000" cy="1574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838700" y="7785100"/>
            <a:ext cx="3289300" cy="13081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5224449" y="7858137"/>
            <a:ext cx="2513330" cy="7899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400" spc="120">
                <a:solidFill>
                  <a:srgbClr val="FFFADC"/>
                </a:solidFill>
                <a:latin typeface="Times New Roman"/>
                <a:cs typeface="Times New Roman"/>
              </a:rPr>
              <a:t>Variations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112500" y="596900"/>
            <a:ext cx="1206500" cy="546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6376009" y="9360341"/>
            <a:ext cx="24701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555"/>
              </a:lnSpc>
            </a:pPr>
            <a:r>
              <a:rPr dirty="0" sz="1800" spc="-35">
                <a:solidFill>
                  <a:srgbClr val="3E231A"/>
                </a:solidFill>
                <a:latin typeface="Times New Roman"/>
                <a:cs typeface="Times New Roman"/>
              </a:rPr>
              <a:t>10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36725" y="1388495"/>
            <a:ext cx="9925685" cy="171132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797300" marR="5080" indent="-3784600">
              <a:lnSpc>
                <a:spcPct val="101299"/>
              </a:lnSpc>
            </a:pPr>
            <a:r>
              <a:rPr dirty="0" sz="5100" spc="150">
                <a:solidFill>
                  <a:srgbClr val="3E231A"/>
                </a:solidFill>
              </a:rPr>
              <a:t>Areas</a:t>
            </a:r>
            <a:r>
              <a:rPr dirty="0" sz="5100" spc="-5">
                <a:solidFill>
                  <a:srgbClr val="3E231A"/>
                </a:solidFill>
              </a:rPr>
              <a:t> </a:t>
            </a:r>
            <a:r>
              <a:rPr dirty="0" sz="5100" spc="425">
                <a:solidFill>
                  <a:srgbClr val="3E231A"/>
                </a:solidFill>
              </a:rPr>
              <a:t>of</a:t>
            </a:r>
            <a:r>
              <a:rPr dirty="0" sz="5100" spc="-195">
                <a:solidFill>
                  <a:srgbClr val="3E231A"/>
                </a:solidFill>
              </a:rPr>
              <a:t> </a:t>
            </a:r>
            <a:r>
              <a:rPr dirty="0" sz="5100" spc="60">
                <a:solidFill>
                  <a:srgbClr val="3E231A"/>
                </a:solidFill>
              </a:rPr>
              <a:t>Distribution</a:t>
            </a:r>
            <a:r>
              <a:rPr dirty="0" sz="5100" spc="-190">
                <a:solidFill>
                  <a:srgbClr val="3E231A"/>
                </a:solidFill>
              </a:rPr>
              <a:t> </a:t>
            </a:r>
            <a:r>
              <a:rPr dirty="0" sz="5100" spc="425">
                <a:solidFill>
                  <a:srgbClr val="3E231A"/>
                </a:solidFill>
              </a:rPr>
              <a:t>of</a:t>
            </a:r>
            <a:r>
              <a:rPr dirty="0" sz="5100" spc="-195">
                <a:solidFill>
                  <a:srgbClr val="3E231A"/>
                </a:solidFill>
              </a:rPr>
              <a:t> </a:t>
            </a:r>
            <a:r>
              <a:rPr dirty="0" sz="5100" spc="120">
                <a:solidFill>
                  <a:srgbClr val="3E231A"/>
                </a:solidFill>
              </a:rPr>
              <a:t>Coronary  </a:t>
            </a:r>
            <a:r>
              <a:rPr dirty="0" sz="5100" spc="65">
                <a:solidFill>
                  <a:srgbClr val="3E231A"/>
                </a:solidFill>
              </a:rPr>
              <a:t>Arteries</a:t>
            </a:r>
            <a:endParaRPr sz="5100"/>
          </a:p>
        </p:txBody>
      </p:sp>
      <p:sp>
        <p:nvSpPr>
          <p:cNvPr id="3" name="object 3"/>
          <p:cNvSpPr/>
          <p:nvPr/>
        </p:nvSpPr>
        <p:spPr>
          <a:xfrm>
            <a:off x="6769100" y="3619500"/>
            <a:ext cx="5448300" cy="4533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76300" y="3632200"/>
            <a:ext cx="5727700" cy="4521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1112500" y="596900"/>
            <a:ext cx="1206500" cy="546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53340">
              <a:lnSpc>
                <a:spcPts val="1555"/>
              </a:lnSpc>
            </a:pPr>
            <a:fld id="{81D60167-4931-47E6-BA6A-407CBD079E47}" type="slidenum">
              <a:rPr dirty="0" spc="-85"/>
              <a:t>14</a:t>
            </a:fld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36800" y="1062766"/>
            <a:ext cx="8324215" cy="171132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727200" marR="5080" indent="-1714500">
              <a:lnSpc>
                <a:spcPct val="101299"/>
              </a:lnSpc>
            </a:pPr>
            <a:r>
              <a:rPr dirty="0" sz="5100" spc="320" b="0">
                <a:solidFill>
                  <a:srgbClr val="3E231A"/>
                </a:solidFill>
                <a:latin typeface="Times New Roman"/>
                <a:cs typeface="Times New Roman"/>
              </a:rPr>
              <a:t>Areas</a:t>
            </a:r>
            <a:r>
              <a:rPr dirty="0" sz="5100" spc="-10" b="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5100" spc="425" b="0">
                <a:solidFill>
                  <a:srgbClr val="3E231A"/>
                </a:solidFill>
                <a:latin typeface="Times New Roman"/>
                <a:cs typeface="Times New Roman"/>
              </a:rPr>
              <a:t>of</a:t>
            </a:r>
            <a:r>
              <a:rPr dirty="0" sz="5100" spc="-200" b="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5100" spc="225" b="0">
                <a:solidFill>
                  <a:srgbClr val="3E231A"/>
                </a:solidFill>
                <a:latin typeface="Times New Roman"/>
                <a:cs typeface="Times New Roman"/>
              </a:rPr>
              <a:t>Distribution</a:t>
            </a:r>
            <a:r>
              <a:rPr dirty="0" sz="5100" spc="-195" b="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5100" spc="425" b="0">
                <a:solidFill>
                  <a:srgbClr val="3E231A"/>
                </a:solidFill>
                <a:latin typeface="Times New Roman"/>
                <a:cs typeface="Times New Roman"/>
              </a:rPr>
              <a:t>of</a:t>
            </a:r>
            <a:r>
              <a:rPr dirty="0" sz="5100" spc="-200" b="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5100" spc="285" b="0">
                <a:solidFill>
                  <a:srgbClr val="3E231A"/>
                </a:solidFill>
                <a:latin typeface="Times New Roman"/>
                <a:cs typeface="Times New Roman"/>
              </a:rPr>
              <a:t>Left  </a:t>
            </a:r>
            <a:r>
              <a:rPr dirty="0" sz="5100" spc="370" b="0">
                <a:solidFill>
                  <a:srgbClr val="3E231A"/>
                </a:solidFill>
                <a:latin typeface="Times New Roman"/>
                <a:cs typeface="Times New Roman"/>
              </a:rPr>
              <a:t>Coronary</a:t>
            </a:r>
            <a:r>
              <a:rPr dirty="0" sz="5100" spc="-305" b="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5100" spc="270" b="0">
                <a:solidFill>
                  <a:srgbClr val="3E231A"/>
                </a:solidFill>
                <a:latin typeface="Times New Roman"/>
                <a:cs typeface="Times New Roman"/>
              </a:rPr>
              <a:t>Artery</a:t>
            </a:r>
            <a:endParaRPr sz="51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20800" y="3646398"/>
            <a:ext cx="88900" cy="88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20800" y="6224498"/>
            <a:ext cx="88900" cy="88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765300" y="3227298"/>
            <a:ext cx="8551545" cy="40862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r>
              <a:rPr dirty="0" sz="3800" spc="-50" b="1">
                <a:solidFill>
                  <a:srgbClr val="3E231A"/>
                </a:solidFill>
                <a:latin typeface="Times New Roman"/>
                <a:cs typeface="Times New Roman"/>
              </a:rPr>
              <a:t>LCA</a:t>
            </a:r>
            <a:r>
              <a:rPr dirty="0" sz="3800" spc="-204" b="1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800" spc="60" b="1">
                <a:solidFill>
                  <a:srgbClr val="3E231A"/>
                </a:solidFill>
                <a:latin typeface="Times New Roman"/>
                <a:cs typeface="Times New Roman"/>
              </a:rPr>
              <a:t>supplies:</a:t>
            </a:r>
            <a:endParaRPr sz="3800">
              <a:latin typeface="Times New Roman"/>
              <a:cs typeface="Times New Roman"/>
            </a:endParaRPr>
          </a:p>
          <a:p>
            <a:pPr marL="266700" indent="-254000">
              <a:lnSpc>
                <a:spcPct val="100000"/>
              </a:lnSpc>
              <a:spcBef>
                <a:spcPts val="3040"/>
              </a:spcBef>
              <a:buChar char="-"/>
              <a:tabLst>
                <a:tab pos="266700" algn="l"/>
              </a:tabLst>
            </a:pPr>
            <a:r>
              <a:rPr dirty="0" sz="3000" spc="130">
                <a:solidFill>
                  <a:srgbClr val="3E231A"/>
                </a:solidFill>
                <a:latin typeface="Times New Roman"/>
                <a:cs typeface="Times New Roman"/>
              </a:rPr>
              <a:t>Anterior</a:t>
            </a:r>
            <a:r>
              <a:rPr dirty="0" sz="3000" spc="-11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000" spc="10">
                <a:solidFill>
                  <a:srgbClr val="3E231A"/>
                </a:solidFill>
                <a:latin typeface="Times New Roman"/>
                <a:cs typeface="Times New Roman"/>
              </a:rPr>
              <a:t>&amp;</a:t>
            </a:r>
            <a:r>
              <a:rPr dirty="0" sz="3000" spc="-10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000" spc="95">
                <a:solidFill>
                  <a:srgbClr val="3E231A"/>
                </a:solidFill>
                <a:latin typeface="Times New Roman"/>
                <a:cs typeface="Times New Roman"/>
              </a:rPr>
              <a:t>apical</a:t>
            </a:r>
            <a:r>
              <a:rPr dirty="0" sz="3000" spc="-11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000" spc="250">
                <a:solidFill>
                  <a:srgbClr val="3E231A"/>
                </a:solidFill>
                <a:latin typeface="Times New Roman"/>
                <a:cs typeface="Times New Roman"/>
              </a:rPr>
              <a:t>parts</a:t>
            </a:r>
            <a:r>
              <a:rPr dirty="0" sz="3000" spc="-17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000" spc="235">
                <a:solidFill>
                  <a:srgbClr val="3E231A"/>
                </a:solidFill>
                <a:latin typeface="Times New Roman"/>
                <a:cs typeface="Times New Roman"/>
              </a:rPr>
              <a:t>of</a:t>
            </a:r>
            <a:r>
              <a:rPr dirty="0" sz="3000" spc="-13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000" spc="240">
                <a:solidFill>
                  <a:srgbClr val="3E231A"/>
                </a:solidFill>
                <a:latin typeface="Times New Roman"/>
                <a:cs typeface="Times New Roman"/>
              </a:rPr>
              <a:t>the</a:t>
            </a:r>
            <a:r>
              <a:rPr dirty="0" sz="3000" spc="-14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000" spc="210">
                <a:solidFill>
                  <a:srgbClr val="3E231A"/>
                </a:solidFill>
                <a:latin typeface="Times New Roman"/>
                <a:cs typeface="Times New Roman"/>
              </a:rPr>
              <a:t>heart.</a:t>
            </a:r>
            <a:endParaRPr sz="3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3E231A"/>
              </a:buClr>
              <a:buFont typeface="Times New Roman"/>
              <a:buChar char="-"/>
            </a:pPr>
            <a:endParaRPr sz="2400">
              <a:latin typeface="Times New Roman"/>
              <a:cs typeface="Times New Roman"/>
            </a:endParaRPr>
          </a:p>
          <a:p>
            <a:pPr marL="266700" indent="-254000">
              <a:lnSpc>
                <a:spcPct val="100000"/>
              </a:lnSpc>
              <a:buChar char="-"/>
              <a:tabLst>
                <a:tab pos="266700" algn="l"/>
              </a:tabLst>
            </a:pPr>
            <a:r>
              <a:rPr dirty="0" sz="3000" spc="130">
                <a:solidFill>
                  <a:srgbClr val="3E231A"/>
                </a:solidFill>
                <a:latin typeface="Times New Roman"/>
                <a:cs typeface="Times New Roman"/>
              </a:rPr>
              <a:t>Anterior</a:t>
            </a:r>
            <a:r>
              <a:rPr dirty="0" sz="3000" spc="-10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000" spc="200">
                <a:solidFill>
                  <a:srgbClr val="3E231A"/>
                </a:solidFill>
                <a:latin typeface="Times New Roman"/>
                <a:cs typeface="Times New Roman"/>
              </a:rPr>
              <a:t>2/3</a:t>
            </a:r>
            <a:r>
              <a:rPr dirty="0" baseline="27777" sz="3000" spc="300">
                <a:solidFill>
                  <a:srgbClr val="3E231A"/>
                </a:solidFill>
                <a:latin typeface="Times New Roman"/>
                <a:cs typeface="Times New Roman"/>
              </a:rPr>
              <a:t>rd</a:t>
            </a:r>
            <a:r>
              <a:rPr dirty="0" baseline="27777" sz="3000" spc="13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000" spc="235">
                <a:solidFill>
                  <a:srgbClr val="3E231A"/>
                </a:solidFill>
                <a:latin typeface="Times New Roman"/>
                <a:cs typeface="Times New Roman"/>
              </a:rPr>
              <a:t>of</a:t>
            </a:r>
            <a:r>
              <a:rPr dirty="0" sz="3000" spc="-12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000" spc="240">
                <a:solidFill>
                  <a:srgbClr val="3E231A"/>
                </a:solidFill>
                <a:latin typeface="Times New Roman"/>
                <a:cs typeface="Times New Roman"/>
              </a:rPr>
              <a:t>the</a:t>
            </a:r>
            <a:r>
              <a:rPr dirty="0" sz="3000" spc="-14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000" spc="110">
                <a:solidFill>
                  <a:srgbClr val="3E231A"/>
                </a:solidFill>
                <a:latin typeface="Times New Roman"/>
                <a:cs typeface="Times New Roman"/>
              </a:rPr>
              <a:t>inter</a:t>
            </a:r>
            <a:r>
              <a:rPr dirty="0" sz="3000" spc="-10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000" spc="90">
                <a:solidFill>
                  <a:srgbClr val="3E231A"/>
                </a:solidFill>
                <a:latin typeface="Times New Roman"/>
                <a:cs typeface="Times New Roman"/>
              </a:rPr>
              <a:t>ventricular</a:t>
            </a:r>
            <a:r>
              <a:rPr dirty="0" sz="3000" spc="-21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000" spc="-45">
                <a:solidFill>
                  <a:srgbClr val="3E231A"/>
                </a:solidFill>
                <a:latin typeface="Times New Roman"/>
                <a:cs typeface="Times New Roman"/>
              </a:rPr>
              <a:t>(IV)</a:t>
            </a:r>
            <a:r>
              <a:rPr dirty="0" sz="3000" spc="-5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000" spc="155">
                <a:solidFill>
                  <a:srgbClr val="3E231A"/>
                </a:solidFill>
                <a:latin typeface="Times New Roman"/>
                <a:cs typeface="Times New Roman"/>
              </a:rPr>
              <a:t>septum.</a:t>
            </a:r>
            <a:endParaRPr sz="3000">
              <a:latin typeface="Times New Roman"/>
              <a:cs typeface="Times New Roman"/>
            </a:endParaRPr>
          </a:p>
          <a:p>
            <a:pPr marL="25400">
              <a:lnSpc>
                <a:spcPct val="100000"/>
              </a:lnSpc>
              <a:spcBef>
                <a:spcPts val="2700"/>
              </a:spcBef>
            </a:pPr>
            <a:r>
              <a:rPr dirty="0" sz="3800" spc="-110" b="1">
                <a:solidFill>
                  <a:srgbClr val="3E231A"/>
                </a:solidFill>
                <a:latin typeface="Times New Roman"/>
                <a:cs typeface="Times New Roman"/>
              </a:rPr>
              <a:t>CX </a:t>
            </a:r>
            <a:r>
              <a:rPr dirty="0" sz="3800" spc="55" b="1">
                <a:solidFill>
                  <a:srgbClr val="3E231A"/>
                </a:solidFill>
                <a:latin typeface="Times New Roman"/>
                <a:cs typeface="Times New Roman"/>
              </a:rPr>
              <a:t>branch</a:t>
            </a:r>
            <a:r>
              <a:rPr dirty="0" sz="3800" spc="-409" b="1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800" spc="65" b="1">
                <a:solidFill>
                  <a:srgbClr val="3E231A"/>
                </a:solidFill>
                <a:latin typeface="Times New Roman"/>
                <a:cs typeface="Times New Roman"/>
              </a:rPr>
              <a:t>supplies:</a:t>
            </a:r>
            <a:endParaRPr sz="3800">
              <a:latin typeface="Times New Roman"/>
              <a:cs typeface="Times New Roman"/>
            </a:endParaRPr>
          </a:p>
          <a:p>
            <a:pPr marL="266700" indent="-254000">
              <a:lnSpc>
                <a:spcPct val="100000"/>
              </a:lnSpc>
              <a:spcBef>
                <a:spcPts val="3040"/>
              </a:spcBef>
              <a:buChar char="-"/>
              <a:tabLst>
                <a:tab pos="266700" algn="l"/>
              </a:tabLst>
            </a:pPr>
            <a:r>
              <a:rPr dirty="0" sz="3000" spc="150">
                <a:solidFill>
                  <a:srgbClr val="3E231A"/>
                </a:solidFill>
                <a:latin typeface="Times New Roman"/>
                <a:cs typeface="Times New Roman"/>
              </a:rPr>
              <a:t>Lateral</a:t>
            </a:r>
            <a:r>
              <a:rPr dirty="0" sz="3000" spc="-22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000" spc="10">
                <a:solidFill>
                  <a:srgbClr val="3E231A"/>
                </a:solidFill>
                <a:latin typeface="Times New Roman"/>
                <a:cs typeface="Times New Roman"/>
              </a:rPr>
              <a:t>&amp;</a:t>
            </a:r>
            <a:r>
              <a:rPr dirty="0" sz="3000" spc="-10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000" spc="195">
                <a:solidFill>
                  <a:srgbClr val="3E231A"/>
                </a:solidFill>
                <a:latin typeface="Times New Roman"/>
                <a:cs typeface="Times New Roman"/>
              </a:rPr>
              <a:t>posterior</a:t>
            </a:r>
            <a:r>
              <a:rPr dirty="0" sz="3000" spc="-114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000" spc="220">
                <a:solidFill>
                  <a:srgbClr val="3E231A"/>
                </a:solidFill>
                <a:latin typeface="Times New Roman"/>
                <a:cs typeface="Times New Roman"/>
              </a:rPr>
              <a:t>surfaces</a:t>
            </a:r>
            <a:r>
              <a:rPr dirty="0" sz="3000" spc="-27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000" spc="235">
                <a:solidFill>
                  <a:srgbClr val="3E231A"/>
                </a:solidFill>
                <a:latin typeface="Times New Roman"/>
                <a:cs typeface="Times New Roman"/>
              </a:rPr>
              <a:t>of</a:t>
            </a:r>
            <a:r>
              <a:rPr dirty="0" sz="3000" spc="-13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000" spc="240">
                <a:solidFill>
                  <a:srgbClr val="3E231A"/>
                </a:solidFill>
                <a:latin typeface="Times New Roman"/>
                <a:cs typeface="Times New Roman"/>
              </a:rPr>
              <a:t>the</a:t>
            </a:r>
            <a:r>
              <a:rPr dirty="0" sz="3000" spc="-15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000" spc="210">
                <a:solidFill>
                  <a:srgbClr val="3E231A"/>
                </a:solidFill>
                <a:latin typeface="Times New Roman"/>
                <a:cs typeface="Times New Roman"/>
              </a:rPr>
              <a:t>heart.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112500" y="596900"/>
            <a:ext cx="1206500" cy="546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53340">
              <a:lnSpc>
                <a:spcPts val="1555"/>
              </a:lnSpc>
            </a:pPr>
            <a:fld id="{81D60167-4931-47E6-BA6A-407CBD079E47}" type="slidenum">
              <a:rPr dirty="0" spc="-85"/>
              <a:t>14</a:t>
            </a:fld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84400" y="766932"/>
            <a:ext cx="8641715" cy="157480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879600" marR="5080" indent="-1866900">
              <a:lnSpc>
                <a:spcPct val="101299"/>
              </a:lnSpc>
            </a:pPr>
            <a:r>
              <a:rPr dirty="0" sz="5100" spc="320" b="0">
                <a:solidFill>
                  <a:srgbClr val="3E231A"/>
                </a:solidFill>
                <a:latin typeface="Times New Roman"/>
                <a:cs typeface="Times New Roman"/>
              </a:rPr>
              <a:t>Areas</a:t>
            </a:r>
            <a:r>
              <a:rPr dirty="0" sz="5100" spc="-10" b="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5100" spc="425" b="0">
                <a:solidFill>
                  <a:srgbClr val="3E231A"/>
                </a:solidFill>
                <a:latin typeface="Times New Roman"/>
                <a:cs typeface="Times New Roman"/>
              </a:rPr>
              <a:t>of</a:t>
            </a:r>
            <a:r>
              <a:rPr dirty="0" sz="5100" spc="-200" b="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5100" spc="225" b="0">
                <a:solidFill>
                  <a:srgbClr val="3E231A"/>
                </a:solidFill>
                <a:latin typeface="Times New Roman"/>
                <a:cs typeface="Times New Roman"/>
              </a:rPr>
              <a:t>Distribution</a:t>
            </a:r>
            <a:r>
              <a:rPr dirty="0" sz="5100" spc="-195" b="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5100" spc="425" b="0">
                <a:solidFill>
                  <a:srgbClr val="3E231A"/>
                </a:solidFill>
                <a:latin typeface="Times New Roman"/>
                <a:cs typeface="Times New Roman"/>
              </a:rPr>
              <a:t>of</a:t>
            </a:r>
            <a:r>
              <a:rPr dirty="0" sz="5100" spc="-200" b="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5100" spc="160" b="0">
                <a:solidFill>
                  <a:srgbClr val="3E231A"/>
                </a:solidFill>
                <a:latin typeface="Times New Roman"/>
                <a:cs typeface="Times New Roman"/>
              </a:rPr>
              <a:t>Right  </a:t>
            </a:r>
            <a:r>
              <a:rPr dirty="0" sz="5100" spc="370" b="0">
                <a:solidFill>
                  <a:srgbClr val="3E231A"/>
                </a:solidFill>
                <a:latin typeface="Times New Roman"/>
                <a:cs typeface="Times New Roman"/>
              </a:rPr>
              <a:t>Coronary</a:t>
            </a:r>
            <a:r>
              <a:rPr dirty="0" sz="5100" spc="-305" b="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5100" spc="270" b="0">
                <a:solidFill>
                  <a:srgbClr val="3E231A"/>
                </a:solidFill>
                <a:latin typeface="Times New Roman"/>
                <a:cs typeface="Times New Roman"/>
              </a:rPr>
              <a:t>Artery</a:t>
            </a:r>
            <a:endParaRPr sz="51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663700" y="2377439"/>
            <a:ext cx="9984740" cy="56997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7933690">
              <a:lnSpc>
                <a:spcPts val="5600"/>
              </a:lnSpc>
            </a:pPr>
            <a:r>
              <a:rPr dirty="0" sz="2800" spc="-20" b="1">
                <a:solidFill>
                  <a:srgbClr val="3E231A"/>
                </a:solidFill>
                <a:latin typeface="Times New Roman"/>
                <a:cs typeface="Times New Roman"/>
              </a:rPr>
              <a:t>Right </a:t>
            </a:r>
            <a:r>
              <a:rPr dirty="0" sz="2800" spc="-55" b="1">
                <a:solidFill>
                  <a:srgbClr val="3E231A"/>
                </a:solidFill>
                <a:latin typeface="Times New Roman"/>
                <a:cs typeface="Times New Roman"/>
              </a:rPr>
              <a:t>atrium.  </a:t>
            </a:r>
            <a:r>
              <a:rPr dirty="0" sz="2800" spc="-20" b="1">
                <a:solidFill>
                  <a:srgbClr val="3E231A"/>
                </a:solidFill>
                <a:latin typeface="Times New Roman"/>
                <a:cs typeface="Times New Roman"/>
              </a:rPr>
              <a:t>Ventricles:</a:t>
            </a:r>
            <a:endParaRPr sz="2800">
              <a:latin typeface="Times New Roman"/>
              <a:cs typeface="Times New Roman"/>
            </a:endParaRPr>
          </a:p>
          <a:p>
            <a:pPr marL="342900" marR="412750">
              <a:lnSpc>
                <a:spcPts val="2700"/>
              </a:lnSpc>
              <a:spcBef>
                <a:spcPts val="1920"/>
              </a:spcBef>
              <a:buChar char="-"/>
              <a:tabLst>
                <a:tab pos="546100" algn="l"/>
              </a:tabLst>
            </a:pPr>
            <a:r>
              <a:rPr dirty="0" sz="2300" spc="140">
                <a:solidFill>
                  <a:srgbClr val="3E231A"/>
                </a:solidFill>
                <a:latin typeface="Times New Roman"/>
                <a:cs typeface="Times New Roman"/>
              </a:rPr>
              <a:t>Greater</a:t>
            </a:r>
            <a:r>
              <a:rPr dirty="0" sz="2300" spc="-16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300" spc="185">
                <a:solidFill>
                  <a:srgbClr val="3E231A"/>
                </a:solidFill>
                <a:latin typeface="Times New Roman"/>
                <a:cs typeface="Times New Roman"/>
              </a:rPr>
              <a:t>part</a:t>
            </a:r>
            <a:r>
              <a:rPr dirty="0" sz="2300" spc="-11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300" spc="190">
                <a:solidFill>
                  <a:srgbClr val="3E231A"/>
                </a:solidFill>
                <a:latin typeface="Times New Roman"/>
                <a:cs typeface="Times New Roman"/>
              </a:rPr>
              <a:t>of</a:t>
            </a:r>
            <a:r>
              <a:rPr dirty="0" sz="2300" spc="-18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300" spc="125">
                <a:solidFill>
                  <a:srgbClr val="3E231A"/>
                </a:solidFill>
                <a:latin typeface="Times New Roman"/>
                <a:cs typeface="Times New Roman"/>
              </a:rPr>
              <a:t>Rt</a:t>
            </a:r>
            <a:r>
              <a:rPr dirty="0" sz="2300" spc="-11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300" spc="50">
                <a:solidFill>
                  <a:srgbClr val="3E231A"/>
                </a:solidFill>
                <a:latin typeface="Times New Roman"/>
                <a:cs typeface="Times New Roman"/>
              </a:rPr>
              <a:t>ventricle,</a:t>
            </a:r>
            <a:r>
              <a:rPr dirty="0" sz="2300" spc="-12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300" spc="135">
                <a:solidFill>
                  <a:srgbClr val="3E231A"/>
                </a:solidFill>
                <a:latin typeface="Times New Roman"/>
                <a:cs typeface="Times New Roman"/>
              </a:rPr>
              <a:t>except</a:t>
            </a:r>
            <a:r>
              <a:rPr dirty="0" sz="2300" spc="-11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300" spc="165">
                <a:solidFill>
                  <a:srgbClr val="3E231A"/>
                </a:solidFill>
                <a:latin typeface="Times New Roman"/>
                <a:cs typeface="Times New Roman"/>
              </a:rPr>
              <a:t>the</a:t>
            </a:r>
            <a:r>
              <a:rPr dirty="0" sz="2300" spc="-10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300" spc="175">
                <a:solidFill>
                  <a:srgbClr val="3E231A"/>
                </a:solidFill>
                <a:latin typeface="Times New Roman"/>
                <a:cs typeface="Times New Roman"/>
              </a:rPr>
              <a:t>area</a:t>
            </a:r>
            <a:r>
              <a:rPr dirty="0" sz="2300" spc="-11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300" spc="114">
                <a:solidFill>
                  <a:srgbClr val="3E231A"/>
                </a:solidFill>
                <a:latin typeface="Times New Roman"/>
                <a:cs typeface="Times New Roman"/>
              </a:rPr>
              <a:t>adjoiningthe</a:t>
            </a:r>
            <a:r>
              <a:rPr dirty="0" sz="2300" spc="-19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300" spc="125">
                <a:solidFill>
                  <a:srgbClr val="3E231A"/>
                </a:solidFill>
                <a:latin typeface="Times New Roman"/>
                <a:cs typeface="Times New Roman"/>
              </a:rPr>
              <a:t>anterior</a:t>
            </a:r>
            <a:r>
              <a:rPr dirty="0" sz="2300" spc="-16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300" spc="90">
                <a:solidFill>
                  <a:srgbClr val="3E231A"/>
                </a:solidFill>
                <a:latin typeface="Times New Roman"/>
                <a:cs typeface="Times New Roman"/>
              </a:rPr>
              <a:t>inter  </a:t>
            </a:r>
            <a:r>
              <a:rPr dirty="0" sz="2300" spc="60">
                <a:solidFill>
                  <a:srgbClr val="3E231A"/>
                </a:solidFill>
                <a:latin typeface="Times New Roman"/>
                <a:cs typeface="Times New Roman"/>
              </a:rPr>
              <a:t>ventricular</a:t>
            </a:r>
            <a:r>
              <a:rPr dirty="0" sz="2300" spc="-204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300" spc="105">
                <a:solidFill>
                  <a:srgbClr val="3E231A"/>
                </a:solidFill>
                <a:latin typeface="Times New Roman"/>
                <a:cs typeface="Times New Roman"/>
              </a:rPr>
              <a:t>groove.</a:t>
            </a:r>
            <a:endParaRPr sz="2300">
              <a:latin typeface="Times New Roman"/>
              <a:cs typeface="Times New Roman"/>
            </a:endParaRPr>
          </a:p>
          <a:p>
            <a:pPr marL="546100" indent="-203200">
              <a:lnSpc>
                <a:spcPct val="100000"/>
              </a:lnSpc>
              <a:spcBef>
                <a:spcPts val="2060"/>
              </a:spcBef>
              <a:buChar char="-"/>
              <a:tabLst>
                <a:tab pos="546100" algn="l"/>
              </a:tabLst>
            </a:pPr>
            <a:r>
              <a:rPr dirty="0" sz="2300" spc="140">
                <a:solidFill>
                  <a:srgbClr val="3E231A"/>
                </a:solidFill>
                <a:latin typeface="Times New Roman"/>
                <a:cs typeface="Times New Roman"/>
              </a:rPr>
              <a:t>Inferiorpart</a:t>
            </a:r>
            <a:r>
              <a:rPr dirty="0" sz="2300" spc="-20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300" spc="190">
                <a:solidFill>
                  <a:srgbClr val="3E231A"/>
                </a:solidFill>
                <a:latin typeface="Times New Roman"/>
                <a:cs typeface="Times New Roman"/>
              </a:rPr>
              <a:t>of</a:t>
            </a:r>
            <a:r>
              <a:rPr dirty="0" sz="2300" spc="-17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300" spc="90">
                <a:solidFill>
                  <a:srgbClr val="3E231A"/>
                </a:solidFill>
                <a:latin typeface="Times New Roman"/>
                <a:cs typeface="Times New Roman"/>
              </a:rPr>
              <a:t>Lt</a:t>
            </a:r>
            <a:r>
              <a:rPr dirty="0" sz="2300" spc="-10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300" spc="45">
                <a:solidFill>
                  <a:srgbClr val="3E231A"/>
                </a:solidFill>
                <a:latin typeface="Times New Roman"/>
                <a:cs typeface="Times New Roman"/>
              </a:rPr>
              <a:t>ventricle</a:t>
            </a:r>
            <a:r>
              <a:rPr dirty="0" sz="2300" spc="-9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300" spc="114">
                <a:solidFill>
                  <a:srgbClr val="3E231A"/>
                </a:solidFill>
                <a:latin typeface="Times New Roman"/>
                <a:cs typeface="Times New Roman"/>
              </a:rPr>
              <a:t>adjoiningthe</a:t>
            </a:r>
            <a:r>
              <a:rPr dirty="0" sz="2300" spc="-19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300" spc="150">
                <a:solidFill>
                  <a:srgbClr val="3E231A"/>
                </a:solidFill>
                <a:latin typeface="Times New Roman"/>
                <a:cs typeface="Times New Roman"/>
              </a:rPr>
              <a:t>posteriorinter</a:t>
            </a:r>
            <a:r>
              <a:rPr dirty="0" sz="2300" spc="-15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300" spc="60">
                <a:solidFill>
                  <a:srgbClr val="3E231A"/>
                </a:solidFill>
                <a:latin typeface="Times New Roman"/>
                <a:cs typeface="Times New Roman"/>
              </a:rPr>
              <a:t>ventricular</a:t>
            </a:r>
            <a:r>
              <a:rPr dirty="0" sz="2300" spc="-15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300" spc="105">
                <a:solidFill>
                  <a:srgbClr val="3E231A"/>
                </a:solidFill>
                <a:latin typeface="Times New Roman"/>
                <a:cs typeface="Times New Roman"/>
              </a:rPr>
              <a:t>groove.</a:t>
            </a:r>
            <a:endParaRPr sz="2300">
              <a:latin typeface="Times New Roman"/>
              <a:cs typeface="Times New Roman"/>
            </a:endParaRPr>
          </a:p>
          <a:p>
            <a:pPr marL="12700" marR="2511425" indent="50800">
              <a:lnSpc>
                <a:spcPts val="5600"/>
              </a:lnSpc>
              <a:spcBef>
                <a:spcPts val="359"/>
              </a:spcBef>
            </a:pPr>
            <a:r>
              <a:rPr dirty="0" sz="2800" spc="75" b="1">
                <a:solidFill>
                  <a:srgbClr val="3E231A"/>
                </a:solidFill>
                <a:latin typeface="Times New Roman"/>
                <a:cs typeface="Times New Roman"/>
              </a:rPr>
              <a:t>Posterior </a:t>
            </a:r>
            <a:r>
              <a:rPr dirty="0" sz="2800" spc="-20" b="1">
                <a:solidFill>
                  <a:srgbClr val="3E231A"/>
                </a:solidFill>
                <a:latin typeface="Times New Roman"/>
                <a:cs typeface="Times New Roman"/>
              </a:rPr>
              <a:t>1/3rd </a:t>
            </a:r>
            <a:r>
              <a:rPr dirty="0" sz="2800" spc="229" b="1">
                <a:solidFill>
                  <a:srgbClr val="3E231A"/>
                </a:solidFill>
                <a:latin typeface="Times New Roman"/>
                <a:cs typeface="Times New Roman"/>
              </a:rPr>
              <a:t>of </a:t>
            </a:r>
            <a:r>
              <a:rPr dirty="0" sz="2800" spc="114" b="1">
                <a:solidFill>
                  <a:srgbClr val="3E231A"/>
                </a:solidFill>
                <a:latin typeface="Times New Roman"/>
                <a:cs typeface="Times New Roman"/>
              </a:rPr>
              <a:t>the </a:t>
            </a:r>
            <a:r>
              <a:rPr dirty="0" sz="2800" spc="-20" b="1">
                <a:solidFill>
                  <a:srgbClr val="3E231A"/>
                </a:solidFill>
                <a:latin typeface="Times New Roman"/>
                <a:cs typeface="Times New Roman"/>
              </a:rPr>
              <a:t>inter </a:t>
            </a:r>
            <a:r>
              <a:rPr dirty="0" sz="2800" spc="-30" b="1">
                <a:solidFill>
                  <a:srgbClr val="3E231A"/>
                </a:solidFill>
                <a:latin typeface="Times New Roman"/>
                <a:cs typeface="Times New Roman"/>
              </a:rPr>
              <a:t>ventricular </a:t>
            </a:r>
            <a:r>
              <a:rPr dirty="0" sz="2800" spc="65" b="1">
                <a:solidFill>
                  <a:srgbClr val="3E231A"/>
                </a:solidFill>
                <a:latin typeface="Times New Roman"/>
                <a:cs typeface="Times New Roman"/>
              </a:rPr>
              <a:t>septum.  </a:t>
            </a:r>
            <a:r>
              <a:rPr dirty="0" sz="2800" spc="100" b="1">
                <a:solidFill>
                  <a:srgbClr val="3E231A"/>
                </a:solidFill>
                <a:latin typeface="Times New Roman"/>
                <a:cs typeface="Times New Roman"/>
              </a:rPr>
              <a:t>The </a:t>
            </a:r>
            <a:r>
              <a:rPr dirty="0" sz="2800" spc="65" b="1">
                <a:solidFill>
                  <a:srgbClr val="3E231A"/>
                </a:solidFill>
                <a:latin typeface="Times New Roman"/>
                <a:cs typeface="Times New Roman"/>
              </a:rPr>
              <a:t>conducting </a:t>
            </a:r>
            <a:r>
              <a:rPr dirty="0" sz="2800" spc="80" b="1">
                <a:solidFill>
                  <a:srgbClr val="3E231A"/>
                </a:solidFill>
                <a:latin typeface="Times New Roman"/>
                <a:cs typeface="Times New Roman"/>
              </a:rPr>
              <a:t>system </a:t>
            </a:r>
            <a:r>
              <a:rPr dirty="0" sz="2800" spc="229" b="1">
                <a:solidFill>
                  <a:srgbClr val="3E231A"/>
                </a:solidFill>
                <a:latin typeface="Times New Roman"/>
                <a:cs typeface="Times New Roman"/>
              </a:rPr>
              <a:t>of </a:t>
            </a:r>
            <a:r>
              <a:rPr dirty="0" sz="2800" spc="114" b="1">
                <a:solidFill>
                  <a:srgbClr val="3E231A"/>
                </a:solidFill>
                <a:latin typeface="Times New Roman"/>
                <a:cs typeface="Times New Roman"/>
              </a:rPr>
              <a:t>the </a:t>
            </a:r>
            <a:r>
              <a:rPr dirty="0" sz="2800" spc="65" b="1">
                <a:solidFill>
                  <a:srgbClr val="3E231A"/>
                </a:solidFill>
                <a:latin typeface="Times New Roman"/>
                <a:cs typeface="Times New Roman"/>
              </a:rPr>
              <a:t>heart,</a:t>
            </a:r>
            <a:r>
              <a:rPr dirty="0" sz="2800" spc="-204" b="1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800" spc="100" b="1">
                <a:solidFill>
                  <a:srgbClr val="3E231A"/>
                </a:solidFill>
                <a:latin typeface="Times New Roman"/>
                <a:cs typeface="Times New Roman"/>
              </a:rPr>
              <a:t>except:</a:t>
            </a:r>
            <a:endParaRPr sz="2800">
              <a:latin typeface="Times New Roman"/>
              <a:cs typeface="Times New Roman"/>
            </a:endParaRPr>
          </a:p>
          <a:p>
            <a:pPr marL="495300" indent="-203200">
              <a:lnSpc>
                <a:spcPct val="100000"/>
              </a:lnSpc>
              <a:spcBef>
                <a:spcPts val="1780"/>
              </a:spcBef>
              <a:buChar char="-"/>
              <a:tabLst>
                <a:tab pos="495300" algn="l"/>
              </a:tabLst>
            </a:pPr>
            <a:r>
              <a:rPr dirty="0" sz="2300" spc="25">
                <a:solidFill>
                  <a:srgbClr val="3E231A"/>
                </a:solidFill>
                <a:latin typeface="Times New Roman"/>
                <a:cs typeface="Times New Roman"/>
              </a:rPr>
              <a:t>A</a:t>
            </a:r>
            <a:r>
              <a:rPr dirty="0" sz="2300" spc="-17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300" spc="185">
                <a:solidFill>
                  <a:srgbClr val="3E231A"/>
                </a:solidFill>
                <a:latin typeface="Times New Roman"/>
                <a:cs typeface="Times New Roman"/>
              </a:rPr>
              <a:t>part</a:t>
            </a:r>
            <a:r>
              <a:rPr dirty="0" sz="2300" spc="-114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300" spc="190">
                <a:solidFill>
                  <a:srgbClr val="3E231A"/>
                </a:solidFill>
                <a:latin typeface="Times New Roman"/>
                <a:cs typeface="Times New Roman"/>
              </a:rPr>
              <a:t>of</a:t>
            </a:r>
            <a:r>
              <a:rPr dirty="0" sz="2300" spc="-9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300" spc="165">
                <a:solidFill>
                  <a:srgbClr val="3E231A"/>
                </a:solidFill>
                <a:latin typeface="Times New Roman"/>
                <a:cs typeface="Times New Roman"/>
              </a:rPr>
              <a:t>the</a:t>
            </a:r>
            <a:r>
              <a:rPr dirty="0" sz="2300" spc="-11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300" spc="90">
                <a:solidFill>
                  <a:srgbClr val="3E231A"/>
                </a:solidFill>
                <a:latin typeface="Times New Roman"/>
                <a:cs typeface="Times New Roman"/>
              </a:rPr>
              <a:t>Lt</a:t>
            </a:r>
            <a:r>
              <a:rPr dirty="0" sz="2300" spc="-21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300" spc="155">
                <a:solidFill>
                  <a:srgbClr val="3E231A"/>
                </a:solidFill>
                <a:latin typeface="Times New Roman"/>
                <a:cs typeface="Times New Roman"/>
              </a:rPr>
              <a:t>branch</a:t>
            </a:r>
            <a:r>
              <a:rPr dirty="0" sz="2300" spc="-19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300" spc="190">
                <a:solidFill>
                  <a:srgbClr val="3E231A"/>
                </a:solidFill>
                <a:latin typeface="Times New Roman"/>
                <a:cs typeface="Times New Roman"/>
              </a:rPr>
              <a:t>of</a:t>
            </a:r>
            <a:r>
              <a:rPr dirty="0" sz="2300" spc="-9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300" spc="-15">
                <a:solidFill>
                  <a:srgbClr val="3E231A"/>
                </a:solidFill>
                <a:latin typeface="Times New Roman"/>
                <a:cs typeface="Times New Roman"/>
              </a:rPr>
              <a:t>AV-</a:t>
            </a:r>
            <a:r>
              <a:rPr dirty="0" sz="2300" spc="-14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300" spc="114">
                <a:solidFill>
                  <a:srgbClr val="3E231A"/>
                </a:solidFill>
                <a:latin typeface="Times New Roman"/>
                <a:cs typeface="Times New Roman"/>
              </a:rPr>
              <a:t>Bundle.</a:t>
            </a:r>
            <a:endParaRPr sz="2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3E231A"/>
              </a:buClr>
              <a:buFont typeface="Times New Roman"/>
              <a:buChar char="-"/>
            </a:pPr>
            <a:endParaRPr sz="1850">
              <a:latin typeface="Times New Roman"/>
              <a:cs typeface="Times New Roman"/>
            </a:endParaRPr>
          </a:p>
          <a:p>
            <a:pPr marL="495300" indent="-203200">
              <a:lnSpc>
                <a:spcPct val="100000"/>
              </a:lnSpc>
              <a:buChar char="-"/>
              <a:tabLst>
                <a:tab pos="495300" algn="l"/>
              </a:tabLst>
            </a:pPr>
            <a:r>
              <a:rPr dirty="0" sz="2300" spc="175">
                <a:solidFill>
                  <a:srgbClr val="3E231A"/>
                </a:solidFill>
                <a:latin typeface="Times New Roman"/>
                <a:cs typeface="Times New Roman"/>
              </a:rPr>
              <a:t>The</a:t>
            </a:r>
            <a:r>
              <a:rPr dirty="0" sz="2300" spc="-20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300" spc="180">
                <a:solidFill>
                  <a:srgbClr val="3E231A"/>
                </a:solidFill>
                <a:latin typeface="Times New Roman"/>
                <a:cs typeface="Times New Roman"/>
              </a:rPr>
              <a:t>SA-</a:t>
            </a:r>
            <a:r>
              <a:rPr dirty="0" sz="2300" spc="-13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300" spc="190">
                <a:solidFill>
                  <a:srgbClr val="3E231A"/>
                </a:solidFill>
                <a:latin typeface="Times New Roman"/>
                <a:cs typeface="Times New Roman"/>
              </a:rPr>
              <a:t>nodeis</a:t>
            </a:r>
            <a:r>
              <a:rPr dirty="0" sz="2300" spc="-6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300" spc="160">
                <a:solidFill>
                  <a:srgbClr val="3E231A"/>
                </a:solidFill>
                <a:latin typeface="Times New Roman"/>
                <a:cs typeface="Times New Roman"/>
              </a:rPr>
              <a:t>suppliedby</a:t>
            </a:r>
            <a:r>
              <a:rPr dirty="0" sz="2300" spc="-12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300" spc="165">
                <a:solidFill>
                  <a:srgbClr val="3E231A"/>
                </a:solidFill>
                <a:latin typeface="Times New Roman"/>
                <a:cs typeface="Times New Roman"/>
              </a:rPr>
              <a:t>the</a:t>
            </a:r>
            <a:r>
              <a:rPr dirty="0" sz="2300" spc="-10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300" spc="60">
                <a:solidFill>
                  <a:srgbClr val="3E231A"/>
                </a:solidFill>
                <a:latin typeface="Times New Roman"/>
                <a:cs typeface="Times New Roman"/>
              </a:rPr>
              <a:t>LCA</a:t>
            </a:r>
            <a:r>
              <a:rPr dirty="0" sz="2300" spc="-16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300" spc="-20">
                <a:solidFill>
                  <a:srgbClr val="3E231A"/>
                </a:solidFill>
                <a:latin typeface="Times New Roman"/>
                <a:cs typeface="Times New Roman"/>
              </a:rPr>
              <a:t>in</a:t>
            </a:r>
            <a:r>
              <a:rPr dirty="0" sz="2300" spc="-14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300" spc="50">
                <a:solidFill>
                  <a:srgbClr val="3E231A"/>
                </a:solidFill>
                <a:latin typeface="Times New Roman"/>
                <a:cs typeface="Times New Roman"/>
              </a:rPr>
              <a:t>40</a:t>
            </a:r>
            <a:r>
              <a:rPr dirty="0" sz="2300" spc="-13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300" spc="190">
                <a:solidFill>
                  <a:srgbClr val="3E231A"/>
                </a:solidFill>
                <a:latin typeface="Times New Roman"/>
                <a:cs typeface="Times New Roman"/>
              </a:rPr>
              <a:t>of</a:t>
            </a:r>
            <a:r>
              <a:rPr dirty="0" sz="2300" spc="-18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300" spc="145">
                <a:solidFill>
                  <a:srgbClr val="3E231A"/>
                </a:solidFill>
                <a:latin typeface="Times New Roman"/>
                <a:cs typeface="Times New Roman"/>
              </a:rPr>
              <a:t>cases.</a:t>
            </a:r>
            <a:endParaRPr sz="23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112500" y="596900"/>
            <a:ext cx="1206500" cy="546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53340">
              <a:lnSpc>
                <a:spcPts val="1555"/>
              </a:lnSpc>
            </a:pPr>
            <a:fld id="{81D60167-4931-47E6-BA6A-407CBD079E47}" type="slidenum">
              <a:rPr dirty="0" spc="-85"/>
              <a:t>14</a:t>
            </a:fld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77800">
              <a:lnSpc>
                <a:spcPct val="100000"/>
              </a:lnSpc>
            </a:pPr>
            <a:r>
              <a:rPr dirty="0" sz="7200" spc="55">
                <a:solidFill>
                  <a:srgbClr val="3E231A"/>
                </a:solidFill>
              </a:rPr>
              <a:t>Collateral</a:t>
            </a:r>
            <a:r>
              <a:rPr dirty="0" sz="7200" spc="-215">
                <a:solidFill>
                  <a:srgbClr val="3E231A"/>
                </a:solidFill>
              </a:rPr>
              <a:t> </a:t>
            </a:r>
            <a:r>
              <a:rPr dirty="0" sz="7200" spc="-20">
                <a:solidFill>
                  <a:srgbClr val="3E231A"/>
                </a:solidFill>
              </a:rPr>
              <a:t>Circulation</a:t>
            </a:r>
            <a:endParaRPr sz="7200"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600200" y="2425700"/>
            <a:ext cx="8925560" cy="59302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r>
              <a:rPr dirty="0" sz="2800" spc="30" b="1">
                <a:solidFill>
                  <a:srgbClr val="3E231A"/>
                </a:solidFill>
                <a:latin typeface="Times New Roman"/>
                <a:cs typeface="Times New Roman"/>
              </a:rPr>
              <a:t>Cardiac</a:t>
            </a:r>
            <a:r>
              <a:rPr dirty="0" sz="2800" spc="-165" b="1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800" spc="60" b="1">
                <a:solidFill>
                  <a:srgbClr val="3E231A"/>
                </a:solidFill>
                <a:latin typeface="Times New Roman"/>
                <a:cs typeface="Times New Roman"/>
              </a:rPr>
              <a:t>anastomosis:</a:t>
            </a:r>
            <a:endParaRPr sz="2800">
              <a:latin typeface="Times New Roman"/>
              <a:cs typeface="Times New Roman"/>
            </a:endParaRPr>
          </a:p>
          <a:p>
            <a:pPr marL="177800" indent="-165100">
              <a:lnSpc>
                <a:spcPct val="100000"/>
              </a:lnSpc>
              <a:spcBef>
                <a:spcPts val="2140"/>
              </a:spcBef>
              <a:buChar char="-"/>
              <a:tabLst>
                <a:tab pos="177800" algn="l"/>
              </a:tabLst>
            </a:pPr>
            <a:r>
              <a:rPr dirty="0" sz="2000" spc="145">
                <a:solidFill>
                  <a:srgbClr val="3E231A"/>
                </a:solidFill>
                <a:latin typeface="Times New Roman"/>
                <a:cs typeface="Times New Roman"/>
              </a:rPr>
              <a:t>The</a:t>
            </a:r>
            <a:r>
              <a:rPr dirty="0" sz="2000" spc="-6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000" spc="60">
                <a:solidFill>
                  <a:srgbClr val="3E231A"/>
                </a:solidFill>
                <a:latin typeface="Times New Roman"/>
                <a:cs typeface="Times New Roman"/>
              </a:rPr>
              <a:t>two</a:t>
            </a:r>
            <a:r>
              <a:rPr dirty="0" sz="2000" spc="-19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000" spc="140">
                <a:solidFill>
                  <a:srgbClr val="3E231A"/>
                </a:solidFill>
                <a:latin typeface="Times New Roman"/>
                <a:cs typeface="Times New Roman"/>
              </a:rPr>
              <a:t>coronary</a:t>
            </a:r>
            <a:r>
              <a:rPr dirty="0" sz="2000" spc="-17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000" spc="130">
                <a:solidFill>
                  <a:srgbClr val="3E231A"/>
                </a:solidFill>
                <a:latin typeface="Times New Roman"/>
                <a:cs typeface="Times New Roman"/>
              </a:rPr>
              <a:t>arteriesanastomose</a:t>
            </a:r>
            <a:r>
              <a:rPr dirty="0" sz="2000" spc="-16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000" spc="-30">
                <a:solidFill>
                  <a:srgbClr val="3E231A"/>
                </a:solidFill>
                <a:latin typeface="Times New Roman"/>
                <a:cs typeface="Times New Roman"/>
              </a:rPr>
              <a:t>in</a:t>
            </a:r>
            <a:r>
              <a:rPr dirty="0" sz="2000" spc="-19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000" spc="135">
                <a:solidFill>
                  <a:srgbClr val="3E231A"/>
                </a:solidFill>
                <a:latin typeface="Times New Roman"/>
                <a:cs typeface="Times New Roman"/>
              </a:rPr>
              <a:t>the</a:t>
            </a:r>
            <a:r>
              <a:rPr dirty="0" sz="2000" spc="-6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000" spc="55">
                <a:solidFill>
                  <a:srgbClr val="3E231A"/>
                </a:solidFill>
                <a:latin typeface="Times New Roman"/>
                <a:cs typeface="Times New Roman"/>
              </a:rPr>
              <a:t>myocardium.</a:t>
            </a:r>
            <a:endParaRPr sz="2000">
              <a:latin typeface="Times New Roman"/>
              <a:cs typeface="Times New Roman"/>
            </a:endParaRPr>
          </a:p>
          <a:p>
            <a:pPr marL="25400" marR="519430">
              <a:lnSpc>
                <a:spcPct val="101200"/>
              </a:lnSpc>
              <a:spcBef>
                <a:spcPts val="1560"/>
              </a:spcBef>
            </a:pPr>
            <a:r>
              <a:rPr dirty="0" sz="2800" spc="25" b="1">
                <a:solidFill>
                  <a:srgbClr val="3E231A"/>
                </a:solidFill>
                <a:latin typeface="Times New Roman"/>
                <a:cs typeface="Times New Roman"/>
              </a:rPr>
              <a:t>Extra</a:t>
            </a:r>
            <a:r>
              <a:rPr dirty="0" sz="2800" spc="-100" b="1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800" spc="40" b="1">
                <a:solidFill>
                  <a:srgbClr val="3E231A"/>
                </a:solidFill>
                <a:latin typeface="Times New Roman"/>
                <a:cs typeface="Times New Roman"/>
              </a:rPr>
              <a:t>cardiac</a:t>
            </a:r>
            <a:r>
              <a:rPr dirty="0" sz="2800" spc="-90" b="1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800" spc="60" b="1">
                <a:solidFill>
                  <a:srgbClr val="3E231A"/>
                </a:solidFill>
                <a:latin typeface="Times New Roman"/>
                <a:cs typeface="Times New Roman"/>
              </a:rPr>
              <a:t>anastomosis:</a:t>
            </a:r>
            <a:r>
              <a:rPr dirty="0" sz="2800" spc="20" b="1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800" spc="114" b="1">
                <a:solidFill>
                  <a:srgbClr val="3E231A"/>
                </a:solidFill>
                <a:latin typeface="Times New Roman"/>
                <a:cs typeface="Times New Roman"/>
              </a:rPr>
              <a:t>the</a:t>
            </a:r>
            <a:r>
              <a:rPr dirty="0" sz="2800" spc="-85" b="1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800" spc="35" b="1">
                <a:solidFill>
                  <a:srgbClr val="3E231A"/>
                </a:solidFill>
                <a:latin typeface="Times New Roman"/>
                <a:cs typeface="Times New Roman"/>
              </a:rPr>
              <a:t>two</a:t>
            </a:r>
            <a:r>
              <a:rPr dirty="0" sz="2800" spc="30" b="1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800" spc="75" b="1">
                <a:solidFill>
                  <a:srgbClr val="3E231A"/>
                </a:solidFill>
                <a:latin typeface="Times New Roman"/>
                <a:cs typeface="Times New Roman"/>
              </a:rPr>
              <a:t>coronary</a:t>
            </a:r>
            <a:r>
              <a:rPr dirty="0" sz="2800" spc="-110" b="1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800" spc="50" b="1">
                <a:solidFill>
                  <a:srgbClr val="3E231A"/>
                </a:solidFill>
                <a:latin typeface="Times New Roman"/>
                <a:cs typeface="Times New Roman"/>
              </a:rPr>
              <a:t>arteries  </a:t>
            </a:r>
            <a:r>
              <a:rPr dirty="0" sz="2800" spc="110" b="1">
                <a:solidFill>
                  <a:srgbClr val="3E231A"/>
                </a:solidFill>
                <a:latin typeface="Times New Roman"/>
                <a:cs typeface="Times New Roman"/>
              </a:rPr>
              <a:t>anastomose</a:t>
            </a:r>
            <a:r>
              <a:rPr dirty="0" sz="2800" spc="-75" b="1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800" spc="-45" b="1">
                <a:solidFill>
                  <a:srgbClr val="3E231A"/>
                </a:solidFill>
                <a:latin typeface="Times New Roman"/>
                <a:cs typeface="Times New Roman"/>
              </a:rPr>
              <a:t>with,</a:t>
            </a:r>
            <a:endParaRPr sz="2800">
              <a:latin typeface="Times New Roman"/>
              <a:cs typeface="Times New Roman"/>
            </a:endParaRPr>
          </a:p>
          <a:p>
            <a:pPr marL="177800" indent="-165100">
              <a:lnSpc>
                <a:spcPct val="100000"/>
              </a:lnSpc>
              <a:spcBef>
                <a:spcPts val="2040"/>
              </a:spcBef>
              <a:buChar char="-"/>
              <a:tabLst>
                <a:tab pos="177800" algn="l"/>
              </a:tabLst>
            </a:pPr>
            <a:r>
              <a:rPr dirty="0" sz="2000" spc="65">
                <a:solidFill>
                  <a:srgbClr val="3E231A"/>
                </a:solidFill>
                <a:latin typeface="Times New Roman"/>
                <a:cs typeface="Times New Roman"/>
              </a:rPr>
              <a:t>Vasa</a:t>
            </a:r>
            <a:r>
              <a:rPr dirty="0" sz="2000" spc="-18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000" spc="70">
                <a:solidFill>
                  <a:srgbClr val="3E231A"/>
                </a:solidFill>
                <a:latin typeface="Times New Roman"/>
                <a:cs typeface="Times New Roman"/>
              </a:rPr>
              <a:t>vasorum</a:t>
            </a:r>
            <a:r>
              <a:rPr dirty="0" sz="2000" spc="-229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000" spc="155">
                <a:solidFill>
                  <a:srgbClr val="3E231A"/>
                </a:solidFill>
                <a:latin typeface="Times New Roman"/>
                <a:cs typeface="Times New Roman"/>
              </a:rPr>
              <a:t>of</a:t>
            </a:r>
            <a:r>
              <a:rPr dirty="0" sz="2000" spc="-10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000" spc="135">
                <a:solidFill>
                  <a:srgbClr val="3E231A"/>
                </a:solidFill>
                <a:latin typeface="Times New Roman"/>
                <a:cs typeface="Times New Roman"/>
              </a:rPr>
              <a:t>the</a:t>
            </a:r>
            <a:r>
              <a:rPr dirty="0" sz="2000" spc="-17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000" spc="155">
                <a:solidFill>
                  <a:srgbClr val="3E231A"/>
                </a:solidFill>
                <a:latin typeface="Times New Roman"/>
                <a:cs typeface="Times New Roman"/>
              </a:rPr>
              <a:t>aorta.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Clr>
                <a:srgbClr val="3E231A"/>
              </a:buClr>
              <a:buFont typeface="Times New Roman"/>
              <a:buChar char="-"/>
            </a:pPr>
            <a:endParaRPr sz="1650">
              <a:latin typeface="Times New Roman"/>
              <a:cs typeface="Times New Roman"/>
            </a:endParaRPr>
          </a:p>
          <a:p>
            <a:pPr marL="177800" indent="-165100">
              <a:lnSpc>
                <a:spcPct val="100000"/>
              </a:lnSpc>
              <a:buChar char="-"/>
              <a:tabLst>
                <a:tab pos="177800" algn="l"/>
              </a:tabLst>
            </a:pPr>
            <a:r>
              <a:rPr dirty="0" sz="2000" spc="65">
                <a:solidFill>
                  <a:srgbClr val="3E231A"/>
                </a:solidFill>
                <a:latin typeface="Times New Roman"/>
                <a:cs typeface="Times New Roman"/>
              </a:rPr>
              <a:t>Vasa</a:t>
            </a:r>
            <a:r>
              <a:rPr dirty="0" sz="2000" spc="-18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000" spc="70">
                <a:solidFill>
                  <a:srgbClr val="3E231A"/>
                </a:solidFill>
                <a:latin typeface="Times New Roman"/>
                <a:cs typeface="Times New Roman"/>
              </a:rPr>
              <a:t>vasorum</a:t>
            </a:r>
            <a:r>
              <a:rPr dirty="0" sz="2000" spc="-229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000" spc="155">
                <a:solidFill>
                  <a:srgbClr val="3E231A"/>
                </a:solidFill>
                <a:latin typeface="Times New Roman"/>
                <a:cs typeface="Times New Roman"/>
              </a:rPr>
              <a:t>of</a:t>
            </a:r>
            <a:r>
              <a:rPr dirty="0" sz="2000" spc="-10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000" spc="75">
                <a:solidFill>
                  <a:srgbClr val="3E231A"/>
                </a:solidFill>
                <a:latin typeface="Times New Roman"/>
                <a:cs typeface="Times New Roman"/>
              </a:rPr>
              <a:t>pulmonary</a:t>
            </a:r>
            <a:r>
              <a:rPr dirty="0" sz="2000" spc="-19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000" spc="105">
                <a:solidFill>
                  <a:srgbClr val="3E231A"/>
                </a:solidFill>
                <a:latin typeface="Times New Roman"/>
                <a:cs typeface="Times New Roman"/>
              </a:rPr>
              <a:t>arteries.</a:t>
            </a:r>
            <a:endParaRPr sz="2000">
              <a:latin typeface="Times New Roman"/>
              <a:cs typeface="Times New Roman"/>
            </a:endParaRPr>
          </a:p>
          <a:p>
            <a:pPr marL="177800" indent="-165100">
              <a:lnSpc>
                <a:spcPct val="100000"/>
              </a:lnSpc>
              <a:spcBef>
                <a:spcPts val="1800"/>
              </a:spcBef>
              <a:buChar char="-"/>
              <a:tabLst>
                <a:tab pos="177800" algn="l"/>
              </a:tabLst>
            </a:pPr>
            <a:r>
              <a:rPr dirty="0" sz="2000" spc="75">
                <a:solidFill>
                  <a:srgbClr val="3E231A"/>
                </a:solidFill>
                <a:latin typeface="Times New Roman"/>
                <a:cs typeface="Times New Roman"/>
              </a:rPr>
              <a:t>Internal</a:t>
            </a:r>
            <a:r>
              <a:rPr dirty="0" sz="2000" spc="-26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000" spc="100">
                <a:solidFill>
                  <a:srgbClr val="3E231A"/>
                </a:solidFill>
                <a:latin typeface="Times New Roman"/>
                <a:cs typeface="Times New Roman"/>
              </a:rPr>
              <a:t>thoracic</a:t>
            </a:r>
            <a:r>
              <a:rPr dirty="0" sz="2000" spc="-22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000" spc="114">
                <a:solidFill>
                  <a:srgbClr val="3E231A"/>
                </a:solidFill>
                <a:latin typeface="Times New Roman"/>
                <a:cs typeface="Times New Roman"/>
              </a:rPr>
              <a:t>arteries.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Clr>
                <a:srgbClr val="3E231A"/>
              </a:buClr>
              <a:buFont typeface="Times New Roman"/>
              <a:buChar char="-"/>
            </a:pPr>
            <a:endParaRPr sz="1650">
              <a:latin typeface="Times New Roman"/>
              <a:cs typeface="Times New Roman"/>
            </a:endParaRPr>
          </a:p>
          <a:p>
            <a:pPr marL="177800" indent="-165100">
              <a:lnSpc>
                <a:spcPct val="100000"/>
              </a:lnSpc>
              <a:buChar char="-"/>
              <a:tabLst>
                <a:tab pos="177800" algn="l"/>
              </a:tabLst>
            </a:pPr>
            <a:r>
              <a:rPr dirty="0" sz="2000" spc="145">
                <a:solidFill>
                  <a:srgbClr val="3E231A"/>
                </a:solidFill>
                <a:latin typeface="Times New Roman"/>
                <a:cs typeface="Times New Roman"/>
              </a:rPr>
              <a:t>The</a:t>
            </a:r>
            <a:r>
              <a:rPr dirty="0" sz="2000" spc="-8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000" spc="80">
                <a:solidFill>
                  <a:srgbClr val="3E231A"/>
                </a:solidFill>
                <a:latin typeface="Times New Roman"/>
                <a:cs typeface="Times New Roman"/>
              </a:rPr>
              <a:t>bronchial</a:t>
            </a:r>
            <a:r>
              <a:rPr dirty="0" sz="2000" spc="-254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000" spc="114">
                <a:solidFill>
                  <a:srgbClr val="3E231A"/>
                </a:solidFill>
                <a:latin typeface="Times New Roman"/>
                <a:cs typeface="Times New Roman"/>
              </a:rPr>
              <a:t>arteries.</a:t>
            </a:r>
            <a:endParaRPr sz="2000">
              <a:latin typeface="Times New Roman"/>
              <a:cs typeface="Times New Roman"/>
            </a:endParaRPr>
          </a:p>
          <a:p>
            <a:pPr marL="177800" indent="-165100">
              <a:lnSpc>
                <a:spcPct val="100000"/>
              </a:lnSpc>
              <a:spcBef>
                <a:spcPts val="1800"/>
              </a:spcBef>
              <a:buChar char="-"/>
              <a:tabLst>
                <a:tab pos="177800" algn="l"/>
              </a:tabLst>
            </a:pPr>
            <a:r>
              <a:rPr dirty="0" sz="2000" spc="95">
                <a:solidFill>
                  <a:srgbClr val="3E231A"/>
                </a:solidFill>
                <a:latin typeface="Times New Roman"/>
                <a:cs typeface="Times New Roman"/>
              </a:rPr>
              <a:t>Phrenic</a:t>
            </a:r>
            <a:r>
              <a:rPr dirty="0" sz="2000" spc="-28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000" spc="114">
                <a:solidFill>
                  <a:srgbClr val="3E231A"/>
                </a:solidFill>
                <a:latin typeface="Times New Roman"/>
                <a:cs typeface="Times New Roman"/>
              </a:rPr>
              <a:t>arteries.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Times New Roman"/>
              <a:cs typeface="Times New Roman"/>
            </a:endParaRPr>
          </a:p>
          <a:p>
            <a:pPr marL="25400" marR="5080">
              <a:lnSpc>
                <a:spcPts val="3300"/>
              </a:lnSpc>
            </a:pPr>
            <a:r>
              <a:rPr dirty="0" sz="2800" spc="25" b="1">
                <a:solidFill>
                  <a:srgbClr val="3E231A"/>
                </a:solidFill>
                <a:latin typeface="Times New Roman"/>
                <a:cs typeface="Times New Roman"/>
              </a:rPr>
              <a:t>Extra</a:t>
            </a:r>
            <a:r>
              <a:rPr dirty="0" sz="2800" spc="-105" b="1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800" spc="40" b="1">
                <a:solidFill>
                  <a:srgbClr val="3E231A"/>
                </a:solidFill>
                <a:latin typeface="Times New Roman"/>
                <a:cs typeface="Times New Roman"/>
              </a:rPr>
              <a:t>cardiac</a:t>
            </a:r>
            <a:r>
              <a:rPr dirty="0" sz="2800" spc="-95" b="1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800" spc="55" b="1">
                <a:solidFill>
                  <a:srgbClr val="3E231A"/>
                </a:solidFill>
                <a:latin typeface="Times New Roman"/>
                <a:cs typeface="Times New Roman"/>
              </a:rPr>
              <a:t>channels</a:t>
            </a:r>
            <a:r>
              <a:rPr dirty="0" sz="2800" spc="80" b="1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800" spc="165" b="1">
                <a:solidFill>
                  <a:srgbClr val="3E231A"/>
                </a:solidFill>
                <a:latin typeface="Times New Roman"/>
                <a:cs typeface="Times New Roman"/>
              </a:rPr>
              <a:t>open</a:t>
            </a:r>
            <a:r>
              <a:rPr dirty="0" sz="2800" spc="-140" b="1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800" spc="95" b="1">
                <a:solidFill>
                  <a:srgbClr val="3E231A"/>
                </a:solidFill>
                <a:latin typeface="Times New Roman"/>
                <a:cs typeface="Times New Roman"/>
              </a:rPr>
              <a:t>up</a:t>
            </a:r>
            <a:r>
              <a:rPr dirty="0" sz="2800" spc="-120" b="1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800" spc="-105" b="1">
                <a:solidFill>
                  <a:srgbClr val="3E231A"/>
                </a:solidFill>
                <a:latin typeface="Times New Roman"/>
                <a:cs typeface="Times New Roman"/>
              </a:rPr>
              <a:t>in</a:t>
            </a:r>
            <a:r>
              <a:rPr dirty="0" sz="2800" spc="-40" b="1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800" spc="70" b="1">
                <a:solidFill>
                  <a:srgbClr val="3E231A"/>
                </a:solidFill>
                <a:latin typeface="Times New Roman"/>
                <a:cs typeface="Times New Roman"/>
              </a:rPr>
              <a:t>emergencies</a:t>
            </a:r>
            <a:r>
              <a:rPr dirty="0" sz="2800" spc="-125" b="1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800" spc="10" b="1">
                <a:solidFill>
                  <a:srgbClr val="3E231A"/>
                </a:solidFill>
                <a:latin typeface="Times New Roman"/>
                <a:cs typeface="Times New Roman"/>
              </a:rPr>
              <a:t>when</a:t>
            </a:r>
            <a:r>
              <a:rPr dirty="0" sz="2800" spc="-40" b="1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800" spc="114" b="1">
                <a:solidFill>
                  <a:srgbClr val="3E231A"/>
                </a:solidFill>
                <a:latin typeface="Times New Roman"/>
                <a:cs typeface="Times New Roman"/>
              </a:rPr>
              <a:t>the  </a:t>
            </a:r>
            <a:r>
              <a:rPr dirty="0" sz="2800" spc="75" b="1">
                <a:solidFill>
                  <a:srgbClr val="3E231A"/>
                </a:solidFill>
                <a:latin typeface="Times New Roman"/>
                <a:cs typeface="Times New Roman"/>
              </a:rPr>
              <a:t>coronary </a:t>
            </a:r>
            <a:r>
              <a:rPr dirty="0" sz="2800" spc="50" b="1">
                <a:solidFill>
                  <a:srgbClr val="3E231A"/>
                </a:solidFill>
                <a:latin typeface="Times New Roman"/>
                <a:cs typeface="Times New Roman"/>
              </a:rPr>
              <a:t>arteries </a:t>
            </a:r>
            <a:r>
              <a:rPr dirty="0" sz="2800" spc="60" b="1">
                <a:solidFill>
                  <a:srgbClr val="3E231A"/>
                </a:solidFill>
                <a:latin typeface="Times New Roman"/>
                <a:cs typeface="Times New Roman"/>
              </a:rPr>
              <a:t>are</a:t>
            </a:r>
            <a:r>
              <a:rPr dirty="0" sz="2800" spc="-490" b="1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800" spc="100" b="1">
                <a:solidFill>
                  <a:srgbClr val="3E231A"/>
                </a:solidFill>
                <a:latin typeface="Times New Roman"/>
                <a:cs typeface="Times New Roman"/>
              </a:rPr>
              <a:t>blocked.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112500" y="596900"/>
            <a:ext cx="1206500" cy="546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53340">
              <a:lnSpc>
                <a:spcPts val="1555"/>
              </a:lnSpc>
            </a:pPr>
            <a:fld id="{81D60167-4931-47E6-BA6A-407CBD079E47}" type="slidenum">
              <a:rPr dirty="0" spc="-85"/>
              <a:t>14</a:t>
            </a:fld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58900" y="1074419"/>
            <a:ext cx="10278110" cy="105537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900" spc="95">
                <a:solidFill>
                  <a:srgbClr val="3E231A"/>
                </a:solidFill>
              </a:rPr>
              <a:t>Venous</a:t>
            </a:r>
            <a:r>
              <a:rPr dirty="0" sz="5900" spc="15">
                <a:solidFill>
                  <a:srgbClr val="3E231A"/>
                </a:solidFill>
              </a:rPr>
              <a:t> </a:t>
            </a:r>
            <a:r>
              <a:rPr dirty="0" sz="5900" spc="130">
                <a:solidFill>
                  <a:srgbClr val="3E231A"/>
                </a:solidFill>
              </a:rPr>
              <a:t>Drainage</a:t>
            </a:r>
            <a:r>
              <a:rPr dirty="0" sz="5900" spc="-225">
                <a:solidFill>
                  <a:srgbClr val="3E231A"/>
                </a:solidFill>
              </a:rPr>
              <a:t> </a:t>
            </a:r>
            <a:r>
              <a:rPr dirty="0" sz="5900" spc="450">
                <a:solidFill>
                  <a:srgbClr val="3E231A"/>
                </a:solidFill>
              </a:rPr>
              <a:t>of</a:t>
            </a:r>
            <a:r>
              <a:rPr dirty="0" sz="5900" spc="-114">
                <a:solidFill>
                  <a:srgbClr val="3E231A"/>
                </a:solidFill>
              </a:rPr>
              <a:t> </a:t>
            </a:r>
            <a:r>
              <a:rPr dirty="0" sz="5900" spc="260">
                <a:solidFill>
                  <a:srgbClr val="3E231A"/>
                </a:solidFill>
              </a:rPr>
              <a:t>The</a:t>
            </a:r>
            <a:r>
              <a:rPr dirty="0" sz="5900" spc="-225">
                <a:solidFill>
                  <a:srgbClr val="3E231A"/>
                </a:solidFill>
              </a:rPr>
              <a:t> </a:t>
            </a:r>
            <a:r>
              <a:rPr dirty="0" sz="5900" spc="95">
                <a:solidFill>
                  <a:srgbClr val="3E231A"/>
                </a:solidFill>
              </a:rPr>
              <a:t>Heart</a:t>
            </a:r>
            <a:endParaRPr sz="5900"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638300" y="2763479"/>
            <a:ext cx="5650230" cy="58013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226695">
              <a:lnSpc>
                <a:spcPct val="101200"/>
              </a:lnSpc>
            </a:pPr>
            <a:r>
              <a:rPr dirty="0" sz="2800" spc="55" b="1">
                <a:solidFill>
                  <a:srgbClr val="3E231A"/>
                </a:solidFill>
                <a:latin typeface="Times New Roman"/>
                <a:cs typeface="Times New Roman"/>
              </a:rPr>
              <a:t>Venous </a:t>
            </a:r>
            <a:r>
              <a:rPr dirty="0" sz="2800" spc="35" b="1">
                <a:solidFill>
                  <a:srgbClr val="3E231A"/>
                </a:solidFill>
                <a:latin typeface="Times New Roman"/>
                <a:cs typeface="Times New Roman"/>
              </a:rPr>
              <a:t>drainage </a:t>
            </a:r>
            <a:r>
              <a:rPr dirty="0" sz="2800" spc="15" b="1">
                <a:solidFill>
                  <a:srgbClr val="3E231A"/>
                </a:solidFill>
                <a:latin typeface="Times New Roman"/>
                <a:cs typeface="Times New Roman"/>
              </a:rPr>
              <a:t>brings  </a:t>
            </a:r>
            <a:r>
              <a:rPr dirty="0" sz="2800" spc="135" b="1">
                <a:solidFill>
                  <a:srgbClr val="3E231A"/>
                </a:solidFill>
                <a:latin typeface="Times New Roman"/>
                <a:cs typeface="Times New Roman"/>
              </a:rPr>
              <a:t>deoxygenated </a:t>
            </a:r>
            <a:r>
              <a:rPr dirty="0" sz="2800" spc="45" b="1">
                <a:solidFill>
                  <a:srgbClr val="3E231A"/>
                </a:solidFill>
                <a:latin typeface="Times New Roman"/>
                <a:cs typeface="Times New Roman"/>
              </a:rPr>
              <a:t>cardiac </a:t>
            </a:r>
            <a:r>
              <a:rPr dirty="0" sz="2800" spc="135" b="1">
                <a:solidFill>
                  <a:srgbClr val="3E231A"/>
                </a:solidFill>
                <a:latin typeface="Times New Roman"/>
                <a:cs typeface="Times New Roman"/>
              </a:rPr>
              <a:t>blood</a:t>
            </a:r>
            <a:r>
              <a:rPr dirty="0" sz="2800" spc="-500" b="1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800" spc="90" b="1">
                <a:solidFill>
                  <a:srgbClr val="3E231A"/>
                </a:solidFill>
                <a:latin typeface="Times New Roman"/>
                <a:cs typeface="Times New Roman"/>
              </a:rPr>
              <a:t>back  </a:t>
            </a:r>
            <a:r>
              <a:rPr dirty="0" sz="2800" spc="170" b="1">
                <a:solidFill>
                  <a:srgbClr val="3E231A"/>
                </a:solidFill>
                <a:latin typeface="Times New Roman"/>
                <a:cs typeface="Times New Roman"/>
              </a:rPr>
              <a:t>to </a:t>
            </a:r>
            <a:r>
              <a:rPr dirty="0" sz="2800" spc="114" b="1">
                <a:solidFill>
                  <a:srgbClr val="3E231A"/>
                </a:solidFill>
                <a:latin typeface="Times New Roman"/>
                <a:cs typeface="Times New Roman"/>
              </a:rPr>
              <a:t>the</a:t>
            </a:r>
            <a:r>
              <a:rPr dirty="0" sz="2800" spc="-315" b="1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800" spc="60" b="1">
                <a:solidFill>
                  <a:srgbClr val="3E231A"/>
                </a:solidFill>
                <a:latin typeface="Times New Roman"/>
                <a:cs typeface="Times New Roman"/>
              </a:rPr>
              <a:t>heart.</a:t>
            </a:r>
            <a:endParaRPr sz="2800">
              <a:latin typeface="Times New Roman"/>
              <a:cs typeface="Times New Roman"/>
            </a:endParaRPr>
          </a:p>
          <a:p>
            <a:pPr marL="12700" marR="716915">
              <a:lnSpc>
                <a:spcPct val="101200"/>
              </a:lnSpc>
              <a:spcBef>
                <a:spcPts val="1900"/>
              </a:spcBef>
            </a:pPr>
            <a:r>
              <a:rPr dirty="0" sz="2800" spc="30" b="1">
                <a:solidFill>
                  <a:srgbClr val="3E231A"/>
                </a:solidFill>
                <a:latin typeface="Times New Roman"/>
                <a:cs typeface="Times New Roman"/>
              </a:rPr>
              <a:t>Cardiac </a:t>
            </a:r>
            <a:r>
              <a:rPr dirty="0" sz="2800" spc="90" b="1">
                <a:solidFill>
                  <a:srgbClr val="3E231A"/>
                </a:solidFill>
                <a:latin typeface="Times New Roman"/>
                <a:cs typeface="Times New Roman"/>
              </a:rPr>
              <a:t>venous </a:t>
            </a:r>
            <a:r>
              <a:rPr dirty="0" sz="2800" spc="35" b="1">
                <a:solidFill>
                  <a:srgbClr val="3E231A"/>
                </a:solidFill>
                <a:latin typeface="Times New Roman"/>
                <a:cs typeface="Times New Roman"/>
              </a:rPr>
              <a:t>drainage</a:t>
            </a:r>
            <a:r>
              <a:rPr dirty="0" sz="2800" spc="-385" b="1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800" spc="95" b="1">
                <a:solidFill>
                  <a:srgbClr val="3E231A"/>
                </a:solidFill>
                <a:latin typeface="Times New Roman"/>
                <a:cs typeface="Times New Roman"/>
              </a:rPr>
              <a:t>occur  </a:t>
            </a:r>
            <a:r>
              <a:rPr dirty="0" sz="2800" spc="30" b="1">
                <a:solidFill>
                  <a:srgbClr val="3E231A"/>
                </a:solidFill>
                <a:latin typeface="Times New Roman"/>
                <a:cs typeface="Times New Roman"/>
              </a:rPr>
              <a:t>through:</a:t>
            </a:r>
            <a:endParaRPr sz="2800">
              <a:latin typeface="Times New Roman"/>
              <a:cs typeface="Times New Roman"/>
            </a:endParaRPr>
          </a:p>
          <a:p>
            <a:pPr marL="88900">
              <a:lnSpc>
                <a:spcPts val="2840"/>
              </a:lnSpc>
              <a:spcBef>
                <a:spcPts val="2140"/>
              </a:spcBef>
              <a:buChar char="-"/>
              <a:tabLst>
                <a:tab pos="304800" algn="l"/>
              </a:tabLst>
            </a:pPr>
            <a:r>
              <a:rPr dirty="0" sz="2400" spc="150">
                <a:solidFill>
                  <a:srgbClr val="3E231A"/>
                </a:solidFill>
                <a:latin typeface="Times New Roman"/>
                <a:cs typeface="Times New Roman"/>
              </a:rPr>
              <a:t>Coronary </a:t>
            </a:r>
            <a:r>
              <a:rPr dirty="0" sz="2400" spc="70">
                <a:solidFill>
                  <a:srgbClr val="3E231A"/>
                </a:solidFill>
                <a:latin typeface="Times New Roman"/>
                <a:cs typeface="Times New Roman"/>
              </a:rPr>
              <a:t>sinus, </a:t>
            </a:r>
            <a:r>
              <a:rPr dirty="0" sz="2400" spc="15">
                <a:solidFill>
                  <a:srgbClr val="3E231A"/>
                </a:solidFill>
                <a:latin typeface="Times New Roman"/>
                <a:cs typeface="Times New Roman"/>
              </a:rPr>
              <a:t>which </a:t>
            </a:r>
            <a:r>
              <a:rPr dirty="0" sz="2400" spc="20">
                <a:solidFill>
                  <a:srgbClr val="3E231A"/>
                </a:solidFill>
                <a:latin typeface="Times New Roman"/>
                <a:cs typeface="Times New Roman"/>
              </a:rPr>
              <a:t>lies </a:t>
            </a:r>
            <a:r>
              <a:rPr dirty="0" sz="2400" spc="-30">
                <a:solidFill>
                  <a:srgbClr val="3E231A"/>
                </a:solidFill>
                <a:latin typeface="Times New Roman"/>
                <a:cs typeface="Times New Roman"/>
              </a:rPr>
              <a:t>in</a:t>
            </a:r>
            <a:r>
              <a:rPr dirty="0" sz="2400" spc="-40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400" spc="210">
                <a:solidFill>
                  <a:srgbClr val="3E231A"/>
                </a:solidFill>
                <a:latin typeface="Times New Roman"/>
                <a:cs typeface="Times New Roman"/>
              </a:rPr>
              <a:t>the</a:t>
            </a:r>
            <a:endParaRPr sz="2400">
              <a:latin typeface="Times New Roman"/>
              <a:cs typeface="Times New Roman"/>
            </a:endParaRPr>
          </a:p>
          <a:p>
            <a:pPr marL="88900" marR="349250">
              <a:lnSpc>
                <a:spcPts val="2900"/>
              </a:lnSpc>
              <a:spcBef>
                <a:spcPts val="40"/>
              </a:spcBef>
            </a:pPr>
            <a:r>
              <a:rPr dirty="0" sz="2400" spc="150">
                <a:solidFill>
                  <a:srgbClr val="3E231A"/>
                </a:solidFill>
                <a:latin typeface="Times New Roman"/>
                <a:cs typeface="Times New Roman"/>
              </a:rPr>
              <a:t>posterior </a:t>
            </a:r>
            <a:r>
              <a:rPr dirty="0" sz="2400" spc="204">
                <a:solidFill>
                  <a:srgbClr val="3E231A"/>
                </a:solidFill>
                <a:latin typeface="Times New Roman"/>
                <a:cs typeface="Times New Roman"/>
              </a:rPr>
              <a:t>part </a:t>
            </a:r>
            <a:r>
              <a:rPr dirty="0" sz="2400" spc="165">
                <a:solidFill>
                  <a:srgbClr val="3E231A"/>
                </a:solidFill>
                <a:latin typeface="Times New Roman"/>
                <a:cs typeface="Times New Roman"/>
              </a:rPr>
              <a:t>of </a:t>
            </a:r>
            <a:r>
              <a:rPr dirty="0" sz="2400" spc="210">
                <a:solidFill>
                  <a:srgbClr val="3E231A"/>
                </a:solidFill>
                <a:latin typeface="Times New Roman"/>
                <a:cs typeface="Times New Roman"/>
              </a:rPr>
              <a:t>the </a:t>
            </a:r>
            <a:r>
              <a:rPr dirty="0" sz="2400" spc="85">
                <a:solidFill>
                  <a:srgbClr val="3E231A"/>
                </a:solidFill>
                <a:latin typeface="Times New Roman"/>
                <a:cs typeface="Times New Roman"/>
              </a:rPr>
              <a:t>atrioventricular  </a:t>
            </a:r>
            <a:r>
              <a:rPr dirty="0" sz="2400" spc="114">
                <a:solidFill>
                  <a:srgbClr val="3E231A"/>
                </a:solidFill>
                <a:latin typeface="Times New Roman"/>
                <a:cs typeface="Times New Roman"/>
              </a:rPr>
              <a:t>groove</a:t>
            </a:r>
            <a:r>
              <a:rPr dirty="0" sz="2400" spc="2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400" spc="10">
                <a:solidFill>
                  <a:srgbClr val="3E231A"/>
                </a:solidFill>
                <a:latin typeface="Times New Roman"/>
                <a:cs typeface="Times New Roman"/>
              </a:rPr>
              <a:t>&amp;</a:t>
            </a:r>
            <a:r>
              <a:rPr dirty="0" sz="2400" spc="-8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400" spc="10">
                <a:solidFill>
                  <a:srgbClr val="3E231A"/>
                </a:solidFill>
                <a:latin typeface="Times New Roman"/>
                <a:cs typeface="Times New Roman"/>
              </a:rPr>
              <a:t>is</a:t>
            </a:r>
            <a:r>
              <a:rPr dirty="0" sz="2400" spc="-4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400" spc="220">
                <a:solidFill>
                  <a:srgbClr val="3E231A"/>
                </a:solidFill>
                <a:latin typeface="Times New Roman"/>
                <a:cs typeface="Times New Roman"/>
              </a:rPr>
              <a:t>a</a:t>
            </a:r>
            <a:r>
              <a:rPr dirty="0" sz="2400" spc="-9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400" spc="105">
                <a:solidFill>
                  <a:srgbClr val="3E231A"/>
                </a:solidFill>
                <a:latin typeface="Times New Roman"/>
                <a:cs typeface="Times New Roman"/>
              </a:rPr>
              <a:t>continuation</a:t>
            </a:r>
            <a:r>
              <a:rPr dirty="0" sz="2400" spc="7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400" spc="170">
                <a:solidFill>
                  <a:srgbClr val="3E231A"/>
                </a:solidFill>
                <a:latin typeface="Times New Roman"/>
                <a:cs typeface="Times New Roman"/>
              </a:rPr>
              <a:t>of</a:t>
            </a:r>
            <a:r>
              <a:rPr dirty="0" sz="2400" spc="-5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400" spc="210">
                <a:solidFill>
                  <a:srgbClr val="3E231A"/>
                </a:solidFill>
                <a:latin typeface="Times New Roman"/>
                <a:cs typeface="Times New Roman"/>
              </a:rPr>
              <a:t>the</a:t>
            </a:r>
            <a:r>
              <a:rPr dirty="0" sz="2400" spc="-18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400" spc="170">
                <a:solidFill>
                  <a:srgbClr val="3E231A"/>
                </a:solidFill>
                <a:latin typeface="Times New Roman"/>
                <a:cs typeface="Times New Roman"/>
              </a:rPr>
              <a:t>great  </a:t>
            </a:r>
            <a:r>
              <a:rPr dirty="0" sz="2400" spc="135">
                <a:solidFill>
                  <a:srgbClr val="3E231A"/>
                </a:solidFill>
                <a:latin typeface="Times New Roman"/>
                <a:cs typeface="Times New Roman"/>
              </a:rPr>
              <a:t>cardiac</a:t>
            </a:r>
            <a:r>
              <a:rPr dirty="0" sz="2400" spc="-19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400" spc="25">
                <a:solidFill>
                  <a:srgbClr val="3E231A"/>
                </a:solidFill>
                <a:latin typeface="Times New Roman"/>
                <a:cs typeface="Times New Roman"/>
              </a:rPr>
              <a:t>vein.</a:t>
            </a:r>
            <a:endParaRPr sz="2400">
              <a:latin typeface="Times New Roman"/>
              <a:cs typeface="Times New Roman"/>
            </a:endParaRPr>
          </a:p>
          <a:p>
            <a:pPr marL="304800" indent="-215900">
              <a:lnSpc>
                <a:spcPct val="100000"/>
              </a:lnSpc>
              <a:spcBef>
                <a:spcPts val="1920"/>
              </a:spcBef>
              <a:buChar char="-"/>
              <a:tabLst>
                <a:tab pos="304800" algn="l"/>
              </a:tabLst>
            </a:pPr>
            <a:r>
              <a:rPr dirty="0" sz="2400" spc="100">
                <a:solidFill>
                  <a:srgbClr val="3E231A"/>
                </a:solidFill>
                <a:latin typeface="Times New Roman"/>
                <a:cs typeface="Times New Roman"/>
              </a:rPr>
              <a:t>Anterior,</a:t>
            </a:r>
            <a:r>
              <a:rPr dirty="0" sz="2400" spc="-8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400" spc="50">
                <a:solidFill>
                  <a:srgbClr val="3E231A"/>
                </a:solidFill>
                <a:latin typeface="Times New Roman"/>
                <a:cs typeface="Times New Roman"/>
              </a:rPr>
              <a:t>middle</a:t>
            </a:r>
            <a:r>
              <a:rPr dirty="0" sz="2400" spc="-18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400" spc="10">
                <a:solidFill>
                  <a:srgbClr val="3E231A"/>
                </a:solidFill>
                <a:latin typeface="Times New Roman"/>
                <a:cs typeface="Times New Roman"/>
              </a:rPr>
              <a:t>&amp; </a:t>
            </a:r>
            <a:r>
              <a:rPr dirty="0" sz="2400" spc="-20">
                <a:solidFill>
                  <a:srgbClr val="3E231A"/>
                </a:solidFill>
                <a:latin typeface="Times New Roman"/>
                <a:cs typeface="Times New Roman"/>
              </a:rPr>
              <a:t>small</a:t>
            </a:r>
            <a:r>
              <a:rPr dirty="0" sz="2400" spc="-4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400" spc="135">
                <a:solidFill>
                  <a:srgbClr val="3E231A"/>
                </a:solidFill>
                <a:latin typeface="Times New Roman"/>
                <a:cs typeface="Times New Roman"/>
              </a:rPr>
              <a:t>cardiac</a:t>
            </a:r>
            <a:r>
              <a:rPr dirty="0" sz="2400" spc="-11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400" spc="45">
                <a:solidFill>
                  <a:srgbClr val="3E231A"/>
                </a:solidFill>
                <a:latin typeface="Times New Roman"/>
                <a:cs typeface="Times New Roman"/>
              </a:rPr>
              <a:t>veins.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3E231A"/>
              </a:buClr>
              <a:buFont typeface="Times New Roman"/>
              <a:buChar char="-"/>
            </a:pPr>
            <a:endParaRPr sz="1850">
              <a:latin typeface="Times New Roman"/>
              <a:cs typeface="Times New Roman"/>
            </a:endParaRPr>
          </a:p>
          <a:p>
            <a:pPr marL="88900" marR="5080">
              <a:lnSpc>
                <a:spcPts val="2800"/>
              </a:lnSpc>
              <a:buChar char="-"/>
              <a:tabLst>
                <a:tab pos="304800" algn="l"/>
              </a:tabLst>
            </a:pPr>
            <a:r>
              <a:rPr dirty="0" sz="2400" spc="85">
                <a:solidFill>
                  <a:srgbClr val="3E231A"/>
                </a:solidFill>
                <a:latin typeface="Times New Roman"/>
                <a:cs typeface="Times New Roman"/>
              </a:rPr>
              <a:t>Venae </a:t>
            </a:r>
            <a:r>
              <a:rPr dirty="0" sz="2400" spc="135">
                <a:solidFill>
                  <a:srgbClr val="3E231A"/>
                </a:solidFill>
                <a:latin typeface="Times New Roman"/>
                <a:cs typeface="Times New Roman"/>
              </a:rPr>
              <a:t>Cordis</a:t>
            </a:r>
            <a:r>
              <a:rPr dirty="0" sz="2400" spc="-34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3E231A"/>
                </a:solidFill>
                <a:latin typeface="Times New Roman"/>
                <a:cs typeface="Times New Roman"/>
              </a:rPr>
              <a:t>Minimae </a:t>
            </a:r>
            <a:r>
              <a:rPr dirty="0" sz="2400" spc="75">
                <a:solidFill>
                  <a:srgbClr val="3E231A"/>
                </a:solidFill>
                <a:latin typeface="Times New Roman"/>
                <a:cs typeface="Times New Roman"/>
              </a:rPr>
              <a:t>(smallest </a:t>
            </a:r>
            <a:r>
              <a:rPr dirty="0" sz="2400" spc="135">
                <a:solidFill>
                  <a:srgbClr val="3E231A"/>
                </a:solidFill>
                <a:latin typeface="Times New Roman"/>
                <a:cs typeface="Times New Roman"/>
              </a:rPr>
              <a:t>cardiac  </a:t>
            </a:r>
            <a:r>
              <a:rPr dirty="0" sz="2400" spc="80">
                <a:solidFill>
                  <a:srgbClr val="3E231A"/>
                </a:solidFill>
                <a:latin typeface="Times New Roman"/>
                <a:cs typeface="Times New Roman"/>
              </a:rPr>
              <a:t>veins.)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137400" y="3365500"/>
            <a:ext cx="5041900" cy="4521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1112500" y="596900"/>
            <a:ext cx="1206500" cy="546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53340">
              <a:lnSpc>
                <a:spcPts val="1555"/>
              </a:lnSpc>
            </a:pPr>
            <a:fld id="{81D60167-4931-47E6-BA6A-407CBD079E47}" type="slidenum">
              <a:rPr dirty="0" spc="-85"/>
              <a:t>14</a:t>
            </a:fld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58900" y="1322438"/>
            <a:ext cx="10278110" cy="105537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900" spc="95">
                <a:solidFill>
                  <a:srgbClr val="3E231A"/>
                </a:solidFill>
              </a:rPr>
              <a:t>Venous</a:t>
            </a:r>
            <a:r>
              <a:rPr dirty="0" sz="5900" spc="15">
                <a:solidFill>
                  <a:srgbClr val="3E231A"/>
                </a:solidFill>
              </a:rPr>
              <a:t> </a:t>
            </a:r>
            <a:r>
              <a:rPr dirty="0" sz="5900" spc="130">
                <a:solidFill>
                  <a:srgbClr val="3E231A"/>
                </a:solidFill>
              </a:rPr>
              <a:t>Drainage</a:t>
            </a:r>
            <a:r>
              <a:rPr dirty="0" sz="5900" spc="-225">
                <a:solidFill>
                  <a:srgbClr val="3E231A"/>
                </a:solidFill>
              </a:rPr>
              <a:t> </a:t>
            </a:r>
            <a:r>
              <a:rPr dirty="0" sz="5900" spc="450">
                <a:solidFill>
                  <a:srgbClr val="3E231A"/>
                </a:solidFill>
              </a:rPr>
              <a:t>of</a:t>
            </a:r>
            <a:r>
              <a:rPr dirty="0" sz="5900" spc="-114">
                <a:solidFill>
                  <a:srgbClr val="3E231A"/>
                </a:solidFill>
              </a:rPr>
              <a:t> </a:t>
            </a:r>
            <a:r>
              <a:rPr dirty="0" sz="5900" spc="260">
                <a:solidFill>
                  <a:srgbClr val="3E231A"/>
                </a:solidFill>
              </a:rPr>
              <a:t>The</a:t>
            </a:r>
            <a:r>
              <a:rPr dirty="0" sz="5900" spc="-225">
                <a:solidFill>
                  <a:srgbClr val="3E231A"/>
                </a:solidFill>
              </a:rPr>
              <a:t> </a:t>
            </a:r>
            <a:r>
              <a:rPr dirty="0" sz="5900" spc="95">
                <a:solidFill>
                  <a:srgbClr val="3E231A"/>
                </a:solidFill>
              </a:rPr>
              <a:t>Heart</a:t>
            </a:r>
            <a:endParaRPr sz="5900"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689100" y="3044520"/>
            <a:ext cx="5530215" cy="49625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3000" spc="175">
                <a:solidFill>
                  <a:srgbClr val="3E231A"/>
                </a:solidFill>
                <a:latin typeface="Times New Roman"/>
                <a:cs typeface="Times New Roman"/>
              </a:rPr>
              <a:t>Most</a:t>
            </a:r>
            <a:r>
              <a:rPr dirty="0" sz="3000" spc="-5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000" spc="235">
                <a:solidFill>
                  <a:srgbClr val="3E231A"/>
                </a:solidFill>
                <a:latin typeface="Times New Roman"/>
                <a:cs typeface="Times New Roman"/>
              </a:rPr>
              <a:t>of</a:t>
            </a:r>
            <a:r>
              <a:rPr dirty="0" sz="3000" spc="-14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000" spc="240">
                <a:solidFill>
                  <a:srgbClr val="3E231A"/>
                </a:solidFill>
                <a:latin typeface="Times New Roman"/>
                <a:cs typeface="Times New Roman"/>
              </a:rPr>
              <a:t>the</a:t>
            </a:r>
            <a:r>
              <a:rPr dirty="0" sz="3000" spc="-15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000" spc="150">
                <a:solidFill>
                  <a:srgbClr val="3E231A"/>
                </a:solidFill>
                <a:latin typeface="Times New Roman"/>
                <a:cs typeface="Times New Roman"/>
              </a:rPr>
              <a:t>venous</a:t>
            </a:r>
            <a:r>
              <a:rPr dirty="0" sz="3000" spc="1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000" spc="210">
                <a:solidFill>
                  <a:srgbClr val="3E231A"/>
                </a:solidFill>
                <a:latin typeface="Times New Roman"/>
                <a:cs typeface="Times New Roman"/>
              </a:rPr>
              <a:t>blood</a:t>
            </a:r>
            <a:r>
              <a:rPr dirty="0" sz="3000" spc="-18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000" spc="210">
                <a:solidFill>
                  <a:srgbClr val="3E231A"/>
                </a:solidFill>
                <a:latin typeface="Times New Roman"/>
                <a:cs typeface="Times New Roman"/>
              </a:rPr>
              <a:t>return  </a:t>
            </a:r>
            <a:r>
              <a:rPr dirty="0" sz="3000" spc="275">
                <a:solidFill>
                  <a:srgbClr val="3E231A"/>
                </a:solidFill>
                <a:latin typeface="Times New Roman"/>
                <a:cs typeface="Times New Roman"/>
              </a:rPr>
              <a:t>to </a:t>
            </a:r>
            <a:r>
              <a:rPr dirty="0" sz="3000" spc="240">
                <a:solidFill>
                  <a:srgbClr val="3E231A"/>
                </a:solidFill>
                <a:latin typeface="Times New Roman"/>
                <a:cs typeface="Times New Roman"/>
              </a:rPr>
              <a:t>the </a:t>
            </a:r>
            <a:r>
              <a:rPr dirty="0" sz="3000" spc="235">
                <a:solidFill>
                  <a:srgbClr val="3E231A"/>
                </a:solidFill>
                <a:latin typeface="Times New Roman"/>
                <a:cs typeface="Times New Roman"/>
              </a:rPr>
              <a:t>heart </a:t>
            </a:r>
            <a:r>
              <a:rPr dirty="0" sz="3000" spc="100">
                <a:solidFill>
                  <a:srgbClr val="3E231A"/>
                </a:solidFill>
                <a:latin typeface="Times New Roman"/>
                <a:cs typeface="Times New Roman"/>
              </a:rPr>
              <a:t>into </a:t>
            </a:r>
            <a:r>
              <a:rPr dirty="0" sz="3000" spc="240">
                <a:solidFill>
                  <a:srgbClr val="3E231A"/>
                </a:solidFill>
                <a:latin typeface="Times New Roman"/>
                <a:cs typeface="Times New Roman"/>
              </a:rPr>
              <a:t>the </a:t>
            </a:r>
            <a:r>
              <a:rPr dirty="0" sz="3000" spc="170">
                <a:solidFill>
                  <a:srgbClr val="3E231A"/>
                </a:solidFill>
                <a:latin typeface="Times New Roman"/>
                <a:cs typeface="Times New Roman"/>
              </a:rPr>
              <a:t>Rt </a:t>
            </a:r>
            <a:r>
              <a:rPr dirty="0" sz="3000" spc="80">
                <a:solidFill>
                  <a:srgbClr val="3E231A"/>
                </a:solidFill>
                <a:latin typeface="Times New Roman"/>
                <a:cs typeface="Times New Roman"/>
              </a:rPr>
              <a:t>atrium  </a:t>
            </a:r>
            <a:r>
              <a:rPr dirty="0" sz="3000" spc="204">
                <a:solidFill>
                  <a:srgbClr val="3E231A"/>
                </a:solidFill>
                <a:latin typeface="Times New Roman"/>
                <a:cs typeface="Times New Roman"/>
              </a:rPr>
              <a:t>through </a:t>
            </a:r>
            <a:r>
              <a:rPr dirty="0" sz="3000" spc="240">
                <a:solidFill>
                  <a:srgbClr val="3E231A"/>
                </a:solidFill>
                <a:latin typeface="Times New Roman"/>
                <a:cs typeface="Times New Roman"/>
              </a:rPr>
              <a:t>the </a:t>
            </a:r>
            <a:r>
              <a:rPr dirty="0" sz="3000" spc="204">
                <a:solidFill>
                  <a:srgbClr val="3E231A"/>
                </a:solidFill>
                <a:latin typeface="Times New Roman"/>
                <a:cs typeface="Times New Roman"/>
              </a:rPr>
              <a:t>coronary </a:t>
            </a:r>
            <a:r>
              <a:rPr dirty="0" sz="3000" spc="105">
                <a:solidFill>
                  <a:srgbClr val="3E231A"/>
                </a:solidFill>
                <a:latin typeface="Times New Roman"/>
                <a:cs typeface="Times New Roman"/>
              </a:rPr>
              <a:t>sinus </a:t>
            </a:r>
            <a:r>
              <a:rPr dirty="0" sz="3000" spc="-55">
                <a:solidFill>
                  <a:srgbClr val="3E231A"/>
                </a:solidFill>
                <a:latin typeface="Times New Roman"/>
                <a:cs typeface="Times New Roman"/>
              </a:rPr>
              <a:t>via  </a:t>
            </a:r>
            <a:r>
              <a:rPr dirty="0" sz="3000" spc="240">
                <a:solidFill>
                  <a:srgbClr val="3E231A"/>
                </a:solidFill>
                <a:latin typeface="Times New Roman"/>
                <a:cs typeface="Times New Roman"/>
              </a:rPr>
              <a:t>the </a:t>
            </a:r>
            <a:r>
              <a:rPr dirty="0" sz="3000" spc="160">
                <a:solidFill>
                  <a:srgbClr val="3E231A"/>
                </a:solidFill>
                <a:latin typeface="Times New Roman"/>
                <a:cs typeface="Times New Roman"/>
              </a:rPr>
              <a:t>cardiac</a:t>
            </a:r>
            <a:r>
              <a:rPr dirty="0" sz="3000" spc="-52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000" spc="40">
                <a:solidFill>
                  <a:srgbClr val="3E231A"/>
                </a:solidFill>
                <a:latin typeface="Times New Roman"/>
                <a:cs typeface="Times New Roman"/>
              </a:rPr>
              <a:t>veins.</a:t>
            </a:r>
            <a:endParaRPr sz="3000">
              <a:latin typeface="Times New Roman"/>
              <a:cs typeface="Times New Roman"/>
            </a:endParaRPr>
          </a:p>
          <a:p>
            <a:pPr marL="12700" marR="48260">
              <a:lnSpc>
                <a:spcPct val="100000"/>
              </a:lnSpc>
              <a:spcBef>
                <a:spcPts val="2400"/>
              </a:spcBef>
            </a:pPr>
            <a:r>
              <a:rPr dirty="0" sz="3000" spc="185">
                <a:solidFill>
                  <a:srgbClr val="3E231A"/>
                </a:solidFill>
                <a:latin typeface="Times New Roman"/>
                <a:cs typeface="Times New Roman"/>
              </a:rPr>
              <a:t>5- </a:t>
            </a:r>
            <a:r>
              <a:rPr dirty="0" sz="3000" spc="-310">
                <a:solidFill>
                  <a:srgbClr val="3E231A"/>
                </a:solidFill>
                <a:latin typeface="Times New Roman"/>
                <a:cs typeface="Times New Roman"/>
              </a:rPr>
              <a:t>10 </a:t>
            </a:r>
            <a:r>
              <a:rPr dirty="0" sz="3000" spc="145">
                <a:solidFill>
                  <a:srgbClr val="3E231A"/>
                </a:solidFill>
                <a:latin typeface="Times New Roman"/>
                <a:cs typeface="Times New Roman"/>
              </a:rPr>
              <a:t>drains </a:t>
            </a:r>
            <a:r>
              <a:rPr dirty="0" sz="3000" spc="114">
                <a:solidFill>
                  <a:srgbClr val="3E231A"/>
                </a:solidFill>
                <a:latin typeface="Times New Roman"/>
                <a:cs typeface="Times New Roman"/>
              </a:rPr>
              <a:t>directly </a:t>
            </a:r>
            <a:r>
              <a:rPr dirty="0" sz="3000" spc="100">
                <a:solidFill>
                  <a:srgbClr val="3E231A"/>
                </a:solidFill>
                <a:latin typeface="Times New Roman"/>
                <a:cs typeface="Times New Roman"/>
              </a:rPr>
              <a:t>into </a:t>
            </a:r>
            <a:r>
              <a:rPr dirty="0" sz="3000" spc="235">
                <a:solidFill>
                  <a:srgbClr val="3E231A"/>
                </a:solidFill>
                <a:latin typeface="Times New Roman"/>
                <a:cs typeface="Times New Roman"/>
              </a:rPr>
              <a:t>heart  </a:t>
            </a:r>
            <a:r>
              <a:rPr dirty="0" sz="3000" spc="160">
                <a:solidFill>
                  <a:srgbClr val="3E231A"/>
                </a:solidFill>
                <a:latin typeface="Times New Roman"/>
                <a:cs typeface="Times New Roman"/>
              </a:rPr>
              <a:t>chambers, </a:t>
            </a:r>
            <a:r>
              <a:rPr dirty="0" sz="3000" spc="170">
                <a:solidFill>
                  <a:srgbClr val="3E231A"/>
                </a:solidFill>
                <a:latin typeface="Times New Roman"/>
                <a:cs typeface="Times New Roman"/>
              </a:rPr>
              <a:t>Rt </a:t>
            </a:r>
            <a:r>
              <a:rPr dirty="0" sz="3000" spc="80">
                <a:solidFill>
                  <a:srgbClr val="3E231A"/>
                </a:solidFill>
                <a:latin typeface="Times New Roman"/>
                <a:cs typeface="Times New Roman"/>
              </a:rPr>
              <a:t>atrium </a:t>
            </a:r>
            <a:r>
              <a:rPr dirty="0" sz="3000" spc="10">
                <a:solidFill>
                  <a:srgbClr val="3E231A"/>
                </a:solidFill>
                <a:latin typeface="Times New Roman"/>
                <a:cs typeface="Times New Roman"/>
              </a:rPr>
              <a:t>&amp; </a:t>
            </a:r>
            <a:r>
              <a:rPr dirty="0" sz="3000" spc="170">
                <a:solidFill>
                  <a:srgbClr val="3E231A"/>
                </a:solidFill>
                <a:latin typeface="Times New Roman"/>
                <a:cs typeface="Times New Roman"/>
              </a:rPr>
              <a:t>Rt  </a:t>
            </a:r>
            <a:r>
              <a:rPr dirty="0" sz="3000" spc="75">
                <a:solidFill>
                  <a:srgbClr val="3E231A"/>
                </a:solidFill>
                <a:latin typeface="Times New Roman"/>
                <a:cs typeface="Times New Roman"/>
              </a:rPr>
              <a:t>ventricle,</a:t>
            </a:r>
            <a:r>
              <a:rPr dirty="0" sz="3000" spc="-10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000" spc="204">
                <a:solidFill>
                  <a:srgbClr val="3E231A"/>
                </a:solidFill>
                <a:latin typeface="Times New Roman"/>
                <a:cs typeface="Times New Roman"/>
              </a:rPr>
              <a:t>by</a:t>
            </a:r>
            <a:r>
              <a:rPr dirty="0" sz="3000" spc="-8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000" spc="240">
                <a:solidFill>
                  <a:srgbClr val="3E231A"/>
                </a:solidFill>
                <a:latin typeface="Times New Roman"/>
                <a:cs typeface="Times New Roman"/>
              </a:rPr>
              <a:t>the</a:t>
            </a:r>
            <a:r>
              <a:rPr dirty="0" sz="3000" spc="-15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000" spc="160">
                <a:solidFill>
                  <a:srgbClr val="3E231A"/>
                </a:solidFill>
                <a:latin typeface="Times New Roman"/>
                <a:cs typeface="Times New Roman"/>
              </a:rPr>
              <a:t>anterior</a:t>
            </a:r>
            <a:r>
              <a:rPr dirty="0" sz="3000" spc="-2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000" spc="160">
                <a:solidFill>
                  <a:srgbClr val="3E231A"/>
                </a:solidFill>
                <a:latin typeface="Times New Roman"/>
                <a:cs typeface="Times New Roman"/>
              </a:rPr>
              <a:t>cardiac  </a:t>
            </a:r>
            <a:r>
              <a:rPr dirty="0" sz="3000" spc="-10">
                <a:solidFill>
                  <a:srgbClr val="3E231A"/>
                </a:solidFill>
                <a:latin typeface="Times New Roman"/>
                <a:cs typeface="Times New Roman"/>
              </a:rPr>
              <a:t>vein </a:t>
            </a:r>
            <a:r>
              <a:rPr dirty="0" sz="3000" spc="10">
                <a:solidFill>
                  <a:srgbClr val="3E231A"/>
                </a:solidFill>
                <a:latin typeface="Times New Roman"/>
                <a:cs typeface="Times New Roman"/>
              </a:rPr>
              <a:t>&amp; </a:t>
            </a:r>
            <a:r>
              <a:rPr dirty="0" sz="3000" spc="204">
                <a:solidFill>
                  <a:srgbClr val="3E231A"/>
                </a:solidFill>
                <a:latin typeface="Times New Roman"/>
                <a:cs typeface="Times New Roman"/>
              </a:rPr>
              <a:t>by </a:t>
            </a:r>
            <a:r>
              <a:rPr dirty="0" sz="3000" spc="240">
                <a:solidFill>
                  <a:srgbClr val="3E231A"/>
                </a:solidFill>
                <a:latin typeface="Times New Roman"/>
                <a:cs typeface="Times New Roman"/>
              </a:rPr>
              <a:t>the </a:t>
            </a:r>
            <a:r>
              <a:rPr dirty="0" sz="3000" spc="-10">
                <a:solidFill>
                  <a:srgbClr val="3E231A"/>
                </a:solidFill>
                <a:latin typeface="Times New Roman"/>
                <a:cs typeface="Times New Roman"/>
              </a:rPr>
              <a:t>small </a:t>
            </a:r>
            <a:r>
              <a:rPr dirty="0" sz="3000" spc="30">
                <a:solidFill>
                  <a:srgbClr val="3E231A"/>
                </a:solidFill>
                <a:latin typeface="Times New Roman"/>
                <a:cs typeface="Times New Roman"/>
              </a:rPr>
              <a:t>veins </a:t>
            </a:r>
            <a:r>
              <a:rPr dirty="0" sz="3000" spc="240">
                <a:solidFill>
                  <a:srgbClr val="3E231A"/>
                </a:solidFill>
                <a:latin typeface="Times New Roman"/>
                <a:cs typeface="Times New Roman"/>
              </a:rPr>
              <a:t>that  </a:t>
            </a:r>
            <a:r>
              <a:rPr dirty="0" sz="3000" spc="250">
                <a:solidFill>
                  <a:srgbClr val="3E231A"/>
                </a:solidFill>
                <a:latin typeface="Times New Roman"/>
                <a:cs typeface="Times New Roman"/>
              </a:rPr>
              <a:t>open </a:t>
            </a:r>
            <a:r>
              <a:rPr dirty="0" sz="3000" spc="114">
                <a:solidFill>
                  <a:srgbClr val="3E231A"/>
                </a:solidFill>
                <a:latin typeface="Times New Roman"/>
                <a:cs typeface="Times New Roman"/>
              </a:rPr>
              <a:t>directly </a:t>
            </a:r>
            <a:r>
              <a:rPr dirty="0" sz="3000" spc="105">
                <a:solidFill>
                  <a:srgbClr val="3E231A"/>
                </a:solidFill>
                <a:latin typeface="Times New Roman"/>
                <a:cs typeface="Times New Roman"/>
              </a:rPr>
              <a:t>into </a:t>
            </a:r>
            <a:r>
              <a:rPr dirty="0" sz="3000" spc="240">
                <a:solidFill>
                  <a:srgbClr val="3E231A"/>
                </a:solidFill>
                <a:latin typeface="Times New Roman"/>
                <a:cs typeface="Times New Roman"/>
              </a:rPr>
              <a:t>the </a:t>
            </a:r>
            <a:r>
              <a:rPr dirty="0" sz="3000" spc="235">
                <a:solidFill>
                  <a:srgbClr val="3E231A"/>
                </a:solidFill>
                <a:latin typeface="Times New Roman"/>
                <a:cs typeface="Times New Roman"/>
              </a:rPr>
              <a:t>heart  </a:t>
            </a:r>
            <a:r>
              <a:rPr dirty="0" sz="3000" spc="160">
                <a:solidFill>
                  <a:srgbClr val="3E231A"/>
                </a:solidFill>
                <a:latin typeface="Times New Roman"/>
                <a:cs typeface="Times New Roman"/>
              </a:rPr>
              <a:t>chambers.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112500" y="596900"/>
            <a:ext cx="1206500" cy="546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26300" y="3390900"/>
            <a:ext cx="5080000" cy="3886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53340">
              <a:lnSpc>
                <a:spcPts val="1555"/>
              </a:lnSpc>
            </a:pPr>
            <a:fld id="{81D60167-4931-47E6-BA6A-407CBD079E47}" type="slidenum">
              <a:rPr dirty="0" spc="-85"/>
              <a:t>14</a:t>
            </a:fld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33500" y="1087119"/>
            <a:ext cx="10334625" cy="96710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400" spc="-15">
                <a:solidFill>
                  <a:srgbClr val="3E231A"/>
                </a:solidFill>
              </a:rPr>
              <a:t>Lymphatic</a:t>
            </a:r>
            <a:r>
              <a:rPr dirty="0" sz="5400" spc="-160">
                <a:solidFill>
                  <a:srgbClr val="3E231A"/>
                </a:solidFill>
              </a:rPr>
              <a:t> </a:t>
            </a:r>
            <a:r>
              <a:rPr dirty="0" sz="5400" spc="120">
                <a:solidFill>
                  <a:srgbClr val="3E231A"/>
                </a:solidFill>
              </a:rPr>
              <a:t>Drainage</a:t>
            </a:r>
            <a:r>
              <a:rPr dirty="0" sz="5400" spc="-235">
                <a:solidFill>
                  <a:srgbClr val="3E231A"/>
                </a:solidFill>
              </a:rPr>
              <a:t> </a:t>
            </a:r>
            <a:r>
              <a:rPr dirty="0" sz="5400" spc="405">
                <a:solidFill>
                  <a:srgbClr val="3E231A"/>
                </a:solidFill>
              </a:rPr>
              <a:t>of</a:t>
            </a:r>
            <a:r>
              <a:rPr dirty="0" sz="5400" spc="-90">
                <a:solidFill>
                  <a:srgbClr val="3E231A"/>
                </a:solidFill>
              </a:rPr>
              <a:t> </a:t>
            </a:r>
            <a:r>
              <a:rPr dirty="0" sz="5400" spc="250">
                <a:solidFill>
                  <a:srgbClr val="3E231A"/>
                </a:solidFill>
              </a:rPr>
              <a:t>The</a:t>
            </a:r>
            <a:r>
              <a:rPr dirty="0" sz="5400" spc="-235">
                <a:solidFill>
                  <a:srgbClr val="3E231A"/>
                </a:solidFill>
              </a:rPr>
              <a:t> </a:t>
            </a:r>
            <a:r>
              <a:rPr dirty="0" sz="5400" spc="90">
                <a:solidFill>
                  <a:srgbClr val="3E231A"/>
                </a:solidFill>
              </a:rPr>
              <a:t>Heart</a:t>
            </a:r>
            <a:endParaRPr sz="5400"/>
          </a:p>
        </p:txBody>
      </p:sp>
      <p:sp>
        <p:nvSpPr>
          <p:cNvPr id="3" name="object 3"/>
          <p:cNvSpPr/>
          <p:nvPr/>
        </p:nvSpPr>
        <p:spPr>
          <a:xfrm>
            <a:off x="1320800" y="3162300"/>
            <a:ext cx="88900" cy="88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778000" y="2768600"/>
            <a:ext cx="9424035" cy="34613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22225">
              <a:lnSpc>
                <a:spcPts val="4500"/>
              </a:lnSpc>
            </a:pPr>
            <a:r>
              <a:rPr dirty="0" sz="3800" spc="150">
                <a:solidFill>
                  <a:srgbClr val="3E231A"/>
                </a:solidFill>
                <a:latin typeface="Times New Roman"/>
                <a:cs typeface="Times New Roman"/>
              </a:rPr>
              <a:t>Lymphatics</a:t>
            </a:r>
            <a:r>
              <a:rPr dirty="0" sz="3800" spc="-15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800" spc="310">
                <a:solidFill>
                  <a:srgbClr val="3E231A"/>
                </a:solidFill>
                <a:latin typeface="Times New Roman"/>
                <a:cs typeface="Times New Roman"/>
              </a:rPr>
              <a:t>of</a:t>
            </a:r>
            <a:r>
              <a:rPr dirty="0" sz="3800" spc="-15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800" spc="320">
                <a:solidFill>
                  <a:srgbClr val="3E231A"/>
                </a:solidFill>
                <a:latin typeface="Times New Roman"/>
                <a:cs typeface="Times New Roman"/>
              </a:rPr>
              <a:t>the</a:t>
            </a:r>
            <a:r>
              <a:rPr dirty="0" sz="3800" spc="-7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800" spc="290">
                <a:solidFill>
                  <a:srgbClr val="3E231A"/>
                </a:solidFill>
                <a:latin typeface="Times New Roman"/>
                <a:cs typeface="Times New Roman"/>
              </a:rPr>
              <a:t>heart</a:t>
            </a:r>
            <a:r>
              <a:rPr dirty="0" sz="3800" spc="-13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800" spc="210">
                <a:solidFill>
                  <a:srgbClr val="3E231A"/>
                </a:solidFill>
                <a:latin typeface="Times New Roman"/>
                <a:cs typeface="Times New Roman"/>
              </a:rPr>
              <a:t>accompany</a:t>
            </a:r>
            <a:r>
              <a:rPr dirty="0" sz="3800" spc="-10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800" spc="320">
                <a:solidFill>
                  <a:srgbClr val="3E231A"/>
                </a:solidFill>
                <a:latin typeface="Times New Roman"/>
                <a:cs typeface="Times New Roman"/>
              </a:rPr>
              <a:t>the</a:t>
            </a:r>
            <a:r>
              <a:rPr dirty="0" sz="3800" spc="-17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800" spc="120">
                <a:solidFill>
                  <a:srgbClr val="3E231A"/>
                </a:solidFill>
                <a:latin typeface="Times New Roman"/>
                <a:cs typeface="Times New Roman"/>
              </a:rPr>
              <a:t>two  </a:t>
            </a:r>
            <a:r>
              <a:rPr dirty="0" sz="3800" spc="265">
                <a:solidFill>
                  <a:srgbClr val="3E231A"/>
                </a:solidFill>
                <a:latin typeface="Times New Roman"/>
                <a:cs typeface="Times New Roman"/>
              </a:rPr>
              <a:t>coronary</a:t>
            </a:r>
            <a:r>
              <a:rPr dirty="0" sz="3800" spc="-21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800" spc="220">
                <a:solidFill>
                  <a:srgbClr val="3E231A"/>
                </a:solidFill>
                <a:latin typeface="Times New Roman"/>
                <a:cs typeface="Times New Roman"/>
              </a:rPr>
              <a:t>arteries</a:t>
            </a:r>
            <a:r>
              <a:rPr dirty="0" sz="3800" spc="-14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800" spc="15">
                <a:solidFill>
                  <a:srgbClr val="3E231A"/>
                </a:solidFill>
                <a:latin typeface="Times New Roman"/>
                <a:cs typeface="Times New Roman"/>
              </a:rPr>
              <a:t>&amp;</a:t>
            </a:r>
            <a:r>
              <a:rPr dirty="0" sz="3800" spc="-2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800" spc="145">
                <a:solidFill>
                  <a:srgbClr val="3E231A"/>
                </a:solidFill>
                <a:latin typeface="Times New Roman"/>
                <a:cs typeface="Times New Roman"/>
              </a:rPr>
              <a:t>form</a:t>
            </a:r>
            <a:r>
              <a:rPr dirty="0" sz="3800" spc="-24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800" spc="120">
                <a:solidFill>
                  <a:srgbClr val="3E231A"/>
                </a:solidFill>
                <a:latin typeface="Times New Roman"/>
                <a:cs typeface="Times New Roman"/>
              </a:rPr>
              <a:t>two</a:t>
            </a:r>
            <a:r>
              <a:rPr dirty="0" sz="3800" spc="-3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800" spc="210">
                <a:solidFill>
                  <a:srgbClr val="3E231A"/>
                </a:solidFill>
                <a:latin typeface="Times New Roman"/>
                <a:cs typeface="Times New Roman"/>
              </a:rPr>
              <a:t>trunks:</a:t>
            </a:r>
            <a:endParaRPr sz="3800">
              <a:latin typeface="Times New Roman"/>
              <a:cs typeface="Times New Roman"/>
            </a:endParaRPr>
          </a:p>
          <a:p>
            <a:pPr marL="127000">
              <a:lnSpc>
                <a:spcPct val="100000"/>
              </a:lnSpc>
              <a:spcBef>
                <a:spcPts val="3100"/>
              </a:spcBef>
              <a:buChar char="-"/>
              <a:tabLst>
                <a:tab pos="406400" algn="l"/>
              </a:tabLst>
            </a:pPr>
            <a:r>
              <a:rPr dirty="0" sz="3200" spc="235">
                <a:solidFill>
                  <a:srgbClr val="3E231A"/>
                </a:solidFill>
                <a:latin typeface="Times New Roman"/>
                <a:cs typeface="Times New Roman"/>
              </a:rPr>
              <a:t>The</a:t>
            </a:r>
            <a:r>
              <a:rPr dirty="0" sz="3200" spc="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200" spc="100">
                <a:solidFill>
                  <a:srgbClr val="3E231A"/>
                </a:solidFill>
                <a:latin typeface="Times New Roman"/>
                <a:cs typeface="Times New Roman"/>
              </a:rPr>
              <a:t>right</a:t>
            </a:r>
            <a:r>
              <a:rPr dirty="0" sz="3200" spc="-5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200" spc="185">
                <a:solidFill>
                  <a:srgbClr val="3E231A"/>
                </a:solidFill>
                <a:latin typeface="Times New Roman"/>
                <a:cs typeface="Times New Roman"/>
              </a:rPr>
              <a:t>trunk,</a:t>
            </a:r>
            <a:r>
              <a:rPr dirty="0" sz="3200" spc="-19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200" spc="254">
                <a:solidFill>
                  <a:srgbClr val="3E231A"/>
                </a:solidFill>
                <a:latin typeface="Times New Roman"/>
                <a:cs typeface="Times New Roman"/>
              </a:rPr>
              <a:t>ends</a:t>
            </a:r>
            <a:r>
              <a:rPr dirty="0" sz="3200" spc="-1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200" spc="-20">
                <a:solidFill>
                  <a:srgbClr val="3E231A"/>
                </a:solidFill>
                <a:latin typeface="Times New Roman"/>
                <a:cs typeface="Times New Roman"/>
              </a:rPr>
              <a:t>in</a:t>
            </a:r>
            <a:r>
              <a:rPr dirty="0" sz="3200" spc="-16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200" spc="260">
                <a:solidFill>
                  <a:srgbClr val="3E231A"/>
                </a:solidFill>
                <a:latin typeface="Times New Roman"/>
                <a:cs typeface="Times New Roman"/>
              </a:rPr>
              <a:t>the</a:t>
            </a:r>
            <a:r>
              <a:rPr dirty="0" sz="3200" spc="-9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200" spc="150">
                <a:solidFill>
                  <a:srgbClr val="3E231A"/>
                </a:solidFill>
                <a:latin typeface="Times New Roman"/>
                <a:cs typeface="Times New Roman"/>
              </a:rPr>
              <a:t>brachiocephalic</a:t>
            </a:r>
            <a:r>
              <a:rPr dirty="0" sz="3200" spc="1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200" spc="229">
                <a:solidFill>
                  <a:srgbClr val="3E231A"/>
                </a:solidFill>
                <a:latin typeface="Times New Roman"/>
                <a:cs typeface="Times New Roman"/>
              </a:rPr>
              <a:t>node.</a:t>
            </a:r>
            <a:endParaRPr sz="3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3E231A"/>
              </a:buClr>
              <a:buFont typeface="Times New Roman"/>
              <a:buChar char="-"/>
            </a:pPr>
            <a:endParaRPr sz="2700">
              <a:latin typeface="Times New Roman"/>
              <a:cs typeface="Times New Roman"/>
            </a:endParaRPr>
          </a:p>
          <a:p>
            <a:pPr marL="127000" marR="563245">
              <a:lnSpc>
                <a:spcPts val="3800"/>
              </a:lnSpc>
              <a:buChar char="-"/>
              <a:tabLst>
                <a:tab pos="406400" algn="l"/>
              </a:tabLst>
            </a:pPr>
            <a:r>
              <a:rPr dirty="0" sz="3200" spc="235">
                <a:solidFill>
                  <a:srgbClr val="3E231A"/>
                </a:solidFill>
                <a:latin typeface="Times New Roman"/>
                <a:cs typeface="Times New Roman"/>
              </a:rPr>
              <a:t>The</a:t>
            </a:r>
            <a:r>
              <a:rPr dirty="0" sz="3200" spc="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200" spc="145">
                <a:solidFill>
                  <a:srgbClr val="3E231A"/>
                </a:solidFill>
                <a:latin typeface="Times New Roman"/>
                <a:cs typeface="Times New Roman"/>
              </a:rPr>
              <a:t>left</a:t>
            </a:r>
            <a:r>
              <a:rPr dirty="0" sz="3200" spc="-16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200" spc="185">
                <a:solidFill>
                  <a:srgbClr val="3E231A"/>
                </a:solidFill>
                <a:latin typeface="Times New Roman"/>
                <a:cs typeface="Times New Roman"/>
              </a:rPr>
              <a:t>trunk,</a:t>
            </a:r>
            <a:r>
              <a:rPr dirty="0" sz="3200" spc="-19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200" spc="254">
                <a:solidFill>
                  <a:srgbClr val="3E231A"/>
                </a:solidFill>
                <a:latin typeface="Times New Roman"/>
                <a:cs typeface="Times New Roman"/>
              </a:rPr>
              <a:t>ends</a:t>
            </a:r>
            <a:r>
              <a:rPr dirty="0" sz="3200" spc="-1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200" spc="155">
                <a:solidFill>
                  <a:srgbClr val="3E231A"/>
                </a:solidFill>
                <a:latin typeface="Times New Roman"/>
                <a:cs typeface="Times New Roman"/>
              </a:rPr>
              <a:t>into</a:t>
            </a:r>
            <a:r>
              <a:rPr dirty="0" sz="3200" spc="-21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200" spc="260">
                <a:solidFill>
                  <a:srgbClr val="3E231A"/>
                </a:solidFill>
                <a:latin typeface="Times New Roman"/>
                <a:cs typeface="Times New Roman"/>
              </a:rPr>
              <a:t>the</a:t>
            </a:r>
            <a:r>
              <a:rPr dirty="0" sz="3200" spc="-9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200" spc="190">
                <a:solidFill>
                  <a:srgbClr val="3E231A"/>
                </a:solidFill>
                <a:latin typeface="Times New Roman"/>
                <a:cs typeface="Times New Roman"/>
              </a:rPr>
              <a:t>tracheo-bronchial  </a:t>
            </a:r>
            <a:r>
              <a:rPr dirty="0" sz="3200" spc="65">
                <a:solidFill>
                  <a:srgbClr val="3E231A"/>
                </a:solidFill>
                <a:latin typeface="Times New Roman"/>
                <a:cs typeface="Times New Roman"/>
              </a:rPr>
              <a:t>lymph</a:t>
            </a:r>
            <a:r>
              <a:rPr dirty="0" sz="3200" spc="-12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200" spc="265">
                <a:solidFill>
                  <a:srgbClr val="3E231A"/>
                </a:solidFill>
                <a:latin typeface="Times New Roman"/>
                <a:cs typeface="Times New Roman"/>
              </a:rPr>
              <a:t>nodes</a:t>
            </a:r>
            <a:r>
              <a:rPr dirty="0" sz="3200" spc="-12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200" spc="270">
                <a:solidFill>
                  <a:srgbClr val="3E231A"/>
                </a:solidFill>
                <a:latin typeface="Times New Roman"/>
                <a:cs typeface="Times New Roman"/>
              </a:rPr>
              <a:t>at</a:t>
            </a:r>
            <a:r>
              <a:rPr dirty="0" sz="3200" spc="-6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200" spc="260">
                <a:solidFill>
                  <a:srgbClr val="3E231A"/>
                </a:solidFill>
                <a:latin typeface="Times New Roman"/>
                <a:cs typeface="Times New Roman"/>
              </a:rPr>
              <a:t>the</a:t>
            </a:r>
            <a:r>
              <a:rPr dirty="0" sz="3200" spc="-10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200" spc="150">
                <a:solidFill>
                  <a:srgbClr val="3E231A"/>
                </a:solidFill>
                <a:latin typeface="Times New Roman"/>
                <a:cs typeface="Times New Roman"/>
              </a:rPr>
              <a:t>bifurcation</a:t>
            </a:r>
            <a:r>
              <a:rPr dirty="0" sz="3200" spc="-6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200" spc="245">
                <a:solidFill>
                  <a:srgbClr val="3E231A"/>
                </a:solidFill>
                <a:latin typeface="Times New Roman"/>
                <a:cs typeface="Times New Roman"/>
              </a:rPr>
              <a:t>of</a:t>
            </a:r>
            <a:r>
              <a:rPr dirty="0" sz="3200" spc="-6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200" spc="260">
                <a:solidFill>
                  <a:srgbClr val="3E231A"/>
                </a:solidFill>
                <a:latin typeface="Times New Roman"/>
                <a:cs typeface="Times New Roman"/>
              </a:rPr>
              <a:t>the</a:t>
            </a:r>
            <a:r>
              <a:rPr dirty="0" sz="3200" spc="-10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200" spc="215">
                <a:solidFill>
                  <a:srgbClr val="3E231A"/>
                </a:solidFill>
                <a:latin typeface="Times New Roman"/>
                <a:cs typeface="Times New Roman"/>
              </a:rPr>
              <a:t>trachea.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112500" y="596900"/>
            <a:ext cx="1206500" cy="546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53340">
              <a:lnSpc>
                <a:spcPts val="1555"/>
              </a:lnSpc>
            </a:pPr>
            <a:fld id="{81D60167-4931-47E6-BA6A-407CBD079E47}" type="slidenum">
              <a:rPr dirty="0" spc="-85"/>
              <a:t>14</a:t>
            </a:fld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93722" rIns="0" bIns="0" rtlCol="0" vert="horz">
            <a:spAutoFit/>
          </a:bodyPr>
          <a:lstStyle/>
          <a:p>
            <a:pPr marL="127000">
              <a:lnSpc>
                <a:spcPct val="100000"/>
              </a:lnSpc>
            </a:pPr>
            <a:r>
              <a:rPr dirty="0" sz="7200" spc="160">
                <a:solidFill>
                  <a:srgbClr val="3E231A"/>
                </a:solidFill>
              </a:rPr>
              <a:t>Coronary</a:t>
            </a:r>
            <a:r>
              <a:rPr dirty="0" sz="7200" spc="-385">
                <a:solidFill>
                  <a:srgbClr val="3E231A"/>
                </a:solidFill>
              </a:rPr>
              <a:t> </a:t>
            </a:r>
            <a:r>
              <a:rPr dirty="0" sz="7200" spc="145">
                <a:solidFill>
                  <a:srgbClr val="3E231A"/>
                </a:solidFill>
              </a:rPr>
              <a:t>Dominance</a:t>
            </a:r>
            <a:endParaRPr sz="7200"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689100" y="2480729"/>
            <a:ext cx="9885680" cy="47847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000" spc="35">
                <a:solidFill>
                  <a:srgbClr val="3E231A"/>
                </a:solidFill>
                <a:latin typeface="Times New Roman"/>
                <a:cs typeface="Times New Roman"/>
              </a:rPr>
              <a:t>A </a:t>
            </a:r>
            <a:r>
              <a:rPr dirty="0" sz="3000" spc="235">
                <a:solidFill>
                  <a:srgbClr val="3E231A"/>
                </a:solidFill>
                <a:latin typeface="Times New Roman"/>
                <a:cs typeface="Times New Roman"/>
              </a:rPr>
              <a:t>person </a:t>
            </a:r>
            <a:r>
              <a:rPr dirty="0" sz="3000" spc="190">
                <a:solidFill>
                  <a:srgbClr val="3E231A"/>
                </a:solidFill>
                <a:latin typeface="Times New Roman"/>
                <a:cs typeface="Times New Roman"/>
              </a:rPr>
              <a:t>can</a:t>
            </a:r>
            <a:r>
              <a:rPr dirty="0" sz="3000" spc="-27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000" spc="185">
                <a:solidFill>
                  <a:srgbClr val="3E231A"/>
                </a:solidFill>
                <a:latin typeface="Times New Roman"/>
                <a:cs typeface="Times New Roman"/>
              </a:rPr>
              <a:t>be:</a:t>
            </a:r>
            <a:endParaRPr sz="3000">
              <a:latin typeface="Times New Roman"/>
              <a:cs typeface="Times New Roman"/>
            </a:endParaRPr>
          </a:p>
          <a:p>
            <a:pPr marL="635000" indent="-228600">
              <a:lnSpc>
                <a:spcPct val="100000"/>
              </a:lnSpc>
              <a:spcBef>
                <a:spcPts val="2500"/>
              </a:spcBef>
              <a:buChar char="-"/>
              <a:tabLst>
                <a:tab pos="635000" algn="l"/>
              </a:tabLst>
            </a:pPr>
            <a:r>
              <a:rPr dirty="0" sz="2600" spc="70">
                <a:solidFill>
                  <a:srgbClr val="3E231A"/>
                </a:solidFill>
                <a:latin typeface="Times New Roman"/>
                <a:cs typeface="Times New Roman"/>
              </a:rPr>
              <a:t>Right</a:t>
            </a:r>
            <a:r>
              <a:rPr dirty="0" sz="2600" spc="-28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600" spc="90">
                <a:solidFill>
                  <a:srgbClr val="3E231A"/>
                </a:solidFill>
                <a:latin typeface="Times New Roman"/>
                <a:cs typeface="Times New Roman"/>
              </a:rPr>
              <a:t>dominant,</a:t>
            </a:r>
            <a:endParaRPr sz="2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3E231A"/>
              </a:buClr>
              <a:buFont typeface="Times New Roman"/>
              <a:buChar char="-"/>
            </a:pPr>
            <a:endParaRPr sz="2050">
              <a:latin typeface="Times New Roman"/>
              <a:cs typeface="Times New Roman"/>
            </a:endParaRPr>
          </a:p>
          <a:p>
            <a:pPr marL="635000" indent="-228600">
              <a:lnSpc>
                <a:spcPct val="100000"/>
              </a:lnSpc>
              <a:buChar char="-"/>
              <a:tabLst>
                <a:tab pos="635000" algn="l"/>
              </a:tabLst>
            </a:pPr>
            <a:r>
              <a:rPr dirty="0" sz="2600" spc="150">
                <a:solidFill>
                  <a:srgbClr val="3E231A"/>
                </a:solidFill>
                <a:latin typeface="Times New Roman"/>
                <a:cs typeface="Times New Roman"/>
              </a:rPr>
              <a:t>Left</a:t>
            </a:r>
            <a:r>
              <a:rPr dirty="0" sz="2600" spc="-229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600" spc="90">
                <a:solidFill>
                  <a:srgbClr val="3E231A"/>
                </a:solidFill>
                <a:latin typeface="Times New Roman"/>
                <a:cs typeface="Times New Roman"/>
              </a:rPr>
              <a:t>dominant,</a:t>
            </a:r>
            <a:r>
              <a:rPr dirty="0" sz="2600" spc="-21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600" spc="215">
                <a:solidFill>
                  <a:srgbClr val="3E231A"/>
                </a:solidFill>
                <a:latin typeface="Times New Roman"/>
                <a:cs typeface="Times New Roman"/>
              </a:rPr>
              <a:t>or</a:t>
            </a:r>
            <a:endParaRPr sz="2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3E231A"/>
              </a:buClr>
              <a:buFont typeface="Times New Roman"/>
              <a:buChar char="-"/>
            </a:pPr>
            <a:endParaRPr sz="2050">
              <a:latin typeface="Times New Roman"/>
              <a:cs typeface="Times New Roman"/>
            </a:endParaRPr>
          </a:p>
          <a:p>
            <a:pPr marL="635000" indent="-228600">
              <a:lnSpc>
                <a:spcPct val="100000"/>
              </a:lnSpc>
              <a:buChar char="-"/>
              <a:tabLst>
                <a:tab pos="635000" algn="l"/>
              </a:tabLst>
            </a:pPr>
            <a:r>
              <a:rPr dirty="0" sz="2600" spc="135">
                <a:solidFill>
                  <a:srgbClr val="3E231A"/>
                </a:solidFill>
                <a:latin typeface="Times New Roman"/>
                <a:cs typeface="Times New Roman"/>
              </a:rPr>
              <a:t>Co-dominant.</a:t>
            </a:r>
            <a:endParaRPr sz="2600">
              <a:latin typeface="Times New Roman"/>
              <a:cs typeface="Times New Roman"/>
            </a:endParaRPr>
          </a:p>
          <a:p>
            <a:pPr marL="12700" marR="5080">
              <a:lnSpc>
                <a:spcPct val="100899"/>
              </a:lnSpc>
              <a:spcBef>
                <a:spcPts val="2245"/>
              </a:spcBef>
            </a:pPr>
            <a:r>
              <a:rPr dirty="0" sz="3000" spc="204">
                <a:solidFill>
                  <a:srgbClr val="3E231A"/>
                </a:solidFill>
                <a:latin typeface="Times New Roman"/>
                <a:cs typeface="Times New Roman"/>
              </a:rPr>
              <a:t>Coronary </a:t>
            </a:r>
            <a:r>
              <a:rPr dirty="0" sz="3000" spc="110">
                <a:solidFill>
                  <a:srgbClr val="3E231A"/>
                </a:solidFill>
                <a:latin typeface="Times New Roman"/>
                <a:cs typeface="Times New Roman"/>
              </a:rPr>
              <a:t>dominance </a:t>
            </a:r>
            <a:r>
              <a:rPr dirty="0" sz="3000" spc="250">
                <a:solidFill>
                  <a:srgbClr val="3E231A"/>
                </a:solidFill>
                <a:latin typeface="Times New Roman"/>
                <a:cs typeface="Times New Roman"/>
              </a:rPr>
              <a:t>depends </a:t>
            </a:r>
            <a:r>
              <a:rPr dirty="0" sz="3000" spc="220">
                <a:solidFill>
                  <a:srgbClr val="3E231A"/>
                </a:solidFill>
                <a:latin typeface="Times New Roman"/>
                <a:cs typeface="Times New Roman"/>
              </a:rPr>
              <a:t>on </a:t>
            </a:r>
            <a:r>
              <a:rPr dirty="0" sz="3000" spc="10">
                <a:solidFill>
                  <a:srgbClr val="3E231A"/>
                </a:solidFill>
                <a:latin typeface="Times New Roman"/>
                <a:cs typeface="Times New Roman"/>
              </a:rPr>
              <a:t>which </a:t>
            </a:r>
            <a:r>
              <a:rPr dirty="0" sz="3000" spc="215">
                <a:solidFill>
                  <a:srgbClr val="3E231A"/>
                </a:solidFill>
                <a:latin typeface="Times New Roman"/>
                <a:cs typeface="Times New Roman"/>
              </a:rPr>
              <a:t>artery </a:t>
            </a:r>
            <a:r>
              <a:rPr dirty="0" sz="3000" spc="250">
                <a:solidFill>
                  <a:srgbClr val="3E231A"/>
                </a:solidFill>
                <a:latin typeface="Times New Roman"/>
                <a:cs typeface="Times New Roman"/>
              </a:rPr>
              <a:t>(or  </a:t>
            </a:r>
            <a:r>
              <a:rPr dirty="0" sz="3000" spc="195">
                <a:solidFill>
                  <a:srgbClr val="3E231A"/>
                </a:solidFill>
                <a:latin typeface="Times New Roman"/>
                <a:cs typeface="Times New Roman"/>
              </a:rPr>
              <a:t>arteries) </a:t>
            </a:r>
            <a:r>
              <a:rPr dirty="0" sz="3000" spc="30">
                <a:solidFill>
                  <a:srgbClr val="3E231A"/>
                </a:solidFill>
                <a:latin typeface="Times New Roman"/>
                <a:cs typeface="Times New Roman"/>
              </a:rPr>
              <a:t>gives </a:t>
            </a:r>
            <a:r>
              <a:rPr dirty="0" sz="3000" spc="110">
                <a:solidFill>
                  <a:srgbClr val="3E231A"/>
                </a:solidFill>
                <a:latin typeface="Times New Roman"/>
                <a:cs typeface="Times New Roman"/>
              </a:rPr>
              <a:t>rise </a:t>
            </a:r>
            <a:r>
              <a:rPr dirty="0" sz="3000" spc="275">
                <a:solidFill>
                  <a:srgbClr val="3E231A"/>
                </a:solidFill>
                <a:latin typeface="Times New Roman"/>
                <a:cs typeface="Times New Roman"/>
              </a:rPr>
              <a:t>to </a:t>
            </a:r>
            <a:r>
              <a:rPr dirty="0" sz="3000" spc="240">
                <a:solidFill>
                  <a:srgbClr val="3E231A"/>
                </a:solidFill>
                <a:latin typeface="Times New Roman"/>
                <a:cs typeface="Times New Roman"/>
              </a:rPr>
              <a:t>the </a:t>
            </a:r>
            <a:r>
              <a:rPr dirty="0" sz="3000" spc="195">
                <a:solidFill>
                  <a:srgbClr val="3E231A"/>
                </a:solidFill>
                <a:latin typeface="Times New Roman"/>
                <a:cs typeface="Times New Roman"/>
              </a:rPr>
              <a:t>posterior </a:t>
            </a:r>
            <a:r>
              <a:rPr dirty="0" sz="3000" spc="160">
                <a:solidFill>
                  <a:srgbClr val="3E231A"/>
                </a:solidFill>
                <a:latin typeface="Times New Roman"/>
                <a:cs typeface="Times New Roman"/>
              </a:rPr>
              <a:t>descending </a:t>
            </a:r>
            <a:r>
              <a:rPr dirty="0" sz="3000" spc="215">
                <a:solidFill>
                  <a:srgbClr val="3E231A"/>
                </a:solidFill>
                <a:latin typeface="Times New Roman"/>
                <a:cs typeface="Times New Roman"/>
              </a:rPr>
              <a:t>artery  </a:t>
            </a:r>
            <a:r>
              <a:rPr dirty="0" sz="3000" spc="210">
                <a:solidFill>
                  <a:srgbClr val="3E231A"/>
                </a:solidFill>
                <a:latin typeface="Times New Roman"/>
                <a:cs typeface="Times New Roman"/>
              </a:rPr>
              <a:t>(PDA),</a:t>
            </a:r>
            <a:r>
              <a:rPr dirty="0" sz="3000" spc="11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000" spc="10">
                <a:solidFill>
                  <a:srgbClr val="3E231A"/>
                </a:solidFill>
                <a:latin typeface="Times New Roman"/>
                <a:cs typeface="Times New Roman"/>
              </a:rPr>
              <a:t>which</a:t>
            </a:r>
            <a:r>
              <a:rPr dirty="0" sz="3000" spc="4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000" spc="185">
                <a:solidFill>
                  <a:srgbClr val="3E231A"/>
                </a:solidFill>
                <a:latin typeface="Times New Roman"/>
                <a:cs typeface="Times New Roman"/>
              </a:rPr>
              <a:t>runs</a:t>
            </a:r>
            <a:r>
              <a:rPr dirty="0" sz="3000" spc="3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000" spc="125">
                <a:solidFill>
                  <a:srgbClr val="3E231A"/>
                </a:solidFill>
                <a:latin typeface="Times New Roman"/>
                <a:cs typeface="Times New Roman"/>
              </a:rPr>
              <a:t>along</a:t>
            </a:r>
            <a:r>
              <a:rPr dirty="0" sz="3000" spc="2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000" spc="240">
                <a:solidFill>
                  <a:srgbClr val="3E231A"/>
                </a:solidFill>
                <a:latin typeface="Times New Roman"/>
                <a:cs typeface="Times New Roman"/>
              </a:rPr>
              <a:t>the</a:t>
            </a:r>
            <a:r>
              <a:rPr dirty="0" sz="3000" spc="-4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000" spc="195">
                <a:solidFill>
                  <a:srgbClr val="3E231A"/>
                </a:solidFill>
                <a:latin typeface="Times New Roman"/>
                <a:cs typeface="Times New Roman"/>
              </a:rPr>
              <a:t>posterior</a:t>
            </a:r>
            <a:r>
              <a:rPr dirty="0" sz="3000" spc="9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000" spc="135">
                <a:solidFill>
                  <a:srgbClr val="3E231A"/>
                </a:solidFill>
                <a:latin typeface="Times New Roman"/>
                <a:cs typeface="Times New Roman"/>
              </a:rPr>
              <a:t>side</a:t>
            </a:r>
            <a:r>
              <a:rPr dirty="0" sz="3000" spc="15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000" spc="235">
                <a:solidFill>
                  <a:srgbClr val="3E231A"/>
                </a:solidFill>
                <a:latin typeface="Times New Roman"/>
                <a:cs typeface="Times New Roman"/>
              </a:rPr>
              <a:t>of</a:t>
            </a:r>
            <a:r>
              <a:rPr dirty="0" sz="3000" spc="-3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000" spc="240">
                <a:solidFill>
                  <a:srgbClr val="3E231A"/>
                </a:solidFill>
                <a:latin typeface="Times New Roman"/>
                <a:cs typeface="Times New Roman"/>
              </a:rPr>
              <a:t>the</a:t>
            </a:r>
            <a:r>
              <a:rPr dirty="0" sz="3000" spc="-4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000" spc="235">
                <a:solidFill>
                  <a:srgbClr val="3E231A"/>
                </a:solidFill>
                <a:latin typeface="Times New Roman"/>
                <a:cs typeface="Times New Roman"/>
              </a:rPr>
              <a:t>heart</a:t>
            </a:r>
            <a:r>
              <a:rPr dirty="0" sz="3000" spc="-4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000" spc="10">
                <a:solidFill>
                  <a:srgbClr val="3E231A"/>
                </a:solidFill>
                <a:latin typeface="Times New Roman"/>
                <a:cs typeface="Times New Roman"/>
              </a:rPr>
              <a:t>&amp;  </a:t>
            </a:r>
            <a:r>
              <a:rPr dirty="0" sz="3000" spc="145">
                <a:solidFill>
                  <a:srgbClr val="3E231A"/>
                </a:solidFill>
                <a:latin typeface="Times New Roman"/>
                <a:cs typeface="Times New Roman"/>
              </a:rPr>
              <a:t>supplies </a:t>
            </a:r>
            <a:r>
              <a:rPr dirty="0" sz="3000" spc="240">
                <a:solidFill>
                  <a:srgbClr val="3E231A"/>
                </a:solidFill>
                <a:latin typeface="Times New Roman"/>
                <a:cs typeface="Times New Roman"/>
              </a:rPr>
              <a:t>the </a:t>
            </a:r>
            <a:r>
              <a:rPr dirty="0" sz="3000" spc="-25">
                <a:solidFill>
                  <a:srgbClr val="3E231A"/>
                </a:solidFill>
                <a:latin typeface="Times New Roman"/>
                <a:cs typeface="Times New Roman"/>
              </a:rPr>
              <a:t>AV-</a:t>
            </a:r>
            <a:r>
              <a:rPr dirty="0" sz="3000" spc="-29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000" spc="204">
                <a:solidFill>
                  <a:srgbClr val="3E231A"/>
                </a:solidFill>
                <a:latin typeface="Times New Roman"/>
                <a:cs typeface="Times New Roman"/>
              </a:rPr>
              <a:t>node.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112500" y="596900"/>
            <a:ext cx="1206500" cy="546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53340">
              <a:lnSpc>
                <a:spcPts val="1555"/>
              </a:lnSpc>
            </a:pPr>
            <a:fld id="{81D60167-4931-47E6-BA6A-407CBD079E47}" type="slidenum">
              <a:rPr dirty="0" spc="-85"/>
              <a:t>14</a:t>
            </a:fld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93722" rIns="0" bIns="0" rtlCol="0" vert="horz">
            <a:spAutoFit/>
          </a:bodyPr>
          <a:lstStyle/>
          <a:p>
            <a:pPr marL="127000">
              <a:lnSpc>
                <a:spcPct val="100000"/>
              </a:lnSpc>
            </a:pPr>
            <a:r>
              <a:rPr dirty="0" sz="7200" spc="160">
                <a:solidFill>
                  <a:srgbClr val="3E231A"/>
                </a:solidFill>
              </a:rPr>
              <a:t>Coronary</a:t>
            </a:r>
            <a:r>
              <a:rPr dirty="0" sz="7200" spc="-385">
                <a:solidFill>
                  <a:srgbClr val="3E231A"/>
                </a:solidFill>
              </a:rPr>
              <a:t> </a:t>
            </a:r>
            <a:r>
              <a:rPr dirty="0" sz="7200" spc="145">
                <a:solidFill>
                  <a:srgbClr val="3E231A"/>
                </a:solidFill>
              </a:rPr>
              <a:t>Dominance</a:t>
            </a:r>
            <a:endParaRPr sz="7200"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625600" y="2296068"/>
            <a:ext cx="9904730" cy="56572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5400" marR="918210">
              <a:lnSpc>
                <a:spcPct val="102600"/>
              </a:lnSpc>
            </a:pPr>
            <a:r>
              <a:rPr dirty="0" sz="2600" spc="180">
                <a:solidFill>
                  <a:srgbClr val="3E231A"/>
                </a:solidFill>
                <a:latin typeface="Times New Roman"/>
                <a:cs typeface="Times New Roman"/>
              </a:rPr>
              <a:t>Coronary</a:t>
            </a:r>
            <a:r>
              <a:rPr dirty="0" sz="2600" spc="-5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600" spc="105">
                <a:solidFill>
                  <a:srgbClr val="3E231A"/>
                </a:solidFill>
                <a:latin typeface="Times New Roman"/>
                <a:cs typeface="Times New Roman"/>
              </a:rPr>
              <a:t>dominance</a:t>
            </a:r>
            <a:r>
              <a:rPr dirty="0" sz="2600" spc="17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600" spc="-5">
                <a:solidFill>
                  <a:srgbClr val="3E231A"/>
                </a:solidFill>
                <a:latin typeface="Times New Roman"/>
                <a:cs typeface="Times New Roman"/>
              </a:rPr>
              <a:t>is</a:t>
            </a:r>
            <a:r>
              <a:rPr dirty="0" sz="2600" spc="2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600" spc="135">
                <a:solidFill>
                  <a:srgbClr val="3E231A"/>
                </a:solidFill>
                <a:latin typeface="Times New Roman"/>
                <a:cs typeface="Times New Roman"/>
              </a:rPr>
              <a:t>recognized</a:t>
            </a:r>
            <a:r>
              <a:rPr dirty="0" sz="2600" spc="-2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600" spc="200">
                <a:solidFill>
                  <a:srgbClr val="3E231A"/>
                </a:solidFill>
                <a:latin typeface="Times New Roman"/>
                <a:cs typeface="Times New Roman"/>
              </a:rPr>
              <a:t>by</a:t>
            </a:r>
            <a:r>
              <a:rPr dirty="0" sz="2600" spc="-15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600" spc="195">
                <a:solidFill>
                  <a:srgbClr val="3E231A"/>
                </a:solidFill>
                <a:latin typeface="Times New Roman"/>
                <a:cs typeface="Times New Roman"/>
              </a:rPr>
              <a:t>the</a:t>
            </a:r>
            <a:r>
              <a:rPr dirty="0" sz="2600" spc="6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600" spc="195">
                <a:solidFill>
                  <a:srgbClr val="3E231A"/>
                </a:solidFill>
                <a:latin typeface="Times New Roman"/>
                <a:cs typeface="Times New Roman"/>
              </a:rPr>
              <a:t>presence</a:t>
            </a:r>
            <a:r>
              <a:rPr dirty="0" sz="2600" spc="-3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600" spc="225">
                <a:solidFill>
                  <a:srgbClr val="3E231A"/>
                </a:solidFill>
                <a:latin typeface="Times New Roman"/>
                <a:cs typeface="Times New Roman"/>
              </a:rPr>
              <a:t>of</a:t>
            </a:r>
            <a:r>
              <a:rPr dirty="0" sz="2600" spc="-7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600" spc="165">
                <a:solidFill>
                  <a:srgbClr val="3E231A"/>
                </a:solidFill>
                <a:latin typeface="Times New Roman"/>
                <a:cs typeface="Times New Roman"/>
              </a:rPr>
              <a:t>septal  </a:t>
            </a:r>
            <a:r>
              <a:rPr dirty="0" sz="2600" spc="145">
                <a:solidFill>
                  <a:srgbClr val="3E231A"/>
                </a:solidFill>
                <a:latin typeface="Times New Roman"/>
                <a:cs typeface="Times New Roman"/>
              </a:rPr>
              <a:t>perforating </a:t>
            </a:r>
            <a:r>
              <a:rPr dirty="0" sz="2600" spc="195">
                <a:solidFill>
                  <a:srgbClr val="3E231A"/>
                </a:solidFill>
                <a:latin typeface="Times New Roman"/>
                <a:cs typeface="Times New Roman"/>
              </a:rPr>
              <a:t>branches </a:t>
            </a:r>
            <a:r>
              <a:rPr dirty="0" sz="2600" spc="110">
                <a:solidFill>
                  <a:srgbClr val="3E231A"/>
                </a:solidFill>
                <a:latin typeface="Times New Roman"/>
                <a:cs typeface="Times New Roman"/>
              </a:rPr>
              <a:t>arise</a:t>
            </a:r>
            <a:r>
              <a:rPr dirty="0" sz="2600" spc="-23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600" spc="65">
                <a:solidFill>
                  <a:srgbClr val="3E231A"/>
                </a:solidFill>
                <a:latin typeface="Times New Roman"/>
                <a:cs typeface="Times New Roman"/>
              </a:rPr>
              <a:t>from:</a:t>
            </a:r>
            <a:endParaRPr sz="2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080"/>
              </a:spcBef>
              <a:buChar char="-"/>
              <a:tabLst>
                <a:tab pos="190500" algn="l"/>
              </a:tabLst>
            </a:pPr>
            <a:r>
              <a:rPr dirty="0" sz="2100" spc="180">
                <a:solidFill>
                  <a:srgbClr val="3E231A"/>
                </a:solidFill>
                <a:latin typeface="Times New Roman"/>
                <a:cs typeface="Times New Roman"/>
              </a:rPr>
              <a:t>The</a:t>
            </a:r>
            <a:r>
              <a:rPr dirty="0" sz="2100" spc="-14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100" spc="55">
                <a:solidFill>
                  <a:srgbClr val="3E231A"/>
                </a:solidFill>
                <a:latin typeface="Times New Roman"/>
                <a:cs typeface="Times New Roman"/>
              </a:rPr>
              <a:t>right</a:t>
            </a:r>
            <a:r>
              <a:rPr dirty="0" sz="2100" spc="1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100" spc="155">
                <a:solidFill>
                  <a:srgbClr val="3E231A"/>
                </a:solidFill>
                <a:latin typeface="Times New Roman"/>
                <a:cs typeface="Times New Roman"/>
              </a:rPr>
              <a:t>coronaryartery</a:t>
            </a:r>
            <a:r>
              <a:rPr dirty="0" sz="2100" spc="-6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100" spc="-10">
                <a:solidFill>
                  <a:srgbClr val="3E231A"/>
                </a:solidFill>
                <a:latin typeface="Times New Roman"/>
                <a:cs typeface="Times New Roman"/>
              </a:rPr>
              <a:t>is</a:t>
            </a:r>
            <a:r>
              <a:rPr dirty="0" sz="2100" spc="-12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100" spc="100">
                <a:solidFill>
                  <a:srgbClr val="3E231A"/>
                </a:solidFill>
                <a:latin typeface="Times New Roman"/>
                <a:cs typeface="Times New Roman"/>
              </a:rPr>
              <a:t>dominant,</a:t>
            </a:r>
            <a:r>
              <a:rPr dirty="0" sz="2100" spc="-21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100" spc="-45">
                <a:solidFill>
                  <a:srgbClr val="3E231A"/>
                </a:solidFill>
                <a:latin typeface="Times New Roman"/>
                <a:cs typeface="Times New Roman"/>
              </a:rPr>
              <a:t>in</a:t>
            </a:r>
            <a:r>
              <a:rPr dirty="0" sz="2100" spc="-8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100" spc="5">
                <a:solidFill>
                  <a:srgbClr val="3E231A"/>
                </a:solidFill>
                <a:latin typeface="Times New Roman"/>
                <a:cs typeface="Times New Roman"/>
              </a:rPr>
              <a:t>80–85</a:t>
            </a:r>
            <a:r>
              <a:rPr dirty="0" sz="2100" spc="-13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100" spc="135">
                <a:solidFill>
                  <a:srgbClr val="3E231A"/>
                </a:solidFill>
                <a:latin typeface="Times New Roman"/>
                <a:cs typeface="Times New Roman"/>
              </a:rPr>
              <a:t>cases.</a:t>
            </a: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har char="-"/>
            </a:pPr>
            <a:endParaRPr sz="1700">
              <a:latin typeface="Times New Roman"/>
              <a:cs typeface="Times New Roman"/>
            </a:endParaRPr>
          </a:p>
          <a:p>
            <a:pPr marL="190500" indent="-177800">
              <a:lnSpc>
                <a:spcPct val="100000"/>
              </a:lnSpc>
              <a:buChar char="-"/>
              <a:tabLst>
                <a:tab pos="190500" algn="l"/>
              </a:tabLst>
            </a:pPr>
            <a:r>
              <a:rPr dirty="0" sz="2100" spc="180">
                <a:solidFill>
                  <a:srgbClr val="3E231A"/>
                </a:solidFill>
                <a:latin typeface="Times New Roman"/>
                <a:cs typeface="Times New Roman"/>
              </a:rPr>
              <a:t>The</a:t>
            </a:r>
            <a:r>
              <a:rPr dirty="0" sz="2100" spc="-15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100" spc="20">
                <a:solidFill>
                  <a:srgbClr val="3E231A"/>
                </a:solidFill>
                <a:latin typeface="Times New Roman"/>
                <a:cs typeface="Times New Roman"/>
              </a:rPr>
              <a:t>circumflex</a:t>
            </a:r>
            <a:r>
              <a:rPr dirty="0" sz="2100" spc="-6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100" spc="140">
                <a:solidFill>
                  <a:srgbClr val="3E231A"/>
                </a:solidFill>
                <a:latin typeface="Times New Roman"/>
                <a:cs typeface="Times New Roman"/>
              </a:rPr>
              <a:t>branch</a:t>
            </a:r>
            <a:r>
              <a:rPr dirty="0" sz="2100" spc="-12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100" spc="185">
                <a:solidFill>
                  <a:srgbClr val="3E231A"/>
                </a:solidFill>
                <a:latin typeface="Times New Roman"/>
                <a:cs typeface="Times New Roman"/>
              </a:rPr>
              <a:t>of</a:t>
            </a:r>
            <a:r>
              <a:rPr dirty="0" sz="2100" spc="-15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100" spc="180">
                <a:solidFill>
                  <a:srgbClr val="3E231A"/>
                </a:solidFill>
                <a:latin typeface="Times New Roman"/>
                <a:cs typeface="Times New Roman"/>
              </a:rPr>
              <a:t>the</a:t>
            </a:r>
            <a:r>
              <a:rPr dirty="0" sz="2100" spc="-15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100" spc="85">
                <a:solidFill>
                  <a:srgbClr val="3E231A"/>
                </a:solidFill>
                <a:latin typeface="Times New Roman"/>
                <a:cs typeface="Times New Roman"/>
              </a:rPr>
              <a:t>left</a:t>
            </a:r>
            <a:r>
              <a:rPr dirty="0" sz="2100" spc="-9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100" spc="150">
                <a:solidFill>
                  <a:srgbClr val="3E231A"/>
                </a:solidFill>
                <a:latin typeface="Times New Roman"/>
                <a:cs typeface="Times New Roman"/>
              </a:rPr>
              <a:t>coronaryartery,</a:t>
            </a:r>
            <a:r>
              <a:rPr dirty="0" sz="2100" spc="-12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100" spc="-45">
                <a:solidFill>
                  <a:srgbClr val="3E231A"/>
                </a:solidFill>
                <a:latin typeface="Times New Roman"/>
                <a:cs typeface="Times New Roman"/>
              </a:rPr>
              <a:t>in</a:t>
            </a:r>
            <a:r>
              <a:rPr dirty="0" sz="2100" spc="1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100" spc="-95">
                <a:solidFill>
                  <a:srgbClr val="3E231A"/>
                </a:solidFill>
                <a:latin typeface="Times New Roman"/>
                <a:cs typeface="Times New Roman"/>
              </a:rPr>
              <a:t>8-10</a:t>
            </a:r>
            <a:r>
              <a:rPr dirty="0" sz="2100" spc="-13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100" spc="135">
                <a:solidFill>
                  <a:srgbClr val="3E231A"/>
                </a:solidFill>
                <a:latin typeface="Times New Roman"/>
                <a:cs typeface="Times New Roman"/>
              </a:rPr>
              <a:t>cases.</a:t>
            </a:r>
            <a:endParaRPr sz="2100">
              <a:latin typeface="Times New Roman"/>
              <a:cs typeface="Times New Roman"/>
            </a:endParaRPr>
          </a:p>
          <a:p>
            <a:pPr marL="25400" marR="5080">
              <a:lnSpc>
                <a:spcPct val="101000"/>
              </a:lnSpc>
              <a:spcBef>
                <a:spcPts val="1845"/>
              </a:spcBef>
            </a:pPr>
            <a:r>
              <a:rPr dirty="0" sz="2600" spc="175">
                <a:solidFill>
                  <a:srgbClr val="3E231A"/>
                </a:solidFill>
                <a:latin typeface="Times New Roman"/>
                <a:cs typeface="Times New Roman"/>
              </a:rPr>
              <a:t>balanced </a:t>
            </a:r>
            <a:r>
              <a:rPr dirty="0" sz="2600" spc="215">
                <a:solidFill>
                  <a:srgbClr val="3E231A"/>
                </a:solidFill>
                <a:latin typeface="Times New Roman"/>
                <a:cs typeface="Times New Roman"/>
              </a:rPr>
              <a:t>or </a:t>
            </a:r>
            <a:r>
              <a:rPr dirty="0" sz="2600" spc="140">
                <a:solidFill>
                  <a:srgbClr val="3E231A"/>
                </a:solidFill>
                <a:latin typeface="Times New Roman"/>
                <a:cs typeface="Times New Roman"/>
              </a:rPr>
              <a:t>co-dominance </a:t>
            </a:r>
            <a:r>
              <a:rPr dirty="0" sz="2600" spc="-5">
                <a:solidFill>
                  <a:srgbClr val="3E231A"/>
                </a:solidFill>
                <a:latin typeface="Times New Roman"/>
                <a:cs typeface="Times New Roman"/>
              </a:rPr>
              <a:t>is </a:t>
            </a:r>
            <a:r>
              <a:rPr dirty="0" sz="2600" spc="195">
                <a:solidFill>
                  <a:srgbClr val="3E231A"/>
                </a:solidFill>
                <a:latin typeface="Times New Roman"/>
                <a:cs typeface="Times New Roman"/>
              </a:rPr>
              <a:t>found </a:t>
            </a:r>
            <a:r>
              <a:rPr dirty="0" sz="2600" spc="-50">
                <a:solidFill>
                  <a:srgbClr val="3E231A"/>
                </a:solidFill>
                <a:latin typeface="Times New Roman"/>
                <a:cs typeface="Times New Roman"/>
              </a:rPr>
              <a:t>in </a:t>
            </a:r>
            <a:r>
              <a:rPr dirty="0" sz="2600" spc="-125">
                <a:solidFill>
                  <a:srgbClr val="3E231A"/>
                </a:solidFill>
                <a:latin typeface="Times New Roman"/>
                <a:cs typeface="Times New Roman"/>
              </a:rPr>
              <a:t>7-10 </a:t>
            </a:r>
            <a:r>
              <a:rPr dirty="0" sz="2600" spc="225">
                <a:solidFill>
                  <a:srgbClr val="3E231A"/>
                </a:solidFill>
                <a:latin typeface="Times New Roman"/>
                <a:cs typeface="Times New Roman"/>
              </a:rPr>
              <a:t>of </a:t>
            </a:r>
            <a:r>
              <a:rPr dirty="0" sz="2600" spc="155">
                <a:solidFill>
                  <a:srgbClr val="3E231A"/>
                </a:solidFill>
                <a:latin typeface="Times New Roman"/>
                <a:cs typeface="Times New Roman"/>
              </a:rPr>
              <a:t>population </a:t>
            </a:r>
            <a:r>
              <a:rPr dirty="0" sz="2600" spc="120">
                <a:solidFill>
                  <a:srgbClr val="3E231A"/>
                </a:solidFill>
                <a:latin typeface="Times New Roman"/>
                <a:cs typeface="Times New Roman"/>
              </a:rPr>
              <a:t>where  </a:t>
            </a:r>
            <a:r>
              <a:rPr dirty="0" sz="2600" spc="195">
                <a:solidFill>
                  <a:srgbClr val="3E231A"/>
                </a:solidFill>
                <a:latin typeface="Times New Roman"/>
                <a:cs typeface="Times New Roman"/>
              </a:rPr>
              <a:t>the</a:t>
            </a:r>
            <a:r>
              <a:rPr dirty="0" sz="2600" spc="-2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600" spc="165">
                <a:solidFill>
                  <a:srgbClr val="3E231A"/>
                </a:solidFill>
                <a:latin typeface="Times New Roman"/>
                <a:cs typeface="Times New Roman"/>
              </a:rPr>
              <a:t>posterior</a:t>
            </a:r>
            <a:r>
              <a:rPr dirty="0" sz="2600" spc="4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600" spc="85">
                <a:solidFill>
                  <a:srgbClr val="3E231A"/>
                </a:solidFill>
                <a:latin typeface="Times New Roman"/>
                <a:cs typeface="Times New Roman"/>
              </a:rPr>
              <a:t>inter</a:t>
            </a:r>
            <a:r>
              <a:rPr dirty="0" sz="2600" spc="15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600" spc="70">
                <a:solidFill>
                  <a:srgbClr val="3E231A"/>
                </a:solidFill>
                <a:latin typeface="Times New Roman"/>
                <a:cs typeface="Times New Roman"/>
              </a:rPr>
              <a:t>ventricular</a:t>
            </a:r>
            <a:r>
              <a:rPr dirty="0" sz="2600" spc="4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600" spc="170">
                <a:solidFill>
                  <a:srgbClr val="3E231A"/>
                </a:solidFill>
                <a:latin typeface="Times New Roman"/>
                <a:cs typeface="Times New Roman"/>
              </a:rPr>
              <a:t>artery</a:t>
            </a:r>
            <a:r>
              <a:rPr dirty="0" sz="2600" spc="5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600" spc="-5">
                <a:solidFill>
                  <a:srgbClr val="3E231A"/>
                </a:solidFill>
                <a:latin typeface="Times New Roman"/>
                <a:cs typeface="Times New Roman"/>
              </a:rPr>
              <a:t>is</a:t>
            </a:r>
            <a:r>
              <a:rPr dirty="0" sz="2600" spc="2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600" spc="140">
                <a:solidFill>
                  <a:srgbClr val="3E231A"/>
                </a:solidFill>
                <a:latin typeface="Times New Roman"/>
                <a:cs typeface="Times New Roman"/>
              </a:rPr>
              <a:t>formed</a:t>
            </a:r>
            <a:r>
              <a:rPr dirty="0" sz="2600" spc="-2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600" spc="200">
                <a:solidFill>
                  <a:srgbClr val="3E231A"/>
                </a:solidFill>
                <a:latin typeface="Times New Roman"/>
                <a:cs typeface="Times New Roman"/>
              </a:rPr>
              <a:t>by</a:t>
            </a:r>
            <a:r>
              <a:rPr dirty="0" sz="2600" spc="-5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600" spc="235">
                <a:solidFill>
                  <a:srgbClr val="3E231A"/>
                </a:solidFill>
                <a:latin typeface="Times New Roman"/>
                <a:cs typeface="Times New Roman"/>
              </a:rPr>
              <a:t>both</a:t>
            </a:r>
            <a:r>
              <a:rPr dirty="0" sz="2600" spc="-2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600" spc="140">
                <a:solidFill>
                  <a:srgbClr val="3E231A"/>
                </a:solidFill>
                <a:latin typeface="Times New Roman"/>
                <a:cs typeface="Times New Roman"/>
              </a:rPr>
              <a:t>Rt</a:t>
            </a:r>
            <a:r>
              <a:rPr dirty="0" sz="2600" spc="-9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600" spc="175">
                <a:solidFill>
                  <a:srgbClr val="3E231A"/>
                </a:solidFill>
                <a:latin typeface="Times New Roman"/>
                <a:cs typeface="Times New Roman"/>
              </a:rPr>
              <a:t>coronary  </a:t>
            </a:r>
            <a:r>
              <a:rPr dirty="0" sz="2600" spc="10">
                <a:solidFill>
                  <a:srgbClr val="3E231A"/>
                </a:solidFill>
                <a:latin typeface="Times New Roman"/>
                <a:cs typeface="Times New Roman"/>
              </a:rPr>
              <a:t>&amp; </a:t>
            </a:r>
            <a:r>
              <a:rPr dirty="0" sz="2600" spc="-5">
                <a:solidFill>
                  <a:srgbClr val="3E231A"/>
                </a:solidFill>
                <a:latin typeface="Times New Roman"/>
                <a:cs typeface="Times New Roman"/>
              </a:rPr>
              <a:t>LCX</a:t>
            </a:r>
            <a:r>
              <a:rPr dirty="0" sz="2600" spc="-11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600" spc="130">
                <a:solidFill>
                  <a:srgbClr val="3E231A"/>
                </a:solidFill>
                <a:latin typeface="Times New Roman"/>
                <a:cs typeface="Times New Roman"/>
              </a:rPr>
              <a:t>arteries.</a:t>
            </a:r>
            <a:endParaRPr sz="2600">
              <a:latin typeface="Times New Roman"/>
              <a:cs typeface="Times New Roman"/>
            </a:endParaRPr>
          </a:p>
          <a:p>
            <a:pPr marL="25400">
              <a:lnSpc>
                <a:spcPct val="100000"/>
              </a:lnSpc>
              <a:spcBef>
                <a:spcPts val="1980"/>
              </a:spcBef>
            </a:pPr>
            <a:r>
              <a:rPr dirty="0" sz="2600" spc="-10">
                <a:solidFill>
                  <a:srgbClr val="3E231A"/>
                </a:solidFill>
                <a:latin typeface="Times New Roman"/>
                <a:cs typeface="Times New Roman"/>
              </a:rPr>
              <a:t>Clinical</a:t>
            </a:r>
            <a:r>
              <a:rPr dirty="0" sz="2600" spc="1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600" spc="105">
                <a:solidFill>
                  <a:srgbClr val="3E231A"/>
                </a:solidFill>
                <a:latin typeface="Times New Roman"/>
                <a:cs typeface="Times New Roman"/>
              </a:rPr>
              <a:t>importance:</a:t>
            </a:r>
            <a:endParaRPr sz="2600">
              <a:latin typeface="Times New Roman"/>
              <a:cs typeface="Times New Roman"/>
            </a:endParaRPr>
          </a:p>
          <a:p>
            <a:pPr marL="203200" indent="-190500">
              <a:lnSpc>
                <a:spcPct val="100000"/>
              </a:lnSpc>
              <a:spcBef>
                <a:spcPts val="2180"/>
              </a:spcBef>
              <a:buChar char="-"/>
              <a:tabLst>
                <a:tab pos="203200" algn="l"/>
              </a:tabLst>
            </a:pPr>
            <a:r>
              <a:rPr dirty="0" sz="2200" spc="-65">
                <a:solidFill>
                  <a:srgbClr val="3E231A"/>
                </a:solidFill>
                <a:latin typeface="Times New Roman"/>
                <a:cs typeface="Times New Roman"/>
              </a:rPr>
              <a:t>In</a:t>
            </a:r>
            <a:r>
              <a:rPr dirty="0" sz="2200" spc="4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200" spc="70">
                <a:solidFill>
                  <a:srgbClr val="3E231A"/>
                </a:solidFill>
                <a:latin typeface="Times New Roman"/>
                <a:cs typeface="Times New Roman"/>
              </a:rPr>
              <a:t>Lt</a:t>
            </a:r>
            <a:r>
              <a:rPr dirty="0" sz="2200" spc="-5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200" spc="100">
                <a:solidFill>
                  <a:srgbClr val="3E231A"/>
                </a:solidFill>
                <a:latin typeface="Times New Roman"/>
                <a:cs typeface="Times New Roman"/>
              </a:rPr>
              <a:t>dominance,</a:t>
            </a:r>
            <a:r>
              <a:rPr dirty="0" sz="2200" spc="-6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200" spc="200">
                <a:solidFill>
                  <a:srgbClr val="3E231A"/>
                </a:solidFill>
                <a:latin typeface="Times New Roman"/>
                <a:cs typeface="Times New Roman"/>
              </a:rPr>
              <a:t>a</a:t>
            </a:r>
            <a:r>
              <a:rPr dirty="0" sz="2200" spc="-3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200" spc="100">
                <a:solidFill>
                  <a:srgbClr val="3E231A"/>
                </a:solidFill>
                <a:latin typeface="Times New Roman"/>
                <a:cs typeface="Times New Roman"/>
              </a:rPr>
              <a:t>block</a:t>
            </a:r>
            <a:r>
              <a:rPr dirty="0" sz="2200" spc="-6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E231A"/>
                </a:solidFill>
                <a:latin typeface="Times New Roman"/>
                <a:cs typeface="Times New Roman"/>
              </a:rPr>
              <a:t>in</a:t>
            </a:r>
            <a:r>
              <a:rPr dirty="0" sz="2200" spc="-6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200" spc="35">
                <a:solidFill>
                  <a:srgbClr val="3E231A"/>
                </a:solidFill>
                <a:latin typeface="Times New Roman"/>
                <a:cs typeface="Times New Roman"/>
              </a:rPr>
              <a:t>LCA</a:t>
            </a:r>
            <a:r>
              <a:rPr dirty="0" sz="2200" spc="3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200" spc="180">
                <a:solidFill>
                  <a:srgbClr val="3E231A"/>
                </a:solidFill>
                <a:latin typeface="Times New Roman"/>
                <a:cs typeface="Times New Roman"/>
              </a:rPr>
              <a:t>affect</a:t>
            </a:r>
            <a:r>
              <a:rPr dirty="0" sz="2200" spc="-15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200" spc="155">
                <a:solidFill>
                  <a:srgbClr val="3E231A"/>
                </a:solidFill>
                <a:latin typeface="Times New Roman"/>
                <a:cs typeface="Times New Roman"/>
              </a:rPr>
              <a:t>the</a:t>
            </a:r>
            <a:r>
              <a:rPr dirty="0" sz="2200" spc="-2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200" spc="105">
                <a:solidFill>
                  <a:srgbClr val="3E231A"/>
                </a:solidFill>
                <a:latin typeface="Times New Roman"/>
                <a:cs typeface="Times New Roman"/>
              </a:rPr>
              <a:t>entire</a:t>
            </a:r>
            <a:r>
              <a:rPr dirty="0" sz="2200" spc="-2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200" spc="70">
                <a:solidFill>
                  <a:srgbClr val="3E231A"/>
                </a:solidFill>
                <a:latin typeface="Times New Roman"/>
                <a:cs typeface="Times New Roman"/>
              </a:rPr>
              <a:t>Lt</a:t>
            </a:r>
            <a:r>
              <a:rPr dirty="0" sz="2200" spc="-5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200" spc="60">
                <a:solidFill>
                  <a:srgbClr val="3E231A"/>
                </a:solidFill>
                <a:latin typeface="Times New Roman"/>
                <a:cs typeface="Times New Roman"/>
              </a:rPr>
              <a:t>ventricle</a:t>
            </a:r>
            <a:r>
              <a:rPr dirty="0" sz="2200" spc="-2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200" spc="5">
                <a:solidFill>
                  <a:srgbClr val="3E231A"/>
                </a:solidFill>
                <a:latin typeface="Times New Roman"/>
                <a:cs typeface="Times New Roman"/>
              </a:rPr>
              <a:t>&amp;</a:t>
            </a:r>
            <a:r>
              <a:rPr dirty="0" sz="2200" spc="-7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200" spc="-275">
                <a:solidFill>
                  <a:srgbClr val="3E231A"/>
                </a:solidFill>
                <a:latin typeface="Times New Roman"/>
                <a:cs typeface="Times New Roman"/>
              </a:rPr>
              <a:t>IV</a:t>
            </a:r>
            <a:r>
              <a:rPr dirty="0" sz="2200" spc="-3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200" spc="125">
                <a:solidFill>
                  <a:srgbClr val="3E231A"/>
                </a:solidFill>
                <a:latin typeface="Times New Roman"/>
                <a:cs typeface="Times New Roman"/>
              </a:rPr>
              <a:t>septum.</a:t>
            </a:r>
            <a:endParaRPr sz="2200">
              <a:latin typeface="Times New Roman"/>
              <a:cs typeface="Times New Roman"/>
            </a:endParaRPr>
          </a:p>
          <a:p>
            <a:pPr marL="12700" marR="186690">
              <a:lnSpc>
                <a:spcPct val="102299"/>
              </a:lnSpc>
              <a:spcBef>
                <a:spcPts val="1900"/>
              </a:spcBef>
              <a:buChar char="-"/>
              <a:tabLst>
                <a:tab pos="203200" algn="l"/>
              </a:tabLst>
            </a:pPr>
            <a:r>
              <a:rPr dirty="0" sz="2200" spc="-65">
                <a:solidFill>
                  <a:srgbClr val="3E231A"/>
                </a:solidFill>
                <a:latin typeface="Times New Roman"/>
                <a:cs typeface="Times New Roman"/>
              </a:rPr>
              <a:t>In</a:t>
            </a:r>
            <a:r>
              <a:rPr dirty="0" sz="2200" spc="4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200" spc="105">
                <a:solidFill>
                  <a:srgbClr val="3E231A"/>
                </a:solidFill>
                <a:latin typeface="Times New Roman"/>
                <a:cs typeface="Times New Roman"/>
              </a:rPr>
              <a:t>Rt</a:t>
            </a:r>
            <a:r>
              <a:rPr dirty="0" sz="2200" spc="-5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200" spc="155">
                <a:solidFill>
                  <a:srgbClr val="3E231A"/>
                </a:solidFill>
                <a:latin typeface="Times New Roman"/>
                <a:cs typeface="Times New Roman"/>
              </a:rPr>
              <a:t>or</a:t>
            </a:r>
            <a:r>
              <a:rPr dirty="0" sz="2200" spc="-10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200" spc="140">
                <a:solidFill>
                  <a:srgbClr val="3E231A"/>
                </a:solidFill>
                <a:latin typeface="Times New Roman"/>
                <a:cs typeface="Times New Roman"/>
              </a:rPr>
              <a:t>balances</a:t>
            </a:r>
            <a:r>
              <a:rPr dirty="0" sz="2200" spc="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200" spc="100">
                <a:solidFill>
                  <a:srgbClr val="3E231A"/>
                </a:solidFill>
                <a:latin typeface="Times New Roman"/>
                <a:cs typeface="Times New Roman"/>
              </a:rPr>
              <a:t>dominance,</a:t>
            </a:r>
            <a:r>
              <a:rPr dirty="0" sz="2200" spc="-6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200" spc="200">
                <a:solidFill>
                  <a:srgbClr val="3E231A"/>
                </a:solidFill>
                <a:latin typeface="Times New Roman"/>
                <a:cs typeface="Times New Roman"/>
              </a:rPr>
              <a:t>a</a:t>
            </a:r>
            <a:r>
              <a:rPr dirty="0" sz="2200" spc="-13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200" spc="100">
                <a:solidFill>
                  <a:srgbClr val="3E231A"/>
                </a:solidFill>
                <a:latin typeface="Times New Roman"/>
                <a:cs typeface="Times New Roman"/>
              </a:rPr>
              <a:t>block</a:t>
            </a:r>
            <a:r>
              <a:rPr dirty="0" sz="2200" spc="4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3E231A"/>
                </a:solidFill>
                <a:latin typeface="Times New Roman"/>
                <a:cs typeface="Times New Roman"/>
              </a:rPr>
              <a:t>in</a:t>
            </a:r>
            <a:r>
              <a:rPr dirty="0" sz="2200" spc="-6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200" spc="60">
                <a:solidFill>
                  <a:srgbClr val="3E231A"/>
                </a:solidFill>
                <a:latin typeface="Times New Roman"/>
                <a:cs typeface="Times New Roman"/>
              </a:rPr>
              <a:t>RCA</a:t>
            </a:r>
            <a:r>
              <a:rPr dirty="0" sz="2200" spc="3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200" spc="200">
                <a:solidFill>
                  <a:srgbClr val="3E231A"/>
                </a:solidFill>
                <a:latin typeface="Times New Roman"/>
                <a:cs typeface="Times New Roman"/>
              </a:rPr>
              <a:t>at</a:t>
            </a:r>
            <a:r>
              <a:rPr dirty="0" sz="2200" spc="-15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200" spc="130">
                <a:solidFill>
                  <a:srgbClr val="3E231A"/>
                </a:solidFill>
                <a:latin typeface="Times New Roman"/>
                <a:cs typeface="Times New Roman"/>
              </a:rPr>
              <a:t>least</a:t>
            </a:r>
            <a:r>
              <a:rPr dirty="0" sz="2200" spc="-5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200" spc="185">
                <a:solidFill>
                  <a:srgbClr val="3E231A"/>
                </a:solidFill>
                <a:latin typeface="Times New Roman"/>
                <a:cs typeface="Times New Roman"/>
              </a:rPr>
              <a:t>spares</a:t>
            </a:r>
            <a:r>
              <a:rPr dirty="0" sz="2200" spc="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200" spc="190">
                <a:solidFill>
                  <a:srgbClr val="3E231A"/>
                </a:solidFill>
                <a:latin typeface="Times New Roman"/>
                <a:cs typeface="Times New Roman"/>
              </a:rPr>
              <a:t>part</a:t>
            </a:r>
            <a:r>
              <a:rPr dirty="0" sz="2200" spc="-5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200" spc="190">
                <a:solidFill>
                  <a:srgbClr val="3E231A"/>
                </a:solidFill>
                <a:latin typeface="Times New Roman"/>
                <a:cs typeface="Times New Roman"/>
              </a:rPr>
              <a:t>(2/3)</a:t>
            </a:r>
            <a:r>
              <a:rPr dirty="0" sz="2200" spc="-11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200" spc="165">
                <a:solidFill>
                  <a:srgbClr val="3E231A"/>
                </a:solidFill>
                <a:latin typeface="Times New Roman"/>
                <a:cs typeface="Times New Roman"/>
              </a:rPr>
              <a:t>of</a:t>
            </a:r>
            <a:r>
              <a:rPr dirty="0" sz="2200" spc="-1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200" spc="155">
                <a:solidFill>
                  <a:srgbClr val="3E231A"/>
                </a:solidFill>
                <a:latin typeface="Times New Roman"/>
                <a:cs typeface="Times New Roman"/>
              </a:rPr>
              <a:t>the  </a:t>
            </a:r>
            <a:r>
              <a:rPr dirty="0" sz="2200" spc="130">
                <a:solidFill>
                  <a:srgbClr val="3E231A"/>
                </a:solidFill>
                <a:latin typeface="Times New Roman"/>
                <a:cs typeface="Times New Roman"/>
              </a:rPr>
              <a:t>septum </a:t>
            </a:r>
            <a:r>
              <a:rPr dirty="0" sz="2200" spc="5">
                <a:solidFill>
                  <a:srgbClr val="3E231A"/>
                </a:solidFill>
                <a:latin typeface="Times New Roman"/>
                <a:cs typeface="Times New Roman"/>
              </a:rPr>
              <a:t>&amp; </a:t>
            </a:r>
            <a:r>
              <a:rPr dirty="0" sz="2200" spc="65">
                <a:solidFill>
                  <a:srgbClr val="3E231A"/>
                </a:solidFill>
                <a:latin typeface="Times New Roman"/>
                <a:cs typeface="Times New Roman"/>
              </a:rPr>
              <a:t>Lt</a:t>
            </a:r>
            <a:r>
              <a:rPr dirty="0" sz="2200" spc="-34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200" spc="65">
                <a:solidFill>
                  <a:srgbClr val="3E231A"/>
                </a:solidFill>
                <a:latin typeface="Times New Roman"/>
                <a:cs typeface="Times New Roman"/>
              </a:rPr>
              <a:t>ventricle.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112500" y="596900"/>
            <a:ext cx="1206500" cy="546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53340">
              <a:lnSpc>
                <a:spcPts val="1555"/>
              </a:lnSpc>
            </a:pPr>
            <a:fld id="{81D60167-4931-47E6-BA6A-407CBD079E47}" type="slidenum">
              <a:rPr dirty="0" spc="-85"/>
              <a:t>14</a:t>
            </a:fld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90500">
              <a:lnSpc>
                <a:spcPct val="100000"/>
              </a:lnSpc>
            </a:pPr>
            <a:r>
              <a:rPr dirty="0" sz="7200" spc="160">
                <a:solidFill>
                  <a:srgbClr val="3E231A"/>
                </a:solidFill>
              </a:rPr>
              <a:t>Coronary</a:t>
            </a:r>
            <a:r>
              <a:rPr dirty="0" sz="7200" spc="-335">
                <a:solidFill>
                  <a:srgbClr val="3E231A"/>
                </a:solidFill>
              </a:rPr>
              <a:t> </a:t>
            </a:r>
            <a:r>
              <a:rPr dirty="0" sz="7200" spc="-20">
                <a:solidFill>
                  <a:srgbClr val="3E231A"/>
                </a:solidFill>
              </a:rPr>
              <a:t>Circulation</a:t>
            </a:r>
            <a:endParaRPr sz="7200"/>
          </a:p>
        </p:txBody>
      </p:sp>
      <p:sp>
        <p:nvSpPr>
          <p:cNvPr id="3" name="object 3"/>
          <p:cNvSpPr/>
          <p:nvPr/>
        </p:nvSpPr>
        <p:spPr>
          <a:xfrm>
            <a:off x="1320800" y="3162300"/>
            <a:ext cx="88900" cy="88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778000" y="2743200"/>
            <a:ext cx="4768215" cy="32867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800" spc="155" b="1">
                <a:solidFill>
                  <a:srgbClr val="3E231A"/>
                </a:solidFill>
                <a:latin typeface="Times New Roman"/>
                <a:cs typeface="Times New Roman"/>
              </a:rPr>
              <a:t>Consists</a:t>
            </a:r>
            <a:r>
              <a:rPr dirty="0" sz="3800" spc="-210" b="1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800" spc="140" b="1">
                <a:solidFill>
                  <a:srgbClr val="3E231A"/>
                </a:solidFill>
                <a:latin typeface="Times New Roman"/>
                <a:cs typeface="Times New Roman"/>
              </a:rPr>
              <a:t>of:</a:t>
            </a:r>
            <a:endParaRPr sz="3800">
              <a:latin typeface="Times New Roman"/>
              <a:cs typeface="Times New Roman"/>
            </a:endParaRPr>
          </a:p>
          <a:p>
            <a:pPr marL="850900" indent="-723900">
              <a:lnSpc>
                <a:spcPct val="100000"/>
              </a:lnSpc>
              <a:spcBef>
                <a:spcPts val="3040"/>
              </a:spcBef>
              <a:buAutoNum type="arabicPeriod"/>
              <a:tabLst>
                <a:tab pos="850265" algn="l"/>
                <a:tab pos="850900" algn="l"/>
              </a:tabLst>
            </a:pPr>
            <a:r>
              <a:rPr dirty="0" sz="3400" spc="95">
                <a:solidFill>
                  <a:srgbClr val="3E231A"/>
                </a:solidFill>
                <a:latin typeface="Times New Roman"/>
                <a:cs typeface="Times New Roman"/>
              </a:rPr>
              <a:t>Arterial</a:t>
            </a:r>
            <a:r>
              <a:rPr dirty="0" sz="3400" spc="-7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400" spc="170">
                <a:solidFill>
                  <a:srgbClr val="3E231A"/>
                </a:solidFill>
                <a:latin typeface="Times New Roman"/>
                <a:cs typeface="Times New Roman"/>
              </a:rPr>
              <a:t>supply.</a:t>
            </a:r>
            <a:endParaRPr sz="3400">
              <a:latin typeface="Times New Roman"/>
              <a:cs typeface="Times New Roman"/>
            </a:endParaRPr>
          </a:p>
          <a:p>
            <a:pPr marL="850900" indent="-723900">
              <a:lnSpc>
                <a:spcPct val="100000"/>
              </a:lnSpc>
              <a:spcBef>
                <a:spcPts val="3020"/>
              </a:spcBef>
              <a:buAutoNum type="arabicPeriod"/>
              <a:tabLst>
                <a:tab pos="850265" algn="l"/>
                <a:tab pos="850900" algn="l"/>
              </a:tabLst>
            </a:pPr>
            <a:r>
              <a:rPr dirty="0" sz="3400" spc="130">
                <a:solidFill>
                  <a:srgbClr val="3E231A"/>
                </a:solidFill>
                <a:latin typeface="Times New Roman"/>
                <a:cs typeface="Times New Roman"/>
              </a:rPr>
              <a:t>Venous</a:t>
            </a:r>
            <a:r>
              <a:rPr dirty="0" sz="3400" spc="-13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400" spc="175">
                <a:solidFill>
                  <a:srgbClr val="3E231A"/>
                </a:solidFill>
                <a:latin typeface="Times New Roman"/>
                <a:cs typeface="Times New Roman"/>
              </a:rPr>
              <a:t>drainage.</a:t>
            </a:r>
            <a:endParaRPr sz="3400">
              <a:latin typeface="Times New Roman"/>
              <a:cs typeface="Times New Roman"/>
            </a:endParaRPr>
          </a:p>
          <a:p>
            <a:pPr marL="850900" indent="-723900">
              <a:lnSpc>
                <a:spcPct val="100000"/>
              </a:lnSpc>
              <a:spcBef>
                <a:spcPts val="3020"/>
              </a:spcBef>
              <a:buAutoNum type="arabicPeriod"/>
              <a:tabLst>
                <a:tab pos="850265" algn="l"/>
                <a:tab pos="850900" algn="l"/>
              </a:tabLst>
            </a:pPr>
            <a:r>
              <a:rPr dirty="0" sz="3400" spc="100">
                <a:solidFill>
                  <a:srgbClr val="3E231A"/>
                </a:solidFill>
                <a:latin typeface="Times New Roman"/>
                <a:cs typeface="Times New Roman"/>
              </a:rPr>
              <a:t>Lymphatic</a:t>
            </a:r>
            <a:r>
              <a:rPr dirty="0" sz="3400" spc="3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400" spc="170">
                <a:solidFill>
                  <a:srgbClr val="3E231A"/>
                </a:solidFill>
                <a:latin typeface="Times New Roman"/>
                <a:cs typeface="Times New Roman"/>
              </a:rPr>
              <a:t>drainage.</a:t>
            </a:r>
            <a:endParaRPr sz="3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112500" y="596900"/>
            <a:ext cx="1206500" cy="546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83185">
              <a:lnSpc>
                <a:spcPts val="1555"/>
              </a:lnSpc>
            </a:pPr>
            <a:fld id="{81D60167-4931-47E6-BA6A-407CBD079E47}" type="slidenum">
              <a:rPr dirty="0" spc="280"/>
              <a:t>4</a:t>
            </a:fld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2392" rIns="0" bIns="0" rtlCol="0" vert="horz">
            <a:spAutoFit/>
          </a:bodyPr>
          <a:lstStyle/>
          <a:p>
            <a:pPr marL="114300">
              <a:lnSpc>
                <a:spcPct val="100000"/>
              </a:lnSpc>
            </a:pPr>
            <a:r>
              <a:rPr dirty="0" sz="7200" spc="160">
                <a:solidFill>
                  <a:srgbClr val="3E231A"/>
                </a:solidFill>
              </a:rPr>
              <a:t>Coronary </a:t>
            </a:r>
            <a:r>
              <a:rPr dirty="0" sz="7200" spc="345">
                <a:solidFill>
                  <a:srgbClr val="3E231A"/>
                </a:solidFill>
              </a:rPr>
              <a:t>Blood</a:t>
            </a:r>
            <a:r>
              <a:rPr dirty="0" sz="7200" spc="-585">
                <a:solidFill>
                  <a:srgbClr val="3E231A"/>
                </a:solidFill>
              </a:rPr>
              <a:t> </a:t>
            </a:r>
            <a:r>
              <a:rPr dirty="0" sz="7200" spc="-75">
                <a:solidFill>
                  <a:srgbClr val="3E231A"/>
                </a:solidFill>
              </a:rPr>
              <a:t>Flow</a:t>
            </a:r>
            <a:endParaRPr sz="7200"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99694" rIns="0" bIns="0" rtlCol="0" vert="horz">
            <a:spAutoFit/>
          </a:bodyPr>
          <a:lstStyle/>
          <a:p>
            <a:pPr marL="542290">
              <a:lnSpc>
                <a:spcPts val="3710"/>
              </a:lnSpc>
            </a:pPr>
            <a:r>
              <a:rPr dirty="0" sz="3100" spc="229"/>
              <a:t>Coronary</a:t>
            </a:r>
            <a:r>
              <a:rPr dirty="0" sz="3100" spc="-360"/>
              <a:t> </a:t>
            </a:r>
            <a:r>
              <a:rPr dirty="0" sz="3100" spc="240"/>
              <a:t>blood</a:t>
            </a:r>
            <a:r>
              <a:rPr dirty="0" sz="3100" spc="-260"/>
              <a:t> </a:t>
            </a:r>
            <a:r>
              <a:rPr dirty="0" sz="3100" spc="25"/>
              <a:t>flow</a:t>
            </a:r>
            <a:r>
              <a:rPr dirty="0" sz="3100" spc="-170"/>
              <a:t> </a:t>
            </a:r>
            <a:r>
              <a:rPr dirty="0" sz="3100" spc="220"/>
              <a:t>(CBF)</a:t>
            </a:r>
            <a:r>
              <a:rPr dirty="0" sz="3100" spc="-35"/>
              <a:t> </a:t>
            </a:r>
            <a:r>
              <a:rPr dirty="0" sz="3100" spc="290"/>
              <a:t>at</a:t>
            </a:r>
            <a:r>
              <a:rPr dirty="0" sz="3100" spc="-204"/>
              <a:t> </a:t>
            </a:r>
            <a:r>
              <a:rPr dirty="0" sz="3100" spc="229"/>
              <a:t>rest</a:t>
            </a:r>
            <a:r>
              <a:rPr dirty="0" sz="3100" spc="-105"/>
              <a:t> </a:t>
            </a:r>
            <a:r>
              <a:rPr dirty="0" sz="3100" spc="-60"/>
              <a:t>in</a:t>
            </a:r>
            <a:r>
              <a:rPr dirty="0" sz="3100" spc="-85"/>
              <a:t> </a:t>
            </a:r>
            <a:r>
              <a:rPr dirty="0" sz="3100" spc="150"/>
              <a:t>humans</a:t>
            </a:r>
            <a:r>
              <a:rPr dirty="0" sz="3100" spc="-145"/>
              <a:t> </a:t>
            </a:r>
            <a:r>
              <a:rPr dirty="0" sz="3100" spc="-5"/>
              <a:t>is</a:t>
            </a:r>
            <a:r>
              <a:rPr dirty="0" sz="3100" spc="-145"/>
              <a:t> </a:t>
            </a:r>
            <a:r>
              <a:rPr dirty="0" sz="3100" spc="285"/>
              <a:t>about</a:t>
            </a:r>
            <a:endParaRPr sz="3100"/>
          </a:p>
          <a:p>
            <a:pPr marL="542290">
              <a:lnSpc>
                <a:spcPts val="3710"/>
              </a:lnSpc>
            </a:pPr>
            <a:r>
              <a:rPr dirty="0" sz="3100" spc="125"/>
              <a:t>225-250</a:t>
            </a:r>
            <a:r>
              <a:rPr dirty="0" sz="3100" spc="-235"/>
              <a:t> </a:t>
            </a:r>
            <a:r>
              <a:rPr dirty="0" sz="3100" spc="40"/>
              <a:t>mL/min,</a:t>
            </a:r>
            <a:r>
              <a:rPr dirty="0" sz="3100" spc="-40"/>
              <a:t> </a:t>
            </a:r>
            <a:r>
              <a:rPr dirty="0" sz="3100" spc="15"/>
              <a:t>which</a:t>
            </a:r>
            <a:r>
              <a:rPr dirty="0" sz="3100" spc="-140"/>
              <a:t> </a:t>
            </a:r>
            <a:r>
              <a:rPr dirty="0" sz="3100" spc="-5"/>
              <a:t>is</a:t>
            </a:r>
            <a:r>
              <a:rPr dirty="0" sz="3100" spc="-40"/>
              <a:t> </a:t>
            </a:r>
            <a:r>
              <a:rPr dirty="0" sz="3100" spc="285"/>
              <a:t>about</a:t>
            </a:r>
            <a:r>
              <a:rPr dirty="0" sz="3100" spc="-300"/>
              <a:t> </a:t>
            </a:r>
            <a:r>
              <a:rPr dirty="0" sz="3100" spc="-395"/>
              <a:t>5</a:t>
            </a:r>
            <a:r>
              <a:rPr dirty="0" sz="3100" spc="-40"/>
              <a:t> </a:t>
            </a:r>
            <a:r>
              <a:rPr dirty="0" sz="3100" spc="265"/>
              <a:t>of</a:t>
            </a:r>
            <a:r>
              <a:rPr dirty="0" sz="3100" spc="-195"/>
              <a:t> </a:t>
            </a:r>
            <a:r>
              <a:rPr dirty="0" sz="3100" spc="250"/>
              <a:t>the</a:t>
            </a:r>
            <a:r>
              <a:rPr dirty="0" sz="3100" spc="-120"/>
              <a:t> </a:t>
            </a:r>
            <a:r>
              <a:rPr dirty="0" sz="3100" spc="165"/>
              <a:t>cardiac</a:t>
            </a:r>
            <a:r>
              <a:rPr dirty="0" sz="3100" spc="-120"/>
              <a:t> </a:t>
            </a:r>
            <a:r>
              <a:rPr dirty="0" sz="3100" spc="220"/>
              <a:t>output.</a:t>
            </a:r>
            <a:endParaRPr sz="3100"/>
          </a:p>
          <a:p>
            <a:pPr marL="542290">
              <a:lnSpc>
                <a:spcPct val="100000"/>
              </a:lnSpc>
              <a:spcBef>
                <a:spcPts val="2380"/>
              </a:spcBef>
            </a:pPr>
            <a:r>
              <a:rPr dirty="0" sz="3100" spc="180"/>
              <a:t>CBF</a:t>
            </a:r>
            <a:r>
              <a:rPr dirty="0" sz="3100" spc="-85"/>
              <a:t> </a:t>
            </a:r>
            <a:r>
              <a:rPr dirty="0" sz="3100" spc="160"/>
              <a:t>increases</a:t>
            </a:r>
            <a:r>
              <a:rPr dirty="0" sz="3100" spc="-135"/>
              <a:t> </a:t>
            </a:r>
            <a:r>
              <a:rPr dirty="0" sz="3100" spc="-60"/>
              <a:t>in</a:t>
            </a:r>
            <a:r>
              <a:rPr dirty="0" sz="3100" spc="25"/>
              <a:t> </a:t>
            </a:r>
            <a:r>
              <a:rPr dirty="0" sz="3100" spc="215"/>
              <a:t>proportion</a:t>
            </a:r>
            <a:r>
              <a:rPr dirty="0" sz="3100" spc="-280"/>
              <a:t> </a:t>
            </a:r>
            <a:r>
              <a:rPr dirty="0" sz="3100" spc="265"/>
              <a:t>to</a:t>
            </a:r>
            <a:r>
              <a:rPr dirty="0" sz="3100" spc="-125"/>
              <a:t> </a:t>
            </a:r>
            <a:r>
              <a:rPr dirty="0" sz="3100" spc="120"/>
              <a:t>exercise</a:t>
            </a:r>
            <a:r>
              <a:rPr dirty="0" sz="3100" spc="-20"/>
              <a:t> </a:t>
            </a:r>
            <a:r>
              <a:rPr dirty="0" sz="3100" spc="254"/>
              <a:t>or</a:t>
            </a:r>
            <a:r>
              <a:rPr dirty="0" sz="3100" spc="-170"/>
              <a:t> </a:t>
            </a:r>
            <a:r>
              <a:rPr dirty="0" sz="3100" spc="105"/>
              <a:t>work</a:t>
            </a:r>
            <a:r>
              <a:rPr dirty="0" sz="3100" spc="-170"/>
              <a:t> </a:t>
            </a:r>
            <a:r>
              <a:rPr dirty="0" sz="3100" spc="220"/>
              <a:t>output.</a:t>
            </a:r>
            <a:endParaRPr sz="3100"/>
          </a:p>
          <a:p>
            <a:pPr marL="542290" marR="5080">
              <a:lnSpc>
                <a:spcPct val="98800"/>
              </a:lnSpc>
              <a:spcBef>
                <a:spcPts val="2425"/>
              </a:spcBef>
            </a:pPr>
            <a:r>
              <a:rPr dirty="0" sz="3100" spc="155"/>
              <a:t>At</a:t>
            </a:r>
            <a:r>
              <a:rPr dirty="0" sz="3100" spc="-100"/>
              <a:t> </a:t>
            </a:r>
            <a:r>
              <a:rPr dirty="0" sz="3100" spc="200"/>
              <a:t>rest,</a:t>
            </a:r>
            <a:r>
              <a:rPr dirty="0" sz="3100" spc="-140"/>
              <a:t> </a:t>
            </a:r>
            <a:r>
              <a:rPr dirty="0" sz="3100" spc="250"/>
              <a:t>the</a:t>
            </a:r>
            <a:r>
              <a:rPr dirty="0" sz="3100" spc="-125"/>
              <a:t> </a:t>
            </a:r>
            <a:r>
              <a:rPr dirty="0" sz="3100" spc="240"/>
              <a:t>heart</a:t>
            </a:r>
            <a:r>
              <a:rPr dirty="0" sz="3100" spc="-200"/>
              <a:t> </a:t>
            </a:r>
            <a:r>
              <a:rPr dirty="0" sz="3100" spc="185"/>
              <a:t>extracts</a:t>
            </a:r>
            <a:r>
              <a:rPr dirty="0" sz="3100" spc="-40"/>
              <a:t> </a:t>
            </a:r>
            <a:r>
              <a:rPr dirty="0" sz="3100" spc="100"/>
              <a:t>60-70</a:t>
            </a:r>
            <a:r>
              <a:rPr dirty="0" sz="3100" spc="-240"/>
              <a:t> </a:t>
            </a:r>
            <a:r>
              <a:rPr dirty="0" sz="3100" spc="265"/>
              <a:t>of</a:t>
            </a:r>
            <a:r>
              <a:rPr dirty="0" sz="3100" spc="-95"/>
              <a:t> </a:t>
            </a:r>
            <a:r>
              <a:rPr dirty="0" sz="3100" spc="160"/>
              <a:t>oxygen</a:t>
            </a:r>
            <a:r>
              <a:rPr dirty="0" sz="3100" spc="-180"/>
              <a:t> </a:t>
            </a:r>
            <a:r>
              <a:rPr dirty="0" sz="3100" spc="110"/>
              <a:t>from</a:t>
            </a:r>
            <a:r>
              <a:rPr dirty="0" sz="3100" spc="-170"/>
              <a:t> </a:t>
            </a:r>
            <a:r>
              <a:rPr dirty="0" sz="3100" spc="215"/>
              <a:t>each  </a:t>
            </a:r>
            <a:r>
              <a:rPr dirty="0" sz="3100" spc="70"/>
              <a:t>unit </a:t>
            </a:r>
            <a:r>
              <a:rPr dirty="0" sz="3100" spc="265"/>
              <a:t>of </a:t>
            </a:r>
            <a:r>
              <a:rPr dirty="0" sz="3100" spc="240"/>
              <a:t>blood </a:t>
            </a:r>
            <a:r>
              <a:rPr dirty="0" sz="3100" spc="100"/>
              <a:t>delivered </a:t>
            </a:r>
            <a:r>
              <a:rPr dirty="0" sz="3100" spc="265"/>
              <a:t>to </a:t>
            </a:r>
            <a:r>
              <a:rPr dirty="0" sz="3100" spc="250"/>
              <a:t>the </a:t>
            </a:r>
            <a:r>
              <a:rPr dirty="0" sz="3100" spc="240"/>
              <a:t>heart </a:t>
            </a:r>
            <a:r>
              <a:rPr dirty="0" sz="3100" spc="254"/>
              <a:t>due </a:t>
            </a:r>
            <a:r>
              <a:rPr dirty="0" sz="3100" spc="265"/>
              <a:t>to </a:t>
            </a:r>
            <a:r>
              <a:rPr dirty="0" sz="3100" spc="220"/>
              <a:t>presence </a:t>
            </a:r>
            <a:r>
              <a:rPr dirty="0" sz="3100" spc="265"/>
              <a:t>of  </a:t>
            </a:r>
            <a:r>
              <a:rPr dirty="0" sz="3100" spc="140"/>
              <a:t>more</a:t>
            </a:r>
            <a:r>
              <a:rPr dirty="0" sz="3100" spc="-229"/>
              <a:t> </a:t>
            </a:r>
            <a:r>
              <a:rPr dirty="0" sz="3100" spc="125"/>
              <a:t>mitochondria</a:t>
            </a:r>
            <a:r>
              <a:rPr dirty="0" sz="3100" spc="-240"/>
              <a:t> </a:t>
            </a:r>
            <a:r>
              <a:rPr dirty="0" sz="3100" spc="10"/>
              <a:t>which</a:t>
            </a:r>
            <a:r>
              <a:rPr dirty="0" sz="3100" spc="-50"/>
              <a:t> </a:t>
            </a:r>
            <a:r>
              <a:rPr dirty="0" sz="3100" spc="215"/>
              <a:t>generate</a:t>
            </a:r>
            <a:r>
              <a:rPr dirty="0" sz="3100" spc="-229"/>
              <a:t> </a:t>
            </a:r>
            <a:r>
              <a:rPr dirty="0" sz="3100" spc="170"/>
              <a:t>energy</a:t>
            </a:r>
            <a:r>
              <a:rPr dirty="0" sz="3100" spc="-60"/>
              <a:t> </a:t>
            </a:r>
            <a:r>
              <a:rPr dirty="0" sz="3100" spc="225"/>
              <a:t>for</a:t>
            </a:r>
            <a:r>
              <a:rPr dirty="0" sz="3100" spc="-180"/>
              <a:t> </a:t>
            </a:r>
            <a:r>
              <a:rPr dirty="0" sz="3100" spc="175"/>
              <a:t>contraction  </a:t>
            </a:r>
            <a:r>
              <a:rPr dirty="0" sz="3100" spc="235"/>
              <a:t>by </a:t>
            </a:r>
            <a:r>
              <a:rPr dirty="0" sz="3100" spc="185"/>
              <a:t>aerobic </a:t>
            </a:r>
            <a:r>
              <a:rPr dirty="0" sz="3100" spc="90"/>
              <a:t>metabolism </a:t>
            </a:r>
            <a:r>
              <a:rPr dirty="0" sz="3100" spc="245"/>
              <a:t>(other </a:t>
            </a:r>
            <a:r>
              <a:rPr dirty="0" sz="3100" spc="160"/>
              <a:t>tissue </a:t>
            </a:r>
            <a:r>
              <a:rPr dirty="0" sz="3100" spc="180"/>
              <a:t>extract </a:t>
            </a:r>
            <a:r>
              <a:rPr dirty="0" sz="3100" spc="110"/>
              <a:t>only </a:t>
            </a:r>
            <a:r>
              <a:rPr dirty="0" sz="3100" spc="-250"/>
              <a:t>25 </a:t>
            </a:r>
            <a:r>
              <a:rPr dirty="0" sz="3100" spc="265"/>
              <a:t>of  </a:t>
            </a:r>
            <a:r>
              <a:rPr dirty="0" sz="3100" spc="254"/>
              <a:t>O</a:t>
            </a:r>
            <a:r>
              <a:rPr dirty="0" baseline="-2777" sz="3000" spc="382"/>
              <a:t>2</a:t>
            </a:r>
            <a:r>
              <a:rPr dirty="0" sz="3100" spc="254"/>
              <a:t>.)</a:t>
            </a:r>
            <a:endParaRPr sz="3100"/>
          </a:p>
        </p:txBody>
      </p:sp>
      <p:sp>
        <p:nvSpPr>
          <p:cNvPr id="5" name="object 5"/>
          <p:cNvSpPr/>
          <p:nvPr/>
        </p:nvSpPr>
        <p:spPr>
          <a:xfrm>
            <a:off x="11112500" y="596900"/>
            <a:ext cx="1206500" cy="546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6346634" y="9360341"/>
            <a:ext cx="29019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555"/>
              </a:lnSpc>
            </a:pPr>
            <a:r>
              <a:rPr dirty="0" sz="1800" spc="135">
                <a:solidFill>
                  <a:srgbClr val="3E231A"/>
                </a:solidFill>
                <a:latin typeface="Times New Roman"/>
                <a:cs typeface="Times New Roman"/>
              </a:rPr>
              <a:t>20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55900" y="3644900"/>
            <a:ext cx="7493000" cy="3327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57438" y="719986"/>
            <a:ext cx="8877935" cy="130111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561465" marR="5080" indent="-1549400">
              <a:lnSpc>
                <a:spcPct val="100400"/>
              </a:lnSpc>
            </a:pPr>
            <a:r>
              <a:rPr dirty="0" sz="3900" spc="80">
                <a:solidFill>
                  <a:srgbClr val="3E231A"/>
                </a:solidFill>
              </a:rPr>
              <a:t>Phasic </a:t>
            </a:r>
            <a:r>
              <a:rPr dirty="0" sz="3900" spc="145">
                <a:solidFill>
                  <a:srgbClr val="3E231A"/>
                </a:solidFill>
              </a:rPr>
              <a:t>Changes </a:t>
            </a:r>
            <a:r>
              <a:rPr dirty="0" sz="3900" spc="-160">
                <a:solidFill>
                  <a:srgbClr val="3E231A"/>
                </a:solidFill>
              </a:rPr>
              <a:t>in </a:t>
            </a:r>
            <a:r>
              <a:rPr dirty="0" sz="3900" spc="65">
                <a:solidFill>
                  <a:srgbClr val="3E231A"/>
                </a:solidFill>
              </a:rPr>
              <a:t>Coronary </a:t>
            </a:r>
            <a:r>
              <a:rPr dirty="0" sz="3900" spc="175">
                <a:solidFill>
                  <a:srgbClr val="3E231A"/>
                </a:solidFill>
              </a:rPr>
              <a:t>Blood</a:t>
            </a:r>
            <a:r>
              <a:rPr dirty="0" sz="3900" spc="-550">
                <a:solidFill>
                  <a:srgbClr val="3E231A"/>
                </a:solidFill>
              </a:rPr>
              <a:t> </a:t>
            </a:r>
            <a:r>
              <a:rPr dirty="0" sz="3900" spc="-35">
                <a:solidFill>
                  <a:srgbClr val="3E231A"/>
                </a:solidFill>
              </a:rPr>
              <a:t>Flow  </a:t>
            </a:r>
            <a:r>
              <a:rPr dirty="0" sz="3900" spc="-5">
                <a:solidFill>
                  <a:srgbClr val="3E231A"/>
                </a:solidFill>
              </a:rPr>
              <a:t>During </a:t>
            </a:r>
            <a:r>
              <a:rPr dirty="0" sz="3900" spc="190">
                <a:solidFill>
                  <a:srgbClr val="3E231A"/>
                </a:solidFill>
              </a:rPr>
              <a:t>Systole </a:t>
            </a:r>
            <a:r>
              <a:rPr dirty="0" sz="3900" spc="-200">
                <a:solidFill>
                  <a:srgbClr val="3E231A"/>
                </a:solidFill>
              </a:rPr>
              <a:t>&amp;</a:t>
            </a:r>
            <a:r>
              <a:rPr dirty="0" sz="3900" spc="-409">
                <a:solidFill>
                  <a:srgbClr val="3E231A"/>
                </a:solidFill>
              </a:rPr>
              <a:t> </a:t>
            </a:r>
            <a:r>
              <a:rPr dirty="0" sz="3900" spc="140">
                <a:solidFill>
                  <a:srgbClr val="3E231A"/>
                </a:solidFill>
              </a:rPr>
              <a:t>Diastole</a:t>
            </a:r>
            <a:endParaRPr sz="3900"/>
          </a:p>
        </p:txBody>
      </p:sp>
      <p:sp>
        <p:nvSpPr>
          <p:cNvPr id="4" name="object 4"/>
          <p:cNvSpPr/>
          <p:nvPr/>
        </p:nvSpPr>
        <p:spPr>
          <a:xfrm>
            <a:off x="1333500" y="2705100"/>
            <a:ext cx="10312400" cy="1270000"/>
          </a:xfrm>
          <a:custGeom>
            <a:avLst/>
            <a:gdLst/>
            <a:ahLst/>
            <a:cxnLst/>
            <a:rect l="l" t="t" r="r" b="b"/>
            <a:pathLst>
              <a:path w="10312400" h="1270000">
                <a:moveTo>
                  <a:pt x="0" y="0"/>
                </a:moveTo>
                <a:lnTo>
                  <a:pt x="10312400" y="0"/>
                </a:lnTo>
                <a:lnTo>
                  <a:pt x="10312400" y="1270000"/>
                </a:lnTo>
                <a:lnTo>
                  <a:pt x="0" y="1270000"/>
                </a:lnTo>
                <a:lnTo>
                  <a:pt x="0" y="0"/>
                </a:lnTo>
                <a:close/>
              </a:path>
            </a:pathLst>
          </a:custGeom>
          <a:solidFill>
            <a:srgbClr val="D3B64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333500" y="2705100"/>
            <a:ext cx="10312400" cy="1270000"/>
          </a:xfrm>
          <a:custGeom>
            <a:avLst/>
            <a:gdLst/>
            <a:ahLst/>
            <a:cxnLst/>
            <a:rect l="l" t="t" r="r" b="b"/>
            <a:pathLst>
              <a:path w="10312400" h="1270000">
                <a:moveTo>
                  <a:pt x="0" y="0"/>
                </a:moveTo>
                <a:lnTo>
                  <a:pt x="10312405" y="0"/>
                </a:lnTo>
                <a:lnTo>
                  <a:pt x="10312405" y="1270000"/>
                </a:lnTo>
                <a:lnTo>
                  <a:pt x="0" y="12700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9B853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333500" y="3098800"/>
            <a:ext cx="165100" cy="165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447800" y="2794000"/>
            <a:ext cx="10375900" cy="800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447800" y="3263900"/>
            <a:ext cx="4940300" cy="800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684197" y="2776902"/>
            <a:ext cx="9853930" cy="1016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18600"/>
              </a:lnSpc>
              <a:tabLst>
                <a:tab pos="2374900" algn="l"/>
              </a:tabLst>
            </a:pPr>
            <a:r>
              <a:rPr dirty="0" sz="2600" spc="85">
                <a:solidFill>
                  <a:srgbClr val="3E231A"/>
                </a:solidFill>
                <a:latin typeface="Times New Roman"/>
                <a:cs typeface="Times New Roman"/>
              </a:rPr>
              <a:t>During</a:t>
            </a:r>
            <a:r>
              <a:rPr dirty="0" sz="2600" spc="-4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600" spc="140">
                <a:solidFill>
                  <a:srgbClr val="3E231A"/>
                </a:solidFill>
                <a:latin typeface="Times New Roman"/>
                <a:cs typeface="Times New Roman"/>
              </a:rPr>
              <a:t>systole,	</a:t>
            </a:r>
            <a:r>
              <a:rPr dirty="0" sz="2600" spc="180">
                <a:solidFill>
                  <a:srgbClr val="3E231A"/>
                </a:solidFill>
                <a:latin typeface="Times New Roman"/>
                <a:cs typeface="Times New Roman"/>
              </a:rPr>
              <a:t>coronary</a:t>
            </a:r>
            <a:r>
              <a:rPr dirty="0" sz="2600" spc="-15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600" spc="145">
                <a:solidFill>
                  <a:srgbClr val="3E231A"/>
                </a:solidFill>
                <a:latin typeface="Times New Roman"/>
                <a:cs typeface="Times New Roman"/>
              </a:rPr>
              <a:t>arteries</a:t>
            </a:r>
            <a:r>
              <a:rPr dirty="0" sz="2600" spc="-8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600" spc="200">
                <a:solidFill>
                  <a:srgbClr val="3E231A"/>
                </a:solidFill>
                <a:latin typeface="Times New Roman"/>
                <a:cs typeface="Times New Roman"/>
              </a:rPr>
              <a:t>are</a:t>
            </a:r>
            <a:r>
              <a:rPr dirty="0" sz="2600" spc="-13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600" spc="175">
                <a:solidFill>
                  <a:srgbClr val="3E231A"/>
                </a:solidFill>
                <a:latin typeface="Times New Roman"/>
                <a:cs typeface="Times New Roman"/>
              </a:rPr>
              <a:t>compressed</a:t>
            </a:r>
            <a:r>
              <a:rPr dirty="0" sz="2600" spc="-12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600" spc="10">
                <a:solidFill>
                  <a:srgbClr val="3E231A"/>
                </a:solidFill>
                <a:latin typeface="Times New Roman"/>
                <a:cs typeface="Times New Roman"/>
              </a:rPr>
              <a:t>&amp;</a:t>
            </a:r>
            <a:r>
              <a:rPr dirty="0" sz="2600" spc="-9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600" spc="195">
                <a:solidFill>
                  <a:srgbClr val="3E231A"/>
                </a:solidFill>
                <a:latin typeface="Times New Roman"/>
                <a:cs typeface="Times New Roman"/>
              </a:rPr>
              <a:t>the</a:t>
            </a:r>
            <a:r>
              <a:rPr dirty="0" sz="2600" spc="-3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600" spc="204">
                <a:solidFill>
                  <a:srgbClr val="3E231A"/>
                </a:solidFill>
                <a:latin typeface="Times New Roman"/>
                <a:cs typeface="Times New Roman"/>
              </a:rPr>
              <a:t>blood</a:t>
            </a:r>
            <a:r>
              <a:rPr dirty="0" sz="2600" spc="-22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600" spc="20">
                <a:solidFill>
                  <a:srgbClr val="3E231A"/>
                </a:solidFill>
                <a:latin typeface="Times New Roman"/>
                <a:cs typeface="Times New Roman"/>
              </a:rPr>
              <a:t>flow </a:t>
            </a:r>
            <a:r>
              <a:rPr dirty="0" sz="2600" spc="-7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600" spc="210">
                <a:solidFill>
                  <a:srgbClr val="3E231A"/>
                </a:solidFill>
                <a:latin typeface="Times New Roman"/>
                <a:cs typeface="Times New Roman"/>
              </a:rPr>
              <a:t>to</a:t>
            </a:r>
            <a:r>
              <a:rPr dirty="0" sz="2600" spc="-1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600" spc="195">
                <a:solidFill>
                  <a:srgbClr val="3E231A"/>
                </a:solidFill>
                <a:latin typeface="Times New Roman"/>
                <a:cs typeface="Times New Roman"/>
              </a:rPr>
              <a:t>the</a:t>
            </a:r>
            <a:r>
              <a:rPr dirty="0" sz="2600" spc="-14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600" spc="114">
                <a:solidFill>
                  <a:srgbClr val="3E231A"/>
                </a:solidFill>
                <a:latin typeface="Times New Roman"/>
                <a:cs typeface="Times New Roman"/>
              </a:rPr>
              <a:t>left</a:t>
            </a:r>
            <a:r>
              <a:rPr dirty="0" sz="2600" spc="-10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600" spc="50">
                <a:solidFill>
                  <a:srgbClr val="3E231A"/>
                </a:solidFill>
                <a:latin typeface="Times New Roman"/>
                <a:cs typeface="Times New Roman"/>
              </a:rPr>
              <a:t>ventricle</a:t>
            </a:r>
            <a:r>
              <a:rPr dirty="0" sz="2600" spc="-4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600" spc="-5">
                <a:solidFill>
                  <a:srgbClr val="3E231A"/>
                </a:solidFill>
                <a:latin typeface="Times New Roman"/>
                <a:cs typeface="Times New Roman"/>
              </a:rPr>
              <a:t>is</a:t>
            </a:r>
            <a:r>
              <a:rPr dirty="0" sz="2600" spc="1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600" spc="200">
                <a:solidFill>
                  <a:srgbClr val="3E231A"/>
                </a:solidFill>
                <a:latin typeface="Times New Roman"/>
                <a:cs typeface="Times New Roman"/>
              </a:rPr>
              <a:t>reduced.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82700" y="6134100"/>
            <a:ext cx="10439400" cy="30734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346200" y="6172200"/>
            <a:ext cx="10312400" cy="29464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1112500" y="596900"/>
            <a:ext cx="1206500" cy="5461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555"/>
              </a:lnSpc>
            </a:pPr>
            <a:fld id="{81D60167-4931-47E6-BA6A-407CBD079E47}" type="slidenum">
              <a:rPr dirty="0" spc="145"/>
              <a:t>24</a:t>
            </a:fld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09700" y="1336408"/>
            <a:ext cx="10171430" cy="80772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4500" spc="145">
                <a:solidFill>
                  <a:srgbClr val="3E231A"/>
                </a:solidFill>
              </a:rPr>
              <a:t>Factors </a:t>
            </a:r>
            <a:r>
              <a:rPr dirty="0" sz="4500" spc="130">
                <a:solidFill>
                  <a:srgbClr val="3E231A"/>
                </a:solidFill>
              </a:rPr>
              <a:t>Affecting </a:t>
            </a:r>
            <a:r>
              <a:rPr dirty="0" sz="4500" spc="80">
                <a:solidFill>
                  <a:srgbClr val="3E231A"/>
                </a:solidFill>
              </a:rPr>
              <a:t>Coronary </a:t>
            </a:r>
            <a:r>
              <a:rPr dirty="0" sz="4500" spc="229">
                <a:solidFill>
                  <a:srgbClr val="3E231A"/>
                </a:solidFill>
              </a:rPr>
              <a:t>Blood</a:t>
            </a:r>
            <a:r>
              <a:rPr dirty="0" sz="4500" spc="-730">
                <a:solidFill>
                  <a:srgbClr val="3E231A"/>
                </a:solidFill>
              </a:rPr>
              <a:t> </a:t>
            </a:r>
            <a:r>
              <a:rPr dirty="0" sz="4500" spc="-35">
                <a:solidFill>
                  <a:srgbClr val="3E231A"/>
                </a:solidFill>
              </a:rPr>
              <a:t>Flow</a:t>
            </a:r>
            <a:endParaRPr sz="4500"/>
          </a:p>
        </p:txBody>
      </p:sp>
      <p:sp>
        <p:nvSpPr>
          <p:cNvPr id="3" name="object 3"/>
          <p:cNvSpPr/>
          <p:nvPr/>
        </p:nvSpPr>
        <p:spPr>
          <a:xfrm>
            <a:off x="1905000" y="3403600"/>
            <a:ext cx="88900" cy="88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905000" y="4356100"/>
            <a:ext cx="88900" cy="88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905000" y="5321300"/>
            <a:ext cx="88900" cy="88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2362200" y="2705100"/>
            <a:ext cx="4656455" cy="28816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7500"/>
              </a:lnSpc>
            </a:pPr>
            <a:r>
              <a:rPr dirty="0" sz="3800" spc="290">
                <a:solidFill>
                  <a:srgbClr val="3E231A"/>
                </a:solidFill>
                <a:latin typeface="Times New Roman"/>
                <a:cs typeface="Times New Roman"/>
              </a:rPr>
              <a:t>Pressure </a:t>
            </a:r>
            <a:r>
              <a:rPr dirty="0" sz="3800" spc="-40">
                <a:solidFill>
                  <a:srgbClr val="3E231A"/>
                </a:solidFill>
                <a:latin typeface="Times New Roman"/>
                <a:cs typeface="Times New Roman"/>
              </a:rPr>
              <a:t>in </a:t>
            </a:r>
            <a:r>
              <a:rPr dirty="0" sz="3800" spc="320">
                <a:solidFill>
                  <a:srgbClr val="3E231A"/>
                </a:solidFill>
                <a:latin typeface="Times New Roman"/>
                <a:cs typeface="Times New Roman"/>
              </a:rPr>
              <a:t>the</a:t>
            </a:r>
            <a:r>
              <a:rPr dirty="0" sz="3800" spc="-67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800" spc="280">
                <a:solidFill>
                  <a:srgbClr val="3E231A"/>
                </a:solidFill>
                <a:latin typeface="Times New Roman"/>
                <a:cs typeface="Times New Roman"/>
              </a:rPr>
              <a:t>aorta.  </a:t>
            </a:r>
            <a:r>
              <a:rPr dirty="0" sz="3800" spc="80">
                <a:solidFill>
                  <a:srgbClr val="3E231A"/>
                </a:solidFill>
                <a:latin typeface="Times New Roman"/>
                <a:cs typeface="Times New Roman"/>
              </a:rPr>
              <a:t>Chemical</a:t>
            </a:r>
            <a:r>
              <a:rPr dirty="0" sz="3800" spc="-12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800" spc="265">
                <a:solidFill>
                  <a:srgbClr val="3E231A"/>
                </a:solidFill>
                <a:latin typeface="Times New Roman"/>
                <a:cs typeface="Times New Roman"/>
              </a:rPr>
              <a:t>factors.</a:t>
            </a:r>
            <a:endParaRPr sz="3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300"/>
              </a:spcBef>
            </a:pPr>
            <a:r>
              <a:rPr dirty="0" sz="3800" spc="95">
                <a:solidFill>
                  <a:srgbClr val="3E231A"/>
                </a:solidFill>
                <a:latin typeface="Times New Roman"/>
                <a:cs typeface="Times New Roman"/>
              </a:rPr>
              <a:t>Neural</a:t>
            </a:r>
            <a:r>
              <a:rPr dirty="0" sz="3800" spc="-14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800" spc="265">
                <a:solidFill>
                  <a:srgbClr val="3E231A"/>
                </a:solidFill>
                <a:latin typeface="Times New Roman"/>
                <a:cs typeface="Times New Roman"/>
              </a:rPr>
              <a:t>factors.</a:t>
            </a:r>
            <a:endParaRPr sz="3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112500" y="596900"/>
            <a:ext cx="1206500" cy="546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555"/>
              </a:lnSpc>
            </a:pPr>
            <a:fld id="{81D60167-4931-47E6-BA6A-407CBD079E47}" type="slidenum">
              <a:rPr dirty="0" spc="145"/>
              <a:t>24</a:t>
            </a:fld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46238" y="1288110"/>
            <a:ext cx="10299700" cy="149860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862965" marR="5080" indent="-850900">
              <a:lnSpc>
                <a:spcPts val="5500"/>
              </a:lnSpc>
            </a:pPr>
            <a:r>
              <a:rPr dirty="0" sz="4600" spc="250">
                <a:solidFill>
                  <a:srgbClr val="3E231A"/>
                </a:solidFill>
              </a:rPr>
              <a:t>Effect</a:t>
            </a:r>
            <a:r>
              <a:rPr dirty="0" sz="4600" spc="-25">
                <a:solidFill>
                  <a:srgbClr val="3E231A"/>
                </a:solidFill>
              </a:rPr>
              <a:t> </a:t>
            </a:r>
            <a:r>
              <a:rPr dirty="0" sz="4600" spc="385">
                <a:solidFill>
                  <a:srgbClr val="3E231A"/>
                </a:solidFill>
              </a:rPr>
              <a:t>of</a:t>
            </a:r>
            <a:r>
              <a:rPr dirty="0" sz="4600" spc="-170">
                <a:solidFill>
                  <a:srgbClr val="3E231A"/>
                </a:solidFill>
              </a:rPr>
              <a:t> </a:t>
            </a:r>
            <a:r>
              <a:rPr dirty="0" sz="4600" spc="160">
                <a:solidFill>
                  <a:srgbClr val="3E231A"/>
                </a:solidFill>
              </a:rPr>
              <a:t>Pressure</a:t>
            </a:r>
            <a:r>
              <a:rPr dirty="0" sz="4600" spc="-105">
                <a:solidFill>
                  <a:srgbClr val="3E231A"/>
                </a:solidFill>
              </a:rPr>
              <a:t> </a:t>
            </a:r>
            <a:r>
              <a:rPr dirty="0" sz="4600" spc="20">
                <a:solidFill>
                  <a:srgbClr val="3E231A"/>
                </a:solidFill>
              </a:rPr>
              <a:t>Gradient</a:t>
            </a:r>
            <a:r>
              <a:rPr dirty="0" sz="4600" spc="-229">
                <a:solidFill>
                  <a:srgbClr val="3E231A"/>
                </a:solidFill>
              </a:rPr>
              <a:t> </a:t>
            </a:r>
            <a:r>
              <a:rPr dirty="0" sz="4600" spc="385">
                <a:solidFill>
                  <a:srgbClr val="3E231A"/>
                </a:solidFill>
              </a:rPr>
              <a:t>of</a:t>
            </a:r>
            <a:r>
              <a:rPr dirty="0" sz="4600" spc="-70">
                <a:solidFill>
                  <a:srgbClr val="3E231A"/>
                </a:solidFill>
              </a:rPr>
              <a:t> </a:t>
            </a:r>
            <a:r>
              <a:rPr dirty="0" sz="4600" spc="130">
                <a:solidFill>
                  <a:srgbClr val="3E231A"/>
                </a:solidFill>
              </a:rPr>
              <a:t>Aorta</a:t>
            </a:r>
            <a:r>
              <a:rPr dirty="0" sz="4600" spc="-229">
                <a:solidFill>
                  <a:srgbClr val="3E231A"/>
                </a:solidFill>
              </a:rPr>
              <a:t> </a:t>
            </a:r>
            <a:r>
              <a:rPr dirty="0" sz="4600" spc="-235">
                <a:solidFill>
                  <a:srgbClr val="3E231A"/>
                </a:solidFill>
              </a:rPr>
              <a:t>&amp;  </a:t>
            </a:r>
            <a:r>
              <a:rPr dirty="0" sz="4600" spc="140">
                <a:solidFill>
                  <a:srgbClr val="3E231A"/>
                </a:solidFill>
              </a:rPr>
              <a:t>Different</a:t>
            </a:r>
            <a:r>
              <a:rPr dirty="0" sz="4600" spc="-25">
                <a:solidFill>
                  <a:srgbClr val="3E231A"/>
                </a:solidFill>
              </a:rPr>
              <a:t> </a:t>
            </a:r>
            <a:r>
              <a:rPr dirty="0" sz="4600" spc="60">
                <a:solidFill>
                  <a:srgbClr val="3E231A"/>
                </a:solidFill>
              </a:rPr>
              <a:t>Chambers</a:t>
            </a:r>
            <a:r>
              <a:rPr dirty="0" sz="4600" spc="-135">
                <a:solidFill>
                  <a:srgbClr val="3E231A"/>
                </a:solidFill>
              </a:rPr>
              <a:t> </a:t>
            </a:r>
            <a:r>
              <a:rPr dirty="0" sz="4600" spc="385">
                <a:solidFill>
                  <a:srgbClr val="3E231A"/>
                </a:solidFill>
              </a:rPr>
              <a:t>of</a:t>
            </a:r>
            <a:r>
              <a:rPr dirty="0" sz="4600" spc="-175">
                <a:solidFill>
                  <a:srgbClr val="3E231A"/>
                </a:solidFill>
              </a:rPr>
              <a:t> </a:t>
            </a:r>
            <a:r>
              <a:rPr dirty="0" sz="4600" spc="200">
                <a:solidFill>
                  <a:srgbClr val="3E231A"/>
                </a:solidFill>
              </a:rPr>
              <a:t>the</a:t>
            </a:r>
            <a:r>
              <a:rPr dirty="0" sz="4600" spc="-100">
                <a:solidFill>
                  <a:srgbClr val="3E231A"/>
                </a:solidFill>
              </a:rPr>
              <a:t> </a:t>
            </a:r>
            <a:r>
              <a:rPr dirty="0" sz="4600" spc="70">
                <a:solidFill>
                  <a:srgbClr val="3E231A"/>
                </a:solidFill>
              </a:rPr>
              <a:t>Heart</a:t>
            </a:r>
            <a:endParaRPr sz="460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874429" y="3613150"/>
          <a:ext cx="7737475" cy="42545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76850"/>
                <a:gridCol w="1276840"/>
                <a:gridCol w="1276850"/>
                <a:gridCol w="1276840"/>
                <a:gridCol w="1276850"/>
                <a:gridCol w="1276850"/>
              </a:tblGrid>
              <a:tr h="1050930">
                <a:tc>
                  <a:txBody>
                    <a:bodyPr/>
                    <a:lstStyle/>
                    <a:p>
                      <a:pPr/>
                      <a:endParaRPr sz="4600"/>
                    </a:p>
                  </a:txBody>
                  <a:tcPr marL="0" marR="0" marB="0" marT="0">
                    <a:lnL w="50800">
                      <a:solidFill>
                        <a:srgbClr val="3E231A"/>
                      </a:solidFill>
                      <a:prstDash val="solid"/>
                    </a:lnL>
                    <a:lnR w="12700">
                      <a:solidFill>
                        <a:srgbClr val="3E231A"/>
                      </a:solidFill>
                      <a:prstDash val="solid"/>
                    </a:lnR>
                    <a:lnT w="50800">
                      <a:solidFill>
                        <a:srgbClr val="3E231A"/>
                      </a:solidFill>
                      <a:prstDash val="solid"/>
                    </a:lnT>
                    <a:lnB w="25400">
                      <a:solidFill>
                        <a:srgbClr val="3E231A"/>
                      </a:solidFill>
                      <a:prstDash val="solid"/>
                    </a:lnB>
                    <a:solidFill>
                      <a:srgbClr val="D6A96F"/>
                    </a:solidFill>
                  </a:tcPr>
                </a:tc>
                <a:tc>
                  <a:txBody>
                    <a:bodyPr/>
                    <a:lstStyle/>
                    <a:p>
                      <a:pPr/>
                      <a:endParaRPr sz="4600"/>
                    </a:p>
                  </a:txBody>
                  <a:tcPr marL="0" marR="0" marB="0" marT="0">
                    <a:lnL w="12700">
                      <a:solidFill>
                        <a:srgbClr val="3E231A"/>
                      </a:solidFill>
                      <a:prstDash val="solid"/>
                    </a:lnL>
                    <a:lnR w="12700">
                      <a:solidFill>
                        <a:srgbClr val="3E231A"/>
                      </a:solidFill>
                      <a:prstDash val="solid"/>
                    </a:lnR>
                    <a:lnT w="50800">
                      <a:solidFill>
                        <a:srgbClr val="3E231A"/>
                      </a:solidFill>
                      <a:prstDash val="solid"/>
                    </a:lnT>
                    <a:lnB w="25400">
                      <a:solidFill>
                        <a:srgbClr val="3E231A"/>
                      </a:solidFill>
                      <a:prstDash val="solid"/>
                    </a:lnB>
                    <a:solidFill>
                      <a:srgbClr val="D6A96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2150">
                        <a:latin typeface="Times New Roman"/>
                        <a:cs typeface="Times New Roman"/>
                      </a:endParaRPr>
                    </a:p>
                    <a:p>
                      <a:pPr marL="298450">
                        <a:lnSpc>
                          <a:spcPct val="100000"/>
                        </a:lnSpc>
                      </a:pPr>
                      <a:r>
                        <a:rPr dirty="0" sz="1700" spc="65" b="1">
                          <a:solidFill>
                            <a:srgbClr val="3E231A"/>
                          </a:solidFill>
                          <a:latin typeface="Times New Roman"/>
                          <a:cs typeface="Times New Roman"/>
                        </a:rPr>
                        <a:t>Pressure </a:t>
                      </a:r>
                      <a:r>
                        <a:rPr dirty="0" sz="1700" spc="-20" b="1">
                          <a:solidFill>
                            <a:srgbClr val="3E231A"/>
                          </a:solidFill>
                          <a:latin typeface="Times New Roman"/>
                          <a:cs typeface="Times New Roman"/>
                        </a:rPr>
                        <a:t>(mmHg)</a:t>
                      </a:r>
                      <a:r>
                        <a:rPr dirty="0" sz="1700" spc="90" b="1">
                          <a:solidFill>
                            <a:srgbClr val="3E231A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700" spc="-45" b="1">
                          <a:solidFill>
                            <a:srgbClr val="3E231A"/>
                          </a:solidFill>
                          <a:latin typeface="Times New Roman"/>
                          <a:cs typeface="Times New Roman"/>
                        </a:rPr>
                        <a:t>in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3E231A"/>
                      </a:solidFill>
                      <a:prstDash val="solid"/>
                    </a:lnL>
                    <a:lnR w="12700">
                      <a:solidFill>
                        <a:srgbClr val="3E231A"/>
                      </a:solidFill>
                      <a:prstDash val="solid"/>
                    </a:lnR>
                    <a:lnT w="50800">
                      <a:solidFill>
                        <a:srgbClr val="3E231A"/>
                      </a:solidFill>
                      <a:prstDash val="solid"/>
                    </a:lnT>
                    <a:lnB w="25400">
                      <a:solidFill>
                        <a:srgbClr val="3E231A"/>
                      </a:solidFill>
                      <a:prstDash val="solid"/>
                    </a:lnB>
                    <a:solidFill>
                      <a:srgbClr val="D6A96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gridSpan="2">
                  <a:txBody>
                    <a:bodyPr/>
                    <a:lstStyle/>
                    <a:p>
                      <a:pPr algn="ctr" marL="146050" marR="130810" indent="10795">
                        <a:lnSpc>
                          <a:spcPct val="100499"/>
                        </a:lnSpc>
                        <a:spcBef>
                          <a:spcPts val="400"/>
                        </a:spcBef>
                      </a:pPr>
                      <a:r>
                        <a:rPr dirty="0" sz="1700" spc="65" b="1">
                          <a:solidFill>
                            <a:srgbClr val="3E231A"/>
                          </a:solidFill>
                          <a:latin typeface="Times New Roman"/>
                          <a:cs typeface="Times New Roman"/>
                        </a:rPr>
                        <a:t>Pressure </a:t>
                      </a:r>
                      <a:r>
                        <a:rPr dirty="0" sz="1700" spc="60" b="1">
                          <a:solidFill>
                            <a:srgbClr val="3E231A"/>
                          </a:solidFill>
                          <a:latin typeface="Times New Roman"/>
                          <a:cs typeface="Times New Roman"/>
                        </a:rPr>
                        <a:t>difference  </a:t>
                      </a:r>
                      <a:r>
                        <a:rPr dirty="0" sz="1700" spc="-20" b="1">
                          <a:solidFill>
                            <a:srgbClr val="3E231A"/>
                          </a:solidFill>
                          <a:latin typeface="Times New Roman"/>
                          <a:cs typeface="Times New Roman"/>
                        </a:rPr>
                        <a:t>(mmHg) </a:t>
                      </a:r>
                      <a:r>
                        <a:rPr dirty="0" sz="1700" spc="50" b="1">
                          <a:solidFill>
                            <a:srgbClr val="3E231A"/>
                          </a:solidFill>
                          <a:latin typeface="Times New Roman"/>
                          <a:cs typeface="Times New Roman"/>
                        </a:rPr>
                        <a:t>between </a:t>
                      </a:r>
                      <a:r>
                        <a:rPr dirty="0" sz="1700" spc="45" b="1">
                          <a:solidFill>
                            <a:srgbClr val="3E231A"/>
                          </a:solidFill>
                          <a:latin typeface="Times New Roman"/>
                          <a:cs typeface="Times New Roman"/>
                        </a:rPr>
                        <a:t>aorta  </a:t>
                      </a:r>
                      <a:r>
                        <a:rPr dirty="0" sz="1700" spc="-90" b="1">
                          <a:solidFill>
                            <a:srgbClr val="3E231A"/>
                          </a:solidFill>
                          <a:latin typeface="Times New Roman"/>
                          <a:cs typeface="Times New Roman"/>
                        </a:rPr>
                        <a:t>&amp;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3E231A"/>
                      </a:solidFill>
                      <a:prstDash val="solid"/>
                    </a:lnL>
                    <a:lnR w="50800">
                      <a:solidFill>
                        <a:srgbClr val="3E231A"/>
                      </a:solidFill>
                      <a:prstDash val="solid"/>
                    </a:lnR>
                    <a:lnT w="50800">
                      <a:solidFill>
                        <a:srgbClr val="3E231A"/>
                      </a:solidFill>
                      <a:prstDash val="solid"/>
                    </a:lnT>
                    <a:lnB w="25400">
                      <a:solidFill>
                        <a:srgbClr val="3E231A"/>
                      </a:solidFill>
                      <a:prstDash val="solid"/>
                    </a:lnB>
                    <a:solidFill>
                      <a:srgbClr val="D6A96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050920">
                <a:tc>
                  <a:txBody>
                    <a:bodyPr/>
                    <a:lstStyle/>
                    <a:p>
                      <a:pPr/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0800">
                      <a:solidFill>
                        <a:srgbClr val="3E231A"/>
                      </a:solidFill>
                      <a:prstDash val="solid"/>
                    </a:lnL>
                    <a:lnR w="12700">
                      <a:solidFill>
                        <a:srgbClr val="3E231A"/>
                      </a:solidFill>
                      <a:prstDash val="solid"/>
                    </a:lnR>
                    <a:lnT w="25400">
                      <a:solidFill>
                        <a:srgbClr val="3E231A"/>
                      </a:solidFill>
                      <a:prstDash val="solid"/>
                    </a:lnT>
                    <a:lnB w="12700">
                      <a:solidFill>
                        <a:srgbClr val="3E231A"/>
                      </a:solidFill>
                      <a:prstDash val="solid"/>
                    </a:lnB>
                    <a:solidFill>
                      <a:srgbClr val="D6A96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2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700" spc="25" b="1">
                          <a:solidFill>
                            <a:srgbClr val="3E231A"/>
                          </a:solidFill>
                          <a:latin typeface="Times New Roman"/>
                          <a:cs typeface="Times New Roman"/>
                        </a:rPr>
                        <a:t>Aorta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3E231A"/>
                      </a:solidFill>
                      <a:prstDash val="solid"/>
                    </a:lnL>
                    <a:lnR w="12700">
                      <a:solidFill>
                        <a:srgbClr val="3E231A"/>
                      </a:solidFill>
                      <a:prstDash val="solid"/>
                    </a:lnR>
                    <a:lnT w="25400">
                      <a:solidFill>
                        <a:srgbClr val="3E231A"/>
                      </a:solidFill>
                      <a:prstDash val="solid"/>
                    </a:lnT>
                    <a:lnB w="12700">
                      <a:solidFill>
                        <a:srgbClr val="3E231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250">
                        <a:latin typeface="Times New Roman"/>
                        <a:cs typeface="Times New Roman"/>
                      </a:endParaRPr>
                    </a:p>
                    <a:p>
                      <a:pPr algn="ctr" marL="6350">
                        <a:lnSpc>
                          <a:spcPct val="100000"/>
                        </a:lnSpc>
                      </a:pPr>
                      <a:r>
                        <a:rPr dirty="0" sz="1700" spc="-45" b="1">
                          <a:solidFill>
                            <a:srgbClr val="3E231A"/>
                          </a:solidFill>
                          <a:latin typeface="Times New Roman"/>
                          <a:cs typeface="Times New Roman"/>
                        </a:rPr>
                        <a:t>Lt</a:t>
                      </a:r>
                      <a:r>
                        <a:rPr dirty="0" sz="1700" spc="-25" b="1">
                          <a:solidFill>
                            <a:srgbClr val="3E231A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700" spc="-15" b="1">
                          <a:solidFill>
                            <a:srgbClr val="3E231A"/>
                          </a:solidFill>
                          <a:latin typeface="Times New Roman"/>
                          <a:cs typeface="Times New Roman"/>
                        </a:rPr>
                        <a:t>Ventricle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3E231A"/>
                      </a:solidFill>
                      <a:prstDash val="solid"/>
                    </a:lnL>
                    <a:lnR w="12700">
                      <a:solidFill>
                        <a:srgbClr val="3E231A"/>
                      </a:solidFill>
                      <a:prstDash val="solid"/>
                    </a:lnR>
                    <a:lnT w="25400">
                      <a:solidFill>
                        <a:srgbClr val="3E231A"/>
                      </a:solidFill>
                      <a:prstDash val="solid"/>
                    </a:lnT>
                    <a:lnB w="12700">
                      <a:solidFill>
                        <a:srgbClr val="3E231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2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700" spc="10" b="1">
                          <a:solidFill>
                            <a:srgbClr val="3E231A"/>
                          </a:solidFill>
                          <a:latin typeface="Times New Roman"/>
                          <a:cs typeface="Times New Roman"/>
                        </a:rPr>
                        <a:t>Rt</a:t>
                      </a:r>
                      <a:r>
                        <a:rPr dirty="0" sz="1700" spc="-135" b="1">
                          <a:solidFill>
                            <a:srgbClr val="3E231A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700" spc="-15" b="1">
                          <a:solidFill>
                            <a:srgbClr val="3E231A"/>
                          </a:solidFill>
                          <a:latin typeface="Times New Roman"/>
                          <a:cs typeface="Times New Roman"/>
                        </a:rPr>
                        <a:t>Ventricle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3E231A"/>
                      </a:solidFill>
                      <a:prstDash val="solid"/>
                    </a:lnL>
                    <a:lnR w="12700">
                      <a:solidFill>
                        <a:srgbClr val="3E231A"/>
                      </a:solidFill>
                      <a:prstDash val="solid"/>
                    </a:lnR>
                    <a:lnT w="25400">
                      <a:solidFill>
                        <a:srgbClr val="3E231A"/>
                      </a:solidFill>
                      <a:prstDash val="solid"/>
                    </a:lnT>
                    <a:lnB w="12700">
                      <a:solidFill>
                        <a:srgbClr val="3E231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250">
                        <a:latin typeface="Times New Roman"/>
                        <a:cs typeface="Times New Roman"/>
                      </a:endParaRPr>
                    </a:p>
                    <a:p>
                      <a:pPr algn="ctr" marL="6350">
                        <a:lnSpc>
                          <a:spcPct val="100000"/>
                        </a:lnSpc>
                      </a:pPr>
                      <a:r>
                        <a:rPr dirty="0" sz="1700" spc="-45" b="1">
                          <a:solidFill>
                            <a:srgbClr val="3E231A"/>
                          </a:solidFill>
                          <a:latin typeface="Times New Roman"/>
                          <a:cs typeface="Times New Roman"/>
                        </a:rPr>
                        <a:t>Lt</a:t>
                      </a:r>
                      <a:r>
                        <a:rPr dirty="0" sz="1700" spc="-25" b="1">
                          <a:solidFill>
                            <a:srgbClr val="3E231A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700" spc="-15" b="1">
                          <a:solidFill>
                            <a:srgbClr val="3E231A"/>
                          </a:solidFill>
                          <a:latin typeface="Times New Roman"/>
                          <a:cs typeface="Times New Roman"/>
                        </a:rPr>
                        <a:t>Ventricle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3E231A"/>
                      </a:solidFill>
                      <a:prstDash val="solid"/>
                    </a:lnL>
                    <a:lnR w="12700">
                      <a:solidFill>
                        <a:srgbClr val="3E231A"/>
                      </a:solidFill>
                      <a:prstDash val="solid"/>
                    </a:lnR>
                    <a:lnT w="25400">
                      <a:solidFill>
                        <a:srgbClr val="3E231A"/>
                      </a:solidFill>
                      <a:prstDash val="solid"/>
                    </a:lnT>
                    <a:lnB w="12700">
                      <a:solidFill>
                        <a:srgbClr val="3E231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250">
                        <a:latin typeface="Times New Roman"/>
                        <a:cs typeface="Times New Roman"/>
                      </a:endParaRPr>
                    </a:p>
                    <a:p>
                      <a:pPr algn="ctr" marL="12065">
                        <a:lnSpc>
                          <a:spcPct val="100000"/>
                        </a:lnSpc>
                      </a:pPr>
                      <a:r>
                        <a:rPr dirty="0" sz="1700" spc="10" b="1">
                          <a:solidFill>
                            <a:srgbClr val="3E231A"/>
                          </a:solidFill>
                          <a:latin typeface="Times New Roman"/>
                          <a:cs typeface="Times New Roman"/>
                        </a:rPr>
                        <a:t>Rt</a:t>
                      </a:r>
                      <a:r>
                        <a:rPr dirty="0" sz="1700" spc="-135" b="1">
                          <a:solidFill>
                            <a:srgbClr val="3E231A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700" spc="-15" b="1">
                          <a:solidFill>
                            <a:srgbClr val="3E231A"/>
                          </a:solidFill>
                          <a:latin typeface="Times New Roman"/>
                          <a:cs typeface="Times New Roman"/>
                        </a:rPr>
                        <a:t>Ventricle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3E231A"/>
                      </a:solidFill>
                      <a:prstDash val="solid"/>
                    </a:lnL>
                    <a:lnR w="50800">
                      <a:solidFill>
                        <a:srgbClr val="3E231A"/>
                      </a:solidFill>
                      <a:prstDash val="solid"/>
                    </a:lnR>
                    <a:lnT w="25400">
                      <a:solidFill>
                        <a:srgbClr val="3E231A"/>
                      </a:solidFill>
                      <a:prstDash val="solid"/>
                    </a:lnT>
                    <a:lnB w="12700">
                      <a:solidFill>
                        <a:srgbClr val="3E231A"/>
                      </a:solidFill>
                      <a:prstDash val="solid"/>
                    </a:lnB>
                  </a:tcPr>
                </a:tc>
              </a:tr>
              <a:tr h="1050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  <a:p>
                      <a:pPr algn="ctr" marR="4445">
                        <a:lnSpc>
                          <a:spcPct val="100000"/>
                        </a:lnSpc>
                      </a:pPr>
                      <a:r>
                        <a:rPr dirty="0" sz="1700" spc="80" b="1">
                          <a:solidFill>
                            <a:srgbClr val="3E231A"/>
                          </a:solidFill>
                          <a:latin typeface="Times New Roman"/>
                          <a:cs typeface="Times New Roman"/>
                        </a:rPr>
                        <a:t>Systole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0800">
                      <a:solidFill>
                        <a:srgbClr val="3E231A"/>
                      </a:solidFill>
                      <a:prstDash val="solid"/>
                    </a:lnL>
                    <a:lnR w="12700">
                      <a:solidFill>
                        <a:srgbClr val="3E231A"/>
                      </a:solidFill>
                      <a:prstDash val="solid"/>
                    </a:lnR>
                    <a:lnT w="12700">
                      <a:solidFill>
                        <a:srgbClr val="3E231A"/>
                      </a:solidFill>
                      <a:prstDash val="solid"/>
                    </a:lnT>
                    <a:lnB w="12700">
                      <a:solidFill>
                        <a:srgbClr val="3E231A"/>
                      </a:solidFill>
                      <a:prstDash val="solid"/>
                    </a:lnB>
                    <a:solidFill>
                      <a:srgbClr val="D6A96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700" spc="-45" b="1">
                          <a:solidFill>
                            <a:srgbClr val="3E231A"/>
                          </a:solidFill>
                          <a:latin typeface="Times New Roman"/>
                          <a:cs typeface="Times New Roman"/>
                        </a:rPr>
                        <a:t>120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3E231A"/>
                      </a:solidFill>
                      <a:prstDash val="solid"/>
                    </a:lnL>
                    <a:lnR w="12700">
                      <a:solidFill>
                        <a:srgbClr val="3E231A"/>
                      </a:solidFill>
                      <a:prstDash val="solid"/>
                    </a:lnR>
                    <a:lnT w="12700">
                      <a:solidFill>
                        <a:srgbClr val="3E231A"/>
                      </a:solidFill>
                      <a:prstDash val="solid"/>
                    </a:lnT>
                    <a:lnB w="12700">
                      <a:solidFill>
                        <a:srgbClr val="3E231A"/>
                      </a:solidFill>
                      <a:prstDash val="solid"/>
                    </a:lnB>
                    <a:solidFill>
                      <a:srgbClr val="FFEB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1700" spc="-45" b="1">
                          <a:solidFill>
                            <a:srgbClr val="3E231A"/>
                          </a:solidFill>
                          <a:latin typeface="Times New Roman"/>
                          <a:cs typeface="Times New Roman"/>
                        </a:rPr>
                        <a:t>120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3E231A"/>
                      </a:solidFill>
                      <a:prstDash val="solid"/>
                    </a:lnL>
                    <a:lnR w="12700">
                      <a:solidFill>
                        <a:srgbClr val="3E231A"/>
                      </a:solidFill>
                      <a:prstDash val="solid"/>
                    </a:lnR>
                    <a:lnT w="12700">
                      <a:solidFill>
                        <a:srgbClr val="3E231A"/>
                      </a:solidFill>
                      <a:prstDash val="solid"/>
                    </a:lnT>
                    <a:lnB w="12700">
                      <a:solidFill>
                        <a:srgbClr val="3E231A"/>
                      </a:solidFill>
                      <a:prstDash val="solid"/>
                    </a:lnB>
                    <a:solidFill>
                      <a:srgbClr val="FFEB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  <a:p>
                      <a:pPr algn="ctr" marL="15240">
                        <a:lnSpc>
                          <a:spcPct val="100000"/>
                        </a:lnSpc>
                      </a:pPr>
                      <a:r>
                        <a:rPr dirty="0" sz="1700" spc="30" b="1">
                          <a:solidFill>
                            <a:srgbClr val="3E231A"/>
                          </a:solidFill>
                          <a:latin typeface="Times New Roman"/>
                          <a:cs typeface="Times New Roman"/>
                        </a:rPr>
                        <a:t>25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3E231A"/>
                      </a:solidFill>
                      <a:prstDash val="solid"/>
                    </a:lnL>
                    <a:lnR w="12700">
                      <a:solidFill>
                        <a:srgbClr val="3E231A"/>
                      </a:solidFill>
                      <a:prstDash val="solid"/>
                    </a:lnR>
                    <a:lnT w="12700">
                      <a:solidFill>
                        <a:srgbClr val="3E231A"/>
                      </a:solidFill>
                      <a:prstDash val="solid"/>
                    </a:lnT>
                    <a:lnB w="12700">
                      <a:solidFill>
                        <a:srgbClr val="3E231A"/>
                      </a:solidFill>
                      <a:prstDash val="solid"/>
                    </a:lnB>
                    <a:solidFill>
                      <a:srgbClr val="FFEB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  <a:p>
                      <a:pPr algn="ctr" marL="9525">
                        <a:lnSpc>
                          <a:spcPct val="100000"/>
                        </a:lnSpc>
                      </a:pPr>
                      <a:r>
                        <a:rPr dirty="0" sz="1700" b="1">
                          <a:solidFill>
                            <a:srgbClr val="3E231A"/>
                          </a:solidFill>
                          <a:latin typeface="Times New Roman"/>
                          <a:cs typeface="Times New Roman"/>
                        </a:rPr>
                        <a:t>0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3E231A"/>
                      </a:solidFill>
                      <a:prstDash val="solid"/>
                    </a:lnL>
                    <a:lnR w="12700">
                      <a:solidFill>
                        <a:srgbClr val="3E231A"/>
                      </a:solidFill>
                      <a:prstDash val="solid"/>
                    </a:lnR>
                    <a:lnT w="12700">
                      <a:solidFill>
                        <a:srgbClr val="3E231A"/>
                      </a:solidFill>
                      <a:prstDash val="solid"/>
                    </a:lnT>
                    <a:lnB w="12700">
                      <a:solidFill>
                        <a:srgbClr val="3E231A"/>
                      </a:solidFill>
                      <a:prstDash val="solid"/>
                    </a:lnB>
                    <a:solidFill>
                      <a:srgbClr val="FFEB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  <a:p>
                      <a:pPr algn="ctr" marL="29845">
                        <a:lnSpc>
                          <a:spcPct val="100000"/>
                        </a:lnSpc>
                      </a:pPr>
                      <a:r>
                        <a:rPr dirty="0" sz="1700" spc="15" b="1">
                          <a:solidFill>
                            <a:srgbClr val="3E231A"/>
                          </a:solidFill>
                          <a:latin typeface="Times New Roman"/>
                          <a:cs typeface="Times New Roman"/>
                        </a:rPr>
                        <a:t>95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3E231A"/>
                      </a:solidFill>
                      <a:prstDash val="solid"/>
                    </a:lnL>
                    <a:lnR w="50800">
                      <a:solidFill>
                        <a:srgbClr val="3E231A"/>
                      </a:solidFill>
                      <a:prstDash val="solid"/>
                    </a:lnR>
                    <a:lnT w="12700">
                      <a:solidFill>
                        <a:srgbClr val="3E231A"/>
                      </a:solidFill>
                      <a:prstDash val="solid"/>
                    </a:lnT>
                    <a:lnB w="12700">
                      <a:solidFill>
                        <a:srgbClr val="3E231A"/>
                      </a:solidFill>
                      <a:prstDash val="solid"/>
                    </a:lnB>
                    <a:solidFill>
                      <a:srgbClr val="FFEBD2"/>
                    </a:solidFill>
                  </a:tcPr>
                </a:tc>
              </a:tr>
              <a:tr h="10509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  <a:p>
                      <a:pPr algn="ctr" marR="17145">
                        <a:lnSpc>
                          <a:spcPct val="100000"/>
                        </a:lnSpc>
                      </a:pPr>
                      <a:r>
                        <a:rPr dirty="0" sz="1700" spc="65" b="1">
                          <a:solidFill>
                            <a:srgbClr val="3E231A"/>
                          </a:solidFill>
                          <a:latin typeface="Times New Roman"/>
                          <a:cs typeface="Times New Roman"/>
                        </a:rPr>
                        <a:t>Diastole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0800">
                      <a:solidFill>
                        <a:srgbClr val="3E231A"/>
                      </a:solidFill>
                      <a:prstDash val="solid"/>
                    </a:lnL>
                    <a:lnR w="12700">
                      <a:solidFill>
                        <a:srgbClr val="3E231A"/>
                      </a:solidFill>
                      <a:prstDash val="solid"/>
                    </a:lnR>
                    <a:lnT w="12700">
                      <a:solidFill>
                        <a:srgbClr val="3E231A"/>
                      </a:solidFill>
                      <a:prstDash val="solid"/>
                    </a:lnT>
                    <a:lnB w="50800">
                      <a:solidFill>
                        <a:srgbClr val="3E231A"/>
                      </a:solidFill>
                      <a:prstDash val="solid"/>
                    </a:lnB>
                    <a:solidFill>
                      <a:srgbClr val="D6A96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  <a:p>
                      <a:pPr algn="ctr" marL="3810">
                        <a:lnSpc>
                          <a:spcPct val="100000"/>
                        </a:lnSpc>
                      </a:pPr>
                      <a:r>
                        <a:rPr dirty="0" sz="1700" spc="90" b="1">
                          <a:solidFill>
                            <a:srgbClr val="3E231A"/>
                          </a:solidFill>
                          <a:latin typeface="Times New Roman"/>
                          <a:cs typeface="Times New Roman"/>
                        </a:rPr>
                        <a:t>80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3E231A"/>
                      </a:solidFill>
                      <a:prstDash val="solid"/>
                    </a:lnL>
                    <a:lnR w="12700">
                      <a:solidFill>
                        <a:srgbClr val="3E231A"/>
                      </a:solidFill>
                      <a:prstDash val="solid"/>
                    </a:lnR>
                    <a:lnT w="12700">
                      <a:solidFill>
                        <a:srgbClr val="3E231A"/>
                      </a:solidFill>
                      <a:prstDash val="solid"/>
                    </a:lnT>
                    <a:lnB w="50800">
                      <a:solidFill>
                        <a:srgbClr val="3E231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  <a:p>
                      <a:pPr algn="ctr" marR="3175">
                        <a:lnSpc>
                          <a:spcPct val="100000"/>
                        </a:lnSpc>
                      </a:pPr>
                      <a:r>
                        <a:rPr dirty="0" sz="1700" spc="160" b="1">
                          <a:solidFill>
                            <a:srgbClr val="3E231A"/>
                          </a:solidFill>
                          <a:latin typeface="Times New Roman"/>
                          <a:cs typeface="Times New Roman"/>
                        </a:rPr>
                        <a:t>0-2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3E231A"/>
                      </a:solidFill>
                      <a:prstDash val="solid"/>
                    </a:lnL>
                    <a:lnR w="12700">
                      <a:solidFill>
                        <a:srgbClr val="3E231A"/>
                      </a:solidFill>
                      <a:prstDash val="solid"/>
                    </a:lnR>
                    <a:lnT w="12700">
                      <a:solidFill>
                        <a:srgbClr val="3E231A"/>
                      </a:solidFill>
                      <a:prstDash val="solid"/>
                    </a:lnT>
                    <a:lnB w="50800">
                      <a:solidFill>
                        <a:srgbClr val="3E231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  <a:p>
                      <a:pPr algn="ctr" marR="3175">
                        <a:lnSpc>
                          <a:spcPct val="100000"/>
                        </a:lnSpc>
                      </a:pPr>
                      <a:r>
                        <a:rPr dirty="0" sz="1700" spc="160" b="1">
                          <a:solidFill>
                            <a:srgbClr val="3E231A"/>
                          </a:solidFill>
                          <a:latin typeface="Times New Roman"/>
                          <a:cs typeface="Times New Roman"/>
                        </a:rPr>
                        <a:t>0-2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3E231A"/>
                      </a:solidFill>
                      <a:prstDash val="solid"/>
                    </a:lnL>
                    <a:lnR w="12700">
                      <a:solidFill>
                        <a:srgbClr val="3E231A"/>
                      </a:solidFill>
                      <a:prstDash val="solid"/>
                    </a:lnR>
                    <a:lnT w="12700">
                      <a:solidFill>
                        <a:srgbClr val="3E231A"/>
                      </a:solidFill>
                      <a:prstDash val="solid"/>
                    </a:lnT>
                    <a:lnB w="50800">
                      <a:solidFill>
                        <a:srgbClr val="3E231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  <a:p>
                      <a:pPr algn="ctr" marL="3810">
                        <a:lnSpc>
                          <a:spcPct val="100000"/>
                        </a:lnSpc>
                      </a:pPr>
                      <a:r>
                        <a:rPr dirty="0" sz="1700" spc="90" b="1">
                          <a:solidFill>
                            <a:srgbClr val="3E231A"/>
                          </a:solidFill>
                          <a:latin typeface="Times New Roman"/>
                          <a:cs typeface="Times New Roman"/>
                        </a:rPr>
                        <a:t>80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3E231A"/>
                      </a:solidFill>
                      <a:prstDash val="solid"/>
                    </a:lnL>
                    <a:lnR w="12700">
                      <a:solidFill>
                        <a:srgbClr val="3E231A"/>
                      </a:solidFill>
                      <a:prstDash val="solid"/>
                    </a:lnR>
                    <a:lnT w="12700">
                      <a:solidFill>
                        <a:srgbClr val="3E231A"/>
                      </a:solidFill>
                      <a:prstDash val="solid"/>
                    </a:lnT>
                    <a:lnB w="50800">
                      <a:solidFill>
                        <a:srgbClr val="3E231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  <a:p>
                      <a:pPr algn="ctr" marL="22860">
                        <a:lnSpc>
                          <a:spcPct val="100000"/>
                        </a:lnSpc>
                      </a:pPr>
                      <a:r>
                        <a:rPr dirty="0" sz="1700" spc="90" b="1">
                          <a:solidFill>
                            <a:srgbClr val="3E231A"/>
                          </a:solidFill>
                          <a:latin typeface="Times New Roman"/>
                          <a:cs typeface="Times New Roman"/>
                        </a:rPr>
                        <a:t>80</a:t>
                      </a: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3E231A"/>
                      </a:solidFill>
                      <a:prstDash val="solid"/>
                    </a:lnL>
                    <a:lnR w="50800">
                      <a:solidFill>
                        <a:srgbClr val="3E231A"/>
                      </a:solidFill>
                      <a:prstDash val="solid"/>
                    </a:lnR>
                    <a:lnT w="12700">
                      <a:solidFill>
                        <a:srgbClr val="3E231A"/>
                      </a:solidFill>
                      <a:prstDash val="solid"/>
                    </a:lnT>
                    <a:lnB w="50800">
                      <a:solidFill>
                        <a:srgbClr val="3E231A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11112500" y="596900"/>
            <a:ext cx="1206500" cy="546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555"/>
              </a:lnSpc>
            </a:pPr>
            <a:fld id="{81D60167-4931-47E6-BA6A-407CBD079E47}" type="slidenum">
              <a:rPr dirty="0" spc="145"/>
              <a:t>24</a:t>
            </a:fld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20800" y="2634132"/>
            <a:ext cx="88900" cy="76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78000" y="2237892"/>
            <a:ext cx="9706610" cy="111760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4400"/>
              </a:lnSpc>
            </a:pPr>
            <a:r>
              <a:rPr dirty="0" sz="3700" spc="225" b="0">
                <a:solidFill>
                  <a:srgbClr val="3E231A"/>
                </a:solidFill>
                <a:latin typeface="Times New Roman"/>
                <a:cs typeface="Times New Roman"/>
              </a:rPr>
              <a:t>CBF</a:t>
            </a:r>
            <a:r>
              <a:rPr dirty="0" sz="3700" spc="-114" b="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700" spc="315" b="0">
                <a:solidFill>
                  <a:srgbClr val="3E231A"/>
                </a:solidFill>
                <a:latin typeface="Times New Roman"/>
                <a:cs typeface="Times New Roman"/>
              </a:rPr>
              <a:t>to</a:t>
            </a:r>
            <a:r>
              <a:rPr dirty="0" sz="3700" spc="-40" b="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700" spc="275" b="0">
                <a:solidFill>
                  <a:srgbClr val="3E231A"/>
                </a:solidFill>
                <a:latin typeface="Times New Roman"/>
                <a:cs typeface="Times New Roman"/>
              </a:rPr>
              <a:t>the</a:t>
            </a:r>
            <a:r>
              <a:rPr dirty="0" sz="3700" spc="10" b="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700" spc="170" b="0">
                <a:solidFill>
                  <a:srgbClr val="3E231A"/>
                </a:solidFill>
                <a:latin typeface="Times New Roman"/>
                <a:cs typeface="Times New Roman"/>
              </a:rPr>
              <a:t>Rt</a:t>
            </a:r>
            <a:r>
              <a:rPr dirty="0" sz="3700" spc="-65" b="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700" spc="170" b="0">
                <a:solidFill>
                  <a:srgbClr val="3E231A"/>
                </a:solidFill>
                <a:latin typeface="Times New Roman"/>
                <a:cs typeface="Times New Roman"/>
              </a:rPr>
              <a:t>side</a:t>
            </a:r>
            <a:r>
              <a:rPr dirty="0" sz="3700" spc="-95" b="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700" spc="35" b="0">
                <a:solidFill>
                  <a:srgbClr val="3E231A"/>
                </a:solidFill>
                <a:latin typeface="Times New Roman"/>
                <a:cs typeface="Times New Roman"/>
              </a:rPr>
              <a:t>is</a:t>
            </a:r>
            <a:r>
              <a:rPr dirty="0" sz="3700" spc="-70" b="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700" spc="265" b="0">
                <a:solidFill>
                  <a:srgbClr val="3E231A"/>
                </a:solidFill>
                <a:latin typeface="Times New Roman"/>
                <a:cs typeface="Times New Roman"/>
              </a:rPr>
              <a:t>not</a:t>
            </a:r>
            <a:r>
              <a:rPr dirty="0" sz="3700" spc="-65" b="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700" spc="90" b="0">
                <a:solidFill>
                  <a:srgbClr val="3E231A"/>
                </a:solidFill>
                <a:latin typeface="Times New Roman"/>
                <a:cs typeface="Times New Roman"/>
              </a:rPr>
              <a:t>much</a:t>
            </a:r>
            <a:r>
              <a:rPr dirty="0" sz="3700" spc="-25" b="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700" spc="300" b="0">
                <a:solidFill>
                  <a:srgbClr val="3E231A"/>
                </a:solidFill>
                <a:latin typeface="Times New Roman"/>
                <a:cs typeface="Times New Roman"/>
              </a:rPr>
              <a:t>affected</a:t>
            </a:r>
            <a:r>
              <a:rPr dirty="0" sz="3700" spc="-270" b="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700" spc="135" b="0">
                <a:solidFill>
                  <a:srgbClr val="3E231A"/>
                </a:solidFill>
                <a:latin typeface="Times New Roman"/>
                <a:cs typeface="Times New Roman"/>
              </a:rPr>
              <a:t>during  </a:t>
            </a:r>
            <a:r>
              <a:rPr dirty="0" sz="3700" spc="185" b="0">
                <a:solidFill>
                  <a:srgbClr val="3E231A"/>
                </a:solidFill>
                <a:latin typeface="Times New Roman"/>
                <a:cs typeface="Times New Roman"/>
              </a:rPr>
              <a:t>systole.</a:t>
            </a:r>
            <a:endParaRPr sz="37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92300" y="3740007"/>
            <a:ext cx="9777730" cy="19475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829"/>
              </a:lnSpc>
            </a:pPr>
            <a:r>
              <a:rPr dirty="0" sz="3200" spc="405">
                <a:solidFill>
                  <a:srgbClr val="3E231A"/>
                </a:solidFill>
                <a:latin typeface="Times New Roman"/>
                <a:cs typeface="Times New Roman"/>
              </a:rPr>
              <a:t>-</a:t>
            </a:r>
            <a:r>
              <a:rPr dirty="0" sz="3200" spc="-8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200" spc="229">
                <a:solidFill>
                  <a:srgbClr val="3E231A"/>
                </a:solidFill>
                <a:latin typeface="Times New Roman"/>
                <a:cs typeface="Times New Roman"/>
              </a:rPr>
              <a:t>Pressure</a:t>
            </a:r>
            <a:r>
              <a:rPr dirty="0" sz="3200" spc="-1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200" spc="190">
                <a:solidFill>
                  <a:srgbClr val="3E231A"/>
                </a:solidFill>
                <a:latin typeface="Times New Roman"/>
                <a:cs typeface="Times New Roman"/>
              </a:rPr>
              <a:t>difference</a:t>
            </a:r>
            <a:r>
              <a:rPr dirty="0" sz="3200" spc="-11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200" spc="195">
                <a:solidFill>
                  <a:srgbClr val="3E231A"/>
                </a:solidFill>
                <a:latin typeface="Times New Roman"/>
                <a:cs typeface="Times New Roman"/>
              </a:rPr>
              <a:t>between</a:t>
            </a:r>
            <a:r>
              <a:rPr dirty="0" sz="3200" spc="-17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200" spc="260">
                <a:solidFill>
                  <a:srgbClr val="3E231A"/>
                </a:solidFill>
                <a:latin typeface="Times New Roman"/>
                <a:cs typeface="Times New Roman"/>
              </a:rPr>
              <a:t>the</a:t>
            </a:r>
            <a:r>
              <a:rPr dirty="0" sz="3200" spc="-11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200" spc="260">
                <a:solidFill>
                  <a:srgbClr val="3E231A"/>
                </a:solidFill>
                <a:latin typeface="Times New Roman"/>
                <a:cs typeface="Times New Roman"/>
              </a:rPr>
              <a:t>aorta</a:t>
            </a:r>
            <a:r>
              <a:rPr dirty="0" sz="3200" spc="-13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200" spc="10">
                <a:solidFill>
                  <a:srgbClr val="3E231A"/>
                </a:solidFill>
                <a:latin typeface="Times New Roman"/>
                <a:cs typeface="Times New Roman"/>
              </a:rPr>
              <a:t>&amp;</a:t>
            </a:r>
            <a:r>
              <a:rPr dirty="0" sz="3200" spc="-1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200" spc="165">
                <a:solidFill>
                  <a:srgbClr val="3E231A"/>
                </a:solidFill>
                <a:latin typeface="Times New Roman"/>
                <a:cs typeface="Times New Roman"/>
              </a:rPr>
              <a:t>Rt</a:t>
            </a:r>
            <a:endParaRPr sz="3200">
              <a:latin typeface="Times New Roman"/>
              <a:cs typeface="Times New Roman"/>
            </a:endParaRPr>
          </a:p>
          <a:p>
            <a:pPr marL="12700" marR="5080">
              <a:lnSpc>
                <a:spcPts val="3800"/>
              </a:lnSpc>
              <a:spcBef>
                <a:spcPts val="220"/>
              </a:spcBef>
            </a:pPr>
            <a:r>
              <a:rPr dirty="0" sz="3200" spc="85">
                <a:solidFill>
                  <a:srgbClr val="3E231A"/>
                </a:solidFill>
                <a:latin typeface="Times New Roman"/>
                <a:cs typeface="Times New Roman"/>
              </a:rPr>
              <a:t>ventricle</a:t>
            </a:r>
            <a:r>
              <a:rPr dirty="0" sz="3200" spc="-10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200" spc="35">
                <a:solidFill>
                  <a:srgbClr val="3E231A"/>
                </a:solidFill>
                <a:latin typeface="Times New Roman"/>
                <a:cs typeface="Times New Roman"/>
              </a:rPr>
              <a:t>is</a:t>
            </a:r>
            <a:r>
              <a:rPr dirty="0" sz="3200" spc="-114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200" spc="220">
                <a:solidFill>
                  <a:srgbClr val="3E231A"/>
                </a:solidFill>
                <a:latin typeface="Times New Roman"/>
                <a:cs typeface="Times New Roman"/>
              </a:rPr>
              <a:t>greater</a:t>
            </a:r>
            <a:r>
              <a:rPr dirty="0" sz="3200" spc="-4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200" spc="125">
                <a:solidFill>
                  <a:srgbClr val="3E231A"/>
                </a:solidFill>
                <a:latin typeface="Times New Roman"/>
                <a:cs typeface="Times New Roman"/>
              </a:rPr>
              <a:t>during</a:t>
            </a:r>
            <a:r>
              <a:rPr dirty="0" sz="3200" spc="-13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200" spc="180">
                <a:solidFill>
                  <a:srgbClr val="3E231A"/>
                </a:solidFill>
                <a:latin typeface="Times New Roman"/>
                <a:cs typeface="Times New Roman"/>
              </a:rPr>
              <a:t>systole</a:t>
            </a:r>
            <a:r>
              <a:rPr dirty="0" sz="320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200" spc="235">
                <a:solidFill>
                  <a:srgbClr val="3E231A"/>
                </a:solidFill>
                <a:latin typeface="Times New Roman"/>
                <a:cs typeface="Times New Roman"/>
              </a:rPr>
              <a:t>than</a:t>
            </a:r>
            <a:r>
              <a:rPr dirty="0" sz="3200" spc="-6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200" spc="125">
                <a:solidFill>
                  <a:srgbClr val="3E231A"/>
                </a:solidFill>
                <a:latin typeface="Times New Roman"/>
                <a:cs typeface="Times New Roman"/>
              </a:rPr>
              <a:t>during</a:t>
            </a:r>
            <a:r>
              <a:rPr dirty="0" sz="3200" spc="-13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200" spc="155">
                <a:solidFill>
                  <a:srgbClr val="3E231A"/>
                </a:solidFill>
                <a:latin typeface="Times New Roman"/>
                <a:cs typeface="Times New Roman"/>
              </a:rPr>
              <a:t>diastole,  </a:t>
            </a:r>
            <a:r>
              <a:rPr dirty="0" sz="3200" spc="235">
                <a:solidFill>
                  <a:srgbClr val="3E231A"/>
                </a:solidFill>
                <a:latin typeface="Times New Roman"/>
                <a:cs typeface="Times New Roman"/>
              </a:rPr>
              <a:t>therefore </a:t>
            </a:r>
            <a:r>
              <a:rPr dirty="0" sz="3200" spc="125">
                <a:solidFill>
                  <a:srgbClr val="3E231A"/>
                </a:solidFill>
                <a:latin typeface="Times New Roman"/>
                <a:cs typeface="Times New Roman"/>
              </a:rPr>
              <a:t>more </a:t>
            </a:r>
            <a:r>
              <a:rPr dirty="0" sz="3200" spc="204">
                <a:solidFill>
                  <a:srgbClr val="3E231A"/>
                </a:solidFill>
                <a:latin typeface="Times New Roman"/>
                <a:cs typeface="Times New Roman"/>
              </a:rPr>
              <a:t>blood </a:t>
            </a:r>
            <a:r>
              <a:rPr dirty="0" sz="3200" spc="20">
                <a:solidFill>
                  <a:srgbClr val="3E231A"/>
                </a:solidFill>
                <a:latin typeface="Times New Roman"/>
                <a:cs typeface="Times New Roman"/>
              </a:rPr>
              <a:t>flow </a:t>
            </a:r>
            <a:r>
              <a:rPr dirty="0" sz="3200" spc="310">
                <a:solidFill>
                  <a:srgbClr val="3E231A"/>
                </a:solidFill>
                <a:latin typeface="Times New Roman"/>
                <a:cs typeface="Times New Roman"/>
              </a:rPr>
              <a:t>to </a:t>
            </a:r>
            <a:r>
              <a:rPr dirty="0" sz="3200" spc="165">
                <a:solidFill>
                  <a:srgbClr val="3E231A"/>
                </a:solidFill>
                <a:latin typeface="Times New Roman"/>
                <a:cs typeface="Times New Roman"/>
              </a:rPr>
              <a:t>Rt </a:t>
            </a:r>
            <a:r>
              <a:rPr dirty="0" sz="3200" spc="85">
                <a:solidFill>
                  <a:srgbClr val="3E231A"/>
                </a:solidFill>
                <a:latin typeface="Times New Roman"/>
                <a:cs typeface="Times New Roman"/>
              </a:rPr>
              <a:t>ventricle </a:t>
            </a:r>
            <a:r>
              <a:rPr dirty="0" sz="3200" spc="204">
                <a:solidFill>
                  <a:srgbClr val="3E231A"/>
                </a:solidFill>
                <a:latin typeface="Times New Roman"/>
                <a:cs typeface="Times New Roman"/>
              </a:rPr>
              <a:t>occurs  </a:t>
            </a:r>
            <a:r>
              <a:rPr dirty="0" sz="3200" spc="125">
                <a:solidFill>
                  <a:srgbClr val="3E231A"/>
                </a:solidFill>
                <a:latin typeface="Times New Roman"/>
                <a:cs typeface="Times New Roman"/>
              </a:rPr>
              <a:t>during</a:t>
            </a:r>
            <a:r>
              <a:rPr dirty="0" sz="3200" spc="-9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200" spc="170">
                <a:solidFill>
                  <a:srgbClr val="3E231A"/>
                </a:solidFill>
                <a:latin typeface="Times New Roman"/>
                <a:cs typeface="Times New Roman"/>
              </a:rPr>
              <a:t>systole.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112500" y="596900"/>
            <a:ext cx="1206500" cy="546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555"/>
              </a:lnSpc>
            </a:pPr>
            <a:fld id="{81D60167-4931-47E6-BA6A-407CBD079E47}" type="slidenum">
              <a:rPr dirty="0" spc="145"/>
              <a:t>24</a:t>
            </a:fld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149600" marR="5080" indent="-3136900">
              <a:lnSpc>
                <a:spcPct val="101200"/>
              </a:lnSpc>
            </a:pPr>
            <a:r>
              <a:rPr dirty="0" spc="-15">
                <a:solidFill>
                  <a:srgbClr val="3E231A"/>
                </a:solidFill>
              </a:rPr>
              <a:t>Chemical </a:t>
            </a:r>
            <a:r>
              <a:rPr dirty="0" spc="145">
                <a:solidFill>
                  <a:srgbClr val="3E231A"/>
                </a:solidFill>
              </a:rPr>
              <a:t>Factors </a:t>
            </a:r>
            <a:r>
              <a:rPr dirty="0" spc="130">
                <a:solidFill>
                  <a:srgbClr val="3E231A"/>
                </a:solidFill>
              </a:rPr>
              <a:t>Affecting</a:t>
            </a:r>
            <a:r>
              <a:rPr dirty="0" spc="-75">
                <a:solidFill>
                  <a:srgbClr val="3E231A"/>
                </a:solidFill>
              </a:rPr>
              <a:t> </a:t>
            </a:r>
            <a:r>
              <a:rPr dirty="0" spc="80">
                <a:solidFill>
                  <a:srgbClr val="3E231A"/>
                </a:solidFill>
              </a:rPr>
              <a:t>Coronary  </a:t>
            </a:r>
            <a:r>
              <a:rPr dirty="0" spc="185">
                <a:solidFill>
                  <a:srgbClr val="3E231A"/>
                </a:solidFill>
              </a:rPr>
              <a:t>Blood</a:t>
            </a:r>
            <a:r>
              <a:rPr dirty="0" spc="5">
                <a:solidFill>
                  <a:srgbClr val="3E231A"/>
                </a:solidFill>
              </a:rPr>
              <a:t> </a:t>
            </a:r>
            <a:r>
              <a:rPr dirty="0" spc="-45">
                <a:solidFill>
                  <a:srgbClr val="3E231A"/>
                </a:solidFill>
              </a:rPr>
              <a:t>Flow</a:t>
            </a:r>
          </a:p>
        </p:txBody>
      </p:sp>
      <p:sp>
        <p:nvSpPr>
          <p:cNvPr id="3" name="object 3"/>
          <p:cNvSpPr/>
          <p:nvPr/>
        </p:nvSpPr>
        <p:spPr>
          <a:xfrm>
            <a:off x="1148059" y="3162300"/>
            <a:ext cx="88900" cy="76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503654" y="2766060"/>
            <a:ext cx="9427845" cy="3779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4400"/>
              </a:lnSpc>
            </a:pPr>
            <a:r>
              <a:rPr dirty="0" sz="3700" spc="75">
                <a:latin typeface="Times New Roman"/>
                <a:cs typeface="Times New Roman"/>
              </a:rPr>
              <a:t>Chemical </a:t>
            </a:r>
            <a:r>
              <a:rPr dirty="0" sz="3700" spc="265">
                <a:latin typeface="Times New Roman"/>
                <a:cs typeface="Times New Roman"/>
              </a:rPr>
              <a:t>factors </a:t>
            </a:r>
            <a:r>
              <a:rPr dirty="0" sz="3700" spc="155">
                <a:latin typeface="Times New Roman"/>
                <a:cs typeface="Times New Roman"/>
              </a:rPr>
              <a:t>causing </a:t>
            </a:r>
            <a:r>
              <a:rPr dirty="0" sz="3700" spc="235">
                <a:latin typeface="Times New Roman"/>
                <a:cs typeface="Times New Roman"/>
              </a:rPr>
              <a:t>Coronary  </a:t>
            </a:r>
            <a:r>
              <a:rPr dirty="0" sz="3700" spc="150">
                <a:latin typeface="Times New Roman"/>
                <a:cs typeface="Times New Roman"/>
              </a:rPr>
              <a:t>vasodilatation</a:t>
            </a:r>
            <a:r>
              <a:rPr dirty="0" sz="3700" spc="45">
                <a:latin typeface="Times New Roman"/>
                <a:cs typeface="Times New Roman"/>
              </a:rPr>
              <a:t> </a:t>
            </a:r>
            <a:r>
              <a:rPr dirty="0" sz="3400" spc="204">
                <a:latin typeface="Times New Roman"/>
                <a:cs typeface="Times New Roman"/>
              </a:rPr>
              <a:t>(Increased</a:t>
            </a:r>
            <a:r>
              <a:rPr dirty="0" sz="3400" spc="-114">
                <a:latin typeface="Times New Roman"/>
                <a:cs typeface="Times New Roman"/>
              </a:rPr>
              <a:t> </a:t>
            </a:r>
            <a:r>
              <a:rPr dirty="0" sz="3400" spc="215">
                <a:latin typeface="Times New Roman"/>
                <a:cs typeface="Times New Roman"/>
              </a:rPr>
              <a:t>coronary</a:t>
            </a:r>
            <a:r>
              <a:rPr dirty="0" sz="3400" spc="10">
                <a:latin typeface="Times New Roman"/>
                <a:cs typeface="Times New Roman"/>
              </a:rPr>
              <a:t> </a:t>
            </a:r>
            <a:r>
              <a:rPr dirty="0" sz="3400" spc="220">
                <a:latin typeface="Times New Roman"/>
                <a:cs typeface="Times New Roman"/>
              </a:rPr>
              <a:t>blood</a:t>
            </a:r>
            <a:r>
              <a:rPr dirty="0" sz="3400" spc="-15">
                <a:latin typeface="Times New Roman"/>
                <a:cs typeface="Times New Roman"/>
              </a:rPr>
              <a:t> </a:t>
            </a:r>
            <a:r>
              <a:rPr dirty="0" sz="3400" spc="55">
                <a:latin typeface="Times New Roman"/>
                <a:cs typeface="Times New Roman"/>
              </a:rPr>
              <a:t>flow)</a:t>
            </a:r>
            <a:r>
              <a:rPr dirty="0" sz="3700" spc="55">
                <a:latin typeface="Times New Roman"/>
                <a:cs typeface="Times New Roman"/>
              </a:rPr>
              <a:t>:</a:t>
            </a:r>
            <a:endParaRPr sz="3700">
              <a:latin typeface="Times New Roman"/>
              <a:cs typeface="Times New Roman"/>
            </a:endParaRPr>
          </a:p>
          <a:p>
            <a:pPr marL="368300" indent="-279400">
              <a:lnSpc>
                <a:spcPct val="100000"/>
              </a:lnSpc>
              <a:spcBef>
                <a:spcPts val="219"/>
              </a:spcBef>
              <a:buChar char="-"/>
              <a:tabLst>
                <a:tab pos="367665" algn="l"/>
                <a:tab pos="368300" algn="l"/>
              </a:tabLst>
            </a:pPr>
            <a:r>
              <a:rPr dirty="0" sz="2400" spc="125">
                <a:latin typeface="Times New Roman"/>
                <a:cs typeface="Times New Roman"/>
              </a:rPr>
              <a:t>Lack </a:t>
            </a:r>
            <a:r>
              <a:rPr dirty="0" sz="2400" spc="165">
                <a:latin typeface="Times New Roman"/>
                <a:cs typeface="Times New Roman"/>
              </a:rPr>
              <a:t>of</a:t>
            </a:r>
            <a:r>
              <a:rPr dirty="0" sz="2400" spc="-355">
                <a:latin typeface="Times New Roman"/>
                <a:cs typeface="Times New Roman"/>
              </a:rPr>
              <a:t> </a:t>
            </a:r>
            <a:r>
              <a:rPr dirty="0" sz="2400" spc="110">
                <a:latin typeface="Times New Roman"/>
                <a:cs typeface="Times New Roman"/>
              </a:rPr>
              <a:t>oxygen.</a:t>
            </a:r>
            <a:endParaRPr sz="2400">
              <a:latin typeface="Times New Roman"/>
              <a:cs typeface="Times New Roman"/>
            </a:endParaRPr>
          </a:p>
          <a:p>
            <a:pPr marL="368300" indent="-279400">
              <a:lnSpc>
                <a:spcPct val="100000"/>
              </a:lnSpc>
              <a:spcBef>
                <a:spcPts val="20"/>
              </a:spcBef>
              <a:buChar char="-"/>
              <a:tabLst>
                <a:tab pos="367665" algn="l"/>
                <a:tab pos="368300" algn="l"/>
              </a:tabLst>
            </a:pPr>
            <a:r>
              <a:rPr dirty="0" sz="2400" spc="135">
                <a:latin typeface="Times New Roman"/>
                <a:cs typeface="Times New Roman"/>
              </a:rPr>
              <a:t>Increased</a:t>
            </a:r>
            <a:r>
              <a:rPr dirty="0" sz="2400" spc="-55">
                <a:latin typeface="Times New Roman"/>
                <a:cs typeface="Times New Roman"/>
              </a:rPr>
              <a:t> </a:t>
            </a:r>
            <a:r>
              <a:rPr dirty="0" sz="2400" spc="50">
                <a:latin typeface="Times New Roman"/>
                <a:cs typeface="Times New Roman"/>
              </a:rPr>
              <a:t>local</a:t>
            </a:r>
            <a:r>
              <a:rPr dirty="0" sz="2400" spc="-30">
                <a:latin typeface="Times New Roman"/>
                <a:cs typeface="Times New Roman"/>
              </a:rPr>
              <a:t> </a:t>
            </a:r>
            <a:r>
              <a:rPr dirty="0" sz="2400" spc="135">
                <a:latin typeface="Times New Roman"/>
                <a:cs typeface="Times New Roman"/>
              </a:rPr>
              <a:t>concentration</a:t>
            </a:r>
            <a:r>
              <a:rPr dirty="0" sz="2400" spc="-20">
                <a:latin typeface="Times New Roman"/>
                <a:cs typeface="Times New Roman"/>
              </a:rPr>
              <a:t> </a:t>
            </a:r>
            <a:r>
              <a:rPr dirty="0" sz="2400" spc="165">
                <a:latin typeface="Times New Roman"/>
                <a:cs typeface="Times New Roman"/>
              </a:rPr>
              <a:t>of</a:t>
            </a:r>
            <a:r>
              <a:rPr dirty="0" sz="2400" spc="-45">
                <a:latin typeface="Times New Roman"/>
                <a:cs typeface="Times New Roman"/>
              </a:rPr>
              <a:t> </a:t>
            </a:r>
            <a:r>
              <a:rPr dirty="0" sz="2400" spc="110">
                <a:latin typeface="Times New Roman"/>
                <a:cs typeface="Times New Roman"/>
              </a:rPr>
              <a:t>Co</a:t>
            </a:r>
            <a:r>
              <a:rPr dirty="0" sz="1600" spc="110">
                <a:latin typeface="Times New Roman"/>
                <a:cs typeface="Times New Roman"/>
              </a:rPr>
              <a:t>2</a:t>
            </a:r>
            <a:r>
              <a:rPr dirty="0" sz="2400" spc="110">
                <a:latin typeface="Times New Roman"/>
                <a:cs typeface="Times New Roman"/>
              </a:rPr>
              <a:t>.</a:t>
            </a:r>
            <a:endParaRPr sz="2400">
              <a:latin typeface="Times New Roman"/>
              <a:cs typeface="Times New Roman"/>
            </a:endParaRPr>
          </a:p>
          <a:p>
            <a:pPr marL="368300" indent="-279400">
              <a:lnSpc>
                <a:spcPct val="100000"/>
              </a:lnSpc>
              <a:spcBef>
                <a:spcPts val="20"/>
              </a:spcBef>
              <a:buChar char="-"/>
              <a:tabLst>
                <a:tab pos="367665" algn="l"/>
                <a:tab pos="368300" algn="l"/>
              </a:tabLst>
            </a:pPr>
            <a:r>
              <a:rPr dirty="0" sz="2400" spc="135">
                <a:latin typeface="Times New Roman"/>
                <a:cs typeface="Times New Roman"/>
              </a:rPr>
              <a:t>Increased </a:t>
            </a:r>
            <a:r>
              <a:rPr dirty="0" sz="2400" spc="50">
                <a:latin typeface="Times New Roman"/>
                <a:cs typeface="Times New Roman"/>
              </a:rPr>
              <a:t>local </a:t>
            </a:r>
            <a:r>
              <a:rPr dirty="0" sz="2400" spc="135">
                <a:latin typeface="Times New Roman"/>
                <a:cs typeface="Times New Roman"/>
              </a:rPr>
              <a:t>concentration </a:t>
            </a:r>
            <a:r>
              <a:rPr dirty="0" sz="2400" spc="165">
                <a:latin typeface="Times New Roman"/>
                <a:cs typeface="Times New Roman"/>
              </a:rPr>
              <a:t>of</a:t>
            </a:r>
            <a:r>
              <a:rPr dirty="0" sz="2400" spc="-260">
                <a:latin typeface="Times New Roman"/>
                <a:cs typeface="Times New Roman"/>
              </a:rPr>
              <a:t> </a:t>
            </a:r>
            <a:r>
              <a:rPr dirty="0" sz="2400" spc="-15">
                <a:latin typeface="Times New Roman"/>
                <a:cs typeface="Times New Roman"/>
              </a:rPr>
              <a:t>H</a:t>
            </a:r>
            <a:r>
              <a:rPr dirty="0" baseline="27777" sz="2400" spc="-22">
                <a:latin typeface="Times New Roman"/>
                <a:cs typeface="Times New Roman"/>
              </a:rPr>
              <a:t>+ </a:t>
            </a:r>
            <a:r>
              <a:rPr dirty="0" sz="2400" spc="45">
                <a:latin typeface="Times New Roman"/>
                <a:cs typeface="Times New Roman"/>
              </a:rPr>
              <a:t>ion.</a:t>
            </a:r>
            <a:endParaRPr sz="2400">
              <a:latin typeface="Times New Roman"/>
              <a:cs typeface="Times New Roman"/>
            </a:endParaRPr>
          </a:p>
          <a:p>
            <a:pPr marL="368300" indent="-279400">
              <a:lnSpc>
                <a:spcPct val="100000"/>
              </a:lnSpc>
              <a:spcBef>
                <a:spcPts val="20"/>
              </a:spcBef>
              <a:buChar char="-"/>
              <a:tabLst>
                <a:tab pos="367665" algn="l"/>
                <a:tab pos="368300" algn="l"/>
              </a:tabLst>
            </a:pPr>
            <a:r>
              <a:rPr dirty="0" sz="2400" spc="135">
                <a:latin typeface="Times New Roman"/>
                <a:cs typeface="Times New Roman"/>
              </a:rPr>
              <a:t>Increased</a:t>
            </a:r>
            <a:r>
              <a:rPr dirty="0" sz="2400" spc="-55">
                <a:latin typeface="Times New Roman"/>
                <a:cs typeface="Times New Roman"/>
              </a:rPr>
              <a:t> </a:t>
            </a:r>
            <a:r>
              <a:rPr dirty="0" sz="2400" spc="50">
                <a:latin typeface="Times New Roman"/>
                <a:cs typeface="Times New Roman"/>
              </a:rPr>
              <a:t>local</a:t>
            </a:r>
            <a:r>
              <a:rPr dirty="0" sz="2400" spc="-30">
                <a:latin typeface="Times New Roman"/>
                <a:cs typeface="Times New Roman"/>
              </a:rPr>
              <a:t> </a:t>
            </a:r>
            <a:r>
              <a:rPr dirty="0" sz="2400" spc="135">
                <a:latin typeface="Times New Roman"/>
                <a:cs typeface="Times New Roman"/>
              </a:rPr>
              <a:t>concentration</a:t>
            </a:r>
            <a:r>
              <a:rPr dirty="0" sz="2400" spc="-20">
                <a:latin typeface="Times New Roman"/>
                <a:cs typeface="Times New Roman"/>
              </a:rPr>
              <a:t> </a:t>
            </a:r>
            <a:r>
              <a:rPr dirty="0" sz="2400" spc="165">
                <a:latin typeface="Times New Roman"/>
                <a:cs typeface="Times New Roman"/>
              </a:rPr>
              <a:t>of</a:t>
            </a:r>
            <a:r>
              <a:rPr dirty="0" sz="2400" spc="-45">
                <a:latin typeface="Times New Roman"/>
                <a:cs typeface="Times New Roman"/>
              </a:rPr>
              <a:t> </a:t>
            </a:r>
            <a:r>
              <a:rPr dirty="0" sz="2400" spc="110">
                <a:latin typeface="Times New Roman"/>
                <a:cs typeface="Times New Roman"/>
              </a:rPr>
              <a:t>k</a:t>
            </a:r>
            <a:r>
              <a:rPr dirty="0" sz="2400" spc="-220">
                <a:latin typeface="Times New Roman"/>
                <a:cs typeface="Times New Roman"/>
              </a:rPr>
              <a:t> </a:t>
            </a:r>
            <a:r>
              <a:rPr dirty="0" baseline="27777" sz="2400" spc="-135">
                <a:latin typeface="Times New Roman"/>
                <a:cs typeface="Times New Roman"/>
              </a:rPr>
              <a:t>+</a:t>
            </a:r>
            <a:r>
              <a:rPr dirty="0" baseline="27777" sz="2400" spc="270">
                <a:latin typeface="Times New Roman"/>
                <a:cs typeface="Times New Roman"/>
              </a:rPr>
              <a:t> </a:t>
            </a:r>
            <a:r>
              <a:rPr dirty="0" sz="2400" spc="45">
                <a:latin typeface="Times New Roman"/>
                <a:cs typeface="Times New Roman"/>
              </a:rPr>
              <a:t>ion.</a:t>
            </a:r>
            <a:endParaRPr sz="2400">
              <a:latin typeface="Times New Roman"/>
              <a:cs typeface="Times New Roman"/>
            </a:endParaRPr>
          </a:p>
          <a:p>
            <a:pPr marL="368300" marR="3466465" indent="-279400">
              <a:lnSpc>
                <a:spcPts val="2800"/>
              </a:lnSpc>
              <a:spcBef>
                <a:spcPts val="180"/>
              </a:spcBef>
              <a:buChar char="-"/>
              <a:tabLst>
                <a:tab pos="367665" algn="l"/>
                <a:tab pos="368300" algn="l"/>
              </a:tabLst>
            </a:pPr>
            <a:r>
              <a:rPr dirty="0" sz="2400" spc="135">
                <a:latin typeface="Times New Roman"/>
                <a:cs typeface="Times New Roman"/>
              </a:rPr>
              <a:t>Increased</a:t>
            </a:r>
            <a:r>
              <a:rPr dirty="0" sz="2400" spc="-50">
                <a:latin typeface="Times New Roman"/>
                <a:cs typeface="Times New Roman"/>
              </a:rPr>
              <a:t> </a:t>
            </a:r>
            <a:r>
              <a:rPr dirty="0" sz="2400" spc="50">
                <a:latin typeface="Times New Roman"/>
                <a:cs typeface="Times New Roman"/>
              </a:rPr>
              <a:t>local</a:t>
            </a:r>
            <a:r>
              <a:rPr dirty="0" sz="2400" spc="-25">
                <a:latin typeface="Times New Roman"/>
                <a:cs typeface="Times New Roman"/>
              </a:rPr>
              <a:t> </a:t>
            </a:r>
            <a:r>
              <a:rPr dirty="0" sz="2400" spc="135">
                <a:latin typeface="Times New Roman"/>
                <a:cs typeface="Times New Roman"/>
              </a:rPr>
              <a:t>concentration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 spc="165">
                <a:latin typeface="Times New Roman"/>
                <a:cs typeface="Times New Roman"/>
              </a:rPr>
              <a:t>of</a:t>
            </a:r>
            <a:r>
              <a:rPr dirty="0" sz="2400" spc="-40">
                <a:latin typeface="Times New Roman"/>
                <a:cs typeface="Times New Roman"/>
              </a:rPr>
              <a:t> </a:t>
            </a:r>
            <a:r>
              <a:rPr dirty="0" sz="2400" spc="170">
                <a:latin typeface="Times New Roman"/>
                <a:cs typeface="Times New Roman"/>
              </a:rPr>
              <a:t>Lactate,  </a:t>
            </a:r>
            <a:r>
              <a:rPr dirty="0" sz="2400" spc="120">
                <a:latin typeface="Times New Roman"/>
                <a:cs typeface="Times New Roman"/>
              </a:rPr>
              <a:t>Prostaglandin,</a:t>
            </a:r>
            <a:r>
              <a:rPr dirty="0" sz="2400" spc="-70">
                <a:latin typeface="Times New Roman"/>
                <a:cs typeface="Times New Roman"/>
              </a:rPr>
              <a:t> </a:t>
            </a:r>
            <a:r>
              <a:rPr dirty="0" sz="2400" spc="125">
                <a:latin typeface="Times New Roman"/>
                <a:cs typeface="Times New Roman"/>
              </a:rPr>
              <a:t>Adenosine,</a:t>
            </a:r>
            <a:endParaRPr sz="2400">
              <a:latin typeface="Times New Roman"/>
              <a:cs typeface="Times New Roman"/>
            </a:endParaRPr>
          </a:p>
          <a:p>
            <a:pPr marL="368300">
              <a:lnSpc>
                <a:spcPts val="2820"/>
              </a:lnSpc>
            </a:pPr>
            <a:r>
              <a:rPr dirty="0" sz="2400" spc="114">
                <a:latin typeface="Times New Roman"/>
                <a:cs typeface="Times New Roman"/>
              </a:rPr>
              <a:t>Adenine</a:t>
            </a:r>
            <a:r>
              <a:rPr dirty="0" sz="2400" spc="-220">
                <a:latin typeface="Times New Roman"/>
                <a:cs typeface="Times New Roman"/>
              </a:rPr>
              <a:t> </a:t>
            </a:r>
            <a:r>
              <a:rPr dirty="0" sz="2400" spc="114">
                <a:latin typeface="Times New Roman"/>
                <a:cs typeface="Times New Roman"/>
              </a:rPr>
              <a:t>nucleotides.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353300" y="4457700"/>
            <a:ext cx="5080000" cy="3873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1112500" y="596900"/>
            <a:ext cx="1206500" cy="546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555"/>
              </a:lnSpc>
            </a:pPr>
            <a:fld id="{81D60167-4931-47E6-BA6A-407CBD079E47}" type="slidenum">
              <a:rPr dirty="0" spc="145"/>
              <a:t>24</a:t>
            </a:fld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54225" y="1295908"/>
            <a:ext cx="9288780" cy="152654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149600" marR="5080" indent="-3136900">
              <a:lnSpc>
                <a:spcPts val="5600"/>
              </a:lnSpc>
            </a:pPr>
            <a:r>
              <a:rPr dirty="0" sz="4700" spc="-55">
                <a:solidFill>
                  <a:srgbClr val="3E231A"/>
                </a:solidFill>
              </a:rPr>
              <a:t>Neural </a:t>
            </a:r>
            <a:r>
              <a:rPr dirty="0" sz="4700" spc="150">
                <a:solidFill>
                  <a:srgbClr val="3E231A"/>
                </a:solidFill>
              </a:rPr>
              <a:t>Factors </a:t>
            </a:r>
            <a:r>
              <a:rPr dirty="0" sz="4700" spc="120">
                <a:solidFill>
                  <a:srgbClr val="3E231A"/>
                </a:solidFill>
              </a:rPr>
              <a:t>Affecting</a:t>
            </a:r>
            <a:r>
              <a:rPr dirty="0" sz="4700" spc="-459">
                <a:solidFill>
                  <a:srgbClr val="3E231A"/>
                </a:solidFill>
              </a:rPr>
              <a:t> </a:t>
            </a:r>
            <a:r>
              <a:rPr dirty="0" sz="4700" spc="90">
                <a:solidFill>
                  <a:srgbClr val="3E231A"/>
                </a:solidFill>
              </a:rPr>
              <a:t>Coronary  </a:t>
            </a:r>
            <a:r>
              <a:rPr dirty="0" sz="4700" spc="215">
                <a:solidFill>
                  <a:srgbClr val="3E231A"/>
                </a:solidFill>
              </a:rPr>
              <a:t>Blood</a:t>
            </a:r>
            <a:r>
              <a:rPr dirty="0" sz="4700" spc="-215">
                <a:solidFill>
                  <a:srgbClr val="3E231A"/>
                </a:solidFill>
              </a:rPr>
              <a:t> </a:t>
            </a:r>
            <a:r>
              <a:rPr dirty="0" sz="4700" spc="-55">
                <a:solidFill>
                  <a:srgbClr val="3E231A"/>
                </a:solidFill>
              </a:rPr>
              <a:t>Flow</a:t>
            </a:r>
            <a:endParaRPr sz="4700"/>
          </a:p>
        </p:txBody>
      </p:sp>
      <p:sp>
        <p:nvSpPr>
          <p:cNvPr id="3" name="object 3"/>
          <p:cNvSpPr/>
          <p:nvPr/>
        </p:nvSpPr>
        <p:spPr>
          <a:xfrm>
            <a:off x="1519770" y="4004729"/>
            <a:ext cx="88900" cy="76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519770" y="5135029"/>
            <a:ext cx="88900" cy="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875370" y="3585629"/>
            <a:ext cx="6026150" cy="17970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700" spc="190">
                <a:latin typeface="Times New Roman"/>
                <a:cs typeface="Times New Roman"/>
              </a:rPr>
              <a:t>Sympathetic</a:t>
            </a:r>
            <a:r>
              <a:rPr dirty="0" sz="3700" spc="-120">
                <a:latin typeface="Times New Roman"/>
                <a:cs typeface="Times New Roman"/>
              </a:rPr>
              <a:t> </a:t>
            </a:r>
            <a:r>
              <a:rPr dirty="0" sz="3700" spc="85">
                <a:latin typeface="Times New Roman"/>
                <a:cs typeface="Times New Roman"/>
              </a:rPr>
              <a:t>stimulation.</a:t>
            </a:r>
            <a:endParaRPr sz="3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3700" spc="215">
                <a:latin typeface="Times New Roman"/>
                <a:cs typeface="Times New Roman"/>
              </a:rPr>
              <a:t>Parasympathetic</a:t>
            </a:r>
            <a:r>
              <a:rPr dirty="0" sz="3700" spc="-114">
                <a:latin typeface="Times New Roman"/>
                <a:cs typeface="Times New Roman"/>
              </a:rPr>
              <a:t> </a:t>
            </a:r>
            <a:r>
              <a:rPr dirty="0" sz="3700" spc="85">
                <a:latin typeface="Times New Roman"/>
                <a:cs typeface="Times New Roman"/>
              </a:rPr>
              <a:t>stimulation.</a:t>
            </a:r>
            <a:endParaRPr sz="37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112500" y="596900"/>
            <a:ext cx="1206500" cy="546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555"/>
              </a:lnSpc>
            </a:pPr>
            <a:fld id="{81D60167-4931-47E6-BA6A-407CBD079E47}" type="slidenum">
              <a:rPr dirty="0" spc="145"/>
              <a:t>24</a:t>
            </a:fld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73325" y="808837"/>
            <a:ext cx="8458200" cy="135445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701800" marR="5080" indent="-1689100">
              <a:lnSpc>
                <a:spcPct val="102099"/>
              </a:lnSpc>
              <a:tabLst>
                <a:tab pos="4152265" algn="l"/>
              </a:tabLst>
            </a:pPr>
            <a:r>
              <a:rPr dirty="0" sz="4000" spc="235">
                <a:solidFill>
                  <a:srgbClr val="3E231A"/>
                </a:solidFill>
              </a:rPr>
              <a:t>Effect </a:t>
            </a:r>
            <a:r>
              <a:rPr dirty="0" sz="4000" spc="315">
                <a:solidFill>
                  <a:srgbClr val="3E231A"/>
                </a:solidFill>
              </a:rPr>
              <a:t>of </a:t>
            </a:r>
            <a:r>
              <a:rPr dirty="0" sz="4000" spc="75">
                <a:solidFill>
                  <a:srgbClr val="3E231A"/>
                </a:solidFill>
              </a:rPr>
              <a:t>Sympathetic </a:t>
            </a:r>
            <a:r>
              <a:rPr dirty="0" sz="4000" spc="-40">
                <a:solidFill>
                  <a:srgbClr val="3E231A"/>
                </a:solidFill>
              </a:rPr>
              <a:t>Stimulation</a:t>
            </a:r>
            <a:r>
              <a:rPr dirty="0" sz="4000" spc="-310">
                <a:solidFill>
                  <a:srgbClr val="3E231A"/>
                </a:solidFill>
              </a:rPr>
              <a:t> </a:t>
            </a:r>
            <a:r>
              <a:rPr dirty="0" sz="4000" spc="180">
                <a:solidFill>
                  <a:srgbClr val="3E231A"/>
                </a:solidFill>
              </a:rPr>
              <a:t>on  </a:t>
            </a:r>
            <a:r>
              <a:rPr dirty="0" sz="4000" spc="70">
                <a:solidFill>
                  <a:srgbClr val="3E231A"/>
                </a:solidFill>
              </a:rPr>
              <a:t>Coronary	</a:t>
            </a:r>
            <a:r>
              <a:rPr dirty="0" sz="4000" spc="200">
                <a:solidFill>
                  <a:srgbClr val="3E231A"/>
                </a:solidFill>
              </a:rPr>
              <a:t>Blood</a:t>
            </a:r>
            <a:r>
              <a:rPr dirty="0" sz="4000" spc="-105">
                <a:solidFill>
                  <a:srgbClr val="3E231A"/>
                </a:solidFill>
              </a:rPr>
              <a:t> </a:t>
            </a:r>
            <a:r>
              <a:rPr dirty="0" sz="4000" spc="-25">
                <a:solidFill>
                  <a:srgbClr val="3E231A"/>
                </a:solidFill>
              </a:rPr>
              <a:t>Flow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536700" y="2610777"/>
            <a:ext cx="10075545" cy="46050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01600">
              <a:lnSpc>
                <a:spcPct val="100000"/>
              </a:lnSpc>
            </a:pPr>
            <a:r>
              <a:rPr dirty="0" sz="2400" spc="150">
                <a:latin typeface="Times New Roman"/>
                <a:cs typeface="Times New Roman"/>
              </a:rPr>
              <a:t>Coronary </a:t>
            </a:r>
            <a:r>
              <a:rPr dirty="0" sz="2400" spc="140">
                <a:latin typeface="Times New Roman"/>
                <a:cs typeface="Times New Roman"/>
              </a:rPr>
              <a:t>arteries</a:t>
            </a:r>
            <a:r>
              <a:rPr dirty="0" sz="2400" spc="-229">
                <a:latin typeface="Times New Roman"/>
                <a:cs typeface="Times New Roman"/>
              </a:rPr>
              <a:t> </a:t>
            </a:r>
            <a:r>
              <a:rPr dirty="0" sz="2400" spc="110">
                <a:latin typeface="Times New Roman"/>
                <a:cs typeface="Times New Roman"/>
              </a:rPr>
              <a:t>have:</a:t>
            </a:r>
            <a:endParaRPr sz="2400">
              <a:latin typeface="Times New Roman"/>
              <a:cs typeface="Times New Roman"/>
            </a:endParaRPr>
          </a:p>
          <a:p>
            <a:pPr marL="76200">
              <a:lnSpc>
                <a:spcPct val="100000"/>
              </a:lnSpc>
              <a:spcBef>
                <a:spcPts val="520"/>
              </a:spcBef>
              <a:buChar char="-"/>
              <a:tabLst>
                <a:tab pos="266700" algn="l"/>
              </a:tabLst>
            </a:pPr>
            <a:r>
              <a:rPr dirty="0" sz="2200" spc="95">
                <a:latin typeface="Times New Roman"/>
                <a:cs typeface="Times New Roman"/>
              </a:rPr>
              <a:t>Alpha</a:t>
            </a:r>
            <a:r>
              <a:rPr dirty="0" sz="2200" spc="-20">
                <a:latin typeface="Times New Roman"/>
                <a:cs typeface="Times New Roman"/>
              </a:rPr>
              <a:t> </a:t>
            </a:r>
            <a:r>
              <a:rPr dirty="0" sz="2200" spc="95">
                <a:latin typeface="Times New Roman"/>
                <a:cs typeface="Times New Roman"/>
              </a:rPr>
              <a:t>Adrenergic</a:t>
            </a:r>
            <a:r>
              <a:rPr dirty="0" sz="2200" spc="65">
                <a:latin typeface="Times New Roman"/>
                <a:cs typeface="Times New Roman"/>
              </a:rPr>
              <a:t> </a:t>
            </a:r>
            <a:r>
              <a:rPr dirty="0" sz="2200" spc="155">
                <a:latin typeface="Times New Roman"/>
                <a:cs typeface="Times New Roman"/>
              </a:rPr>
              <a:t>receptors,</a:t>
            </a:r>
            <a:r>
              <a:rPr dirty="0" sz="2200" spc="45">
                <a:latin typeface="Times New Roman"/>
                <a:cs typeface="Times New Roman"/>
              </a:rPr>
              <a:t> </a:t>
            </a:r>
            <a:r>
              <a:rPr dirty="0" sz="2200" spc="10">
                <a:latin typeface="Times New Roman"/>
                <a:cs typeface="Times New Roman"/>
              </a:rPr>
              <a:t>which</a:t>
            </a:r>
            <a:r>
              <a:rPr dirty="0" sz="2200" spc="-90">
                <a:latin typeface="Times New Roman"/>
                <a:cs typeface="Times New Roman"/>
              </a:rPr>
              <a:t> </a:t>
            </a:r>
            <a:r>
              <a:rPr dirty="0" sz="2200" spc="110">
                <a:latin typeface="Times New Roman"/>
                <a:cs typeface="Times New Roman"/>
              </a:rPr>
              <a:t>mediate</a:t>
            </a:r>
            <a:r>
              <a:rPr dirty="0" sz="2200" spc="-110">
                <a:latin typeface="Times New Roman"/>
                <a:cs typeface="Times New Roman"/>
              </a:rPr>
              <a:t> </a:t>
            </a:r>
            <a:r>
              <a:rPr dirty="0" sz="2200" spc="100">
                <a:latin typeface="Times New Roman"/>
                <a:cs typeface="Times New Roman"/>
              </a:rPr>
              <a:t>vasoconstriction</a:t>
            </a:r>
            <a:r>
              <a:rPr dirty="0" sz="2200" spc="155">
                <a:latin typeface="Times New Roman"/>
                <a:cs typeface="Times New Roman"/>
              </a:rPr>
              <a:t> </a:t>
            </a:r>
            <a:r>
              <a:rPr dirty="0" sz="2200" spc="120">
                <a:latin typeface="Times New Roman"/>
                <a:cs typeface="Times New Roman"/>
              </a:rPr>
              <a:t>(more</a:t>
            </a:r>
            <a:r>
              <a:rPr dirty="0" sz="2200" spc="-110">
                <a:latin typeface="Times New Roman"/>
                <a:cs typeface="Times New Roman"/>
              </a:rPr>
              <a:t> </a:t>
            </a:r>
            <a:r>
              <a:rPr dirty="0" sz="2200" spc="105">
                <a:latin typeface="Times New Roman"/>
                <a:cs typeface="Times New Roman"/>
              </a:rPr>
              <a:t>epicardial.)</a:t>
            </a:r>
            <a:endParaRPr sz="2200">
              <a:latin typeface="Times New Roman"/>
              <a:cs typeface="Times New Roman"/>
            </a:endParaRPr>
          </a:p>
          <a:p>
            <a:pPr marL="76200" marR="1208405">
              <a:lnSpc>
                <a:spcPts val="3200"/>
              </a:lnSpc>
              <a:spcBef>
                <a:spcPts val="100"/>
              </a:spcBef>
              <a:buChar char="-"/>
              <a:tabLst>
                <a:tab pos="266700" algn="l"/>
              </a:tabLst>
            </a:pPr>
            <a:r>
              <a:rPr dirty="0" sz="2200" spc="180">
                <a:latin typeface="Times New Roman"/>
                <a:cs typeface="Times New Roman"/>
              </a:rPr>
              <a:t>Beta</a:t>
            </a:r>
            <a:r>
              <a:rPr dirty="0" sz="2200" spc="-20">
                <a:latin typeface="Times New Roman"/>
                <a:cs typeface="Times New Roman"/>
              </a:rPr>
              <a:t> </a:t>
            </a:r>
            <a:r>
              <a:rPr dirty="0" sz="2200" spc="95">
                <a:latin typeface="Times New Roman"/>
                <a:cs typeface="Times New Roman"/>
              </a:rPr>
              <a:t>Adrenergic</a:t>
            </a:r>
            <a:r>
              <a:rPr dirty="0" sz="2200" spc="60">
                <a:latin typeface="Times New Roman"/>
                <a:cs typeface="Times New Roman"/>
              </a:rPr>
              <a:t> </a:t>
            </a:r>
            <a:r>
              <a:rPr dirty="0" sz="2200" spc="155">
                <a:latin typeface="Times New Roman"/>
                <a:cs typeface="Times New Roman"/>
              </a:rPr>
              <a:t>receptors,</a:t>
            </a:r>
            <a:r>
              <a:rPr dirty="0" sz="2200" spc="-55">
                <a:latin typeface="Times New Roman"/>
                <a:cs typeface="Times New Roman"/>
              </a:rPr>
              <a:t> </a:t>
            </a:r>
            <a:r>
              <a:rPr dirty="0" sz="2200" spc="10">
                <a:latin typeface="Times New Roman"/>
                <a:cs typeface="Times New Roman"/>
              </a:rPr>
              <a:t>which</a:t>
            </a:r>
            <a:r>
              <a:rPr dirty="0" sz="2200" spc="5">
                <a:latin typeface="Times New Roman"/>
                <a:cs typeface="Times New Roman"/>
              </a:rPr>
              <a:t> </a:t>
            </a:r>
            <a:r>
              <a:rPr dirty="0" sz="2200" spc="110">
                <a:latin typeface="Times New Roman"/>
                <a:cs typeface="Times New Roman"/>
              </a:rPr>
              <a:t>mediate</a:t>
            </a:r>
            <a:r>
              <a:rPr dirty="0" sz="2200" spc="-114">
                <a:latin typeface="Times New Roman"/>
                <a:cs typeface="Times New Roman"/>
              </a:rPr>
              <a:t> </a:t>
            </a:r>
            <a:r>
              <a:rPr dirty="0" sz="2200" spc="100">
                <a:latin typeface="Times New Roman"/>
                <a:cs typeface="Times New Roman"/>
              </a:rPr>
              <a:t>vasodilatation</a:t>
            </a:r>
            <a:r>
              <a:rPr dirty="0" sz="2200" spc="-50">
                <a:latin typeface="Times New Roman"/>
                <a:cs typeface="Times New Roman"/>
              </a:rPr>
              <a:t> </a:t>
            </a:r>
            <a:r>
              <a:rPr dirty="0" sz="2200" spc="120">
                <a:latin typeface="Times New Roman"/>
                <a:cs typeface="Times New Roman"/>
              </a:rPr>
              <a:t>(more</a:t>
            </a:r>
            <a:r>
              <a:rPr dirty="0" sz="2200" spc="-10">
                <a:latin typeface="Times New Roman"/>
                <a:cs typeface="Times New Roman"/>
              </a:rPr>
              <a:t> </a:t>
            </a:r>
            <a:r>
              <a:rPr dirty="0" sz="2200" spc="-5">
                <a:latin typeface="Times New Roman"/>
                <a:cs typeface="Times New Roman"/>
              </a:rPr>
              <a:t>in</a:t>
            </a:r>
            <a:r>
              <a:rPr dirty="0" sz="2200" spc="-155">
                <a:latin typeface="Times New Roman"/>
                <a:cs typeface="Times New Roman"/>
              </a:rPr>
              <a:t> </a:t>
            </a:r>
            <a:r>
              <a:rPr dirty="0" sz="2200" spc="155">
                <a:latin typeface="Times New Roman"/>
                <a:cs typeface="Times New Roman"/>
              </a:rPr>
              <a:t>the  </a:t>
            </a:r>
            <a:r>
              <a:rPr dirty="0" sz="2200" spc="75">
                <a:latin typeface="Times New Roman"/>
                <a:cs typeface="Times New Roman"/>
              </a:rPr>
              <a:t>intramuscular</a:t>
            </a:r>
            <a:r>
              <a:rPr dirty="0" sz="2200" spc="-25">
                <a:latin typeface="Times New Roman"/>
                <a:cs typeface="Times New Roman"/>
              </a:rPr>
              <a:t> </a:t>
            </a:r>
            <a:r>
              <a:rPr dirty="0" sz="2200" spc="125">
                <a:latin typeface="Times New Roman"/>
                <a:cs typeface="Times New Roman"/>
              </a:rPr>
              <a:t>arteries.)</a:t>
            </a: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5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</a:pPr>
            <a:r>
              <a:rPr dirty="0" sz="2400" spc="85">
                <a:latin typeface="Times New Roman"/>
                <a:cs typeface="Times New Roman"/>
              </a:rPr>
              <a:t>Indirect</a:t>
            </a:r>
            <a:r>
              <a:rPr dirty="0" sz="2400" spc="-70">
                <a:latin typeface="Times New Roman"/>
                <a:cs typeface="Times New Roman"/>
              </a:rPr>
              <a:t> </a:t>
            </a:r>
            <a:r>
              <a:rPr dirty="0" sz="2400" spc="165">
                <a:latin typeface="Times New Roman"/>
                <a:cs typeface="Times New Roman"/>
              </a:rPr>
              <a:t>effect</a:t>
            </a:r>
            <a:r>
              <a:rPr dirty="0" sz="2400" spc="30">
                <a:latin typeface="Times New Roman"/>
                <a:cs typeface="Times New Roman"/>
              </a:rPr>
              <a:t> </a:t>
            </a:r>
            <a:r>
              <a:rPr dirty="0" sz="2400" spc="165">
                <a:latin typeface="Times New Roman"/>
                <a:cs typeface="Times New Roman"/>
              </a:rPr>
              <a:t>of</a:t>
            </a:r>
            <a:r>
              <a:rPr dirty="0" sz="2400" spc="-45">
                <a:latin typeface="Times New Roman"/>
                <a:cs typeface="Times New Roman"/>
              </a:rPr>
              <a:t> </a:t>
            </a:r>
            <a:r>
              <a:rPr dirty="0" sz="2400" spc="130">
                <a:latin typeface="Times New Roman"/>
                <a:cs typeface="Times New Roman"/>
              </a:rPr>
              <a:t>sympathetic</a:t>
            </a:r>
            <a:r>
              <a:rPr dirty="0" sz="2400" spc="-195">
                <a:latin typeface="Times New Roman"/>
                <a:cs typeface="Times New Roman"/>
              </a:rPr>
              <a:t> </a:t>
            </a:r>
            <a:r>
              <a:rPr dirty="0" sz="2400" spc="45">
                <a:latin typeface="Times New Roman"/>
                <a:cs typeface="Times New Roman"/>
              </a:rPr>
              <a:t>stimulation:</a:t>
            </a:r>
            <a:endParaRPr sz="2400">
              <a:latin typeface="Times New Roman"/>
              <a:cs typeface="Times New Roman"/>
            </a:endParaRPr>
          </a:p>
          <a:p>
            <a:pPr marL="12700" marR="694055" indent="63500">
              <a:lnSpc>
                <a:spcPct val="95200"/>
              </a:lnSpc>
              <a:spcBef>
                <a:spcPts val="340"/>
              </a:spcBef>
            </a:pPr>
            <a:r>
              <a:rPr dirty="0" sz="2100" spc="110">
                <a:latin typeface="Times New Roman"/>
                <a:cs typeface="Times New Roman"/>
              </a:rPr>
              <a:t>Sympathetic </a:t>
            </a:r>
            <a:r>
              <a:rPr dirty="0" sz="2100" spc="60">
                <a:latin typeface="Times New Roman"/>
                <a:cs typeface="Times New Roman"/>
              </a:rPr>
              <a:t>stimulation </a:t>
            </a:r>
            <a:r>
              <a:rPr dirty="0" sz="2100" spc="-45">
                <a:latin typeface="Times New Roman"/>
                <a:cs typeface="Times New Roman"/>
              </a:rPr>
              <a:t>in </a:t>
            </a:r>
            <a:r>
              <a:rPr dirty="0" sz="2100" spc="95">
                <a:latin typeface="Times New Roman"/>
                <a:cs typeface="Times New Roman"/>
              </a:rPr>
              <a:t>intact </a:t>
            </a:r>
            <a:r>
              <a:rPr dirty="0" sz="2100" spc="55">
                <a:latin typeface="Times New Roman"/>
                <a:cs typeface="Times New Roman"/>
              </a:rPr>
              <a:t>bodywill </a:t>
            </a:r>
            <a:r>
              <a:rPr dirty="0" sz="2100" spc="114">
                <a:latin typeface="Times New Roman"/>
                <a:cs typeface="Times New Roman"/>
              </a:rPr>
              <a:t>lead </a:t>
            </a:r>
            <a:r>
              <a:rPr dirty="0" sz="2100" spc="204">
                <a:latin typeface="Times New Roman"/>
                <a:cs typeface="Times New Roman"/>
              </a:rPr>
              <a:t>to </a:t>
            </a:r>
            <a:r>
              <a:rPr dirty="0" sz="2100" spc="120">
                <a:latin typeface="Times New Roman"/>
                <a:cs typeface="Times New Roman"/>
              </a:rPr>
              <a:t>release </a:t>
            </a:r>
            <a:r>
              <a:rPr dirty="0" sz="2100" spc="185">
                <a:latin typeface="Times New Roman"/>
                <a:cs typeface="Times New Roman"/>
              </a:rPr>
              <a:t>of </a:t>
            </a:r>
            <a:r>
              <a:rPr dirty="0" sz="2100" spc="120">
                <a:latin typeface="Times New Roman"/>
                <a:cs typeface="Times New Roman"/>
              </a:rPr>
              <a:t>adrenaline&amp; </a:t>
            </a:r>
            <a:r>
              <a:rPr dirty="0" sz="2100" spc="165">
                <a:latin typeface="Times New Roman"/>
                <a:cs typeface="Times New Roman"/>
              </a:rPr>
              <a:t>nor  </a:t>
            </a:r>
            <a:r>
              <a:rPr dirty="0" sz="2100" spc="95">
                <a:latin typeface="Times New Roman"/>
                <a:cs typeface="Times New Roman"/>
              </a:rPr>
              <a:t>adrenaline,</a:t>
            </a:r>
            <a:r>
              <a:rPr dirty="0" sz="2100" spc="-210">
                <a:latin typeface="Times New Roman"/>
                <a:cs typeface="Times New Roman"/>
              </a:rPr>
              <a:t> </a:t>
            </a:r>
            <a:r>
              <a:rPr dirty="0" sz="2100" spc="65">
                <a:latin typeface="Times New Roman"/>
                <a:cs typeface="Times New Roman"/>
              </a:rPr>
              <a:t>increasing</a:t>
            </a:r>
            <a:r>
              <a:rPr dirty="0" sz="2100" spc="-50">
                <a:latin typeface="Times New Roman"/>
                <a:cs typeface="Times New Roman"/>
              </a:rPr>
              <a:t> </a:t>
            </a:r>
            <a:r>
              <a:rPr dirty="0" sz="2100" spc="55">
                <a:latin typeface="Times New Roman"/>
                <a:cs typeface="Times New Roman"/>
              </a:rPr>
              <a:t>HR</a:t>
            </a:r>
            <a:r>
              <a:rPr dirty="0" sz="2100" spc="-55">
                <a:latin typeface="Times New Roman"/>
                <a:cs typeface="Times New Roman"/>
              </a:rPr>
              <a:t> </a:t>
            </a:r>
            <a:r>
              <a:rPr dirty="0" sz="2100" spc="5">
                <a:latin typeface="Times New Roman"/>
                <a:cs typeface="Times New Roman"/>
              </a:rPr>
              <a:t>&amp;</a:t>
            </a:r>
            <a:r>
              <a:rPr dirty="0" sz="2100" spc="-60">
                <a:latin typeface="Times New Roman"/>
                <a:cs typeface="Times New Roman"/>
              </a:rPr>
              <a:t> </a:t>
            </a:r>
            <a:r>
              <a:rPr dirty="0" sz="2100" spc="135">
                <a:latin typeface="Times New Roman"/>
                <a:cs typeface="Times New Roman"/>
              </a:rPr>
              <a:t>force</a:t>
            </a:r>
            <a:r>
              <a:rPr dirty="0" sz="2100" spc="-30">
                <a:latin typeface="Times New Roman"/>
                <a:cs typeface="Times New Roman"/>
              </a:rPr>
              <a:t> </a:t>
            </a:r>
            <a:r>
              <a:rPr dirty="0" sz="2100" spc="185">
                <a:latin typeface="Times New Roman"/>
                <a:cs typeface="Times New Roman"/>
              </a:rPr>
              <a:t>of</a:t>
            </a:r>
            <a:r>
              <a:rPr dirty="0" sz="2100" spc="-140">
                <a:latin typeface="Times New Roman"/>
                <a:cs typeface="Times New Roman"/>
              </a:rPr>
              <a:t> </a:t>
            </a:r>
            <a:r>
              <a:rPr dirty="0" sz="2100" spc="120">
                <a:latin typeface="Times New Roman"/>
                <a:cs typeface="Times New Roman"/>
              </a:rPr>
              <a:t>contraction.</a:t>
            </a:r>
            <a:r>
              <a:rPr dirty="0" sz="2100" spc="-210">
                <a:latin typeface="Times New Roman"/>
                <a:cs typeface="Times New Roman"/>
              </a:rPr>
              <a:t> </a:t>
            </a:r>
            <a:r>
              <a:rPr dirty="0" sz="2100" spc="85">
                <a:latin typeface="Times New Roman"/>
                <a:cs typeface="Times New Roman"/>
              </a:rPr>
              <a:t>Vasodilator</a:t>
            </a:r>
            <a:r>
              <a:rPr dirty="0" sz="2100" spc="-235">
                <a:latin typeface="Times New Roman"/>
                <a:cs typeface="Times New Roman"/>
              </a:rPr>
              <a:t> </a:t>
            </a:r>
            <a:r>
              <a:rPr dirty="0" sz="2100" spc="105">
                <a:latin typeface="Times New Roman"/>
                <a:cs typeface="Times New Roman"/>
              </a:rPr>
              <a:t>metabolites</a:t>
            </a:r>
            <a:r>
              <a:rPr dirty="0" sz="2100" spc="-215">
                <a:latin typeface="Times New Roman"/>
                <a:cs typeface="Times New Roman"/>
              </a:rPr>
              <a:t> </a:t>
            </a:r>
            <a:r>
              <a:rPr dirty="0" sz="2100" spc="-155">
                <a:latin typeface="Times New Roman"/>
                <a:cs typeface="Times New Roman"/>
              </a:rPr>
              <a:t>will</a:t>
            </a:r>
            <a:r>
              <a:rPr dirty="0" sz="2100" spc="-80">
                <a:latin typeface="Times New Roman"/>
                <a:cs typeface="Times New Roman"/>
              </a:rPr>
              <a:t> </a:t>
            </a:r>
            <a:r>
              <a:rPr dirty="0" sz="2100" spc="210">
                <a:latin typeface="Times New Roman"/>
                <a:cs typeface="Times New Roman"/>
              </a:rPr>
              <a:t>be  </a:t>
            </a:r>
            <a:r>
              <a:rPr dirty="0" sz="2100" spc="130">
                <a:latin typeface="Times New Roman"/>
                <a:cs typeface="Times New Roman"/>
              </a:rPr>
              <a:t>released</a:t>
            </a:r>
            <a:r>
              <a:rPr dirty="0" sz="2100" spc="-100">
                <a:latin typeface="Times New Roman"/>
                <a:cs typeface="Times New Roman"/>
              </a:rPr>
              <a:t> </a:t>
            </a:r>
            <a:r>
              <a:rPr dirty="0" sz="2100" spc="75">
                <a:latin typeface="Times New Roman"/>
                <a:cs typeface="Times New Roman"/>
              </a:rPr>
              <a:t>leading</a:t>
            </a:r>
            <a:r>
              <a:rPr dirty="0" sz="2100" spc="-160">
                <a:latin typeface="Times New Roman"/>
                <a:cs typeface="Times New Roman"/>
              </a:rPr>
              <a:t> </a:t>
            </a:r>
            <a:r>
              <a:rPr dirty="0" sz="2100" spc="210">
                <a:latin typeface="Times New Roman"/>
                <a:cs typeface="Times New Roman"/>
              </a:rPr>
              <a:t>to</a:t>
            </a:r>
            <a:r>
              <a:rPr dirty="0" sz="2100" spc="-85">
                <a:latin typeface="Times New Roman"/>
                <a:cs typeface="Times New Roman"/>
              </a:rPr>
              <a:t> </a:t>
            </a:r>
            <a:r>
              <a:rPr dirty="0" sz="2100" spc="140">
                <a:latin typeface="Times New Roman"/>
                <a:cs typeface="Times New Roman"/>
              </a:rPr>
              <a:t>coronary</a:t>
            </a:r>
            <a:r>
              <a:rPr dirty="0" sz="2100" spc="-160">
                <a:latin typeface="Times New Roman"/>
                <a:cs typeface="Times New Roman"/>
              </a:rPr>
              <a:t> </a:t>
            </a:r>
            <a:r>
              <a:rPr dirty="0" sz="2100" spc="95">
                <a:latin typeface="Times New Roman"/>
                <a:cs typeface="Times New Roman"/>
              </a:rPr>
              <a:t>vasodilatation.</a:t>
            </a: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150">
              <a:latin typeface="Times New Roman"/>
              <a:cs typeface="Times New Roman"/>
            </a:endParaRPr>
          </a:p>
          <a:p>
            <a:pPr marL="50800">
              <a:lnSpc>
                <a:spcPct val="100000"/>
              </a:lnSpc>
            </a:pPr>
            <a:r>
              <a:rPr dirty="0" sz="2400" spc="125">
                <a:latin typeface="Times New Roman"/>
                <a:cs typeface="Times New Roman"/>
              </a:rPr>
              <a:t>Direct</a:t>
            </a:r>
            <a:r>
              <a:rPr dirty="0" sz="2400" spc="-70">
                <a:latin typeface="Times New Roman"/>
                <a:cs typeface="Times New Roman"/>
              </a:rPr>
              <a:t> </a:t>
            </a:r>
            <a:r>
              <a:rPr dirty="0" sz="2400" spc="165">
                <a:latin typeface="Times New Roman"/>
                <a:cs typeface="Times New Roman"/>
              </a:rPr>
              <a:t>effect</a:t>
            </a:r>
            <a:r>
              <a:rPr dirty="0" sz="2400" spc="30">
                <a:latin typeface="Times New Roman"/>
                <a:cs typeface="Times New Roman"/>
              </a:rPr>
              <a:t> </a:t>
            </a:r>
            <a:r>
              <a:rPr dirty="0" sz="2400" spc="165">
                <a:latin typeface="Times New Roman"/>
                <a:cs typeface="Times New Roman"/>
              </a:rPr>
              <a:t>of</a:t>
            </a:r>
            <a:r>
              <a:rPr dirty="0" sz="2400" spc="-45">
                <a:latin typeface="Times New Roman"/>
                <a:cs typeface="Times New Roman"/>
              </a:rPr>
              <a:t> </a:t>
            </a:r>
            <a:r>
              <a:rPr dirty="0" sz="2400" spc="130">
                <a:latin typeface="Times New Roman"/>
                <a:cs typeface="Times New Roman"/>
              </a:rPr>
              <a:t>sympathetic</a:t>
            </a:r>
            <a:r>
              <a:rPr dirty="0" sz="2400" spc="-95">
                <a:latin typeface="Times New Roman"/>
                <a:cs typeface="Times New Roman"/>
              </a:rPr>
              <a:t> </a:t>
            </a:r>
            <a:r>
              <a:rPr dirty="0" sz="2400" spc="45">
                <a:latin typeface="Times New Roman"/>
                <a:cs typeface="Times New Roman"/>
              </a:rPr>
              <a:t>stimulation:</a:t>
            </a:r>
            <a:endParaRPr sz="2400">
              <a:latin typeface="Times New Roman"/>
              <a:cs typeface="Times New Roman"/>
            </a:endParaRPr>
          </a:p>
          <a:p>
            <a:pPr marL="254000" marR="276860" indent="-177800">
              <a:lnSpc>
                <a:spcPts val="2700"/>
              </a:lnSpc>
              <a:spcBef>
                <a:spcPts val="60"/>
              </a:spcBef>
            </a:pPr>
            <a:r>
              <a:rPr dirty="0" sz="2200" spc="80">
                <a:latin typeface="Times New Roman"/>
                <a:cs typeface="Times New Roman"/>
              </a:rPr>
              <a:t>Experimentally,</a:t>
            </a:r>
            <a:r>
              <a:rPr dirty="0" sz="2200" spc="-260">
                <a:latin typeface="Times New Roman"/>
                <a:cs typeface="Times New Roman"/>
              </a:rPr>
              <a:t> </a:t>
            </a:r>
            <a:r>
              <a:rPr dirty="0" sz="2200" spc="65">
                <a:latin typeface="Times New Roman"/>
                <a:cs typeface="Times New Roman"/>
              </a:rPr>
              <a:t>injection</a:t>
            </a:r>
            <a:r>
              <a:rPr dirty="0" sz="2200" spc="-155">
                <a:latin typeface="Times New Roman"/>
                <a:cs typeface="Times New Roman"/>
              </a:rPr>
              <a:t> </a:t>
            </a:r>
            <a:r>
              <a:rPr dirty="0" sz="2200" spc="165">
                <a:latin typeface="Times New Roman"/>
                <a:cs typeface="Times New Roman"/>
              </a:rPr>
              <a:t>of</a:t>
            </a:r>
            <a:r>
              <a:rPr dirty="0" sz="2200" spc="-5">
                <a:latin typeface="Times New Roman"/>
                <a:cs typeface="Times New Roman"/>
              </a:rPr>
              <a:t> </a:t>
            </a:r>
            <a:r>
              <a:rPr dirty="0" sz="2200" spc="105">
                <a:latin typeface="Times New Roman"/>
                <a:cs typeface="Times New Roman"/>
              </a:rPr>
              <a:t>noradrenalin</a:t>
            </a:r>
            <a:r>
              <a:rPr dirty="0" sz="2200" spc="50">
                <a:latin typeface="Times New Roman"/>
                <a:cs typeface="Times New Roman"/>
              </a:rPr>
              <a:t> </a:t>
            </a:r>
            <a:r>
              <a:rPr dirty="0" sz="2200" spc="180">
                <a:latin typeface="Times New Roman"/>
                <a:cs typeface="Times New Roman"/>
              </a:rPr>
              <a:t>after</a:t>
            </a:r>
            <a:r>
              <a:rPr dirty="0" sz="2200" spc="-95">
                <a:latin typeface="Times New Roman"/>
                <a:cs typeface="Times New Roman"/>
              </a:rPr>
              <a:t> </a:t>
            </a:r>
            <a:r>
              <a:rPr dirty="0" sz="2200" spc="70">
                <a:latin typeface="Times New Roman"/>
                <a:cs typeface="Times New Roman"/>
              </a:rPr>
              <a:t>blocking</a:t>
            </a:r>
            <a:r>
              <a:rPr dirty="0" sz="2200" spc="-30">
                <a:latin typeface="Times New Roman"/>
                <a:cs typeface="Times New Roman"/>
              </a:rPr>
              <a:t> </a:t>
            </a:r>
            <a:r>
              <a:rPr dirty="0" sz="2200" spc="165">
                <a:latin typeface="Times New Roman"/>
                <a:cs typeface="Times New Roman"/>
              </a:rPr>
              <a:t>of</a:t>
            </a:r>
            <a:r>
              <a:rPr dirty="0" sz="2200" spc="-5">
                <a:latin typeface="Times New Roman"/>
                <a:cs typeface="Times New Roman"/>
              </a:rPr>
              <a:t> </a:t>
            </a:r>
            <a:r>
              <a:rPr dirty="0" sz="2200" spc="155">
                <a:latin typeface="Times New Roman"/>
                <a:cs typeface="Times New Roman"/>
              </a:rPr>
              <a:t>the</a:t>
            </a:r>
            <a:r>
              <a:rPr dirty="0" sz="2200" spc="-10">
                <a:latin typeface="Times New Roman"/>
                <a:cs typeface="Times New Roman"/>
              </a:rPr>
              <a:t> </a:t>
            </a:r>
            <a:r>
              <a:rPr dirty="0" sz="2200" spc="180">
                <a:latin typeface="Times New Roman"/>
                <a:cs typeface="Times New Roman"/>
              </a:rPr>
              <a:t>Beta</a:t>
            </a:r>
            <a:r>
              <a:rPr dirty="0" sz="2200" spc="-20">
                <a:latin typeface="Times New Roman"/>
                <a:cs typeface="Times New Roman"/>
              </a:rPr>
              <a:t> </a:t>
            </a:r>
            <a:r>
              <a:rPr dirty="0" sz="2200" spc="114">
                <a:latin typeface="Times New Roman"/>
                <a:cs typeface="Times New Roman"/>
              </a:rPr>
              <a:t>adrenergic  </a:t>
            </a:r>
            <a:r>
              <a:rPr dirty="0" sz="2200" spc="170">
                <a:latin typeface="Times New Roman"/>
                <a:cs typeface="Times New Roman"/>
              </a:rPr>
              <a:t>receptors</a:t>
            </a:r>
            <a:r>
              <a:rPr dirty="0" sz="2200" spc="15">
                <a:latin typeface="Times New Roman"/>
                <a:cs typeface="Times New Roman"/>
              </a:rPr>
              <a:t> </a:t>
            </a:r>
            <a:r>
              <a:rPr dirty="0" sz="2200" spc="-5">
                <a:latin typeface="Times New Roman"/>
                <a:cs typeface="Times New Roman"/>
              </a:rPr>
              <a:t>in</a:t>
            </a:r>
            <a:r>
              <a:rPr dirty="0" sz="2200" spc="-155">
                <a:latin typeface="Times New Roman"/>
                <a:cs typeface="Times New Roman"/>
              </a:rPr>
              <a:t> </a:t>
            </a:r>
            <a:r>
              <a:rPr dirty="0" sz="2200" spc="100">
                <a:latin typeface="Times New Roman"/>
                <a:cs typeface="Times New Roman"/>
              </a:rPr>
              <a:t>un</a:t>
            </a:r>
            <a:r>
              <a:rPr dirty="0" sz="2200" spc="45">
                <a:latin typeface="Times New Roman"/>
                <a:cs typeface="Times New Roman"/>
              </a:rPr>
              <a:t> </a:t>
            </a:r>
            <a:r>
              <a:rPr dirty="0" sz="2200" spc="140">
                <a:latin typeface="Times New Roman"/>
                <a:cs typeface="Times New Roman"/>
              </a:rPr>
              <a:t>anesthetized</a:t>
            </a:r>
            <a:r>
              <a:rPr dirty="0" sz="2200" spc="-80">
                <a:latin typeface="Times New Roman"/>
                <a:cs typeface="Times New Roman"/>
              </a:rPr>
              <a:t> </a:t>
            </a:r>
            <a:r>
              <a:rPr dirty="0" sz="2200" spc="55">
                <a:latin typeface="Times New Roman"/>
                <a:cs typeface="Times New Roman"/>
              </a:rPr>
              <a:t>animals</a:t>
            </a:r>
            <a:r>
              <a:rPr dirty="0" sz="2200" spc="-190">
                <a:latin typeface="Times New Roman"/>
                <a:cs typeface="Times New Roman"/>
              </a:rPr>
              <a:t> </a:t>
            </a:r>
            <a:r>
              <a:rPr dirty="0" sz="2200" spc="50">
                <a:latin typeface="Times New Roman"/>
                <a:cs typeface="Times New Roman"/>
              </a:rPr>
              <a:t>elicits</a:t>
            </a:r>
            <a:r>
              <a:rPr dirty="0" sz="2200" spc="-190">
                <a:latin typeface="Times New Roman"/>
                <a:cs typeface="Times New Roman"/>
              </a:rPr>
              <a:t> </a:t>
            </a:r>
            <a:r>
              <a:rPr dirty="0" sz="2200" spc="130">
                <a:latin typeface="Times New Roman"/>
                <a:cs typeface="Times New Roman"/>
              </a:rPr>
              <a:t>coronary</a:t>
            </a:r>
            <a:r>
              <a:rPr dirty="0" sz="2200" spc="165">
                <a:latin typeface="Times New Roman"/>
                <a:cs typeface="Times New Roman"/>
              </a:rPr>
              <a:t> </a:t>
            </a:r>
            <a:r>
              <a:rPr dirty="0" sz="2200" spc="100">
                <a:latin typeface="Times New Roman"/>
                <a:cs typeface="Times New Roman"/>
              </a:rPr>
              <a:t>vasoconstriction.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112500" y="596900"/>
            <a:ext cx="1206500" cy="546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555"/>
              </a:lnSpc>
            </a:pPr>
            <a:fld id="{81D60167-4931-47E6-BA6A-407CBD079E47}" type="slidenum">
              <a:rPr dirty="0" spc="145"/>
              <a:t>24</a:t>
            </a:fld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0382" rIns="0" bIns="0" rtlCol="0" vert="horz">
            <a:spAutoFit/>
          </a:bodyPr>
          <a:lstStyle/>
          <a:p>
            <a:pPr marL="2006600" marR="5080" indent="-1358900">
              <a:lnSpc>
                <a:spcPts val="5000"/>
              </a:lnSpc>
            </a:pPr>
            <a:r>
              <a:rPr dirty="0" spc="160"/>
              <a:t>Benefits</a:t>
            </a:r>
            <a:r>
              <a:rPr dirty="0" spc="-45"/>
              <a:t> </a:t>
            </a:r>
            <a:r>
              <a:rPr dirty="0" spc="320"/>
              <a:t>of</a:t>
            </a:r>
            <a:r>
              <a:rPr dirty="0" spc="-110"/>
              <a:t> </a:t>
            </a:r>
            <a:r>
              <a:rPr dirty="0"/>
              <a:t>indirect</a:t>
            </a:r>
            <a:r>
              <a:rPr dirty="0" spc="-80"/>
              <a:t> </a:t>
            </a:r>
            <a:r>
              <a:rPr dirty="0" spc="270"/>
              <a:t>effect</a:t>
            </a:r>
            <a:r>
              <a:rPr dirty="0" spc="-180"/>
              <a:t> </a:t>
            </a:r>
            <a:r>
              <a:rPr dirty="0" spc="320"/>
              <a:t>of</a:t>
            </a:r>
            <a:r>
              <a:rPr dirty="0" spc="-110"/>
              <a:t> </a:t>
            </a:r>
            <a:r>
              <a:rPr dirty="0" spc="35"/>
              <a:t>nor  </a:t>
            </a:r>
            <a:r>
              <a:rPr dirty="0" spc="60"/>
              <a:t>adrenergic</a:t>
            </a:r>
            <a:r>
              <a:rPr dirty="0" spc="-125"/>
              <a:t> </a:t>
            </a:r>
            <a:r>
              <a:rPr dirty="0" spc="114"/>
              <a:t>discharge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651000" y="2763479"/>
            <a:ext cx="10487660" cy="26460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88900" marR="2417445">
              <a:lnSpc>
                <a:spcPct val="101200"/>
              </a:lnSpc>
            </a:pPr>
            <a:r>
              <a:rPr dirty="0" sz="2800" spc="35">
                <a:latin typeface="Times New Roman"/>
                <a:cs typeface="Times New Roman"/>
              </a:rPr>
              <a:t>When</a:t>
            </a:r>
            <a:r>
              <a:rPr dirty="0" sz="2800" spc="-40">
                <a:latin typeface="Times New Roman"/>
                <a:cs typeface="Times New Roman"/>
              </a:rPr>
              <a:t> </a:t>
            </a:r>
            <a:r>
              <a:rPr dirty="0" sz="2800" spc="95">
                <a:latin typeface="Times New Roman"/>
                <a:cs typeface="Times New Roman"/>
              </a:rPr>
              <a:t>systemic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200">
                <a:latin typeface="Times New Roman"/>
                <a:cs typeface="Times New Roman"/>
              </a:rPr>
              <a:t>blood</a:t>
            </a:r>
            <a:r>
              <a:rPr dirty="0" sz="2800" spc="-200">
                <a:latin typeface="Times New Roman"/>
                <a:cs typeface="Times New Roman"/>
              </a:rPr>
              <a:t> </a:t>
            </a:r>
            <a:r>
              <a:rPr dirty="0" sz="2800" spc="215">
                <a:latin typeface="Times New Roman"/>
                <a:cs typeface="Times New Roman"/>
              </a:rPr>
              <a:t>pressure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225">
                <a:latin typeface="Times New Roman"/>
                <a:cs typeface="Times New Roman"/>
              </a:rPr>
              <a:t>decreases</a:t>
            </a:r>
            <a:r>
              <a:rPr dirty="0" sz="2800" spc="-120">
                <a:latin typeface="Times New Roman"/>
                <a:cs typeface="Times New Roman"/>
              </a:rPr>
              <a:t> </a:t>
            </a:r>
            <a:r>
              <a:rPr dirty="0" sz="2800" spc="80">
                <a:latin typeface="Times New Roman"/>
                <a:cs typeface="Times New Roman"/>
              </a:rPr>
              <a:t>very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low.  </a:t>
            </a:r>
            <a:r>
              <a:rPr dirty="0" sz="2800" spc="80">
                <a:latin typeface="Times New Roman"/>
                <a:cs typeface="Times New Roman"/>
              </a:rPr>
              <a:t>Reflex</a:t>
            </a:r>
            <a:r>
              <a:rPr dirty="0" sz="2800" spc="-75">
                <a:latin typeface="Times New Roman"/>
                <a:cs typeface="Times New Roman"/>
              </a:rPr>
              <a:t> </a:t>
            </a:r>
            <a:r>
              <a:rPr dirty="0" sz="2800" spc="145">
                <a:latin typeface="Times New Roman"/>
                <a:cs typeface="Times New Roman"/>
              </a:rPr>
              <a:t>increase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229">
                <a:latin typeface="Times New Roman"/>
                <a:cs typeface="Times New Roman"/>
              </a:rPr>
              <a:t>of</a:t>
            </a:r>
            <a:r>
              <a:rPr dirty="0" sz="2800" spc="-110">
                <a:latin typeface="Times New Roman"/>
                <a:cs typeface="Times New Roman"/>
              </a:rPr>
              <a:t> </a:t>
            </a:r>
            <a:r>
              <a:rPr dirty="0" sz="2800" spc="180">
                <a:latin typeface="Times New Roman"/>
                <a:cs typeface="Times New Roman"/>
              </a:rPr>
              <a:t>nor</a:t>
            </a:r>
            <a:r>
              <a:rPr dirty="0" sz="2800" spc="-90">
                <a:latin typeface="Times New Roman"/>
                <a:cs typeface="Times New Roman"/>
              </a:rPr>
              <a:t> </a:t>
            </a:r>
            <a:r>
              <a:rPr dirty="0" sz="2800" spc="155">
                <a:latin typeface="Times New Roman"/>
                <a:cs typeface="Times New Roman"/>
              </a:rPr>
              <a:t>adrenergic</a:t>
            </a:r>
            <a:r>
              <a:rPr dirty="0" sz="2800" spc="-5">
                <a:latin typeface="Times New Roman"/>
                <a:cs typeface="Times New Roman"/>
              </a:rPr>
              <a:t> </a:t>
            </a:r>
            <a:r>
              <a:rPr dirty="0" sz="2800" spc="150">
                <a:latin typeface="Times New Roman"/>
                <a:cs typeface="Times New Roman"/>
              </a:rPr>
              <a:t>discharge.</a:t>
            </a:r>
            <a:endParaRPr sz="2800">
              <a:latin typeface="Times New Roman"/>
              <a:cs typeface="Times New Roman"/>
            </a:endParaRPr>
          </a:p>
          <a:p>
            <a:pPr marL="88900">
              <a:lnSpc>
                <a:spcPct val="100000"/>
              </a:lnSpc>
              <a:spcBef>
                <a:spcPts val="40"/>
              </a:spcBef>
            </a:pPr>
            <a:r>
              <a:rPr dirty="0" sz="2800" spc="140">
                <a:latin typeface="Times New Roman"/>
                <a:cs typeface="Times New Roman"/>
              </a:rPr>
              <a:t>Increase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175">
                <a:latin typeface="Times New Roman"/>
                <a:cs typeface="Times New Roman"/>
              </a:rPr>
              <a:t>CBF</a:t>
            </a:r>
            <a:r>
              <a:rPr dirty="0" sz="2800" spc="-130">
                <a:latin typeface="Times New Roman"/>
                <a:cs typeface="Times New Roman"/>
              </a:rPr>
              <a:t> </a:t>
            </a:r>
            <a:r>
              <a:rPr dirty="0" sz="2800" spc="200">
                <a:latin typeface="Times New Roman"/>
                <a:cs typeface="Times New Roman"/>
              </a:rPr>
              <a:t>secondary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245">
                <a:latin typeface="Times New Roman"/>
                <a:cs typeface="Times New Roman"/>
              </a:rPr>
              <a:t>to</a:t>
            </a:r>
            <a:r>
              <a:rPr dirty="0" sz="2800" spc="-80">
                <a:latin typeface="Times New Roman"/>
                <a:cs typeface="Times New Roman"/>
              </a:rPr>
              <a:t> </a:t>
            </a:r>
            <a:r>
              <a:rPr dirty="0" sz="2800" spc="100">
                <a:latin typeface="Times New Roman"/>
                <a:cs typeface="Times New Roman"/>
              </a:rPr>
              <a:t>metabolic</a:t>
            </a:r>
            <a:r>
              <a:rPr dirty="0" sz="2800" spc="-100">
                <a:latin typeface="Times New Roman"/>
                <a:cs typeface="Times New Roman"/>
              </a:rPr>
              <a:t> </a:t>
            </a:r>
            <a:r>
              <a:rPr dirty="0" sz="2800" spc="180">
                <a:latin typeface="Times New Roman"/>
                <a:cs typeface="Times New Roman"/>
              </a:rPr>
              <a:t>changes</a:t>
            </a:r>
            <a:r>
              <a:rPr dirty="0" sz="2800" spc="-20">
                <a:latin typeface="Times New Roman"/>
                <a:cs typeface="Times New Roman"/>
              </a:rPr>
              <a:t> </a:t>
            </a:r>
            <a:r>
              <a:rPr dirty="0" sz="2800" spc="-25">
                <a:latin typeface="Times New Roman"/>
                <a:cs typeface="Times New Roman"/>
              </a:rPr>
              <a:t>in</a:t>
            </a:r>
            <a:r>
              <a:rPr dirty="0" sz="2800" spc="-35">
                <a:latin typeface="Times New Roman"/>
                <a:cs typeface="Times New Roman"/>
              </a:rPr>
              <a:t> </a:t>
            </a:r>
            <a:r>
              <a:rPr dirty="0" sz="2800" spc="215">
                <a:latin typeface="Times New Roman"/>
                <a:cs typeface="Times New Roman"/>
              </a:rPr>
              <a:t>the</a:t>
            </a:r>
            <a:r>
              <a:rPr dirty="0" sz="2800" spc="-90">
                <a:latin typeface="Times New Roman"/>
                <a:cs typeface="Times New Roman"/>
              </a:rPr>
              <a:t> </a:t>
            </a:r>
            <a:r>
              <a:rPr dirty="0" sz="2800" spc="90">
                <a:latin typeface="Times New Roman"/>
                <a:cs typeface="Times New Roman"/>
              </a:rPr>
              <a:t>myocardium.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000">
              <a:latin typeface="Times New Roman"/>
              <a:cs typeface="Times New Roman"/>
            </a:endParaRPr>
          </a:p>
          <a:p>
            <a:pPr marL="12700" marR="438150">
              <a:lnSpc>
                <a:spcPts val="3300"/>
              </a:lnSpc>
            </a:pPr>
            <a:r>
              <a:rPr dirty="0" sz="2800" spc="-50">
                <a:latin typeface="Times New Roman"/>
                <a:cs typeface="Times New Roman"/>
              </a:rPr>
              <a:t>In</a:t>
            </a:r>
            <a:r>
              <a:rPr dirty="0" sz="2800" spc="-40">
                <a:latin typeface="Times New Roman"/>
                <a:cs typeface="Times New Roman"/>
              </a:rPr>
              <a:t> </a:t>
            </a:r>
            <a:r>
              <a:rPr dirty="0" sz="2800" spc="114">
                <a:latin typeface="Times New Roman"/>
                <a:cs typeface="Times New Roman"/>
              </a:rPr>
              <a:t>this</a:t>
            </a:r>
            <a:r>
              <a:rPr dirty="0" sz="2800" spc="-125">
                <a:latin typeface="Times New Roman"/>
                <a:cs typeface="Times New Roman"/>
              </a:rPr>
              <a:t> </a:t>
            </a:r>
            <a:r>
              <a:rPr dirty="0" sz="2800" spc="50">
                <a:latin typeface="Times New Roman"/>
                <a:cs typeface="Times New Roman"/>
              </a:rPr>
              <a:t>way,</a:t>
            </a:r>
            <a:r>
              <a:rPr dirty="0" sz="2800" spc="-85">
                <a:latin typeface="Times New Roman"/>
                <a:cs typeface="Times New Roman"/>
              </a:rPr>
              <a:t> </a:t>
            </a:r>
            <a:r>
              <a:rPr dirty="0" sz="2800" spc="90">
                <a:latin typeface="Times New Roman"/>
                <a:cs typeface="Times New Roman"/>
              </a:rPr>
              <a:t>circulation</a:t>
            </a:r>
            <a:r>
              <a:rPr dirty="0" sz="2800" spc="-140">
                <a:latin typeface="Times New Roman"/>
                <a:cs typeface="Times New Roman"/>
              </a:rPr>
              <a:t> </a:t>
            </a:r>
            <a:r>
              <a:rPr dirty="0" sz="2800" spc="229">
                <a:latin typeface="Times New Roman"/>
                <a:cs typeface="Times New Roman"/>
              </a:rPr>
              <a:t>of</a:t>
            </a:r>
            <a:r>
              <a:rPr dirty="0" sz="2800" spc="-105">
                <a:latin typeface="Times New Roman"/>
                <a:cs typeface="Times New Roman"/>
              </a:rPr>
              <a:t> </a:t>
            </a:r>
            <a:r>
              <a:rPr dirty="0" sz="2800" spc="215">
                <a:latin typeface="Times New Roman"/>
                <a:cs typeface="Times New Roman"/>
              </a:rPr>
              <a:t>the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220">
                <a:latin typeface="Times New Roman"/>
                <a:cs typeface="Times New Roman"/>
              </a:rPr>
              <a:t>heart</a:t>
            </a:r>
            <a:r>
              <a:rPr dirty="0" sz="2800" spc="-114">
                <a:latin typeface="Times New Roman"/>
                <a:cs typeface="Times New Roman"/>
              </a:rPr>
              <a:t> </a:t>
            </a:r>
            <a:r>
              <a:rPr dirty="0" sz="2800" spc="20">
                <a:latin typeface="Times New Roman"/>
                <a:cs typeface="Times New Roman"/>
              </a:rPr>
              <a:t>is</a:t>
            </a:r>
            <a:r>
              <a:rPr dirty="0" sz="2800" spc="-125">
                <a:latin typeface="Times New Roman"/>
                <a:cs typeface="Times New Roman"/>
              </a:rPr>
              <a:t> </a:t>
            </a:r>
            <a:r>
              <a:rPr dirty="0" sz="2800" spc="185">
                <a:latin typeface="Times New Roman"/>
                <a:cs typeface="Times New Roman"/>
              </a:rPr>
              <a:t>preserved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30">
                <a:latin typeface="Times New Roman"/>
                <a:cs typeface="Times New Roman"/>
              </a:rPr>
              <a:t>while</a:t>
            </a:r>
            <a:r>
              <a:rPr dirty="0" sz="2800" spc="-90">
                <a:latin typeface="Times New Roman"/>
                <a:cs typeface="Times New Roman"/>
              </a:rPr>
              <a:t> </a:t>
            </a:r>
            <a:r>
              <a:rPr dirty="0" sz="2800" spc="215">
                <a:latin typeface="Times New Roman"/>
                <a:cs typeface="Times New Roman"/>
              </a:rPr>
              <a:t>the</a:t>
            </a:r>
            <a:r>
              <a:rPr dirty="0" sz="2800" spc="-90">
                <a:latin typeface="Times New Roman"/>
                <a:cs typeface="Times New Roman"/>
              </a:rPr>
              <a:t> </a:t>
            </a:r>
            <a:r>
              <a:rPr dirty="0" sz="2800" spc="10">
                <a:latin typeface="Times New Roman"/>
                <a:cs typeface="Times New Roman"/>
              </a:rPr>
              <a:t>flow</a:t>
            </a:r>
            <a:r>
              <a:rPr dirty="0" sz="2800" spc="-100">
                <a:latin typeface="Times New Roman"/>
                <a:cs typeface="Times New Roman"/>
              </a:rPr>
              <a:t> </a:t>
            </a:r>
            <a:r>
              <a:rPr dirty="0" sz="2800" spc="245">
                <a:latin typeface="Times New Roman"/>
                <a:cs typeface="Times New Roman"/>
              </a:rPr>
              <a:t>to  </a:t>
            </a:r>
            <a:r>
              <a:rPr dirty="0" sz="2800" spc="220">
                <a:latin typeface="Times New Roman"/>
                <a:cs typeface="Times New Roman"/>
              </a:rPr>
              <a:t>other </a:t>
            </a:r>
            <a:r>
              <a:rPr dirty="0" sz="2800" spc="190">
                <a:latin typeface="Times New Roman"/>
                <a:cs typeface="Times New Roman"/>
              </a:rPr>
              <a:t>organs</a:t>
            </a:r>
            <a:r>
              <a:rPr dirty="0" sz="2800" spc="-385">
                <a:latin typeface="Times New Roman"/>
                <a:cs typeface="Times New Roman"/>
              </a:rPr>
              <a:t> </a:t>
            </a:r>
            <a:r>
              <a:rPr dirty="0" sz="2800" spc="125">
                <a:latin typeface="Times New Roman"/>
                <a:cs typeface="Times New Roman"/>
              </a:rPr>
              <a:t>compromised.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112500" y="596900"/>
            <a:ext cx="1206500" cy="546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555"/>
              </a:lnSpc>
            </a:pPr>
            <a:fld id="{81D60167-4931-47E6-BA6A-407CBD079E47}" type="slidenum">
              <a:rPr dirty="0" spc="145"/>
              <a:t>24</a:t>
            </a:fld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0" y="1261417"/>
            <a:ext cx="9959975" cy="141033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324100" marR="5080" indent="-2311400">
              <a:lnSpc>
                <a:spcPct val="101200"/>
              </a:lnSpc>
              <a:tabLst>
                <a:tab pos="4902835" algn="l"/>
              </a:tabLst>
            </a:pPr>
            <a:r>
              <a:rPr dirty="0" spc="245">
                <a:solidFill>
                  <a:srgbClr val="3E231A"/>
                </a:solidFill>
              </a:rPr>
              <a:t>Effect </a:t>
            </a:r>
            <a:r>
              <a:rPr dirty="0" spc="320">
                <a:solidFill>
                  <a:srgbClr val="3E231A"/>
                </a:solidFill>
              </a:rPr>
              <a:t>of </a:t>
            </a:r>
            <a:r>
              <a:rPr dirty="0" spc="85">
                <a:solidFill>
                  <a:srgbClr val="3E231A"/>
                </a:solidFill>
              </a:rPr>
              <a:t>Parasympathetic </a:t>
            </a:r>
            <a:r>
              <a:rPr dirty="0" spc="-20">
                <a:solidFill>
                  <a:srgbClr val="3E231A"/>
                </a:solidFill>
              </a:rPr>
              <a:t>Stimulation</a:t>
            </a:r>
            <a:r>
              <a:rPr dirty="0" spc="-320">
                <a:solidFill>
                  <a:srgbClr val="3E231A"/>
                </a:solidFill>
              </a:rPr>
              <a:t> </a:t>
            </a:r>
            <a:r>
              <a:rPr dirty="0" spc="180">
                <a:solidFill>
                  <a:srgbClr val="3E231A"/>
                </a:solidFill>
              </a:rPr>
              <a:t>on  </a:t>
            </a:r>
            <a:r>
              <a:rPr dirty="0" spc="80">
                <a:solidFill>
                  <a:srgbClr val="3E231A"/>
                </a:solidFill>
              </a:rPr>
              <a:t>Coronary	</a:t>
            </a:r>
            <a:r>
              <a:rPr dirty="0" spc="185">
                <a:solidFill>
                  <a:srgbClr val="3E231A"/>
                </a:solidFill>
              </a:rPr>
              <a:t>Blood</a:t>
            </a:r>
            <a:r>
              <a:rPr dirty="0" spc="114">
                <a:solidFill>
                  <a:srgbClr val="3E231A"/>
                </a:solidFill>
              </a:rPr>
              <a:t> </a:t>
            </a:r>
            <a:r>
              <a:rPr dirty="0" spc="-50">
                <a:solidFill>
                  <a:srgbClr val="3E231A"/>
                </a:solidFill>
              </a:rPr>
              <a:t>Flow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524000" y="3463073"/>
            <a:ext cx="10100310" cy="27908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906144" indent="177800">
              <a:lnSpc>
                <a:spcPct val="119400"/>
              </a:lnSpc>
            </a:pPr>
            <a:r>
              <a:rPr dirty="0" sz="3000" spc="-5">
                <a:latin typeface="Times New Roman"/>
                <a:cs typeface="Times New Roman"/>
              </a:rPr>
              <a:t>Vagal </a:t>
            </a:r>
            <a:r>
              <a:rPr dirty="0" sz="3000" spc="70">
                <a:latin typeface="Times New Roman"/>
                <a:cs typeface="Times New Roman"/>
              </a:rPr>
              <a:t>stimulation </a:t>
            </a:r>
            <a:r>
              <a:rPr dirty="0" sz="3000" spc="185">
                <a:latin typeface="Times New Roman"/>
                <a:cs typeface="Times New Roman"/>
              </a:rPr>
              <a:t>(Parasympathetic) </a:t>
            </a:r>
            <a:r>
              <a:rPr dirty="0" sz="3000" spc="225">
                <a:latin typeface="Times New Roman"/>
                <a:cs typeface="Times New Roman"/>
              </a:rPr>
              <a:t>causes</a:t>
            </a:r>
            <a:r>
              <a:rPr dirty="0" sz="3000" spc="-490">
                <a:latin typeface="Times New Roman"/>
                <a:cs typeface="Times New Roman"/>
              </a:rPr>
              <a:t> </a:t>
            </a:r>
            <a:r>
              <a:rPr dirty="0" sz="3000" spc="204">
                <a:latin typeface="Times New Roman"/>
                <a:cs typeface="Times New Roman"/>
              </a:rPr>
              <a:t>coronary  </a:t>
            </a:r>
            <a:r>
              <a:rPr dirty="0" sz="3000" spc="120">
                <a:latin typeface="Times New Roman"/>
                <a:cs typeface="Times New Roman"/>
              </a:rPr>
              <a:t>vasodilatation.</a:t>
            </a:r>
            <a:endParaRPr sz="3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4250">
              <a:latin typeface="Times New Roman"/>
              <a:cs typeface="Times New Roman"/>
            </a:endParaRPr>
          </a:p>
          <a:p>
            <a:pPr marL="190500">
              <a:lnSpc>
                <a:spcPct val="100000"/>
              </a:lnSpc>
            </a:pPr>
            <a:r>
              <a:rPr dirty="0" sz="3000" spc="95">
                <a:latin typeface="Times New Roman"/>
                <a:cs typeface="Times New Roman"/>
              </a:rPr>
              <a:t>However,</a:t>
            </a:r>
            <a:r>
              <a:rPr dirty="0" sz="3000" spc="-190">
                <a:latin typeface="Times New Roman"/>
                <a:cs typeface="Times New Roman"/>
              </a:rPr>
              <a:t> </a:t>
            </a:r>
            <a:r>
              <a:rPr dirty="0" sz="3000" spc="170">
                <a:latin typeface="Times New Roman"/>
                <a:cs typeface="Times New Roman"/>
              </a:rPr>
              <a:t>parasympathetic</a:t>
            </a:r>
            <a:r>
              <a:rPr dirty="0" sz="3000" spc="60">
                <a:latin typeface="Times New Roman"/>
                <a:cs typeface="Times New Roman"/>
              </a:rPr>
              <a:t> </a:t>
            </a:r>
            <a:r>
              <a:rPr dirty="0" sz="3000" spc="120">
                <a:latin typeface="Times New Roman"/>
                <a:cs typeface="Times New Roman"/>
              </a:rPr>
              <a:t>distribution</a:t>
            </a:r>
            <a:r>
              <a:rPr dirty="0" sz="3000" spc="-90">
                <a:latin typeface="Times New Roman"/>
                <a:cs typeface="Times New Roman"/>
              </a:rPr>
              <a:t> </a:t>
            </a:r>
            <a:r>
              <a:rPr dirty="0" sz="3000" spc="5">
                <a:latin typeface="Times New Roman"/>
                <a:cs typeface="Times New Roman"/>
              </a:rPr>
              <a:t>is</a:t>
            </a:r>
            <a:r>
              <a:rPr dirty="0" sz="3000" spc="35">
                <a:latin typeface="Times New Roman"/>
                <a:cs typeface="Times New Roman"/>
              </a:rPr>
              <a:t> </a:t>
            </a:r>
            <a:r>
              <a:rPr dirty="0" sz="3000" spc="210">
                <a:latin typeface="Times New Roman"/>
                <a:cs typeface="Times New Roman"/>
              </a:rPr>
              <a:t>not</a:t>
            </a:r>
            <a:r>
              <a:rPr dirty="0" sz="3000" spc="-30">
                <a:latin typeface="Times New Roman"/>
                <a:cs typeface="Times New Roman"/>
              </a:rPr>
              <a:t> </a:t>
            </a:r>
            <a:r>
              <a:rPr dirty="0" sz="3000" spc="195">
                <a:latin typeface="Times New Roman"/>
                <a:cs typeface="Times New Roman"/>
              </a:rPr>
              <a:t>great.</a:t>
            </a:r>
            <a:endParaRPr sz="3000">
              <a:latin typeface="Times New Roman"/>
              <a:cs typeface="Times New Roman"/>
            </a:endParaRPr>
          </a:p>
          <a:p>
            <a:pPr marL="190500">
              <a:lnSpc>
                <a:spcPct val="100000"/>
              </a:lnSpc>
              <a:spcBef>
                <a:spcPts val="600"/>
              </a:spcBef>
            </a:pPr>
            <a:r>
              <a:rPr dirty="0" sz="3000" spc="235">
                <a:latin typeface="Times New Roman"/>
                <a:cs typeface="Times New Roman"/>
              </a:rPr>
              <a:t>There</a:t>
            </a:r>
            <a:r>
              <a:rPr dirty="0" sz="3000" spc="-145">
                <a:latin typeface="Times New Roman"/>
                <a:cs typeface="Times New Roman"/>
              </a:rPr>
              <a:t> </a:t>
            </a:r>
            <a:r>
              <a:rPr dirty="0" sz="3000" spc="5">
                <a:latin typeface="Times New Roman"/>
                <a:cs typeface="Times New Roman"/>
              </a:rPr>
              <a:t>is</a:t>
            </a:r>
            <a:r>
              <a:rPr dirty="0" sz="3000" spc="-70">
                <a:latin typeface="Times New Roman"/>
                <a:cs typeface="Times New Roman"/>
              </a:rPr>
              <a:t> </a:t>
            </a:r>
            <a:r>
              <a:rPr dirty="0" sz="3000" spc="130">
                <a:latin typeface="Times New Roman"/>
                <a:cs typeface="Times New Roman"/>
              </a:rPr>
              <a:t>more</a:t>
            </a:r>
            <a:r>
              <a:rPr dirty="0" sz="3000" spc="-145">
                <a:latin typeface="Times New Roman"/>
                <a:cs typeface="Times New Roman"/>
              </a:rPr>
              <a:t> </a:t>
            </a:r>
            <a:r>
              <a:rPr dirty="0" sz="3000" spc="140">
                <a:latin typeface="Times New Roman"/>
                <a:cs typeface="Times New Roman"/>
              </a:rPr>
              <a:t>sympathetic</a:t>
            </a:r>
            <a:r>
              <a:rPr dirty="0" sz="3000" spc="55">
                <a:latin typeface="Times New Roman"/>
                <a:cs typeface="Times New Roman"/>
              </a:rPr>
              <a:t> </a:t>
            </a:r>
            <a:r>
              <a:rPr dirty="0" sz="3000" spc="85">
                <a:latin typeface="Times New Roman"/>
                <a:cs typeface="Times New Roman"/>
              </a:rPr>
              <a:t>innervation</a:t>
            </a:r>
            <a:r>
              <a:rPr dirty="0" sz="3000">
                <a:latin typeface="Times New Roman"/>
                <a:cs typeface="Times New Roman"/>
              </a:rPr>
              <a:t> </a:t>
            </a:r>
            <a:r>
              <a:rPr dirty="0" sz="3000" spc="235">
                <a:latin typeface="Times New Roman"/>
                <a:cs typeface="Times New Roman"/>
              </a:rPr>
              <a:t>of</a:t>
            </a:r>
            <a:r>
              <a:rPr dirty="0" sz="3000" spc="-130">
                <a:latin typeface="Times New Roman"/>
                <a:cs typeface="Times New Roman"/>
              </a:rPr>
              <a:t> </a:t>
            </a:r>
            <a:r>
              <a:rPr dirty="0" sz="3000" spc="204">
                <a:latin typeface="Times New Roman"/>
                <a:cs typeface="Times New Roman"/>
              </a:rPr>
              <a:t>coronary</a:t>
            </a:r>
            <a:r>
              <a:rPr dirty="0" sz="3000" spc="-75">
                <a:latin typeface="Times New Roman"/>
                <a:cs typeface="Times New Roman"/>
              </a:rPr>
              <a:t> </a:t>
            </a:r>
            <a:r>
              <a:rPr dirty="0" sz="3000" spc="120">
                <a:latin typeface="Times New Roman"/>
                <a:cs typeface="Times New Roman"/>
              </a:rPr>
              <a:t>vessels.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112500" y="596900"/>
            <a:ext cx="1206500" cy="546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555"/>
              </a:lnSpc>
            </a:pPr>
            <a:fld id="{81D60167-4931-47E6-BA6A-407CBD079E47}" type="slidenum">
              <a:rPr dirty="0" spc="145"/>
              <a:t>24</a:t>
            </a:fld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0">
              <a:lnSpc>
                <a:spcPct val="100000"/>
              </a:lnSpc>
            </a:pPr>
            <a:r>
              <a:rPr dirty="0" sz="7200" spc="-65">
                <a:solidFill>
                  <a:srgbClr val="3E231A"/>
                </a:solidFill>
              </a:rPr>
              <a:t>Arterial</a:t>
            </a:r>
            <a:r>
              <a:rPr dirty="0" sz="7200" spc="-260">
                <a:solidFill>
                  <a:srgbClr val="3E231A"/>
                </a:solidFill>
              </a:rPr>
              <a:t> </a:t>
            </a:r>
            <a:r>
              <a:rPr dirty="0" sz="7200" spc="225">
                <a:solidFill>
                  <a:srgbClr val="3E231A"/>
                </a:solidFill>
              </a:rPr>
              <a:t>Supply</a:t>
            </a:r>
            <a:endParaRPr sz="7200"/>
          </a:p>
        </p:txBody>
      </p:sp>
      <p:sp>
        <p:nvSpPr>
          <p:cNvPr id="3" name="object 3"/>
          <p:cNvSpPr/>
          <p:nvPr/>
        </p:nvSpPr>
        <p:spPr>
          <a:xfrm>
            <a:off x="1320800" y="3149600"/>
            <a:ext cx="88900" cy="76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20800" y="6223000"/>
            <a:ext cx="88900" cy="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739900" y="2755900"/>
            <a:ext cx="9938385" cy="41402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1307465">
              <a:lnSpc>
                <a:spcPct val="100000"/>
              </a:lnSpc>
            </a:pPr>
            <a:r>
              <a:rPr dirty="0" sz="3500" spc="204">
                <a:solidFill>
                  <a:srgbClr val="3E231A"/>
                </a:solidFill>
                <a:latin typeface="Times New Roman"/>
                <a:cs typeface="Times New Roman"/>
              </a:rPr>
              <a:t>Cardiac</a:t>
            </a:r>
            <a:r>
              <a:rPr dirty="0" sz="3500" spc="-3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500" spc="105">
                <a:solidFill>
                  <a:srgbClr val="3E231A"/>
                </a:solidFill>
                <a:latin typeface="Times New Roman"/>
                <a:cs typeface="Times New Roman"/>
              </a:rPr>
              <a:t>muscle</a:t>
            </a:r>
            <a:r>
              <a:rPr dirty="0" sz="3500" spc="-4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500" spc="5">
                <a:solidFill>
                  <a:srgbClr val="3E231A"/>
                </a:solidFill>
                <a:latin typeface="Times New Roman"/>
                <a:cs typeface="Times New Roman"/>
              </a:rPr>
              <a:t>is</a:t>
            </a:r>
            <a:r>
              <a:rPr dirty="0" sz="3500" spc="-4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500" spc="190">
                <a:solidFill>
                  <a:srgbClr val="3E231A"/>
                </a:solidFill>
                <a:latin typeface="Times New Roman"/>
                <a:cs typeface="Times New Roman"/>
              </a:rPr>
              <a:t>supplied</a:t>
            </a:r>
            <a:r>
              <a:rPr dirty="0" sz="3500" spc="-1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500" spc="240">
                <a:solidFill>
                  <a:srgbClr val="3E231A"/>
                </a:solidFill>
                <a:latin typeface="Times New Roman"/>
                <a:cs typeface="Times New Roman"/>
              </a:rPr>
              <a:t>by</a:t>
            </a:r>
            <a:r>
              <a:rPr dirty="0" sz="3500" spc="-7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500" spc="110">
                <a:solidFill>
                  <a:srgbClr val="3E231A"/>
                </a:solidFill>
                <a:latin typeface="Times New Roman"/>
                <a:cs typeface="Times New Roman"/>
              </a:rPr>
              <a:t>two</a:t>
            </a:r>
            <a:r>
              <a:rPr dirty="0" sz="3500" spc="2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500" spc="240">
                <a:solidFill>
                  <a:srgbClr val="3E231A"/>
                </a:solidFill>
                <a:latin typeface="Times New Roman"/>
                <a:cs typeface="Times New Roman"/>
              </a:rPr>
              <a:t>coronary  </a:t>
            </a:r>
            <a:r>
              <a:rPr dirty="0" sz="3500" spc="204">
                <a:solidFill>
                  <a:srgbClr val="3E231A"/>
                </a:solidFill>
                <a:latin typeface="Times New Roman"/>
                <a:cs typeface="Times New Roman"/>
              </a:rPr>
              <a:t>arteries:</a:t>
            </a:r>
            <a:endParaRPr sz="3500">
              <a:latin typeface="Times New Roman"/>
              <a:cs typeface="Times New Roman"/>
            </a:endParaRPr>
          </a:p>
          <a:p>
            <a:pPr marL="1155700" indent="-673100">
              <a:lnSpc>
                <a:spcPct val="100000"/>
              </a:lnSpc>
              <a:spcBef>
                <a:spcPts val="2800"/>
              </a:spcBef>
              <a:buAutoNum type="alphaUcPeriod"/>
              <a:tabLst>
                <a:tab pos="1155065" algn="l"/>
                <a:tab pos="1155700" algn="l"/>
              </a:tabLst>
            </a:pPr>
            <a:r>
              <a:rPr dirty="0" sz="3200" spc="85">
                <a:solidFill>
                  <a:srgbClr val="3E231A"/>
                </a:solidFill>
                <a:latin typeface="Times New Roman"/>
                <a:cs typeface="Times New Roman"/>
              </a:rPr>
              <a:t>Right</a:t>
            </a:r>
            <a:r>
              <a:rPr dirty="0" sz="3200" spc="-16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200" spc="200">
                <a:solidFill>
                  <a:srgbClr val="3E231A"/>
                </a:solidFill>
                <a:latin typeface="Times New Roman"/>
                <a:cs typeface="Times New Roman"/>
              </a:rPr>
              <a:t>coronary</a:t>
            </a:r>
            <a:r>
              <a:rPr dirty="0" sz="3200" spc="-13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200" spc="204">
                <a:solidFill>
                  <a:srgbClr val="3E231A"/>
                </a:solidFill>
                <a:latin typeface="Times New Roman"/>
                <a:cs typeface="Times New Roman"/>
              </a:rPr>
              <a:t>artery</a:t>
            </a:r>
            <a:r>
              <a:rPr dirty="0" sz="3200" spc="-13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200" spc="175">
                <a:solidFill>
                  <a:srgbClr val="3E231A"/>
                </a:solidFill>
                <a:latin typeface="Times New Roman"/>
                <a:cs typeface="Times New Roman"/>
              </a:rPr>
              <a:t>(RCA.)</a:t>
            </a:r>
            <a:endParaRPr sz="3200">
              <a:latin typeface="Times New Roman"/>
              <a:cs typeface="Times New Roman"/>
            </a:endParaRPr>
          </a:p>
          <a:p>
            <a:pPr marL="1155700" indent="-673100">
              <a:lnSpc>
                <a:spcPct val="100000"/>
              </a:lnSpc>
              <a:spcBef>
                <a:spcPts val="2660"/>
              </a:spcBef>
              <a:buAutoNum type="alphaUcPeriod"/>
              <a:tabLst>
                <a:tab pos="1155065" algn="l"/>
                <a:tab pos="1155700" algn="l"/>
              </a:tabLst>
            </a:pPr>
            <a:r>
              <a:rPr dirty="0" sz="3200" spc="180">
                <a:solidFill>
                  <a:srgbClr val="3E231A"/>
                </a:solidFill>
                <a:latin typeface="Times New Roman"/>
                <a:cs typeface="Times New Roman"/>
              </a:rPr>
              <a:t>Left</a:t>
            </a:r>
            <a:r>
              <a:rPr dirty="0" sz="3200" spc="-18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200" spc="204">
                <a:solidFill>
                  <a:srgbClr val="3E231A"/>
                </a:solidFill>
                <a:latin typeface="Times New Roman"/>
                <a:cs typeface="Times New Roman"/>
              </a:rPr>
              <a:t>coronary</a:t>
            </a:r>
            <a:r>
              <a:rPr dirty="0" sz="3200" spc="-15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200" spc="204">
                <a:solidFill>
                  <a:srgbClr val="3E231A"/>
                </a:solidFill>
                <a:latin typeface="Times New Roman"/>
                <a:cs typeface="Times New Roman"/>
              </a:rPr>
              <a:t>artery</a:t>
            </a:r>
            <a:r>
              <a:rPr dirty="0" sz="3200" spc="-15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200" spc="155">
                <a:solidFill>
                  <a:srgbClr val="3E231A"/>
                </a:solidFill>
                <a:latin typeface="Times New Roman"/>
                <a:cs typeface="Times New Roman"/>
              </a:rPr>
              <a:t>(LCA.)</a:t>
            </a:r>
            <a:endParaRPr sz="32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2660"/>
              </a:spcBef>
            </a:pPr>
            <a:r>
              <a:rPr dirty="0" sz="3500" spc="310">
                <a:solidFill>
                  <a:srgbClr val="3E231A"/>
                </a:solidFill>
                <a:latin typeface="Times New Roman"/>
                <a:cs typeface="Times New Roman"/>
              </a:rPr>
              <a:t>both</a:t>
            </a:r>
            <a:r>
              <a:rPr dirty="0" sz="3500" spc="-7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500" spc="185">
                <a:solidFill>
                  <a:srgbClr val="3E231A"/>
                </a:solidFill>
                <a:latin typeface="Times New Roman"/>
                <a:cs typeface="Times New Roman"/>
              </a:rPr>
              <a:t>arise</a:t>
            </a:r>
            <a:r>
              <a:rPr dirty="0" sz="3500" spc="-4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500" spc="140">
                <a:solidFill>
                  <a:srgbClr val="3E231A"/>
                </a:solidFill>
                <a:latin typeface="Times New Roman"/>
                <a:cs typeface="Times New Roman"/>
              </a:rPr>
              <a:t>from</a:t>
            </a:r>
            <a:r>
              <a:rPr dirty="0" sz="3500" spc="-16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500" spc="290">
                <a:solidFill>
                  <a:srgbClr val="3E231A"/>
                </a:solidFill>
                <a:latin typeface="Times New Roman"/>
                <a:cs typeface="Times New Roman"/>
              </a:rPr>
              <a:t>the</a:t>
            </a:r>
            <a:r>
              <a:rPr dirty="0" sz="3500" spc="-4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500" spc="240">
                <a:solidFill>
                  <a:srgbClr val="3E231A"/>
                </a:solidFill>
                <a:latin typeface="Times New Roman"/>
                <a:cs typeface="Times New Roman"/>
              </a:rPr>
              <a:t>coronary</a:t>
            </a:r>
            <a:r>
              <a:rPr dirty="0" sz="3500" spc="2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500" spc="200">
                <a:solidFill>
                  <a:srgbClr val="3E231A"/>
                </a:solidFill>
                <a:latin typeface="Times New Roman"/>
                <a:cs typeface="Times New Roman"/>
              </a:rPr>
              <a:t>sinuses</a:t>
            </a:r>
            <a:r>
              <a:rPr dirty="0" sz="3500" spc="-13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500" spc="150">
                <a:solidFill>
                  <a:srgbClr val="3E231A"/>
                </a:solidFill>
                <a:latin typeface="Times New Roman"/>
                <a:cs typeface="Times New Roman"/>
              </a:rPr>
              <a:t>just</a:t>
            </a:r>
            <a:r>
              <a:rPr dirty="0" sz="3500" spc="-15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500" spc="220">
                <a:solidFill>
                  <a:srgbClr val="3E231A"/>
                </a:solidFill>
                <a:latin typeface="Times New Roman"/>
                <a:cs typeface="Times New Roman"/>
              </a:rPr>
              <a:t>superior  </a:t>
            </a:r>
            <a:r>
              <a:rPr dirty="0" sz="3500" spc="330">
                <a:solidFill>
                  <a:srgbClr val="3E231A"/>
                </a:solidFill>
                <a:latin typeface="Times New Roman"/>
                <a:cs typeface="Times New Roman"/>
              </a:rPr>
              <a:t>to</a:t>
            </a:r>
            <a:r>
              <a:rPr dirty="0" sz="3500" spc="-7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500" spc="290">
                <a:solidFill>
                  <a:srgbClr val="3E231A"/>
                </a:solidFill>
                <a:latin typeface="Times New Roman"/>
                <a:cs typeface="Times New Roman"/>
              </a:rPr>
              <a:t>the</a:t>
            </a:r>
            <a:r>
              <a:rPr dirty="0" sz="3500" spc="-4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500" spc="195">
                <a:solidFill>
                  <a:srgbClr val="3E231A"/>
                </a:solidFill>
                <a:latin typeface="Times New Roman"/>
                <a:cs typeface="Times New Roman"/>
              </a:rPr>
              <a:t>aortic</a:t>
            </a:r>
            <a:r>
              <a:rPr dirty="0" sz="3500" spc="-12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500" spc="-10">
                <a:solidFill>
                  <a:srgbClr val="3E231A"/>
                </a:solidFill>
                <a:latin typeface="Times New Roman"/>
                <a:cs typeface="Times New Roman"/>
              </a:rPr>
              <a:t>valve</a:t>
            </a:r>
            <a:r>
              <a:rPr dirty="0" sz="3500" spc="6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500" spc="270">
                <a:solidFill>
                  <a:srgbClr val="3E231A"/>
                </a:solidFill>
                <a:latin typeface="Times New Roman"/>
                <a:cs typeface="Times New Roman"/>
              </a:rPr>
              <a:t>cusps</a:t>
            </a:r>
            <a:r>
              <a:rPr dirty="0" sz="3500" spc="-3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500" spc="320">
                <a:solidFill>
                  <a:srgbClr val="3E231A"/>
                </a:solidFill>
                <a:latin typeface="Times New Roman"/>
                <a:cs typeface="Times New Roman"/>
              </a:rPr>
              <a:t>at</a:t>
            </a:r>
            <a:r>
              <a:rPr dirty="0" sz="3500" spc="-5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500" spc="290">
                <a:solidFill>
                  <a:srgbClr val="3E231A"/>
                </a:solidFill>
                <a:latin typeface="Times New Roman"/>
                <a:cs typeface="Times New Roman"/>
              </a:rPr>
              <a:t>the</a:t>
            </a:r>
            <a:r>
              <a:rPr dirty="0" sz="3500" spc="-4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500" spc="195">
                <a:solidFill>
                  <a:srgbClr val="3E231A"/>
                </a:solidFill>
                <a:latin typeface="Times New Roman"/>
                <a:cs typeface="Times New Roman"/>
              </a:rPr>
              <a:t>aortic</a:t>
            </a:r>
            <a:r>
              <a:rPr dirty="0" sz="3500" spc="-12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500" spc="275">
                <a:solidFill>
                  <a:srgbClr val="3E231A"/>
                </a:solidFill>
                <a:latin typeface="Times New Roman"/>
                <a:cs typeface="Times New Roman"/>
              </a:rPr>
              <a:t>root.</a:t>
            </a:r>
            <a:endParaRPr sz="35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280400" y="3505200"/>
            <a:ext cx="4025900" cy="2387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1112500" y="596900"/>
            <a:ext cx="1206500" cy="546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83185">
              <a:lnSpc>
                <a:spcPts val="1555"/>
              </a:lnSpc>
            </a:pPr>
            <a:fld id="{81D60167-4931-47E6-BA6A-407CBD079E47}" type="slidenum">
              <a:rPr dirty="0" spc="280"/>
              <a:t>4</a:t>
            </a:fld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077845" marR="5080" indent="-3060700">
              <a:lnSpc>
                <a:spcPts val="5300"/>
              </a:lnSpc>
            </a:pPr>
            <a:r>
              <a:rPr dirty="0" spc="250"/>
              <a:t>Effect</a:t>
            </a:r>
            <a:r>
              <a:rPr dirty="0" spc="-165"/>
              <a:t> </a:t>
            </a:r>
            <a:r>
              <a:rPr dirty="0" spc="355"/>
              <a:t>of</a:t>
            </a:r>
            <a:r>
              <a:rPr dirty="0" spc="-200"/>
              <a:t> </a:t>
            </a:r>
            <a:r>
              <a:rPr dirty="0" spc="65"/>
              <a:t>Tachycardia</a:t>
            </a:r>
            <a:r>
              <a:rPr dirty="0" spc="-145"/>
              <a:t> </a:t>
            </a:r>
            <a:r>
              <a:rPr dirty="0" spc="204"/>
              <a:t>on</a:t>
            </a:r>
            <a:r>
              <a:rPr dirty="0" spc="-100"/>
              <a:t> </a:t>
            </a:r>
            <a:r>
              <a:rPr dirty="0" spc="80"/>
              <a:t>Coronary  </a:t>
            </a:r>
            <a:r>
              <a:rPr dirty="0" spc="229"/>
              <a:t>Blood</a:t>
            </a:r>
            <a:r>
              <a:rPr dirty="0" spc="-325"/>
              <a:t> </a:t>
            </a:r>
            <a:r>
              <a:rPr dirty="0" spc="-35"/>
              <a:t>Flow</a:t>
            </a:r>
          </a:p>
        </p:txBody>
      </p:sp>
      <p:sp>
        <p:nvSpPr>
          <p:cNvPr id="3" name="object 3"/>
          <p:cNvSpPr/>
          <p:nvPr/>
        </p:nvSpPr>
        <p:spPr>
          <a:xfrm>
            <a:off x="1320800" y="3733800"/>
            <a:ext cx="88900" cy="88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778000" y="3340100"/>
            <a:ext cx="8550910" cy="12306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4500"/>
              </a:lnSpc>
            </a:pPr>
            <a:r>
              <a:rPr dirty="0" sz="3800" spc="215">
                <a:solidFill>
                  <a:srgbClr val="3E231A"/>
                </a:solidFill>
                <a:latin typeface="Times New Roman"/>
                <a:cs typeface="Times New Roman"/>
              </a:rPr>
              <a:t>CBF</a:t>
            </a:r>
            <a:r>
              <a:rPr dirty="0" sz="380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800" spc="25">
                <a:solidFill>
                  <a:srgbClr val="3E231A"/>
                </a:solidFill>
                <a:latin typeface="Times New Roman"/>
                <a:cs typeface="Times New Roman"/>
              </a:rPr>
              <a:t>is</a:t>
            </a:r>
            <a:r>
              <a:rPr dirty="0" sz="3800" spc="-14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800" spc="295">
                <a:solidFill>
                  <a:srgbClr val="3E231A"/>
                </a:solidFill>
                <a:latin typeface="Times New Roman"/>
                <a:cs typeface="Times New Roman"/>
              </a:rPr>
              <a:t>reduced</a:t>
            </a:r>
            <a:r>
              <a:rPr dirty="0" sz="3800" spc="-5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800" spc="-5">
                <a:solidFill>
                  <a:srgbClr val="3E231A"/>
                </a:solidFill>
                <a:latin typeface="Times New Roman"/>
                <a:cs typeface="Times New Roman"/>
              </a:rPr>
              <a:t>with</a:t>
            </a:r>
            <a:r>
              <a:rPr dirty="0" sz="3800" spc="-11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800" spc="220">
                <a:solidFill>
                  <a:srgbClr val="3E231A"/>
                </a:solidFill>
                <a:latin typeface="Times New Roman"/>
                <a:cs typeface="Times New Roman"/>
              </a:rPr>
              <a:t>tachycardia,</a:t>
            </a:r>
            <a:r>
              <a:rPr dirty="0" sz="3800" spc="-11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800" spc="310">
                <a:solidFill>
                  <a:srgbClr val="3E231A"/>
                </a:solidFill>
                <a:latin typeface="Times New Roman"/>
                <a:cs typeface="Times New Roman"/>
              </a:rPr>
              <a:t>as</a:t>
            </a:r>
            <a:r>
              <a:rPr dirty="0" sz="3800" spc="-4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800" spc="320">
                <a:solidFill>
                  <a:srgbClr val="3E231A"/>
                </a:solidFill>
                <a:latin typeface="Times New Roman"/>
                <a:cs typeface="Times New Roman"/>
              </a:rPr>
              <a:t>the  </a:t>
            </a:r>
            <a:r>
              <a:rPr dirty="0" sz="3800" spc="130">
                <a:solidFill>
                  <a:srgbClr val="3E231A"/>
                </a:solidFill>
                <a:latin typeface="Times New Roman"/>
                <a:cs typeface="Times New Roman"/>
              </a:rPr>
              <a:t>diastolic </a:t>
            </a:r>
            <a:r>
              <a:rPr dirty="0" sz="3800" spc="245">
                <a:solidFill>
                  <a:srgbClr val="3E231A"/>
                </a:solidFill>
                <a:latin typeface="Times New Roman"/>
                <a:cs typeface="Times New Roman"/>
              </a:rPr>
              <a:t>period </a:t>
            </a:r>
            <a:r>
              <a:rPr dirty="0" sz="3800" spc="-275">
                <a:solidFill>
                  <a:srgbClr val="3E231A"/>
                </a:solidFill>
                <a:latin typeface="Times New Roman"/>
                <a:cs typeface="Times New Roman"/>
              </a:rPr>
              <a:t>will </a:t>
            </a:r>
            <a:r>
              <a:rPr dirty="0" sz="3800" spc="360">
                <a:solidFill>
                  <a:srgbClr val="3E231A"/>
                </a:solidFill>
                <a:latin typeface="Times New Roman"/>
                <a:cs typeface="Times New Roman"/>
              </a:rPr>
              <a:t>be</a:t>
            </a:r>
            <a:r>
              <a:rPr dirty="0" sz="3800" spc="-39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800" spc="290">
                <a:solidFill>
                  <a:srgbClr val="3E231A"/>
                </a:solidFill>
                <a:latin typeface="Times New Roman"/>
                <a:cs typeface="Times New Roman"/>
              </a:rPr>
              <a:t>shortened.</a:t>
            </a:r>
            <a:endParaRPr sz="3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112500" y="596900"/>
            <a:ext cx="1206500" cy="546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6349809" y="9360341"/>
            <a:ext cx="29718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555"/>
              </a:lnSpc>
            </a:pPr>
            <a:r>
              <a:rPr dirty="0" sz="1800" spc="165">
                <a:solidFill>
                  <a:srgbClr val="3E231A"/>
                </a:solidFill>
                <a:latin typeface="Times New Roman"/>
                <a:cs typeface="Times New Roman"/>
              </a:rPr>
              <a:t>30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08100" y="1223136"/>
            <a:ext cx="10375900" cy="85344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600" spc="75">
                <a:solidFill>
                  <a:srgbClr val="3E231A"/>
                </a:solidFill>
              </a:rPr>
              <a:t>Control </a:t>
            </a:r>
            <a:r>
              <a:rPr dirty="0" sz="5600" spc="415">
                <a:solidFill>
                  <a:srgbClr val="3E231A"/>
                </a:solidFill>
              </a:rPr>
              <a:t>of </a:t>
            </a:r>
            <a:r>
              <a:rPr dirty="0" sz="5600" spc="105">
                <a:solidFill>
                  <a:srgbClr val="3E231A"/>
                </a:solidFill>
              </a:rPr>
              <a:t>Coronary </a:t>
            </a:r>
            <a:r>
              <a:rPr dirty="0" sz="5600" spc="229">
                <a:solidFill>
                  <a:srgbClr val="3E231A"/>
                </a:solidFill>
              </a:rPr>
              <a:t>Blood</a:t>
            </a:r>
            <a:r>
              <a:rPr dirty="0" sz="5600" spc="-459">
                <a:solidFill>
                  <a:srgbClr val="3E231A"/>
                </a:solidFill>
              </a:rPr>
              <a:t> </a:t>
            </a:r>
            <a:r>
              <a:rPr dirty="0" sz="5600" spc="-65">
                <a:solidFill>
                  <a:srgbClr val="3E231A"/>
                </a:solidFill>
              </a:rPr>
              <a:t>Flow</a:t>
            </a:r>
            <a:endParaRPr sz="5600"/>
          </a:p>
        </p:txBody>
      </p:sp>
      <p:sp>
        <p:nvSpPr>
          <p:cNvPr id="3" name="object 3"/>
          <p:cNvSpPr/>
          <p:nvPr/>
        </p:nvSpPr>
        <p:spPr>
          <a:xfrm>
            <a:off x="1320800" y="2924505"/>
            <a:ext cx="76200" cy="76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20800" y="3775405"/>
            <a:ext cx="76200" cy="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320800" y="5794705"/>
            <a:ext cx="76200" cy="76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567690">
              <a:lnSpc>
                <a:spcPct val="100000"/>
              </a:lnSpc>
            </a:pPr>
            <a:r>
              <a:rPr dirty="0" spc="195"/>
              <a:t>CBF </a:t>
            </a:r>
            <a:r>
              <a:rPr dirty="0" spc="175"/>
              <a:t>shows </a:t>
            </a:r>
            <a:r>
              <a:rPr dirty="0" spc="195"/>
              <a:t>considerable </a:t>
            </a:r>
            <a:r>
              <a:rPr dirty="0" spc="270"/>
              <a:t>auto</a:t>
            </a:r>
            <a:r>
              <a:rPr dirty="0" spc="-505"/>
              <a:t> </a:t>
            </a:r>
            <a:r>
              <a:rPr dirty="0" spc="140"/>
              <a:t>regulation.</a:t>
            </a:r>
          </a:p>
          <a:p>
            <a:pPr marL="567690">
              <a:lnSpc>
                <a:spcPct val="100000"/>
              </a:lnSpc>
              <a:spcBef>
                <a:spcPts val="2740"/>
              </a:spcBef>
            </a:pPr>
            <a:r>
              <a:rPr dirty="0" spc="120"/>
              <a:t>Local </a:t>
            </a:r>
            <a:r>
              <a:rPr dirty="0" spc="60"/>
              <a:t>muscle </a:t>
            </a:r>
            <a:r>
              <a:rPr dirty="0" spc="100"/>
              <a:t>metabolism </a:t>
            </a:r>
            <a:r>
              <a:rPr dirty="0" spc="25"/>
              <a:t>is </a:t>
            </a:r>
            <a:r>
              <a:rPr dirty="0" spc="270"/>
              <a:t>the </a:t>
            </a:r>
            <a:r>
              <a:rPr dirty="0" spc="100"/>
              <a:t>primary</a:t>
            </a:r>
            <a:r>
              <a:rPr dirty="0" spc="-445"/>
              <a:t> </a:t>
            </a:r>
            <a:r>
              <a:rPr dirty="0" spc="140"/>
              <a:t>controller:</a:t>
            </a:r>
          </a:p>
          <a:p>
            <a:pPr marL="669290" marR="5080">
              <a:lnSpc>
                <a:spcPct val="101200"/>
              </a:lnSpc>
              <a:spcBef>
                <a:spcPts val="2700"/>
              </a:spcBef>
              <a:buChar char="-"/>
              <a:tabLst>
                <a:tab pos="910590" algn="l"/>
              </a:tabLst>
            </a:pPr>
            <a:r>
              <a:rPr dirty="0" sz="2800" spc="190"/>
              <a:t>Oxygen</a:t>
            </a:r>
            <a:r>
              <a:rPr dirty="0" sz="2800" spc="-40"/>
              <a:t> </a:t>
            </a:r>
            <a:r>
              <a:rPr dirty="0" sz="2800" spc="165"/>
              <a:t>demand</a:t>
            </a:r>
            <a:r>
              <a:rPr dirty="0" sz="2800"/>
              <a:t> </a:t>
            </a:r>
            <a:r>
              <a:rPr dirty="0" sz="2800" spc="25"/>
              <a:t>is</a:t>
            </a:r>
            <a:r>
              <a:rPr dirty="0" sz="2800" spc="-25"/>
              <a:t> </a:t>
            </a:r>
            <a:r>
              <a:rPr dirty="0" sz="2800" spc="254"/>
              <a:t>a</a:t>
            </a:r>
            <a:r>
              <a:rPr dirty="0" sz="2800" spc="-105"/>
              <a:t> </a:t>
            </a:r>
            <a:r>
              <a:rPr dirty="0" sz="2800" spc="65"/>
              <a:t>major</a:t>
            </a:r>
            <a:r>
              <a:rPr dirty="0" sz="2800" spc="15"/>
              <a:t> </a:t>
            </a:r>
            <a:r>
              <a:rPr dirty="0" sz="2800" spc="204"/>
              <a:t>factor</a:t>
            </a:r>
            <a:r>
              <a:rPr dirty="0" sz="2800" spc="-85"/>
              <a:t> </a:t>
            </a:r>
            <a:r>
              <a:rPr dirty="0" sz="2800" spc="-25"/>
              <a:t>in</a:t>
            </a:r>
            <a:r>
              <a:rPr dirty="0" sz="2800" spc="-40"/>
              <a:t> </a:t>
            </a:r>
            <a:r>
              <a:rPr dirty="0" sz="2800" spc="70"/>
              <a:t>local</a:t>
            </a:r>
            <a:r>
              <a:rPr dirty="0" sz="2800" spc="-20"/>
              <a:t> </a:t>
            </a:r>
            <a:r>
              <a:rPr dirty="0" sz="2800" spc="190"/>
              <a:t>coronary</a:t>
            </a:r>
            <a:r>
              <a:rPr dirty="0" sz="2800" spc="-15"/>
              <a:t> </a:t>
            </a:r>
            <a:r>
              <a:rPr dirty="0" sz="2800" spc="200"/>
              <a:t>blood</a:t>
            </a:r>
            <a:r>
              <a:rPr dirty="0" sz="2800" spc="-100"/>
              <a:t> </a:t>
            </a:r>
            <a:r>
              <a:rPr dirty="0" sz="2800" spc="10"/>
              <a:t>flow  </a:t>
            </a:r>
            <a:r>
              <a:rPr dirty="0" sz="2800" spc="114"/>
              <a:t>regulation.</a:t>
            </a:r>
            <a:endParaRPr sz="2800"/>
          </a:p>
          <a:p>
            <a:pPr marL="567690">
              <a:lnSpc>
                <a:spcPct val="100000"/>
              </a:lnSpc>
              <a:spcBef>
                <a:spcPts val="2440"/>
              </a:spcBef>
            </a:pPr>
            <a:r>
              <a:rPr dirty="0" spc="135"/>
              <a:t>Nervous </a:t>
            </a:r>
            <a:r>
              <a:rPr dirty="0" spc="180"/>
              <a:t>control </a:t>
            </a:r>
            <a:r>
              <a:rPr dirty="0" spc="270"/>
              <a:t>of</a:t>
            </a:r>
            <a:r>
              <a:rPr dirty="0" spc="-450"/>
              <a:t> </a:t>
            </a:r>
            <a:r>
              <a:rPr dirty="0" spc="140"/>
              <a:t>CBF:</a:t>
            </a:r>
          </a:p>
          <a:p>
            <a:pPr marL="910590" indent="-241300">
              <a:lnSpc>
                <a:spcPct val="100000"/>
              </a:lnSpc>
              <a:spcBef>
                <a:spcPts val="2840"/>
              </a:spcBef>
              <a:buChar char="-"/>
              <a:tabLst>
                <a:tab pos="910590" algn="l"/>
              </a:tabLst>
            </a:pPr>
            <a:r>
              <a:rPr dirty="0" sz="2800" spc="150"/>
              <a:t>Direct</a:t>
            </a:r>
            <a:r>
              <a:rPr dirty="0" sz="2800" spc="-5"/>
              <a:t> </a:t>
            </a:r>
            <a:r>
              <a:rPr dirty="0" sz="2800" spc="204"/>
              <a:t>effects</a:t>
            </a:r>
            <a:r>
              <a:rPr dirty="0" sz="2800" spc="-15"/>
              <a:t> </a:t>
            </a:r>
            <a:r>
              <a:rPr dirty="0" sz="2800" spc="229"/>
              <a:t>of</a:t>
            </a:r>
            <a:r>
              <a:rPr dirty="0" sz="2800" spc="10"/>
              <a:t> </a:t>
            </a:r>
            <a:r>
              <a:rPr dirty="0" sz="2800" spc="145"/>
              <a:t>nervous</a:t>
            </a:r>
            <a:r>
              <a:rPr dirty="0" sz="2800" spc="-15"/>
              <a:t> </a:t>
            </a:r>
            <a:r>
              <a:rPr dirty="0" sz="2800" spc="-20"/>
              <a:t>stimuli</a:t>
            </a:r>
            <a:r>
              <a:rPr dirty="0" sz="2800" spc="-75"/>
              <a:t> </a:t>
            </a:r>
            <a:r>
              <a:rPr dirty="0" sz="2800" spc="215"/>
              <a:t>on</a:t>
            </a:r>
            <a:r>
              <a:rPr dirty="0" sz="2800" spc="-30"/>
              <a:t> </a:t>
            </a:r>
            <a:r>
              <a:rPr dirty="0" sz="2800" spc="215"/>
              <a:t>the</a:t>
            </a:r>
            <a:r>
              <a:rPr dirty="0" sz="2800" spc="20"/>
              <a:t> </a:t>
            </a:r>
            <a:r>
              <a:rPr dirty="0" sz="2800" spc="190"/>
              <a:t>coronary</a:t>
            </a:r>
            <a:r>
              <a:rPr dirty="0" sz="2800" spc="-105"/>
              <a:t> </a:t>
            </a:r>
            <a:r>
              <a:rPr dirty="0" sz="2800" spc="130"/>
              <a:t>vasculature.</a:t>
            </a:r>
            <a:endParaRPr sz="2800"/>
          </a:p>
          <a:p>
            <a:pPr marL="554990">
              <a:lnSpc>
                <a:spcPct val="100000"/>
              </a:lnSpc>
              <a:spcBef>
                <a:spcPts val="10"/>
              </a:spcBef>
              <a:buClr>
                <a:srgbClr val="3E231A"/>
              </a:buClr>
              <a:buFont typeface="Times New Roman"/>
              <a:buChar char="-"/>
            </a:pPr>
            <a:endParaRPr sz="2200"/>
          </a:p>
          <a:p>
            <a:pPr marL="910590" indent="-241300">
              <a:lnSpc>
                <a:spcPct val="100000"/>
              </a:lnSpc>
              <a:buChar char="-"/>
              <a:tabLst>
                <a:tab pos="910590" algn="l"/>
              </a:tabLst>
            </a:pPr>
            <a:r>
              <a:rPr dirty="0" sz="2800" spc="140"/>
              <a:t>Sympathetic </a:t>
            </a:r>
            <a:r>
              <a:rPr dirty="0" sz="2800" spc="195"/>
              <a:t>greater </a:t>
            </a:r>
            <a:r>
              <a:rPr dirty="0" sz="2800" spc="204"/>
              <a:t>effects </a:t>
            </a:r>
            <a:r>
              <a:rPr dirty="0" sz="2800" spc="200"/>
              <a:t>than</a:t>
            </a:r>
            <a:r>
              <a:rPr dirty="0" sz="2800" spc="-475"/>
              <a:t> </a:t>
            </a:r>
            <a:r>
              <a:rPr dirty="0" sz="2800" spc="160"/>
              <a:t>parasympathetic.</a:t>
            </a:r>
            <a:endParaRPr sz="2800"/>
          </a:p>
        </p:txBody>
      </p:sp>
      <p:sp>
        <p:nvSpPr>
          <p:cNvPr id="7" name="object 7"/>
          <p:cNvSpPr/>
          <p:nvPr/>
        </p:nvSpPr>
        <p:spPr>
          <a:xfrm>
            <a:off x="11112500" y="596900"/>
            <a:ext cx="1206500" cy="546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6397472" y="9360341"/>
            <a:ext cx="20320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555"/>
              </a:lnSpc>
            </a:pPr>
            <a:r>
              <a:rPr dirty="0" sz="1800" spc="-204">
                <a:solidFill>
                  <a:srgbClr val="3E231A"/>
                </a:solidFill>
                <a:latin typeface="Times New Roman"/>
                <a:cs typeface="Times New Roman"/>
              </a:rPr>
              <a:t>31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9500" y="812800"/>
            <a:ext cx="10871200" cy="8191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369300" y="7416800"/>
            <a:ext cx="3556000" cy="1968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636000" y="7556500"/>
            <a:ext cx="3022600" cy="1435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397000">
              <a:lnSpc>
                <a:spcPct val="100000"/>
              </a:lnSpc>
            </a:pPr>
            <a:r>
              <a:rPr dirty="0" sz="7200" spc="-65">
                <a:solidFill>
                  <a:srgbClr val="3E231A"/>
                </a:solidFill>
              </a:rPr>
              <a:t>Arterial</a:t>
            </a:r>
            <a:r>
              <a:rPr dirty="0" sz="7200" spc="-260">
                <a:solidFill>
                  <a:srgbClr val="3E231A"/>
                </a:solidFill>
              </a:rPr>
              <a:t> </a:t>
            </a:r>
            <a:r>
              <a:rPr dirty="0" sz="7200" spc="225">
                <a:solidFill>
                  <a:srgbClr val="3E231A"/>
                </a:solidFill>
              </a:rPr>
              <a:t>Supply</a:t>
            </a:r>
            <a:endParaRPr sz="7200"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536700" y="2552700"/>
            <a:ext cx="5554345" cy="5994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3000" spc="240">
                <a:solidFill>
                  <a:srgbClr val="3E231A"/>
                </a:solidFill>
                <a:latin typeface="Times New Roman"/>
                <a:cs typeface="Times New Roman"/>
              </a:rPr>
              <a:t>The</a:t>
            </a:r>
            <a:r>
              <a:rPr dirty="0" sz="3000" spc="-5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000" spc="155">
                <a:solidFill>
                  <a:srgbClr val="3E231A"/>
                </a:solidFill>
                <a:latin typeface="Times New Roman"/>
                <a:cs typeface="Times New Roman"/>
              </a:rPr>
              <a:t>aortic</a:t>
            </a:r>
            <a:r>
              <a:rPr dirty="0" sz="3000" spc="-15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000" spc="-5">
                <a:solidFill>
                  <a:srgbClr val="3E231A"/>
                </a:solidFill>
                <a:latin typeface="Times New Roman"/>
                <a:cs typeface="Times New Roman"/>
              </a:rPr>
              <a:t>valve</a:t>
            </a:r>
            <a:r>
              <a:rPr dirty="0" sz="3000" spc="-5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000" spc="235">
                <a:solidFill>
                  <a:srgbClr val="3E231A"/>
                </a:solidFill>
                <a:latin typeface="Times New Roman"/>
                <a:cs typeface="Times New Roman"/>
              </a:rPr>
              <a:t>has</a:t>
            </a:r>
            <a:r>
              <a:rPr dirty="0" sz="3000" spc="-7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000" spc="235">
                <a:solidFill>
                  <a:srgbClr val="3E231A"/>
                </a:solidFill>
                <a:latin typeface="Times New Roman"/>
                <a:cs typeface="Times New Roman"/>
              </a:rPr>
              <a:t>three</a:t>
            </a:r>
            <a:r>
              <a:rPr dirty="0" sz="3000" spc="-15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000" spc="185">
                <a:solidFill>
                  <a:srgbClr val="3E231A"/>
                </a:solidFill>
                <a:latin typeface="Times New Roman"/>
                <a:cs typeface="Times New Roman"/>
              </a:rPr>
              <a:t>cusps:  </a:t>
            </a:r>
            <a:r>
              <a:rPr dirty="0" sz="3000" spc="145">
                <a:solidFill>
                  <a:srgbClr val="3E231A"/>
                </a:solidFill>
                <a:latin typeface="Times New Roman"/>
                <a:cs typeface="Times New Roman"/>
              </a:rPr>
              <a:t>left </a:t>
            </a:r>
            <a:r>
              <a:rPr dirty="0" sz="3000" spc="204">
                <a:solidFill>
                  <a:srgbClr val="3E231A"/>
                </a:solidFill>
                <a:latin typeface="Times New Roman"/>
                <a:cs typeface="Times New Roman"/>
              </a:rPr>
              <a:t>coronary </a:t>
            </a:r>
            <a:r>
              <a:rPr dirty="0" sz="3000" spc="165">
                <a:solidFill>
                  <a:srgbClr val="3E231A"/>
                </a:solidFill>
                <a:latin typeface="Times New Roman"/>
                <a:cs typeface="Times New Roman"/>
              </a:rPr>
              <a:t>(LC), </a:t>
            </a:r>
            <a:r>
              <a:rPr dirty="0" sz="3000" spc="100">
                <a:solidFill>
                  <a:srgbClr val="3E231A"/>
                </a:solidFill>
                <a:latin typeface="Times New Roman"/>
                <a:cs typeface="Times New Roman"/>
              </a:rPr>
              <a:t>right  </a:t>
            </a:r>
            <a:r>
              <a:rPr dirty="0" sz="3000" spc="204">
                <a:solidFill>
                  <a:srgbClr val="3E231A"/>
                </a:solidFill>
                <a:latin typeface="Times New Roman"/>
                <a:cs typeface="Times New Roman"/>
              </a:rPr>
              <a:t>coronary </a:t>
            </a:r>
            <a:r>
              <a:rPr dirty="0" sz="3000" spc="190">
                <a:solidFill>
                  <a:srgbClr val="3E231A"/>
                </a:solidFill>
                <a:latin typeface="Times New Roman"/>
                <a:cs typeface="Times New Roman"/>
              </a:rPr>
              <a:t>(RC),</a:t>
            </a:r>
            <a:r>
              <a:rPr dirty="0" sz="3000" spc="-52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000" spc="10">
                <a:solidFill>
                  <a:srgbClr val="3E231A"/>
                </a:solidFill>
                <a:latin typeface="Times New Roman"/>
                <a:cs typeface="Times New Roman"/>
              </a:rPr>
              <a:t>&amp; </a:t>
            </a:r>
            <a:r>
              <a:rPr dirty="0" sz="3000" spc="195">
                <a:solidFill>
                  <a:srgbClr val="3E231A"/>
                </a:solidFill>
                <a:latin typeface="Times New Roman"/>
                <a:cs typeface="Times New Roman"/>
              </a:rPr>
              <a:t>posterior</a:t>
            </a:r>
            <a:endParaRPr sz="3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3000" spc="210">
                <a:solidFill>
                  <a:srgbClr val="3E231A"/>
                </a:solidFill>
                <a:latin typeface="Times New Roman"/>
                <a:cs typeface="Times New Roman"/>
              </a:rPr>
              <a:t>non-coronary </a:t>
            </a:r>
            <a:r>
              <a:rPr dirty="0" sz="3000" spc="155">
                <a:solidFill>
                  <a:srgbClr val="3E231A"/>
                </a:solidFill>
                <a:latin typeface="Times New Roman"/>
                <a:cs typeface="Times New Roman"/>
              </a:rPr>
              <a:t>(NC)</a:t>
            </a:r>
            <a:r>
              <a:rPr dirty="0" sz="3000" spc="-409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000" spc="200">
                <a:solidFill>
                  <a:srgbClr val="3E231A"/>
                </a:solidFill>
                <a:latin typeface="Times New Roman"/>
                <a:cs typeface="Times New Roman"/>
              </a:rPr>
              <a:t>cusps.</a:t>
            </a:r>
            <a:endParaRPr sz="3000">
              <a:latin typeface="Times New Roman"/>
              <a:cs typeface="Times New Roman"/>
            </a:endParaRPr>
          </a:p>
          <a:p>
            <a:pPr marL="12700" marR="84455">
              <a:lnSpc>
                <a:spcPct val="100000"/>
              </a:lnSpc>
              <a:spcBef>
                <a:spcPts val="2000"/>
              </a:spcBef>
            </a:pPr>
            <a:r>
              <a:rPr dirty="0" sz="3000" spc="235">
                <a:solidFill>
                  <a:srgbClr val="3E231A"/>
                </a:solidFill>
                <a:latin typeface="Times New Roman"/>
                <a:cs typeface="Times New Roman"/>
              </a:rPr>
              <a:t>There </a:t>
            </a:r>
            <a:r>
              <a:rPr dirty="0" sz="3000" spc="50">
                <a:solidFill>
                  <a:srgbClr val="3E231A"/>
                </a:solidFill>
                <a:latin typeface="Times New Roman"/>
                <a:cs typeface="Times New Roman"/>
              </a:rPr>
              <a:t>may </a:t>
            </a:r>
            <a:r>
              <a:rPr dirty="0" sz="3000" spc="280">
                <a:solidFill>
                  <a:srgbClr val="3E231A"/>
                </a:solidFill>
                <a:latin typeface="Times New Roman"/>
                <a:cs typeface="Times New Roman"/>
              </a:rPr>
              <a:t>be </a:t>
            </a:r>
            <a:r>
              <a:rPr dirty="0" sz="3000" spc="95">
                <a:solidFill>
                  <a:srgbClr val="3E231A"/>
                </a:solidFill>
                <a:latin typeface="Times New Roman"/>
                <a:cs typeface="Times New Roman"/>
              </a:rPr>
              <a:t>variations </a:t>
            </a:r>
            <a:r>
              <a:rPr dirty="0" sz="3000" spc="-45">
                <a:solidFill>
                  <a:srgbClr val="3E231A"/>
                </a:solidFill>
                <a:latin typeface="Times New Roman"/>
                <a:cs typeface="Times New Roman"/>
              </a:rPr>
              <a:t>in </a:t>
            </a:r>
            <a:r>
              <a:rPr dirty="0" sz="3000" spc="240">
                <a:solidFill>
                  <a:srgbClr val="3E231A"/>
                </a:solidFill>
                <a:latin typeface="Times New Roman"/>
                <a:cs typeface="Times New Roman"/>
              </a:rPr>
              <a:t>the  </a:t>
            </a:r>
            <a:r>
              <a:rPr dirty="0" sz="3000" spc="130">
                <a:solidFill>
                  <a:srgbClr val="3E231A"/>
                </a:solidFill>
                <a:latin typeface="Times New Roman"/>
                <a:cs typeface="Times New Roman"/>
              </a:rPr>
              <a:t>number, </a:t>
            </a:r>
            <a:r>
              <a:rPr dirty="0" sz="3000" spc="250">
                <a:solidFill>
                  <a:srgbClr val="3E231A"/>
                </a:solidFill>
                <a:latin typeface="Times New Roman"/>
                <a:cs typeface="Times New Roman"/>
              </a:rPr>
              <a:t>shape </a:t>
            </a:r>
            <a:r>
              <a:rPr dirty="0" sz="3000" spc="10">
                <a:solidFill>
                  <a:srgbClr val="3E231A"/>
                </a:solidFill>
                <a:latin typeface="Times New Roman"/>
                <a:cs typeface="Times New Roman"/>
              </a:rPr>
              <a:t>&amp; </a:t>
            </a:r>
            <a:r>
              <a:rPr dirty="0" sz="3000" spc="130">
                <a:solidFill>
                  <a:srgbClr val="3E231A"/>
                </a:solidFill>
                <a:latin typeface="Times New Roman"/>
                <a:cs typeface="Times New Roman"/>
              </a:rPr>
              <a:t>location </a:t>
            </a:r>
            <a:r>
              <a:rPr dirty="0" sz="3000" spc="235">
                <a:solidFill>
                  <a:srgbClr val="3E231A"/>
                </a:solidFill>
                <a:latin typeface="Times New Roman"/>
                <a:cs typeface="Times New Roman"/>
              </a:rPr>
              <a:t>of  </a:t>
            </a:r>
            <a:r>
              <a:rPr dirty="0" sz="3000" spc="204">
                <a:solidFill>
                  <a:srgbClr val="3E231A"/>
                </a:solidFill>
                <a:latin typeface="Times New Roman"/>
                <a:cs typeface="Times New Roman"/>
              </a:rPr>
              <a:t>coronary </a:t>
            </a:r>
            <a:r>
              <a:rPr dirty="0" sz="3000" spc="165">
                <a:solidFill>
                  <a:srgbClr val="3E231A"/>
                </a:solidFill>
                <a:latin typeface="Times New Roman"/>
                <a:cs typeface="Times New Roman"/>
              </a:rPr>
              <a:t>ostia </a:t>
            </a:r>
            <a:r>
              <a:rPr dirty="0" sz="3000" spc="225">
                <a:solidFill>
                  <a:srgbClr val="3E231A"/>
                </a:solidFill>
                <a:latin typeface="Times New Roman"/>
                <a:cs typeface="Times New Roman"/>
              </a:rPr>
              <a:t>or </a:t>
            </a:r>
            <a:r>
              <a:rPr dirty="0" sz="3000" spc="65">
                <a:solidFill>
                  <a:srgbClr val="3E231A"/>
                </a:solidFill>
                <a:latin typeface="Times New Roman"/>
                <a:cs typeface="Times New Roman"/>
              </a:rPr>
              <a:t>origins </a:t>
            </a:r>
            <a:r>
              <a:rPr dirty="0" sz="3000" spc="235">
                <a:solidFill>
                  <a:srgbClr val="3E231A"/>
                </a:solidFill>
                <a:latin typeface="Times New Roman"/>
                <a:cs typeface="Times New Roman"/>
              </a:rPr>
              <a:t>of </a:t>
            </a:r>
            <a:r>
              <a:rPr dirty="0" sz="3000" spc="240">
                <a:solidFill>
                  <a:srgbClr val="3E231A"/>
                </a:solidFill>
                <a:latin typeface="Times New Roman"/>
                <a:cs typeface="Times New Roman"/>
              </a:rPr>
              <a:t>the  </a:t>
            </a:r>
            <a:r>
              <a:rPr dirty="0" sz="3000" spc="204">
                <a:solidFill>
                  <a:srgbClr val="3E231A"/>
                </a:solidFill>
                <a:latin typeface="Times New Roman"/>
                <a:cs typeface="Times New Roman"/>
              </a:rPr>
              <a:t>coronary</a:t>
            </a:r>
            <a:r>
              <a:rPr dirty="0" sz="3000" spc="-9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000" spc="170">
                <a:solidFill>
                  <a:srgbClr val="3E231A"/>
                </a:solidFill>
                <a:latin typeface="Times New Roman"/>
                <a:cs typeface="Times New Roman"/>
              </a:rPr>
              <a:t>arteries,</a:t>
            </a:r>
            <a:r>
              <a:rPr dirty="0" sz="3000" spc="-20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000" spc="135">
                <a:solidFill>
                  <a:srgbClr val="3E231A"/>
                </a:solidFill>
                <a:latin typeface="Times New Roman"/>
                <a:cs typeface="Times New Roman"/>
              </a:rPr>
              <a:t>most</a:t>
            </a:r>
            <a:r>
              <a:rPr dirty="0" sz="3000" spc="-5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000" spc="235">
                <a:solidFill>
                  <a:srgbClr val="3E231A"/>
                </a:solidFill>
                <a:latin typeface="Times New Roman"/>
                <a:cs typeface="Times New Roman"/>
              </a:rPr>
              <a:t>of</a:t>
            </a:r>
            <a:r>
              <a:rPr dirty="0" sz="3000" spc="-5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000" spc="10">
                <a:solidFill>
                  <a:srgbClr val="3E231A"/>
                </a:solidFill>
                <a:latin typeface="Times New Roman"/>
                <a:cs typeface="Times New Roman"/>
              </a:rPr>
              <a:t>which  </a:t>
            </a:r>
            <a:r>
              <a:rPr dirty="0" sz="3000" spc="240">
                <a:solidFill>
                  <a:srgbClr val="3E231A"/>
                </a:solidFill>
                <a:latin typeface="Times New Roman"/>
                <a:cs typeface="Times New Roman"/>
              </a:rPr>
              <a:t>are</a:t>
            </a:r>
            <a:r>
              <a:rPr dirty="0" sz="3000" spc="-14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000" spc="235">
                <a:solidFill>
                  <a:srgbClr val="3E231A"/>
                </a:solidFill>
                <a:latin typeface="Times New Roman"/>
                <a:cs typeface="Times New Roman"/>
              </a:rPr>
              <a:t>of</a:t>
            </a:r>
            <a:r>
              <a:rPr dirty="0" sz="3000" spc="-3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000" spc="195">
                <a:solidFill>
                  <a:srgbClr val="3E231A"/>
                </a:solidFill>
                <a:latin typeface="Times New Roman"/>
                <a:cs typeface="Times New Roman"/>
              </a:rPr>
              <a:t>no</a:t>
            </a:r>
            <a:r>
              <a:rPr dirty="0" sz="3000" spc="-4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000" spc="-15">
                <a:solidFill>
                  <a:srgbClr val="3E231A"/>
                </a:solidFill>
                <a:latin typeface="Times New Roman"/>
                <a:cs typeface="Times New Roman"/>
              </a:rPr>
              <a:t>clinical </a:t>
            </a:r>
            <a:r>
              <a:rPr dirty="0" sz="3000" spc="70">
                <a:solidFill>
                  <a:srgbClr val="3E231A"/>
                </a:solidFill>
                <a:latin typeface="Times New Roman"/>
                <a:cs typeface="Times New Roman"/>
              </a:rPr>
              <a:t>significance.</a:t>
            </a:r>
            <a:endParaRPr sz="3000">
              <a:latin typeface="Times New Roman"/>
              <a:cs typeface="Times New Roman"/>
            </a:endParaRPr>
          </a:p>
          <a:p>
            <a:pPr marL="12700" marR="10795">
              <a:lnSpc>
                <a:spcPct val="100000"/>
              </a:lnSpc>
              <a:spcBef>
                <a:spcPts val="2000"/>
              </a:spcBef>
            </a:pPr>
            <a:r>
              <a:rPr dirty="0" sz="3000" spc="204">
                <a:solidFill>
                  <a:srgbClr val="3E231A"/>
                </a:solidFill>
                <a:latin typeface="Times New Roman"/>
                <a:cs typeface="Times New Roman"/>
              </a:rPr>
              <a:t>Coronary </a:t>
            </a:r>
            <a:r>
              <a:rPr dirty="0" sz="3000" spc="180">
                <a:solidFill>
                  <a:srgbClr val="3E231A"/>
                </a:solidFill>
                <a:latin typeface="Times New Roman"/>
                <a:cs typeface="Times New Roman"/>
              </a:rPr>
              <a:t>arteries </a:t>
            </a:r>
            <a:r>
              <a:rPr dirty="0" sz="3000" spc="55">
                <a:solidFill>
                  <a:srgbClr val="3E231A"/>
                </a:solidFill>
                <a:latin typeface="Times New Roman"/>
                <a:cs typeface="Times New Roman"/>
              </a:rPr>
              <a:t>deliver  </a:t>
            </a:r>
            <a:r>
              <a:rPr dirty="0" sz="3000" spc="195">
                <a:solidFill>
                  <a:srgbClr val="3E231A"/>
                </a:solidFill>
                <a:latin typeface="Times New Roman"/>
                <a:cs typeface="Times New Roman"/>
              </a:rPr>
              <a:t>oxygenated</a:t>
            </a:r>
            <a:r>
              <a:rPr dirty="0" sz="3000" spc="-9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000" spc="215">
                <a:solidFill>
                  <a:srgbClr val="3E231A"/>
                </a:solidFill>
                <a:latin typeface="Times New Roman"/>
                <a:cs typeface="Times New Roman"/>
              </a:rPr>
              <a:t>blood</a:t>
            </a:r>
            <a:r>
              <a:rPr dirty="0" sz="3000" spc="-9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000" spc="280">
                <a:solidFill>
                  <a:srgbClr val="3E231A"/>
                </a:solidFill>
                <a:latin typeface="Times New Roman"/>
                <a:cs typeface="Times New Roman"/>
              </a:rPr>
              <a:t>to</a:t>
            </a:r>
            <a:r>
              <a:rPr dirty="0" sz="3000" spc="-7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000" spc="240">
                <a:solidFill>
                  <a:srgbClr val="3E231A"/>
                </a:solidFill>
                <a:latin typeface="Times New Roman"/>
                <a:cs typeface="Times New Roman"/>
              </a:rPr>
              <a:t>the</a:t>
            </a:r>
            <a:r>
              <a:rPr dirty="0" sz="3000" spc="-16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000" spc="160">
                <a:solidFill>
                  <a:srgbClr val="3E231A"/>
                </a:solidFill>
                <a:latin typeface="Times New Roman"/>
                <a:cs typeface="Times New Roman"/>
              </a:rPr>
              <a:t>cardiac  </a:t>
            </a:r>
            <a:r>
              <a:rPr dirty="0" sz="3000" spc="80">
                <a:solidFill>
                  <a:srgbClr val="3E231A"/>
                </a:solidFill>
                <a:latin typeface="Times New Roman"/>
                <a:cs typeface="Times New Roman"/>
              </a:rPr>
              <a:t>muscle.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946900" y="2565400"/>
            <a:ext cx="5524500" cy="5359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150100" y="2755900"/>
            <a:ext cx="5118100" cy="4953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1112500" y="596900"/>
            <a:ext cx="1206500" cy="546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83185">
              <a:lnSpc>
                <a:spcPts val="1555"/>
              </a:lnSpc>
            </a:pPr>
            <a:fld id="{81D60167-4931-47E6-BA6A-407CBD079E47}" type="slidenum">
              <a:rPr dirty="0" spc="280"/>
              <a:t>4</a:t>
            </a:fld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90500">
              <a:lnSpc>
                <a:spcPct val="100000"/>
              </a:lnSpc>
            </a:pPr>
            <a:r>
              <a:rPr dirty="0" sz="7200" spc="160">
                <a:solidFill>
                  <a:srgbClr val="3E231A"/>
                </a:solidFill>
              </a:rPr>
              <a:t>Coronary</a:t>
            </a:r>
            <a:r>
              <a:rPr dirty="0" sz="7200" spc="-335">
                <a:solidFill>
                  <a:srgbClr val="3E231A"/>
                </a:solidFill>
              </a:rPr>
              <a:t> </a:t>
            </a:r>
            <a:r>
              <a:rPr dirty="0" sz="7200" spc="-20">
                <a:solidFill>
                  <a:srgbClr val="3E231A"/>
                </a:solidFill>
              </a:rPr>
              <a:t>Circulation</a:t>
            </a:r>
            <a:endParaRPr sz="7200"/>
          </a:p>
        </p:txBody>
      </p:sp>
      <p:sp>
        <p:nvSpPr>
          <p:cNvPr id="3" name="object 3"/>
          <p:cNvSpPr/>
          <p:nvPr/>
        </p:nvSpPr>
        <p:spPr>
          <a:xfrm>
            <a:off x="1638300" y="2641600"/>
            <a:ext cx="10261600" cy="5892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1112500" y="596900"/>
            <a:ext cx="1206500" cy="546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83185">
              <a:lnSpc>
                <a:spcPts val="1555"/>
              </a:lnSpc>
            </a:pPr>
            <a:fld id="{81D60167-4931-47E6-BA6A-407CBD079E47}" type="slidenum">
              <a:rPr dirty="0" spc="280"/>
              <a:t>4</a:t>
            </a:fld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20838" y="1146517"/>
            <a:ext cx="10350500" cy="124968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0" spc="310">
                <a:solidFill>
                  <a:srgbClr val="3E231A"/>
                </a:solidFill>
              </a:rPr>
              <a:t>The </a:t>
            </a:r>
            <a:r>
              <a:rPr dirty="0" sz="7000" spc="195">
                <a:solidFill>
                  <a:srgbClr val="3E231A"/>
                </a:solidFill>
              </a:rPr>
              <a:t>Left</a:t>
            </a:r>
            <a:r>
              <a:rPr dirty="0" sz="7000" spc="-1225">
                <a:solidFill>
                  <a:srgbClr val="3E231A"/>
                </a:solidFill>
              </a:rPr>
              <a:t> </a:t>
            </a:r>
            <a:r>
              <a:rPr dirty="0" sz="7000" spc="150">
                <a:solidFill>
                  <a:srgbClr val="3E231A"/>
                </a:solidFill>
              </a:rPr>
              <a:t>Coronary </a:t>
            </a:r>
            <a:r>
              <a:rPr dirty="0" sz="7000" spc="45">
                <a:solidFill>
                  <a:srgbClr val="3E231A"/>
                </a:solidFill>
              </a:rPr>
              <a:t>Artery</a:t>
            </a:r>
            <a:endParaRPr sz="7000"/>
          </a:p>
        </p:txBody>
      </p:sp>
      <p:sp>
        <p:nvSpPr>
          <p:cNvPr id="3" name="object 3"/>
          <p:cNvSpPr/>
          <p:nvPr/>
        </p:nvSpPr>
        <p:spPr>
          <a:xfrm>
            <a:off x="1320800" y="3149600"/>
            <a:ext cx="88900" cy="76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20800" y="4572000"/>
            <a:ext cx="88900" cy="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320800" y="5981700"/>
            <a:ext cx="88900" cy="76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739900" y="2755900"/>
            <a:ext cx="4425950" cy="45427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269240">
              <a:lnSpc>
                <a:spcPct val="100000"/>
              </a:lnSpc>
            </a:pPr>
            <a:r>
              <a:rPr dirty="0" sz="3500" spc="200">
                <a:solidFill>
                  <a:srgbClr val="3E231A"/>
                </a:solidFill>
                <a:latin typeface="Times New Roman"/>
                <a:cs typeface="Times New Roman"/>
              </a:rPr>
              <a:t>Larger</a:t>
            </a:r>
            <a:r>
              <a:rPr dirty="0" sz="3500" spc="-5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500" spc="270">
                <a:solidFill>
                  <a:srgbClr val="3E231A"/>
                </a:solidFill>
                <a:latin typeface="Times New Roman"/>
                <a:cs typeface="Times New Roman"/>
              </a:rPr>
              <a:t>than</a:t>
            </a:r>
            <a:r>
              <a:rPr dirty="0" sz="3500" spc="-114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500" spc="290">
                <a:solidFill>
                  <a:srgbClr val="3E231A"/>
                </a:solidFill>
                <a:latin typeface="Times New Roman"/>
                <a:cs typeface="Times New Roman"/>
              </a:rPr>
              <a:t>the</a:t>
            </a:r>
            <a:r>
              <a:rPr dirty="0" sz="3500" spc="-5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500" spc="125">
                <a:solidFill>
                  <a:srgbClr val="3E231A"/>
                </a:solidFill>
                <a:latin typeface="Times New Roman"/>
                <a:cs typeface="Times New Roman"/>
              </a:rPr>
              <a:t>right  </a:t>
            </a:r>
            <a:r>
              <a:rPr dirty="0" sz="3500" spc="240">
                <a:solidFill>
                  <a:srgbClr val="3E231A"/>
                </a:solidFill>
                <a:latin typeface="Times New Roman"/>
                <a:cs typeface="Times New Roman"/>
              </a:rPr>
              <a:t>coronary</a:t>
            </a:r>
            <a:r>
              <a:rPr dirty="0" sz="3500" spc="-5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500" spc="245">
                <a:solidFill>
                  <a:srgbClr val="3E231A"/>
                </a:solidFill>
                <a:latin typeface="Times New Roman"/>
                <a:cs typeface="Times New Roman"/>
              </a:rPr>
              <a:t>artery.</a:t>
            </a:r>
            <a:endParaRPr sz="3500">
              <a:latin typeface="Times New Roman"/>
              <a:cs typeface="Times New Roman"/>
            </a:endParaRPr>
          </a:p>
          <a:p>
            <a:pPr marL="12700" marR="573405">
              <a:lnSpc>
                <a:spcPct val="100000"/>
              </a:lnSpc>
              <a:spcBef>
                <a:spcPts val="2800"/>
              </a:spcBef>
            </a:pPr>
            <a:r>
              <a:rPr dirty="0" sz="3500" spc="165">
                <a:solidFill>
                  <a:srgbClr val="3E231A"/>
                </a:solidFill>
                <a:latin typeface="Times New Roman"/>
                <a:cs typeface="Times New Roman"/>
              </a:rPr>
              <a:t>Arises</a:t>
            </a:r>
            <a:r>
              <a:rPr dirty="0" sz="3500" spc="-15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500" spc="140">
                <a:solidFill>
                  <a:srgbClr val="3E231A"/>
                </a:solidFill>
                <a:latin typeface="Times New Roman"/>
                <a:cs typeface="Times New Roman"/>
              </a:rPr>
              <a:t>from</a:t>
            </a:r>
            <a:r>
              <a:rPr dirty="0" sz="3500" spc="-8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500" spc="290">
                <a:solidFill>
                  <a:srgbClr val="3E231A"/>
                </a:solidFill>
                <a:latin typeface="Times New Roman"/>
                <a:cs typeface="Times New Roman"/>
              </a:rPr>
              <a:t>the</a:t>
            </a:r>
            <a:r>
              <a:rPr dirty="0" sz="3500" spc="-15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500" spc="170">
                <a:solidFill>
                  <a:srgbClr val="3E231A"/>
                </a:solidFill>
                <a:latin typeface="Times New Roman"/>
                <a:cs typeface="Times New Roman"/>
              </a:rPr>
              <a:t>left  </a:t>
            </a:r>
            <a:r>
              <a:rPr dirty="0" sz="3500" spc="240">
                <a:solidFill>
                  <a:srgbClr val="3E231A"/>
                </a:solidFill>
                <a:latin typeface="Times New Roman"/>
                <a:cs typeface="Times New Roman"/>
              </a:rPr>
              <a:t>coronary</a:t>
            </a:r>
            <a:r>
              <a:rPr dirty="0" sz="3500" spc="-4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500" spc="145">
                <a:solidFill>
                  <a:srgbClr val="3E231A"/>
                </a:solidFill>
                <a:latin typeface="Times New Roman"/>
                <a:cs typeface="Times New Roman"/>
              </a:rPr>
              <a:t>sinus.</a:t>
            </a:r>
            <a:endParaRPr sz="3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700"/>
              </a:spcBef>
            </a:pPr>
            <a:r>
              <a:rPr dirty="0" sz="3500" spc="175">
                <a:solidFill>
                  <a:srgbClr val="3E231A"/>
                </a:solidFill>
                <a:latin typeface="Times New Roman"/>
                <a:cs typeface="Times New Roman"/>
              </a:rPr>
              <a:t>Terminates</a:t>
            </a:r>
            <a:r>
              <a:rPr dirty="0" sz="3500" spc="-9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500" spc="240">
                <a:solidFill>
                  <a:srgbClr val="3E231A"/>
                </a:solidFill>
                <a:latin typeface="Times New Roman"/>
                <a:cs typeface="Times New Roman"/>
              </a:rPr>
              <a:t>by</a:t>
            </a:r>
            <a:endParaRPr sz="35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500" spc="190">
                <a:solidFill>
                  <a:srgbClr val="3E231A"/>
                </a:solidFill>
                <a:latin typeface="Times New Roman"/>
                <a:cs typeface="Times New Roman"/>
              </a:rPr>
              <a:t>anastomosing </a:t>
            </a:r>
            <a:r>
              <a:rPr dirty="0" sz="3500" spc="-15">
                <a:solidFill>
                  <a:srgbClr val="3E231A"/>
                </a:solidFill>
                <a:latin typeface="Times New Roman"/>
                <a:cs typeface="Times New Roman"/>
              </a:rPr>
              <a:t>with</a:t>
            </a:r>
            <a:r>
              <a:rPr dirty="0" sz="3500" spc="-27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500" spc="290">
                <a:solidFill>
                  <a:srgbClr val="3E231A"/>
                </a:solidFill>
                <a:latin typeface="Times New Roman"/>
                <a:cs typeface="Times New Roman"/>
              </a:rPr>
              <a:t>the  </a:t>
            </a:r>
            <a:r>
              <a:rPr dirty="0" sz="3500" spc="125">
                <a:solidFill>
                  <a:srgbClr val="3E231A"/>
                </a:solidFill>
                <a:latin typeface="Times New Roman"/>
                <a:cs typeface="Times New Roman"/>
              </a:rPr>
              <a:t>right </a:t>
            </a:r>
            <a:r>
              <a:rPr dirty="0" sz="3500" spc="240">
                <a:solidFill>
                  <a:srgbClr val="3E231A"/>
                </a:solidFill>
                <a:latin typeface="Times New Roman"/>
                <a:cs typeface="Times New Roman"/>
              </a:rPr>
              <a:t>coronary</a:t>
            </a:r>
            <a:r>
              <a:rPr dirty="0" sz="3500" spc="-20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500" spc="245">
                <a:solidFill>
                  <a:srgbClr val="3E231A"/>
                </a:solidFill>
                <a:latin typeface="Times New Roman"/>
                <a:cs typeface="Times New Roman"/>
              </a:rPr>
              <a:t>artery.</a:t>
            </a:r>
            <a:endParaRPr sz="35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413500" y="2908300"/>
            <a:ext cx="5880100" cy="5080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489700" y="2971800"/>
            <a:ext cx="5702300" cy="4902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477000" y="2959100"/>
            <a:ext cx="5727700" cy="4927600"/>
          </a:xfrm>
          <a:custGeom>
            <a:avLst/>
            <a:gdLst/>
            <a:ahLst/>
            <a:cxnLst/>
            <a:rect l="l" t="t" r="r" b="b"/>
            <a:pathLst>
              <a:path w="5727700" h="4927600">
                <a:moveTo>
                  <a:pt x="0" y="0"/>
                </a:moveTo>
                <a:lnTo>
                  <a:pt x="5727703" y="0"/>
                </a:lnTo>
                <a:lnTo>
                  <a:pt x="5727703" y="4927602"/>
                </a:lnTo>
                <a:lnTo>
                  <a:pt x="0" y="4927602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F3F7F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1112500" y="596900"/>
            <a:ext cx="1206500" cy="546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83185">
              <a:lnSpc>
                <a:spcPts val="1555"/>
              </a:lnSpc>
            </a:pPr>
            <a:fld id="{81D60167-4931-47E6-BA6A-407CBD079E47}" type="slidenum">
              <a:rPr dirty="0" spc="280"/>
              <a:t>4</a:t>
            </a:fld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33538" y="1147495"/>
            <a:ext cx="10327640" cy="119634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700" spc="290">
                <a:solidFill>
                  <a:srgbClr val="3E231A"/>
                </a:solidFill>
              </a:rPr>
              <a:t>The </a:t>
            </a:r>
            <a:r>
              <a:rPr dirty="0" sz="6700" spc="-40">
                <a:solidFill>
                  <a:srgbClr val="3E231A"/>
                </a:solidFill>
              </a:rPr>
              <a:t>Right </a:t>
            </a:r>
            <a:r>
              <a:rPr dirty="0" sz="6700" spc="145">
                <a:solidFill>
                  <a:srgbClr val="3E231A"/>
                </a:solidFill>
              </a:rPr>
              <a:t>Coronary</a:t>
            </a:r>
            <a:r>
              <a:rPr dirty="0" sz="6700" spc="-919">
                <a:solidFill>
                  <a:srgbClr val="3E231A"/>
                </a:solidFill>
              </a:rPr>
              <a:t> </a:t>
            </a:r>
            <a:r>
              <a:rPr dirty="0" sz="6700" spc="60">
                <a:solidFill>
                  <a:srgbClr val="3E231A"/>
                </a:solidFill>
              </a:rPr>
              <a:t>Artery</a:t>
            </a:r>
            <a:endParaRPr sz="6700"/>
          </a:p>
        </p:txBody>
      </p:sp>
      <p:sp>
        <p:nvSpPr>
          <p:cNvPr id="3" name="object 3"/>
          <p:cNvSpPr/>
          <p:nvPr/>
        </p:nvSpPr>
        <p:spPr>
          <a:xfrm>
            <a:off x="1320800" y="3149600"/>
            <a:ext cx="88900" cy="76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20800" y="4572000"/>
            <a:ext cx="88900" cy="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320800" y="5981700"/>
            <a:ext cx="88900" cy="76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739900" y="2755900"/>
            <a:ext cx="4425950" cy="45427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395605">
              <a:lnSpc>
                <a:spcPct val="100000"/>
              </a:lnSpc>
            </a:pPr>
            <a:r>
              <a:rPr dirty="0" sz="3500" spc="90">
                <a:solidFill>
                  <a:srgbClr val="3E231A"/>
                </a:solidFill>
                <a:latin typeface="Times New Roman"/>
                <a:cs typeface="Times New Roman"/>
              </a:rPr>
              <a:t>Smaller</a:t>
            </a:r>
            <a:r>
              <a:rPr dirty="0" sz="3500" spc="-14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500" spc="270">
                <a:solidFill>
                  <a:srgbClr val="3E231A"/>
                </a:solidFill>
                <a:latin typeface="Times New Roman"/>
                <a:cs typeface="Times New Roman"/>
              </a:rPr>
              <a:t>than</a:t>
            </a:r>
            <a:r>
              <a:rPr dirty="0" sz="3500" spc="-12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500" spc="290">
                <a:solidFill>
                  <a:srgbClr val="3E231A"/>
                </a:solidFill>
                <a:latin typeface="Times New Roman"/>
                <a:cs typeface="Times New Roman"/>
              </a:rPr>
              <a:t>the</a:t>
            </a:r>
            <a:r>
              <a:rPr dirty="0" sz="3500" spc="-5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500" spc="170">
                <a:solidFill>
                  <a:srgbClr val="3E231A"/>
                </a:solidFill>
                <a:latin typeface="Times New Roman"/>
                <a:cs typeface="Times New Roman"/>
              </a:rPr>
              <a:t>left  </a:t>
            </a:r>
            <a:r>
              <a:rPr dirty="0" sz="3500" spc="240">
                <a:solidFill>
                  <a:srgbClr val="3E231A"/>
                </a:solidFill>
                <a:latin typeface="Times New Roman"/>
                <a:cs typeface="Times New Roman"/>
              </a:rPr>
              <a:t>coronary</a:t>
            </a:r>
            <a:r>
              <a:rPr dirty="0" sz="3500" spc="-5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500" spc="245">
                <a:solidFill>
                  <a:srgbClr val="3E231A"/>
                </a:solidFill>
                <a:latin typeface="Times New Roman"/>
                <a:cs typeface="Times New Roman"/>
              </a:rPr>
              <a:t>artery.</a:t>
            </a:r>
            <a:endParaRPr sz="3500">
              <a:latin typeface="Times New Roman"/>
              <a:cs typeface="Times New Roman"/>
            </a:endParaRPr>
          </a:p>
          <a:p>
            <a:pPr marL="12700" marR="332105">
              <a:lnSpc>
                <a:spcPct val="100000"/>
              </a:lnSpc>
              <a:spcBef>
                <a:spcPts val="2800"/>
              </a:spcBef>
            </a:pPr>
            <a:r>
              <a:rPr dirty="0" sz="3500" spc="165">
                <a:solidFill>
                  <a:srgbClr val="3E231A"/>
                </a:solidFill>
                <a:latin typeface="Times New Roman"/>
                <a:cs typeface="Times New Roman"/>
              </a:rPr>
              <a:t>Arises</a:t>
            </a:r>
            <a:r>
              <a:rPr dirty="0" sz="3500" spc="-15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500" spc="140">
                <a:solidFill>
                  <a:srgbClr val="3E231A"/>
                </a:solidFill>
                <a:latin typeface="Times New Roman"/>
                <a:cs typeface="Times New Roman"/>
              </a:rPr>
              <a:t>from</a:t>
            </a:r>
            <a:r>
              <a:rPr dirty="0" sz="3500" spc="-7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500" spc="290">
                <a:solidFill>
                  <a:srgbClr val="3E231A"/>
                </a:solidFill>
                <a:latin typeface="Times New Roman"/>
                <a:cs typeface="Times New Roman"/>
              </a:rPr>
              <a:t>the</a:t>
            </a:r>
            <a:r>
              <a:rPr dirty="0" sz="3500" spc="-15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500" spc="125">
                <a:solidFill>
                  <a:srgbClr val="3E231A"/>
                </a:solidFill>
                <a:latin typeface="Times New Roman"/>
                <a:cs typeface="Times New Roman"/>
              </a:rPr>
              <a:t>right  </a:t>
            </a:r>
            <a:r>
              <a:rPr dirty="0" sz="3500" spc="240">
                <a:solidFill>
                  <a:srgbClr val="3E231A"/>
                </a:solidFill>
                <a:latin typeface="Times New Roman"/>
                <a:cs typeface="Times New Roman"/>
              </a:rPr>
              <a:t>coronary</a:t>
            </a:r>
            <a:r>
              <a:rPr dirty="0" sz="3500" spc="-4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500" spc="145">
                <a:solidFill>
                  <a:srgbClr val="3E231A"/>
                </a:solidFill>
                <a:latin typeface="Times New Roman"/>
                <a:cs typeface="Times New Roman"/>
              </a:rPr>
              <a:t>sinus.</a:t>
            </a:r>
            <a:endParaRPr sz="3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700"/>
              </a:spcBef>
            </a:pPr>
            <a:r>
              <a:rPr dirty="0" sz="3500" spc="175">
                <a:solidFill>
                  <a:srgbClr val="3E231A"/>
                </a:solidFill>
                <a:latin typeface="Times New Roman"/>
                <a:cs typeface="Times New Roman"/>
              </a:rPr>
              <a:t>Terminates</a:t>
            </a:r>
            <a:r>
              <a:rPr dirty="0" sz="3500" spc="-9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500" spc="240">
                <a:solidFill>
                  <a:srgbClr val="3E231A"/>
                </a:solidFill>
                <a:latin typeface="Times New Roman"/>
                <a:cs typeface="Times New Roman"/>
              </a:rPr>
              <a:t>by</a:t>
            </a:r>
            <a:endParaRPr sz="35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500" spc="190">
                <a:solidFill>
                  <a:srgbClr val="3E231A"/>
                </a:solidFill>
                <a:latin typeface="Times New Roman"/>
                <a:cs typeface="Times New Roman"/>
              </a:rPr>
              <a:t>anastomosing </a:t>
            </a:r>
            <a:r>
              <a:rPr dirty="0" sz="3500" spc="-15">
                <a:solidFill>
                  <a:srgbClr val="3E231A"/>
                </a:solidFill>
                <a:latin typeface="Times New Roman"/>
                <a:cs typeface="Times New Roman"/>
              </a:rPr>
              <a:t>with</a:t>
            </a:r>
            <a:r>
              <a:rPr dirty="0" sz="3500" spc="-27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500" spc="290">
                <a:solidFill>
                  <a:srgbClr val="3E231A"/>
                </a:solidFill>
                <a:latin typeface="Times New Roman"/>
                <a:cs typeface="Times New Roman"/>
              </a:rPr>
              <a:t>the  </a:t>
            </a:r>
            <a:r>
              <a:rPr dirty="0" sz="3500" spc="170">
                <a:solidFill>
                  <a:srgbClr val="3E231A"/>
                </a:solidFill>
                <a:latin typeface="Times New Roman"/>
                <a:cs typeface="Times New Roman"/>
              </a:rPr>
              <a:t>left </a:t>
            </a:r>
            <a:r>
              <a:rPr dirty="0" sz="3500" spc="240">
                <a:solidFill>
                  <a:srgbClr val="3E231A"/>
                </a:solidFill>
                <a:latin typeface="Times New Roman"/>
                <a:cs typeface="Times New Roman"/>
              </a:rPr>
              <a:t>coronary</a:t>
            </a:r>
            <a:r>
              <a:rPr dirty="0" sz="3500" spc="-35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3500" spc="245">
                <a:solidFill>
                  <a:srgbClr val="3E231A"/>
                </a:solidFill>
                <a:latin typeface="Times New Roman"/>
                <a:cs typeface="Times New Roman"/>
              </a:rPr>
              <a:t>artery.</a:t>
            </a:r>
            <a:endParaRPr sz="35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61100" y="3022600"/>
            <a:ext cx="6045200" cy="4940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337300" y="3086100"/>
            <a:ext cx="5867400" cy="47625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324600" y="3073400"/>
            <a:ext cx="5892800" cy="4787900"/>
          </a:xfrm>
          <a:custGeom>
            <a:avLst/>
            <a:gdLst/>
            <a:ahLst/>
            <a:cxnLst/>
            <a:rect l="l" t="t" r="r" b="b"/>
            <a:pathLst>
              <a:path w="5892800" h="4787900">
                <a:moveTo>
                  <a:pt x="0" y="0"/>
                </a:moveTo>
                <a:lnTo>
                  <a:pt x="5892803" y="0"/>
                </a:lnTo>
                <a:lnTo>
                  <a:pt x="5892803" y="4787902"/>
                </a:lnTo>
                <a:lnTo>
                  <a:pt x="0" y="4787902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F3F7F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1112500" y="596900"/>
            <a:ext cx="1206500" cy="546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83185">
              <a:lnSpc>
                <a:spcPts val="1555"/>
              </a:lnSpc>
            </a:pPr>
            <a:fld id="{81D60167-4931-47E6-BA6A-407CBD079E47}" type="slidenum">
              <a:rPr dirty="0" spc="280"/>
              <a:t>4</a:t>
            </a:fld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33538" y="956653"/>
            <a:ext cx="10339070" cy="91376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100" spc="160">
                <a:solidFill>
                  <a:srgbClr val="3E231A"/>
                </a:solidFill>
              </a:rPr>
              <a:t>Branches</a:t>
            </a:r>
            <a:r>
              <a:rPr dirty="0" sz="5100" spc="10">
                <a:solidFill>
                  <a:srgbClr val="3E231A"/>
                </a:solidFill>
              </a:rPr>
              <a:t> </a:t>
            </a:r>
            <a:r>
              <a:rPr dirty="0" sz="5100" spc="425">
                <a:solidFill>
                  <a:srgbClr val="3E231A"/>
                </a:solidFill>
              </a:rPr>
              <a:t>of</a:t>
            </a:r>
            <a:r>
              <a:rPr dirty="0" sz="5100" spc="-185">
                <a:solidFill>
                  <a:srgbClr val="3E231A"/>
                </a:solidFill>
              </a:rPr>
              <a:t> </a:t>
            </a:r>
            <a:r>
              <a:rPr dirty="0" sz="5100" spc="200">
                <a:solidFill>
                  <a:srgbClr val="3E231A"/>
                </a:solidFill>
              </a:rPr>
              <a:t>The</a:t>
            </a:r>
            <a:r>
              <a:rPr dirty="0" sz="5100" spc="-90">
                <a:solidFill>
                  <a:srgbClr val="3E231A"/>
                </a:solidFill>
              </a:rPr>
              <a:t> </a:t>
            </a:r>
            <a:r>
              <a:rPr dirty="0" sz="5100" spc="120">
                <a:solidFill>
                  <a:srgbClr val="3E231A"/>
                </a:solidFill>
              </a:rPr>
              <a:t>Coronary</a:t>
            </a:r>
            <a:r>
              <a:rPr dirty="0" sz="5100" spc="-235">
                <a:solidFill>
                  <a:srgbClr val="3E231A"/>
                </a:solidFill>
              </a:rPr>
              <a:t> </a:t>
            </a:r>
            <a:r>
              <a:rPr dirty="0" sz="5100" spc="65">
                <a:solidFill>
                  <a:srgbClr val="3E231A"/>
                </a:solidFill>
              </a:rPr>
              <a:t>Arteries</a:t>
            </a:r>
            <a:endParaRPr sz="5100"/>
          </a:p>
        </p:txBody>
      </p:sp>
      <p:sp>
        <p:nvSpPr>
          <p:cNvPr id="3" name="object 3"/>
          <p:cNvSpPr/>
          <p:nvPr/>
        </p:nvSpPr>
        <p:spPr>
          <a:xfrm>
            <a:off x="1314450" y="2749550"/>
            <a:ext cx="76200" cy="76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14450" y="5632450"/>
            <a:ext cx="76200" cy="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619250" y="2393950"/>
            <a:ext cx="5299710" cy="48666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200" spc="-85" b="1">
                <a:solidFill>
                  <a:srgbClr val="3E231A"/>
                </a:solidFill>
                <a:latin typeface="Times New Roman"/>
                <a:cs typeface="Times New Roman"/>
              </a:rPr>
              <a:t>LCA:</a:t>
            </a:r>
            <a:endParaRPr sz="3200">
              <a:latin typeface="Times New Roman"/>
              <a:cs typeface="Times New Roman"/>
            </a:endParaRPr>
          </a:p>
          <a:p>
            <a:pPr marL="317500" indent="-228600">
              <a:lnSpc>
                <a:spcPct val="100000"/>
              </a:lnSpc>
              <a:spcBef>
                <a:spcPts val="2560"/>
              </a:spcBef>
              <a:buChar char="-"/>
              <a:tabLst>
                <a:tab pos="317500" algn="l"/>
                <a:tab pos="4202430" algn="l"/>
              </a:tabLst>
            </a:pPr>
            <a:r>
              <a:rPr dirty="0" sz="2600" spc="145">
                <a:solidFill>
                  <a:srgbClr val="3E231A"/>
                </a:solidFill>
                <a:latin typeface="Times New Roman"/>
                <a:cs typeface="Times New Roman"/>
              </a:rPr>
              <a:t>L</a:t>
            </a:r>
            <a:r>
              <a:rPr dirty="0" sz="2600" spc="100">
                <a:solidFill>
                  <a:srgbClr val="3E231A"/>
                </a:solidFill>
                <a:latin typeface="Times New Roman"/>
                <a:cs typeface="Times New Roman"/>
              </a:rPr>
              <a:t>e</a:t>
            </a:r>
            <a:r>
              <a:rPr dirty="0" sz="2600" spc="130">
                <a:solidFill>
                  <a:srgbClr val="3E231A"/>
                </a:solidFill>
                <a:latin typeface="Times New Roman"/>
                <a:cs typeface="Times New Roman"/>
              </a:rPr>
              <a:t>f</a:t>
            </a:r>
            <a:r>
              <a:rPr dirty="0" sz="2600" spc="215">
                <a:solidFill>
                  <a:srgbClr val="3E231A"/>
                </a:solidFill>
                <a:latin typeface="Times New Roman"/>
                <a:cs typeface="Times New Roman"/>
              </a:rPr>
              <a:t>t</a:t>
            </a:r>
            <a:r>
              <a:rPr dirty="0" sz="2600" spc="-9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600" spc="20">
                <a:solidFill>
                  <a:srgbClr val="3E231A"/>
                </a:solidFill>
                <a:latin typeface="Times New Roman"/>
                <a:cs typeface="Times New Roman"/>
              </a:rPr>
              <a:t>A</a:t>
            </a:r>
            <a:r>
              <a:rPr dirty="0" sz="2600" spc="95">
                <a:solidFill>
                  <a:srgbClr val="3E231A"/>
                </a:solidFill>
                <a:latin typeface="Times New Roman"/>
                <a:cs typeface="Times New Roman"/>
              </a:rPr>
              <a:t>n</a:t>
            </a:r>
            <a:r>
              <a:rPr dirty="0" sz="2600" spc="175">
                <a:solidFill>
                  <a:srgbClr val="3E231A"/>
                </a:solidFill>
                <a:latin typeface="Times New Roman"/>
                <a:cs typeface="Times New Roman"/>
              </a:rPr>
              <a:t>t</a:t>
            </a:r>
            <a:r>
              <a:rPr dirty="0" sz="2600" spc="240">
                <a:solidFill>
                  <a:srgbClr val="3E231A"/>
                </a:solidFill>
                <a:latin typeface="Times New Roman"/>
                <a:cs typeface="Times New Roman"/>
              </a:rPr>
              <a:t>e</a:t>
            </a:r>
            <a:r>
              <a:rPr dirty="0" sz="2600" spc="130">
                <a:solidFill>
                  <a:srgbClr val="3E231A"/>
                </a:solidFill>
                <a:latin typeface="Times New Roman"/>
                <a:cs typeface="Times New Roman"/>
              </a:rPr>
              <a:t>r</a:t>
            </a:r>
            <a:r>
              <a:rPr dirty="0" sz="2600" spc="-225">
                <a:solidFill>
                  <a:srgbClr val="3E231A"/>
                </a:solidFill>
                <a:latin typeface="Times New Roman"/>
                <a:cs typeface="Times New Roman"/>
              </a:rPr>
              <a:t>i</a:t>
            </a:r>
            <a:r>
              <a:rPr dirty="0" sz="2600" spc="295">
                <a:solidFill>
                  <a:srgbClr val="3E231A"/>
                </a:solidFill>
                <a:latin typeface="Times New Roman"/>
                <a:cs typeface="Times New Roman"/>
              </a:rPr>
              <a:t>o</a:t>
            </a:r>
            <a:r>
              <a:rPr dirty="0" sz="2600" spc="135">
                <a:solidFill>
                  <a:srgbClr val="3E231A"/>
                </a:solidFill>
                <a:latin typeface="Times New Roman"/>
                <a:cs typeface="Times New Roman"/>
              </a:rPr>
              <a:t>r</a:t>
            </a:r>
            <a:r>
              <a:rPr dirty="0" sz="2600" spc="-15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600" spc="220">
                <a:solidFill>
                  <a:srgbClr val="3E231A"/>
                </a:solidFill>
                <a:latin typeface="Times New Roman"/>
                <a:cs typeface="Times New Roman"/>
              </a:rPr>
              <a:t>D</a:t>
            </a:r>
            <a:r>
              <a:rPr dirty="0" sz="2600" spc="240">
                <a:solidFill>
                  <a:srgbClr val="3E231A"/>
                </a:solidFill>
                <a:latin typeface="Times New Roman"/>
                <a:cs typeface="Times New Roman"/>
              </a:rPr>
              <a:t>e</a:t>
            </a:r>
            <a:r>
              <a:rPr dirty="0" sz="2600" spc="185">
                <a:solidFill>
                  <a:srgbClr val="3E231A"/>
                </a:solidFill>
                <a:latin typeface="Times New Roman"/>
                <a:cs typeface="Times New Roman"/>
              </a:rPr>
              <a:t>s</a:t>
            </a:r>
            <a:r>
              <a:rPr dirty="0" sz="2600" spc="145">
                <a:solidFill>
                  <a:srgbClr val="3E231A"/>
                </a:solidFill>
                <a:latin typeface="Times New Roman"/>
                <a:cs typeface="Times New Roman"/>
              </a:rPr>
              <a:t>c</a:t>
            </a:r>
            <a:r>
              <a:rPr dirty="0" sz="2600" spc="240">
                <a:solidFill>
                  <a:srgbClr val="3E231A"/>
                </a:solidFill>
                <a:latin typeface="Times New Roman"/>
                <a:cs typeface="Times New Roman"/>
              </a:rPr>
              <a:t>e</a:t>
            </a:r>
            <a:r>
              <a:rPr dirty="0" sz="2600" spc="95">
                <a:solidFill>
                  <a:srgbClr val="3E231A"/>
                </a:solidFill>
                <a:latin typeface="Times New Roman"/>
                <a:cs typeface="Times New Roman"/>
              </a:rPr>
              <a:t>n</a:t>
            </a:r>
            <a:r>
              <a:rPr dirty="0" sz="2600" spc="295">
                <a:solidFill>
                  <a:srgbClr val="3E231A"/>
                </a:solidFill>
                <a:latin typeface="Times New Roman"/>
                <a:cs typeface="Times New Roman"/>
              </a:rPr>
              <a:t>d</a:t>
            </a:r>
            <a:r>
              <a:rPr dirty="0" sz="2600" spc="-225">
                <a:solidFill>
                  <a:srgbClr val="3E231A"/>
                </a:solidFill>
                <a:latin typeface="Times New Roman"/>
                <a:cs typeface="Times New Roman"/>
              </a:rPr>
              <a:t>i</a:t>
            </a:r>
            <a:r>
              <a:rPr dirty="0" sz="2600" spc="95">
                <a:solidFill>
                  <a:srgbClr val="3E231A"/>
                </a:solidFill>
                <a:latin typeface="Times New Roman"/>
                <a:cs typeface="Times New Roman"/>
              </a:rPr>
              <a:t>n</a:t>
            </a:r>
            <a:r>
              <a:rPr dirty="0" sz="2600" spc="100">
                <a:solidFill>
                  <a:srgbClr val="3E231A"/>
                </a:solidFill>
                <a:latin typeface="Times New Roman"/>
                <a:cs typeface="Times New Roman"/>
              </a:rPr>
              <a:t>g</a:t>
            </a:r>
            <a:r>
              <a:rPr dirty="0" sz="2600">
                <a:solidFill>
                  <a:srgbClr val="3E231A"/>
                </a:solidFill>
                <a:latin typeface="Times New Roman"/>
                <a:cs typeface="Times New Roman"/>
              </a:rPr>
              <a:t>	</a:t>
            </a:r>
            <a:r>
              <a:rPr dirty="0" sz="2600" spc="229">
                <a:solidFill>
                  <a:srgbClr val="3E231A"/>
                </a:solidFill>
                <a:latin typeface="Times New Roman"/>
                <a:cs typeface="Times New Roman"/>
              </a:rPr>
              <a:t>(</a:t>
            </a:r>
            <a:r>
              <a:rPr dirty="0" sz="2600" spc="25">
                <a:solidFill>
                  <a:srgbClr val="3E231A"/>
                </a:solidFill>
                <a:latin typeface="Times New Roman"/>
                <a:cs typeface="Times New Roman"/>
              </a:rPr>
              <a:t>L</a:t>
            </a:r>
            <a:r>
              <a:rPr dirty="0" sz="2600">
                <a:solidFill>
                  <a:srgbClr val="3E231A"/>
                </a:solidFill>
                <a:latin typeface="Times New Roman"/>
                <a:cs typeface="Times New Roman"/>
              </a:rPr>
              <a:t>A</a:t>
            </a:r>
            <a:r>
              <a:rPr dirty="0" sz="2600" spc="220">
                <a:solidFill>
                  <a:srgbClr val="3E231A"/>
                </a:solidFill>
                <a:latin typeface="Times New Roman"/>
                <a:cs typeface="Times New Roman"/>
              </a:rPr>
              <a:t>D</a:t>
            </a:r>
            <a:r>
              <a:rPr dirty="0" sz="2600" spc="50">
                <a:solidFill>
                  <a:srgbClr val="3E231A"/>
                </a:solidFill>
                <a:latin typeface="Times New Roman"/>
                <a:cs typeface="Times New Roman"/>
              </a:rPr>
              <a:t>.</a:t>
            </a:r>
            <a:r>
              <a:rPr dirty="0" sz="2600" spc="265">
                <a:solidFill>
                  <a:srgbClr val="3E231A"/>
                </a:solidFill>
                <a:latin typeface="Times New Roman"/>
                <a:cs typeface="Times New Roman"/>
              </a:rPr>
              <a:t>)</a:t>
            </a:r>
            <a:endParaRPr sz="2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3E231A"/>
              </a:buClr>
              <a:buFont typeface="Times New Roman"/>
              <a:buChar char="-"/>
            </a:pPr>
            <a:endParaRPr sz="2050">
              <a:latin typeface="Times New Roman"/>
              <a:cs typeface="Times New Roman"/>
            </a:endParaRPr>
          </a:p>
          <a:p>
            <a:pPr marL="317500" indent="-228600">
              <a:lnSpc>
                <a:spcPct val="100000"/>
              </a:lnSpc>
              <a:buChar char="-"/>
              <a:tabLst>
                <a:tab pos="317500" algn="l"/>
              </a:tabLst>
            </a:pPr>
            <a:r>
              <a:rPr dirty="0" sz="2600" spc="40">
                <a:solidFill>
                  <a:srgbClr val="3E231A"/>
                </a:solidFill>
                <a:latin typeface="Times New Roman"/>
                <a:cs typeface="Times New Roman"/>
              </a:rPr>
              <a:t>Marginal</a:t>
            </a:r>
            <a:r>
              <a:rPr dirty="0" sz="2600" spc="-9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600" spc="120">
                <a:solidFill>
                  <a:srgbClr val="3E231A"/>
                </a:solidFill>
                <a:latin typeface="Times New Roman"/>
                <a:cs typeface="Times New Roman"/>
              </a:rPr>
              <a:t>Artery.</a:t>
            </a:r>
            <a:endParaRPr sz="2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3E231A"/>
              </a:buClr>
              <a:buFont typeface="Times New Roman"/>
              <a:buChar char="-"/>
            </a:pPr>
            <a:endParaRPr sz="2050">
              <a:latin typeface="Times New Roman"/>
              <a:cs typeface="Times New Roman"/>
            </a:endParaRPr>
          </a:p>
          <a:p>
            <a:pPr marL="317500" indent="-228600">
              <a:lnSpc>
                <a:spcPct val="100000"/>
              </a:lnSpc>
              <a:buChar char="-"/>
              <a:tabLst>
                <a:tab pos="317500" algn="l"/>
              </a:tabLst>
            </a:pPr>
            <a:r>
              <a:rPr dirty="0" sz="2600" spc="40">
                <a:solidFill>
                  <a:srgbClr val="3E231A"/>
                </a:solidFill>
                <a:latin typeface="Times New Roman"/>
                <a:cs typeface="Times New Roman"/>
              </a:rPr>
              <a:t>Circumflex </a:t>
            </a:r>
            <a:r>
              <a:rPr dirty="0" sz="2600" spc="135">
                <a:solidFill>
                  <a:srgbClr val="3E231A"/>
                </a:solidFill>
                <a:latin typeface="Times New Roman"/>
                <a:cs typeface="Times New Roman"/>
              </a:rPr>
              <a:t>Artery</a:t>
            </a:r>
            <a:r>
              <a:rPr dirty="0" sz="2600" spc="-31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600" spc="105">
                <a:solidFill>
                  <a:srgbClr val="3E231A"/>
                </a:solidFill>
                <a:latin typeface="Times New Roman"/>
                <a:cs typeface="Times New Roman"/>
              </a:rPr>
              <a:t>(CX.)</a:t>
            </a:r>
            <a:endParaRPr sz="2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180"/>
              </a:spcBef>
            </a:pPr>
            <a:r>
              <a:rPr dirty="0" sz="3200" spc="-55" b="1">
                <a:solidFill>
                  <a:srgbClr val="3E231A"/>
                </a:solidFill>
                <a:latin typeface="Times New Roman"/>
                <a:cs typeface="Times New Roman"/>
              </a:rPr>
              <a:t>RCA:</a:t>
            </a:r>
            <a:endParaRPr sz="3200">
              <a:latin typeface="Times New Roman"/>
              <a:cs typeface="Times New Roman"/>
            </a:endParaRPr>
          </a:p>
          <a:p>
            <a:pPr marL="317500" indent="-228600">
              <a:lnSpc>
                <a:spcPct val="100000"/>
              </a:lnSpc>
              <a:spcBef>
                <a:spcPts val="2560"/>
              </a:spcBef>
              <a:buChar char="-"/>
              <a:tabLst>
                <a:tab pos="317500" algn="l"/>
              </a:tabLst>
            </a:pPr>
            <a:r>
              <a:rPr dirty="0" sz="2600" spc="40">
                <a:solidFill>
                  <a:srgbClr val="3E231A"/>
                </a:solidFill>
                <a:latin typeface="Times New Roman"/>
                <a:cs typeface="Times New Roman"/>
              </a:rPr>
              <a:t>Marginal</a:t>
            </a:r>
            <a:r>
              <a:rPr dirty="0" sz="2600" spc="-95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600" spc="120">
                <a:solidFill>
                  <a:srgbClr val="3E231A"/>
                </a:solidFill>
                <a:latin typeface="Times New Roman"/>
                <a:cs typeface="Times New Roman"/>
              </a:rPr>
              <a:t>Artery.</a:t>
            </a:r>
            <a:endParaRPr sz="2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3E231A"/>
              </a:buClr>
              <a:buFont typeface="Times New Roman"/>
              <a:buChar char="-"/>
            </a:pPr>
            <a:endParaRPr sz="2050">
              <a:latin typeface="Times New Roman"/>
              <a:cs typeface="Times New Roman"/>
            </a:endParaRPr>
          </a:p>
          <a:p>
            <a:pPr marL="317500" indent="-228600">
              <a:lnSpc>
                <a:spcPct val="100000"/>
              </a:lnSpc>
              <a:buChar char="-"/>
              <a:tabLst>
                <a:tab pos="317500" algn="l"/>
              </a:tabLst>
            </a:pPr>
            <a:r>
              <a:rPr dirty="0" sz="2600" spc="165">
                <a:solidFill>
                  <a:srgbClr val="3E231A"/>
                </a:solidFill>
                <a:latin typeface="Times New Roman"/>
                <a:cs typeface="Times New Roman"/>
              </a:rPr>
              <a:t>Posterior </a:t>
            </a:r>
            <a:r>
              <a:rPr dirty="0" sz="2600" spc="140">
                <a:solidFill>
                  <a:srgbClr val="3E231A"/>
                </a:solidFill>
                <a:latin typeface="Times New Roman"/>
                <a:cs typeface="Times New Roman"/>
              </a:rPr>
              <a:t>Descending</a:t>
            </a:r>
            <a:r>
              <a:rPr dirty="0" sz="2600" spc="-44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2600" spc="150">
                <a:solidFill>
                  <a:srgbClr val="3E231A"/>
                </a:solidFill>
                <a:latin typeface="Times New Roman"/>
                <a:cs typeface="Times New Roman"/>
              </a:rPr>
              <a:t>Branch.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97600" y="5600700"/>
            <a:ext cx="6248400" cy="3721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896100" y="2006600"/>
            <a:ext cx="5245100" cy="3619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1112500" y="596900"/>
            <a:ext cx="1206500" cy="5461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83185">
              <a:lnSpc>
                <a:spcPts val="1555"/>
              </a:lnSpc>
            </a:pPr>
            <a:fld id="{81D60167-4931-47E6-BA6A-407CBD079E47}" type="slidenum">
              <a:rPr dirty="0" spc="280"/>
              <a:t>4</a:t>
            </a:fld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33538" y="1121753"/>
            <a:ext cx="10339070" cy="91376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100" spc="340" b="0">
                <a:solidFill>
                  <a:srgbClr val="3E231A"/>
                </a:solidFill>
                <a:latin typeface="Times New Roman"/>
                <a:cs typeface="Times New Roman"/>
              </a:rPr>
              <a:t>Branches</a:t>
            </a:r>
            <a:r>
              <a:rPr dirty="0" sz="5100" spc="-10" b="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5100" spc="425" b="0">
                <a:solidFill>
                  <a:srgbClr val="3E231A"/>
                </a:solidFill>
                <a:latin typeface="Times New Roman"/>
                <a:cs typeface="Times New Roman"/>
              </a:rPr>
              <a:t>of</a:t>
            </a:r>
            <a:r>
              <a:rPr dirty="0" sz="5100" spc="-200" b="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5100" spc="390" b="0">
                <a:solidFill>
                  <a:srgbClr val="3E231A"/>
                </a:solidFill>
                <a:latin typeface="Times New Roman"/>
                <a:cs typeface="Times New Roman"/>
              </a:rPr>
              <a:t>The</a:t>
            </a:r>
            <a:r>
              <a:rPr dirty="0" sz="5100" spc="-105" b="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5100" spc="370" b="0">
                <a:solidFill>
                  <a:srgbClr val="3E231A"/>
                </a:solidFill>
                <a:latin typeface="Times New Roman"/>
                <a:cs typeface="Times New Roman"/>
              </a:rPr>
              <a:t>Coronary</a:t>
            </a:r>
            <a:r>
              <a:rPr dirty="0" sz="5100" spc="-250" b="0">
                <a:solidFill>
                  <a:srgbClr val="3E231A"/>
                </a:solidFill>
                <a:latin typeface="Times New Roman"/>
                <a:cs typeface="Times New Roman"/>
              </a:rPr>
              <a:t> </a:t>
            </a:r>
            <a:r>
              <a:rPr dirty="0" sz="5100" spc="245" b="0">
                <a:solidFill>
                  <a:srgbClr val="3E231A"/>
                </a:solidFill>
                <a:latin typeface="Times New Roman"/>
                <a:cs typeface="Times New Roman"/>
              </a:rPr>
              <a:t>Arteries</a:t>
            </a:r>
            <a:endParaRPr sz="51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27200" y="2400300"/>
            <a:ext cx="10045700" cy="6261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1112500" y="596900"/>
            <a:ext cx="1206500" cy="546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83185">
              <a:lnSpc>
                <a:spcPts val="1555"/>
              </a:lnSpc>
            </a:pPr>
            <a:fld id="{81D60167-4931-47E6-BA6A-407CBD079E47}" type="slidenum">
              <a:rPr dirty="0" spc="280"/>
              <a:t>4</a:t>
            </a:fld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2016-03-20T13:54:22Z</dcterms:created>
  <dcterms:modified xsi:type="dcterms:W3CDTF">2016-03-20T13:54:22Z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2016-03-20T00:00:00Z</vt:filetime>
  </property>
</Properties>
</file>