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64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5" r:id="rId10"/>
    <p:sldId id="263" r:id="rId11"/>
    <p:sldId id="266" r:id="rId12"/>
    <p:sldId id="267" r:id="rId13"/>
    <p:sldId id="274" r:id="rId14"/>
    <p:sldId id="268" r:id="rId15"/>
    <p:sldId id="271" r:id="rId16"/>
    <p:sldId id="272" r:id="rId17"/>
    <p:sldId id="270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092834-0C6D-4166-BA8B-9CBD606093D6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8B3068-30DC-4028-B4C8-20407D157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8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3EC78-61DF-4990-B118-81E1035294E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156F5-5FF6-48B6-8A13-9FDCD0EFB1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2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481B2-2B35-46E6-8818-CA5A8A6BFBC2}" type="slidenum">
              <a:rPr lang="ar-SA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125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2C898E-D819-499D-80A7-FE79C4DDAEE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DE39D-E3CF-4648-8C04-D6C50C865B3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books.org/wiki/File:Heart_frontally_PD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077200" cy="28681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u="sng" dirty="0">
                <a:solidFill>
                  <a:schemeClr val="accent2"/>
                </a:solidFill>
              </a:rPr>
              <a:t>Cardiovascular System Block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400" b="1" u="sng" dirty="0" smtClean="0">
                <a:solidFill>
                  <a:schemeClr val="tx2"/>
                </a:solidFill>
              </a:rPr>
              <a:t>Cardiac electrical activity (Physiology</a:t>
            </a:r>
            <a:r>
              <a:rPr lang="en-US" sz="4400" b="1" dirty="0" smtClean="0">
                <a:solidFill>
                  <a:schemeClr val="tx2"/>
                </a:solidFill>
              </a:rPr>
              <a:t>)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495800"/>
            <a:ext cx="7854950" cy="1752600"/>
          </a:xfrm>
        </p:spPr>
        <p:txBody>
          <a:bodyPr>
            <a:normAutofit/>
          </a:bodyPr>
          <a:lstStyle/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400" b="1" dirty="0" smtClean="0"/>
              <a:t>Dr</a:t>
            </a:r>
            <a:r>
              <a:rPr lang="en-US" sz="2400" b="1" dirty="0"/>
              <a:t>. Mona </a:t>
            </a:r>
            <a:r>
              <a:rPr lang="en-US" sz="2400" b="1" dirty="0" err="1"/>
              <a:t>Soliman</a:t>
            </a:r>
            <a:r>
              <a:rPr lang="en-US" sz="2400" b="1" dirty="0"/>
              <a:t>, MBBS, MSc, PhD</a:t>
            </a:r>
            <a:endParaRPr lang="en-US" sz="1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Head, Medical Education Department</a:t>
            </a:r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Associate Professor of Physiology</a:t>
            </a:r>
            <a:endParaRPr lang="en-US" sz="2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Chair of Cardiovascular Block</a:t>
            </a:r>
            <a:endParaRPr lang="en-US" sz="2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College of Medicine</a:t>
            </a:r>
            <a:endParaRPr lang="en-US" sz="2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King Saud University</a:t>
            </a:r>
            <a:endParaRPr lang="en-US" sz="2000" b="1" dirty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5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21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Spread of the cardiac impulse through the heart</a:t>
            </a:r>
            <a:endParaRPr lang="en-US" sz="3200" b="1" u="sng" dirty="0"/>
          </a:p>
        </p:txBody>
      </p:sp>
      <p:pic>
        <p:nvPicPr>
          <p:cNvPr id="2050" name="Picture 2" descr="http://www.studentconsult.com/common/showimage.cfm?mediaISBN=0721602401&amp;FigFile=S02401-010-f004.jpg&amp;size=full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31856"/>
            <a:ext cx="5638800" cy="4459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Control of Excitation and Conduction in the Heart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699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impulse normally arise s in the sinus node</a:t>
            </a:r>
          </a:p>
          <a:p>
            <a:endParaRPr lang="en-US" dirty="0" smtClean="0"/>
          </a:p>
          <a:p>
            <a:r>
              <a:rPr lang="en-US" dirty="0" smtClean="0"/>
              <a:t>The Sinus Node is the </a:t>
            </a:r>
            <a:r>
              <a:rPr lang="en-US" b="1" u="sng" dirty="0" smtClean="0"/>
              <a:t>Pacemaker </a:t>
            </a:r>
            <a:r>
              <a:rPr lang="en-US" dirty="0" smtClean="0"/>
              <a:t>of the Heart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Its rate of rhythmical discharge is faster than that of any other part of the heart</a:t>
            </a:r>
          </a:p>
          <a:p>
            <a:endParaRPr lang="en-US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700963" y="2781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52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chemeClr val="accent1"/>
                </a:solidFill>
              </a:rPr>
              <a:t>Ectopic pacemaker</a:t>
            </a:r>
            <a:r>
              <a:rPr lang="en-US" dirty="0" smtClean="0">
                <a:solidFill>
                  <a:schemeClr val="accent1"/>
                </a:solidFill>
              </a:rPr>
              <a:t>: a pacemaker elsewhere than the sinus node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The cause: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other part of the heart develops a rhythmical discharge rate that is </a:t>
            </a:r>
            <a:r>
              <a:rPr lang="en-US" u="sng" dirty="0" smtClean="0"/>
              <a:t>more rapid than that of the sinus node</a:t>
            </a:r>
          </a:p>
          <a:p>
            <a:pPr marL="514350" indent="-514350">
              <a:buNone/>
            </a:pPr>
            <a:r>
              <a:rPr lang="en-US" dirty="0" smtClean="0"/>
              <a:t>Example: the A-V node or in the Purkinje fibers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accent1"/>
                </a:solidFill>
              </a:rPr>
              <a:t>Blockage of transmission of the cardiac impulse from the sinus node to the other parts of the heart</a:t>
            </a:r>
          </a:p>
          <a:p>
            <a:pPr>
              <a:buNone/>
            </a:pPr>
            <a:r>
              <a:rPr lang="en-US" u="sng" dirty="0" smtClean="0"/>
              <a:t>Example: </a:t>
            </a:r>
            <a:r>
              <a:rPr lang="en-US" b="1" u="sng" dirty="0" smtClean="0"/>
              <a:t>A-V block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 cardiac impulses fails to pass from atria into the ventricles </a:t>
            </a:r>
          </a:p>
          <a:p>
            <a:pPr>
              <a:buFont typeface="Symbol"/>
              <a:buChar char="®"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the atria continues to beat at the normal rate of rhythm of the S-A node </a:t>
            </a:r>
          </a:p>
          <a:p>
            <a:pPr>
              <a:buFont typeface="Symbol"/>
              <a:buChar char="®"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a new pacemaker develops in the Purkinje system with a new rate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Control of Heart </a:t>
            </a:r>
            <a:r>
              <a:rPr lang="en-US" sz="3200" b="1" u="sng" dirty="0" err="1" smtClean="0"/>
              <a:t>Rhythmicity</a:t>
            </a:r>
            <a:r>
              <a:rPr lang="en-US" sz="3200" b="1" u="sng" dirty="0" smtClean="0"/>
              <a:t> and Impulse Conduction by the Cardiac Nerves</a:t>
            </a:r>
            <a:endParaRPr lang="en-US" sz="32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920085"/>
            <a:ext cx="4038600" cy="443484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heart is supplied with both sympathetic and parasympathetic nerves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Parasympathetic nerves (</a:t>
            </a:r>
            <a:r>
              <a:rPr lang="en-US" b="1" u="sng" dirty="0" err="1" smtClean="0">
                <a:solidFill>
                  <a:schemeClr val="accent1"/>
                </a:solidFill>
              </a:rPr>
              <a:t>vagi</a:t>
            </a:r>
            <a:r>
              <a:rPr lang="en-US" b="1" u="sng" dirty="0" smtClean="0">
                <a:solidFill>
                  <a:schemeClr val="accent1"/>
                </a:solidFill>
              </a:rPr>
              <a:t>):</a:t>
            </a:r>
            <a:r>
              <a:rPr lang="en-US" dirty="0" smtClean="0">
                <a:solidFill>
                  <a:schemeClr val="accent1"/>
                </a:solidFill>
              </a:rPr>
              <a:t> mainly to the S-A and A-V nodes 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Sympathetic nerves</a:t>
            </a:r>
            <a:r>
              <a:rPr lang="en-US" dirty="0" smtClean="0">
                <a:solidFill>
                  <a:schemeClr val="tx2"/>
                </a:solidFill>
              </a:rPr>
              <a:t>: all parts of the heart with strong supply to the ventricles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2" descr="http://www.studentconsult.com/common/showimage.cfm?mediaISBN=0721602401&amp;FigFile=S02401-009-f010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098" y="2667000"/>
            <a:ext cx="4456102" cy="26896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 rate of rhythm of the S-A node</a:t>
            </a:r>
          </a:p>
          <a:p>
            <a:r>
              <a:rPr lang="en-US" dirty="0" smtClean="0">
                <a:solidFill>
                  <a:schemeClr val="accent3"/>
                </a:solidFill>
                <a:sym typeface="Symbol"/>
              </a:rPr>
              <a:t> transmission of impulses to the A-V node</a:t>
            </a:r>
          </a:p>
          <a:p>
            <a:r>
              <a:rPr lang="en-US" dirty="0" smtClean="0">
                <a:solidFill>
                  <a:schemeClr val="accent5"/>
                </a:solidFill>
                <a:sym typeface="Symbol"/>
              </a:rPr>
              <a:t>Strong stimulation of the </a:t>
            </a:r>
            <a:r>
              <a:rPr lang="en-US" dirty="0" err="1" smtClean="0">
                <a:solidFill>
                  <a:schemeClr val="accent5"/>
                </a:solidFill>
                <a:sym typeface="Symbol"/>
              </a:rPr>
              <a:t>vagi</a:t>
            </a:r>
            <a:r>
              <a:rPr lang="en-US" dirty="0" smtClean="0">
                <a:solidFill>
                  <a:schemeClr val="accent5"/>
                </a:solidFill>
                <a:sym typeface="Symbol"/>
              </a:rPr>
              <a:t>:</a:t>
            </a:r>
          </a:p>
          <a:p>
            <a:pPr lvl="1"/>
            <a:r>
              <a:rPr lang="en-US" dirty="0" smtClean="0">
                <a:sym typeface="Symbol"/>
              </a:rPr>
              <a:t>Stop completely the rhythmical excitation by the S-A node</a:t>
            </a:r>
          </a:p>
          <a:p>
            <a:pPr lvl="1"/>
            <a:r>
              <a:rPr lang="en-US" dirty="0" smtClean="0">
                <a:sym typeface="Symbol"/>
              </a:rPr>
              <a:t>Block completely transmission of cardiac impulses from the atria to the ventricle</a:t>
            </a:r>
          </a:p>
          <a:p>
            <a:pPr lvl="1"/>
            <a:r>
              <a:rPr lang="en-US" dirty="0" smtClean="0">
                <a:sym typeface="Symbol"/>
              </a:rPr>
              <a:t>Some point in the Purkinje fibers develops a rhythm of its own  </a:t>
            </a:r>
          </a:p>
          <a:p>
            <a:pPr lvl="1" algn="ctr">
              <a:buNone/>
            </a:pPr>
            <a:r>
              <a:rPr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“Ventricular Escape”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Parasympathetic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221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rate of rhythm of the S-A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</a:t>
            </a:r>
            <a:r>
              <a:rPr lang="en-US" dirty="0" smtClean="0">
                <a:solidFill>
                  <a:schemeClr val="accent3"/>
                </a:solidFill>
                <a:sym typeface="Symbol"/>
              </a:rPr>
              <a:t> transmission of impulses to the A-V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force of contraction</a:t>
            </a:r>
            <a:endParaRPr lang="en-US" dirty="0" smtClean="0">
              <a:solidFill>
                <a:schemeClr val="accent3"/>
              </a:solidFill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10 (Rhythmical Excitation of the Heart)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 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u="sng" dirty="0" smtClean="0"/>
              <a:t>Cardiac Electrical Activity</a:t>
            </a:r>
            <a:endParaRPr lang="en-GB" sz="3200" b="1" u="sng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u="sng" dirty="0" smtClean="0"/>
              <a:t>Automaticity of the heart</a:t>
            </a:r>
            <a:r>
              <a:rPr lang="en-US" sz="3200" u="sng" dirty="0" smtClean="0"/>
              <a:t>:</a:t>
            </a:r>
            <a:r>
              <a:rPr lang="en-US" sz="3200" dirty="0" smtClean="0"/>
              <a:t> the heart </a:t>
            </a:r>
            <a:r>
              <a:rPr lang="en-US" sz="3200" i="1" dirty="0" smtClean="0"/>
              <a:t>is</a:t>
            </a:r>
            <a:r>
              <a:rPr lang="en-US" sz="3200" dirty="0" smtClean="0"/>
              <a:t> capable of </a:t>
            </a:r>
            <a:endParaRPr lang="en-US" sz="3200" i="1" dirty="0" smtClean="0">
              <a:solidFill>
                <a:schemeClr val="accent3"/>
              </a:solidFill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Generating</a:t>
            </a:r>
            <a:r>
              <a:rPr lang="en-US" sz="3200" dirty="0" smtClean="0">
                <a:solidFill>
                  <a:schemeClr val="accent1"/>
                </a:solidFill>
              </a:rPr>
              <a:t> rhythmical electrical impulses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4"/>
                </a:solidFill>
              </a:rPr>
              <a:t>Conduct </a:t>
            </a:r>
            <a:r>
              <a:rPr lang="en-US" sz="3200" dirty="0" smtClean="0">
                <a:solidFill>
                  <a:schemeClr val="accent4"/>
                </a:solidFill>
              </a:rPr>
              <a:t>the impulses rapidly through the heart</a:t>
            </a:r>
          </a:p>
          <a:p>
            <a:pPr marL="742950" indent="-742950"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The atria contract about one sixth of a second ahead of ventricular contraction</a:t>
            </a:r>
          </a:p>
          <a:p>
            <a:pPr marL="1108710" lvl="1" indent="-742950">
              <a:defRPr/>
            </a:pPr>
            <a:endParaRPr lang="en-US" sz="3000" dirty="0" smtClean="0"/>
          </a:p>
          <a:p>
            <a:pPr marL="1108710" lvl="1" indent="-742950">
              <a:defRPr/>
            </a:pPr>
            <a:r>
              <a:rPr lang="en-US" sz="3000" dirty="0" smtClean="0"/>
              <a:t>To  allows filling of the ventricles before they pump the blood into the circulation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sz="3200" dirty="0" smtClean="0">
              <a:effectLst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7239000" y="37719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The Specialized Excitatory and Conductive System of the Heart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51038"/>
            <a:ext cx="4329112" cy="4525962"/>
          </a:xfrm>
          <a:noFill/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>
                <a:solidFill>
                  <a:schemeClr val="accent3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3"/>
                </a:solidFill>
                <a:effectLst/>
              </a:rPr>
              <a:t>sinoatrial</a:t>
            </a:r>
            <a:r>
              <a:rPr lang="en-US" sz="2800" b="1" dirty="0">
                <a:solidFill>
                  <a:schemeClr val="accent3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        (</a:t>
            </a:r>
            <a:r>
              <a:rPr lang="en-US" sz="2800" b="1" i="1" u="sng" dirty="0" smtClean="0">
                <a:solidFill>
                  <a:schemeClr val="accent3"/>
                </a:solidFill>
                <a:effectLst/>
              </a:rPr>
              <a:t>S-A node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internodal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pathway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1"/>
                </a:solidFill>
                <a:effectLst/>
              </a:rPr>
              <a:t>atrioventricular</a:t>
            </a:r>
            <a:r>
              <a:rPr lang="en-US" sz="2800" b="1" dirty="0">
                <a:solidFill>
                  <a:schemeClr val="accent1"/>
                </a:solidFill>
                <a:effectLst/>
              </a:rPr>
              <a:t> (</a:t>
            </a:r>
            <a:r>
              <a:rPr lang="en-US" sz="2800" b="1" i="1" u="sng" dirty="0" smtClean="0">
                <a:solidFill>
                  <a:schemeClr val="accent1"/>
                </a:solidFill>
                <a:effectLst/>
              </a:rPr>
              <a:t>A-V node</a:t>
            </a:r>
            <a:r>
              <a:rPr lang="en-US" sz="2800" b="1" dirty="0" smtClean="0">
                <a:solidFill>
                  <a:schemeClr val="accent1"/>
                </a:solidFill>
                <a:effectLst/>
              </a:rPr>
              <a:t>)</a:t>
            </a:r>
            <a:endParaRPr lang="en-US" sz="2800" b="1" dirty="0">
              <a:solidFill>
                <a:schemeClr val="accent1"/>
              </a:solidFill>
              <a:effectLst/>
            </a:endParaRP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4"/>
                </a:solidFill>
              </a:rPr>
              <a:t>The </a:t>
            </a:r>
            <a:r>
              <a:rPr lang="en-US" sz="2800" b="1" dirty="0" err="1">
                <a:solidFill>
                  <a:schemeClr val="accent4"/>
                </a:solidFill>
              </a:rPr>
              <a:t>atrioventricular</a:t>
            </a:r>
            <a:r>
              <a:rPr lang="en-US" sz="2800" b="1" dirty="0">
                <a:solidFill>
                  <a:schemeClr val="accent4"/>
                </a:solidFill>
              </a:rPr>
              <a:t>     </a:t>
            </a:r>
            <a:r>
              <a:rPr lang="en-US" sz="2800" b="1" dirty="0" smtClean="0">
                <a:solidFill>
                  <a:schemeClr val="accent4"/>
                </a:solidFill>
              </a:rPr>
              <a:t>bundle                (</a:t>
            </a:r>
            <a:r>
              <a:rPr lang="en-US" sz="2800" b="1" i="1" u="sng" dirty="0">
                <a:solidFill>
                  <a:schemeClr val="accent4"/>
                </a:solidFill>
              </a:rPr>
              <a:t>Bundle of His</a:t>
            </a:r>
            <a:r>
              <a:rPr lang="en-US" sz="2800" b="1" dirty="0">
                <a:solidFill>
                  <a:schemeClr val="accent4"/>
                </a:solidFill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i="1" u="sng" dirty="0">
                <a:solidFill>
                  <a:schemeClr val="tx2"/>
                </a:solidFill>
              </a:rPr>
              <a:t>Purkinje fibers</a:t>
            </a:r>
          </a:p>
        </p:txBody>
      </p:sp>
      <p:pic>
        <p:nvPicPr>
          <p:cNvPr id="6" name="Content Placeholder 5" descr="D:\SCContent\0721602401\graphics\fullsize\S02401-010-f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1027" y="2511618"/>
            <a:ext cx="4216773" cy="2822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>
                <a:effectLst/>
              </a:rPr>
              <a:t>Conduction of Impulses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40280"/>
            <a:ext cx="8229600" cy="37033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>
                <a:effectLst/>
              </a:rPr>
              <a:t>Sinoatrial</a:t>
            </a:r>
            <a:r>
              <a:rPr lang="en-US" sz="2800" b="1" u="sng" dirty="0" smtClean="0">
                <a:effectLst/>
              </a:rPr>
              <a:t> node (S-A node): 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l"/>
            </a:pPr>
            <a:r>
              <a:rPr lang="en-US" dirty="0" smtClean="0"/>
              <a:t>Located in the superior lateral wall of the right atrium near the opening of the superior vena cava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u="sng" dirty="0" smtClean="0">
                <a:solidFill>
                  <a:schemeClr val="accent1"/>
                </a:solidFill>
                <a:effectLst/>
              </a:rPr>
              <a:t>Pacemaker of the heart</a:t>
            </a:r>
          </a:p>
          <a:p>
            <a:pPr>
              <a:lnSpc>
                <a:spcPct val="90000"/>
              </a:lnSpc>
              <a:defRPr/>
            </a:pPr>
            <a:endParaRPr lang="en-US" sz="2600" b="1" u="sng" dirty="0" smtClean="0">
              <a:solidFill>
                <a:schemeClr val="accent1"/>
              </a:solidFill>
              <a:effectLst/>
            </a:endParaRP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/>
              <a:t>Its rate of rhythmic discharge is </a:t>
            </a:r>
            <a:r>
              <a:rPr lang="en-US" sz="2400" b="1" i="1" u="sng" dirty="0" smtClean="0"/>
              <a:t>greater</a:t>
            </a:r>
            <a:r>
              <a:rPr lang="en-US" sz="2400" dirty="0" smtClean="0"/>
              <a:t> than any other part in the heart</a:t>
            </a: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>
                <a:solidFill>
                  <a:srgbClr val="00FF00"/>
                </a:solidFill>
              </a:rPr>
              <a:t>Highest frequency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2"/>
                </a:solidFill>
                <a:effectLst/>
              </a:rPr>
              <a:t>Is capable of </a:t>
            </a:r>
            <a:r>
              <a:rPr lang="en-US" sz="2600" b="1" i="1" u="sng" dirty="0" smtClean="0">
                <a:solidFill>
                  <a:schemeClr val="tx2"/>
                </a:solidFill>
                <a:effectLst/>
              </a:rPr>
              <a:t>originating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 action potentials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086600" y="3162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319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u="sng" dirty="0" err="1" smtClean="0"/>
              <a:t>Atrioventricular</a:t>
            </a:r>
            <a:r>
              <a:rPr lang="en-US" sz="2800" b="1" u="sng" dirty="0" smtClean="0"/>
              <a:t>  (A-V) node: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Located in the posterior wall of the right atrium</a:t>
            </a:r>
          </a:p>
          <a:p>
            <a:pPr>
              <a:lnSpc>
                <a:spcPct val="90000"/>
              </a:lnSpc>
              <a:defRPr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b="1" u="sng" dirty="0" smtClean="0">
                <a:solidFill>
                  <a:schemeClr val="accent1"/>
                </a:solidFill>
              </a:rPr>
              <a:t>Delay in the conduction of impulses </a:t>
            </a:r>
            <a:r>
              <a:rPr lang="en-US" dirty="0" smtClean="0">
                <a:solidFill>
                  <a:schemeClr val="accent1"/>
                </a:solidFill>
              </a:rPr>
              <a:t>(0.1 sec)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Allows time for the atria to empty the blood into the ventricles before ventricular contraction begin</a:t>
            </a:r>
          </a:p>
          <a:p>
            <a:endParaRPr lang="en-US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39000" y="36957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1658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77952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The Purkinje System</a:t>
            </a:r>
            <a:endParaRPr lang="en-US" dirty="0" smtClean="0">
              <a:solidFill>
                <a:schemeClr val="accent2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Purkinje </a:t>
            </a:r>
            <a:r>
              <a:rPr lang="en-US" dirty="0">
                <a:solidFill>
                  <a:schemeClr val="accent2"/>
                </a:solidFill>
              </a:rPr>
              <a:t>fibers are very large fibers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Transmit action potentials at a </a:t>
            </a:r>
            <a:r>
              <a:rPr lang="en-US" u="sng" dirty="0">
                <a:solidFill>
                  <a:srgbClr val="FF0000"/>
                </a:solidFill>
              </a:rPr>
              <a:t>very high velocity</a:t>
            </a:r>
            <a:r>
              <a:rPr lang="en-US" dirty="0"/>
              <a:t> </a:t>
            </a:r>
            <a:r>
              <a:rPr lang="en-US" dirty="0" smtClean="0"/>
              <a:t>    (0.1-4.0 m/sec)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very </a:t>
            </a:r>
            <a:r>
              <a:rPr lang="en-US" dirty="0">
                <a:solidFill>
                  <a:schemeClr val="accent2"/>
                </a:solidFill>
              </a:rPr>
              <a:t>high permeability of gap </a:t>
            </a:r>
            <a:r>
              <a:rPr lang="en-US" dirty="0" smtClean="0">
                <a:solidFill>
                  <a:schemeClr val="accent2"/>
                </a:solidFill>
              </a:rPr>
              <a:t>junctions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ions are transmitted easily from one cell to the next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enhance the velocity of transmission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sym typeface="Symbol"/>
              </a:rPr>
              <a:t>Ventricular muscle contract at almost the same time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239000" y="32385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38600" cy="467852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dirty="0" smtClean="0"/>
              <a:t>The Purkinje System</a:t>
            </a:r>
            <a:endParaRPr lang="en-US" sz="35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/>
              <a:t>Penetrate </a:t>
            </a:r>
            <a:r>
              <a:rPr lang="en-US" b="1" dirty="0" err="1" smtClean="0"/>
              <a:t>atrioventricular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fibrous tissue 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sym typeface="Symbol"/>
              </a:rPr>
              <a:t> divides into right and left bundle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 each branch spread toward the apex of the heart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 divide into small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  <a:sym typeface="Symbol"/>
              </a:rPr>
              <a:t> penetrate and become continuous with cardiac muscle fibers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pic>
        <p:nvPicPr>
          <p:cNvPr id="1026" name="Picture 2" descr="http://www.studentconsult.com/common/showimage.cfm?mediaISBN=0721602401&amp;FigFile=S02401-010-f003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432053" cy="3681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648</Words>
  <Application>Microsoft Office PowerPoint</Application>
  <PresentationFormat>On-screen Show (4:3)</PresentationFormat>
  <Paragraphs>100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Constantia</vt:lpstr>
      <vt:lpstr>Majalla UI</vt:lpstr>
      <vt:lpstr>Symbol</vt:lpstr>
      <vt:lpstr>Wingdings</vt:lpstr>
      <vt:lpstr>Wingdings 2</vt:lpstr>
      <vt:lpstr>ヒラギノ明朝 ProN W6</vt:lpstr>
      <vt:lpstr>Flow</vt:lpstr>
      <vt:lpstr>Cardiovascular System Block Cardiac electrical activity (Physiology)</vt:lpstr>
      <vt:lpstr>Cardiac Electrical Activity</vt:lpstr>
      <vt:lpstr>The Specialized Excitatory and Conductive System of the Heart</vt:lpstr>
      <vt:lpstr>Conduction of Impulses</vt:lpstr>
      <vt:lpstr>Conduction of Impulses</vt:lpstr>
      <vt:lpstr>Conduction of Impulses</vt:lpstr>
      <vt:lpstr>Conduction of Impulses</vt:lpstr>
      <vt:lpstr>Conduction of Impulses</vt:lpstr>
      <vt:lpstr>Conduction of Impulses</vt:lpstr>
      <vt:lpstr>Spread of the cardiac impulse through the heart</vt:lpstr>
      <vt:lpstr>Control of Excitation and Conduction in the Heart</vt:lpstr>
      <vt:lpstr>Abnormal Pacemakers</vt:lpstr>
      <vt:lpstr>Abnormal Pacemakers</vt:lpstr>
      <vt:lpstr>Control of Heart Rhythmicity and Impulse Conduction by the Cardiac Nerves</vt:lpstr>
      <vt:lpstr>Parasympathetic stimulation of the heart</vt:lpstr>
      <vt:lpstr>Sympathetic stimulation of the heart</vt:lpstr>
      <vt:lpstr>For further readings and diagrams:</vt:lpstr>
      <vt:lpstr>Good Luck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Cardiac electrical activity (Physiology)</dc:title>
  <dc:creator>Dr Mona Soliman</dc:creator>
  <cp:lastModifiedBy>Sulaiman Mona</cp:lastModifiedBy>
  <cp:revision>19</cp:revision>
  <dcterms:created xsi:type="dcterms:W3CDTF">2012-02-21T07:03:24Z</dcterms:created>
  <dcterms:modified xsi:type="dcterms:W3CDTF">2016-02-16T09:24:02Z</dcterms:modified>
</cp:coreProperties>
</file>