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jpg" ContentType="image/jpg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</p:sldIdLst>
  <p:sldSz cx="6858000" cy="9144000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14350" y="2834640"/>
            <a:ext cx="5829300" cy="1920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028700" y="5120640"/>
            <a:ext cx="4800600" cy="2286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algn="r" marR="5715">
              <a:lnSpc>
                <a:spcPts val="1305"/>
              </a:lnSpc>
            </a:pPr>
            <a:r>
              <a:rPr dirty="0" spc="-25"/>
              <a:t>Dr. </a:t>
            </a:r>
            <a:r>
              <a:rPr dirty="0" spc="-5"/>
              <a:t>Abeer A. Al-Masri, Faculty </a:t>
            </a:r>
            <a:r>
              <a:rPr dirty="0"/>
              <a:t>of</a:t>
            </a:r>
            <a:r>
              <a:rPr dirty="0" spc="-120"/>
              <a:t> </a:t>
            </a:r>
            <a:r>
              <a:rPr dirty="0" spc="-5"/>
              <a:t>Medicine,</a:t>
            </a:r>
          </a:p>
          <a:p>
            <a:pPr algn="r" marR="5080">
              <a:lnSpc>
                <a:spcPct val="100000"/>
              </a:lnSpc>
            </a:pPr>
            <a:r>
              <a:rPr dirty="0" spc="-5"/>
              <a:t>KSU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310"/>
              </a:lnSpc>
            </a:pPr>
            <a:fld id="{81D60167-4931-47E6-BA6A-407CBD079E47}" type="slidenum">
              <a:rPr dirty="0" spc="-5"/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algn="r" marR="5715">
              <a:lnSpc>
                <a:spcPts val="1305"/>
              </a:lnSpc>
            </a:pPr>
            <a:r>
              <a:rPr dirty="0" spc="-25"/>
              <a:t>Dr. </a:t>
            </a:r>
            <a:r>
              <a:rPr dirty="0" spc="-5"/>
              <a:t>Abeer A. Al-Masri, Faculty </a:t>
            </a:r>
            <a:r>
              <a:rPr dirty="0"/>
              <a:t>of</a:t>
            </a:r>
            <a:r>
              <a:rPr dirty="0" spc="-120"/>
              <a:t> </a:t>
            </a:r>
            <a:r>
              <a:rPr dirty="0" spc="-5"/>
              <a:t>Medicine,</a:t>
            </a:r>
          </a:p>
          <a:p>
            <a:pPr algn="r" marR="5080">
              <a:lnSpc>
                <a:spcPct val="100000"/>
              </a:lnSpc>
            </a:pPr>
            <a:r>
              <a:rPr dirty="0" spc="-5"/>
              <a:t>KSU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310"/>
              </a:lnSpc>
            </a:pPr>
            <a:fld id="{81D60167-4931-47E6-BA6A-407CBD079E47}" type="slidenum">
              <a:rPr dirty="0" spc="-5"/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42900" y="2103120"/>
            <a:ext cx="2983230" cy="6035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3531870" y="2103120"/>
            <a:ext cx="2983230" cy="6035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algn="r" marR="5715">
              <a:lnSpc>
                <a:spcPts val="1305"/>
              </a:lnSpc>
            </a:pPr>
            <a:r>
              <a:rPr dirty="0" spc="-25"/>
              <a:t>Dr. </a:t>
            </a:r>
            <a:r>
              <a:rPr dirty="0" spc="-5"/>
              <a:t>Abeer A. Al-Masri, Faculty </a:t>
            </a:r>
            <a:r>
              <a:rPr dirty="0"/>
              <a:t>of</a:t>
            </a:r>
            <a:r>
              <a:rPr dirty="0" spc="-120"/>
              <a:t> </a:t>
            </a:r>
            <a:r>
              <a:rPr dirty="0" spc="-5"/>
              <a:t>Medicine,</a:t>
            </a:r>
          </a:p>
          <a:p>
            <a:pPr algn="r" marR="5080">
              <a:lnSpc>
                <a:spcPct val="100000"/>
              </a:lnSpc>
            </a:pPr>
            <a:r>
              <a:rPr dirty="0" spc="-5"/>
              <a:t>KSU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310"/>
              </a:lnSpc>
            </a:pPr>
            <a:fld id="{81D60167-4931-47E6-BA6A-407CBD079E47}" type="slidenum">
              <a:rPr dirty="0" spc="-5"/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algn="r" marR="5715">
              <a:lnSpc>
                <a:spcPts val="1305"/>
              </a:lnSpc>
            </a:pPr>
            <a:r>
              <a:rPr dirty="0" spc="-25"/>
              <a:t>Dr. </a:t>
            </a:r>
            <a:r>
              <a:rPr dirty="0" spc="-5"/>
              <a:t>Abeer A. Al-Masri, Faculty </a:t>
            </a:r>
            <a:r>
              <a:rPr dirty="0"/>
              <a:t>of</a:t>
            </a:r>
            <a:r>
              <a:rPr dirty="0" spc="-120"/>
              <a:t> </a:t>
            </a:r>
            <a:r>
              <a:rPr dirty="0" spc="-5"/>
              <a:t>Medicine,</a:t>
            </a:r>
          </a:p>
          <a:p>
            <a:pPr algn="r" marR="5080">
              <a:lnSpc>
                <a:spcPct val="100000"/>
              </a:lnSpc>
            </a:pPr>
            <a:r>
              <a:rPr dirty="0" spc="-5"/>
              <a:t>KSU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310"/>
              </a:lnSpc>
            </a:pPr>
            <a:fld id="{81D60167-4931-47E6-BA6A-407CBD079E47}" type="slidenum">
              <a:rPr dirty="0" spc="-5"/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algn="r" marR="5715">
              <a:lnSpc>
                <a:spcPts val="1305"/>
              </a:lnSpc>
            </a:pPr>
            <a:r>
              <a:rPr dirty="0" spc="-25"/>
              <a:t>Dr. </a:t>
            </a:r>
            <a:r>
              <a:rPr dirty="0" spc="-5"/>
              <a:t>Abeer A. Al-Masri, Faculty </a:t>
            </a:r>
            <a:r>
              <a:rPr dirty="0"/>
              <a:t>of</a:t>
            </a:r>
            <a:r>
              <a:rPr dirty="0" spc="-120"/>
              <a:t> </a:t>
            </a:r>
            <a:r>
              <a:rPr dirty="0" spc="-5"/>
              <a:t>Medicine,</a:t>
            </a:r>
          </a:p>
          <a:p>
            <a:pPr algn="r" marR="5080">
              <a:lnSpc>
                <a:spcPct val="100000"/>
              </a:lnSpc>
            </a:pPr>
            <a:r>
              <a:rPr dirty="0" spc="-5"/>
              <a:t>KSU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310"/>
              </a:lnSpc>
            </a:pPr>
            <a:fld id="{81D60167-4931-47E6-BA6A-407CBD079E47}" type="slidenum">
              <a:rPr dirty="0" spc="-5"/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42900" y="365760"/>
            <a:ext cx="6172200" cy="1463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900" y="2103120"/>
            <a:ext cx="6172200" cy="6035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4045077" y="8745015"/>
            <a:ext cx="2735579" cy="3606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algn="r" marR="5715">
              <a:lnSpc>
                <a:spcPts val="1305"/>
              </a:lnSpc>
            </a:pPr>
            <a:r>
              <a:rPr dirty="0" spc="-25"/>
              <a:t>Dr. </a:t>
            </a:r>
            <a:r>
              <a:rPr dirty="0" spc="-5"/>
              <a:t>Abeer A. Al-Masri, Faculty </a:t>
            </a:r>
            <a:r>
              <a:rPr dirty="0"/>
              <a:t>of</a:t>
            </a:r>
            <a:r>
              <a:rPr dirty="0" spc="-120"/>
              <a:t> </a:t>
            </a:r>
            <a:r>
              <a:rPr dirty="0" spc="-5"/>
              <a:t>Medicine,</a:t>
            </a:r>
          </a:p>
          <a:p>
            <a:pPr algn="r" marR="5080">
              <a:lnSpc>
                <a:spcPct val="100000"/>
              </a:lnSpc>
            </a:pPr>
            <a:r>
              <a:rPr dirty="0" spc="-5"/>
              <a:t>KSU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42900" y="8503920"/>
            <a:ext cx="1577340" cy="457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81788" y="8927035"/>
            <a:ext cx="208915" cy="177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310"/>
              </a:lnSpc>
            </a:pPr>
            <a:fld id="{81D60167-4931-47E6-BA6A-407CBD079E47}" type="slidenum">
              <a:rPr dirty="0" spc="-5"/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jp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jpg"/><Relationship Id="rId9" Type="http://schemas.openxmlformats.org/officeDocument/2006/relationships/image" Target="../media/image8.jp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2" Type="http://schemas.openxmlformats.org/officeDocument/2006/relationships/image" Target="../media/image11.png"/><Relationship Id="rId13" Type="http://schemas.openxmlformats.org/officeDocument/2006/relationships/image" Target="../media/image12.png"/><Relationship Id="rId14" Type="http://schemas.openxmlformats.org/officeDocument/2006/relationships/image" Target="../media/image13.png"/><Relationship Id="rId15" Type="http://schemas.openxmlformats.org/officeDocument/2006/relationships/image" Target="../media/image14.png"/><Relationship Id="rId16" Type="http://schemas.openxmlformats.org/officeDocument/2006/relationships/image" Target="../media/image15.png"/><Relationship Id="rId17" Type="http://schemas.openxmlformats.org/officeDocument/2006/relationships/image" Target="../media/image16.png"/><Relationship Id="rId18" Type="http://schemas.openxmlformats.org/officeDocument/2006/relationships/image" Target="../media/image17.png"/><Relationship Id="rId19" Type="http://schemas.openxmlformats.org/officeDocument/2006/relationships/image" Target="../media/image18.png"/><Relationship Id="rId20" Type="http://schemas.openxmlformats.org/officeDocument/2006/relationships/image" Target="../media/image19.png"/><Relationship Id="rId21" Type="http://schemas.openxmlformats.org/officeDocument/2006/relationships/image" Target="../media/image20.png"/><Relationship Id="rId22" Type="http://schemas.openxmlformats.org/officeDocument/2006/relationships/image" Target="../media/image21.png"/><Relationship Id="rId23" Type="http://schemas.openxmlformats.org/officeDocument/2006/relationships/image" Target="../media/image22.png"/></Relationships>
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95.jpg"/><Relationship Id="rId3" Type="http://schemas.openxmlformats.org/officeDocument/2006/relationships/image" Target="../media/image196.png"/><Relationship Id="rId4" Type="http://schemas.openxmlformats.org/officeDocument/2006/relationships/image" Target="../media/image197.png"/><Relationship Id="rId5" Type="http://schemas.openxmlformats.org/officeDocument/2006/relationships/image" Target="../media/image198.png"/><Relationship Id="rId6" Type="http://schemas.openxmlformats.org/officeDocument/2006/relationships/image" Target="../media/image199.png"/><Relationship Id="rId7" Type="http://schemas.openxmlformats.org/officeDocument/2006/relationships/image" Target="../media/image200.png"/><Relationship Id="rId8" Type="http://schemas.openxmlformats.org/officeDocument/2006/relationships/image" Target="../media/image201.png"/><Relationship Id="rId9" Type="http://schemas.openxmlformats.org/officeDocument/2006/relationships/image" Target="../media/image202.png"/><Relationship Id="rId10" Type="http://schemas.openxmlformats.org/officeDocument/2006/relationships/image" Target="../media/image203.png"/><Relationship Id="rId11" Type="http://schemas.openxmlformats.org/officeDocument/2006/relationships/image" Target="../media/image204.jpg"/><Relationship Id="rId12" Type="http://schemas.openxmlformats.org/officeDocument/2006/relationships/image" Target="../media/image205.png"/><Relationship Id="rId13" Type="http://schemas.openxmlformats.org/officeDocument/2006/relationships/image" Target="../media/image206.png"/><Relationship Id="rId14" Type="http://schemas.openxmlformats.org/officeDocument/2006/relationships/image" Target="../media/image207.png"/><Relationship Id="rId15" Type="http://schemas.openxmlformats.org/officeDocument/2006/relationships/image" Target="../media/image208.png"/><Relationship Id="rId16" Type="http://schemas.openxmlformats.org/officeDocument/2006/relationships/image" Target="../media/image209.png"/><Relationship Id="rId17" Type="http://schemas.openxmlformats.org/officeDocument/2006/relationships/image" Target="../media/image210.png"/><Relationship Id="rId18" Type="http://schemas.openxmlformats.org/officeDocument/2006/relationships/image" Target="../media/image211.png"/></Relationships>
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12.jpg"/><Relationship Id="rId3" Type="http://schemas.openxmlformats.org/officeDocument/2006/relationships/image" Target="../media/image213.png"/><Relationship Id="rId4" Type="http://schemas.openxmlformats.org/officeDocument/2006/relationships/image" Target="../media/image214.png"/><Relationship Id="rId5" Type="http://schemas.openxmlformats.org/officeDocument/2006/relationships/image" Target="../media/image215.png"/><Relationship Id="rId6" Type="http://schemas.openxmlformats.org/officeDocument/2006/relationships/image" Target="../media/image216.png"/><Relationship Id="rId7" Type="http://schemas.openxmlformats.org/officeDocument/2006/relationships/image" Target="../media/image217.png"/><Relationship Id="rId8" Type="http://schemas.openxmlformats.org/officeDocument/2006/relationships/image" Target="../media/image218.jpg"/><Relationship Id="rId9" Type="http://schemas.openxmlformats.org/officeDocument/2006/relationships/image" Target="../media/image219.png"/><Relationship Id="rId10" Type="http://schemas.openxmlformats.org/officeDocument/2006/relationships/image" Target="../media/image220.png"/><Relationship Id="rId11" Type="http://schemas.openxmlformats.org/officeDocument/2006/relationships/image" Target="../media/image221.png"/><Relationship Id="rId12" Type="http://schemas.openxmlformats.org/officeDocument/2006/relationships/image" Target="../media/image222.png"/><Relationship Id="rId13" Type="http://schemas.openxmlformats.org/officeDocument/2006/relationships/image" Target="../media/image223.png"/><Relationship Id="rId14" Type="http://schemas.openxmlformats.org/officeDocument/2006/relationships/image" Target="../media/image224.png"/><Relationship Id="rId15" Type="http://schemas.openxmlformats.org/officeDocument/2006/relationships/image" Target="../media/image225.png"/><Relationship Id="rId16" Type="http://schemas.openxmlformats.org/officeDocument/2006/relationships/image" Target="../media/image226.png"/><Relationship Id="rId17" Type="http://schemas.openxmlformats.org/officeDocument/2006/relationships/image" Target="../media/image227.png"/><Relationship Id="rId18" Type="http://schemas.openxmlformats.org/officeDocument/2006/relationships/image" Target="../media/image228.png"/><Relationship Id="rId19" Type="http://schemas.openxmlformats.org/officeDocument/2006/relationships/image" Target="../media/image229.png"/><Relationship Id="rId20" Type="http://schemas.openxmlformats.org/officeDocument/2006/relationships/image" Target="../media/image230.png"/><Relationship Id="rId21" Type="http://schemas.openxmlformats.org/officeDocument/2006/relationships/image" Target="../media/image231.png"/><Relationship Id="rId22" Type="http://schemas.openxmlformats.org/officeDocument/2006/relationships/image" Target="../media/image232.png"/><Relationship Id="rId23" Type="http://schemas.openxmlformats.org/officeDocument/2006/relationships/image" Target="../media/image233.png"/><Relationship Id="rId24" Type="http://schemas.openxmlformats.org/officeDocument/2006/relationships/image" Target="../media/image234.png"/><Relationship Id="rId25" Type="http://schemas.openxmlformats.org/officeDocument/2006/relationships/image" Target="../media/image235.png"/></Relationships>
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6.jpg"/><Relationship Id="rId3" Type="http://schemas.openxmlformats.org/officeDocument/2006/relationships/image" Target="../media/image237.png"/><Relationship Id="rId4" Type="http://schemas.openxmlformats.org/officeDocument/2006/relationships/image" Target="../media/image238.png"/><Relationship Id="rId5" Type="http://schemas.openxmlformats.org/officeDocument/2006/relationships/image" Target="../media/image239.png"/><Relationship Id="rId6" Type="http://schemas.openxmlformats.org/officeDocument/2006/relationships/image" Target="../media/image240.jpg"/><Relationship Id="rId7" Type="http://schemas.openxmlformats.org/officeDocument/2006/relationships/image" Target="../media/image241.png"/><Relationship Id="rId8" Type="http://schemas.openxmlformats.org/officeDocument/2006/relationships/image" Target="../media/image242.png"/><Relationship Id="rId9" Type="http://schemas.openxmlformats.org/officeDocument/2006/relationships/image" Target="../media/image243.png"/><Relationship Id="rId10" Type="http://schemas.openxmlformats.org/officeDocument/2006/relationships/image" Target="../media/image244.png"/><Relationship Id="rId11" Type="http://schemas.openxmlformats.org/officeDocument/2006/relationships/image" Target="../media/image245.png"/><Relationship Id="rId12" Type="http://schemas.openxmlformats.org/officeDocument/2006/relationships/image" Target="../media/image246.png"/><Relationship Id="rId13" Type="http://schemas.openxmlformats.org/officeDocument/2006/relationships/image" Target="../media/image247.png"/><Relationship Id="rId14" Type="http://schemas.openxmlformats.org/officeDocument/2006/relationships/image" Target="../media/image248.png"/></Relationships>
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49.jpg"/><Relationship Id="rId3" Type="http://schemas.openxmlformats.org/officeDocument/2006/relationships/image" Target="../media/image250.png"/><Relationship Id="rId4" Type="http://schemas.openxmlformats.org/officeDocument/2006/relationships/image" Target="../media/image251.png"/><Relationship Id="rId5" Type="http://schemas.openxmlformats.org/officeDocument/2006/relationships/image" Target="../media/image252.png"/><Relationship Id="rId6" Type="http://schemas.openxmlformats.org/officeDocument/2006/relationships/image" Target="../media/image253.jpg"/><Relationship Id="rId7" Type="http://schemas.openxmlformats.org/officeDocument/2006/relationships/image" Target="../media/image254.png"/><Relationship Id="rId8" Type="http://schemas.openxmlformats.org/officeDocument/2006/relationships/image" Target="../media/image255.png"/><Relationship Id="rId9" Type="http://schemas.openxmlformats.org/officeDocument/2006/relationships/image" Target="../media/image256.png"/><Relationship Id="rId10" Type="http://schemas.openxmlformats.org/officeDocument/2006/relationships/image" Target="../media/image257.png"/><Relationship Id="rId11" Type="http://schemas.openxmlformats.org/officeDocument/2006/relationships/image" Target="../media/image258.png"/><Relationship Id="rId12" Type="http://schemas.openxmlformats.org/officeDocument/2006/relationships/image" Target="../media/image259.png"/><Relationship Id="rId13" Type="http://schemas.openxmlformats.org/officeDocument/2006/relationships/image" Target="../media/image260.png"/></Relationships>
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61.jpg"/><Relationship Id="rId3" Type="http://schemas.openxmlformats.org/officeDocument/2006/relationships/image" Target="../media/image262.jpg"/><Relationship Id="rId4" Type="http://schemas.openxmlformats.org/officeDocument/2006/relationships/image" Target="../media/image263.png"/><Relationship Id="rId5" Type="http://schemas.openxmlformats.org/officeDocument/2006/relationships/image" Target="../media/image264.jpg"/><Relationship Id="rId6" Type="http://schemas.openxmlformats.org/officeDocument/2006/relationships/image" Target="../media/image265.png"/><Relationship Id="rId7" Type="http://schemas.openxmlformats.org/officeDocument/2006/relationships/image" Target="../media/image266.png"/><Relationship Id="rId8" Type="http://schemas.openxmlformats.org/officeDocument/2006/relationships/image" Target="../media/image267.png"/><Relationship Id="rId9" Type="http://schemas.openxmlformats.org/officeDocument/2006/relationships/image" Target="../media/image268.png"/><Relationship Id="rId10" Type="http://schemas.openxmlformats.org/officeDocument/2006/relationships/image" Target="../media/image269.png"/></Relationships>
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70.jpg"/><Relationship Id="rId3" Type="http://schemas.openxmlformats.org/officeDocument/2006/relationships/image" Target="../media/image271.png"/><Relationship Id="rId4" Type="http://schemas.openxmlformats.org/officeDocument/2006/relationships/image" Target="../media/image272.png"/><Relationship Id="rId5" Type="http://schemas.openxmlformats.org/officeDocument/2006/relationships/image" Target="../media/image273.png"/><Relationship Id="rId6" Type="http://schemas.openxmlformats.org/officeDocument/2006/relationships/image" Target="../media/image274.png"/><Relationship Id="rId7" Type="http://schemas.openxmlformats.org/officeDocument/2006/relationships/image" Target="../media/image275.png"/><Relationship Id="rId8" Type="http://schemas.openxmlformats.org/officeDocument/2006/relationships/image" Target="../media/image276.png"/><Relationship Id="rId9" Type="http://schemas.openxmlformats.org/officeDocument/2006/relationships/image" Target="../media/image277.png"/><Relationship Id="rId10" Type="http://schemas.openxmlformats.org/officeDocument/2006/relationships/image" Target="../media/image278.jpg"/><Relationship Id="rId11" Type="http://schemas.openxmlformats.org/officeDocument/2006/relationships/image" Target="../media/image279.png"/><Relationship Id="rId12" Type="http://schemas.openxmlformats.org/officeDocument/2006/relationships/image" Target="../media/image280.png"/><Relationship Id="rId13" Type="http://schemas.openxmlformats.org/officeDocument/2006/relationships/image" Target="../media/image281.png"/><Relationship Id="rId14" Type="http://schemas.openxmlformats.org/officeDocument/2006/relationships/image" Target="../media/image282.png"/></Relationships>
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83.jpg"/><Relationship Id="rId3" Type="http://schemas.openxmlformats.org/officeDocument/2006/relationships/image" Target="../media/image284.png"/><Relationship Id="rId4" Type="http://schemas.openxmlformats.org/officeDocument/2006/relationships/image" Target="../media/image285.png"/><Relationship Id="rId5" Type="http://schemas.openxmlformats.org/officeDocument/2006/relationships/image" Target="../media/image286.png"/><Relationship Id="rId6" Type="http://schemas.openxmlformats.org/officeDocument/2006/relationships/image" Target="../media/image287.png"/><Relationship Id="rId7" Type="http://schemas.openxmlformats.org/officeDocument/2006/relationships/image" Target="../media/image288.png"/><Relationship Id="rId8" Type="http://schemas.openxmlformats.org/officeDocument/2006/relationships/image" Target="../media/image289.jpg"/><Relationship Id="rId9" Type="http://schemas.openxmlformats.org/officeDocument/2006/relationships/image" Target="../media/image290.png"/><Relationship Id="rId10" Type="http://schemas.openxmlformats.org/officeDocument/2006/relationships/image" Target="../media/image291.png"/><Relationship Id="rId11" Type="http://schemas.openxmlformats.org/officeDocument/2006/relationships/image" Target="../media/image292.png"/><Relationship Id="rId12" Type="http://schemas.openxmlformats.org/officeDocument/2006/relationships/image" Target="../media/image293.png"/></Relationships>
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94.jpg"/><Relationship Id="rId3" Type="http://schemas.openxmlformats.org/officeDocument/2006/relationships/image" Target="../media/image295.png"/><Relationship Id="rId4" Type="http://schemas.openxmlformats.org/officeDocument/2006/relationships/image" Target="../media/image296.png"/><Relationship Id="rId5" Type="http://schemas.openxmlformats.org/officeDocument/2006/relationships/image" Target="../media/image297.png"/><Relationship Id="rId6" Type="http://schemas.openxmlformats.org/officeDocument/2006/relationships/image" Target="../media/image298.png"/><Relationship Id="rId7" Type="http://schemas.openxmlformats.org/officeDocument/2006/relationships/image" Target="../media/image299.jpg"/><Relationship Id="rId8" Type="http://schemas.openxmlformats.org/officeDocument/2006/relationships/image" Target="../media/image300.png"/><Relationship Id="rId9" Type="http://schemas.openxmlformats.org/officeDocument/2006/relationships/image" Target="../media/image301.png"/><Relationship Id="rId10" Type="http://schemas.openxmlformats.org/officeDocument/2006/relationships/image" Target="../media/image302.png"/></Relationships>
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03.jpg"/><Relationship Id="rId3" Type="http://schemas.openxmlformats.org/officeDocument/2006/relationships/image" Target="../media/image304.png"/><Relationship Id="rId4" Type="http://schemas.openxmlformats.org/officeDocument/2006/relationships/image" Target="../media/image305.png"/><Relationship Id="rId5" Type="http://schemas.openxmlformats.org/officeDocument/2006/relationships/image" Target="../media/image306.png"/><Relationship Id="rId6" Type="http://schemas.openxmlformats.org/officeDocument/2006/relationships/image" Target="../media/image307.png"/><Relationship Id="rId7" Type="http://schemas.openxmlformats.org/officeDocument/2006/relationships/image" Target="../media/image308.jpg"/><Relationship Id="rId8" Type="http://schemas.openxmlformats.org/officeDocument/2006/relationships/image" Target="../media/image309.png"/><Relationship Id="rId9" Type="http://schemas.openxmlformats.org/officeDocument/2006/relationships/image" Target="../media/image310.png"/><Relationship Id="rId10" Type="http://schemas.openxmlformats.org/officeDocument/2006/relationships/image" Target="../media/image311.png"/></Relationships>
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12.jpg"/><Relationship Id="rId3" Type="http://schemas.openxmlformats.org/officeDocument/2006/relationships/image" Target="../media/image313.png"/><Relationship Id="rId4" Type="http://schemas.openxmlformats.org/officeDocument/2006/relationships/image" Target="../media/image314.png"/><Relationship Id="rId5" Type="http://schemas.openxmlformats.org/officeDocument/2006/relationships/image" Target="../media/image315.png"/><Relationship Id="rId6" Type="http://schemas.openxmlformats.org/officeDocument/2006/relationships/image" Target="../media/image316.png"/><Relationship Id="rId7" Type="http://schemas.openxmlformats.org/officeDocument/2006/relationships/image" Target="../media/image317.png"/><Relationship Id="rId8" Type="http://schemas.openxmlformats.org/officeDocument/2006/relationships/image" Target="../media/image318.png"/><Relationship Id="rId9" Type="http://schemas.openxmlformats.org/officeDocument/2006/relationships/image" Target="../media/image319.jpg"/><Relationship Id="rId10" Type="http://schemas.openxmlformats.org/officeDocument/2006/relationships/image" Target="../media/image320.png"/><Relationship Id="rId11" Type="http://schemas.openxmlformats.org/officeDocument/2006/relationships/image" Target="../media/image321.png"/><Relationship Id="rId12" Type="http://schemas.openxmlformats.org/officeDocument/2006/relationships/image" Target="../media/image322.jpg"/><Relationship Id="rId13" Type="http://schemas.openxmlformats.org/officeDocument/2006/relationships/image" Target="../media/image323.pn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.jpg"/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5" Type="http://schemas.openxmlformats.org/officeDocument/2006/relationships/image" Target="../media/image26.png"/><Relationship Id="rId6" Type="http://schemas.openxmlformats.org/officeDocument/2006/relationships/image" Target="../media/image27.jpg"/><Relationship Id="rId7" Type="http://schemas.openxmlformats.org/officeDocument/2006/relationships/image" Target="../media/image28.png"/><Relationship Id="rId8" Type="http://schemas.openxmlformats.org/officeDocument/2006/relationships/image" Target="../media/image29.png"/><Relationship Id="rId9" Type="http://schemas.openxmlformats.org/officeDocument/2006/relationships/image" Target="../media/image30.png"/><Relationship Id="rId10" Type="http://schemas.openxmlformats.org/officeDocument/2006/relationships/image" Target="../media/image31.png"/><Relationship Id="rId11" Type="http://schemas.openxmlformats.org/officeDocument/2006/relationships/image" Target="../media/image32.png"/><Relationship Id="rId12" Type="http://schemas.openxmlformats.org/officeDocument/2006/relationships/image" Target="../media/image33.png"/></Relationships>
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24.jpg"/><Relationship Id="rId3" Type="http://schemas.openxmlformats.org/officeDocument/2006/relationships/image" Target="../media/image325.png"/><Relationship Id="rId4" Type="http://schemas.openxmlformats.org/officeDocument/2006/relationships/image" Target="../media/image326.png"/><Relationship Id="rId5" Type="http://schemas.openxmlformats.org/officeDocument/2006/relationships/image" Target="../media/image327.png"/><Relationship Id="rId6" Type="http://schemas.openxmlformats.org/officeDocument/2006/relationships/image" Target="../media/image328.jpg"/><Relationship Id="rId7" Type="http://schemas.openxmlformats.org/officeDocument/2006/relationships/image" Target="../media/image329.png"/><Relationship Id="rId8" Type="http://schemas.openxmlformats.org/officeDocument/2006/relationships/image" Target="../media/image330.png"/><Relationship Id="rId9" Type="http://schemas.openxmlformats.org/officeDocument/2006/relationships/image" Target="../media/image331.png"/><Relationship Id="rId10" Type="http://schemas.openxmlformats.org/officeDocument/2006/relationships/image" Target="../media/image332.png"/><Relationship Id="rId11" Type="http://schemas.openxmlformats.org/officeDocument/2006/relationships/image" Target="../media/image333.png"/><Relationship Id="rId12" Type="http://schemas.openxmlformats.org/officeDocument/2006/relationships/image" Target="../media/image334.png"/><Relationship Id="rId13" Type="http://schemas.openxmlformats.org/officeDocument/2006/relationships/image" Target="../media/image335.png"/><Relationship Id="rId14" Type="http://schemas.openxmlformats.org/officeDocument/2006/relationships/image" Target="../media/image336.png"/><Relationship Id="rId15" Type="http://schemas.openxmlformats.org/officeDocument/2006/relationships/image" Target="../media/image337.png"/><Relationship Id="rId16" Type="http://schemas.openxmlformats.org/officeDocument/2006/relationships/image" Target="../media/image338.png"/><Relationship Id="rId17" Type="http://schemas.openxmlformats.org/officeDocument/2006/relationships/image" Target="../media/image339.png"/><Relationship Id="rId18" Type="http://schemas.openxmlformats.org/officeDocument/2006/relationships/image" Target="../media/image340.png"/></Relationships>
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41.jpg"/><Relationship Id="rId3" Type="http://schemas.openxmlformats.org/officeDocument/2006/relationships/image" Target="../media/image342.png"/><Relationship Id="rId4" Type="http://schemas.openxmlformats.org/officeDocument/2006/relationships/image" Target="../media/image343.png"/><Relationship Id="rId5" Type="http://schemas.openxmlformats.org/officeDocument/2006/relationships/image" Target="../media/image344.png"/><Relationship Id="rId6" Type="http://schemas.openxmlformats.org/officeDocument/2006/relationships/image" Target="../media/image345.png"/><Relationship Id="rId7" Type="http://schemas.openxmlformats.org/officeDocument/2006/relationships/image" Target="../media/image346.png"/><Relationship Id="rId8" Type="http://schemas.openxmlformats.org/officeDocument/2006/relationships/image" Target="../media/image347.png"/><Relationship Id="rId9" Type="http://schemas.openxmlformats.org/officeDocument/2006/relationships/image" Target="../media/image348.png"/><Relationship Id="rId10" Type="http://schemas.openxmlformats.org/officeDocument/2006/relationships/image" Target="../media/image349.png"/><Relationship Id="rId11" Type="http://schemas.openxmlformats.org/officeDocument/2006/relationships/image" Target="../media/image350.png"/><Relationship Id="rId12" Type="http://schemas.openxmlformats.org/officeDocument/2006/relationships/image" Target="../media/image351.png"/><Relationship Id="rId13" Type="http://schemas.openxmlformats.org/officeDocument/2006/relationships/image" Target="../media/image352.png"/><Relationship Id="rId14" Type="http://schemas.openxmlformats.org/officeDocument/2006/relationships/image" Target="../media/image353.png"/><Relationship Id="rId15" Type="http://schemas.openxmlformats.org/officeDocument/2006/relationships/image" Target="../media/image354.jpg"/><Relationship Id="rId16" Type="http://schemas.openxmlformats.org/officeDocument/2006/relationships/image" Target="../media/image355.png"/><Relationship Id="rId17" Type="http://schemas.openxmlformats.org/officeDocument/2006/relationships/image" Target="../media/image356.png"/><Relationship Id="rId18" Type="http://schemas.openxmlformats.org/officeDocument/2006/relationships/image" Target="../media/image357.png"/><Relationship Id="rId19" Type="http://schemas.openxmlformats.org/officeDocument/2006/relationships/image" Target="../media/image358.png"/><Relationship Id="rId20" Type="http://schemas.openxmlformats.org/officeDocument/2006/relationships/image" Target="../media/image359.png"/><Relationship Id="rId21" Type="http://schemas.openxmlformats.org/officeDocument/2006/relationships/image" Target="../media/image360.png"/><Relationship Id="rId22" Type="http://schemas.openxmlformats.org/officeDocument/2006/relationships/image" Target="../media/image361.png"/><Relationship Id="rId23" Type="http://schemas.openxmlformats.org/officeDocument/2006/relationships/image" Target="../media/image362.png"/><Relationship Id="rId24" Type="http://schemas.openxmlformats.org/officeDocument/2006/relationships/image" Target="../media/image363.png"/><Relationship Id="rId25" Type="http://schemas.openxmlformats.org/officeDocument/2006/relationships/image" Target="../media/image364.png"/></Relationships>
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65.jpg"/><Relationship Id="rId3" Type="http://schemas.openxmlformats.org/officeDocument/2006/relationships/image" Target="../media/image366.png"/><Relationship Id="rId4" Type="http://schemas.openxmlformats.org/officeDocument/2006/relationships/image" Target="../media/image367.png"/><Relationship Id="rId5" Type="http://schemas.openxmlformats.org/officeDocument/2006/relationships/image" Target="../media/image368.png"/><Relationship Id="rId6" Type="http://schemas.openxmlformats.org/officeDocument/2006/relationships/image" Target="../media/image369.png"/><Relationship Id="rId7" Type="http://schemas.openxmlformats.org/officeDocument/2006/relationships/image" Target="../media/image370.png"/><Relationship Id="rId8" Type="http://schemas.openxmlformats.org/officeDocument/2006/relationships/image" Target="../media/image371.png"/><Relationship Id="rId9" Type="http://schemas.openxmlformats.org/officeDocument/2006/relationships/image" Target="../media/image372.png"/><Relationship Id="rId10" Type="http://schemas.openxmlformats.org/officeDocument/2006/relationships/image" Target="../media/image373.png"/><Relationship Id="rId11" Type="http://schemas.openxmlformats.org/officeDocument/2006/relationships/image" Target="../media/image374.png"/><Relationship Id="rId12" Type="http://schemas.openxmlformats.org/officeDocument/2006/relationships/image" Target="../media/image375.png"/><Relationship Id="rId13" Type="http://schemas.openxmlformats.org/officeDocument/2006/relationships/image" Target="../media/image376.jpg"/><Relationship Id="rId14" Type="http://schemas.openxmlformats.org/officeDocument/2006/relationships/image" Target="../media/image377.png"/><Relationship Id="rId15" Type="http://schemas.openxmlformats.org/officeDocument/2006/relationships/image" Target="../media/image378.png"/><Relationship Id="rId16" Type="http://schemas.openxmlformats.org/officeDocument/2006/relationships/image" Target="../media/image379.png"/><Relationship Id="rId17" Type="http://schemas.openxmlformats.org/officeDocument/2006/relationships/image" Target="../media/image380.png"/><Relationship Id="rId18" Type="http://schemas.openxmlformats.org/officeDocument/2006/relationships/image" Target="../media/image381.png"/></Relationships>
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82.jpg"/><Relationship Id="rId3" Type="http://schemas.openxmlformats.org/officeDocument/2006/relationships/image" Target="../media/image383.jpg"/><Relationship Id="rId4" Type="http://schemas.openxmlformats.org/officeDocument/2006/relationships/image" Target="../media/image384.png"/><Relationship Id="rId5" Type="http://schemas.openxmlformats.org/officeDocument/2006/relationships/image" Target="../media/image385.png"/><Relationship Id="rId6" Type="http://schemas.openxmlformats.org/officeDocument/2006/relationships/image" Target="../media/image386.png"/><Relationship Id="rId7" Type="http://schemas.openxmlformats.org/officeDocument/2006/relationships/image" Target="../media/image387.png"/><Relationship Id="rId8" Type="http://schemas.openxmlformats.org/officeDocument/2006/relationships/image" Target="../media/image388.jpg"/><Relationship Id="rId9" Type="http://schemas.openxmlformats.org/officeDocument/2006/relationships/image" Target="../media/image389.jpg"/><Relationship Id="rId10" Type="http://schemas.openxmlformats.org/officeDocument/2006/relationships/image" Target="../media/image390.png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4.jpg"/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5" Type="http://schemas.openxmlformats.org/officeDocument/2006/relationships/image" Target="../media/image37.png"/><Relationship Id="rId6" Type="http://schemas.openxmlformats.org/officeDocument/2006/relationships/image" Target="../media/image38.png"/><Relationship Id="rId7" Type="http://schemas.openxmlformats.org/officeDocument/2006/relationships/image" Target="../media/image39.png"/><Relationship Id="rId8" Type="http://schemas.openxmlformats.org/officeDocument/2006/relationships/image" Target="../media/image40.jpg"/><Relationship Id="rId9" Type="http://schemas.openxmlformats.org/officeDocument/2006/relationships/image" Target="../media/image41.png"/><Relationship Id="rId10" Type="http://schemas.openxmlformats.org/officeDocument/2006/relationships/image" Target="../media/image42.png"/><Relationship Id="rId11" Type="http://schemas.openxmlformats.org/officeDocument/2006/relationships/image" Target="../media/image43.png"/><Relationship Id="rId12" Type="http://schemas.openxmlformats.org/officeDocument/2006/relationships/image" Target="../media/image44.png"/><Relationship Id="rId13" Type="http://schemas.openxmlformats.org/officeDocument/2006/relationships/image" Target="../media/image45.png"/><Relationship Id="rId14" Type="http://schemas.openxmlformats.org/officeDocument/2006/relationships/image" Target="../media/image46.png"/><Relationship Id="rId15" Type="http://schemas.openxmlformats.org/officeDocument/2006/relationships/image" Target="../media/image47.png"/><Relationship Id="rId16" Type="http://schemas.openxmlformats.org/officeDocument/2006/relationships/image" Target="../media/image48.png"/><Relationship Id="rId17" Type="http://schemas.openxmlformats.org/officeDocument/2006/relationships/image" Target="../media/image49.png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0.jpg"/><Relationship Id="rId3" Type="http://schemas.openxmlformats.org/officeDocument/2006/relationships/image" Target="../media/image51.png"/><Relationship Id="rId4" Type="http://schemas.openxmlformats.org/officeDocument/2006/relationships/image" Target="../media/image52.jpg"/><Relationship Id="rId5" Type="http://schemas.openxmlformats.org/officeDocument/2006/relationships/image" Target="../media/image53.jpg"/><Relationship Id="rId6" Type="http://schemas.openxmlformats.org/officeDocument/2006/relationships/image" Target="../media/image54.png"/><Relationship Id="rId7" Type="http://schemas.openxmlformats.org/officeDocument/2006/relationships/image" Target="../media/image55.jpg"/><Relationship Id="rId8" Type="http://schemas.openxmlformats.org/officeDocument/2006/relationships/image" Target="../media/image56.png"/><Relationship Id="rId9" Type="http://schemas.openxmlformats.org/officeDocument/2006/relationships/image" Target="../media/image57.png"/><Relationship Id="rId10" Type="http://schemas.openxmlformats.org/officeDocument/2006/relationships/image" Target="../media/image58.png"/><Relationship Id="rId11" Type="http://schemas.openxmlformats.org/officeDocument/2006/relationships/image" Target="../media/image59.png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0.jpg"/><Relationship Id="rId3" Type="http://schemas.openxmlformats.org/officeDocument/2006/relationships/image" Target="../media/image61.png"/><Relationship Id="rId4" Type="http://schemas.openxmlformats.org/officeDocument/2006/relationships/image" Target="../media/image62.png"/><Relationship Id="rId5" Type="http://schemas.openxmlformats.org/officeDocument/2006/relationships/image" Target="../media/image63.png"/><Relationship Id="rId6" Type="http://schemas.openxmlformats.org/officeDocument/2006/relationships/image" Target="../media/image64.png"/><Relationship Id="rId7" Type="http://schemas.openxmlformats.org/officeDocument/2006/relationships/image" Target="../media/image65.jpg"/><Relationship Id="rId8" Type="http://schemas.openxmlformats.org/officeDocument/2006/relationships/image" Target="../media/image66.png"/><Relationship Id="rId9" Type="http://schemas.openxmlformats.org/officeDocument/2006/relationships/image" Target="../media/image67.png"/><Relationship Id="rId10" Type="http://schemas.openxmlformats.org/officeDocument/2006/relationships/image" Target="../media/image68.png"/><Relationship Id="rId11" Type="http://schemas.openxmlformats.org/officeDocument/2006/relationships/image" Target="../media/image69.png"/><Relationship Id="rId12" Type="http://schemas.openxmlformats.org/officeDocument/2006/relationships/image" Target="../media/image70.png"/><Relationship Id="rId13" Type="http://schemas.openxmlformats.org/officeDocument/2006/relationships/image" Target="../media/image71.png"/><Relationship Id="rId14" Type="http://schemas.openxmlformats.org/officeDocument/2006/relationships/image" Target="../media/image72.png"/><Relationship Id="rId15" Type="http://schemas.openxmlformats.org/officeDocument/2006/relationships/image" Target="../media/image73.png"/><Relationship Id="rId16" Type="http://schemas.openxmlformats.org/officeDocument/2006/relationships/image" Target="../media/image74.png"/><Relationship Id="rId17" Type="http://schemas.openxmlformats.org/officeDocument/2006/relationships/image" Target="../media/image75.png"/><Relationship Id="rId18" Type="http://schemas.openxmlformats.org/officeDocument/2006/relationships/image" Target="../media/image76.png"/><Relationship Id="rId19" Type="http://schemas.openxmlformats.org/officeDocument/2006/relationships/image" Target="../media/image77.png"/><Relationship Id="rId20" Type="http://schemas.openxmlformats.org/officeDocument/2006/relationships/image" Target="../media/image78.png"/><Relationship Id="rId21" Type="http://schemas.openxmlformats.org/officeDocument/2006/relationships/image" Target="../media/image79.png"/><Relationship Id="rId22" Type="http://schemas.openxmlformats.org/officeDocument/2006/relationships/image" Target="../media/image80.png"/><Relationship Id="rId23" Type="http://schemas.openxmlformats.org/officeDocument/2006/relationships/image" Target="../media/image81.png"/><Relationship Id="rId24" Type="http://schemas.openxmlformats.org/officeDocument/2006/relationships/image" Target="../media/image82.png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3.jpg"/><Relationship Id="rId3" Type="http://schemas.openxmlformats.org/officeDocument/2006/relationships/image" Target="../media/image84.png"/><Relationship Id="rId4" Type="http://schemas.openxmlformats.org/officeDocument/2006/relationships/image" Target="../media/image85.png"/><Relationship Id="rId5" Type="http://schemas.openxmlformats.org/officeDocument/2006/relationships/image" Target="../media/image86.png"/><Relationship Id="rId6" Type="http://schemas.openxmlformats.org/officeDocument/2006/relationships/image" Target="../media/image87.png"/><Relationship Id="rId7" Type="http://schemas.openxmlformats.org/officeDocument/2006/relationships/image" Target="../media/image88.png"/><Relationship Id="rId8" Type="http://schemas.openxmlformats.org/officeDocument/2006/relationships/image" Target="../media/image89.png"/><Relationship Id="rId9" Type="http://schemas.openxmlformats.org/officeDocument/2006/relationships/image" Target="../media/image90.jpg"/><Relationship Id="rId10" Type="http://schemas.openxmlformats.org/officeDocument/2006/relationships/image" Target="../media/image91.png"/><Relationship Id="rId11" Type="http://schemas.openxmlformats.org/officeDocument/2006/relationships/image" Target="../media/image92.png"/><Relationship Id="rId12" Type="http://schemas.openxmlformats.org/officeDocument/2006/relationships/image" Target="../media/image93.png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4.jpg"/><Relationship Id="rId3" Type="http://schemas.openxmlformats.org/officeDocument/2006/relationships/image" Target="../media/image95.png"/><Relationship Id="rId4" Type="http://schemas.openxmlformats.org/officeDocument/2006/relationships/image" Target="../media/image96.png"/><Relationship Id="rId5" Type="http://schemas.openxmlformats.org/officeDocument/2006/relationships/image" Target="../media/image97.png"/><Relationship Id="rId6" Type="http://schemas.openxmlformats.org/officeDocument/2006/relationships/image" Target="../media/image98.png"/><Relationship Id="rId7" Type="http://schemas.openxmlformats.org/officeDocument/2006/relationships/image" Target="../media/image99.png"/><Relationship Id="rId8" Type="http://schemas.openxmlformats.org/officeDocument/2006/relationships/image" Target="../media/image100.png"/><Relationship Id="rId9" Type="http://schemas.openxmlformats.org/officeDocument/2006/relationships/image" Target="../media/image101.png"/><Relationship Id="rId10" Type="http://schemas.openxmlformats.org/officeDocument/2006/relationships/image" Target="../media/image102.png"/><Relationship Id="rId11" Type="http://schemas.openxmlformats.org/officeDocument/2006/relationships/image" Target="../media/image103.png"/><Relationship Id="rId12" Type="http://schemas.openxmlformats.org/officeDocument/2006/relationships/image" Target="../media/image104.jpg"/><Relationship Id="rId13" Type="http://schemas.openxmlformats.org/officeDocument/2006/relationships/image" Target="../media/image105.png"/><Relationship Id="rId14" Type="http://schemas.openxmlformats.org/officeDocument/2006/relationships/image" Target="../media/image106.png"/><Relationship Id="rId15" Type="http://schemas.openxmlformats.org/officeDocument/2006/relationships/image" Target="../media/image107.png"/><Relationship Id="rId16" Type="http://schemas.openxmlformats.org/officeDocument/2006/relationships/image" Target="../media/image108.png"/><Relationship Id="rId17" Type="http://schemas.openxmlformats.org/officeDocument/2006/relationships/image" Target="../media/image109.png"/><Relationship Id="rId18" Type="http://schemas.openxmlformats.org/officeDocument/2006/relationships/image" Target="../media/image110.png"/><Relationship Id="rId19" Type="http://schemas.openxmlformats.org/officeDocument/2006/relationships/image" Target="../media/image111.png"/><Relationship Id="rId20" Type="http://schemas.openxmlformats.org/officeDocument/2006/relationships/image" Target="../media/image112.png"/><Relationship Id="rId21" Type="http://schemas.openxmlformats.org/officeDocument/2006/relationships/image" Target="../media/image113.png"/><Relationship Id="rId22" Type="http://schemas.openxmlformats.org/officeDocument/2006/relationships/image" Target="../media/image114.png"/><Relationship Id="rId23" Type="http://schemas.openxmlformats.org/officeDocument/2006/relationships/image" Target="../media/image115.png"/><Relationship Id="rId24" Type="http://schemas.openxmlformats.org/officeDocument/2006/relationships/image" Target="../media/image116.png"/><Relationship Id="rId25" Type="http://schemas.openxmlformats.org/officeDocument/2006/relationships/image" Target="../media/image117.png"/><Relationship Id="rId26" Type="http://schemas.openxmlformats.org/officeDocument/2006/relationships/image" Target="../media/image118.png"/><Relationship Id="rId27" Type="http://schemas.openxmlformats.org/officeDocument/2006/relationships/image" Target="../media/image119.png"/><Relationship Id="rId28" Type="http://schemas.openxmlformats.org/officeDocument/2006/relationships/image" Target="../media/image120.png"/><Relationship Id="rId29" Type="http://schemas.openxmlformats.org/officeDocument/2006/relationships/image" Target="../media/image121.png"/><Relationship Id="rId30" Type="http://schemas.openxmlformats.org/officeDocument/2006/relationships/image" Target="../media/image122.png"/><Relationship Id="rId31" Type="http://schemas.openxmlformats.org/officeDocument/2006/relationships/image" Target="../media/image123.png"/><Relationship Id="rId32" Type="http://schemas.openxmlformats.org/officeDocument/2006/relationships/image" Target="../media/image124.png"/><Relationship Id="rId33" Type="http://schemas.openxmlformats.org/officeDocument/2006/relationships/image" Target="../media/image125.png"/><Relationship Id="rId34" Type="http://schemas.openxmlformats.org/officeDocument/2006/relationships/image" Target="../media/image126.png"/><Relationship Id="rId35" Type="http://schemas.openxmlformats.org/officeDocument/2006/relationships/image" Target="../media/image127.png"/><Relationship Id="rId36" Type="http://schemas.openxmlformats.org/officeDocument/2006/relationships/image" Target="../media/image128.png"/><Relationship Id="rId37" Type="http://schemas.openxmlformats.org/officeDocument/2006/relationships/image" Target="../media/image129.png"/><Relationship Id="rId38" Type="http://schemas.openxmlformats.org/officeDocument/2006/relationships/image" Target="../media/image130.png"/><Relationship Id="rId39" Type="http://schemas.openxmlformats.org/officeDocument/2006/relationships/image" Target="../media/image131.png"/><Relationship Id="rId40" Type="http://schemas.openxmlformats.org/officeDocument/2006/relationships/image" Target="../media/image132.png"/><Relationship Id="rId41" Type="http://schemas.openxmlformats.org/officeDocument/2006/relationships/image" Target="../media/image133.png"/><Relationship Id="rId42" Type="http://schemas.openxmlformats.org/officeDocument/2006/relationships/image" Target="../media/image134.png"/><Relationship Id="rId43" Type="http://schemas.openxmlformats.org/officeDocument/2006/relationships/image" Target="../media/image135.png"/><Relationship Id="rId44" Type="http://schemas.openxmlformats.org/officeDocument/2006/relationships/image" Target="../media/image136.png"/><Relationship Id="rId45" Type="http://schemas.openxmlformats.org/officeDocument/2006/relationships/image" Target="../media/image137.png"/><Relationship Id="rId46" Type="http://schemas.openxmlformats.org/officeDocument/2006/relationships/image" Target="../media/image138.png"/><Relationship Id="rId47" Type="http://schemas.openxmlformats.org/officeDocument/2006/relationships/image" Target="../media/image139.png"/><Relationship Id="rId48" Type="http://schemas.openxmlformats.org/officeDocument/2006/relationships/image" Target="../media/image140.png"/><Relationship Id="rId49" Type="http://schemas.openxmlformats.org/officeDocument/2006/relationships/image" Target="../media/image141.png"/><Relationship Id="rId50" Type="http://schemas.openxmlformats.org/officeDocument/2006/relationships/image" Target="../media/image142.png"/><Relationship Id="rId51" Type="http://schemas.openxmlformats.org/officeDocument/2006/relationships/image" Target="../media/image143.png"/><Relationship Id="rId52" Type="http://schemas.openxmlformats.org/officeDocument/2006/relationships/image" Target="../media/image144.png"/><Relationship Id="rId53" Type="http://schemas.openxmlformats.org/officeDocument/2006/relationships/image" Target="../media/image145.png"/><Relationship Id="rId54" Type="http://schemas.openxmlformats.org/officeDocument/2006/relationships/image" Target="../media/image146.png"/><Relationship Id="rId55" Type="http://schemas.openxmlformats.org/officeDocument/2006/relationships/image" Target="../media/image147.png"/><Relationship Id="rId56" Type="http://schemas.openxmlformats.org/officeDocument/2006/relationships/image" Target="../media/image148.png"/><Relationship Id="rId57" Type="http://schemas.openxmlformats.org/officeDocument/2006/relationships/image" Target="../media/image149.png"/><Relationship Id="rId58" Type="http://schemas.openxmlformats.org/officeDocument/2006/relationships/image" Target="../media/image150.png"/><Relationship Id="rId59" Type="http://schemas.openxmlformats.org/officeDocument/2006/relationships/image" Target="../media/image151.png"/><Relationship Id="rId60" Type="http://schemas.openxmlformats.org/officeDocument/2006/relationships/image" Target="../media/image152.png"/><Relationship Id="rId61" Type="http://schemas.openxmlformats.org/officeDocument/2006/relationships/image" Target="../media/image153.png"/><Relationship Id="rId62" Type="http://schemas.openxmlformats.org/officeDocument/2006/relationships/image" Target="../media/image154.png"/><Relationship Id="rId63" Type="http://schemas.openxmlformats.org/officeDocument/2006/relationships/image" Target="../media/image155.png"/><Relationship Id="rId64" Type="http://schemas.openxmlformats.org/officeDocument/2006/relationships/image" Target="../media/image156.png"/><Relationship Id="rId65" Type="http://schemas.openxmlformats.org/officeDocument/2006/relationships/image" Target="../media/image157.png"/><Relationship Id="rId66" Type="http://schemas.openxmlformats.org/officeDocument/2006/relationships/image" Target="../media/image158.png"/><Relationship Id="rId67" Type="http://schemas.openxmlformats.org/officeDocument/2006/relationships/image" Target="../media/image159.png"/><Relationship Id="rId68" Type="http://schemas.openxmlformats.org/officeDocument/2006/relationships/image" Target="../media/image160.png"/><Relationship Id="rId69" Type="http://schemas.openxmlformats.org/officeDocument/2006/relationships/image" Target="../media/image161.png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2.jpg"/><Relationship Id="rId3" Type="http://schemas.openxmlformats.org/officeDocument/2006/relationships/image" Target="../media/image163.png"/><Relationship Id="rId4" Type="http://schemas.openxmlformats.org/officeDocument/2006/relationships/image" Target="../media/image164.png"/><Relationship Id="rId5" Type="http://schemas.openxmlformats.org/officeDocument/2006/relationships/image" Target="../media/image165.png"/><Relationship Id="rId6" Type="http://schemas.openxmlformats.org/officeDocument/2006/relationships/image" Target="../media/image166.jpg"/><Relationship Id="rId7" Type="http://schemas.openxmlformats.org/officeDocument/2006/relationships/image" Target="../media/image167.png"/><Relationship Id="rId8" Type="http://schemas.openxmlformats.org/officeDocument/2006/relationships/image" Target="../media/image168.png"/><Relationship Id="rId9" Type="http://schemas.openxmlformats.org/officeDocument/2006/relationships/image" Target="../media/image169.png"/><Relationship Id="rId10" Type="http://schemas.openxmlformats.org/officeDocument/2006/relationships/image" Target="../media/image170.png"/><Relationship Id="rId11" Type="http://schemas.openxmlformats.org/officeDocument/2006/relationships/image" Target="../media/image171.png"/><Relationship Id="rId12" Type="http://schemas.openxmlformats.org/officeDocument/2006/relationships/image" Target="../media/image172.png"/><Relationship Id="rId13" Type="http://schemas.openxmlformats.org/officeDocument/2006/relationships/image" Target="../media/image173.png"/><Relationship Id="rId14" Type="http://schemas.openxmlformats.org/officeDocument/2006/relationships/image" Target="../media/image174.png"/></Relationships>
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75.jpg"/><Relationship Id="rId3" Type="http://schemas.openxmlformats.org/officeDocument/2006/relationships/image" Target="../media/image176.png"/><Relationship Id="rId4" Type="http://schemas.openxmlformats.org/officeDocument/2006/relationships/image" Target="../media/image177.png"/><Relationship Id="rId5" Type="http://schemas.openxmlformats.org/officeDocument/2006/relationships/image" Target="../media/image178.png"/><Relationship Id="rId6" Type="http://schemas.openxmlformats.org/officeDocument/2006/relationships/image" Target="../media/image179.png"/><Relationship Id="rId7" Type="http://schemas.openxmlformats.org/officeDocument/2006/relationships/image" Target="../media/image180.png"/><Relationship Id="rId8" Type="http://schemas.openxmlformats.org/officeDocument/2006/relationships/image" Target="../media/image181.png"/><Relationship Id="rId9" Type="http://schemas.openxmlformats.org/officeDocument/2006/relationships/image" Target="../media/image182.png"/><Relationship Id="rId10" Type="http://schemas.openxmlformats.org/officeDocument/2006/relationships/image" Target="../media/image183.png"/><Relationship Id="rId11" Type="http://schemas.openxmlformats.org/officeDocument/2006/relationships/image" Target="../media/image184.png"/><Relationship Id="rId12" Type="http://schemas.openxmlformats.org/officeDocument/2006/relationships/image" Target="../media/image185.png"/><Relationship Id="rId13" Type="http://schemas.openxmlformats.org/officeDocument/2006/relationships/image" Target="../media/image186.png"/><Relationship Id="rId14" Type="http://schemas.openxmlformats.org/officeDocument/2006/relationships/image" Target="../media/image187.jpg"/><Relationship Id="rId15" Type="http://schemas.openxmlformats.org/officeDocument/2006/relationships/image" Target="../media/image188.png"/><Relationship Id="rId16" Type="http://schemas.openxmlformats.org/officeDocument/2006/relationships/image" Target="../media/image189.png"/><Relationship Id="rId17" Type="http://schemas.openxmlformats.org/officeDocument/2006/relationships/image" Target="../media/image190.png"/><Relationship Id="rId18" Type="http://schemas.openxmlformats.org/officeDocument/2006/relationships/image" Target="../media/image191.png"/><Relationship Id="rId19" Type="http://schemas.openxmlformats.org/officeDocument/2006/relationships/image" Target="../media/image192.png"/><Relationship Id="rId20" Type="http://schemas.openxmlformats.org/officeDocument/2006/relationships/image" Target="../media/image193.png"/><Relationship Id="rId21" Type="http://schemas.openxmlformats.org/officeDocument/2006/relationships/image" Target="../media/image194.pn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113401" y="41147"/>
            <a:ext cx="1671320" cy="1949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 spc="-5">
                <a:latin typeface="Times New Roman"/>
                <a:cs typeface="Times New Roman"/>
              </a:rPr>
              <a:t>Cardiovascular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Physiology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1788" y="41147"/>
            <a:ext cx="644525" cy="1949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>
                <a:latin typeface="Times New Roman"/>
                <a:cs typeface="Times New Roman"/>
              </a:rPr>
              <a:t>2/23</a:t>
            </a:r>
            <a:r>
              <a:rPr dirty="0" sz="1200" spc="5">
                <a:latin typeface="Times New Roman"/>
                <a:cs typeface="Times New Roman"/>
              </a:rPr>
              <a:t>/</a:t>
            </a:r>
            <a:r>
              <a:rPr dirty="0" sz="1200">
                <a:latin typeface="Times New Roman"/>
                <a:cs typeface="Times New Roman"/>
              </a:rPr>
              <a:t>2016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143000" y="868680"/>
            <a:ext cx="4572000" cy="3429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463039" y="868680"/>
            <a:ext cx="683260" cy="1986280"/>
          </a:xfrm>
          <a:custGeom>
            <a:avLst/>
            <a:gdLst/>
            <a:ahLst/>
            <a:cxnLst/>
            <a:rect l="l" t="t" r="r" b="b"/>
            <a:pathLst>
              <a:path w="683260" h="1986280">
                <a:moveTo>
                  <a:pt x="682752" y="0"/>
                </a:moveTo>
                <a:lnTo>
                  <a:pt x="492252" y="0"/>
                </a:lnTo>
                <a:lnTo>
                  <a:pt x="0" y="1940560"/>
                </a:lnTo>
                <a:lnTo>
                  <a:pt x="180974" y="1985772"/>
                </a:lnTo>
                <a:lnTo>
                  <a:pt x="682752" y="0"/>
                </a:lnTo>
                <a:close/>
              </a:path>
            </a:pathLst>
          </a:custGeom>
          <a:solidFill>
            <a:srgbClr val="BB1C1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245108" y="868680"/>
            <a:ext cx="668020" cy="1931035"/>
          </a:xfrm>
          <a:custGeom>
            <a:avLst/>
            <a:gdLst/>
            <a:ahLst/>
            <a:cxnLst/>
            <a:rect l="l" t="t" r="r" b="b"/>
            <a:pathLst>
              <a:path w="668019" h="1931035">
                <a:moveTo>
                  <a:pt x="667511" y="0"/>
                </a:moveTo>
                <a:lnTo>
                  <a:pt x="477266" y="0"/>
                </a:lnTo>
                <a:lnTo>
                  <a:pt x="0" y="1885696"/>
                </a:lnTo>
                <a:lnTo>
                  <a:pt x="180720" y="1930908"/>
                </a:lnTo>
                <a:lnTo>
                  <a:pt x="667511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246632" y="2756916"/>
            <a:ext cx="969644" cy="1541145"/>
          </a:xfrm>
          <a:custGeom>
            <a:avLst/>
            <a:gdLst/>
            <a:ahLst/>
            <a:cxnLst/>
            <a:rect l="l" t="t" r="r" b="b"/>
            <a:pathLst>
              <a:path w="969644" h="1541145">
                <a:moveTo>
                  <a:pt x="0" y="0"/>
                </a:moveTo>
                <a:lnTo>
                  <a:pt x="926338" y="1540764"/>
                </a:lnTo>
                <a:lnTo>
                  <a:pt x="969263" y="1540764"/>
                </a:lnTo>
                <a:lnTo>
                  <a:pt x="0" y="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466088" y="2811779"/>
            <a:ext cx="1187450" cy="1485900"/>
          </a:xfrm>
          <a:custGeom>
            <a:avLst/>
            <a:gdLst/>
            <a:ahLst/>
            <a:cxnLst/>
            <a:rect l="l" t="t" r="r" b="b"/>
            <a:pathLst>
              <a:path w="1187450" h="1485900">
                <a:moveTo>
                  <a:pt x="0" y="0"/>
                </a:moveTo>
                <a:lnTo>
                  <a:pt x="1145159" y="1485900"/>
                </a:lnTo>
                <a:lnTo>
                  <a:pt x="1187195" y="1485900"/>
                </a:lnTo>
                <a:lnTo>
                  <a:pt x="0" y="0"/>
                </a:lnTo>
                <a:close/>
              </a:path>
            </a:pathLst>
          </a:custGeom>
          <a:solidFill>
            <a:srgbClr val="5E0D0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1463039" y="2808732"/>
            <a:ext cx="1670685" cy="1489075"/>
          </a:xfrm>
          <a:custGeom>
            <a:avLst/>
            <a:gdLst/>
            <a:ahLst/>
            <a:cxnLst/>
            <a:rect l="l" t="t" r="r" b="b"/>
            <a:pathLst>
              <a:path w="1670685" h="1489075">
                <a:moveTo>
                  <a:pt x="0" y="0"/>
                </a:moveTo>
                <a:lnTo>
                  <a:pt x="2412" y="2412"/>
                </a:lnTo>
                <a:lnTo>
                  <a:pt x="1189228" y="1488947"/>
                </a:lnTo>
                <a:lnTo>
                  <a:pt x="1670303" y="1488947"/>
                </a:lnTo>
                <a:lnTo>
                  <a:pt x="180974" y="45212"/>
                </a:lnTo>
                <a:lnTo>
                  <a:pt x="0" y="0"/>
                </a:lnTo>
                <a:close/>
              </a:path>
            </a:pathLst>
          </a:custGeom>
          <a:solidFill>
            <a:srgbClr val="8D151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1245108" y="2755392"/>
            <a:ext cx="1330960" cy="1542415"/>
          </a:xfrm>
          <a:custGeom>
            <a:avLst/>
            <a:gdLst/>
            <a:ahLst/>
            <a:cxnLst/>
            <a:rect l="l" t="t" r="r" b="b"/>
            <a:pathLst>
              <a:path w="1330960" h="1542414">
                <a:moveTo>
                  <a:pt x="0" y="0"/>
                </a:moveTo>
                <a:lnTo>
                  <a:pt x="2387" y="2412"/>
                </a:lnTo>
                <a:lnTo>
                  <a:pt x="970787" y="1542288"/>
                </a:lnTo>
                <a:lnTo>
                  <a:pt x="1330452" y="1542288"/>
                </a:lnTo>
                <a:lnTo>
                  <a:pt x="178561" y="47625"/>
                </a:lnTo>
                <a:lnTo>
                  <a:pt x="182197" y="47625"/>
                </a:lnTo>
                <a:lnTo>
                  <a:pt x="180975" y="45212"/>
                </a:lnTo>
                <a:lnTo>
                  <a:pt x="176275" y="42799"/>
                </a:lnTo>
                <a:lnTo>
                  <a:pt x="0" y="0"/>
                </a:lnTo>
                <a:close/>
              </a:path>
              <a:path w="1330960" h="1542414">
                <a:moveTo>
                  <a:pt x="185281" y="53711"/>
                </a:moveTo>
                <a:lnTo>
                  <a:pt x="185800" y="54737"/>
                </a:lnTo>
                <a:lnTo>
                  <a:pt x="209550" y="88011"/>
                </a:lnTo>
                <a:lnTo>
                  <a:pt x="185281" y="53711"/>
                </a:lnTo>
                <a:close/>
              </a:path>
              <a:path w="1330960" h="1542414">
                <a:moveTo>
                  <a:pt x="182197" y="47625"/>
                </a:moveTo>
                <a:lnTo>
                  <a:pt x="180975" y="47625"/>
                </a:lnTo>
                <a:lnTo>
                  <a:pt x="185281" y="53711"/>
                </a:lnTo>
                <a:lnTo>
                  <a:pt x="182197" y="47625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1245108" y="2755392"/>
            <a:ext cx="180340" cy="44450"/>
          </a:xfrm>
          <a:custGeom>
            <a:avLst/>
            <a:gdLst/>
            <a:ahLst/>
            <a:cxnLst/>
            <a:rect l="l" t="t" r="r" b="b"/>
            <a:pathLst>
              <a:path w="180340" h="44450">
                <a:moveTo>
                  <a:pt x="0" y="0"/>
                </a:moveTo>
                <a:lnTo>
                  <a:pt x="179831" y="44196"/>
                </a:lnTo>
                <a:lnTo>
                  <a:pt x="175132" y="41910"/>
                </a:lnTo>
                <a:lnTo>
                  <a:pt x="0" y="0"/>
                </a:lnTo>
                <a:close/>
              </a:path>
            </a:pathLst>
          </a:custGeom>
          <a:solidFill>
            <a:srgbClr val="29ABE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1423416" y="2802635"/>
            <a:ext cx="30480" cy="40005"/>
          </a:xfrm>
          <a:custGeom>
            <a:avLst/>
            <a:gdLst/>
            <a:ahLst/>
            <a:cxnLst/>
            <a:rect l="l" t="t" r="r" b="b"/>
            <a:pathLst>
              <a:path w="30480" h="40005">
                <a:moveTo>
                  <a:pt x="2286" y="0"/>
                </a:moveTo>
                <a:lnTo>
                  <a:pt x="0" y="0"/>
                </a:lnTo>
                <a:lnTo>
                  <a:pt x="30480" y="39624"/>
                </a:lnTo>
                <a:lnTo>
                  <a:pt x="2286" y="0"/>
                </a:lnTo>
                <a:close/>
              </a:path>
            </a:pathLst>
          </a:custGeom>
          <a:solidFill>
            <a:srgbClr val="29ABE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1836420" y="1853183"/>
            <a:ext cx="1866900" cy="2697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1633727" y="2318004"/>
            <a:ext cx="2467355" cy="64312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3732276" y="2318004"/>
            <a:ext cx="455675" cy="64312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3896867" y="2318004"/>
            <a:ext cx="551688" cy="64312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1143304" y="868933"/>
            <a:ext cx="4571365" cy="3428365"/>
          </a:xfrm>
          <a:prstGeom prst="rect">
            <a:avLst/>
          </a:prstGeom>
          <a:ln w="24384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850">
              <a:latin typeface="Times New Roman"/>
              <a:cs typeface="Times New Roman"/>
            </a:endParaRPr>
          </a:p>
          <a:p>
            <a:pPr marL="759460">
              <a:lnSpc>
                <a:spcPct val="100000"/>
              </a:lnSpc>
              <a:spcBef>
                <a:spcPts val="5"/>
              </a:spcBef>
            </a:pPr>
            <a:r>
              <a:rPr dirty="0" sz="1000" spc="70">
                <a:solidFill>
                  <a:srgbClr val="001F5F"/>
                </a:solidFill>
                <a:latin typeface="Arial"/>
                <a:cs typeface="Arial"/>
              </a:rPr>
              <a:t>Cardiovascular</a:t>
            </a:r>
            <a:r>
              <a:rPr dirty="0" sz="1000" spc="-8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dirty="0" sz="1000" spc="65">
                <a:solidFill>
                  <a:srgbClr val="001F5F"/>
                </a:solidFill>
                <a:latin typeface="Arial"/>
                <a:cs typeface="Arial"/>
              </a:rPr>
              <a:t>Physiology</a:t>
            </a: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450">
              <a:latin typeface="Times New Roman"/>
              <a:cs typeface="Times New Roman"/>
            </a:endParaRPr>
          </a:p>
          <a:p>
            <a:pPr marL="662940">
              <a:lnSpc>
                <a:spcPct val="100000"/>
              </a:lnSpc>
            </a:pPr>
            <a:r>
              <a:rPr dirty="0" sz="2400" spc="155">
                <a:solidFill>
                  <a:srgbClr val="C00000"/>
                </a:solidFill>
                <a:latin typeface="Arial"/>
                <a:cs typeface="Arial"/>
              </a:rPr>
              <a:t>Cardiac </a:t>
            </a:r>
            <a:r>
              <a:rPr dirty="0" sz="2400" spc="70">
                <a:solidFill>
                  <a:srgbClr val="C00000"/>
                </a:solidFill>
                <a:latin typeface="Arial"/>
                <a:cs typeface="Arial"/>
              </a:rPr>
              <a:t>Cycle-</a:t>
            </a:r>
            <a:r>
              <a:rPr dirty="0" sz="2400" spc="-375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2400" spc="105">
                <a:solidFill>
                  <a:srgbClr val="C00000"/>
                </a:solidFill>
                <a:latin typeface="Arial"/>
                <a:cs typeface="Arial"/>
              </a:rPr>
              <a:t>1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450">
              <a:latin typeface="Times New Roman"/>
              <a:cs typeface="Times New Roman"/>
            </a:endParaRPr>
          </a:p>
          <a:p>
            <a:pPr marL="2571750">
              <a:lnSpc>
                <a:spcPct val="100000"/>
              </a:lnSpc>
            </a:pPr>
            <a:r>
              <a:rPr dirty="0" sz="800" spc="60">
                <a:solidFill>
                  <a:srgbClr val="131516"/>
                </a:solidFill>
                <a:latin typeface="Arial"/>
                <a:cs typeface="Arial"/>
              </a:rPr>
              <a:t>Dr.</a:t>
            </a:r>
            <a:r>
              <a:rPr dirty="0" sz="800" spc="-45">
                <a:solidFill>
                  <a:srgbClr val="131516"/>
                </a:solidFill>
                <a:latin typeface="Arial"/>
                <a:cs typeface="Arial"/>
              </a:rPr>
              <a:t> </a:t>
            </a:r>
            <a:r>
              <a:rPr dirty="0" sz="800" spc="60">
                <a:solidFill>
                  <a:srgbClr val="131516"/>
                </a:solidFill>
                <a:latin typeface="Arial"/>
                <a:cs typeface="Arial"/>
              </a:rPr>
              <a:t>Abeer</a:t>
            </a:r>
            <a:r>
              <a:rPr dirty="0" sz="800" spc="-55">
                <a:solidFill>
                  <a:srgbClr val="131516"/>
                </a:solidFill>
                <a:latin typeface="Arial"/>
                <a:cs typeface="Arial"/>
              </a:rPr>
              <a:t> </a:t>
            </a:r>
            <a:r>
              <a:rPr dirty="0" sz="800" spc="75">
                <a:solidFill>
                  <a:srgbClr val="131516"/>
                </a:solidFill>
                <a:latin typeface="Arial"/>
                <a:cs typeface="Arial"/>
              </a:rPr>
              <a:t>A.</a:t>
            </a:r>
            <a:r>
              <a:rPr dirty="0" sz="800" spc="-35">
                <a:solidFill>
                  <a:srgbClr val="131516"/>
                </a:solidFill>
                <a:latin typeface="Arial"/>
                <a:cs typeface="Arial"/>
              </a:rPr>
              <a:t> </a:t>
            </a:r>
            <a:r>
              <a:rPr dirty="0" sz="800" spc="55">
                <a:solidFill>
                  <a:srgbClr val="131516"/>
                </a:solidFill>
                <a:latin typeface="Arial"/>
                <a:cs typeface="Arial"/>
              </a:rPr>
              <a:t>Al-Masri,</a:t>
            </a:r>
            <a:r>
              <a:rPr dirty="0" sz="800" spc="-45">
                <a:solidFill>
                  <a:srgbClr val="131516"/>
                </a:solidFill>
                <a:latin typeface="Arial"/>
                <a:cs typeface="Arial"/>
              </a:rPr>
              <a:t> </a:t>
            </a:r>
            <a:r>
              <a:rPr dirty="0" sz="800" spc="55">
                <a:solidFill>
                  <a:srgbClr val="131516"/>
                </a:solidFill>
                <a:latin typeface="Arial"/>
                <a:cs typeface="Arial"/>
              </a:rPr>
              <a:t>PhD</a:t>
            </a:r>
            <a:endParaRPr sz="800">
              <a:latin typeface="Arial"/>
              <a:cs typeface="Arial"/>
            </a:endParaRPr>
          </a:p>
          <a:p>
            <a:pPr marL="2571750">
              <a:lnSpc>
                <a:spcPct val="100000"/>
              </a:lnSpc>
              <a:spcBef>
                <a:spcPts val="575"/>
              </a:spcBef>
            </a:pPr>
            <a:r>
              <a:rPr dirty="0" sz="800" i="1">
                <a:solidFill>
                  <a:srgbClr val="131516"/>
                </a:solidFill>
                <a:latin typeface="Calibri"/>
                <a:cs typeface="Calibri"/>
              </a:rPr>
              <a:t>A.</a:t>
            </a:r>
            <a:r>
              <a:rPr dirty="0" sz="800" spc="-80" i="1">
                <a:solidFill>
                  <a:srgbClr val="131516"/>
                </a:solidFill>
                <a:latin typeface="Calibri"/>
                <a:cs typeface="Calibri"/>
              </a:rPr>
              <a:t> </a:t>
            </a:r>
            <a:r>
              <a:rPr dirty="0" sz="800" spc="-10" i="1">
                <a:solidFill>
                  <a:srgbClr val="131516"/>
                </a:solidFill>
                <a:latin typeface="Calibri"/>
                <a:cs typeface="Calibri"/>
              </a:rPr>
              <a:t>Professor,</a:t>
            </a:r>
            <a:endParaRPr sz="800">
              <a:latin typeface="Calibri"/>
              <a:cs typeface="Calibri"/>
            </a:endParaRPr>
          </a:p>
          <a:p>
            <a:pPr marL="2571750" marR="357505">
              <a:lnSpc>
                <a:spcPct val="131200"/>
              </a:lnSpc>
            </a:pPr>
            <a:r>
              <a:rPr dirty="0" sz="800" spc="-10" i="1">
                <a:solidFill>
                  <a:srgbClr val="131516"/>
                </a:solidFill>
                <a:latin typeface="Calibri"/>
                <a:cs typeface="Calibri"/>
              </a:rPr>
              <a:t>Consultant </a:t>
            </a:r>
            <a:r>
              <a:rPr dirty="0" sz="800" spc="-5" i="1">
                <a:solidFill>
                  <a:srgbClr val="131516"/>
                </a:solidFill>
                <a:latin typeface="Calibri"/>
                <a:cs typeface="Calibri"/>
              </a:rPr>
              <a:t>Cardiovascular </a:t>
            </a:r>
            <a:r>
              <a:rPr dirty="0" sz="800" spc="-10" i="1">
                <a:solidFill>
                  <a:srgbClr val="131516"/>
                </a:solidFill>
                <a:latin typeface="Calibri"/>
                <a:cs typeface="Calibri"/>
              </a:rPr>
              <a:t>Physiologist,  </a:t>
            </a:r>
            <a:r>
              <a:rPr dirty="0" sz="800" spc="-5" i="1">
                <a:solidFill>
                  <a:srgbClr val="131516"/>
                </a:solidFill>
                <a:latin typeface="Calibri"/>
                <a:cs typeface="Calibri"/>
              </a:rPr>
              <a:t>Faculty of Medicine,</a:t>
            </a:r>
            <a:r>
              <a:rPr dirty="0" sz="800" spc="-40" i="1">
                <a:solidFill>
                  <a:srgbClr val="131516"/>
                </a:solidFill>
                <a:latin typeface="Calibri"/>
                <a:cs typeface="Calibri"/>
              </a:rPr>
              <a:t> </a:t>
            </a:r>
            <a:r>
              <a:rPr dirty="0" sz="800" spc="-10" i="1">
                <a:solidFill>
                  <a:srgbClr val="131516"/>
                </a:solidFill>
                <a:latin typeface="Calibri"/>
                <a:cs typeface="Calibri"/>
              </a:rPr>
              <a:t>KSU.</a:t>
            </a:r>
            <a:endParaRPr sz="800">
              <a:latin typeface="Calibri"/>
              <a:cs typeface="Calibri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4742688" y="926591"/>
            <a:ext cx="918972" cy="36118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4364735" y="1944623"/>
            <a:ext cx="1152143" cy="11430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1143000" y="4844796"/>
            <a:ext cx="4572000" cy="34290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1143000" y="4844796"/>
            <a:ext cx="536575" cy="2646045"/>
          </a:xfrm>
          <a:custGeom>
            <a:avLst/>
            <a:gdLst/>
            <a:ahLst/>
            <a:cxnLst/>
            <a:rect l="l" t="t" r="r" b="b"/>
            <a:pathLst>
              <a:path w="536575" h="2646045">
                <a:moveTo>
                  <a:pt x="536448" y="0"/>
                </a:moveTo>
                <a:lnTo>
                  <a:pt x="407924" y="0"/>
                </a:lnTo>
                <a:lnTo>
                  <a:pt x="0" y="2486152"/>
                </a:lnTo>
                <a:lnTo>
                  <a:pt x="0" y="2629027"/>
                </a:lnTo>
                <a:lnTo>
                  <a:pt x="99987" y="2645664"/>
                </a:lnTo>
                <a:lnTo>
                  <a:pt x="536448" y="0"/>
                </a:lnTo>
                <a:close/>
              </a:path>
            </a:pathLst>
          </a:custGeom>
          <a:solidFill>
            <a:srgbClr val="BB1C1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1143000" y="4844796"/>
            <a:ext cx="379730" cy="2312035"/>
          </a:xfrm>
          <a:custGeom>
            <a:avLst/>
            <a:gdLst/>
            <a:ahLst/>
            <a:cxnLst/>
            <a:rect l="l" t="t" r="r" b="b"/>
            <a:pathLst>
              <a:path w="379730" h="2312034">
                <a:moveTo>
                  <a:pt x="379475" y="0"/>
                </a:moveTo>
                <a:lnTo>
                  <a:pt x="252475" y="0"/>
                </a:lnTo>
                <a:lnTo>
                  <a:pt x="0" y="1538096"/>
                </a:lnTo>
                <a:lnTo>
                  <a:pt x="0" y="2311908"/>
                </a:lnTo>
                <a:lnTo>
                  <a:pt x="379475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1143000" y="7676388"/>
            <a:ext cx="452755" cy="597535"/>
          </a:xfrm>
          <a:custGeom>
            <a:avLst/>
            <a:gdLst/>
            <a:ahLst/>
            <a:cxnLst/>
            <a:rect l="l" t="t" r="r" b="b"/>
            <a:pathLst>
              <a:path w="452755" h="597534">
                <a:moveTo>
                  <a:pt x="0" y="0"/>
                </a:moveTo>
                <a:lnTo>
                  <a:pt x="0" y="9524"/>
                </a:lnTo>
                <a:lnTo>
                  <a:pt x="426466" y="597407"/>
                </a:lnTo>
                <a:lnTo>
                  <a:pt x="452628" y="597407"/>
                </a:lnTo>
                <a:lnTo>
                  <a:pt x="0" y="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1143000" y="7493507"/>
            <a:ext cx="744220" cy="780415"/>
          </a:xfrm>
          <a:custGeom>
            <a:avLst/>
            <a:gdLst/>
            <a:ahLst/>
            <a:cxnLst/>
            <a:rect l="l" t="t" r="r" b="b"/>
            <a:pathLst>
              <a:path w="744219" h="780415">
                <a:moveTo>
                  <a:pt x="0" y="0"/>
                </a:moveTo>
                <a:lnTo>
                  <a:pt x="0" y="2413"/>
                </a:lnTo>
                <a:lnTo>
                  <a:pt x="715137" y="780288"/>
                </a:lnTo>
                <a:lnTo>
                  <a:pt x="743712" y="780288"/>
                </a:lnTo>
                <a:lnTo>
                  <a:pt x="0" y="0"/>
                </a:lnTo>
                <a:close/>
              </a:path>
            </a:pathLst>
          </a:custGeom>
          <a:solidFill>
            <a:srgbClr val="5E0D0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1143000" y="7473695"/>
            <a:ext cx="1065530" cy="800100"/>
          </a:xfrm>
          <a:custGeom>
            <a:avLst/>
            <a:gdLst/>
            <a:ahLst/>
            <a:cxnLst/>
            <a:rect l="l" t="t" r="r" b="b"/>
            <a:pathLst>
              <a:path w="1065530" h="800100">
                <a:moveTo>
                  <a:pt x="0" y="0"/>
                </a:moveTo>
                <a:lnTo>
                  <a:pt x="0" y="19049"/>
                </a:lnTo>
                <a:lnTo>
                  <a:pt x="743204" y="800099"/>
                </a:lnTo>
                <a:lnTo>
                  <a:pt x="1065276" y="800099"/>
                </a:lnTo>
                <a:lnTo>
                  <a:pt x="99949" y="16636"/>
                </a:lnTo>
                <a:lnTo>
                  <a:pt x="0" y="0"/>
                </a:lnTo>
                <a:close/>
              </a:path>
            </a:pathLst>
          </a:custGeom>
          <a:solidFill>
            <a:srgbClr val="8D151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1143000" y="7523988"/>
            <a:ext cx="688975" cy="749935"/>
          </a:xfrm>
          <a:custGeom>
            <a:avLst/>
            <a:gdLst/>
            <a:ahLst/>
            <a:cxnLst/>
            <a:rect l="l" t="t" r="r" b="b"/>
            <a:pathLst>
              <a:path w="688975" h="749934">
                <a:moveTo>
                  <a:pt x="0" y="0"/>
                </a:moveTo>
                <a:lnTo>
                  <a:pt x="0" y="152399"/>
                </a:lnTo>
                <a:lnTo>
                  <a:pt x="453136" y="749807"/>
                </a:lnTo>
                <a:lnTo>
                  <a:pt x="688848" y="749807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2254250" y="5709284"/>
            <a:ext cx="1369440" cy="116827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2239898" y="5711063"/>
            <a:ext cx="1342136" cy="112826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2364739" y="6066154"/>
            <a:ext cx="1039622" cy="354964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2373757" y="6642354"/>
            <a:ext cx="1194816" cy="1124204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2339085" y="6598157"/>
            <a:ext cx="1230629" cy="1161669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2569464" y="6826504"/>
            <a:ext cx="787146" cy="661415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3656457" y="5857621"/>
            <a:ext cx="1505839" cy="1130934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/>
          <p:nvPr/>
        </p:nvSpPr>
        <p:spPr>
          <a:xfrm>
            <a:off x="3612641" y="5805042"/>
            <a:ext cx="1543050" cy="1186434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/>
          <p:nvPr/>
        </p:nvSpPr>
        <p:spPr>
          <a:xfrm>
            <a:off x="3768665" y="6193028"/>
            <a:ext cx="1205162" cy="437261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/>
          <p:nvPr/>
        </p:nvSpPr>
        <p:spPr>
          <a:xfrm>
            <a:off x="3674998" y="6767830"/>
            <a:ext cx="1283970" cy="1166202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/>
          <p:nvPr/>
        </p:nvSpPr>
        <p:spPr>
          <a:xfrm>
            <a:off x="3662171" y="6767448"/>
            <a:ext cx="1256411" cy="1130173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/>
          <p:nvPr/>
        </p:nvSpPr>
        <p:spPr>
          <a:xfrm>
            <a:off x="3890009" y="6952106"/>
            <a:ext cx="780039" cy="776859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/>
          <p:nvPr/>
        </p:nvSpPr>
        <p:spPr>
          <a:xfrm>
            <a:off x="1528572" y="5478779"/>
            <a:ext cx="4186428" cy="207263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0" name="object 40"/>
          <p:cNvSpPr/>
          <p:nvPr/>
        </p:nvSpPr>
        <p:spPr>
          <a:xfrm>
            <a:off x="5099303" y="4858511"/>
            <a:ext cx="600455" cy="269748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 txBox="1"/>
          <p:nvPr/>
        </p:nvSpPr>
        <p:spPr>
          <a:xfrm>
            <a:off x="1143304" y="4845684"/>
            <a:ext cx="4571365" cy="3428365"/>
          </a:xfrm>
          <a:prstGeom prst="rect">
            <a:avLst/>
          </a:prstGeom>
          <a:ln w="24384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 marL="471805">
              <a:lnSpc>
                <a:spcPct val="100000"/>
              </a:lnSpc>
              <a:spcBef>
                <a:spcPts val="915"/>
              </a:spcBef>
            </a:pPr>
            <a:r>
              <a:rPr dirty="0" sz="1250" spc="190">
                <a:solidFill>
                  <a:srgbClr val="C00000"/>
                </a:solidFill>
                <a:latin typeface="Arial"/>
                <a:cs typeface="Arial"/>
              </a:rPr>
              <a:t>At</a:t>
            </a:r>
            <a:r>
              <a:rPr dirty="0" sz="1250" spc="-4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1250" spc="70">
                <a:solidFill>
                  <a:srgbClr val="C00000"/>
                </a:solidFill>
                <a:latin typeface="Arial"/>
                <a:cs typeface="Arial"/>
              </a:rPr>
              <a:t>end</a:t>
            </a:r>
            <a:r>
              <a:rPr dirty="0" sz="1250" spc="-35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1250" spc="114">
                <a:solidFill>
                  <a:srgbClr val="C00000"/>
                </a:solidFill>
                <a:latin typeface="Arial"/>
                <a:cs typeface="Arial"/>
              </a:rPr>
              <a:t>of</a:t>
            </a:r>
            <a:r>
              <a:rPr dirty="0" sz="1250" spc="-4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1250" spc="125">
                <a:solidFill>
                  <a:srgbClr val="C00000"/>
                </a:solidFill>
                <a:latin typeface="Arial"/>
                <a:cs typeface="Arial"/>
              </a:rPr>
              <a:t>this</a:t>
            </a:r>
            <a:r>
              <a:rPr dirty="0" sz="1250" spc="-35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1250" spc="105">
                <a:solidFill>
                  <a:srgbClr val="C00000"/>
                </a:solidFill>
                <a:latin typeface="Arial"/>
                <a:cs typeface="Arial"/>
              </a:rPr>
              <a:t>lecture</a:t>
            </a:r>
            <a:r>
              <a:rPr dirty="0" sz="1250" spc="-3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1250" spc="95">
                <a:solidFill>
                  <a:srgbClr val="C00000"/>
                </a:solidFill>
                <a:latin typeface="Arial"/>
                <a:cs typeface="Arial"/>
              </a:rPr>
              <a:t>you</a:t>
            </a:r>
            <a:r>
              <a:rPr dirty="0" sz="1250" spc="-3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1250" spc="100">
                <a:solidFill>
                  <a:srgbClr val="C00000"/>
                </a:solidFill>
                <a:latin typeface="Arial"/>
                <a:cs typeface="Arial"/>
              </a:rPr>
              <a:t>should</a:t>
            </a:r>
            <a:r>
              <a:rPr dirty="0" sz="1250" spc="-35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1250" spc="25">
                <a:solidFill>
                  <a:srgbClr val="C00000"/>
                </a:solidFill>
                <a:latin typeface="Arial"/>
                <a:cs typeface="Arial"/>
              </a:rPr>
              <a:t>be</a:t>
            </a:r>
            <a:r>
              <a:rPr dirty="0" sz="1250" spc="-5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1250" spc="60">
                <a:solidFill>
                  <a:srgbClr val="C00000"/>
                </a:solidFill>
                <a:latin typeface="Arial"/>
                <a:cs typeface="Arial"/>
              </a:rPr>
              <a:t>able</a:t>
            </a:r>
            <a:r>
              <a:rPr dirty="0" sz="1250" spc="-4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1250" spc="135">
                <a:solidFill>
                  <a:srgbClr val="C00000"/>
                </a:solidFill>
                <a:latin typeface="Arial"/>
                <a:cs typeface="Arial"/>
              </a:rPr>
              <a:t>to</a:t>
            </a:r>
            <a:r>
              <a:rPr dirty="0" sz="1250" spc="-25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1250" spc="160">
                <a:solidFill>
                  <a:srgbClr val="C00000"/>
                </a:solidFill>
                <a:latin typeface="Arial"/>
                <a:cs typeface="Arial"/>
              </a:rPr>
              <a:t>know:</a:t>
            </a:r>
            <a:endParaRPr sz="12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950">
              <a:latin typeface="Times New Roman"/>
              <a:cs typeface="Times New Roman"/>
            </a:endParaRPr>
          </a:p>
          <a:p>
            <a:pPr algn="r" marR="252729">
              <a:lnSpc>
                <a:spcPct val="100000"/>
              </a:lnSpc>
            </a:pPr>
            <a:r>
              <a:rPr dirty="0" sz="600" b="1">
                <a:solidFill>
                  <a:srgbClr val="001F5F"/>
                </a:solidFill>
                <a:latin typeface="Arial"/>
                <a:cs typeface="Arial"/>
              </a:rPr>
              <a:t>2</a:t>
            </a:r>
            <a:endParaRPr sz="600">
              <a:latin typeface="Arial"/>
              <a:cs typeface="Arial"/>
            </a:endParaRPr>
          </a:p>
        </p:txBody>
      </p:sp>
      <p:sp>
        <p:nvSpPr>
          <p:cNvPr id="42" name="object 42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algn="r" marR="5715">
              <a:lnSpc>
                <a:spcPts val="1305"/>
              </a:lnSpc>
            </a:pPr>
            <a:r>
              <a:rPr dirty="0" spc="-25"/>
              <a:t>Dr. </a:t>
            </a:r>
            <a:r>
              <a:rPr dirty="0" spc="-5"/>
              <a:t>Abeer A. Al-Masri, Faculty </a:t>
            </a:r>
            <a:r>
              <a:rPr dirty="0"/>
              <a:t>of</a:t>
            </a:r>
            <a:r>
              <a:rPr dirty="0" spc="-120"/>
              <a:t> </a:t>
            </a:r>
            <a:r>
              <a:rPr dirty="0" spc="-5"/>
              <a:t>Medicine,</a:t>
            </a:r>
          </a:p>
          <a:p>
            <a:pPr algn="r" marR="5080">
              <a:lnSpc>
                <a:spcPct val="100000"/>
              </a:lnSpc>
            </a:pPr>
            <a:r>
              <a:rPr dirty="0" spc="-5"/>
              <a:t>KSU</a:t>
            </a:r>
          </a:p>
        </p:txBody>
      </p:sp>
      <p:sp>
        <p:nvSpPr>
          <p:cNvPr id="43" name="object 4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10"/>
              </a:lnSpc>
            </a:pPr>
            <a:fld id="{81D60167-4931-47E6-BA6A-407CBD079E47}" type="slidenum">
              <a:rPr dirty="0" spc="-5"/>
              <a:t>1</a:t>
            </a:fld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113401" y="41147"/>
            <a:ext cx="1671320" cy="1949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 spc="-5">
                <a:latin typeface="Times New Roman"/>
                <a:cs typeface="Times New Roman"/>
              </a:rPr>
              <a:t>Cardiovascular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Physiology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1788" y="41147"/>
            <a:ext cx="644525" cy="1949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>
                <a:latin typeface="Times New Roman"/>
                <a:cs typeface="Times New Roman"/>
              </a:rPr>
              <a:t>2/23</a:t>
            </a:r>
            <a:r>
              <a:rPr dirty="0" sz="1200" spc="5">
                <a:latin typeface="Times New Roman"/>
                <a:cs typeface="Times New Roman"/>
              </a:rPr>
              <a:t>/</a:t>
            </a:r>
            <a:r>
              <a:rPr dirty="0" sz="1200">
                <a:latin typeface="Times New Roman"/>
                <a:cs typeface="Times New Roman"/>
              </a:rPr>
              <a:t>2016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143000" y="868680"/>
            <a:ext cx="4572000" cy="3429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143000" y="868680"/>
            <a:ext cx="536575" cy="2646045"/>
          </a:xfrm>
          <a:custGeom>
            <a:avLst/>
            <a:gdLst/>
            <a:ahLst/>
            <a:cxnLst/>
            <a:rect l="l" t="t" r="r" b="b"/>
            <a:pathLst>
              <a:path w="536575" h="2646045">
                <a:moveTo>
                  <a:pt x="536448" y="0"/>
                </a:moveTo>
                <a:lnTo>
                  <a:pt x="407924" y="0"/>
                </a:lnTo>
                <a:lnTo>
                  <a:pt x="0" y="2486152"/>
                </a:lnTo>
                <a:lnTo>
                  <a:pt x="0" y="2629027"/>
                </a:lnTo>
                <a:lnTo>
                  <a:pt x="99987" y="2645664"/>
                </a:lnTo>
                <a:lnTo>
                  <a:pt x="536448" y="0"/>
                </a:lnTo>
                <a:close/>
              </a:path>
            </a:pathLst>
          </a:custGeom>
          <a:solidFill>
            <a:srgbClr val="BB1C1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143000" y="868680"/>
            <a:ext cx="379730" cy="2312035"/>
          </a:xfrm>
          <a:custGeom>
            <a:avLst/>
            <a:gdLst/>
            <a:ahLst/>
            <a:cxnLst/>
            <a:rect l="l" t="t" r="r" b="b"/>
            <a:pathLst>
              <a:path w="379730" h="2312035">
                <a:moveTo>
                  <a:pt x="379475" y="0"/>
                </a:moveTo>
                <a:lnTo>
                  <a:pt x="252475" y="0"/>
                </a:lnTo>
                <a:lnTo>
                  <a:pt x="0" y="1538097"/>
                </a:lnTo>
                <a:lnTo>
                  <a:pt x="0" y="2311908"/>
                </a:lnTo>
                <a:lnTo>
                  <a:pt x="379475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143000" y="3700271"/>
            <a:ext cx="452755" cy="597535"/>
          </a:xfrm>
          <a:custGeom>
            <a:avLst/>
            <a:gdLst/>
            <a:ahLst/>
            <a:cxnLst/>
            <a:rect l="l" t="t" r="r" b="b"/>
            <a:pathLst>
              <a:path w="452755" h="597535">
                <a:moveTo>
                  <a:pt x="0" y="0"/>
                </a:moveTo>
                <a:lnTo>
                  <a:pt x="0" y="9525"/>
                </a:lnTo>
                <a:lnTo>
                  <a:pt x="426466" y="597407"/>
                </a:lnTo>
                <a:lnTo>
                  <a:pt x="452628" y="597407"/>
                </a:lnTo>
                <a:lnTo>
                  <a:pt x="0" y="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143000" y="3517391"/>
            <a:ext cx="744220" cy="780415"/>
          </a:xfrm>
          <a:custGeom>
            <a:avLst/>
            <a:gdLst/>
            <a:ahLst/>
            <a:cxnLst/>
            <a:rect l="l" t="t" r="r" b="b"/>
            <a:pathLst>
              <a:path w="744219" h="780414">
                <a:moveTo>
                  <a:pt x="0" y="0"/>
                </a:moveTo>
                <a:lnTo>
                  <a:pt x="0" y="2412"/>
                </a:lnTo>
                <a:lnTo>
                  <a:pt x="715137" y="780288"/>
                </a:lnTo>
                <a:lnTo>
                  <a:pt x="743712" y="780288"/>
                </a:lnTo>
                <a:lnTo>
                  <a:pt x="0" y="0"/>
                </a:lnTo>
                <a:close/>
              </a:path>
            </a:pathLst>
          </a:custGeom>
          <a:solidFill>
            <a:srgbClr val="5E0D0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1143000" y="3497579"/>
            <a:ext cx="1065530" cy="800100"/>
          </a:xfrm>
          <a:custGeom>
            <a:avLst/>
            <a:gdLst/>
            <a:ahLst/>
            <a:cxnLst/>
            <a:rect l="l" t="t" r="r" b="b"/>
            <a:pathLst>
              <a:path w="1065530" h="800100">
                <a:moveTo>
                  <a:pt x="0" y="0"/>
                </a:moveTo>
                <a:lnTo>
                  <a:pt x="0" y="19050"/>
                </a:lnTo>
                <a:lnTo>
                  <a:pt x="743204" y="800100"/>
                </a:lnTo>
                <a:lnTo>
                  <a:pt x="1065276" y="800100"/>
                </a:lnTo>
                <a:lnTo>
                  <a:pt x="99949" y="16637"/>
                </a:lnTo>
                <a:lnTo>
                  <a:pt x="0" y="0"/>
                </a:lnTo>
                <a:close/>
              </a:path>
            </a:pathLst>
          </a:custGeom>
          <a:solidFill>
            <a:srgbClr val="8D151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1143000" y="3547871"/>
            <a:ext cx="688975" cy="749935"/>
          </a:xfrm>
          <a:custGeom>
            <a:avLst/>
            <a:gdLst/>
            <a:ahLst/>
            <a:cxnLst/>
            <a:rect l="l" t="t" r="r" b="b"/>
            <a:pathLst>
              <a:path w="688975" h="749935">
                <a:moveTo>
                  <a:pt x="0" y="0"/>
                </a:moveTo>
                <a:lnTo>
                  <a:pt x="0" y="152400"/>
                </a:lnTo>
                <a:lnTo>
                  <a:pt x="453136" y="749807"/>
                </a:lnTo>
                <a:lnTo>
                  <a:pt x="688848" y="749807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1758569" y="1984755"/>
            <a:ext cx="82295" cy="838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1758569" y="2268220"/>
            <a:ext cx="82295" cy="838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1758569" y="2548635"/>
            <a:ext cx="82295" cy="8382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1758569" y="2830576"/>
            <a:ext cx="82295" cy="8382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1758569" y="3112516"/>
            <a:ext cx="82295" cy="8382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1758569" y="3394455"/>
            <a:ext cx="82295" cy="8382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1758569" y="3676396"/>
            <a:ext cx="82295" cy="8382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 txBox="1"/>
          <p:nvPr/>
        </p:nvSpPr>
        <p:spPr>
          <a:xfrm>
            <a:off x="1143304" y="868933"/>
            <a:ext cx="4571365" cy="3428365"/>
          </a:xfrm>
          <a:prstGeom prst="rect">
            <a:avLst/>
          </a:prstGeom>
          <a:ln w="24384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 marL="1599565">
              <a:lnSpc>
                <a:spcPct val="100000"/>
              </a:lnSpc>
              <a:spcBef>
                <a:spcPts val="5"/>
              </a:spcBef>
            </a:pPr>
            <a:r>
              <a:rPr dirty="0" sz="900" spc="-5" b="1">
                <a:latin typeface="Calibri"/>
                <a:cs typeface="Calibri"/>
              </a:rPr>
              <a:t>Mechanical Phases of cardiac</a:t>
            </a:r>
            <a:r>
              <a:rPr dirty="0" sz="900" spc="-50" b="1">
                <a:latin typeface="Calibri"/>
                <a:cs typeface="Calibri"/>
              </a:rPr>
              <a:t> </a:t>
            </a:r>
            <a:r>
              <a:rPr dirty="0" sz="900" spc="-5" b="1">
                <a:latin typeface="Calibri"/>
                <a:cs typeface="Calibri"/>
              </a:rPr>
              <a:t>cycle:</a:t>
            </a:r>
            <a:endParaRPr sz="9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950">
              <a:latin typeface="Times New Roman"/>
              <a:cs typeface="Times New Roman"/>
            </a:endParaRPr>
          </a:p>
          <a:p>
            <a:pPr algn="r" marR="304165">
              <a:lnSpc>
                <a:spcPct val="100000"/>
              </a:lnSpc>
            </a:pPr>
            <a:r>
              <a:rPr dirty="0" sz="1600" spc="50">
                <a:solidFill>
                  <a:srgbClr val="C00000"/>
                </a:solidFill>
                <a:latin typeface="Arial"/>
                <a:cs typeface="Arial"/>
              </a:rPr>
              <a:t>5. </a:t>
            </a:r>
            <a:r>
              <a:rPr dirty="0" sz="1600" spc="140">
                <a:solidFill>
                  <a:srgbClr val="C00000"/>
                </a:solidFill>
                <a:latin typeface="Arial"/>
                <a:cs typeface="Arial"/>
              </a:rPr>
              <a:t>Isovolumetric </a:t>
            </a:r>
            <a:r>
              <a:rPr dirty="0" sz="1600" spc="114">
                <a:solidFill>
                  <a:srgbClr val="C00000"/>
                </a:solidFill>
                <a:latin typeface="Arial"/>
                <a:cs typeface="Arial"/>
              </a:rPr>
              <a:t>Relaxation</a:t>
            </a:r>
            <a:r>
              <a:rPr dirty="0" sz="1600" spc="13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1600" spc="25">
                <a:solidFill>
                  <a:srgbClr val="C00000"/>
                </a:solidFill>
                <a:latin typeface="Arial"/>
                <a:cs typeface="Arial"/>
              </a:rPr>
              <a:t>Phase:</a:t>
            </a:r>
            <a:endParaRPr sz="1600">
              <a:latin typeface="Arial"/>
              <a:cs typeface="Arial"/>
            </a:endParaRPr>
          </a:p>
          <a:p>
            <a:pPr marL="790575" marR="294005">
              <a:lnSpc>
                <a:spcPct val="169100"/>
              </a:lnSpc>
              <a:spcBef>
                <a:spcPts val="1000"/>
              </a:spcBef>
            </a:pPr>
            <a:r>
              <a:rPr dirty="0" sz="1100" spc="-5">
                <a:latin typeface="Calibri"/>
                <a:cs typeface="Calibri"/>
              </a:rPr>
              <a:t>Period between closure </a:t>
            </a:r>
            <a:r>
              <a:rPr dirty="0" sz="1100">
                <a:latin typeface="Calibri"/>
                <a:cs typeface="Calibri"/>
              </a:rPr>
              <a:t>of semilunar- vs &amp; opening of </a:t>
            </a:r>
            <a:r>
              <a:rPr dirty="0" sz="1100" spc="-20">
                <a:latin typeface="Calibri"/>
                <a:cs typeface="Calibri"/>
              </a:rPr>
              <a:t>AV- </a:t>
            </a:r>
            <a:r>
              <a:rPr dirty="0" sz="1100" spc="-5">
                <a:latin typeface="Calibri"/>
                <a:cs typeface="Calibri"/>
              </a:rPr>
              <a:t>vs.  Beginning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diastole </a:t>
            </a:r>
            <a:r>
              <a:rPr dirty="0" sz="1100">
                <a:latin typeface="Calibri"/>
                <a:cs typeface="Calibri"/>
              </a:rPr>
              <a:t>… </a:t>
            </a:r>
            <a:r>
              <a:rPr dirty="0" sz="1100" spc="-5">
                <a:latin typeface="Calibri"/>
                <a:cs typeface="Calibri"/>
              </a:rPr>
              <a:t>(Lasts </a:t>
            </a:r>
            <a:r>
              <a:rPr dirty="0" sz="1100">
                <a:latin typeface="Symbol"/>
                <a:cs typeface="Symbol"/>
              </a:rPr>
              <a:t>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0.04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sec.)</a:t>
            </a:r>
            <a:endParaRPr sz="1100">
              <a:latin typeface="Calibri"/>
              <a:cs typeface="Calibri"/>
            </a:endParaRPr>
          </a:p>
          <a:p>
            <a:pPr marL="790575">
              <a:lnSpc>
                <a:spcPct val="100000"/>
              </a:lnSpc>
              <a:spcBef>
                <a:spcPts val="885"/>
              </a:spcBef>
            </a:pPr>
            <a:r>
              <a:rPr dirty="0" sz="1100" spc="-5">
                <a:latin typeface="Calibri"/>
                <a:cs typeface="Calibri"/>
              </a:rPr>
              <a:t>Preceded by ventricular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repolarization.</a:t>
            </a:r>
            <a:endParaRPr sz="1100">
              <a:latin typeface="Calibri"/>
              <a:cs typeface="Calibri"/>
            </a:endParaRPr>
          </a:p>
          <a:p>
            <a:pPr marL="790575">
              <a:lnSpc>
                <a:spcPct val="100000"/>
              </a:lnSpc>
              <a:spcBef>
                <a:spcPts val="900"/>
              </a:spcBef>
            </a:pPr>
            <a:r>
              <a:rPr dirty="0" sz="1100" spc="10" b="1">
                <a:latin typeface="Calibri"/>
                <a:cs typeface="Calibri"/>
              </a:rPr>
              <a:t>2</a:t>
            </a:r>
            <a:r>
              <a:rPr dirty="0" baseline="27777" sz="1050" spc="15" b="1">
                <a:latin typeface="Calibri"/>
                <a:cs typeface="Calibri"/>
              </a:rPr>
              <a:t>nd </a:t>
            </a:r>
            <a:r>
              <a:rPr dirty="0" sz="1100" spc="-5" b="1">
                <a:latin typeface="Calibri"/>
                <a:cs typeface="Calibri"/>
              </a:rPr>
              <a:t>Heart sound heard</a:t>
            </a:r>
            <a:r>
              <a:rPr dirty="0" sz="1100" spc="25" b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 marL="790575" marR="325120">
              <a:lnSpc>
                <a:spcPts val="2220"/>
              </a:lnSpc>
              <a:spcBef>
                <a:spcPts val="220"/>
              </a:spcBef>
            </a:pPr>
            <a:r>
              <a:rPr dirty="0" sz="1100" spc="-45" b="1">
                <a:latin typeface="Calibri"/>
                <a:cs typeface="Calibri"/>
              </a:rPr>
              <a:t>LV </a:t>
            </a:r>
            <a:r>
              <a:rPr dirty="0" sz="1100" b="1">
                <a:latin typeface="Calibri"/>
                <a:cs typeface="Calibri"/>
              </a:rPr>
              <a:t>is a closed chamber</a:t>
            </a:r>
            <a:r>
              <a:rPr dirty="0" sz="1100">
                <a:latin typeface="Calibri"/>
                <a:cs typeface="Calibri"/>
              </a:rPr>
              <a:t>, i.e. </a:t>
            </a:r>
            <a:r>
              <a:rPr dirty="0" sz="1100" spc="-5">
                <a:latin typeface="Calibri"/>
                <a:cs typeface="Calibri"/>
              </a:rPr>
              <a:t>relax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no changes </a:t>
            </a:r>
            <a:r>
              <a:rPr dirty="0" sz="1100">
                <a:latin typeface="Calibri"/>
                <a:cs typeface="Calibri"/>
              </a:rPr>
              <a:t>in </a:t>
            </a:r>
            <a:r>
              <a:rPr dirty="0" sz="1100" spc="-5">
                <a:latin typeface="Calibri"/>
                <a:cs typeface="Calibri"/>
              </a:rPr>
              <a:t>volume.  </a:t>
            </a:r>
            <a:r>
              <a:rPr dirty="0" sz="1100" spc="-10">
                <a:latin typeface="Calibri"/>
                <a:cs typeface="Calibri"/>
              </a:rPr>
              <a:t>Volume </a:t>
            </a:r>
            <a:r>
              <a:rPr dirty="0" sz="1100">
                <a:latin typeface="Calibri"/>
                <a:cs typeface="Calibri"/>
              </a:rPr>
              <a:t>of blood in </a:t>
            </a:r>
            <a:r>
              <a:rPr dirty="0" sz="1100" spc="-5">
                <a:latin typeface="Calibri"/>
                <a:cs typeface="Calibri"/>
              </a:rPr>
              <a:t>ventricle </a:t>
            </a:r>
            <a:r>
              <a:rPr dirty="0" sz="1100">
                <a:latin typeface="Calibri"/>
                <a:cs typeface="Calibri"/>
              </a:rPr>
              <a:t>=</a:t>
            </a:r>
            <a:r>
              <a:rPr dirty="0" sz="1100" spc="-75">
                <a:latin typeface="Calibri"/>
                <a:cs typeface="Calibri"/>
              </a:rPr>
              <a:t> </a:t>
            </a:r>
            <a:r>
              <a:rPr dirty="0" sz="1100" spc="-40" b="1">
                <a:latin typeface="Calibri"/>
                <a:cs typeface="Calibri"/>
              </a:rPr>
              <a:t>ESV.</a:t>
            </a:r>
            <a:endParaRPr sz="1100">
              <a:latin typeface="Calibri"/>
              <a:cs typeface="Calibri"/>
            </a:endParaRPr>
          </a:p>
          <a:p>
            <a:pPr marL="790575">
              <a:lnSpc>
                <a:spcPct val="100000"/>
              </a:lnSpc>
              <a:spcBef>
                <a:spcPts val="675"/>
              </a:spcBef>
            </a:pPr>
            <a:r>
              <a:rPr dirty="0" sz="1100" spc="-20">
                <a:latin typeface="Calibri"/>
                <a:cs typeface="Calibri"/>
              </a:rPr>
              <a:t>AV- </a:t>
            </a:r>
            <a:r>
              <a:rPr dirty="0" sz="1100">
                <a:latin typeface="Calibri"/>
                <a:cs typeface="Calibri"/>
              </a:rPr>
              <a:t>vs open </a:t>
            </a:r>
            <a:r>
              <a:rPr dirty="0" sz="1100" spc="-10">
                <a:latin typeface="Calibri"/>
                <a:cs typeface="Calibri"/>
              </a:rPr>
              <a:t>at </a:t>
            </a:r>
            <a:r>
              <a:rPr dirty="0" sz="1100">
                <a:latin typeface="Calibri"/>
                <a:cs typeface="Calibri"/>
              </a:rPr>
              <a:t>the end of this</a:t>
            </a:r>
            <a:r>
              <a:rPr dirty="0" sz="1100" spc="-8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phase.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600">
              <a:latin typeface="Times New Roman"/>
              <a:cs typeface="Times New Roman"/>
            </a:endParaRPr>
          </a:p>
          <a:p>
            <a:pPr algn="r" marR="252729">
              <a:lnSpc>
                <a:spcPct val="100000"/>
              </a:lnSpc>
            </a:pPr>
            <a:r>
              <a:rPr dirty="0" sz="600" b="1">
                <a:solidFill>
                  <a:srgbClr val="001F5F"/>
                </a:solidFill>
                <a:latin typeface="Arial"/>
                <a:cs typeface="Arial"/>
              </a:rPr>
              <a:t>19</a:t>
            </a:r>
            <a:endParaRPr sz="600">
              <a:latin typeface="Arial"/>
              <a:cs typeface="Arial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5099303" y="882396"/>
            <a:ext cx="600455" cy="26974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1143000" y="4844796"/>
            <a:ext cx="4572000" cy="342900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1143000" y="4844796"/>
            <a:ext cx="536575" cy="2646045"/>
          </a:xfrm>
          <a:custGeom>
            <a:avLst/>
            <a:gdLst/>
            <a:ahLst/>
            <a:cxnLst/>
            <a:rect l="l" t="t" r="r" b="b"/>
            <a:pathLst>
              <a:path w="536575" h="2646045">
                <a:moveTo>
                  <a:pt x="536448" y="0"/>
                </a:moveTo>
                <a:lnTo>
                  <a:pt x="407924" y="0"/>
                </a:lnTo>
                <a:lnTo>
                  <a:pt x="0" y="2486152"/>
                </a:lnTo>
                <a:lnTo>
                  <a:pt x="0" y="2629027"/>
                </a:lnTo>
                <a:lnTo>
                  <a:pt x="99987" y="2645664"/>
                </a:lnTo>
                <a:lnTo>
                  <a:pt x="536448" y="0"/>
                </a:lnTo>
                <a:close/>
              </a:path>
            </a:pathLst>
          </a:custGeom>
          <a:solidFill>
            <a:srgbClr val="BB1C1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1143000" y="4844796"/>
            <a:ext cx="379730" cy="2312035"/>
          </a:xfrm>
          <a:custGeom>
            <a:avLst/>
            <a:gdLst/>
            <a:ahLst/>
            <a:cxnLst/>
            <a:rect l="l" t="t" r="r" b="b"/>
            <a:pathLst>
              <a:path w="379730" h="2312034">
                <a:moveTo>
                  <a:pt x="379475" y="0"/>
                </a:moveTo>
                <a:lnTo>
                  <a:pt x="252475" y="0"/>
                </a:lnTo>
                <a:lnTo>
                  <a:pt x="0" y="1538096"/>
                </a:lnTo>
                <a:lnTo>
                  <a:pt x="0" y="2311908"/>
                </a:lnTo>
                <a:lnTo>
                  <a:pt x="379475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1143000" y="7676388"/>
            <a:ext cx="452755" cy="597535"/>
          </a:xfrm>
          <a:custGeom>
            <a:avLst/>
            <a:gdLst/>
            <a:ahLst/>
            <a:cxnLst/>
            <a:rect l="l" t="t" r="r" b="b"/>
            <a:pathLst>
              <a:path w="452755" h="597534">
                <a:moveTo>
                  <a:pt x="0" y="0"/>
                </a:moveTo>
                <a:lnTo>
                  <a:pt x="0" y="9524"/>
                </a:lnTo>
                <a:lnTo>
                  <a:pt x="426466" y="597407"/>
                </a:lnTo>
                <a:lnTo>
                  <a:pt x="452628" y="597407"/>
                </a:lnTo>
                <a:lnTo>
                  <a:pt x="0" y="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1143000" y="7493507"/>
            <a:ext cx="744220" cy="780415"/>
          </a:xfrm>
          <a:custGeom>
            <a:avLst/>
            <a:gdLst/>
            <a:ahLst/>
            <a:cxnLst/>
            <a:rect l="l" t="t" r="r" b="b"/>
            <a:pathLst>
              <a:path w="744219" h="780415">
                <a:moveTo>
                  <a:pt x="0" y="0"/>
                </a:moveTo>
                <a:lnTo>
                  <a:pt x="0" y="2413"/>
                </a:lnTo>
                <a:lnTo>
                  <a:pt x="715137" y="780288"/>
                </a:lnTo>
                <a:lnTo>
                  <a:pt x="743712" y="780288"/>
                </a:lnTo>
                <a:lnTo>
                  <a:pt x="0" y="0"/>
                </a:lnTo>
                <a:close/>
              </a:path>
            </a:pathLst>
          </a:custGeom>
          <a:solidFill>
            <a:srgbClr val="5E0D0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1143000" y="7473695"/>
            <a:ext cx="1065530" cy="800100"/>
          </a:xfrm>
          <a:custGeom>
            <a:avLst/>
            <a:gdLst/>
            <a:ahLst/>
            <a:cxnLst/>
            <a:rect l="l" t="t" r="r" b="b"/>
            <a:pathLst>
              <a:path w="1065530" h="800100">
                <a:moveTo>
                  <a:pt x="0" y="0"/>
                </a:moveTo>
                <a:lnTo>
                  <a:pt x="0" y="19049"/>
                </a:lnTo>
                <a:lnTo>
                  <a:pt x="743204" y="800099"/>
                </a:lnTo>
                <a:lnTo>
                  <a:pt x="1065276" y="800099"/>
                </a:lnTo>
                <a:lnTo>
                  <a:pt x="99949" y="16636"/>
                </a:lnTo>
                <a:lnTo>
                  <a:pt x="0" y="0"/>
                </a:lnTo>
                <a:close/>
              </a:path>
            </a:pathLst>
          </a:custGeom>
          <a:solidFill>
            <a:srgbClr val="8D151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1143000" y="7523988"/>
            <a:ext cx="688975" cy="749935"/>
          </a:xfrm>
          <a:custGeom>
            <a:avLst/>
            <a:gdLst/>
            <a:ahLst/>
            <a:cxnLst/>
            <a:rect l="l" t="t" r="r" b="b"/>
            <a:pathLst>
              <a:path w="688975" h="749934">
                <a:moveTo>
                  <a:pt x="0" y="0"/>
                </a:moveTo>
                <a:lnTo>
                  <a:pt x="0" y="152399"/>
                </a:lnTo>
                <a:lnTo>
                  <a:pt x="453136" y="749807"/>
                </a:lnTo>
                <a:lnTo>
                  <a:pt x="688848" y="749807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1702942" y="5821807"/>
            <a:ext cx="82295" cy="8382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1702942" y="6027546"/>
            <a:ext cx="82295" cy="83819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1702942" y="6234810"/>
            <a:ext cx="82295" cy="83819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1702942" y="6606667"/>
            <a:ext cx="82295" cy="83819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1742694" y="7390638"/>
            <a:ext cx="82295" cy="83819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1742694" y="7596378"/>
            <a:ext cx="82295" cy="83819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 txBox="1"/>
          <p:nvPr/>
        </p:nvSpPr>
        <p:spPr>
          <a:xfrm>
            <a:off x="1143304" y="4845684"/>
            <a:ext cx="4571365" cy="3428365"/>
          </a:xfrm>
          <a:prstGeom prst="rect">
            <a:avLst/>
          </a:prstGeom>
          <a:ln w="24384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 marL="1390015">
              <a:lnSpc>
                <a:spcPct val="100000"/>
              </a:lnSpc>
              <a:spcBef>
                <a:spcPts val="640"/>
              </a:spcBef>
            </a:pPr>
            <a:r>
              <a:rPr dirty="0" sz="900" spc="-5" b="1">
                <a:latin typeface="Calibri"/>
                <a:cs typeface="Calibri"/>
              </a:rPr>
              <a:t>Mechanical Phases of cardiac</a:t>
            </a:r>
            <a:r>
              <a:rPr dirty="0" sz="900" spc="-50" b="1">
                <a:latin typeface="Calibri"/>
                <a:cs typeface="Calibri"/>
              </a:rPr>
              <a:t> </a:t>
            </a:r>
            <a:r>
              <a:rPr dirty="0" sz="900" spc="-5" b="1">
                <a:latin typeface="Calibri"/>
                <a:cs typeface="Calibri"/>
              </a:rPr>
              <a:t>cycle:</a:t>
            </a:r>
            <a:endParaRPr sz="9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900">
              <a:latin typeface="Times New Roman"/>
              <a:cs typeface="Times New Roman"/>
            </a:endParaRPr>
          </a:p>
          <a:p>
            <a:pPr marL="1341755" indent="-285115">
              <a:lnSpc>
                <a:spcPct val="100000"/>
              </a:lnSpc>
              <a:buAutoNum type="arabicPeriod" startAt="6"/>
              <a:tabLst>
                <a:tab pos="1342390" algn="l"/>
              </a:tabLst>
            </a:pPr>
            <a:r>
              <a:rPr dirty="0" sz="1600" spc="120">
                <a:solidFill>
                  <a:srgbClr val="C00000"/>
                </a:solidFill>
                <a:latin typeface="Arial"/>
                <a:cs typeface="Arial"/>
              </a:rPr>
              <a:t>Rapid </a:t>
            </a:r>
            <a:r>
              <a:rPr dirty="0" sz="1600" spc="165">
                <a:solidFill>
                  <a:srgbClr val="C00000"/>
                </a:solidFill>
                <a:latin typeface="Arial"/>
                <a:cs typeface="Arial"/>
              </a:rPr>
              <a:t>Filling</a:t>
            </a:r>
            <a:r>
              <a:rPr dirty="0" sz="1600" spc="-25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1600" spc="25">
                <a:solidFill>
                  <a:srgbClr val="C00000"/>
                </a:solidFill>
                <a:latin typeface="Arial"/>
                <a:cs typeface="Arial"/>
              </a:rPr>
              <a:t>Phase:</a:t>
            </a:r>
            <a:endParaRPr sz="1600">
              <a:latin typeface="Arial"/>
              <a:cs typeface="Arial"/>
            </a:endParaRPr>
          </a:p>
          <a:p>
            <a:pPr marL="734695" marR="1618615">
              <a:lnSpc>
                <a:spcPct val="122700"/>
              </a:lnSpc>
              <a:spcBef>
                <a:spcPts val="1090"/>
              </a:spcBef>
            </a:pPr>
            <a:r>
              <a:rPr dirty="0" sz="1100" spc="-5">
                <a:latin typeface="Calibri"/>
                <a:cs typeface="Calibri"/>
              </a:rPr>
              <a:t>Atrial pressure </a:t>
            </a:r>
            <a:r>
              <a:rPr dirty="0" sz="1100">
                <a:latin typeface="Calibri"/>
                <a:cs typeface="Calibri"/>
              </a:rPr>
              <a:t>&gt; </a:t>
            </a:r>
            <a:r>
              <a:rPr dirty="0" sz="1100" spc="-5">
                <a:latin typeface="Calibri"/>
                <a:cs typeface="Calibri"/>
              </a:rPr>
              <a:t>ventricular pressure.  </a:t>
            </a:r>
            <a:r>
              <a:rPr dirty="0" sz="1100" spc="-20">
                <a:latin typeface="Calibri"/>
                <a:cs typeface="Calibri"/>
              </a:rPr>
              <a:t>AV- </a:t>
            </a:r>
            <a:r>
              <a:rPr dirty="0" sz="1100">
                <a:latin typeface="Calibri"/>
                <a:cs typeface="Calibri"/>
              </a:rPr>
              <a:t>vs</a:t>
            </a:r>
            <a:r>
              <a:rPr dirty="0" sz="1100" spc="-6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open.</a:t>
            </a:r>
            <a:endParaRPr sz="1100">
              <a:latin typeface="Calibri"/>
              <a:cs typeface="Calibri"/>
            </a:endParaRPr>
          </a:p>
          <a:p>
            <a:pPr marL="734695" marR="525145">
              <a:lnSpc>
                <a:spcPts val="1310"/>
              </a:lnSpc>
              <a:spcBef>
                <a:spcPts val="365"/>
              </a:spcBef>
            </a:pPr>
            <a:r>
              <a:rPr dirty="0" sz="1100">
                <a:latin typeface="Symbol"/>
                <a:cs typeface="Symbol"/>
              </a:rPr>
              <a:t>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60-70% of blood passes passively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ventricles </a:t>
            </a:r>
            <a:r>
              <a:rPr dirty="0" sz="1100">
                <a:latin typeface="Calibri"/>
                <a:cs typeface="Calibri"/>
              </a:rPr>
              <a:t>along  </a:t>
            </a:r>
            <a:r>
              <a:rPr dirty="0" sz="1100" spc="-5">
                <a:latin typeface="Calibri"/>
                <a:cs typeface="Calibri"/>
              </a:rPr>
              <a:t>pressure</a:t>
            </a:r>
            <a:r>
              <a:rPr dirty="0" sz="1100" spc="-10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gradient.</a:t>
            </a:r>
            <a:endParaRPr sz="1100">
              <a:latin typeface="Calibri"/>
              <a:cs typeface="Calibri"/>
            </a:endParaRPr>
          </a:p>
          <a:p>
            <a:pPr marL="734695">
              <a:lnSpc>
                <a:spcPct val="100000"/>
              </a:lnSpc>
              <a:spcBef>
                <a:spcPts val="254"/>
              </a:spcBef>
            </a:pPr>
            <a:r>
              <a:rPr dirty="0" sz="1100" spc="5" b="1">
                <a:latin typeface="Calibri"/>
                <a:cs typeface="Calibri"/>
              </a:rPr>
              <a:t>3</a:t>
            </a:r>
            <a:r>
              <a:rPr dirty="0" baseline="27777" sz="1050" spc="7" b="1">
                <a:latin typeface="Calibri"/>
                <a:cs typeface="Calibri"/>
              </a:rPr>
              <a:t>rd </a:t>
            </a:r>
            <a:r>
              <a:rPr dirty="0" sz="1100" spc="-5" b="1">
                <a:latin typeface="Calibri"/>
                <a:cs typeface="Calibri"/>
              </a:rPr>
              <a:t>Heart sound</a:t>
            </a:r>
            <a:r>
              <a:rPr dirty="0" sz="1100" spc="25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heard.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 marL="692150" indent="-280035">
              <a:lnSpc>
                <a:spcPct val="100000"/>
              </a:lnSpc>
              <a:spcBef>
                <a:spcPts val="720"/>
              </a:spcBef>
              <a:buAutoNum type="arabicPeriod" startAt="7"/>
              <a:tabLst>
                <a:tab pos="692785" algn="l"/>
              </a:tabLst>
            </a:pPr>
            <a:r>
              <a:rPr dirty="0" sz="1600" spc="70">
                <a:solidFill>
                  <a:srgbClr val="C00000"/>
                </a:solidFill>
                <a:latin typeface="Arial"/>
                <a:cs typeface="Arial"/>
              </a:rPr>
              <a:t>Reduced </a:t>
            </a:r>
            <a:r>
              <a:rPr dirty="0" sz="1600" spc="165">
                <a:solidFill>
                  <a:srgbClr val="C00000"/>
                </a:solidFill>
                <a:latin typeface="Arial"/>
                <a:cs typeface="Arial"/>
              </a:rPr>
              <a:t>Filling</a:t>
            </a:r>
            <a:r>
              <a:rPr dirty="0" sz="1600" spc="-22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1600" spc="25">
                <a:solidFill>
                  <a:srgbClr val="C00000"/>
                </a:solidFill>
                <a:latin typeface="Arial"/>
                <a:cs typeface="Arial"/>
              </a:rPr>
              <a:t>Phase </a:t>
            </a:r>
            <a:r>
              <a:rPr dirty="0" sz="1600" spc="105">
                <a:solidFill>
                  <a:srgbClr val="C00000"/>
                </a:solidFill>
                <a:latin typeface="Arial"/>
                <a:cs typeface="Arial"/>
              </a:rPr>
              <a:t>(Diastasis):</a:t>
            </a:r>
            <a:endParaRPr sz="1600">
              <a:latin typeface="Arial"/>
              <a:cs typeface="Arial"/>
            </a:endParaRPr>
          </a:p>
          <a:p>
            <a:pPr marL="774700" marR="897890">
              <a:lnSpc>
                <a:spcPct val="122700"/>
              </a:lnSpc>
              <a:spcBef>
                <a:spcPts val="625"/>
              </a:spcBef>
            </a:pPr>
            <a:r>
              <a:rPr dirty="0" sz="1100" spc="-5">
                <a:latin typeface="Calibri"/>
                <a:cs typeface="Calibri"/>
              </a:rPr>
              <a:t>Remaining atrial </a:t>
            </a:r>
            <a:r>
              <a:rPr dirty="0" sz="1100">
                <a:latin typeface="Calibri"/>
                <a:cs typeface="Calibri"/>
              </a:rPr>
              <a:t>blood </a:t>
            </a:r>
            <a:r>
              <a:rPr dirty="0" sz="1100" spc="-5">
                <a:latin typeface="Calibri"/>
                <a:cs typeface="Calibri"/>
              </a:rPr>
              <a:t>flows </a:t>
            </a:r>
            <a:r>
              <a:rPr dirty="0" sz="1100">
                <a:latin typeface="Calibri"/>
                <a:cs typeface="Calibri"/>
              </a:rPr>
              <a:t>slowly </a:t>
            </a:r>
            <a:r>
              <a:rPr dirty="0" sz="1100" spc="-10">
                <a:latin typeface="Calibri"/>
                <a:cs typeface="Calibri"/>
              </a:rPr>
              <a:t>into </a:t>
            </a:r>
            <a:r>
              <a:rPr dirty="0" sz="1100" spc="-5">
                <a:latin typeface="Calibri"/>
                <a:cs typeface="Calibri"/>
              </a:rPr>
              <a:t>ventricles.  </a:t>
            </a:r>
            <a:r>
              <a:rPr dirty="0" sz="1100" spc="-20">
                <a:latin typeface="Calibri"/>
                <a:cs typeface="Calibri"/>
              </a:rPr>
              <a:t>AV- </a:t>
            </a:r>
            <a:r>
              <a:rPr dirty="0" sz="1100">
                <a:latin typeface="Calibri"/>
                <a:cs typeface="Calibri"/>
              </a:rPr>
              <a:t>vs </a:t>
            </a:r>
            <a:r>
              <a:rPr dirty="0" sz="1100" spc="-5">
                <a:latin typeface="Calibri"/>
                <a:cs typeface="Calibri"/>
              </a:rPr>
              <a:t>still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open.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900">
              <a:latin typeface="Times New Roman"/>
              <a:cs typeface="Times New Roman"/>
            </a:endParaRPr>
          </a:p>
          <a:p>
            <a:pPr algn="r" marR="252729">
              <a:lnSpc>
                <a:spcPct val="100000"/>
              </a:lnSpc>
              <a:spcBef>
                <a:spcPts val="5"/>
              </a:spcBef>
            </a:pPr>
            <a:r>
              <a:rPr dirty="0" sz="600" b="1">
                <a:solidFill>
                  <a:srgbClr val="001F5F"/>
                </a:solidFill>
                <a:latin typeface="Arial"/>
                <a:cs typeface="Arial"/>
              </a:rPr>
              <a:t>20</a:t>
            </a:r>
            <a:endParaRPr sz="600">
              <a:latin typeface="Arial"/>
              <a:cs typeface="Arial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5099303" y="4858511"/>
            <a:ext cx="600455" cy="269748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algn="r" marR="5715">
              <a:lnSpc>
                <a:spcPts val="1305"/>
              </a:lnSpc>
            </a:pPr>
            <a:r>
              <a:rPr dirty="0" spc="-25"/>
              <a:t>Dr. </a:t>
            </a:r>
            <a:r>
              <a:rPr dirty="0" spc="-5"/>
              <a:t>Abeer A. Al-Masri, Faculty </a:t>
            </a:r>
            <a:r>
              <a:rPr dirty="0"/>
              <a:t>of</a:t>
            </a:r>
            <a:r>
              <a:rPr dirty="0" spc="-120"/>
              <a:t> </a:t>
            </a:r>
            <a:r>
              <a:rPr dirty="0" spc="-5"/>
              <a:t>Medicine,</a:t>
            </a:r>
          </a:p>
          <a:p>
            <a:pPr algn="r" marR="5080">
              <a:lnSpc>
                <a:spcPct val="100000"/>
              </a:lnSpc>
            </a:pPr>
            <a:r>
              <a:rPr dirty="0" spc="-5"/>
              <a:t>KSU</a:t>
            </a:r>
          </a:p>
        </p:txBody>
      </p:sp>
      <p:sp>
        <p:nvSpPr>
          <p:cNvPr id="36" name="object 36"/>
          <p:cNvSpPr txBox="1"/>
          <p:nvPr/>
        </p:nvSpPr>
        <p:spPr>
          <a:xfrm>
            <a:off x="81788" y="8927035"/>
            <a:ext cx="196215" cy="1778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10"/>
              </a:lnSpc>
            </a:pPr>
            <a:r>
              <a:rPr dirty="0" sz="1200" spc="-5">
                <a:latin typeface="Arial"/>
                <a:cs typeface="Arial"/>
              </a:rPr>
              <a:t>10</a:t>
            </a:r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113401" y="41147"/>
            <a:ext cx="1671320" cy="1949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 spc="-5">
                <a:latin typeface="Times New Roman"/>
                <a:cs typeface="Times New Roman"/>
              </a:rPr>
              <a:t>Cardiovascular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Physiology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1788" y="41147"/>
            <a:ext cx="644525" cy="1949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>
                <a:latin typeface="Times New Roman"/>
                <a:cs typeface="Times New Roman"/>
              </a:rPr>
              <a:t>2/23</a:t>
            </a:r>
            <a:r>
              <a:rPr dirty="0" sz="1200" spc="5">
                <a:latin typeface="Times New Roman"/>
                <a:cs typeface="Times New Roman"/>
              </a:rPr>
              <a:t>/</a:t>
            </a:r>
            <a:r>
              <a:rPr dirty="0" sz="1200">
                <a:latin typeface="Times New Roman"/>
                <a:cs typeface="Times New Roman"/>
              </a:rPr>
              <a:t>2016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143000" y="868680"/>
            <a:ext cx="4572000" cy="3429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143000" y="868680"/>
            <a:ext cx="536575" cy="2646045"/>
          </a:xfrm>
          <a:custGeom>
            <a:avLst/>
            <a:gdLst/>
            <a:ahLst/>
            <a:cxnLst/>
            <a:rect l="l" t="t" r="r" b="b"/>
            <a:pathLst>
              <a:path w="536575" h="2646045">
                <a:moveTo>
                  <a:pt x="536448" y="0"/>
                </a:moveTo>
                <a:lnTo>
                  <a:pt x="407924" y="0"/>
                </a:lnTo>
                <a:lnTo>
                  <a:pt x="0" y="2486152"/>
                </a:lnTo>
                <a:lnTo>
                  <a:pt x="0" y="2629027"/>
                </a:lnTo>
                <a:lnTo>
                  <a:pt x="99987" y="2645664"/>
                </a:lnTo>
                <a:lnTo>
                  <a:pt x="536448" y="0"/>
                </a:lnTo>
                <a:close/>
              </a:path>
            </a:pathLst>
          </a:custGeom>
          <a:solidFill>
            <a:srgbClr val="BB1C1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143000" y="868680"/>
            <a:ext cx="379730" cy="2312035"/>
          </a:xfrm>
          <a:custGeom>
            <a:avLst/>
            <a:gdLst/>
            <a:ahLst/>
            <a:cxnLst/>
            <a:rect l="l" t="t" r="r" b="b"/>
            <a:pathLst>
              <a:path w="379730" h="2312035">
                <a:moveTo>
                  <a:pt x="379475" y="0"/>
                </a:moveTo>
                <a:lnTo>
                  <a:pt x="252475" y="0"/>
                </a:lnTo>
                <a:lnTo>
                  <a:pt x="0" y="1538097"/>
                </a:lnTo>
                <a:lnTo>
                  <a:pt x="0" y="2311908"/>
                </a:lnTo>
                <a:lnTo>
                  <a:pt x="379475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143000" y="3700271"/>
            <a:ext cx="452755" cy="597535"/>
          </a:xfrm>
          <a:custGeom>
            <a:avLst/>
            <a:gdLst/>
            <a:ahLst/>
            <a:cxnLst/>
            <a:rect l="l" t="t" r="r" b="b"/>
            <a:pathLst>
              <a:path w="452755" h="597535">
                <a:moveTo>
                  <a:pt x="0" y="0"/>
                </a:moveTo>
                <a:lnTo>
                  <a:pt x="0" y="9525"/>
                </a:lnTo>
                <a:lnTo>
                  <a:pt x="426466" y="597407"/>
                </a:lnTo>
                <a:lnTo>
                  <a:pt x="452628" y="597407"/>
                </a:lnTo>
                <a:lnTo>
                  <a:pt x="0" y="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143000" y="3517391"/>
            <a:ext cx="744220" cy="780415"/>
          </a:xfrm>
          <a:custGeom>
            <a:avLst/>
            <a:gdLst/>
            <a:ahLst/>
            <a:cxnLst/>
            <a:rect l="l" t="t" r="r" b="b"/>
            <a:pathLst>
              <a:path w="744219" h="780414">
                <a:moveTo>
                  <a:pt x="0" y="0"/>
                </a:moveTo>
                <a:lnTo>
                  <a:pt x="0" y="2412"/>
                </a:lnTo>
                <a:lnTo>
                  <a:pt x="715137" y="780288"/>
                </a:lnTo>
                <a:lnTo>
                  <a:pt x="743712" y="780288"/>
                </a:lnTo>
                <a:lnTo>
                  <a:pt x="0" y="0"/>
                </a:lnTo>
                <a:close/>
              </a:path>
            </a:pathLst>
          </a:custGeom>
          <a:solidFill>
            <a:srgbClr val="5E0D0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1143000" y="3497579"/>
            <a:ext cx="1065530" cy="800100"/>
          </a:xfrm>
          <a:custGeom>
            <a:avLst/>
            <a:gdLst/>
            <a:ahLst/>
            <a:cxnLst/>
            <a:rect l="l" t="t" r="r" b="b"/>
            <a:pathLst>
              <a:path w="1065530" h="800100">
                <a:moveTo>
                  <a:pt x="0" y="0"/>
                </a:moveTo>
                <a:lnTo>
                  <a:pt x="0" y="19050"/>
                </a:lnTo>
                <a:lnTo>
                  <a:pt x="743204" y="800100"/>
                </a:lnTo>
                <a:lnTo>
                  <a:pt x="1065276" y="800100"/>
                </a:lnTo>
                <a:lnTo>
                  <a:pt x="99949" y="16637"/>
                </a:lnTo>
                <a:lnTo>
                  <a:pt x="0" y="0"/>
                </a:lnTo>
                <a:close/>
              </a:path>
            </a:pathLst>
          </a:custGeom>
          <a:solidFill>
            <a:srgbClr val="8D151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1143000" y="3547871"/>
            <a:ext cx="688975" cy="749935"/>
          </a:xfrm>
          <a:custGeom>
            <a:avLst/>
            <a:gdLst/>
            <a:ahLst/>
            <a:cxnLst/>
            <a:rect l="l" t="t" r="r" b="b"/>
            <a:pathLst>
              <a:path w="688975" h="749935">
                <a:moveTo>
                  <a:pt x="0" y="0"/>
                </a:moveTo>
                <a:lnTo>
                  <a:pt x="0" y="152400"/>
                </a:lnTo>
                <a:lnTo>
                  <a:pt x="453136" y="749807"/>
                </a:lnTo>
                <a:lnTo>
                  <a:pt x="688848" y="749807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1657476" y="1558036"/>
            <a:ext cx="82295" cy="838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1657476" y="2213355"/>
            <a:ext cx="82295" cy="838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1657476" y="2867151"/>
            <a:ext cx="82295" cy="8382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1657476" y="3505708"/>
            <a:ext cx="82295" cy="8382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 txBox="1"/>
          <p:nvPr/>
        </p:nvSpPr>
        <p:spPr>
          <a:xfrm>
            <a:off x="1143304" y="868933"/>
            <a:ext cx="4571365" cy="3428365"/>
          </a:xfrm>
          <a:prstGeom prst="rect">
            <a:avLst/>
          </a:prstGeom>
          <a:ln w="24384">
            <a:solidFill>
              <a:srgbClr val="000000"/>
            </a:solidFill>
          </a:ln>
        </p:spPr>
        <p:txBody>
          <a:bodyPr wrap="square" lIns="0" tIns="508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40"/>
              </a:spcBef>
            </a:pPr>
            <a:endParaRPr sz="1450">
              <a:latin typeface="Times New Roman"/>
              <a:cs typeface="Times New Roman"/>
            </a:endParaRPr>
          </a:p>
          <a:p>
            <a:pPr algn="ctr" marR="286385">
              <a:lnSpc>
                <a:spcPct val="100000"/>
              </a:lnSpc>
            </a:pPr>
            <a:r>
              <a:rPr dirty="0" sz="1600" spc="145">
                <a:solidFill>
                  <a:srgbClr val="C00000"/>
                </a:solidFill>
                <a:latin typeface="Arial"/>
                <a:cs typeface="Arial"/>
              </a:rPr>
              <a:t>Definitions</a:t>
            </a:r>
            <a:endParaRPr sz="1600">
              <a:latin typeface="Arial"/>
              <a:cs typeface="Arial"/>
            </a:endParaRPr>
          </a:p>
          <a:p>
            <a:pPr marL="750570">
              <a:lnSpc>
                <a:spcPct val="100000"/>
              </a:lnSpc>
              <a:spcBef>
                <a:spcPts val="1350"/>
              </a:spcBef>
            </a:pPr>
            <a:r>
              <a:rPr dirty="0" sz="1000" spc="65">
                <a:latin typeface="Arial"/>
                <a:cs typeface="Arial"/>
              </a:rPr>
              <a:t>End-diastolic </a:t>
            </a:r>
            <a:r>
              <a:rPr dirty="0" sz="1000" spc="75">
                <a:latin typeface="Arial"/>
                <a:cs typeface="Arial"/>
              </a:rPr>
              <a:t>volume</a:t>
            </a:r>
            <a:r>
              <a:rPr dirty="0" sz="1000" spc="-130">
                <a:latin typeface="Arial"/>
                <a:cs typeface="Arial"/>
              </a:rPr>
              <a:t> </a:t>
            </a:r>
            <a:r>
              <a:rPr dirty="0" sz="1000" spc="90">
                <a:latin typeface="Arial"/>
                <a:cs typeface="Arial"/>
              </a:rPr>
              <a:t>(EDV):</a:t>
            </a:r>
            <a:endParaRPr sz="1000">
              <a:latin typeface="Arial"/>
              <a:cs typeface="Arial"/>
            </a:endParaRPr>
          </a:p>
          <a:p>
            <a:pPr marL="959485" indent="-172720">
              <a:lnSpc>
                <a:spcPct val="100000"/>
              </a:lnSpc>
              <a:spcBef>
                <a:spcPts val="284"/>
              </a:spcBef>
              <a:buClr>
                <a:srgbClr val="006FC0"/>
              </a:buClr>
              <a:buSzPct val="95454"/>
              <a:buFont typeface="Wingdings"/>
              <a:buChar char=""/>
              <a:tabLst>
                <a:tab pos="960119" algn="l"/>
              </a:tabLst>
            </a:pPr>
            <a:r>
              <a:rPr dirty="0" sz="1100" spc="-10">
                <a:latin typeface="Calibri"/>
                <a:cs typeface="Calibri"/>
              </a:rPr>
              <a:t>Volume </a:t>
            </a:r>
            <a:r>
              <a:rPr dirty="0" sz="1100">
                <a:latin typeface="Calibri"/>
                <a:cs typeface="Calibri"/>
              </a:rPr>
              <a:t>of blood in </a:t>
            </a:r>
            <a:r>
              <a:rPr dirty="0" sz="1100" spc="-5">
                <a:latin typeface="Calibri"/>
                <a:cs typeface="Calibri"/>
              </a:rPr>
              <a:t>ventricles </a:t>
            </a:r>
            <a:r>
              <a:rPr dirty="0" sz="1100" spc="-10">
                <a:latin typeface="Calibri"/>
                <a:cs typeface="Calibri"/>
              </a:rPr>
              <a:t>at </a:t>
            </a:r>
            <a:r>
              <a:rPr dirty="0" sz="1100">
                <a:latin typeface="Calibri"/>
                <a:cs typeface="Calibri"/>
              </a:rPr>
              <a:t>the end of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diastole.</a:t>
            </a:r>
            <a:endParaRPr sz="1100">
              <a:latin typeface="Calibri"/>
              <a:cs typeface="Calibri"/>
            </a:endParaRPr>
          </a:p>
          <a:p>
            <a:pPr marL="786765">
              <a:lnSpc>
                <a:spcPct val="100000"/>
              </a:lnSpc>
              <a:spcBef>
                <a:spcPts val="310"/>
              </a:spcBef>
            </a:pPr>
            <a:r>
              <a:rPr dirty="0" sz="1050" spc="-5">
                <a:solidFill>
                  <a:srgbClr val="006FC0"/>
                </a:solidFill>
                <a:latin typeface="Wingdings"/>
                <a:cs typeface="Wingdings"/>
              </a:rPr>
              <a:t></a:t>
            </a:r>
            <a:r>
              <a:rPr dirty="0" sz="1050" spc="-5">
                <a:solidFill>
                  <a:srgbClr val="006FC0"/>
                </a:solidFill>
                <a:latin typeface="Times New Roman"/>
                <a:cs typeface="Times New Roman"/>
              </a:rPr>
              <a:t>   </a:t>
            </a:r>
            <a:r>
              <a:rPr dirty="0" sz="1100">
                <a:latin typeface="Symbol"/>
                <a:cs typeface="Symbol"/>
              </a:rPr>
              <a:t>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110-130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mL.</a:t>
            </a:r>
            <a:endParaRPr sz="1100">
              <a:latin typeface="Calibri"/>
              <a:cs typeface="Calibri"/>
            </a:endParaRPr>
          </a:p>
          <a:p>
            <a:pPr marL="721360">
              <a:lnSpc>
                <a:spcPct val="100000"/>
              </a:lnSpc>
              <a:spcBef>
                <a:spcPts val="725"/>
              </a:spcBef>
            </a:pPr>
            <a:r>
              <a:rPr dirty="0" sz="1000" spc="95">
                <a:latin typeface="Arial"/>
                <a:cs typeface="Arial"/>
              </a:rPr>
              <a:t>Stroke</a:t>
            </a:r>
            <a:r>
              <a:rPr dirty="0" sz="1000" spc="-204">
                <a:latin typeface="Arial"/>
                <a:cs typeface="Arial"/>
              </a:rPr>
              <a:t> </a:t>
            </a:r>
            <a:r>
              <a:rPr dirty="0" sz="1000" spc="75">
                <a:latin typeface="Arial"/>
                <a:cs typeface="Arial"/>
              </a:rPr>
              <a:t>volume </a:t>
            </a:r>
            <a:r>
              <a:rPr dirty="0" sz="1000" spc="90">
                <a:latin typeface="Arial"/>
                <a:cs typeface="Arial"/>
              </a:rPr>
              <a:t>(SV):</a:t>
            </a:r>
            <a:endParaRPr sz="1000">
              <a:latin typeface="Arial"/>
              <a:cs typeface="Arial"/>
            </a:endParaRPr>
          </a:p>
          <a:p>
            <a:pPr marL="959485" indent="-172720">
              <a:lnSpc>
                <a:spcPct val="100000"/>
              </a:lnSpc>
              <a:spcBef>
                <a:spcPts val="284"/>
              </a:spcBef>
              <a:buClr>
                <a:srgbClr val="006FC0"/>
              </a:buClr>
              <a:buSzPct val="95454"/>
              <a:buFont typeface="Wingdings"/>
              <a:buChar char=""/>
              <a:tabLst>
                <a:tab pos="960119" algn="l"/>
              </a:tabLst>
            </a:pPr>
            <a:r>
              <a:rPr dirty="0" sz="1100" spc="-5">
                <a:latin typeface="Calibri"/>
                <a:cs typeface="Calibri"/>
              </a:rPr>
              <a:t>Amount </a:t>
            </a:r>
            <a:r>
              <a:rPr dirty="0" sz="1100">
                <a:latin typeface="Calibri"/>
                <a:cs typeface="Calibri"/>
              </a:rPr>
              <a:t>of blood ejected </a:t>
            </a:r>
            <a:r>
              <a:rPr dirty="0" sz="1100" spc="-5">
                <a:latin typeface="Calibri"/>
                <a:cs typeface="Calibri"/>
              </a:rPr>
              <a:t>from ventricles during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systole.</a:t>
            </a:r>
            <a:endParaRPr sz="1100">
              <a:latin typeface="Calibri"/>
              <a:cs typeface="Calibri"/>
            </a:endParaRPr>
          </a:p>
          <a:p>
            <a:pPr marL="959485" indent="-172720">
              <a:lnSpc>
                <a:spcPct val="100000"/>
              </a:lnSpc>
              <a:spcBef>
                <a:spcPts val="310"/>
              </a:spcBef>
              <a:buClr>
                <a:srgbClr val="006FC0"/>
              </a:buClr>
              <a:buSzPct val="95454"/>
              <a:buFont typeface="Wingdings"/>
              <a:buChar char=""/>
              <a:tabLst>
                <a:tab pos="960119" algn="l"/>
              </a:tabLst>
            </a:pPr>
            <a:r>
              <a:rPr dirty="0" sz="1100">
                <a:latin typeface="Symbol"/>
                <a:cs typeface="Symbol"/>
              </a:rPr>
              <a:t>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70</a:t>
            </a:r>
            <a:r>
              <a:rPr dirty="0" sz="1100" spc="-9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mL/beat.</a:t>
            </a:r>
            <a:endParaRPr sz="1100">
              <a:latin typeface="Calibri"/>
              <a:cs typeface="Calibri"/>
            </a:endParaRPr>
          </a:p>
          <a:p>
            <a:pPr marL="708025">
              <a:lnSpc>
                <a:spcPct val="100000"/>
              </a:lnSpc>
              <a:spcBef>
                <a:spcPts val="710"/>
              </a:spcBef>
            </a:pPr>
            <a:r>
              <a:rPr dirty="0" sz="1000" spc="60">
                <a:latin typeface="Arial"/>
                <a:cs typeface="Arial"/>
              </a:rPr>
              <a:t>End-systolic </a:t>
            </a:r>
            <a:r>
              <a:rPr dirty="0" sz="1000" spc="75">
                <a:latin typeface="Arial"/>
                <a:cs typeface="Arial"/>
              </a:rPr>
              <a:t>volume</a:t>
            </a:r>
            <a:r>
              <a:rPr dirty="0" sz="1000" spc="-150">
                <a:latin typeface="Arial"/>
                <a:cs typeface="Arial"/>
              </a:rPr>
              <a:t> </a:t>
            </a:r>
            <a:r>
              <a:rPr dirty="0" sz="1000" spc="75">
                <a:latin typeface="Arial"/>
                <a:cs typeface="Arial"/>
              </a:rPr>
              <a:t>(ESV):</a:t>
            </a:r>
            <a:endParaRPr sz="1000">
              <a:latin typeface="Arial"/>
              <a:cs typeface="Arial"/>
            </a:endParaRPr>
          </a:p>
          <a:p>
            <a:pPr marL="941069" indent="-133985">
              <a:lnSpc>
                <a:spcPct val="100000"/>
              </a:lnSpc>
              <a:spcBef>
                <a:spcPts val="295"/>
              </a:spcBef>
              <a:buClr>
                <a:srgbClr val="006FC0"/>
              </a:buClr>
              <a:buSzPct val="95454"/>
              <a:buFont typeface="Wingdings"/>
              <a:buChar char=""/>
              <a:tabLst>
                <a:tab pos="941705" algn="l"/>
              </a:tabLst>
            </a:pPr>
            <a:r>
              <a:rPr dirty="0" sz="1100" spc="-5">
                <a:latin typeface="Calibri"/>
                <a:cs typeface="Calibri"/>
              </a:rPr>
              <a:t>Amount </a:t>
            </a:r>
            <a:r>
              <a:rPr dirty="0" sz="1100">
                <a:latin typeface="Calibri"/>
                <a:cs typeface="Calibri"/>
              </a:rPr>
              <a:t>of blood </a:t>
            </a:r>
            <a:r>
              <a:rPr dirty="0" sz="1100" spc="-5">
                <a:latin typeface="Calibri"/>
                <a:cs typeface="Calibri"/>
              </a:rPr>
              <a:t>left </a:t>
            </a:r>
            <a:r>
              <a:rPr dirty="0" sz="1100">
                <a:latin typeface="Calibri"/>
                <a:cs typeface="Calibri"/>
              </a:rPr>
              <a:t>in </a:t>
            </a:r>
            <a:r>
              <a:rPr dirty="0" sz="1100" spc="-5">
                <a:latin typeface="Calibri"/>
                <a:cs typeface="Calibri"/>
              </a:rPr>
              <a:t>ventricles at </a:t>
            </a:r>
            <a:r>
              <a:rPr dirty="0" sz="1100">
                <a:latin typeface="Calibri"/>
                <a:cs typeface="Calibri"/>
              </a:rPr>
              <a:t>the end of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systole.</a:t>
            </a:r>
            <a:endParaRPr sz="1100">
              <a:latin typeface="Calibri"/>
              <a:cs typeface="Calibri"/>
            </a:endParaRPr>
          </a:p>
          <a:p>
            <a:pPr marL="807085">
              <a:lnSpc>
                <a:spcPct val="100000"/>
              </a:lnSpc>
              <a:spcBef>
                <a:spcPts val="180"/>
              </a:spcBef>
            </a:pPr>
            <a:r>
              <a:rPr dirty="0" sz="1050" spc="-5">
                <a:solidFill>
                  <a:srgbClr val="006FC0"/>
                </a:solidFill>
                <a:latin typeface="Wingdings"/>
                <a:cs typeface="Wingdings"/>
              </a:rPr>
              <a:t></a:t>
            </a:r>
            <a:r>
              <a:rPr dirty="0" sz="1050" spc="-5">
                <a:solidFill>
                  <a:srgbClr val="006FC0"/>
                </a:solidFill>
                <a:latin typeface="Times New Roman"/>
                <a:cs typeface="Times New Roman"/>
              </a:rPr>
              <a:t>  </a:t>
            </a:r>
            <a:r>
              <a:rPr dirty="0" sz="1100">
                <a:latin typeface="Symbol"/>
                <a:cs typeface="Symbol"/>
              </a:rPr>
              <a:t>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40-60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mL.</a:t>
            </a:r>
            <a:endParaRPr sz="1100">
              <a:latin typeface="Calibri"/>
              <a:cs typeface="Calibri"/>
            </a:endParaRPr>
          </a:p>
          <a:p>
            <a:pPr marL="708025">
              <a:lnSpc>
                <a:spcPct val="100000"/>
              </a:lnSpc>
              <a:spcBef>
                <a:spcPts val="710"/>
              </a:spcBef>
            </a:pPr>
            <a:r>
              <a:rPr dirty="0" sz="1000" spc="75">
                <a:latin typeface="Arial"/>
                <a:cs typeface="Arial"/>
              </a:rPr>
              <a:t>Ejection </a:t>
            </a:r>
            <a:r>
              <a:rPr dirty="0" sz="1000" spc="100">
                <a:latin typeface="Arial"/>
                <a:cs typeface="Arial"/>
              </a:rPr>
              <a:t>fraction</a:t>
            </a:r>
            <a:r>
              <a:rPr dirty="0" sz="1000" spc="-135">
                <a:latin typeface="Arial"/>
                <a:cs typeface="Arial"/>
              </a:rPr>
              <a:t> </a:t>
            </a:r>
            <a:r>
              <a:rPr dirty="0" sz="1000" spc="75">
                <a:latin typeface="Arial"/>
                <a:cs typeface="Arial"/>
              </a:rPr>
              <a:t>(EF):</a:t>
            </a:r>
            <a:endParaRPr sz="1000">
              <a:latin typeface="Arial"/>
              <a:cs typeface="Arial"/>
            </a:endParaRPr>
          </a:p>
          <a:p>
            <a:pPr marL="941069" indent="-133985">
              <a:lnSpc>
                <a:spcPct val="100000"/>
              </a:lnSpc>
              <a:spcBef>
                <a:spcPts val="295"/>
              </a:spcBef>
              <a:buClr>
                <a:srgbClr val="006FC0"/>
              </a:buClr>
              <a:buSzPct val="95454"/>
              <a:buFont typeface="Wingdings"/>
              <a:buChar char=""/>
              <a:tabLst>
                <a:tab pos="941705" algn="l"/>
              </a:tabLst>
            </a:pPr>
            <a:r>
              <a:rPr dirty="0" sz="1100" spc="-5">
                <a:latin typeface="Calibri"/>
                <a:cs typeface="Calibri"/>
              </a:rPr>
              <a:t>Fraction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end-diastolic volume that </a:t>
            </a:r>
            <a:r>
              <a:rPr dirty="0" sz="1100">
                <a:latin typeface="Calibri"/>
                <a:cs typeface="Calibri"/>
              </a:rPr>
              <a:t>is</a:t>
            </a:r>
            <a:r>
              <a:rPr dirty="0" sz="1100" spc="-6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ejected.</a:t>
            </a:r>
            <a:endParaRPr sz="1100">
              <a:latin typeface="Calibri"/>
              <a:cs typeface="Calibri"/>
            </a:endParaRPr>
          </a:p>
          <a:p>
            <a:pPr marL="807085">
              <a:lnSpc>
                <a:spcPct val="100000"/>
              </a:lnSpc>
              <a:spcBef>
                <a:spcPts val="310"/>
              </a:spcBef>
            </a:pPr>
            <a:r>
              <a:rPr dirty="0" sz="1050" spc="-5">
                <a:solidFill>
                  <a:srgbClr val="006FC0"/>
                </a:solidFill>
                <a:latin typeface="Wingdings"/>
                <a:cs typeface="Wingdings"/>
              </a:rPr>
              <a:t></a:t>
            </a:r>
            <a:r>
              <a:rPr dirty="0" sz="1050" spc="-5">
                <a:solidFill>
                  <a:srgbClr val="006FC0"/>
                </a:solidFill>
                <a:latin typeface="Times New Roman"/>
                <a:cs typeface="Times New Roman"/>
              </a:rPr>
              <a:t>  </a:t>
            </a:r>
            <a:r>
              <a:rPr dirty="0" sz="1100">
                <a:latin typeface="Symbol"/>
                <a:cs typeface="Symbol"/>
              </a:rPr>
              <a:t>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60-65</a:t>
            </a:r>
            <a:r>
              <a:rPr dirty="0" sz="1100" spc="-7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%.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050">
              <a:latin typeface="Times New Roman"/>
              <a:cs typeface="Times New Roman"/>
            </a:endParaRPr>
          </a:p>
          <a:p>
            <a:pPr algn="r" marR="252729">
              <a:lnSpc>
                <a:spcPct val="100000"/>
              </a:lnSpc>
            </a:pPr>
            <a:r>
              <a:rPr dirty="0" sz="600" b="1">
                <a:solidFill>
                  <a:srgbClr val="001F5F"/>
                </a:solidFill>
                <a:latin typeface="Arial"/>
                <a:cs typeface="Arial"/>
              </a:rPr>
              <a:t>21</a:t>
            </a:r>
            <a:endParaRPr sz="600">
              <a:latin typeface="Arial"/>
              <a:cs typeface="Aria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5099303" y="882396"/>
            <a:ext cx="600455" cy="26974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1143000" y="4844796"/>
            <a:ext cx="4572000" cy="34290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1143000" y="4844796"/>
            <a:ext cx="536575" cy="2646045"/>
          </a:xfrm>
          <a:custGeom>
            <a:avLst/>
            <a:gdLst/>
            <a:ahLst/>
            <a:cxnLst/>
            <a:rect l="l" t="t" r="r" b="b"/>
            <a:pathLst>
              <a:path w="536575" h="2646045">
                <a:moveTo>
                  <a:pt x="536448" y="0"/>
                </a:moveTo>
                <a:lnTo>
                  <a:pt x="407924" y="0"/>
                </a:lnTo>
                <a:lnTo>
                  <a:pt x="0" y="2486152"/>
                </a:lnTo>
                <a:lnTo>
                  <a:pt x="0" y="2629027"/>
                </a:lnTo>
                <a:lnTo>
                  <a:pt x="99987" y="2645664"/>
                </a:lnTo>
                <a:lnTo>
                  <a:pt x="536448" y="0"/>
                </a:lnTo>
                <a:close/>
              </a:path>
            </a:pathLst>
          </a:custGeom>
          <a:solidFill>
            <a:srgbClr val="BB1C1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1143000" y="4844796"/>
            <a:ext cx="379730" cy="2312035"/>
          </a:xfrm>
          <a:custGeom>
            <a:avLst/>
            <a:gdLst/>
            <a:ahLst/>
            <a:cxnLst/>
            <a:rect l="l" t="t" r="r" b="b"/>
            <a:pathLst>
              <a:path w="379730" h="2312034">
                <a:moveTo>
                  <a:pt x="379475" y="0"/>
                </a:moveTo>
                <a:lnTo>
                  <a:pt x="252475" y="0"/>
                </a:lnTo>
                <a:lnTo>
                  <a:pt x="0" y="1538096"/>
                </a:lnTo>
                <a:lnTo>
                  <a:pt x="0" y="2311908"/>
                </a:lnTo>
                <a:lnTo>
                  <a:pt x="379475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1143000" y="7676388"/>
            <a:ext cx="452755" cy="597535"/>
          </a:xfrm>
          <a:custGeom>
            <a:avLst/>
            <a:gdLst/>
            <a:ahLst/>
            <a:cxnLst/>
            <a:rect l="l" t="t" r="r" b="b"/>
            <a:pathLst>
              <a:path w="452755" h="597534">
                <a:moveTo>
                  <a:pt x="0" y="0"/>
                </a:moveTo>
                <a:lnTo>
                  <a:pt x="0" y="9524"/>
                </a:lnTo>
                <a:lnTo>
                  <a:pt x="426466" y="597407"/>
                </a:lnTo>
                <a:lnTo>
                  <a:pt x="452628" y="597407"/>
                </a:lnTo>
                <a:lnTo>
                  <a:pt x="0" y="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1143000" y="7493507"/>
            <a:ext cx="744220" cy="780415"/>
          </a:xfrm>
          <a:custGeom>
            <a:avLst/>
            <a:gdLst/>
            <a:ahLst/>
            <a:cxnLst/>
            <a:rect l="l" t="t" r="r" b="b"/>
            <a:pathLst>
              <a:path w="744219" h="780415">
                <a:moveTo>
                  <a:pt x="0" y="0"/>
                </a:moveTo>
                <a:lnTo>
                  <a:pt x="0" y="2413"/>
                </a:lnTo>
                <a:lnTo>
                  <a:pt x="715137" y="780288"/>
                </a:lnTo>
                <a:lnTo>
                  <a:pt x="743712" y="780288"/>
                </a:lnTo>
                <a:lnTo>
                  <a:pt x="0" y="0"/>
                </a:lnTo>
                <a:close/>
              </a:path>
            </a:pathLst>
          </a:custGeom>
          <a:solidFill>
            <a:srgbClr val="5E0D0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1143000" y="7473695"/>
            <a:ext cx="1065530" cy="800100"/>
          </a:xfrm>
          <a:custGeom>
            <a:avLst/>
            <a:gdLst/>
            <a:ahLst/>
            <a:cxnLst/>
            <a:rect l="l" t="t" r="r" b="b"/>
            <a:pathLst>
              <a:path w="1065530" h="800100">
                <a:moveTo>
                  <a:pt x="0" y="0"/>
                </a:moveTo>
                <a:lnTo>
                  <a:pt x="0" y="19049"/>
                </a:lnTo>
                <a:lnTo>
                  <a:pt x="743204" y="800099"/>
                </a:lnTo>
                <a:lnTo>
                  <a:pt x="1065276" y="800099"/>
                </a:lnTo>
                <a:lnTo>
                  <a:pt x="99949" y="16636"/>
                </a:lnTo>
                <a:lnTo>
                  <a:pt x="0" y="0"/>
                </a:lnTo>
                <a:close/>
              </a:path>
            </a:pathLst>
          </a:custGeom>
          <a:solidFill>
            <a:srgbClr val="8D151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1143000" y="7523988"/>
            <a:ext cx="688975" cy="749935"/>
          </a:xfrm>
          <a:custGeom>
            <a:avLst/>
            <a:gdLst/>
            <a:ahLst/>
            <a:cxnLst/>
            <a:rect l="l" t="t" r="r" b="b"/>
            <a:pathLst>
              <a:path w="688975" h="749934">
                <a:moveTo>
                  <a:pt x="0" y="0"/>
                </a:moveTo>
                <a:lnTo>
                  <a:pt x="0" y="152399"/>
                </a:lnTo>
                <a:lnTo>
                  <a:pt x="453136" y="749807"/>
                </a:lnTo>
                <a:lnTo>
                  <a:pt x="688848" y="749807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1143000" y="6484620"/>
            <a:ext cx="4572000" cy="52425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1370075" y="6748271"/>
            <a:ext cx="1552956" cy="416051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3896867" y="6748271"/>
            <a:ext cx="1552956" cy="416051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2342388" y="6748271"/>
            <a:ext cx="879348" cy="416051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3617976" y="6748271"/>
            <a:ext cx="879348" cy="416051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1481327" y="5623559"/>
            <a:ext cx="3858768" cy="1389888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2439161" y="5156453"/>
            <a:ext cx="1981200" cy="471170"/>
          </a:xfrm>
          <a:custGeom>
            <a:avLst/>
            <a:gdLst/>
            <a:ahLst/>
            <a:cxnLst/>
            <a:rect l="l" t="t" r="r" b="b"/>
            <a:pathLst>
              <a:path w="1981200" h="471170">
                <a:moveTo>
                  <a:pt x="1902714" y="0"/>
                </a:moveTo>
                <a:lnTo>
                  <a:pt x="78486" y="0"/>
                </a:lnTo>
                <a:lnTo>
                  <a:pt x="47952" y="6173"/>
                </a:lnTo>
                <a:lnTo>
                  <a:pt x="23002" y="23002"/>
                </a:lnTo>
                <a:lnTo>
                  <a:pt x="6173" y="47952"/>
                </a:lnTo>
                <a:lnTo>
                  <a:pt x="0" y="78486"/>
                </a:lnTo>
                <a:lnTo>
                  <a:pt x="0" y="470916"/>
                </a:lnTo>
                <a:lnTo>
                  <a:pt x="1981200" y="470916"/>
                </a:lnTo>
                <a:lnTo>
                  <a:pt x="1981200" y="78486"/>
                </a:lnTo>
                <a:lnTo>
                  <a:pt x="1975026" y="47952"/>
                </a:lnTo>
                <a:lnTo>
                  <a:pt x="1958197" y="23002"/>
                </a:lnTo>
                <a:lnTo>
                  <a:pt x="1933247" y="6173"/>
                </a:lnTo>
                <a:lnTo>
                  <a:pt x="1902714" y="0"/>
                </a:lnTo>
                <a:close/>
              </a:path>
            </a:pathLst>
          </a:custGeom>
          <a:solidFill>
            <a:srgbClr val="EAAC3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2439161" y="5156453"/>
            <a:ext cx="1981200" cy="471170"/>
          </a:xfrm>
          <a:custGeom>
            <a:avLst/>
            <a:gdLst/>
            <a:ahLst/>
            <a:cxnLst/>
            <a:rect l="l" t="t" r="r" b="b"/>
            <a:pathLst>
              <a:path w="1981200" h="471170">
                <a:moveTo>
                  <a:pt x="78486" y="0"/>
                </a:moveTo>
                <a:lnTo>
                  <a:pt x="1902714" y="0"/>
                </a:lnTo>
                <a:lnTo>
                  <a:pt x="1933247" y="6173"/>
                </a:lnTo>
                <a:lnTo>
                  <a:pt x="1958197" y="23002"/>
                </a:lnTo>
                <a:lnTo>
                  <a:pt x="1975026" y="47952"/>
                </a:lnTo>
                <a:lnTo>
                  <a:pt x="1981200" y="78486"/>
                </a:lnTo>
                <a:lnTo>
                  <a:pt x="1981200" y="470916"/>
                </a:lnTo>
                <a:lnTo>
                  <a:pt x="0" y="470916"/>
                </a:lnTo>
                <a:lnTo>
                  <a:pt x="0" y="78486"/>
                </a:lnTo>
                <a:lnTo>
                  <a:pt x="6173" y="47952"/>
                </a:lnTo>
                <a:lnTo>
                  <a:pt x="23002" y="23002"/>
                </a:lnTo>
                <a:lnTo>
                  <a:pt x="47952" y="6173"/>
                </a:lnTo>
                <a:lnTo>
                  <a:pt x="78486" y="0"/>
                </a:lnTo>
                <a:close/>
              </a:path>
            </a:pathLst>
          </a:custGeom>
          <a:ln w="7619">
            <a:solidFill>
              <a:srgbClr val="AC7C2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 txBox="1"/>
          <p:nvPr/>
        </p:nvSpPr>
        <p:spPr>
          <a:xfrm>
            <a:off x="2609723" y="5295010"/>
            <a:ext cx="1640839" cy="18097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420"/>
              </a:lnSpc>
            </a:pPr>
            <a:r>
              <a:rPr dirty="0" sz="1200" spc="-85" b="1">
                <a:solidFill>
                  <a:srgbClr val="FFFFFF"/>
                </a:solidFill>
                <a:latin typeface="Trebuchet MS"/>
                <a:cs typeface="Trebuchet MS"/>
              </a:rPr>
              <a:t>Events </a:t>
            </a:r>
            <a:r>
              <a:rPr dirty="0" sz="1200" spc="-100" b="1">
                <a:solidFill>
                  <a:srgbClr val="FFFFFF"/>
                </a:solidFill>
                <a:latin typeface="Trebuchet MS"/>
                <a:cs typeface="Trebuchet MS"/>
              </a:rPr>
              <a:t>in </a:t>
            </a:r>
            <a:r>
              <a:rPr dirty="0" sz="1200" spc="-140" b="1">
                <a:solidFill>
                  <a:srgbClr val="FFFFFF"/>
                </a:solidFill>
                <a:latin typeface="Trebuchet MS"/>
                <a:cs typeface="Trebuchet MS"/>
              </a:rPr>
              <a:t>the </a:t>
            </a:r>
            <a:r>
              <a:rPr dirty="0" sz="1200" spc="-85" b="1">
                <a:solidFill>
                  <a:srgbClr val="FFFFFF"/>
                </a:solidFill>
                <a:latin typeface="Trebuchet MS"/>
                <a:cs typeface="Trebuchet MS"/>
              </a:rPr>
              <a:t>Cardiac</a:t>
            </a:r>
            <a:r>
              <a:rPr dirty="0" sz="1200" spc="-55" b="1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200" spc="-85" b="1">
                <a:solidFill>
                  <a:srgbClr val="FFFFFF"/>
                </a:solidFill>
                <a:latin typeface="Trebuchet MS"/>
                <a:cs typeface="Trebuchet MS"/>
              </a:rPr>
              <a:t>Cycle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1231391" y="7399019"/>
            <a:ext cx="755904" cy="246888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/>
          <p:nvPr/>
        </p:nvSpPr>
        <p:spPr>
          <a:xfrm>
            <a:off x="1213103" y="7174992"/>
            <a:ext cx="794004" cy="298704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 txBox="1"/>
          <p:nvPr/>
        </p:nvSpPr>
        <p:spPr>
          <a:xfrm>
            <a:off x="1305813" y="7221982"/>
            <a:ext cx="617220" cy="44323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>
              <a:lnSpc>
                <a:spcPct val="100000"/>
              </a:lnSpc>
            </a:pPr>
            <a:r>
              <a:rPr dirty="0" sz="1000" spc="-5">
                <a:solidFill>
                  <a:srgbClr val="FFFFFF"/>
                </a:solidFill>
                <a:latin typeface="JasmineUPC"/>
                <a:cs typeface="JasmineUPC"/>
              </a:rPr>
              <a:t>1</a:t>
            </a:r>
            <a:endParaRPr sz="1000">
              <a:latin typeface="JasmineUPC"/>
              <a:cs typeface="JasmineUPC"/>
            </a:endParaRPr>
          </a:p>
          <a:p>
            <a:pPr algn="ctr" marL="54610" indent="-54610">
              <a:lnSpc>
                <a:spcPts val="1110"/>
              </a:lnSpc>
              <a:spcBef>
                <a:spcPts val="80"/>
              </a:spcBef>
              <a:buFont typeface="Arial"/>
              <a:buChar char="•"/>
              <a:tabLst>
                <a:tab pos="55244" algn="l"/>
              </a:tabLst>
            </a:pPr>
            <a:r>
              <a:rPr dirty="0" sz="1000" spc="-65" b="1">
                <a:solidFill>
                  <a:srgbClr val="585858"/>
                </a:solidFill>
                <a:latin typeface="Trebuchet MS"/>
                <a:cs typeface="Trebuchet MS"/>
              </a:rPr>
              <a:t>M</a:t>
            </a:r>
            <a:r>
              <a:rPr dirty="0" sz="1000" spc="-90" b="1">
                <a:solidFill>
                  <a:srgbClr val="585858"/>
                </a:solidFill>
                <a:latin typeface="Trebuchet MS"/>
                <a:cs typeface="Trebuchet MS"/>
              </a:rPr>
              <a:t>ec</a:t>
            </a:r>
            <a:r>
              <a:rPr dirty="0" sz="1000" spc="-95" b="1">
                <a:solidFill>
                  <a:srgbClr val="585858"/>
                </a:solidFill>
                <a:latin typeface="Trebuchet MS"/>
                <a:cs typeface="Trebuchet MS"/>
              </a:rPr>
              <a:t>h</a:t>
            </a:r>
            <a:r>
              <a:rPr dirty="0" sz="1000" spc="-85" b="1">
                <a:solidFill>
                  <a:srgbClr val="585858"/>
                </a:solidFill>
                <a:latin typeface="Trebuchet MS"/>
                <a:cs typeface="Trebuchet MS"/>
              </a:rPr>
              <a:t>a</a:t>
            </a:r>
            <a:r>
              <a:rPr dirty="0" sz="1000" spc="-85" b="1">
                <a:solidFill>
                  <a:srgbClr val="585858"/>
                </a:solidFill>
                <a:latin typeface="Trebuchet MS"/>
                <a:cs typeface="Trebuchet MS"/>
              </a:rPr>
              <a:t>n</a:t>
            </a:r>
            <a:r>
              <a:rPr dirty="0" sz="1000" spc="-70" b="1">
                <a:solidFill>
                  <a:srgbClr val="585858"/>
                </a:solidFill>
                <a:latin typeface="Trebuchet MS"/>
                <a:cs typeface="Trebuchet MS"/>
              </a:rPr>
              <a:t>ica</a:t>
            </a:r>
            <a:r>
              <a:rPr dirty="0" sz="1000" spc="-70" b="1">
                <a:solidFill>
                  <a:srgbClr val="585858"/>
                </a:solidFill>
                <a:latin typeface="Trebuchet MS"/>
                <a:cs typeface="Trebuchet MS"/>
              </a:rPr>
              <a:t>l</a:t>
            </a:r>
            <a:endParaRPr sz="1000">
              <a:latin typeface="Trebuchet MS"/>
              <a:cs typeface="Trebuchet MS"/>
            </a:endParaRPr>
          </a:p>
          <a:p>
            <a:pPr algn="ctr" marL="54610">
              <a:lnSpc>
                <a:spcPts val="1095"/>
              </a:lnSpc>
            </a:pPr>
            <a:r>
              <a:rPr dirty="0" sz="1000" spc="-85" b="1">
                <a:solidFill>
                  <a:srgbClr val="585858"/>
                </a:solidFill>
                <a:latin typeface="Trebuchet MS"/>
                <a:cs typeface="Trebuchet MS"/>
              </a:rPr>
              <a:t>events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2142744" y="7399019"/>
            <a:ext cx="755904" cy="246888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/>
          <p:nvPr/>
        </p:nvSpPr>
        <p:spPr>
          <a:xfrm>
            <a:off x="2124455" y="7174992"/>
            <a:ext cx="794004" cy="298704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 txBox="1"/>
          <p:nvPr/>
        </p:nvSpPr>
        <p:spPr>
          <a:xfrm>
            <a:off x="2313177" y="7221982"/>
            <a:ext cx="450850" cy="44323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 marR="21590">
              <a:lnSpc>
                <a:spcPct val="100000"/>
              </a:lnSpc>
            </a:pPr>
            <a:r>
              <a:rPr dirty="0" sz="1000" spc="-5">
                <a:solidFill>
                  <a:srgbClr val="FFFFFF"/>
                </a:solidFill>
                <a:latin typeface="JasmineUPC"/>
                <a:cs typeface="JasmineUPC"/>
              </a:rPr>
              <a:t>2</a:t>
            </a:r>
            <a:endParaRPr sz="1000">
              <a:latin typeface="JasmineUPC"/>
              <a:cs typeface="JasmineUPC"/>
            </a:endParaRPr>
          </a:p>
          <a:p>
            <a:pPr algn="ctr" marL="54610" marR="19685" indent="-54610">
              <a:lnSpc>
                <a:spcPts val="1110"/>
              </a:lnSpc>
              <a:spcBef>
                <a:spcPts val="80"/>
              </a:spcBef>
              <a:buFont typeface="Arial"/>
              <a:buChar char="•"/>
              <a:tabLst>
                <a:tab pos="55244" algn="l"/>
              </a:tabLst>
            </a:pPr>
            <a:r>
              <a:rPr dirty="0" sz="1000" spc="-145" b="1">
                <a:solidFill>
                  <a:srgbClr val="585858"/>
                </a:solidFill>
                <a:latin typeface="Trebuchet MS"/>
                <a:cs typeface="Trebuchet MS"/>
              </a:rPr>
              <a:t>V</a:t>
            </a:r>
            <a:r>
              <a:rPr dirty="0" sz="1000" spc="-70" b="1">
                <a:solidFill>
                  <a:srgbClr val="585858"/>
                </a:solidFill>
                <a:latin typeface="Trebuchet MS"/>
                <a:cs typeface="Trebuchet MS"/>
              </a:rPr>
              <a:t>o</a:t>
            </a:r>
            <a:r>
              <a:rPr dirty="0" sz="1000" spc="-55" b="1">
                <a:solidFill>
                  <a:srgbClr val="585858"/>
                </a:solidFill>
                <a:latin typeface="Trebuchet MS"/>
                <a:cs typeface="Trebuchet MS"/>
              </a:rPr>
              <a:t>l</a:t>
            </a:r>
            <a:r>
              <a:rPr dirty="0" sz="1000" spc="-105" b="1">
                <a:solidFill>
                  <a:srgbClr val="585858"/>
                </a:solidFill>
                <a:latin typeface="Trebuchet MS"/>
                <a:cs typeface="Trebuchet MS"/>
              </a:rPr>
              <a:t>u</a:t>
            </a:r>
            <a:r>
              <a:rPr dirty="0" sz="1000" spc="-130" b="1">
                <a:solidFill>
                  <a:srgbClr val="585858"/>
                </a:solidFill>
                <a:latin typeface="Trebuchet MS"/>
                <a:cs typeface="Trebuchet MS"/>
              </a:rPr>
              <a:t>m</a:t>
            </a:r>
            <a:r>
              <a:rPr dirty="0" sz="1000" spc="-125" b="1">
                <a:solidFill>
                  <a:srgbClr val="585858"/>
                </a:solidFill>
                <a:latin typeface="Trebuchet MS"/>
                <a:cs typeface="Trebuchet MS"/>
              </a:rPr>
              <a:t>e</a:t>
            </a:r>
            <a:endParaRPr sz="1000">
              <a:latin typeface="Trebuchet MS"/>
              <a:cs typeface="Trebuchet MS"/>
            </a:endParaRPr>
          </a:p>
          <a:p>
            <a:pPr algn="ctr" marL="27305">
              <a:lnSpc>
                <a:spcPts val="1095"/>
              </a:lnSpc>
            </a:pPr>
            <a:r>
              <a:rPr dirty="0" sz="1000" spc="-75" b="1">
                <a:solidFill>
                  <a:srgbClr val="585858"/>
                </a:solidFill>
                <a:latin typeface="Trebuchet MS"/>
                <a:cs typeface="Trebuchet MS"/>
              </a:rPr>
              <a:t>ch</a:t>
            </a:r>
            <a:r>
              <a:rPr dirty="0" sz="1000" spc="-85" b="1">
                <a:solidFill>
                  <a:srgbClr val="585858"/>
                </a:solidFill>
                <a:latin typeface="Trebuchet MS"/>
                <a:cs typeface="Trebuchet MS"/>
              </a:rPr>
              <a:t>an</a:t>
            </a:r>
            <a:r>
              <a:rPr dirty="0" sz="1000" spc="-5" b="1">
                <a:solidFill>
                  <a:srgbClr val="585858"/>
                </a:solidFill>
                <a:latin typeface="Trebuchet MS"/>
                <a:cs typeface="Trebuchet MS"/>
              </a:rPr>
              <a:t>g</a:t>
            </a:r>
            <a:r>
              <a:rPr dirty="0" sz="1000" spc="-50" b="1">
                <a:solidFill>
                  <a:srgbClr val="585858"/>
                </a:solidFill>
                <a:latin typeface="Trebuchet MS"/>
                <a:cs typeface="Trebuchet MS"/>
              </a:rPr>
              <a:t>es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3054095" y="7399019"/>
            <a:ext cx="755904" cy="246888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0" name="object 40"/>
          <p:cNvSpPr/>
          <p:nvPr/>
        </p:nvSpPr>
        <p:spPr>
          <a:xfrm>
            <a:off x="3034283" y="7174992"/>
            <a:ext cx="795528" cy="298704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 txBox="1"/>
          <p:nvPr/>
        </p:nvSpPr>
        <p:spPr>
          <a:xfrm>
            <a:off x="3187954" y="7221982"/>
            <a:ext cx="497840" cy="44323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>
              <a:lnSpc>
                <a:spcPct val="100000"/>
              </a:lnSpc>
            </a:pPr>
            <a:r>
              <a:rPr dirty="0" sz="1000" spc="-5">
                <a:solidFill>
                  <a:srgbClr val="FFFFFF"/>
                </a:solidFill>
                <a:latin typeface="JasmineUPC"/>
                <a:cs typeface="JasmineUPC"/>
              </a:rPr>
              <a:t>3</a:t>
            </a:r>
            <a:endParaRPr sz="1000">
              <a:latin typeface="JasmineUPC"/>
              <a:cs typeface="JasmineUPC"/>
            </a:endParaRPr>
          </a:p>
          <a:p>
            <a:pPr algn="ctr" marL="54610" indent="-54610">
              <a:lnSpc>
                <a:spcPts val="1110"/>
              </a:lnSpc>
              <a:spcBef>
                <a:spcPts val="80"/>
              </a:spcBef>
              <a:buFont typeface="Arial"/>
              <a:buChar char="•"/>
              <a:tabLst>
                <a:tab pos="55244" algn="l"/>
              </a:tabLst>
            </a:pPr>
            <a:r>
              <a:rPr dirty="0" sz="1000" spc="-50" b="1">
                <a:solidFill>
                  <a:srgbClr val="585858"/>
                </a:solidFill>
                <a:latin typeface="Trebuchet MS"/>
                <a:cs typeface="Trebuchet MS"/>
              </a:rPr>
              <a:t>P</a:t>
            </a:r>
            <a:r>
              <a:rPr dirty="0" sz="1000" spc="-120" b="1">
                <a:solidFill>
                  <a:srgbClr val="585858"/>
                </a:solidFill>
                <a:latin typeface="Trebuchet MS"/>
                <a:cs typeface="Trebuchet MS"/>
              </a:rPr>
              <a:t>r</a:t>
            </a:r>
            <a:r>
              <a:rPr dirty="0" sz="1000" spc="-50" b="1">
                <a:solidFill>
                  <a:srgbClr val="585858"/>
                </a:solidFill>
                <a:latin typeface="Trebuchet MS"/>
                <a:cs typeface="Trebuchet MS"/>
              </a:rPr>
              <a:t>es</a:t>
            </a:r>
            <a:r>
              <a:rPr dirty="0" sz="1000" spc="-30" b="1">
                <a:solidFill>
                  <a:srgbClr val="585858"/>
                </a:solidFill>
                <a:latin typeface="Trebuchet MS"/>
                <a:cs typeface="Trebuchet MS"/>
              </a:rPr>
              <a:t>s</a:t>
            </a:r>
            <a:r>
              <a:rPr dirty="0" sz="1000" spc="-35" b="1">
                <a:solidFill>
                  <a:srgbClr val="585858"/>
                </a:solidFill>
                <a:latin typeface="Trebuchet MS"/>
                <a:cs typeface="Trebuchet MS"/>
              </a:rPr>
              <a:t>u</a:t>
            </a:r>
            <a:r>
              <a:rPr dirty="0" sz="1000" spc="-120" b="1">
                <a:solidFill>
                  <a:srgbClr val="585858"/>
                </a:solidFill>
                <a:latin typeface="Trebuchet MS"/>
                <a:cs typeface="Trebuchet MS"/>
              </a:rPr>
              <a:t>r</a:t>
            </a:r>
            <a:r>
              <a:rPr dirty="0" sz="1000" spc="-125" b="1">
                <a:solidFill>
                  <a:srgbClr val="585858"/>
                </a:solidFill>
                <a:latin typeface="Trebuchet MS"/>
                <a:cs typeface="Trebuchet MS"/>
              </a:rPr>
              <a:t>e</a:t>
            </a:r>
            <a:endParaRPr sz="1000">
              <a:latin typeface="Trebuchet MS"/>
              <a:cs typeface="Trebuchet MS"/>
            </a:endParaRPr>
          </a:p>
          <a:p>
            <a:pPr algn="ctr" marL="53340">
              <a:lnSpc>
                <a:spcPts val="1095"/>
              </a:lnSpc>
            </a:pPr>
            <a:r>
              <a:rPr dirty="0" sz="1000" spc="-75" b="1">
                <a:solidFill>
                  <a:srgbClr val="585858"/>
                </a:solidFill>
                <a:latin typeface="Trebuchet MS"/>
                <a:cs typeface="Trebuchet MS"/>
              </a:rPr>
              <a:t>ch</a:t>
            </a:r>
            <a:r>
              <a:rPr dirty="0" sz="1000" spc="-85" b="1">
                <a:solidFill>
                  <a:srgbClr val="585858"/>
                </a:solidFill>
                <a:latin typeface="Trebuchet MS"/>
                <a:cs typeface="Trebuchet MS"/>
              </a:rPr>
              <a:t>an</a:t>
            </a:r>
            <a:r>
              <a:rPr dirty="0" sz="1000" spc="-5" b="1">
                <a:solidFill>
                  <a:srgbClr val="585858"/>
                </a:solidFill>
                <a:latin typeface="Trebuchet MS"/>
                <a:cs typeface="Trebuchet MS"/>
              </a:rPr>
              <a:t>g</a:t>
            </a:r>
            <a:r>
              <a:rPr dirty="0" sz="1000" spc="-50" b="1">
                <a:solidFill>
                  <a:srgbClr val="585858"/>
                </a:solidFill>
                <a:latin typeface="Trebuchet MS"/>
                <a:cs typeface="Trebuchet MS"/>
              </a:rPr>
              <a:t>es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3965447" y="7399019"/>
            <a:ext cx="755903" cy="246888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3" name="object 43"/>
          <p:cNvSpPr/>
          <p:nvPr/>
        </p:nvSpPr>
        <p:spPr>
          <a:xfrm>
            <a:off x="3945635" y="7174992"/>
            <a:ext cx="795527" cy="298704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4" name="object 44"/>
          <p:cNvSpPr txBox="1"/>
          <p:nvPr/>
        </p:nvSpPr>
        <p:spPr>
          <a:xfrm>
            <a:off x="4187697" y="7221982"/>
            <a:ext cx="373380" cy="44323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 marR="46990">
              <a:lnSpc>
                <a:spcPct val="100000"/>
              </a:lnSpc>
            </a:pPr>
            <a:r>
              <a:rPr dirty="0" sz="1000" spc="-5">
                <a:solidFill>
                  <a:srgbClr val="FFFFFF"/>
                </a:solidFill>
                <a:latin typeface="JasmineUPC"/>
                <a:cs typeface="JasmineUPC"/>
              </a:rPr>
              <a:t>4</a:t>
            </a:r>
            <a:endParaRPr sz="1000">
              <a:latin typeface="JasmineUPC"/>
              <a:cs typeface="JasmineUPC"/>
            </a:endParaRPr>
          </a:p>
          <a:p>
            <a:pPr algn="ctr" marL="54610" marR="45720" indent="-54610">
              <a:lnSpc>
                <a:spcPts val="1110"/>
              </a:lnSpc>
              <a:spcBef>
                <a:spcPts val="80"/>
              </a:spcBef>
              <a:buFont typeface="Arial"/>
              <a:buChar char="•"/>
              <a:tabLst>
                <a:tab pos="55244" algn="l"/>
              </a:tabLst>
            </a:pPr>
            <a:r>
              <a:rPr dirty="0" sz="1000" spc="-110" b="1">
                <a:solidFill>
                  <a:srgbClr val="585858"/>
                </a:solidFill>
                <a:latin typeface="Trebuchet MS"/>
                <a:cs typeface="Trebuchet MS"/>
              </a:rPr>
              <a:t>Hea</a:t>
            </a:r>
            <a:r>
              <a:rPr dirty="0" sz="1000" spc="-85" b="1">
                <a:solidFill>
                  <a:srgbClr val="585858"/>
                </a:solidFill>
                <a:latin typeface="Trebuchet MS"/>
                <a:cs typeface="Trebuchet MS"/>
              </a:rPr>
              <a:t>r</a:t>
            </a:r>
            <a:r>
              <a:rPr dirty="0" sz="1000" spc="-125" b="1">
                <a:solidFill>
                  <a:srgbClr val="585858"/>
                </a:solidFill>
                <a:latin typeface="Trebuchet MS"/>
                <a:cs typeface="Trebuchet MS"/>
              </a:rPr>
              <a:t>t</a:t>
            </a:r>
            <a:endParaRPr sz="1000">
              <a:latin typeface="Trebuchet MS"/>
              <a:cs typeface="Trebuchet MS"/>
            </a:endParaRPr>
          </a:p>
          <a:p>
            <a:pPr algn="ctr" marL="1270">
              <a:lnSpc>
                <a:spcPts val="1095"/>
              </a:lnSpc>
            </a:pPr>
            <a:r>
              <a:rPr dirty="0" sz="1000" spc="-25" b="1">
                <a:solidFill>
                  <a:srgbClr val="585858"/>
                </a:solidFill>
                <a:latin typeface="Trebuchet MS"/>
                <a:cs typeface="Trebuchet MS"/>
              </a:rPr>
              <a:t>so</a:t>
            </a:r>
            <a:r>
              <a:rPr dirty="0" sz="1000" spc="-95" b="1">
                <a:solidFill>
                  <a:srgbClr val="585858"/>
                </a:solidFill>
                <a:latin typeface="Trebuchet MS"/>
                <a:cs typeface="Trebuchet MS"/>
              </a:rPr>
              <a:t>u</a:t>
            </a:r>
            <a:r>
              <a:rPr dirty="0" sz="1000" spc="-95" b="1">
                <a:solidFill>
                  <a:srgbClr val="585858"/>
                </a:solidFill>
                <a:latin typeface="Trebuchet MS"/>
                <a:cs typeface="Trebuchet MS"/>
              </a:rPr>
              <a:t>n</a:t>
            </a:r>
            <a:r>
              <a:rPr dirty="0" sz="1000" spc="-85" b="1">
                <a:solidFill>
                  <a:srgbClr val="585858"/>
                </a:solidFill>
                <a:latin typeface="Trebuchet MS"/>
                <a:cs typeface="Trebuchet MS"/>
              </a:rPr>
              <a:t>d</a:t>
            </a:r>
            <a:r>
              <a:rPr dirty="0" sz="1000" spc="20" b="1">
                <a:solidFill>
                  <a:srgbClr val="585858"/>
                </a:solidFill>
                <a:latin typeface="Trebuchet MS"/>
                <a:cs typeface="Trebuchet MS"/>
              </a:rPr>
              <a:t>s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4876800" y="7399019"/>
            <a:ext cx="755903" cy="246888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6" name="object 46"/>
          <p:cNvSpPr/>
          <p:nvPr/>
        </p:nvSpPr>
        <p:spPr>
          <a:xfrm>
            <a:off x="4856988" y="7174992"/>
            <a:ext cx="795527" cy="298704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7" name="object 47"/>
          <p:cNvSpPr txBox="1"/>
          <p:nvPr/>
        </p:nvSpPr>
        <p:spPr>
          <a:xfrm>
            <a:off x="4960365" y="7221982"/>
            <a:ext cx="651510" cy="44323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 marR="48260">
              <a:lnSpc>
                <a:spcPct val="100000"/>
              </a:lnSpc>
            </a:pPr>
            <a:r>
              <a:rPr dirty="0" sz="1000" spc="-5">
                <a:solidFill>
                  <a:srgbClr val="FFFFFF"/>
                </a:solidFill>
                <a:latin typeface="JasmineUPC"/>
                <a:cs typeface="JasmineUPC"/>
              </a:rPr>
              <a:t>5</a:t>
            </a:r>
            <a:endParaRPr sz="1000">
              <a:latin typeface="JasmineUPC"/>
              <a:cs typeface="JasmineUPC"/>
            </a:endParaRPr>
          </a:p>
          <a:p>
            <a:pPr algn="ctr" marL="95885" marR="43815" indent="-55244">
              <a:lnSpc>
                <a:spcPts val="1110"/>
              </a:lnSpc>
              <a:spcBef>
                <a:spcPts val="80"/>
              </a:spcBef>
              <a:buFont typeface="Arial"/>
              <a:buChar char="•"/>
              <a:tabLst>
                <a:tab pos="96520" algn="l"/>
              </a:tabLst>
            </a:pPr>
            <a:r>
              <a:rPr dirty="0" sz="1000" spc="-80" b="1">
                <a:solidFill>
                  <a:srgbClr val="585858"/>
                </a:solidFill>
                <a:latin typeface="Trebuchet MS"/>
                <a:cs typeface="Trebuchet MS"/>
              </a:rPr>
              <a:t>Electrical</a:t>
            </a:r>
            <a:endParaRPr sz="1000">
              <a:latin typeface="Trebuchet MS"/>
              <a:cs typeface="Trebuchet MS"/>
            </a:endParaRPr>
          </a:p>
          <a:p>
            <a:pPr algn="ctr">
              <a:lnSpc>
                <a:spcPts val="1095"/>
              </a:lnSpc>
            </a:pPr>
            <a:r>
              <a:rPr dirty="0" sz="1000" spc="-85" b="1">
                <a:solidFill>
                  <a:srgbClr val="585858"/>
                </a:solidFill>
                <a:latin typeface="Trebuchet MS"/>
                <a:cs typeface="Trebuchet MS"/>
              </a:rPr>
              <a:t>events</a:t>
            </a:r>
            <a:r>
              <a:rPr dirty="0" sz="1000" spc="-165" b="1">
                <a:solidFill>
                  <a:srgbClr val="585858"/>
                </a:solidFill>
                <a:latin typeface="Trebuchet MS"/>
                <a:cs typeface="Trebuchet MS"/>
              </a:rPr>
              <a:t> </a:t>
            </a:r>
            <a:r>
              <a:rPr dirty="0" sz="1000" spc="-60" b="1">
                <a:solidFill>
                  <a:srgbClr val="585858"/>
                </a:solidFill>
                <a:latin typeface="Trebuchet MS"/>
                <a:cs typeface="Trebuchet MS"/>
              </a:rPr>
              <a:t>(ECG)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5099303" y="4858511"/>
            <a:ext cx="600455" cy="269748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9" name="object 49"/>
          <p:cNvSpPr txBox="1"/>
          <p:nvPr/>
        </p:nvSpPr>
        <p:spPr>
          <a:xfrm>
            <a:off x="5356225" y="8108898"/>
            <a:ext cx="85725" cy="9080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715"/>
              </a:lnSpc>
            </a:pPr>
            <a:r>
              <a:rPr dirty="0" sz="600" b="1">
                <a:solidFill>
                  <a:srgbClr val="001F5F"/>
                </a:solidFill>
                <a:latin typeface="Arial"/>
                <a:cs typeface="Arial"/>
              </a:rPr>
              <a:t>22</a:t>
            </a:r>
            <a:endParaRPr sz="600">
              <a:latin typeface="Arial"/>
              <a:cs typeface="Arial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1143304" y="4845684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1" name="object 51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algn="r" marR="5715">
              <a:lnSpc>
                <a:spcPts val="1305"/>
              </a:lnSpc>
            </a:pPr>
            <a:r>
              <a:rPr dirty="0" spc="-25"/>
              <a:t>Dr. </a:t>
            </a:r>
            <a:r>
              <a:rPr dirty="0" spc="-5"/>
              <a:t>Abeer A. Al-Masri, Faculty </a:t>
            </a:r>
            <a:r>
              <a:rPr dirty="0"/>
              <a:t>of</a:t>
            </a:r>
            <a:r>
              <a:rPr dirty="0" spc="-120"/>
              <a:t> </a:t>
            </a:r>
            <a:r>
              <a:rPr dirty="0" spc="-5"/>
              <a:t>Medicine,</a:t>
            </a:r>
          </a:p>
          <a:p>
            <a:pPr algn="r" marR="5080">
              <a:lnSpc>
                <a:spcPct val="100000"/>
              </a:lnSpc>
            </a:pPr>
            <a:r>
              <a:rPr dirty="0" spc="-5"/>
              <a:t>KSU</a:t>
            </a:r>
          </a:p>
        </p:txBody>
      </p:sp>
      <p:sp>
        <p:nvSpPr>
          <p:cNvPr id="52" name="object 52"/>
          <p:cNvSpPr txBox="1"/>
          <p:nvPr/>
        </p:nvSpPr>
        <p:spPr>
          <a:xfrm>
            <a:off x="81788" y="8927035"/>
            <a:ext cx="175260" cy="1778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10"/>
              </a:lnSpc>
            </a:pPr>
            <a:r>
              <a:rPr dirty="0" sz="1200" spc="-85">
                <a:latin typeface="Arial"/>
                <a:cs typeface="Arial"/>
              </a:rPr>
              <a:t>11</a:t>
            </a:r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113401" y="41147"/>
            <a:ext cx="1671320" cy="1949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 spc="-5">
                <a:latin typeface="Times New Roman"/>
                <a:cs typeface="Times New Roman"/>
              </a:rPr>
              <a:t>Cardiovascular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Physiology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1788" y="41147"/>
            <a:ext cx="644525" cy="1949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>
                <a:latin typeface="Times New Roman"/>
                <a:cs typeface="Times New Roman"/>
              </a:rPr>
              <a:t>2/23</a:t>
            </a:r>
            <a:r>
              <a:rPr dirty="0" sz="1200" spc="5">
                <a:latin typeface="Times New Roman"/>
                <a:cs typeface="Times New Roman"/>
              </a:rPr>
              <a:t>/</a:t>
            </a:r>
            <a:r>
              <a:rPr dirty="0" sz="1200">
                <a:latin typeface="Times New Roman"/>
                <a:cs typeface="Times New Roman"/>
              </a:rPr>
              <a:t>2016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143000" y="868680"/>
            <a:ext cx="4572000" cy="3429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463039" y="868680"/>
            <a:ext cx="683260" cy="1986280"/>
          </a:xfrm>
          <a:custGeom>
            <a:avLst/>
            <a:gdLst/>
            <a:ahLst/>
            <a:cxnLst/>
            <a:rect l="l" t="t" r="r" b="b"/>
            <a:pathLst>
              <a:path w="683260" h="1986280">
                <a:moveTo>
                  <a:pt x="682752" y="0"/>
                </a:moveTo>
                <a:lnTo>
                  <a:pt x="492252" y="0"/>
                </a:lnTo>
                <a:lnTo>
                  <a:pt x="0" y="1940560"/>
                </a:lnTo>
                <a:lnTo>
                  <a:pt x="180974" y="1985772"/>
                </a:lnTo>
                <a:lnTo>
                  <a:pt x="682752" y="0"/>
                </a:lnTo>
                <a:close/>
              </a:path>
            </a:pathLst>
          </a:custGeom>
          <a:solidFill>
            <a:srgbClr val="BB1C1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245108" y="868680"/>
            <a:ext cx="668020" cy="1931035"/>
          </a:xfrm>
          <a:custGeom>
            <a:avLst/>
            <a:gdLst/>
            <a:ahLst/>
            <a:cxnLst/>
            <a:rect l="l" t="t" r="r" b="b"/>
            <a:pathLst>
              <a:path w="668019" h="1931035">
                <a:moveTo>
                  <a:pt x="667511" y="0"/>
                </a:moveTo>
                <a:lnTo>
                  <a:pt x="477266" y="0"/>
                </a:lnTo>
                <a:lnTo>
                  <a:pt x="0" y="1885696"/>
                </a:lnTo>
                <a:lnTo>
                  <a:pt x="180720" y="1930908"/>
                </a:lnTo>
                <a:lnTo>
                  <a:pt x="667511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246632" y="2756916"/>
            <a:ext cx="969644" cy="1541145"/>
          </a:xfrm>
          <a:custGeom>
            <a:avLst/>
            <a:gdLst/>
            <a:ahLst/>
            <a:cxnLst/>
            <a:rect l="l" t="t" r="r" b="b"/>
            <a:pathLst>
              <a:path w="969644" h="1541145">
                <a:moveTo>
                  <a:pt x="0" y="0"/>
                </a:moveTo>
                <a:lnTo>
                  <a:pt x="926338" y="1540764"/>
                </a:lnTo>
                <a:lnTo>
                  <a:pt x="969263" y="1540764"/>
                </a:lnTo>
                <a:lnTo>
                  <a:pt x="0" y="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466088" y="2811779"/>
            <a:ext cx="1187450" cy="1485900"/>
          </a:xfrm>
          <a:custGeom>
            <a:avLst/>
            <a:gdLst/>
            <a:ahLst/>
            <a:cxnLst/>
            <a:rect l="l" t="t" r="r" b="b"/>
            <a:pathLst>
              <a:path w="1187450" h="1485900">
                <a:moveTo>
                  <a:pt x="0" y="0"/>
                </a:moveTo>
                <a:lnTo>
                  <a:pt x="1145159" y="1485900"/>
                </a:lnTo>
                <a:lnTo>
                  <a:pt x="1187195" y="1485900"/>
                </a:lnTo>
                <a:lnTo>
                  <a:pt x="0" y="0"/>
                </a:lnTo>
                <a:close/>
              </a:path>
            </a:pathLst>
          </a:custGeom>
          <a:solidFill>
            <a:srgbClr val="5E0D0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1463039" y="2808732"/>
            <a:ext cx="1670685" cy="1489075"/>
          </a:xfrm>
          <a:custGeom>
            <a:avLst/>
            <a:gdLst/>
            <a:ahLst/>
            <a:cxnLst/>
            <a:rect l="l" t="t" r="r" b="b"/>
            <a:pathLst>
              <a:path w="1670685" h="1489075">
                <a:moveTo>
                  <a:pt x="0" y="0"/>
                </a:moveTo>
                <a:lnTo>
                  <a:pt x="2412" y="2412"/>
                </a:lnTo>
                <a:lnTo>
                  <a:pt x="1189228" y="1488947"/>
                </a:lnTo>
                <a:lnTo>
                  <a:pt x="1670303" y="1488947"/>
                </a:lnTo>
                <a:lnTo>
                  <a:pt x="180974" y="45212"/>
                </a:lnTo>
                <a:lnTo>
                  <a:pt x="0" y="0"/>
                </a:lnTo>
                <a:close/>
              </a:path>
            </a:pathLst>
          </a:custGeom>
          <a:solidFill>
            <a:srgbClr val="8D151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1245108" y="2755392"/>
            <a:ext cx="1330960" cy="1542415"/>
          </a:xfrm>
          <a:custGeom>
            <a:avLst/>
            <a:gdLst/>
            <a:ahLst/>
            <a:cxnLst/>
            <a:rect l="l" t="t" r="r" b="b"/>
            <a:pathLst>
              <a:path w="1330960" h="1542414">
                <a:moveTo>
                  <a:pt x="0" y="0"/>
                </a:moveTo>
                <a:lnTo>
                  <a:pt x="2387" y="2412"/>
                </a:lnTo>
                <a:lnTo>
                  <a:pt x="970787" y="1542288"/>
                </a:lnTo>
                <a:lnTo>
                  <a:pt x="1330452" y="1542288"/>
                </a:lnTo>
                <a:lnTo>
                  <a:pt x="178561" y="47625"/>
                </a:lnTo>
                <a:lnTo>
                  <a:pt x="182197" y="47625"/>
                </a:lnTo>
                <a:lnTo>
                  <a:pt x="180975" y="45212"/>
                </a:lnTo>
                <a:lnTo>
                  <a:pt x="176275" y="42799"/>
                </a:lnTo>
                <a:lnTo>
                  <a:pt x="0" y="0"/>
                </a:lnTo>
                <a:close/>
              </a:path>
              <a:path w="1330960" h="1542414">
                <a:moveTo>
                  <a:pt x="185281" y="53711"/>
                </a:moveTo>
                <a:lnTo>
                  <a:pt x="185800" y="54737"/>
                </a:lnTo>
                <a:lnTo>
                  <a:pt x="209550" y="88011"/>
                </a:lnTo>
                <a:lnTo>
                  <a:pt x="185281" y="53711"/>
                </a:lnTo>
                <a:close/>
              </a:path>
              <a:path w="1330960" h="1542414">
                <a:moveTo>
                  <a:pt x="182197" y="47625"/>
                </a:moveTo>
                <a:lnTo>
                  <a:pt x="180975" y="47625"/>
                </a:lnTo>
                <a:lnTo>
                  <a:pt x="185281" y="53711"/>
                </a:lnTo>
                <a:lnTo>
                  <a:pt x="182197" y="47625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1245108" y="2755392"/>
            <a:ext cx="180340" cy="44450"/>
          </a:xfrm>
          <a:custGeom>
            <a:avLst/>
            <a:gdLst/>
            <a:ahLst/>
            <a:cxnLst/>
            <a:rect l="l" t="t" r="r" b="b"/>
            <a:pathLst>
              <a:path w="180340" h="44450">
                <a:moveTo>
                  <a:pt x="0" y="0"/>
                </a:moveTo>
                <a:lnTo>
                  <a:pt x="179831" y="44196"/>
                </a:lnTo>
                <a:lnTo>
                  <a:pt x="175132" y="41910"/>
                </a:lnTo>
                <a:lnTo>
                  <a:pt x="0" y="0"/>
                </a:lnTo>
                <a:close/>
              </a:path>
            </a:pathLst>
          </a:custGeom>
          <a:solidFill>
            <a:srgbClr val="29ABE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1423416" y="2802635"/>
            <a:ext cx="30480" cy="40005"/>
          </a:xfrm>
          <a:custGeom>
            <a:avLst/>
            <a:gdLst/>
            <a:ahLst/>
            <a:cxnLst/>
            <a:rect l="l" t="t" r="r" b="b"/>
            <a:pathLst>
              <a:path w="30480" h="40005">
                <a:moveTo>
                  <a:pt x="2286" y="0"/>
                </a:moveTo>
                <a:lnTo>
                  <a:pt x="0" y="0"/>
                </a:lnTo>
                <a:lnTo>
                  <a:pt x="30480" y="39624"/>
                </a:lnTo>
                <a:lnTo>
                  <a:pt x="2286" y="0"/>
                </a:lnTo>
                <a:close/>
              </a:path>
            </a:pathLst>
          </a:custGeom>
          <a:solidFill>
            <a:srgbClr val="29ABE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1827276" y="2151888"/>
            <a:ext cx="3595116" cy="48310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 txBox="1"/>
          <p:nvPr/>
        </p:nvSpPr>
        <p:spPr>
          <a:xfrm>
            <a:off x="1143304" y="868933"/>
            <a:ext cx="4571365" cy="3428365"/>
          </a:xfrm>
          <a:prstGeom prst="rect">
            <a:avLst/>
          </a:prstGeom>
          <a:ln w="24384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1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900">
              <a:latin typeface="Times New Roman"/>
              <a:cs typeface="Times New Roman"/>
            </a:endParaRPr>
          </a:p>
          <a:p>
            <a:pPr algn="ctr" marL="391795">
              <a:lnSpc>
                <a:spcPct val="100000"/>
              </a:lnSpc>
            </a:pPr>
            <a:r>
              <a:rPr dirty="0" sz="1800" spc="185">
                <a:solidFill>
                  <a:srgbClr val="C00000"/>
                </a:solidFill>
                <a:latin typeface="Arial"/>
                <a:cs typeface="Arial"/>
              </a:rPr>
              <a:t>Ventricular </a:t>
            </a:r>
            <a:r>
              <a:rPr dirty="0" sz="1800" spc="135">
                <a:solidFill>
                  <a:srgbClr val="C00000"/>
                </a:solidFill>
                <a:latin typeface="Arial"/>
                <a:cs typeface="Arial"/>
              </a:rPr>
              <a:t>Volume</a:t>
            </a:r>
            <a:r>
              <a:rPr dirty="0" sz="1800" spc="-325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1800" spc="50">
                <a:solidFill>
                  <a:srgbClr val="C00000"/>
                </a:solidFill>
                <a:latin typeface="Arial"/>
                <a:cs typeface="Arial"/>
              </a:rPr>
              <a:t>Changes</a:t>
            </a:r>
            <a:endParaRPr sz="1800">
              <a:latin typeface="Arial"/>
              <a:cs typeface="Arial"/>
            </a:endParaRPr>
          </a:p>
          <a:p>
            <a:pPr algn="ctr" marL="391795">
              <a:lnSpc>
                <a:spcPct val="100000"/>
              </a:lnSpc>
            </a:pPr>
            <a:r>
              <a:rPr dirty="0" sz="1800" spc="195">
                <a:solidFill>
                  <a:srgbClr val="C00000"/>
                </a:solidFill>
                <a:latin typeface="Arial"/>
                <a:cs typeface="Arial"/>
              </a:rPr>
              <a:t>During</a:t>
            </a:r>
            <a:r>
              <a:rPr dirty="0" sz="1800" spc="-6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1800" spc="170">
                <a:solidFill>
                  <a:srgbClr val="C00000"/>
                </a:solidFill>
                <a:latin typeface="Arial"/>
                <a:cs typeface="Arial"/>
              </a:rPr>
              <a:t>the</a:t>
            </a:r>
            <a:r>
              <a:rPr dirty="0" sz="1800" spc="-8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1800" spc="114">
                <a:solidFill>
                  <a:srgbClr val="C00000"/>
                </a:solidFill>
                <a:latin typeface="Arial"/>
                <a:cs typeface="Arial"/>
              </a:rPr>
              <a:t>Cardiac</a:t>
            </a:r>
            <a:r>
              <a:rPr dirty="0" sz="1800" spc="-7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1800" spc="75">
                <a:solidFill>
                  <a:srgbClr val="C00000"/>
                </a:solidFill>
                <a:latin typeface="Arial"/>
                <a:cs typeface="Arial"/>
              </a:rPr>
              <a:t>Cycle</a:t>
            </a:r>
            <a:endParaRPr sz="180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2036064" y="2426207"/>
            <a:ext cx="3179064" cy="48310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4742688" y="926591"/>
            <a:ext cx="918972" cy="36118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1143000" y="4844796"/>
            <a:ext cx="4572000" cy="34290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1143000" y="4844796"/>
            <a:ext cx="536575" cy="2646045"/>
          </a:xfrm>
          <a:custGeom>
            <a:avLst/>
            <a:gdLst/>
            <a:ahLst/>
            <a:cxnLst/>
            <a:rect l="l" t="t" r="r" b="b"/>
            <a:pathLst>
              <a:path w="536575" h="2646045">
                <a:moveTo>
                  <a:pt x="536448" y="0"/>
                </a:moveTo>
                <a:lnTo>
                  <a:pt x="407924" y="0"/>
                </a:lnTo>
                <a:lnTo>
                  <a:pt x="0" y="2486152"/>
                </a:lnTo>
                <a:lnTo>
                  <a:pt x="0" y="2629027"/>
                </a:lnTo>
                <a:lnTo>
                  <a:pt x="99987" y="2645664"/>
                </a:lnTo>
                <a:lnTo>
                  <a:pt x="536448" y="0"/>
                </a:lnTo>
                <a:close/>
              </a:path>
            </a:pathLst>
          </a:custGeom>
          <a:solidFill>
            <a:srgbClr val="BB1C1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1143000" y="4844796"/>
            <a:ext cx="379730" cy="2312035"/>
          </a:xfrm>
          <a:custGeom>
            <a:avLst/>
            <a:gdLst/>
            <a:ahLst/>
            <a:cxnLst/>
            <a:rect l="l" t="t" r="r" b="b"/>
            <a:pathLst>
              <a:path w="379730" h="2312034">
                <a:moveTo>
                  <a:pt x="379475" y="0"/>
                </a:moveTo>
                <a:lnTo>
                  <a:pt x="252475" y="0"/>
                </a:lnTo>
                <a:lnTo>
                  <a:pt x="0" y="1538096"/>
                </a:lnTo>
                <a:lnTo>
                  <a:pt x="0" y="2311908"/>
                </a:lnTo>
                <a:lnTo>
                  <a:pt x="379475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1143000" y="7676388"/>
            <a:ext cx="452755" cy="597535"/>
          </a:xfrm>
          <a:custGeom>
            <a:avLst/>
            <a:gdLst/>
            <a:ahLst/>
            <a:cxnLst/>
            <a:rect l="l" t="t" r="r" b="b"/>
            <a:pathLst>
              <a:path w="452755" h="597534">
                <a:moveTo>
                  <a:pt x="0" y="0"/>
                </a:moveTo>
                <a:lnTo>
                  <a:pt x="0" y="9524"/>
                </a:lnTo>
                <a:lnTo>
                  <a:pt x="426466" y="597407"/>
                </a:lnTo>
                <a:lnTo>
                  <a:pt x="452628" y="597407"/>
                </a:lnTo>
                <a:lnTo>
                  <a:pt x="0" y="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1143000" y="7493507"/>
            <a:ext cx="744220" cy="780415"/>
          </a:xfrm>
          <a:custGeom>
            <a:avLst/>
            <a:gdLst/>
            <a:ahLst/>
            <a:cxnLst/>
            <a:rect l="l" t="t" r="r" b="b"/>
            <a:pathLst>
              <a:path w="744219" h="780415">
                <a:moveTo>
                  <a:pt x="0" y="0"/>
                </a:moveTo>
                <a:lnTo>
                  <a:pt x="0" y="2413"/>
                </a:lnTo>
                <a:lnTo>
                  <a:pt x="715137" y="780288"/>
                </a:lnTo>
                <a:lnTo>
                  <a:pt x="743712" y="780288"/>
                </a:lnTo>
                <a:lnTo>
                  <a:pt x="0" y="0"/>
                </a:lnTo>
                <a:close/>
              </a:path>
            </a:pathLst>
          </a:custGeom>
          <a:solidFill>
            <a:srgbClr val="5E0D0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1143000" y="7473695"/>
            <a:ext cx="1065530" cy="800100"/>
          </a:xfrm>
          <a:custGeom>
            <a:avLst/>
            <a:gdLst/>
            <a:ahLst/>
            <a:cxnLst/>
            <a:rect l="l" t="t" r="r" b="b"/>
            <a:pathLst>
              <a:path w="1065530" h="800100">
                <a:moveTo>
                  <a:pt x="0" y="0"/>
                </a:moveTo>
                <a:lnTo>
                  <a:pt x="0" y="19049"/>
                </a:lnTo>
                <a:lnTo>
                  <a:pt x="743204" y="800099"/>
                </a:lnTo>
                <a:lnTo>
                  <a:pt x="1065276" y="800099"/>
                </a:lnTo>
                <a:lnTo>
                  <a:pt x="99949" y="16636"/>
                </a:lnTo>
                <a:lnTo>
                  <a:pt x="0" y="0"/>
                </a:lnTo>
                <a:close/>
              </a:path>
            </a:pathLst>
          </a:custGeom>
          <a:solidFill>
            <a:srgbClr val="8D151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1143000" y="7523988"/>
            <a:ext cx="688975" cy="749935"/>
          </a:xfrm>
          <a:custGeom>
            <a:avLst/>
            <a:gdLst/>
            <a:ahLst/>
            <a:cxnLst/>
            <a:rect l="l" t="t" r="r" b="b"/>
            <a:pathLst>
              <a:path w="688975" h="749934">
                <a:moveTo>
                  <a:pt x="0" y="0"/>
                </a:moveTo>
                <a:lnTo>
                  <a:pt x="0" y="152399"/>
                </a:lnTo>
                <a:lnTo>
                  <a:pt x="453136" y="749807"/>
                </a:lnTo>
                <a:lnTo>
                  <a:pt x="688848" y="749807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 txBox="1"/>
          <p:nvPr/>
        </p:nvSpPr>
        <p:spPr>
          <a:xfrm>
            <a:off x="2152650" y="5280405"/>
            <a:ext cx="2975610" cy="25654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600" spc="165">
                <a:solidFill>
                  <a:srgbClr val="C00000"/>
                </a:solidFill>
                <a:latin typeface="Arial"/>
                <a:cs typeface="Arial"/>
              </a:rPr>
              <a:t>Ventricular </a:t>
            </a:r>
            <a:r>
              <a:rPr dirty="0" sz="1600" spc="120">
                <a:solidFill>
                  <a:srgbClr val="C00000"/>
                </a:solidFill>
                <a:latin typeface="Arial"/>
                <a:cs typeface="Arial"/>
              </a:rPr>
              <a:t>Volume</a:t>
            </a:r>
            <a:r>
              <a:rPr dirty="0" sz="1600" spc="-265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1600" spc="40">
                <a:solidFill>
                  <a:srgbClr val="C00000"/>
                </a:solidFill>
                <a:latin typeface="Arial"/>
                <a:cs typeface="Arial"/>
              </a:rPr>
              <a:t>Changes</a:t>
            </a:r>
            <a:endParaRPr sz="1600">
              <a:latin typeface="Arial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1910460" y="5671311"/>
            <a:ext cx="3433064" cy="42062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1913763" y="6082791"/>
            <a:ext cx="3427476" cy="24688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3984878" y="6322059"/>
            <a:ext cx="1356360" cy="24688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1912239" y="6322059"/>
            <a:ext cx="2080260" cy="725424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3984878" y="6561328"/>
            <a:ext cx="1356360" cy="725423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1912239" y="7039812"/>
            <a:ext cx="2080260" cy="963168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3984878" y="7279131"/>
            <a:ext cx="1356360" cy="723849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graphicFrame>
        <p:nvGraphicFramePr>
          <p:cNvPr id="32" name="object 32"/>
          <p:cNvGraphicFramePr>
            <a:graphicFrameLocks noGrp="1"/>
          </p:cNvGraphicFramePr>
          <p:nvPr/>
        </p:nvGraphicFramePr>
        <p:xfrm>
          <a:off x="1913635" y="5669534"/>
          <a:ext cx="3430270" cy="23336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72004"/>
                <a:gridCol w="1348359"/>
              </a:tblGrid>
              <a:tr h="414654">
                <a:tc>
                  <a:txBody>
                    <a:bodyPr/>
                    <a:lstStyle/>
                    <a:p>
                      <a:pPr algn="ctr" marL="1905">
                        <a:lnSpc>
                          <a:spcPct val="100000"/>
                        </a:lnSpc>
                        <a:spcBef>
                          <a:spcPts val="165"/>
                        </a:spcBef>
                      </a:pPr>
                      <a:r>
                        <a:rPr dirty="0" sz="1200" spc="10">
                          <a:latin typeface="Arial"/>
                          <a:cs typeface="Arial"/>
                        </a:rPr>
                        <a:t>Phases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14287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82270" marR="210185" indent="-169545">
                        <a:lnSpc>
                          <a:spcPct val="100000"/>
                        </a:lnSpc>
                        <a:spcBef>
                          <a:spcPts val="165"/>
                        </a:spcBef>
                      </a:pPr>
                      <a:r>
                        <a:rPr dirty="0" sz="1200" spc="-114">
                          <a:latin typeface="Arial"/>
                          <a:cs typeface="Arial"/>
                        </a:rPr>
                        <a:t>V</a:t>
                      </a:r>
                      <a:r>
                        <a:rPr dirty="0" sz="1200" spc="-5">
                          <a:latin typeface="Arial"/>
                          <a:cs typeface="Arial"/>
                        </a:rPr>
                        <a:t>ent</a:t>
                      </a:r>
                      <a:r>
                        <a:rPr dirty="0" sz="1200" spc="5">
                          <a:latin typeface="Arial"/>
                          <a:cs typeface="Arial"/>
                        </a:rPr>
                        <a:t>r</a:t>
                      </a:r>
                      <a:r>
                        <a:rPr dirty="0" sz="1200">
                          <a:latin typeface="Arial"/>
                          <a:cs typeface="Arial"/>
                        </a:rPr>
                        <a:t>i</a:t>
                      </a:r>
                      <a:r>
                        <a:rPr dirty="0" sz="1200">
                          <a:latin typeface="Arial"/>
                          <a:cs typeface="Arial"/>
                        </a:rPr>
                        <a:t>c</a:t>
                      </a:r>
                      <a:r>
                        <a:rPr dirty="0" sz="1200">
                          <a:latin typeface="Arial"/>
                          <a:cs typeface="Arial"/>
                        </a:rPr>
                        <a:t>u</a:t>
                      </a:r>
                      <a:r>
                        <a:rPr dirty="0" sz="1200" spc="5">
                          <a:latin typeface="Arial"/>
                          <a:cs typeface="Arial"/>
                        </a:rPr>
                        <a:t>l</a:t>
                      </a:r>
                      <a:r>
                        <a:rPr dirty="0" sz="1200">
                          <a:latin typeface="Arial"/>
                          <a:cs typeface="Arial"/>
                        </a:rPr>
                        <a:t>a</a:t>
                      </a:r>
                      <a:r>
                        <a:rPr dirty="0" sz="1200">
                          <a:latin typeface="Arial"/>
                          <a:cs typeface="Arial"/>
                        </a:rPr>
                        <a:t>r  </a:t>
                      </a:r>
                      <a:r>
                        <a:rPr dirty="0" sz="1200" spc="100">
                          <a:latin typeface="Arial"/>
                          <a:cs typeface="Arial"/>
                        </a:rPr>
                        <a:t>volume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14287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38887">
                <a:tc>
                  <a:txBody>
                    <a:bodyPr/>
                    <a:lstStyle/>
                    <a:p>
                      <a:pPr marL="42545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dirty="0" sz="1200" b="1">
                          <a:solidFill>
                            <a:srgbClr val="CC3300"/>
                          </a:solidFill>
                          <a:latin typeface="Calibri"/>
                          <a:cs typeface="Calibri"/>
                        </a:rPr>
                        <a:t>1.  </a:t>
                      </a:r>
                      <a:r>
                        <a:rPr dirty="0" sz="1200" spc="-10">
                          <a:latin typeface="Calibri"/>
                          <a:cs typeface="Calibri"/>
                        </a:rPr>
                        <a:t>Atrial</a:t>
                      </a:r>
                      <a:r>
                        <a:rPr dirty="0" sz="1200" spc="-8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200" spc="-15">
                          <a:latin typeface="Calibri"/>
                          <a:cs typeface="Calibri"/>
                        </a:rPr>
                        <a:t>systole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14287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dirty="0" sz="1200">
                          <a:latin typeface="Symbol"/>
                          <a:cs typeface="Symbol"/>
                        </a:rPr>
                        <a:t></a:t>
                      </a:r>
                      <a:endParaRPr sz="1200">
                        <a:latin typeface="Symbol"/>
                        <a:cs typeface="Symbol"/>
                      </a:endParaRPr>
                    </a:p>
                  </a:txBody>
                  <a:tcPr marL="0" marR="0" marB="0" marT="0">
                    <a:lnL w="14287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38887">
                <a:tc rowSpan="3">
                  <a:txBody>
                    <a:bodyPr/>
                    <a:lstStyle/>
                    <a:p>
                      <a:pPr marL="228600" indent="-186055">
                        <a:lnSpc>
                          <a:spcPct val="100000"/>
                        </a:lnSpc>
                        <a:spcBef>
                          <a:spcPts val="90"/>
                        </a:spcBef>
                        <a:buClr>
                          <a:srgbClr val="CC3300"/>
                        </a:buClr>
                        <a:buFont typeface="Calibri"/>
                        <a:buAutoNum type="arabicPeriod" startAt="2"/>
                        <a:tabLst>
                          <a:tab pos="229235" algn="l"/>
                        </a:tabLst>
                      </a:pPr>
                      <a:r>
                        <a:rPr dirty="0" sz="1200" spc="-5">
                          <a:latin typeface="Calibri"/>
                          <a:cs typeface="Calibri"/>
                        </a:rPr>
                        <a:t>Isometric contraction</a:t>
                      </a:r>
                      <a:r>
                        <a:rPr dirty="0" sz="1200" spc="-12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200">
                          <a:latin typeface="Calibri"/>
                          <a:cs typeface="Calibri"/>
                        </a:rPr>
                        <a:t>phase</a:t>
                      </a:r>
                      <a:endParaRPr sz="1200">
                        <a:latin typeface="Calibri"/>
                        <a:cs typeface="Calibri"/>
                      </a:endParaRPr>
                    </a:p>
                    <a:p>
                      <a:pPr marL="228600" indent="-186055">
                        <a:lnSpc>
                          <a:spcPct val="100000"/>
                        </a:lnSpc>
                        <a:spcBef>
                          <a:spcPts val="285"/>
                        </a:spcBef>
                        <a:buClr>
                          <a:srgbClr val="CC3300"/>
                        </a:buClr>
                        <a:buFont typeface="Calibri"/>
                        <a:buAutoNum type="arabicPeriod" startAt="2"/>
                        <a:tabLst>
                          <a:tab pos="229235" algn="l"/>
                        </a:tabLst>
                      </a:pPr>
                      <a:r>
                        <a:rPr dirty="0" sz="1200">
                          <a:latin typeface="Calibri"/>
                          <a:cs typeface="Calibri"/>
                        </a:rPr>
                        <a:t>Rapid ejection</a:t>
                      </a:r>
                      <a:r>
                        <a:rPr dirty="0" sz="1200" spc="-13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200">
                          <a:latin typeface="Calibri"/>
                          <a:cs typeface="Calibri"/>
                        </a:rPr>
                        <a:t>phase</a:t>
                      </a:r>
                      <a:endParaRPr sz="1200">
                        <a:latin typeface="Calibri"/>
                        <a:cs typeface="Calibri"/>
                      </a:endParaRPr>
                    </a:p>
                    <a:p>
                      <a:pPr marL="228600" indent="-186055">
                        <a:lnSpc>
                          <a:spcPct val="100000"/>
                        </a:lnSpc>
                        <a:spcBef>
                          <a:spcPts val="285"/>
                        </a:spcBef>
                        <a:buClr>
                          <a:srgbClr val="CC3300"/>
                        </a:buClr>
                        <a:buFont typeface="Calibri"/>
                        <a:buAutoNum type="arabicPeriod" startAt="2"/>
                        <a:tabLst>
                          <a:tab pos="229235" algn="l"/>
                        </a:tabLst>
                      </a:pPr>
                      <a:r>
                        <a:rPr dirty="0" sz="1200" spc="-5">
                          <a:latin typeface="Calibri"/>
                          <a:cs typeface="Calibri"/>
                        </a:rPr>
                        <a:t>Reduced </a:t>
                      </a:r>
                      <a:r>
                        <a:rPr dirty="0" sz="1200">
                          <a:latin typeface="Calibri"/>
                          <a:cs typeface="Calibri"/>
                        </a:rPr>
                        <a:t>ejection</a:t>
                      </a:r>
                      <a:r>
                        <a:rPr dirty="0" sz="1200" spc="-10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200">
                          <a:latin typeface="Calibri"/>
                          <a:cs typeface="Calibri"/>
                        </a:rPr>
                        <a:t>phase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14287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dirty="0" sz="1200" spc="-5">
                          <a:latin typeface="Calibri"/>
                          <a:cs typeface="Calibri"/>
                        </a:rPr>
                        <a:t>Constant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B="0" marT="0">
                    <a:lnL w="14287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38887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14287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dirty="0" sz="1200">
                          <a:latin typeface="Symbol"/>
                          <a:cs typeface="Symbol"/>
                        </a:rPr>
                        <a:t></a:t>
                      </a:r>
                      <a:r>
                        <a:rPr dirty="0" sz="1200" spc="-1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5">
                          <a:latin typeface="Calibri"/>
                          <a:cs typeface="Calibri"/>
                        </a:rPr>
                        <a:t>rapidly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B="0" marT="0">
                    <a:lnL w="14287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39775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14287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dirty="0" sz="1200">
                          <a:latin typeface="Symbol"/>
                          <a:cs typeface="Symbol"/>
                        </a:rPr>
                        <a:t></a:t>
                      </a:r>
                      <a:r>
                        <a:rPr dirty="0" sz="1200" spc="-1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5">
                          <a:latin typeface="Calibri"/>
                          <a:cs typeface="Calibri"/>
                        </a:rPr>
                        <a:t>slowly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B="0" marT="0">
                    <a:lnL w="14287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38887">
                <a:tc rowSpan="4">
                  <a:txBody>
                    <a:bodyPr/>
                    <a:lstStyle/>
                    <a:p>
                      <a:pPr marL="42545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dirty="0" sz="1200" b="1">
                          <a:solidFill>
                            <a:srgbClr val="CC3300"/>
                          </a:solidFill>
                          <a:latin typeface="Calibri"/>
                          <a:cs typeface="Calibri"/>
                        </a:rPr>
                        <a:t>? </a:t>
                      </a:r>
                      <a:r>
                        <a:rPr dirty="0" sz="1200" spc="165" b="1">
                          <a:solidFill>
                            <a:srgbClr val="CC330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200" spc="-5">
                          <a:latin typeface="Calibri"/>
                          <a:cs typeface="Calibri"/>
                        </a:rPr>
                        <a:t>Protodiastole</a:t>
                      </a:r>
                      <a:endParaRPr sz="1200">
                        <a:latin typeface="Calibri"/>
                        <a:cs typeface="Calibri"/>
                      </a:endParaRPr>
                    </a:p>
                    <a:p>
                      <a:pPr marL="228600" indent="-186055">
                        <a:lnSpc>
                          <a:spcPct val="100000"/>
                        </a:lnSpc>
                        <a:spcBef>
                          <a:spcPts val="285"/>
                        </a:spcBef>
                        <a:buClr>
                          <a:srgbClr val="CC3300"/>
                        </a:buClr>
                        <a:buFont typeface="Calibri"/>
                        <a:buAutoNum type="arabicPeriod" startAt="5"/>
                        <a:tabLst>
                          <a:tab pos="229235" algn="l"/>
                        </a:tabLst>
                      </a:pPr>
                      <a:r>
                        <a:rPr dirty="0" sz="1200" spc="-5">
                          <a:latin typeface="Calibri"/>
                          <a:cs typeface="Calibri"/>
                        </a:rPr>
                        <a:t>Isometric </a:t>
                      </a:r>
                      <a:r>
                        <a:rPr dirty="0" sz="1200" spc="-10">
                          <a:latin typeface="Calibri"/>
                          <a:cs typeface="Calibri"/>
                        </a:rPr>
                        <a:t>relaxation</a:t>
                      </a:r>
                      <a:r>
                        <a:rPr dirty="0" sz="1200" spc="-8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200">
                          <a:latin typeface="Calibri"/>
                          <a:cs typeface="Calibri"/>
                        </a:rPr>
                        <a:t>phase</a:t>
                      </a:r>
                      <a:endParaRPr sz="1200">
                        <a:latin typeface="Calibri"/>
                        <a:cs typeface="Calibri"/>
                      </a:endParaRPr>
                    </a:p>
                    <a:p>
                      <a:pPr marL="228600" indent="-186055">
                        <a:lnSpc>
                          <a:spcPct val="100000"/>
                        </a:lnSpc>
                        <a:spcBef>
                          <a:spcPts val="285"/>
                        </a:spcBef>
                        <a:buClr>
                          <a:srgbClr val="CC3300"/>
                        </a:buClr>
                        <a:buFont typeface="Calibri"/>
                        <a:buAutoNum type="arabicPeriod" startAt="5"/>
                        <a:tabLst>
                          <a:tab pos="229235" algn="l"/>
                        </a:tabLst>
                      </a:pPr>
                      <a:r>
                        <a:rPr dirty="0" sz="1200">
                          <a:latin typeface="Calibri"/>
                          <a:cs typeface="Calibri"/>
                        </a:rPr>
                        <a:t>Rapid filling</a:t>
                      </a:r>
                      <a:r>
                        <a:rPr dirty="0" sz="1200" spc="-12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200">
                          <a:latin typeface="Calibri"/>
                          <a:cs typeface="Calibri"/>
                        </a:rPr>
                        <a:t>phase</a:t>
                      </a:r>
                      <a:endParaRPr sz="1200">
                        <a:latin typeface="Calibri"/>
                        <a:cs typeface="Calibri"/>
                      </a:endParaRPr>
                    </a:p>
                    <a:p>
                      <a:pPr marL="228600" indent="-186055">
                        <a:lnSpc>
                          <a:spcPct val="100000"/>
                        </a:lnSpc>
                        <a:spcBef>
                          <a:spcPts val="285"/>
                        </a:spcBef>
                        <a:buClr>
                          <a:srgbClr val="CC3300"/>
                        </a:buClr>
                        <a:buFont typeface="Calibri"/>
                        <a:buAutoNum type="arabicPeriod" startAt="5"/>
                        <a:tabLst>
                          <a:tab pos="229235" algn="l"/>
                        </a:tabLst>
                      </a:pPr>
                      <a:r>
                        <a:rPr dirty="0" sz="1200" spc="-5">
                          <a:latin typeface="Calibri"/>
                          <a:cs typeface="Calibri"/>
                        </a:rPr>
                        <a:t>Reduced </a:t>
                      </a:r>
                      <a:r>
                        <a:rPr dirty="0" sz="1200">
                          <a:latin typeface="Calibri"/>
                          <a:cs typeface="Calibri"/>
                        </a:rPr>
                        <a:t>filling</a:t>
                      </a:r>
                      <a:r>
                        <a:rPr dirty="0" sz="1200" spc="-12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200">
                          <a:latin typeface="Calibri"/>
                          <a:cs typeface="Calibri"/>
                        </a:rPr>
                        <a:t>phase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14287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dirty="0" sz="1200" spc="-5">
                          <a:latin typeface="Calibri"/>
                          <a:cs typeface="Calibri"/>
                        </a:rPr>
                        <a:t>Constant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B="0" marT="0">
                    <a:lnL w="14287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38887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14287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dirty="0" sz="1200" spc="-5">
                          <a:latin typeface="Calibri"/>
                          <a:cs typeface="Calibri"/>
                        </a:rPr>
                        <a:t>Constant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B="0" marT="0">
                    <a:lnL w="14287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39013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14287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dirty="0" sz="1200">
                          <a:latin typeface="Symbol"/>
                          <a:cs typeface="Symbol"/>
                        </a:rPr>
                        <a:t></a:t>
                      </a:r>
                      <a:r>
                        <a:rPr dirty="0" sz="1200" spc="-1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5">
                          <a:latin typeface="Calibri"/>
                          <a:cs typeface="Calibri"/>
                        </a:rPr>
                        <a:t>rapidly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B="0" marT="0">
                    <a:lnL w="14287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38861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14287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dirty="0" sz="1200">
                          <a:latin typeface="Symbol"/>
                          <a:cs typeface="Symbol"/>
                        </a:rPr>
                        <a:t></a:t>
                      </a:r>
                      <a:r>
                        <a:rPr dirty="0" sz="1200" spc="-1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5">
                          <a:latin typeface="Calibri"/>
                          <a:cs typeface="Calibri"/>
                        </a:rPr>
                        <a:t>slowly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B="0" marT="0">
                    <a:lnL w="14287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33" name="object 33"/>
          <p:cNvSpPr txBox="1"/>
          <p:nvPr/>
        </p:nvSpPr>
        <p:spPr>
          <a:xfrm>
            <a:off x="5343525" y="8159495"/>
            <a:ext cx="111125" cy="10350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600" b="1">
                <a:solidFill>
                  <a:srgbClr val="001F5F"/>
                </a:solidFill>
                <a:latin typeface="Arial"/>
                <a:cs typeface="Arial"/>
              </a:rPr>
              <a:t>24</a:t>
            </a:r>
            <a:endParaRPr sz="600">
              <a:latin typeface="Arial"/>
              <a:cs typeface="Arial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5099303" y="4858511"/>
            <a:ext cx="600455" cy="269748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/>
          <p:nvPr/>
        </p:nvSpPr>
        <p:spPr>
          <a:xfrm>
            <a:off x="1143304" y="4845684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algn="r" marR="5715">
              <a:lnSpc>
                <a:spcPts val="1305"/>
              </a:lnSpc>
            </a:pPr>
            <a:r>
              <a:rPr dirty="0" spc="-25"/>
              <a:t>Dr. </a:t>
            </a:r>
            <a:r>
              <a:rPr dirty="0" spc="-5"/>
              <a:t>Abeer A. Al-Masri, Faculty </a:t>
            </a:r>
            <a:r>
              <a:rPr dirty="0"/>
              <a:t>of</a:t>
            </a:r>
            <a:r>
              <a:rPr dirty="0" spc="-120"/>
              <a:t> </a:t>
            </a:r>
            <a:r>
              <a:rPr dirty="0" spc="-5"/>
              <a:t>Medicine,</a:t>
            </a:r>
          </a:p>
          <a:p>
            <a:pPr algn="r" marR="5080">
              <a:lnSpc>
                <a:spcPct val="100000"/>
              </a:lnSpc>
            </a:pPr>
            <a:r>
              <a:rPr dirty="0" spc="-5"/>
              <a:t>KSU</a:t>
            </a:r>
          </a:p>
        </p:txBody>
      </p:sp>
      <p:sp>
        <p:nvSpPr>
          <p:cNvPr id="37" name="object 37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10"/>
              </a:lnSpc>
            </a:pPr>
            <a:r>
              <a:rPr dirty="0" spc="-5"/>
              <a:t>1</a:t>
            </a:r>
            <a:r>
              <a:rPr dirty="0" spc="-5"/>
              <a:t>2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113401" y="41147"/>
            <a:ext cx="1671320" cy="1949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 spc="-5">
                <a:latin typeface="Times New Roman"/>
                <a:cs typeface="Times New Roman"/>
              </a:rPr>
              <a:t>Cardiovascular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Physiology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1788" y="41147"/>
            <a:ext cx="644525" cy="1949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>
                <a:latin typeface="Times New Roman"/>
                <a:cs typeface="Times New Roman"/>
              </a:rPr>
              <a:t>2/23</a:t>
            </a:r>
            <a:r>
              <a:rPr dirty="0" sz="1200" spc="5">
                <a:latin typeface="Times New Roman"/>
                <a:cs typeface="Times New Roman"/>
              </a:rPr>
              <a:t>/</a:t>
            </a:r>
            <a:r>
              <a:rPr dirty="0" sz="1200">
                <a:latin typeface="Times New Roman"/>
                <a:cs typeface="Times New Roman"/>
              </a:rPr>
              <a:t>2016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143000" y="868680"/>
            <a:ext cx="4572000" cy="3429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463039" y="868680"/>
            <a:ext cx="683260" cy="1986280"/>
          </a:xfrm>
          <a:custGeom>
            <a:avLst/>
            <a:gdLst/>
            <a:ahLst/>
            <a:cxnLst/>
            <a:rect l="l" t="t" r="r" b="b"/>
            <a:pathLst>
              <a:path w="683260" h="1986280">
                <a:moveTo>
                  <a:pt x="682752" y="0"/>
                </a:moveTo>
                <a:lnTo>
                  <a:pt x="492252" y="0"/>
                </a:lnTo>
                <a:lnTo>
                  <a:pt x="0" y="1940560"/>
                </a:lnTo>
                <a:lnTo>
                  <a:pt x="180974" y="1985772"/>
                </a:lnTo>
                <a:lnTo>
                  <a:pt x="682752" y="0"/>
                </a:lnTo>
                <a:close/>
              </a:path>
            </a:pathLst>
          </a:custGeom>
          <a:solidFill>
            <a:srgbClr val="BB1C1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245108" y="868680"/>
            <a:ext cx="668020" cy="1931035"/>
          </a:xfrm>
          <a:custGeom>
            <a:avLst/>
            <a:gdLst/>
            <a:ahLst/>
            <a:cxnLst/>
            <a:rect l="l" t="t" r="r" b="b"/>
            <a:pathLst>
              <a:path w="668019" h="1931035">
                <a:moveTo>
                  <a:pt x="667511" y="0"/>
                </a:moveTo>
                <a:lnTo>
                  <a:pt x="477266" y="0"/>
                </a:lnTo>
                <a:lnTo>
                  <a:pt x="0" y="1885696"/>
                </a:lnTo>
                <a:lnTo>
                  <a:pt x="180720" y="1930908"/>
                </a:lnTo>
                <a:lnTo>
                  <a:pt x="667511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246632" y="2756916"/>
            <a:ext cx="969644" cy="1541145"/>
          </a:xfrm>
          <a:custGeom>
            <a:avLst/>
            <a:gdLst/>
            <a:ahLst/>
            <a:cxnLst/>
            <a:rect l="l" t="t" r="r" b="b"/>
            <a:pathLst>
              <a:path w="969644" h="1541145">
                <a:moveTo>
                  <a:pt x="0" y="0"/>
                </a:moveTo>
                <a:lnTo>
                  <a:pt x="926338" y="1540764"/>
                </a:lnTo>
                <a:lnTo>
                  <a:pt x="969263" y="1540764"/>
                </a:lnTo>
                <a:lnTo>
                  <a:pt x="0" y="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466088" y="2811779"/>
            <a:ext cx="1187450" cy="1485900"/>
          </a:xfrm>
          <a:custGeom>
            <a:avLst/>
            <a:gdLst/>
            <a:ahLst/>
            <a:cxnLst/>
            <a:rect l="l" t="t" r="r" b="b"/>
            <a:pathLst>
              <a:path w="1187450" h="1485900">
                <a:moveTo>
                  <a:pt x="0" y="0"/>
                </a:moveTo>
                <a:lnTo>
                  <a:pt x="1145159" y="1485900"/>
                </a:lnTo>
                <a:lnTo>
                  <a:pt x="1187195" y="1485900"/>
                </a:lnTo>
                <a:lnTo>
                  <a:pt x="0" y="0"/>
                </a:lnTo>
                <a:close/>
              </a:path>
            </a:pathLst>
          </a:custGeom>
          <a:solidFill>
            <a:srgbClr val="5E0D0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1463039" y="2808732"/>
            <a:ext cx="1670685" cy="1489075"/>
          </a:xfrm>
          <a:custGeom>
            <a:avLst/>
            <a:gdLst/>
            <a:ahLst/>
            <a:cxnLst/>
            <a:rect l="l" t="t" r="r" b="b"/>
            <a:pathLst>
              <a:path w="1670685" h="1489075">
                <a:moveTo>
                  <a:pt x="0" y="0"/>
                </a:moveTo>
                <a:lnTo>
                  <a:pt x="2412" y="2412"/>
                </a:lnTo>
                <a:lnTo>
                  <a:pt x="1189228" y="1488947"/>
                </a:lnTo>
                <a:lnTo>
                  <a:pt x="1670303" y="1488947"/>
                </a:lnTo>
                <a:lnTo>
                  <a:pt x="180974" y="45212"/>
                </a:lnTo>
                <a:lnTo>
                  <a:pt x="0" y="0"/>
                </a:lnTo>
                <a:close/>
              </a:path>
            </a:pathLst>
          </a:custGeom>
          <a:solidFill>
            <a:srgbClr val="8D151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1245108" y="2755392"/>
            <a:ext cx="1330960" cy="1542415"/>
          </a:xfrm>
          <a:custGeom>
            <a:avLst/>
            <a:gdLst/>
            <a:ahLst/>
            <a:cxnLst/>
            <a:rect l="l" t="t" r="r" b="b"/>
            <a:pathLst>
              <a:path w="1330960" h="1542414">
                <a:moveTo>
                  <a:pt x="0" y="0"/>
                </a:moveTo>
                <a:lnTo>
                  <a:pt x="2387" y="2412"/>
                </a:lnTo>
                <a:lnTo>
                  <a:pt x="970787" y="1542288"/>
                </a:lnTo>
                <a:lnTo>
                  <a:pt x="1330452" y="1542288"/>
                </a:lnTo>
                <a:lnTo>
                  <a:pt x="178561" y="47625"/>
                </a:lnTo>
                <a:lnTo>
                  <a:pt x="182197" y="47625"/>
                </a:lnTo>
                <a:lnTo>
                  <a:pt x="180975" y="45212"/>
                </a:lnTo>
                <a:lnTo>
                  <a:pt x="176275" y="42799"/>
                </a:lnTo>
                <a:lnTo>
                  <a:pt x="0" y="0"/>
                </a:lnTo>
                <a:close/>
              </a:path>
              <a:path w="1330960" h="1542414">
                <a:moveTo>
                  <a:pt x="185281" y="53711"/>
                </a:moveTo>
                <a:lnTo>
                  <a:pt x="185800" y="54737"/>
                </a:lnTo>
                <a:lnTo>
                  <a:pt x="209550" y="88011"/>
                </a:lnTo>
                <a:lnTo>
                  <a:pt x="185281" y="53711"/>
                </a:lnTo>
                <a:close/>
              </a:path>
              <a:path w="1330960" h="1542414">
                <a:moveTo>
                  <a:pt x="182197" y="47625"/>
                </a:moveTo>
                <a:lnTo>
                  <a:pt x="180975" y="47625"/>
                </a:lnTo>
                <a:lnTo>
                  <a:pt x="185281" y="53711"/>
                </a:lnTo>
                <a:lnTo>
                  <a:pt x="182197" y="47625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1245108" y="2755392"/>
            <a:ext cx="180340" cy="44450"/>
          </a:xfrm>
          <a:custGeom>
            <a:avLst/>
            <a:gdLst/>
            <a:ahLst/>
            <a:cxnLst/>
            <a:rect l="l" t="t" r="r" b="b"/>
            <a:pathLst>
              <a:path w="180340" h="44450">
                <a:moveTo>
                  <a:pt x="0" y="0"/>
                </a:moveTo>
                <a:lnTo>
                  <a:pt x="179831" y="44196"/>
                </a:lnTo>
                <a:lnTo>
                  <a:pt x="175132" y="41910"/>
                </a:lnTo>
                <a:lnTo>
                  <a:pt x="0" y="0"/>
                </a:lnTo>
                <a:close/>
              </a:path>
            </a:pathLst>
          </a:custGeom>
          <a:solidFill>
            <a:srgbClr val="29ABE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1423416" y="2802635"/>
            <a:ext cx="30480" cy="40005"/>
          </a:xfrm>
          <a:custGeom>
            <a:avLst/>
            <a:gdLst/>
            <a:ahLst/>
            <a:cxnLst/>
            <a:rect l="l" t="t" r="r" b="b"/>
            <a:pathLst>
              <a:path w="30480" h="40005">
                <a:moveTo>
                  <a:pt x="2286" y="0"/>
                </a:moveTo>
                <a:lnTo>
                  <a:pt x="0" y="0"/>
                </a:lnTo>
                <a:lnTo>
                  <a:pt x="30480" y="39624"/>
                </a:lnTo>
                <a:lnTo>
                  <a:pt x="2286" y="0"/>
                </a:lnTo>
                <a:close/>
              </a:path>
            </a:pathLst>
          </a:custGeom>
          <a:solidFill>
            <a:srgbClr val="29ABE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2267711" y="2119883"/>
            <a:ext cx="2570988" cy="53644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 txBox="1"/>
          <p:nvPr/>
        </p:nvSpPr>
        <p:spPr>
          <a:xfrm>
            <a:off x="1143304" y="868933"/>
            <a:ext cx="4571365" cy="3428365"/>
          </a:xfrm>
          <a:prstGeom prst="rect">
            <a:avLst/>
          </a:prstGeom>
          <a:ln w="24384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900">
              <a:latin typeface="Times New Roman"/>
              <a:cs typeface="Times New Roman"/>
            </a:endParaRPr>
          </a:p>
          <a:p>
            <a:pPr marL="786130" marR="531495" indent="480059">
              <a:lnSpc>
                <a:spcPct val="100000"/>
              </a:lnSpc>
            </a:pPr>
            <a:r>
              <a:rPr dirty="0" sz="2000" spc="105">
                <a:solidFill>
                  <a:srgbClr val="C00000"/>
                </a:solidFill>
                <a:latin typeface="Arial"/>
                <a:cs typeface="Arial"/>
              </a:rPr>
              <a:t>Pressure </a:t>
            </a:r>
            <a:r>
              <a:rPr dirty="0" sz="2000" spc="60">
                <a:solidFill>
                  <a:srgbClr val="C00000"/>
                </a:solidFill>
                <a:latin typeface="Arial"/>
                <a:cs typeface="Arial"/>
              </a:rPr>
              <a:t>Changes  </a:t>
            </a:r>
            <a:r>
              <a:rPr dirty="0" sz="2000" spc="225">
                <a:solidFill>
                  <a:srgbClr val="C00000"/>
                </a:solidFill>
                <a:latin typeface="Arial"/>
                <a:cs typeface="Arial"/>
              </a:rPr>
              <a:t>During</a:t>
            </a:r>
            <a:r>
              <a:rPr dirty="0" sz="2000" spc="-95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2000" spc="190">
                <a:solidFill>
                  <a:srgbClr val="C00000"/>
                </a:solidFill>
                <a:latin typeface="Arial"/>
                <a:cs typeface="Arial"/>
              </a:rPr>
              <a:t>the</a:t>
            </a:r>
            <a:r>
              <a:rPr dirty="0" sz="2000" spc="-85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2000" spc="130">
                <a:solidFill>
                  <a:srgbClr val="C00000"/>
                </a:solidFill>
                <a:latin typeface="Arial"/>
                <a:cs typeface="Arial"/>
              </a:rPr>
              <a:t>Cardiac</a:t>
            </a:r>
            <a:r>
              <a:rPr dirty="0" sz="2000" spc="-105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2000" spc="85">
                <a:solidFill>
                  <a:srgbClr val="C00000"/>
                </a:solidFill>
                <a:latin typeface="Arial"/>
                <a:cs typeface="Arial"/>
              </a:rPr>
              <a:t>Cycle</a:t>
            </a:r>
            <a:endParaRPr sz="200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1787651" y="2424683"/>
            <a:ext cx="3531108" cy="53644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4742688" y="926591"/>
            <a:ext cx="918972" cy="36118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1143000" y="4844796"/>
            <a:ext cx="4572000" cy="34290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1143000" y="4844796"/>
            <a:ext cx="536575" cy="2646045"/>
          </a:xfrm>
          <a:custGeom>
            <a:avLst/>
            <a:gdLst/>
            <a:ahLst/>
            <a:cxnLst/>
            <a:rect l="l" t="t" r="r" b="b"/>
            <a:pathLst>
              <a:path w="536575" h="2646045">
                <a:moveTo>
                  <a:pt x="536448" y="0"/>
                </a:moveTo>
                <a:lnTo>
                  <a:pt x="407924" y="0"/>
                </a:lnTo>
                <a:lnTo>
                  <a:pt x="0" y="2486152"/>
                </a:lnTo>
                <a:lnTo>
                  <a:pt x="0" y="2629027"/>
                </a:lnTo>
                <a:lnTo>
                  <a:pt x="99987" y="2645664"/>
                </a:lnTo>
                <a:lnTo>
                  <a:pt x="536448" y="0"/>
                </a:lnTo>
                <a:close/>
              </a:path>
            </a:pathLst>
          </a:custGeom>
          <a:solidFill>
            <a:srgbClr val="BB1C1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1143000" y="4844796"/>
            <a:ext cx="379730" cy="2312035"/>
          </a:xfrm>
          <a:custGeom>
            <a:avLst/>
            <a:gdLst/>
            <a:ahLst/>
            <a:cxnLst/>
            <a:rect l="l" t="t" r="r" b="b"/>
            <a:pathLst>
              <a:path w="379730" h="2312034">
                <a:moveTo>
                  <a:pt x="379475" y="0"/>
                </a:moveTo>
                <a:lnTo>
                  <a:pt x="252475" y="0"/>
                </a:lnTo>
                <a:lnTo>
                  <a:pt x="0" y="1538096"/>
                </a:lnTo>
                <a:lnTo>
                  <a:pt x="0" y="2311908"/>
                </a:lnTo>
                <a:lnTo>
                  <a:pt x="379475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1143000" y="7676388"/>
            <a:ext cx="452755" cy="597535"/>
          </a:xfrm>
          <a:custGeom>
            <a:avLst/>
            <a:gdLst/>
            <a:ahLst/>
            <a:cxnLst/>
            <a:rect l="l" t="t" r="r" b="b"/>
            <a:pathLst>
              <a:path w="452755" h="597534">
                <a:moveTo>
                  <a:pt x="0" y="0"/>
                </a:moveTo>
                <a:lnTo>
                  <a:pt x="0" y="9524"/>
                </a:lnTo>
                <a:lnTo>
                  <a:pt x="426466" y="597407"/>
                </a:lnTo>
                <a:lnTo>
                  <a:pt x="452628" y="597407"/>
                </a:lnTo>
                <a:lnTo>
                  <a:pt x="0" y="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1143000" y="7493507"/>
            <a:ext cx="744220" cy="780415"/>
          </a:xfrm>
          <a:custGeom>
            <a:avLst/>
            <a:gdLst/>
            <a:ahLst/>
            <a:cxnLst/>
            <a:rect l="l" t="t" r="r" b="b"/>
            <a:pathLst>
              <a:path w="744219" h="780415">
                <a:moveTo>
                  <a:pt x="0" y="0"/>
                </a:moveTo>
                <a:lnTo>
                  <a:pt x="0" y="2413"/>
                </a:lnTo>
                <a:lnTo>
                  <a:pt x="715137" y="780288"/>
                </a:lnTo>
                <a:lnTo>
                  <a:pt x="743712" y="780288"/>
                </a:lnTo>
                <a:lnTo>
                  <a:pt x="0" y="0"/>
                </a:lnTo>
                <a:close/>
              </a:path>
            </a:pathLst>
          </a:custGeom>
          <a:solidFill>
            <a:srgbClr val="5E0D0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1143000" y="7473695"/>
            <a:ext cx="1065530" cy="800100"/>
          </a:xfrm>
          <a:custGeom>
            <a:avLst/>
            <a:gdLst/>
            <a:ahLst/>
            <a:cxnLst/>
            <a:rect l="l" t="t" r="r" b="b"/>
            <a:pathLst>
              <a:path w="1065530" h="800100">
                <a:moveTo>
                  <a:pt x="0" y="0"/>
                </a:moveTo>
                <a:lnTo>
                  <a:pt x="0" y="19049"/>
                </a:lnTo>
                <a:lnTo>
                  <a:pt x="743204" y="800099"/>
                </a:lnTo>
                <a:lnTo>
                  <a:pt x="1065276" y="800099"/>
                </a:lnTo>
                <a:lnTo>
                  <a:pt x="99949" y="16636"/>
                </a:lnTo>
                <a:lnTo>
                  <a:pt x="0" y="0"/>
                </a:lnTo>
                <a:close/>
              </a:path>
            </a:pathLst>
          </a:custGeom>
          <a:solidFill>
            <a:srgbClr val="8D151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1143000" y="7523988"/>
            <a:ext cx="688975" cy="749935"/>
          </a:xfrm>
          <a:custGeom>
            <a:avLst/>
            <a:gdLst/>
            <a:ahLst/>
            <a:cxnLst/>
            <a:rect l="l" t="t" r="r" b="b"/>
            <a:pathLst>
              <a:path w="688975" h="749934">
                <a:moveTo>
                  <a:pt x="0" y="0"/>
                </a:moveTo>
                <a:lnTo>
                  <a:pt x="0" y="152399"/>
                </a:lnTo>
                <a:lnTo>
                  <a:pt x="453136" y="749807"/>
                </a:lnTo>
                <a:lnTo>
                  <a:pt x="688848" y="749807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1691513" y="5832475"/>
            <a:ext cx="96012" cy="9753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1691513" y="6260719"/>
            <a:ext cx="96012" cy="9753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1990217" y="6530467"/>
            <a:ext cx="88392" cy="8991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1990217" y="6749922"/>
            <a:ext cx="88392" cy="8991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1691513" y="7165975"/>
            <a:ext cx="96012" cy="9753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1990217" y="7435722"/>
            <a:ext cx="88392" cy="89916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 txBox="1"/>
          <p:nvPr/>
        </p:nvSpPr>
        <p:spPr>
          <a:xfrm>
            <a:off x="1143304" y="4845684"/>
            <a:ext cx="4571365" cy="3428365"/>
          </a:xfrm>
          <a:prstGeom prst="rect">
            <a:avLst/>
          </a:prstGeom>
          <a:ln w="24384">
            <a:solidFill>
              <a:srgbClr val="000000"/>
            </a:solidFill>
          </a:ln>
        </p:spPr>
        <p:txBody>
          <a:bodyPr wrap="square" lIns="0" tIns="25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20"/>
              </a:spcBef>
            </a:pPr>
            <a:endParaRPr sz="2650">
              <a:latin typeface="Times New Roman"/>
              <a:cs typeface="Times New Roman"/>
            </a:endParaRPr>
          </a:p>
          <a:p>
            <a:pPr marL="1353820">
              <a:lnSpc>
                <a:spcPct val="100000"/>
              </a:lnSpc>
              <a:spcBef>
                <a:spcPts val="5"/>
              </a:spcBef>
            </a:pPr>
            <a:r>
              <a:rPr dirty="0" sz="1800" spc="90">
                <a:solidFill>
                  <a:srgbClr val="C00000"/>
                </a:solidFill>
                <a:latin typeface="Arial"/>
                <a:cs typeface="Arial"/>
              </a:rPr>
              <a:t>Pressure</a:t>
            </a:r>
            <a:r>
              <a:rPr dirty="0" sz="1800" spc="-11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1800" spc="50">
                <a:solidFill>
                  <a:srgbClr val="C00000"/>
                </a:solidFill>
                <a:latin typeface="Arial"/>
                <a:cs typeface="Arial"/>
              </a:rPr>
              <a:t>Changes</a:t>
            </a:r>
            <a:endParaRPr sz="1800">
              <a:latin typeface="Arial"/>
              <a:cs typeface="Arial"/>
            </a:endParaRPr>
          </a:p>
          <a:p>
            <a:pPr marL="782955" marR="2377440">
              <a:lnSpc>
                <a:spcPct val="216200"/>
              </a:lnSpc>
              <a:spcBef>
                <a:spcPts val="105"/>
              </a:spcBef>
            </a:pPr>
            <a:r>
              <a:rPr dirty="0" sz="1300" spc="-15" b="1">
                <a:latin typeface="Calibri"/>
                <a:cs typeface="Calibri"/>
              </a:rPr>
              <a:t>Ventricular </a:t>
            </a:r>
            <a:r>
              <a:rPr dirty="0" sz="1300" spc="-10" b="1">
                <a:latin typeface="Calibri"/>
                <a:cs typeface="Calibri"/>
              </a:rPr>
              <a:t>pressure  Aortic</a:t>
            </a:r>
            <a:r>
              <a:rPr dirty="0" sz="1300" spc="-45" b="1">
                <a:latin typeface="Calibri"/>
                <a:cs typeface="Calibri"/>
              </a:rPr>
              <a:t> </a:t>
            </a:r>
            <a:r>
              <a:rPr dirty="0" sz="1300" spc="-10" b="1">
                <a:latin typeface="Calibri"/>
                <a:cs typeface="Calibri"/>
              </a:rPr>
              <a:t>pressure</a:t>
            </a:r>
            <a:endParaRPr sz="1300">
              <a:latin typeface="Calibri"/>
              <a:cs typeface="Calibri"/>
            </a:endParaRPr>
          </a:p>
          <a:p>
            <a:pPr marL="1063625" marR="1826260">
              <a:lnSpc>
                <a:spcPct val="120000"/>
              </a:lnSpc>
              <a:spcBef>
                <a:spcPts val="315"/>
              </a:spcBef>
            </a:pPr>
            <a:r>
              <a:rPr dirty="0" sz="1200" spc="-5">
                <a:latin typeface="Calibri"/>
                <a:cs typeface="Calibri"/>
              </a:rPr>
              <a:t>Arterial pressure </a:t>
            </a:r>
            <a:r>
              <a:rPr dirty="0" sz="1200" spc="-15">
                <a:latin typeface="Calibri"/>
                <a:cs typeface="Calibri"/>
              </a:rPr>
              <a:t>waves  </a:t>
            </a:r>
            <a:r>
              <a:rPr dirty="0" sz="1200">
                <a:latin typeface="Calibri"/>
                <a:cs typeface="Calibri"/>
              </a:rPr>
              <a:t>Pulmonary </a:t>
            </a:r>
            <a:r>
              <a:rPr dirty="0" sz="1200" spc="-5">
                <a:latin typeface="Calibri"/>
                <a:cs typeface="Calibri"/>
              </a:rPr>
              <a:t>artery</a:t>
            </a:r>
            <a:r>
              <a:rPr dirty="0" sz="1200" spc="-95">
                <a:latin typeface="Calibri"/>
                <a:cs typeface="Calibri"/>
              </a:rPr>
              <a:t> </a:t>
            </a:r>
            <a:r>
              <a:rPr dirty="0" sz="1200" spc="-5">
                <a:latin typeface="Calibri"/>
                <a:cs typeface="Calibri"/>
              </a:rPr>
              <a:t>pressure</a:t>
            </a:r>
            <a:endParaRPr sz="12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550">
              <a:latin typeface="Times New Roman"/>
              <a:cs typeface="Times New Roman"/>
            </a:endParaRPr>
          </a:p>
          <a:p>
            <a:pPr marL="782955">
              <a:lnSpc>
                <a:spcPct val="100000"/>
              </a:lnSpc>
            </a:pPr>
            <a:r>
              <a:rPr dirty="0" sz="1300" spc="-15" b="1">
                <a:latin typeface="Calibri"/>
                <a:cs typeface="Calibri"/>
              </a:rPr>
              <a:t>Atrial</a:t>
            </a:r>
            <a:r>
              <a:rPr dirty="0" sz="1300" spc="-40" b="1">
                <a:latin typeface="Calibri"/>
                <a:cs typeface="Calibri"/>
              </a:rPr>
              <a:t> </a:t>
            </a:r>
            <a:r>
              <a:rPr dirty="0" sz="1300" spc="-10" b="1">
                <a:latin typeface="Calibri"/>
                <a:cs typeface="Calibri"/>
              </a:rPr>
              <a:t>pressure</a:t>
            </a:r>
            <a:endParaRPr sz="1300">
              <a:latin typeface="Calibri"/>
              <a:cs typeface="Calibri"/>
            </a:endParaRPr>
          </a:p>
          <a:p>
            <a:pPr marL="1063625">
              <a:lnSpc>
                <a:spcPct val="100000"/>
              </a:lnSpc>
              <a:spcBef>
                <a:spcPts val="605"/>
              </a:spcBef>
            </a:pPr>
            <a:r>
              <a:rPr dirty="0" sz="1200">
                <a:latin typeface="Calibri"/>
                <a:cs typeface="Calibri"/>
              </a:rPr>
              <a:t>Jugular </a:t>
            </a:r>
            <a:r>
              <a:rPr dirty="0" sz="1200" spc="-5">
                <a:latin typeface="Calibri"/>
                <a:cs typeface="Calibri"/>
              </a:rPr>
              <a:t>venous</a:t>
            </a:r>
            <a:r>
              <a:rPr dirty="0" sz="1200" spc="-95">
                <a:latin typeface="Calibri"/>
                <a:cs typeface="Calibri"/>
              </a:rPr>
              <a:t> </a:t>
            </a:r>
            <a:r>
              <a:rPr dirty="0" sz="1200" spc="-5">
                <a:latin typeface="Calibri"/>
                <a:cs typeface="Calibri"/>
              </a:rPr>
              <a:t>pressure</a:t>
            </a:r>
            <a:endParaRPr sz="12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700">
              <a:latin typeface="Times New Roman"/>
              <a:cs typeface="Times New Roman"/>
            </a:endParaRPr>
          </a:p>
          <a:p>
            <a:pPr algn="r" marR="252729">
              <a:lnSpc>
                <a:spcPct val="100000"/>
              </a:lnSpc>
            </a:pPr>
            <a:r>
              <a:rPr dirty="0" sz="600" b="1">
                <a:solidFill>
                  <a:srgbClr val="001F5F"/>
                </a:solidFill>
                <a:latin typeface="Arial"/>
                <a:cs typeface="Arial"/>
              </a:rPr>
              <a:t>26</a:t>
            </a:r>
            <a:endParaRPr sz="600">
              <a:latin typeface="Arial"/>
              <a:cs typeface="Arial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5099303" y="4858511"/>
            <a:ext cx="600455" cy="26974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algn="r" marR="5715">
              <a:lnSpc>
                <a:spcPts val="1305"/>
              </a:lnSpc>
            </a:pPr>
            <a:r>
              <a:rPr dirty="0" spc="-25"/>
              <a:t>Dr. </a:t>
            </a:r>
            <a:r>
              <a:rPr dirty="0" spc="-5"/>
              <a:t>Abeer A. Al-Masri, Faculty </a:t>
            </a:r>
            <a:r>
              <a:rPr dirty="0"/>
              <a:t>of</a:t>
            </a:r>
            <a:r>
              <a:rPr dirty="0" spc="-120"/>
              <a:t> </a:t>
            </a:r>
            <a:r>
              <a:rPr dirty="0" spc="-5"/>
              <a:t>Medicine,</a:t>
            </a:r>
          </a:p>
          <a:p>
            <a:pPr algn="r" marR="5080">
              <a:lnSpc>
                <a:spcPct val="100000"/>
              </a:lnSpc>
            </a:pPr>
            <a:r>
              <a:rPr dirty="0" spc="-5"/>
              <a:t>KSU</a:t>
            </a:r>
          </a:p>
        </p:txBody>
      </p:sp>
      <p:sp>
        <p:nvSpPr>
          <p:cNvPr id="33" name="object 3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10"/>
              </a:lnSpc>
            </a:pPr>
            <a:r>
              <a:rPr dirty="0" spc="-5"/>
              <a:t>1</a:t>
            </a:r>
            <a:r>
              <a:rPr dirty="0" spc="-5"/>
              <a:t>3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113401" y="41147"/>
            <a:ext cx="1671320" cy="1949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 spc="-5">
                <a:latin typeface="Times New Roman"/>
                <a:cs typeface="Times New Roman"/>
              </a:rPr>
              <a:t>Cardiovascular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Physiology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1788" y="41147"/>
            <a:ext cx="644525" cy="1949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>
                <a:latin typeface="Times New Roman"/>
                <a:cs typeface="Times New Roman"/>
              </a:rPr>
              <a:t>2/23</a:t>
            </a:r>
            <a:r>
              <a:rPr dirty="0" sz="1200" spc="5">
                <a:latin typeface="Times New Roman"/>
                <a:cs typeface="Times New Roman"/>
              </a:rPr>
              <a:t>/</a:t>
            </a:r>
            <a:r>
              <a:rPr dirty="0" sz="1200">
                <a:latin typeface="Times New Roman"/>
                <a:cs typeface="Times New Roman"/>
              </a:rPr>
              <a:t>2016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143000" y="868680"/>
            <a:ext cx="4572000" cy="3429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143000" y="868680"/>
            <a:ext cx="536575" cy="2646045"/>
          </a:xfrm>
          <a:custGeom>
            <a:avLst/>
            <a:gdLst/>
            <a:ahLst/>
            <a:cxnLst/>
            <a:rect l="l" t="t" r="r" b="b"/>
            <a:pathLst>
              <a:path w="536575" h="2646045">
                <a:moveTo>
                  <a:pt x="536448" y="0"/>
                </a:moveTo>
                <a:lnTo>
                  <a:pt x="407924" y="0"/>
                </a:lnTo>
                <a:lnTo>
                  <a:pt x="0" y="2486152"/>
                </a:lnTo>
                <a:lnTo>
                  <a:pt x="0" y="2629027"/>
                </a:lnTo>
                <a:lnTo>
                  <a:pt x="99987" y="2645664"/>
                </a:lnTo>
                <a:lnTo>
                  <a:pt x="536448" y="0"/>
                </a:lnTo>
                <a:close/>
              </a:path>
            </a:pathLst>
          </a:custGeom>
          <a:solidFill>
            <a:srgbClr val="BB1C1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143000" y="868680"/>
            <a:ext cx="379730" cy="2312035"/>
          </a:xfrm>
          <a:custGeom>
            <a:avLst/>
            <a:gdLst/>
            <a:ahLst/>
            <a:cxnLst/>
            <a:rect l="l" t="t" r="r" b="b"/>
            <a:pathLst>
              <a:path w="379730" h="2312035">
                <a:moveTo>
                  <a:pt x="379475" y="0"/>
                </a:moveTo>
                <a:lnTo>
                  <a:pt x="252475" y="0"/>
                </a:lnTo>
                <a:lnTo>
                  <a:pt x="0" y="1538097"/>
                </a:lnTo>
                <a:lnTo>
                  <a:pt x="0" y="2311908"/>
                </a:lnTo>
                <a:lnTo>
                  <a:pt x="379475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143000" y="3700271"/>
            <a:ext cx="452755" cy="597535"/>
          </a:xfrm>
          <a:custGeom>
            <a:avLst/>
            <a:gdLst/>
            <a:ahLst/>
            <a:cxnLst/>
            <a:rect l="l" t="t" r="r" b="b"/>
            <a:pathLst>
              <a:path w="452755" h="597535">
                <a:moveTo>
                  <a:pt x="0" y="0"/>
                </a:moveTo>
                <a:lnTo>
                  <a:pt x="0" y="9525"/>
                </a:lnTo>
                <a:lnTo>
                  <a:pt x="426466" y="597407"/>
                </a:lnTo>
                <a:lnTo>
                  <a:pt x="452628" y="597407"/>
                </a:lnTo>
                <a:lnTo>
                  <a:pt x="0" y="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143000" y="3517391"/>
            <a:ext cx="744220" cy="780415"/>
          </a:xfrm>
          <a:custGeom>
            <a:avLst/>
            <a:gdLst/>
            <a:ahLst/>
            <a:cxnLst/>
            <a:rect l="l" t="t" r="r" b="b"/>
            <a:pathLst>
              <a:path w="744219" h="780414">
                <a:moveTo>
                  <a:pt x="0" y="0"/>
                </a:moveTo>
                <a:lnTo>
                  <a:pt x="0" y="2412"/>
                </a:lnTo>
                <a:lnTo>
                  <a:pt x="715137" y="780288"/>
                </a:lnTo>
                <a:lnTo>
                  <a:pt x="743712" y="780288"/>
                </a:lnTo>
                <a:lnTo>
                  <a:pt x="0" y="0"/>
                </a:lnTo>
                <a:close/>
              </a:path>
            </a:pathLst>
          </a:custGeom>
          <a:solidFill>
            <a:srgbClr val="5E0D0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1143000" y="3497579"/>
            <a:ext cx="1065530" cy="800100"/>
          </a:xfrm>
          <a:custGeom>
            <a:avLst/>
            <a:gdLst/>
            <a:ahLst/>
            <a:cxnLst/>
            <a:rect l="l" t="t" r="r" b="b"/>
            <a:pathLst>
              <a:path w="1065530" h="800100">
                <a:moveTo>
                  <a:pt x="0" y="0"/>
                </a:moveTo>
                <a:lnTo>
                  <a:pt x="0" y="19050"/>
                </a:lnTo>
                <a:lnTo>
                  <a:pt x="743204" y="800100"/>
                </a:lnTo>
                <a:lnTo>
                  <a:pt x="1065276" y="800100"/>
                </a:lnTo>
                <a:lnTo>
                  <a:pt x="99949" y="16637"/>
                </a:lnTo>
                <a:lnTo>
                  <a:pt x="0" y="0"/>
                </a:lnTo>
                <a:close/>
              </a:path>
            </a:pathLst>
          </a:custGeom>
          <a:solidFill>
            <a:srgbClr val="8D151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1143000" y="3547871"/>
            <a:ext cx="688975" cy="749935"/>
          </a:xfrm>
          <a:custGeom>
            <a:avLst/>
            <a:gdLst/>
            <a:ahLst/>
            <a:cxnLst/>
            <a:rect l="l" t="t" r="r" b="b"/>
            <a:pathLst>
              <a:path w="688975" h="749935">
                <a:moveTo>
                  <a:pt x="0" y="0"/>
                </a:moveTo>
                <a:lnTo>
                  <a:pt x="0" y="152400"/>
                </a:lnTo>
                <a:lnTo>
                  <a:pt x="453136" y="749807"/>
                </a:lnTo>
                <a:lnTo>
                  <a:pt x="688848" y="749807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1435608" y="1645920"/>
            <a:ext cx="4032504" cy="237744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1334261" y="1288541"/>
            <a:ext cx="4381500" cy="224154"/>
          </a:xfrm>
          <a:custGeom>
            <a:avLst/>
            <a:gdLst/>
            <a:ahLst/>
            <a:cxnLst/>
            <a:rect l="l" t="t" r="r" b="b"/>
            <a:pathLst>
              <a:path w="4381500" h="224155">
                <a:moveTo>
                  <a:pt x="0" y="224027"/>
                </a:moveTo>
                <a:lnTo>
                  <a:pt x="4381500" y="224027"/>
                </a:lnTo>
                <a:lnTo>
                  <a:pt x="4381500" y="0"/>
                </a:lnTo>
                <a:lnTo>
                  <a:pt x="0" y="0"/>
                </a:lnTo>
                <a:lnTo>
                  <a:pt x="0" y="224027"/>
                </a:lnTo>
                <a:close/>
              </a:path>
            </a:pathLst>
          </a:custGeom>
          <a:solidFill>
            <a:srgbClr val="FFFF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2013966" y="1899666"/>
            <a:ext cx="0" cy="1656714"/>
          </a:xfrm>
          <a:custGeom>
            <a:avLst/>
            <a:gdLst/>
            <a:ahLst/>
            <a:cxnLst/>
            <a:rect l="l" t="t" r="r" b="b"/>
            <a:pathLst>
              <a:path w="0" h="1656714">
                <a:moveTo>
                  <a:pt x="0" y="0"/>
                </a:moveTo>
                <a:lnTo>
                  <a:pt x="0" y="1656206"/>
                </a:lnTo>
              </a:path>
            </a:pathLst>
          </a:custGeom>
          <a:ln w="762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1965198" y="3352038"/>
            <a:ext cx="48260" cy="0"/>
          </a:xfrm>
          <a:custGeom>
            <a:avLst/>
            <a:gdLst/>
            <a:ahLst/>
            <a:cxnLst/>
            <a:rect l="l" t="t" r="r" b="b"/>
            <a:pathLst>
              <a:path w="48260" h="0">
                <a:moveTo>
                  <a:pt x="47878" y="0"/>
                </a:moveTo>
                <a:lnTo>
                  <a:pt x="0" y="0"/>
                </a:lnTo>
              </a:path>
            </a:pathLst>
          </a:custGeom>
          <a:ln w="4572">
            <a:solidFill>
              <a:srgbClr val="AAAAA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1895855" y="3183635"/>
            <a:ext cx="108585" cy="143510"/>
          </a:xfrm>
          <a:custGeom>
            <a:avLst/>
            <a:gdLst/>
            <a:ahLst/>
            <a:cxnLst/>
            <a:rect l="l" t="t" r="r" b="b"/>
            <a:pathLst>
              <a:path w="108585" h="143510">
                <a:moveTo>
                  <a:pt x="0" y="143255"/>
                </a:moveTo>
                <a:lnTo>
                  <a:pt x="108204" y="143255"/>
                </a:lnTo>
                <a:lnTo>
                  <a:pt x="108204" y="0"/>
                </a:lnTo>
                <a:lnTo>
                  <a:pt x="0" y="0"/>
                </a:lnTo>
                <a:lnTo>
                  <a:pt x="0" y="14325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graphicFrame>
        <p:nvGraphicFramePr>
          <p:cNvPr id="16" name="object 16"/>
          <p:cNvGraphicFramePr>
            <a:graphicFrameLocks noGrp="1"/>
          </p:cNvGraphicFramePr>
          <p:nvPr/>
        </p:nvGraphicFramePr>
        <p:xfrm>
          <a:off x="1131112" y="856741"/>
          <a:ext cx="4608195" cy="34524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0957"/>
                <a:gridCol w="4380407"/>
              </a:tblGrid>
              <a:tr h="419607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7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000000"/>
                      </a:solidFill>
                      <a:prstDash val="solid"/>
                    </a:lnL>
                    <a:lnR w="24384">
                      <a:solidFill>
                        <a:srgbClr val="000000"/>
                      </a:solidFill>
                      <a:prstDash val="solid"/>
                    </a:lnR>
                    <a:lnT w="24384">
                      <a:solidFill>
                        <a:srgbClr val="000000"/>
                      </a:solidFill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224027">
                <a:tc>
                  <a:txBody>
                    <a:bodyPr/>
                    <a:lstStyle/>
                    <a:p>
                      <a:pPr/>
                      <a:endParaRPr sz="7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000000"/>
                      </a:solidFill>
                      <a:prstDash val="solid"/>
                    </a:lnL>
                    <a:lnR w="4572">
                      <a:solidFill>
                        <a:srgbClr val="B8D9D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334645">
                        <a:lnSpc>
                          <a:spcPts val="1500"/>
                        </a:lnSpc>
                      </a:pPr>
                      <a:r>
                        <a:rPr dirty="0" sz="1400" spc="145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Ventricular </a:t>
                      </a:r>
                      <a:r>
                        <a:rPr dirty="0" sz="1400" spc="7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Pressure </a:t>
                      </a:r>
                      <a:r>
                        <a:rPr dirty="0" sz="1400" spc="4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Changes</a:t>
                      </a:r>
                      <a:r>
                        <a:rPr dirty="0" sz="1400" spc="-26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z="1400" spc="-14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… </a:t>
                      </a:r>
                      <a:r>
                        <a:rPr dirty="0" sz="1400" spc="6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120/3-12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4572">
                      <a:solidFill>
                        <a:srgbClr val="B8D9D0"/>
                      </a:solidFill>
                      <a:prstDash val="solid"/>
                    </a:lnL>
                    <a:lnR w="24384">
                      <a:solidFill>
                        <a:srgbClr val="000000"/>
                      </a:solidFill>
                      <a:prstDash val="solid"/>
                    </a:lnR>
                    <a:lnT w="4572">
                      <a:solidFill>
                        <a:srgbClr val="B8D9D0"/>
                      </a:solidFill>
                      <a:prstDash val="solid"/>
                    </a:lnT>
                    <a:lnB w="4572">
                      <a:solidFill>
                        <a:srgbClr val="B8D9D0"/>
                      </a:solidFill>
                      <a:prstDash val="solid"/>
                    </a:lnB>
                    <a:solidFill>
                      <a:srgbClr val="FFFFCC"/>
                    </a:solidFill>
                  </a:tcPr>
                </a:tc>
              </a:tr>
              <a:tr h="2784475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350">
                        <a:latin typeface="Times New Roman"/>
                        <a:cs typeface="Times New Roman"/>
                      </a:endParaRPr>
                    </a:p>
                    <a:p>
                      <a:pPr algn="r" marR="131445">
                        <a:lnSpc>
                          <a:spcPct val="100000"/>
                        </a:lnSpc>
                      </a:pPr>
                      <a:r>
                        <a:rPr dirty="0" sz="1000" spc="-65" b="1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V</a:t>
                      </a:r>
                      <a:r>
                        <a:rPr dirty="0" sz="1000" b="1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en</a:t>
                      </a:r>
                      <a:r>
                        <a:rPr dirty="0" sz="1000" spc="5" b="1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t</a:t>
                      </a:r>
                      <a:r>
                        <a:rPr dirty="0" sz="1000" spc="-5" b="1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r</a:t>
                      </a:r>
                      <a:r>
                        <a:rPr dirty="0" sz="1000" b="1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icular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algn="r" marR="244475">
                        <a:lnSpc>
                          <a:spcPct val="100000"/>
                        </a:lnSpc>
                        <a:tabLst>
                          <a:tab pos="3036570" algn="l"/>
                        </a:tabLst>
                      </a:pPr>
                      <a:r>
                        <a:rPr dirty="0" baseline="19444" sz="1500">
                          <a:latin typeface="Arial"/>
                          <a:cs typeface="Arial"/>
                        </a:rPr>
                        <a:t>0</a:t>
                      </a:r>
                      <a:r>
                        <a:rPr dirty="0" baseline="19444" sz="1500">
                          <a:latin typeface="Arial"/>
                          <a:cs typeface="Arial"/>
                        </a:rPr>
                        <a:t>	</a:t>
                      </a:r>
                      <a:r>
                        <a:rPr dirty="0" sz="1000" spc="-5" b="1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P</a:t>
                      </a:r>
                      <a:r>
                        <a:rPr dirty="0" sz="1000" spc="-5" b="1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r</a:t>
                      </a:r>
                      <a:r>
                        <a:rPr dirty="0" sz="1000" b="1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e</a:t>
                      </a:r>
                      <a:r>
                        <a:rPr dirty="0" sz="1000" spc="-5" b="1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s</a:t>
                      </a:r>
                      <a:r>
                        <a:rPr dirty="0" sz="1000" b="1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sure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 algn="r" marR="252729">
                        <a:lnSpc>
                          <a:spcPct val="100000"/>
                        </a:lnSpc>
                        <a:spcBef>
                          <a:spcPts val="1080"/>
                        </a:spcBef>
                      </a:pPr>
                      <a:r>
                        <a:rPr dirty="0" sz="600" b="1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27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24384">
                      <a:solidFill>
                        <a:srgbClr val="000000"/>
                      </a:solidFill>
                      <a:prstDash val="solid"/>
                    </a:lnL>
                    <a:lnR w="24384">
                      <a:solidFill>
                        <a:srgbClr val="000000"/>
                      </a:solidFill>
                      <a:prstDash val="solid"/>
                    </a:lnR>
                    <a:lnB w="24384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</a:tbl>
          </a:graphicData>
        </a:graphic>
      </p:graphicFrame>
      <p:sp>
        <p:nvSpPr>
          <p:cNvPr id="17" name="object 17"/>
          <p:cNvSpPr/>
          <p:nvPr/>
        </p:nvSpPr>
        <p:spPr>
          <a:xfrm>
            <a:off x="5099303" y="882396"/>
            <a:ext cx="600455" cy="26974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1143000" y="4844796"/>
            <a:ext cx="4572000" cy="34290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1143000" y="4844796"/>
            <a:ext cx="536575" cy="2646045"/>
          </a:xfrm>
          <a:custGeom>
            <a:avLst/>
            <a:gdLst/>
            <a:ahLst/>
            <a:cxnLst/>
            <a:rect l="l" t="t" r="r" b="b"/>
            <a:pathLst>
              <a:path w="536575" h="2646045">
                <a:moveTo>
                  <a:pt x="536448" y="0"/>
                </a:moveTo>
                <a:lnTo>
                  <a:pt x="407924" y="0"/>
                </a:lnTo>
                <a:lnTo>
                  <a:pt x="0" y="2486152"/>
                </a:lnTo>
                <a:lnTo>
                  <a:pt x="0" y="2629027"/>
                </a:lnTo>
                <a:lnTo>
                  <a:pt x="99987" y="2645664"/>
                </a:lnTo>
                <a:lnTo>
                  <a:pt x="536448" y="0"/>
                </a:lnTo>
                <a:close/>
              </a:path>
            </a:pathLst>
          </a:custGeom>
          <a:solidFill>
            <a:srgbClr val="BB1C1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1143000" y="4844796"/>
            <a:ext cx="379730" cy="2312035"/>
          </a:xfrm>
          <a:custGeom>
            <a:avLst/>
            <a:gdLst/>
            <a:ahLst/>
            <a:cxnLst/>
            <a:rect l="l" t="t" r="r" b="b"/>
            <a:pathLst>
              <a:path w="379730" h="2312034">
                <a:moveTo>
                  <a:pt x="379475" y="0"/>
                </a:moveTo>
                <a:lnTo>
                  <a:pt x="252475" y="0"/>
                </a:lnTo>
                <a:lnTo>
                  <a:pt x="0" y="1538096"/>
                </a:lnTo>
                <a:lnTo>
                  <a:pt x="0" y="2311908"/>
                </a:lnTo>
                <a:lnTo>
                  <a:pt x="379475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1143000" y="7676388"/>
            <a:ext cx="452755" cy="597535"/>
          </a:xfrm>
          <a:custGeom>
            <a:avLst/>
            <a:gdLst/>
            <a:ahLst/>
            <a:cxnLst/>
            <a:rect l="l" t="t" r="r" b="b"/>
            <a:pathLst>
              <a:path w="452755" h="597534">
                <a:moveTo>
                  <a:pt x="0" y="0"/>
                </a:moveTo>
                <a:lnTo>
                  <a:pt x="0" y="9524"/>
                </a:lnTo>
                <a:lnTo>
                  <a:pt x="426466" y="597407"/>
                </a:lnTo>
                <a:lnTo>
                  <a:pt x="452628" y="597407"/>
                </a:lnTo>
                <a:lnTo>
                  <a:pt x="0" y="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1143000" y="7493507"/>
            <a:ext cx="744220" cy="780415"/>
          </a:xfrm>
          <a:custGeom>
            <a:avLst/>
            <a:gdLst/>
            <a:ahLst/>
            <a:cxnLst/>
            <a:rect l="l" t="t" r="r" b="b"/>
            <a:pathLst>
              <a:path w="744219" h="780415">
                <a:moveTo>
                  <a:pt x="0" y="0"/>
                </a:moveTo>
                <a:lnTo>
                  <a:pt x="0" y="2413"/>
                </a:lnTo>
                <a:lnTo>
                  <a:pt x="715137" y="780288"/>
                </a:lnTo>
                <a:lnTo>
                  <a:pt x="743712" y="780288"/>
                </a:lnTo>
                <a:lnTo>
                  <a:pt x="0" y="0"/>
                </a:lnTo>
                <a:close/>
              </a:path>
            </a:pathLst>
          </a:custGeom>
          <a:solidFill>
            <a:srgbClr val="5E0D0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1143000" y="7473695"/>
            <a:ext cx="1065530" cy="800100"/>
          </a:xfrm>
          <a:custGeom>
            <a:avLst/>
            <a:gdLst/>
            <a:ahLst/>
            <a:cxnLst/>
            <a:rect l="l" t="t" r="r" b="b"/>
            <a:pathLst>
              <a:path w="1065530" h="800100">
                <a:moveTo>
                  <a:pt x="0" y="0"/>
                </a:moveTo>
                <a:lnTo>
                  <a:pt x="0" y="19049"/>
                </a:lnTo>
                <a:lnTo>
                  <a:pt x="743204" y="800099"/>
                </a:lnTo>
                <a:lnTo>
                  <a:pt x="1065276" y="800099"/>
                </a:lnTo>
                <a:lnTo>
                  <a:pt x="99949" y="16636"/>
                </a:lnTo>
                <a:lnTo>
                  <a:pt x="0" y="0"/>
                </a:lnTo>
                <a:close/>
              </a:path>
            </a:pathLst>
          </a:custGeom>
          <a:solidFill>
            <a:srgbClr val="8D151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1143000" y="7523988"/>
            <a:ext cx="688975" cy="749935"/>
          </a:xfrm>
          <a:custGeom>
            <a:avLst/>
            <a:gdLst/>
            <a:ahLst/>
            <a:cxnLst/>
            <a:rect l="l" t="t" r="r" b="b"/>
            <a:pathLst>
              <a:path w="688975" h="749934">
                <a:moveTo>
                  <a:pt x="0" y="0"/>
                </a:moveTo>
                <a:lnTo>
                  <a:pt x="0" y="152399"/>
                </a:lnTo>
                <a:lnTo>
                  <a:pt x="453136" y="749807"/>
                </a:lnTo>
                <a:lnTo>
                  <a:pt x="688848" y="749807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1700022" y="6253098"/>
            <a:ext cx="88392" cy="8991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1700022" y="6504558"/>
            <a:ext cx="82295" cy="8381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1700022" y="7364094"/>
            <a:ext cx="88392" cy="8991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3678935" y="5458967"/>
            <a:ext cx="2036064" cy="267309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1370838" y="5211317"/>
            <a:ext cx="4344670" cy="233679"/>
          </a:xfrm>
          <a:custGeom>
            <a:avLst/>
            <a:gdLst/>
            <a:ahLst/>
            <a:cxnLst/>
            <a:rect l="l" t="t" r="r" b="b"/>
            <a:pathLst>
              <a:path w="4344670" h="233679">
                <a:moveTo>
                  <a:pt x="0" y="233172"/>
                </a:moveTo>
                <a:lnTo>
                  <a:pt x="4344161" y="233172"/>
                </a:lnTo>
                <a:lnTo>
                  <a:pt x="4344162" y="0"/>
                </a:lnTo>
                <a:lnTo>
                  <a:pt x="0" y="0"/>
                </a:lnTo>
                <a:lnTo>
                  <a:pt x="0" y="233172"/>
                </a:lnTo>
                <a:close/>
              </a:path>
            </a:pathLst>
          </a:custGeom>
          <a:solidFill>
            <a:srgbClr val="FFFF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4218178" y="6264402"/>
            <a:ext cx="231140" cy="194945"/>
          </a:xfrm>
          <a:custGeom>
            <a:avLst/>
            <a:gdLst/>
            <a:ahLst/>
            <a:cxnLst/>
            <a:rect l="l" t="t" r="r" b="b"/>
            <a:pathLst>
              <a:path w="231139" h="194945">
                <a:moveTo>
                  <a:pt x="186497" y="36740"/>
                </a:moveTo>
                <a:lnTo>
                  <a:pt x="158172" y="41491"/>
                </a:lnTo>
                <a:lnTo>
                  <a:pt x="888" y="172593"/>
                </a:lnTo>
                <a:lnTo>
                  <a:pt x="0" y="181737"/>
                </a:lnTo>
                <a:lnTo>
                  <a:pt x="10287" y="194056"/>
                </a:lnTo>
                <a:lnTo>
                  <a:pt x="19431" y="194818"/>
                </a:lnTo>
                <a:lnTo>
                  <a:pt x="176704" y="63724"/>
                </a:lnTo>
                <a:lnTo>
                  <a:pt x="186497" y="36740"/>
                </a:lnTo>
                <a:close/>
              </a:path>
              <a:path w="231139" h="194945">
                <a:moveTo>
                  <a:pt x="220855" y="26922"/>
                </a:moveTo>
                <a:lnTo>
                  <a:pt x="176704" y="63724"/>
                </a:lnTo>
                <a:lnTo>
                  <a:pt x="160655" y="107950"/>
                </a:lnTo>
                <a:lnTo>
                  <a:pt x="157861" y="115443"/>
                </a:lnTo>
                <a:lnTo>
                  <a:pt x="161798" y="123825"/>
                </a:lnTo>
                <a:lnTo>
                  <a:pt x="169291" y="126492"/>
                </a:lnTo>
                <a:lnTo>
                  <a:pt x="176784" y="129286"/>
                </a:lnTo>
                <a:lnTo>
                  <a:pt x="185166" y="125349"/>
                </a:lnTo>
                <a:lnTo>
                  <a:pt x="187833" y="117856"/>
                </a:lnTo>
                <a:lnTo>
                  <a:pt x="220855" y="26922"/>
                </a:lnTo>
                <a:close/>
              </a:path>
              <a:path w="231139" h="194945">
                <a:moveTo>
                  <a:pt x="223305" y="13462"/>
                </a:moveTo>
                <a:lnTo>
                  <a:pt x="194945" y="13462"/>
                </a:lnTo>
                <a:lnTo>
                  <a:pt x="210947" y="32639"/>
                </a:lnTo>
                <a:lnTo>
                  <a:pt x="186497" y="36740"/>
                </a:lnTo>
                <a:lnTo>
                  <a:pt x="176704" y="63724"/>
                </a:lnTo>
                <a:lnTo>
                  <a:pt x="220855" y="26922"/>
                </a:lnTo>
                <a:lnTo>
                  <a:pt x="224677" y="16396"/>
                </a:lnTo>
                <a:lnTo>
                  <a:pt x="224789" y="15240"/>
                </a:lnTo>
                <a:lnTo>
                  <a:pt x="223305" y="13462"/>
                </a:lnTo>
                <a:close/>
              </a:path>
              <a:path w="231139" h="194945">
                <a:moveTo>
                  <a:pt x="202251" y="4749"/>
                </a:moveTo>
                <a:lnTo>
                  <a:pt x="106934" y="20700"/>
                </a:lnTo>
                <a:lnTo>
                  <a:pt x="99060" y="22098"/>
                </a:lnTo>
                <a:lnTo>
                  <a:pt x="93725" y="29591"/>
                </a:lnTo>
                <a:lnTo>
                  <a:pt x="95123" y="37465"/>
                </a:lnTo>
                <a:lnTo>
                  <a:pt x="96393" y="45339"/>
                </a:lnTo>
                <a:lnTo>
                  <a:pt x="103886" y="50673"/>
                </a:lnTo>
                <a:lnTo>
                  <a:pt x="158172" y="41491"/>
                </a:lnTo>
                <a:lnTo>
                  <a:pt x="202251" y="4749"/>
                </a:lnTo>
                <a:close/>
              </a:path>
              <a:path w="231139" h="194945">
                <a:moveTo>
                  <a:pt x="213618" y="2847"/>
                </a:moveTo>
                <a:lnTo>
                  <a:pt x="202251" y="4749"/>
                </a:lnTo>
                <a:lnTo>
                  <a:pt x="158172" y="41491"/>
                </a:lnTo>
                <a:lnTo>
                  <a:pt x="186497" y="36740"/>
                </a:lnTo>
                <a:lnTo>
                  <a:pt x="194945" y="13462"/>
                </a:lnTo>
                <a:lnTo>
                  <a:pt x="223305" y="13462"/>
                </a:lnTo>
                <a:lnTo>
                  <a:pt x="214502" y="2921"/>
                </a:lnTo>
                <a:lnTo>
                  <a:pt x="213618" y="2847"/>
                </a:lnTo>
                <a:close/>
              </a:path>
              <a:path w="231139" h="194945">
                <a:moveTo>
                  <a:pt x="194945" y="13462"/>
                </a:moveTo>
                <a:lnTo>
                  <a:pt x="186497" y="36740"/>
                </a:lnTo>
                <a:lnTo>
                  <a:pt x="210947" y="32639"/>
                </a:lnTo>
                <a:lnTo>
                  <a:pt x="194945" y="13462"/>
                </a:lnTo>
                <a:close/>
              </a:path>
              <a:path w="231139" h="194945">
                <a:moveTo>
                  <a:pt x="224677" y="16396"/>
                </a:moveTo>
                <a:lnTo>
                  <a:pt x="220855" y="26922"/>
                </a:lnTo>
                <a:lnTo>
                  <a:pt x="223900" y="24384"/>
                </a:lnTo>
                <a:lnTo>
                  <a:pt x="224677" y="16396"/>
                </a:lnTo>
                <a:close/>
              </a:path>
              <a:path w="231139" h="194945">
                <a:moveTo>
                  <a:pt x="230632" y="0"/>
                </a:moveTo>
                <a:lnTo>
                  <a:pt x="213618" y="2847"/>
                </a:lnTo>
                <a:lnTo>
                  <a:pt x="214502" y="2921"/>
                </a:lnTo>
                <a:lnTo>
                  <a:pt x="224789" y="15240"/>
                </a:lnTo>
                <a:lnTo>
                  <a:pt x="224677" y="16396"/>
                </a:lnTo>
                <a:lnTo>
                  <a:pt x="230632" y="0"/>
                </a:lnTo>
                <a:close/>
              </a:path>
              <a:path w="231139" h="194945">
                <a:moveTo>
                  <a:pt x="205359" y="2159"/>
                </a:moveTo>
                <a:lnTo>
                  <a:pt x="202251" y="4749"/>
                </a:lnTo>
                <a:lnTo>
                  <a:pt x="213618" y="2847"/>
                </a:lnTo>
                <a:lnTo>
                  <a:pt x="205359" y="2159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4929251" y="6088507"/>
            <a:ext cx="551815" cy="166370"/>
          </a:xfrm>
          <a:custGeom>
            <a:avLst/>
            <a:gdLst/>
            <a:ahLst/>
            <a:cxnLst/>
            <a:rect l="l" t="t" r="r" b="b"/>
            <a:pathLst>
              <a:path w="551814" h="166370">
                <a:moveTo>
                  <a:pt x="83666" y="45189"/>
                </a:moveTo>
                <a:lnTo>
                  <a:pt x="56392" y="54547"/>
                </a:lnTo>
                <a:lnTo>
                  <a:pt x="77908" y="73628"/>
                </a:lnTo>
                <a:lnTo>
                  <a:pt x="540893" y="166243"/>
                </a:lnTo>
                <a:lnTo>
                  <a:pt x="548513" y="161163"/>
                </a:lnTo>
                <a:lnTo>
                  <a:pt x="550163" y="153289"/>
                </a:lnTo>
                <a:lnTo>
                  <a:pt x="551688" y="145415"/>
                </a:lnTo>
                <a:lnTo>
                  <a:pt x="546608" y="137795"/>
                </a:lnTo>
                <a:lnTo>
                  <a:pt x="83666" y="45189"/>
                </a:lnTo>
                <a:close/>
              </a:path>
              <a:path w="551814" h="166370">
                <a:moveTo>
                  <a:pt x="21501" y="62364"/>
                </a:moveTo>
                <a:lnTo>
                  <a:pt x="99822" y="131826"/>
                </a:lnTo>
                <a:lnTo>
                  <a:pt x="108965" y="131191"/>
                </a:lnTo>
                <a:lnTo>
                  <a:pt x="119634" y="119253"/>
                </a:lnTo>
                <a:lnTo>
                  <a:pt x="119125" y="110109"/>
                </a:lnTo>
                <a:lnTo>
                  <a:pt x="113029" y="104775"/>
                </a:lnTo>
                <a:lnTo>
                  <a:pt x="77908" y="73628"/>
                </a:lnTo>
                <a:lnTo>
                  <a:pt x="21501" y="62364"/>
                </a:lnTo>
                <a:close/>
              </a:path>
              <a:path w="551814" h="166370">
                <a:moveTo>
                  <a:pt x="27284" y="33929"/>
                </a:moveTo>
                <a:lnTo>
                  <a:pt x="16514" y="37631"/>
                </a:lnTo>
                <a:lnTo>
                  <a:pt x="15621" y="38227"/>
                </a:lnTo>
                <a:lnTo>
                  <a:pt x="14097" y="46101"/>
                </a:lnTo>
                <a:lnTo>
                  <a:pt x="12446" y="53975"/>
                </a:lnTo>
                <a:lnTo>
                  <a:pt x="13038" y="54863"/>
                </a:lnTo>
                <a:lnTo>
                  <a:pt x="21501" y="62364"/>
                </a:lnTo>
                <a:lnTo>
                  <a:pt x="77908" y="73628"/>
                </a:lnTo>
                <a:lnTo>
                  <a:pt x="65485" y="62611"/>
                </a:lnTo>
                <a:lnTo>
                  <a:pt x="32893" y="62611"/>
                </a:lnTo>
                <a:lnTo>
                  <a:pt x="37846" y="38100"/>
                </a:lnTo>
                <a:lnTo>
                  <a:pt x="48247" y="38100"/>
                </a:lnTo>
                <a:lnTo>
                  <a:pt x="27284" y="33929"/>
                </a:lnTo>
                <a:close/>
              </a:path>
              <a:path w="551814" h="166370">
                <a:moveTo>
                  <a:pt x="37846" y="38100"/>
                </a:moveTo>
                <a:lnTo>
                  <a:pt x="32893" y="62611"/>
                </a:lnTo>
                <a:lnTo>
                  <a:pt x="56392" y="54547"/>
                </a:lnTo>
                <a:lnTo>
                  <a:pt x="37846" y="38100"/>
                </a:lnTo>
                <a:close/>
              </a:path>
              <a:path w="551814" h="166370">
                <a:moveTo>
                  <a:pt x="56392" y="54547"/>
                </a:moveTo>
                <a:lnTo>
                  <a:pt x="32893" y="62611"/>
                </a:lnTo>
                <a:lnTo>
                  <a:pt x="65485" y="62611"/>
                </a:lnTo>
                <a:lnTo>
                  <a:pt x="56392" y="54547"/>
                </a:lnTo>
                <a:close/>
              </a:path>
              <a:path w="551814" h="166370">
                <a:moveTo>
                  <a:pt x="13038" y="54863"/>
                </a:moveTo>
                <a:lnTo>
                  <a:pt x="17525" y="61595"/>
                </a:lnTo>
                <a:lnTo>
                  <a:pt x="21501" y="62364"/>
                </a:lnTo>
                <a:lnTo>
                  <a:pt x="13038" y="54863"/>
                </a:lnTo>
                <a:close/>
              </a:path>
              <a:path w="551814" h="166370">
                <a:moveTo>
                  <a:pt x="16514" y="37631"/>
                </a:moveTo>
                <a:lnTo>
                  <a:pt x="0" y="43307"/>
                </a:lnTo>
                <a:lnTo>
                  <a:pt x="13038" y="54863"/>
                </a:lnTo>
                <a:lnTo>
                  <a:pt x="12446" y="53975"/>
                </a:lnTo>
                <a:lnTo>
                  <a:pt x="14097" y="46101"/>
                </a:lnTo>
                <a:lnTo>
                  <a:pt x="15621" y="38227"/>
                </a:lnTo>
                <a:lnTo>
                  <a:pt x="16514" y="37631"/>
                </a:lnTo>
                <a:close/>
              </a:path>
              <a:path w="551814" h="166370">
                <a:moveTo>
                  <a:pt x="48247" y="38100"/>
                </a:moveTo>
                <a:lnTo>
                  <a:pt x="37846" y="38100"/>
                </a:lnTo>
                <a:lnTo>
                  <a:pt x="56392" y="54547"/>
                </a:lnTo>
                <a:lnTo>
                  <a:pt x="83666" y="45189"/>
                </a:lnTo>
                <a:lnTo>
                  <a:pt x="48247" y="38100"/>
                </a:lnTo>
                <a:close/>
              </a:path>
              <a:path w="551814" h="166370">
                <a:moveTo>
                  <a:pt x="126237" y="0"/>
                </a:moveTo>
                <a:lnTo>
                  <a:pt x="118618" y="2540"/>
                </a:lnTo>
                <a:lnTo>
                  <a:pt x="27284" y="33929"/>
                </a:lnTo>
                <a:lnTo>
                  <a:pt x="83666" y="45189"/>
                </a:lnTo>
                <a:lnTo>
                  <a:pt x="135636" y="27432"/>
                </a:lnTo>
                <a:lnTo>
                  <a:pt x="139700" y="19177"/>
                </a:lnTo>
                <a:lnTo>
                  <a:pt x="137033" y="11557"/>
                </a:lnTo>
                <a:lnTo>
                  <a:pt x="134493" y="4064"/>
                </a:lnTo>
                <a:lnTo>
                  <a:pt x="126237" y="0"/>
                </a:lnTo>
                <a:close/>
              </a:path>
              <a:path w="551814" h="166370">
                <a:moveTo>
                  <a:pt x="23240" y="33147"/>
                </a:moveTo>
                <a:lnTo>
                  <a:pt x="16514" y="37631"/>
                </a:lnTo>
                <a:lnTo>
                  <a:pt x="27284" y="33929"/>
                </a:lnTo>
                <a:lnTo>
                  <a:pt x="23240" y="33147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5227446" y="6222110"/>
            <a:ext cx="255270" cy="588010"/>
          </a:xfrm>
          <a:custGeom>
            <a:avLst/>
            <a:gdLst/>
            <a:ahLst/>
            <a:cxnLst/>
            <a:rect l="l" t="t" r="r" b="b"/>
            <a:pathLst>
              <a:path w="255270" h="588009">
                <a:moveTo>
                  <a:pt x="19071" y="570683"/>
                </a:moveTo>
                <a:lnTo>
                  <a:pt x="21970" y="588009"/>
                </a:lnTo>
                <a:lnTo>
                  <a:pt x="34969" y="577469"/>
                </a:lnTo>
                <a:lnTo>
                  <a:pt x="34416" y="577469"/>
                </a:lnTo>
                <a:lnTo>
                  <a:pt x="27050" y="574675"/>
                </a:lnTo>
                <a:lnTo>
                  <a:pt x="19557" y="571753"/>
                </a:lnTo>
                <a:lnTo>
                  <a:pt x="19071" y="570683"/>
                </a:lnTo>
                <a:close/>
              </a:path>
              <a:path w="255270" h="588009">
                <a:moveTo>
                  <a:pt x="37564" y="505861"/>
                </a:moveTo>
                <a:lnTo>
                  <a:pt x="17205" y="559531"/>
                </a:lnTo>
                <a:lnTo>
                  <a:pt x="19071" y="570683"/>
                </a:lnTo>
                <a:lnTo>
                  <a:pt x="19557" y="571753"/>
                </a:lnTo>
                <a:lnTo>
                  <a:pt x="27050" y="574675"/>
                </a:lnTo>
                <a:lnTo>
                  <a:pt x="34416" y="577469"/>
                </a:lnTo>
                <a:lnTo>
                  <a:pt x="35673" y="576897"/>
                </a:lnTo>
                <a:lnTo>
                  <a:pt x="44246" y="569945"/>
                </a:lnTo>
                <a:lnTo>
                  <a:pt x="45719" y="566165"/>
                </a:lnTo>
                <a:lnTo>
                  <a:pt x="48560" y="558672"/>
                </a:lnTo>
                <a:lnTo>
                  <a:pt x="46354" y="558672"/>
                </a:lnTo>
                <a:lnTo>
                  <a:pt x="22987" y="549782"/>
                </a:lnTo>
                <a:lnTo>
                  <a:pt x="42279" y="534186"/>
                </a:lnTo>
                <a:lnTo>
                  <a:pt x="37564" y="505861"/>
                </a:lnTo>
                <a:close/>
              </a:path>
              <a:path w="255270" h="588009">
                <a:moveTo>
                  <a:pt x="35673" y="576897"/>
                </a:moveTo>
                <a:lnTo>
                  <a:pt x="34416" y="577469"/>
                </a:lnTo>
                <a:lnTo>
                  <a:pt x="34969" y="577469"/>
                </a:lnTo>
                <a:lnTo>
                  <a:pt x="35673" y="576897"/>
                </a:lnTo>
                <a:close/>
              </a:path>
              <a:path w="255270" h="588009">
                <a:moveTo>
                  <a:pt x="44246" y="569945"/>
                </a:moveTo>
                <a:lnTo>
                  <a:pt x="35673" y="576897"/>
                </a:lnTo>
                <a:lnTo>
                  <a:pt x="42799" y="573658"/>
                </a:lnTo>
                <a:lnTo>
                  <a:pt x="44246" y="569945"/>
                </a:lnTo>
                <a:close/>
              </a:path>
              <a:path w="255270" h="588009">
                <a:moveTo>
                  <a:pt x="17205" y="559531"/>
                </a:moveTo>
                <a:lnTo>
                  <a:pt x="15748" y="563371"/>
                </a:lnTo>
                <a:lnTo>
                  <a:pt x="19071" y="570683"/>
                </a:lnTo>
                <a:lnTo>
                  <a:pt x="17205" y="559531"/>
                </a:lnTo>
                <a:close/>
              </a:path>
              <a:path w="255270" h="588009">
                <a:moveTo>
                  <a:pt x="107441" y="481583"/>
                </a:moveTo>
                <a:lnTo>
                  <a:pt x="101218" y="486537"/>
                </a:lnTo>
                <a:lnTo>
                  <a:pt x="64722" y="516042"/>
                </a:lnTo>
                <a:lnTo>
                  <a:pt x="45719" y="566165"/>
                </a:lnTo>
                <a:lnTo>
                  <a:pt x="44246" y="569945"/>
                </a:lnTo>
                <a:lnTo>
                  <a:pt x="119379" y="509015"/>
                </a:lnTo>
                <a:lnTo>
                  <a:pt x="125602" y="504063"/>
                </a:lnTo>
                <a:lnTo>
                  <a:pt x="126618" y="494919"/>
                </a:lnTo>
                <a:lnTo>
                  <a:pt x="121538" y="488695"/>
                </a:lnTo>
                <a:lnTo>
                  <a:pt x="116586" y="482472"/>
                </a:lnTo>
                <a:lnTo>
                  <a:pt x="107441" y="481583"/>
                </a:lnTo>
                <a:close/>
              </a:path>
              <a:path w="255270" h="588009">
                <a:moveTo>
                  <a:pt x="21081" y="446277"/>
                </a:moveTo>
                <a:lnTo>
                  <a:pt x="13207" y="447547"/>
                </a:lnTo>
                <a:lnTo>
                  <a:pt x="5333" y="448944"/>
                </a:lnTo>
                <a:lnTo>
                  <a:pt x="0" y="456438"/>
                </a:lnTo>
                <a:lnTo>
                  <a:pt x="1269" y="464312"/>
                </a:lnTo>
                <a:lnTo>
                  <a:pt x="17205" y="559531"/>
                </a:lnTo>
                <a:lnTo>
                  <a:pt x="37564" y="505861"/>
                </a:lnTo>
                <a:lnTo>
                  <a:pt x="29844" y="459486"/>
                </a:lnTo>
                <a:lnTo>
                  <a:pt x="28575" y="451612"/>
                </a:lnTo>
                <a:lnTo>
                  <a:pt x="21081" y="446277"/>
                </a:lnTo>
                <a:close/>
              </a:path>
              <a:path w="255270" h="588009">
                <a:moveTo>
                  <a:pt x="42279" y="534186"/>
                </a:moveTo>
                <a:lnTo>
                  <a:pt x="22987" y="549782"/>
                </a:lnTo>
                <a:lnTo>
                  <a:pt x="46354" y="558672"/>
                </a:lnTo>
                <a:lnTo>
                  <a:pt x="42279" y="534186"/>
                </a:lnTo>
                <a:close/>
              </a:path>
              <a:path w="255270" h="588009">
                <a:moveTo>
                  <a:pt x="64722" y="516042"/>
                </a:moveTo>
                <a:lnTo>
                  <a:pt x="42279" y="534186"/>
                </a:lnTo>
                <a:lnTo>
                  <a:pt x="46354" y="558672"/>
                </a:lnTo>
                <a:lnTo>
                  <a:pt x="48560" y="558672"/>
                </a:lnTo>
                <a:lnTo>
                  <a:pt x="64722" y="516042"/>
                </a:lnTo>
                <a:close/>
              </a:path>
              <a:path w="255270" h="588009">
                <a:moveTo>
                  <a:pt x="236347" y="0"/>
                </a:moveTo>
                <a:lnTo>
                  <a:pt x="227964" y="3809"/>
                </a:lnTo>
                <a:lnTo>
                  <a:pt x="225170" y="11302"/>
                </a:lnTo>
                <a:lnTo>
                  <a:pt x="37564" y="505861"/>
                </a:lnTo>
                <a:lnTo>
                  <a:pt x="42279" y="534186"/>
                </a:lnTo>
                <a:lnTo>
                  <a:pt x="64722" y="516042"/>
                </a:lnTo>
                <a:lnTo>
                  <a:pt x="255015" y="14096"/>
                </a:lnTo>
                <a:lnTo>
                  <a:pt x="251332" y="5714"/>
                </a:lnTo>
                <a:lnTo>
                  <a:pt x="243839" y="2793"/>
                </a:lnTo>
                <a:lnTo>
                  <a:pt x="236347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/>
        </p:txBody>
      </p:sp>
      <p:graphicFrame>
        <p:nvGraphicFramePr>
          <p:cNvPr id="33" name="object 33"/>
          <p:cNvGraphicFramePr>
            <a:graphicFrameLocks noGrp="1"/>
          </p:cNvGraphicFramePr>
          <p:nvPr/>
        </p:nvGraphicFramePr>
        <p:xfrm>
          <a:off x="1131112" y="4833492"/>
          <a:ext cx="4608195" cy="34524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7533"/>
                <a:gridCol w="4343831"/>
              </a:tblGrid>
              <a:tr h="365632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000000"/>
                      </a:solidFill>
                      <a:prstDash val="solid"/>
                    </a:lnL>
                    <a:lnR w="24384">
                      <a:solidFill>
                        <a:srgbClr val="000000"/>
                      </a:solidFill>
                      <a:prstDash val="solid"/>
                    </a:lnR>
                    <a:lnT w="24384">
                      <a:solidFill>
                        <a:srgbClr val="000000"/>
                      </a:solidFill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233172">
                <a:tc>
                  <a:txBody>
                    <a:bodyPr/>
                    <a:lstStyle/>
                    <a:p>
                      <a:pPr/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000000"/>
                      </a:solidFill>
                      <a:prstDash val="solid"/>
                    </a:lnL>
                    <a:lnR w="4571">
                      <a:solidFill>
                        <a:srgbClr val="B8D9D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630555">
                        <a:lnSpc>
                          <a:spcPts val="1580"/>
                        </a:lnSpc>
                      </a:pPr>
                      <a:r>
                        <a:rPr dirty="0" sz="1400" spc="175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Aortic</a:t>
                      </a:r>
                      <a:r>
                        <a:rPr dirty="0" sz="1400" spc="-245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z="1400" spc="75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Pressure </a:t>
                      </a:r>
                      <a:r>
                        <a:rPr dirty="0" sz="1400" spc="4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Changes </a:t>
                      </a:r>
                      <a:r>
                        <a:rPr dirty="0" sz="1400" spc="-135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… </a:t>
                      </a:r>
                      <a:r>
                        <a:rPr dirty="0" sz="1400" spc="9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120/80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4571">
                      <a:solidFill>
                        <a:srgbClr val="B8D9D0"/>
                      </a:solidFill>
                      <a:prstDash val="solid"/>
                    </a:lnL>
                    <a:lnR w="24384">
                      <a:solidFill>
                        <a:srgbClr val="000000"/>
                      </a:solidFill>
                      <a:prstDash val="solid"/>
                    </a:lnR>
                    <a:lnT w="4571">
                      <a:solidFill>
                        <a:srgbClr val="B8D9D0"/>
                      </a:solidFill>
                      <a:prstDash val="solid"/>
                    </a:lnT>
                    <a:lnB w="4572">
                      <a:solidFill>
                        <a:srgbClr val="B8D9D0"/>
                      </a:solidFill>
                      <a:prstDash val="solid"/>
                    </a:lnB>
                    <a:solidFill>
                      <a:srgbClr val="FFFFCC"/>
                    </a:solidFill>
                  </a:tcPr>
                </a:tc>
              </a:tr>
              <a:tr h="2829306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521334" indent="-173355">
                        <a:lnSpc>
                          <a:spcPct val="100000"/>
                        </a:lnSpc>
                        <a:spcBef>
                          <a:spcPts val="675"/>
                        </a:spcBef>
                        <a:buAutoNum type="alphaLcPeriod"/>
                        <a:tabLst>
                          <a:tab pos="521970" algn="l"/>
                        </a:tabLst>
                      </a:pPr>
                      <a:r>
                        <a:rPr dirty="0" sz="1000" spc="65">
                          <a:latin typeface="Arial"/>
                          <a:cs typeface="Arial"/>
                        </a:rPr>
                        <a:t>Ascending</a:t>
                      </a:r>
                      <a:r>
                        <a:rPr dirty="0" sz="1000" spc="-50">
                          <a:latin typeface="Arial"/>
                          <a:cs typeface="Arial"/>
                        </a:rPr>
                        <a:t> </a:t>
                      </a:r>
                      <a:r>
                        <a:rPr dirty="0" sz="1000" spc="114">
                          <a:latin typeface="Arial"/>
                          <a:cs typeface="Arial"/>
                        </a:rPr>
                        <a:t>or</a:t>
                      </a:r>
                      <a:r>
                        <a:rPr dirty="0" sz="1000" spc="-60">
                          <a:latin typeface="Arial"/>
                          <a:cs typeface="Arial"/>
                        </a:rPr>
                        <a:t> </a:t>
                      </a:r>
                      <a:r>
                        <a:rPr dirty="0" sz="1000" spc="75">
                          <a:latin typeface="Arial"/>
                          <a:cs typeface="Arial"/>
                        </a:rPr>
                        <a:t>anacrotic</a:t>
                      </a:r>
                      <a:r>
                        <a:rPr dirty="0" sz="1000" spc="-20">
                          <a:latin typeface="Arial"/>
                          <a:cs typeface="Arial"/>
                        </a:rPr>
                        <a:t> </a:t>
                      </a:r>
                      <a:r>
                        <a:rPr dirty="0" sz="1000" spc="95">
                          <a:latin typeface="Arial"/>
                          <a:cs typeface="Arial"/>
                        </a:rPr>
                        <a:t>limb: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720090">
                        <a:lnSpc>
                          <a:spcPct val="100000"/>
                        </a:lnSpc>
                        <a:spcBef>
                          <a:spcPts val="655"/>
                        </a:spcBef>
                      </a:pPr>
                      <a:r>
                        <a:rPr dirty="0" sz="1100">
                          <a:latin typeface="Calibri"/>
                          <a:cs typeface="Calibri"/>
                        </a:rPr>
                        <a:t>With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‘rapid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ejection</a:t>
                      </a:r>
                      <a:r>
                        <a:rPr dirty="0" sz="1100" spc="-10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15">
                          <a:latin typeface="Calibri"/>
                          <a:cs typeface="Calibri"/>
                        </a:rPr>
                        <a:t>phase.’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686435" marR="2456815" indent="31750">
                        <a:lnSpc>
                          <a:spcPts val="1310"/>
                        </a:lnSpc>
                        <a:spcBef>
                          <a:spcPts val="650"/>
                        </a:spcBef>
                      </a:pPr>
                      <a:r>
                        <a:rPr dirty="0" sz="1100">
                          <a:latin typeface="Calibri"/>
                          <a:cs typeface="Calibri"/>
                        </a:rPr>
                        <a:t>Aortic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press </a:t>
                      </a:r>
                      <a:r>
                        <a:rPr dirty="0" sz="1100" b="1">
                          <a:latin typeface="Symbol"/>
                          <a:cs typeface="Symbol"/>
                        </a:rPr>
                        <a:t></a:t>
                      </a:r>
                      <a:r>
                        <a:rPr dirty="0" sz="1100" b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up to</a:t>
                      </a:r>
                      <a:r>
                        <a:rPr dirty="0" sz="1100" spc="-12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5">
                          <a:latin typeface="Calibri"/>
                          <a:cs typeface="Calibri"/>
                        </a:rPr>
                        <a:t>120 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mmHg.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528955" indent="-180975">
                        <a:lnSpc>
                          <a:spcPct val="100000"/>
                        </a:lnSpc>
                        <a:spcBef>
                          <a:spcPts val="5"/>
                        </a:spcBef>
                        <a:buAutoNum type="alphaLcPeriod" startAt="2"/>
                        <a:tabLst>
                          <a:tab pos="529590" algn="l"/>
                        </a:tabLst>
                      </a:pPr>
                      <a:r>
                        <a:rPr dirty="0" sz="1000" spc="50">
                          <a:latin typeface="Arial"/>
                          <a:cs typeface="Arial"/>
                        </a:rPr>
                        <a:t>Descending</a:t>
                      </a:r>
                      <a:r>
                        <a:rPr dirty="0" sz="1000" spc="-50">
                          <a:latin typeface="Arial"/>
                          <a:cs typeface="Arial"/>
                        </a:rPr>
                        <a:t> </a:t>
                      </a:r>
                      <a:r>
                        <a:rPr dirty="0" sz="1000" spc="114">
                          <a:latin typeface="Arial"/>
                          <a:cs typeface="Arial"/>
                        </a:rPr>
                        <a:t>or</a:t>
                      </a:r>
                      <a:r>
                        <a:rPr dirty="0" sz="1000" spc="-50">
                          <a:latin typeface="Arial"/>
                          <a:cs typeface="Arial"/>
                        </a:rPr>
                        <a:t> </a:t>
                      </a:r>
                      <a:r>
                        <a:rPr dirty="0" sz="1000" spc="75">
                          <a:latin typeface="Arial"/>
                          <a:cs typeface="Arial"/>
                        </a:rPr>
                        <a:t>catacrotic</a:t>
                      </a:r>
                      <a:r>
                        <a:rPr dirty="0" sz="1000" spc="-20">
                          <a:latin typeface="Arial"/>
                          <a:cs typeface="Arial"/>
                        </a:rPr>
                        <a:t> </a:t>
                      </a:r>
                      <a:r>
                        <a:rPr dirty="0" sz="1000" spc="75">
                          <a:latin typeface="Arial"/>
                          <a:cs typeface="Arial"/>
                        </a:rPr>
                        <a:t>limb</a:t>
                      </a:r>
                      <a:r>
                        <a:rPr dirty="0" sz="1000" spc="75" b="1">
                          <a:latin typeface="Trebuchet MS"/>
                          <a:cs typeface="Trebuchet MS"/>
                        </a:rPr>
                        <a:t>:</a:t>
                      </a:r>
                      <a:endParaRPr sz="1000">
                        <a:latin typeface="Trebuchet MS"/>
                        <a:cs typeface="Trebuchet MS"/>
                      </a:endParaRPr>
                    </a:p>
                    <a:p>
                      <a:pPr marL="718185">
                        <a:lnSpc>
                          <a:spcPct val="100000"/>
                        </a:lnSpc>
                        <a:spcBef>
                          <a:spcPts val="555"/>
                        </a:spcBef>
                      </a:pPr>
                      <a:r>
                        <a:rPr dirty="0" sz="1200" spc="-5">
                          <a:latin typeface="Calibri"/>
                          <a:cs typeface="Calibri"/>
                        </a:rPr>
                        <a:t>Passes </a:t>
                      </a:r>
                      <a:r>
                        <a:rPr dirty="0" sz="1200">
                          <a:latin typeface="Calibri"/>
                          <a:cs typeface="Calibri"/>
                        </a:rPr>
                        <a:t>in 4</a:t>
                      </a:r>
                      <a:r>
                        <a:rPr dirty="0" sz="1200" spc="-7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200" spc="-10">
                          <a:latin typeface="Calibri"/>
                          <a:cs typeface="Calibri"/>
                        </a:rPr>
                        <a:t>stages.</a:t>
                      </a:r>
                      <a:endParaRPr sz="1200">
                        <a:latin typeface="Calibri"/>
                        <a:cs typeface="Calibri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r" marR="252729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600" b="1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28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24384">
                      <a:solidFill>
                        <a:srgbClr val="000000"/>
                      </a:solidFill>
                      <a:prstDash val="solid"/>
                    </a:lnL>
                    <a:lnR w="24384">
                      <a:solidFill>
                        <a:srgbClr val="000000"/>
                      </a:solidFill>
                      <a:prstDash val="solid"/>
                    </a:lnR>
                    <a:lnB w="24384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</a:tbl>
          </a:graphicData>
        </a:graphic>
      </p:graphicFrame>
      <p:sp>
        <p:nvSpPr>
          <p:cNvPr id="34" name="object 34"/>
          <p:cNvSpPr/>
          <p:nvPr/>
        </p:nvSpPr>
        <p:spPr>
          <a:xfrm>
            <a:off x="5099303" y="4858511"/>
            <a:ext cx="600455" cy="26974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algn="r" marR="5715">
              <a:lnSpc>
                <a:spcPts val="1305"/>
              </a:lnSpc>
            </a:pPr>
            <a:r>
              <a:rPr dirty="0" spc="-25"/>
              <a:t>Dr. </a:t>
            </a:r>
            <a:r>
              <a:rPr dirty="0" spc="-5"/>
              <a:t>Abeer A. Al-Masri, Faculty </a:t>
            </a:r>
            <a:r>
              <a:rPr dirty="0"/>
              <a:t>of</a:t>
            </a:r>
            <a:r>
              <a:rPr dirty="0" spc="-120"/>
              <a:t> </a:t>
            </a:r>
            <a:r>
              <a:rPr dirty="0" spc="-5"/>
              <a:t>Medicine,</a:t>
            </a:r>
          </a:p>
          <a:p>
            <a:pPr algn="r" marR="5080">
              <a:lnSpc>
                <a:spcPct val="100000"/>
              </a:lnSpc>
            </a:pPr>
            <a:r>
              <a:rPr dirty="0" spc="-5"/>
              <a:t>KSU</a:t>
            </a:r>
          </a:p>
        </p:txBody>
      </p:sp>
      <p:sp>
        <p:nvSpPr>
          <p:cNvPr id="36" name="object 3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10"/>
              </a:lnSpc>
            </a:pPr>
            <a:r>
              <a:rPr dirty="0" spc="-5"/>
              <a:t>1</a:t>
            </a:r>
            <a:r>
              <a:rPr dirty="0" spc="-5"/>
              <a:t>4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113401" y="41147"/>
            <a:ext cx="1671320" cy="1949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 spc="-5">
                <a:latin typeface="Times New Roman"/>
                <a:cs typeface="Times New Roman"/>
              </a:rPr>
              <a:t>Cardiovascular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Physiology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1788" y="41147"/>
            <a:ext cx="644525" cy="1949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>
                <a:latin typeface="Times New Roman"/>
                <a:cs typeface="Times New Roman"/>
              </a:rPr>
              <a:t>2/23</a:t>
            </a:r>
            <a:r>
              <a:rPr dirty="0" sz="1200" spc="5">
                <a:latin typeface="Times New Roman"/>
                <a:cs typeface="Times New Roman"/>
              </a:rPr>
              <a:t>/</a:t>
            </a:r>
            <a:r>
              <a:rPr dirty="0" sz="1200">
                <a:latin typeface="Times New Roman"/>
                <a:cs typeface="Times New Roman"/>
              </a:rPr>
              <a:t>2016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143000" y="868680"/>
            <a:ext cx="4572000" cy="3429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143000" y="868680"/>
            <a:ext cx="536575" cy="2646045"/>
          </a:xfrm>
          <a:custGeom>
            <a:avLst/>
            <a:gdLst/>
            <a:ahLst/>
            <a:cxnLst/>
            <a:rect l="l" t="t" r="r" b="b"/>
            <a:pathLst>
              <a:path w="536575" h="2646045">
                <a:moveTo>
                  <a:pt x="536448" y="0"/>
                </a:moveTo>
                <a:lnTo>
                  <a:pt x="407924" y="0"/>
                </a:lnTo>
                <a:lnTo>
                  <a:pt x="0" y="2486152"/>
                </a:lnTo>
                <a:lnTo>
                  <a:pt x="0" y="2629027"/>
                </a:lnTo>
                <a:lnTo>
                  <a:pt x="99987" y="2645664"/>
                </a:lnTo>
                <a:lnTo>
                  <a:pt x="536448" y="0"/>
                </a:lnTo>
                <a:close/>
              </a:path>
            </a:pathLst>
          </a:custGeom>
          <a:solidFill>
            <a:srgbClr val="BB1C1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143000" y="868680"/>
            <a:ext cx="379730" cy="2312035"/>
          </a:xfrm>
          <a:custGeom>
            <a:avLst/>
            <a:gdLst/>
            <a:ahLst/>
            <a:cxnLst/>
            <a:rect l="l" t="t" r="r" b="b"/>
            <a:pathLst>
              <a:path w="379730" h="2312035">
                <a:moveTo>
                  <a:pt x="379475" y="0"/>
                </a:moveTo>
                <a:lnTo>
                  <a:pt x="252475" y="0"/>
                </a:lnTo>
                <a:lnTo>
                  <a:pt x="0" y="1538097"/>
                </a:lnTo>
                <a:lnTo>
                  <a:pt x="0" y="2311908"/>
                </a:lnTo>
                <a:lnTo>
                  <a:pt x="379475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143000" y="3700271"/>
            <a:ext cx="452755" cy="597535"/>
          </a:xfrm>
          <a:custGeom>
            <a:avLst/>
            <a:gdLst/>
            <a:ahLst/>
            <a:cxnLst/>
            <a:rect l="l" t="t" r="r" b="b"/>
            <a:pathLst>
              <a:path w="452755" h="597535">
                <a:moveTo>
                  <a:pt x="0" y="0"/>
                </a:moveTo>
                <a:lnTo>
                  <a:pt x="0" y="9525"/>
                </a:lnTo>
                <a:lnTo>
                  <a:pt x="426466" y="597407"/>
                </a:lnTo>
                <a:lnTo>
                  <a:pt x="452628" y="597407"/>
                </a:lnTo>
                <a:lnTo>
                  <a:pt x="0" y="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143000" y="3517391"/>
            <a:ext cx="744220" cy="780415"/>
          </a:xfrm>
          <a:custGeom>
            <a:avLst/>
            <a:gdLst/>
            <a:ahLst/>
            <a:cxnLst/>
            <a:rect l="l" t="t" r="r" b="b"/>
            <a:pathLst>
              <a:path w="744219" h="780414">
                <a:moveTo>
                  <a:pt x="0" y="0"/>
                </a:moveTo>
                <a:lnTo>
                  <a:pt x="0" y="2412"/>
                </a:lnTo>
                <a:lnTo>
                  <a:pt x="715137" y="780288"/>
                </a:lnTo>
                <a:lnTo>
                  <a:pt x="743712" y="780288"/>
                </a:lnTo>
                <a:lnTo>
                  <a:pt x="0" y="0"/>
                </a:lnTo>
                <a:close/>
              </a:path>
            </a:pathLst>
          </a:custGeom>
          <a:solidFill>
            <a:srgbClr val="5E0D0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1143000" y="3497579"/>
            <a:ext cx="1065530" cy="800100"/>
          </a:xfrm>
          <a:custGeom>
            <a:avLst/>
            <a:gdLst/>
            <a:ahLst/>
            <a:cxnLst/>
            <a:rect l="l" t="t" r="r" b="b"/>
            <a:pathLst>
              <a:path w="1065530" h="800100">
                <a:moveTo>
                  <a:pt x="0" y="0"/>
                </a:moveTo>
                <a:lnTo>
                  <a:pt x="0" y="19050"/>
                </a:lnTo>
                <a:lnTo>
                  <a:pt x="743204" y="800100"/>
                </a:lnTo>
                <a:lnTo>
                  <a:pt x="1065276" y="800100"/>
                </a:lnTo>
                <a:lnTo>
                  <a:pt x="99949" y="16637"/>
                </a:lnTo>
                <a:lnTo>
                  <a:pt x="0" y="0"/>
                </a:lnTo>
                <a:close/>
              </a:path>
            </a:pathLst>
          </a:custGeom>
          <a:solidFill>
            <a:srgbClr val="8D151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1143000" y="3547871"/>
            <a:ext cx="688975" cy="749935"/>
          </a:xfrm>
          <a:custGeom>
            <a:avLst/>
            <a:gdLst/>
            <a:ahLst/>
            <a:cxnLst/>
            <a:rect l="l" t="t" r="r" b="b"/>
            <a:pathLst>
              <a:path w="688975" h="749935">
                <a:moveTo>
                  <a:pt x="0" y="0"/>
                </a:moveTo>
                <a:lnTo>
                  <a:pt x="0" y="152400"/>
                </a:lnTo>
                <a:lnTo>
                  <a:pt x="453136" y="749807"/>
                </a:lnTo>
                <a:lnTo>
                  <a:pt x="688848" y="749807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1855977" y="1590166"/>
            <a:ext cx="126492" cy="12954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1855977" y="1795907"/>
            <a:ext cx="126492" cy="12954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1887982" y="2442082"/>
            <a:ext cx="120395" cy="12192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1887982" y="2638679"/>
            <a:ext cx="120395" cy="12192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1887982" y="3278759"/>
            <a:ext cx="120395" cy="12192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4078223" y="1644395"/>
            <a:ext cx="1629155" cy="251612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1413510" y="1072133"/>
            <a:ext cx="3312160" cy="216535"/>
          </a:xfrm>
          <a:prstGeom prst="rect">
            <a:avLst/>
          </a:prstGeom>
          <a:solidFill>
            <a:srgbClr val="C3E2DB"/>
          </a:solidFill>
          <a:ln w="4571">
            <a:solidFill>
              <a:srgbClr val="CAD3B8"/>
            </a:solidFill>
          </a:ln>
        </p:spPr>
        <p:txBody>
          <a:bodyPr wrap="square" lIns="0" tIns="17145" rIns="0" bIns="0" rtlCol="0" vert="horz">
            <a:spAutoFit/>
          </a:bodyPr>
          <a:lstStyle/>
          <a:p>
            <a:pPr marL="77470">
              <a:lnSpc>
                <a:spcPct val="100000"/>
              </a:lnSpc>
              <a:spcBef>
                <a:spcPts val="135"/>
              </a:spcBef>
            </a:pPr>
            <a:r>
              <a:rPr dirty="0" sz="1100" spc="25">
                <a:latin typeface="Arial"/>
                <a:cs typeface="Arial"/>
              </a:rPr>
              <a:t>Stages</a:t>
            </a:r>
            <a:r>
              <a:rPr dirty="0" sz="1100" spc="-40">
                <a:latin typeface="Arial"/>
                <a:cs typeface="Arial"/>
              </a:rPr>
              <a:t> </a:t>
            </a:r>
            <a:r>
              <a:rPr dirty="0" sz="1100" spc="105">
                <a:latin typeface="Arial"/>
                <a:cs typeface="Arial"/>
              </a:rPr>
              <a:t>of</a:t>
            </a:r>
            <a:r>
              <a:rPr dirty="0" sz="1100" spc="-35">
                <a:latin typeface="Arial"/>
                <a:cs typeface="Arial"/>
              </a:rPr>
              <a:t> </a:t>
            </a:r>
            <a:r>
              <a:rPr dirty="0" sz="1100" spc="100">
                <a:latin typeface="Arial"/>
                <a:cs typeface="Arial"/>
              </a:rPr>
              <a:t>the</a:t>
            </a:r>
            <a:r>
              <a:rPr dirty="0" sz="1100" spc="-45">
                <a:latin typeface="Arial"/>
                <a:cs typeface="Arial"/>
              </a:rPr>
              <a:t> </a:t>
            </a:r>
            <a:r>
              <a:rPr dirty="0" sz="1100" spc="55">
                <a:latin typeface="Arial"/>
                <a:cs typeface="Arial"/>
              </a:rPr>
              <a:t>Descending</a:t>
            </a:r>
            <a:r>
              <a:rPr dirty="0" sz="1100" spc="-75">
                <a:latin typeface="Arial"/>
                <a:cs typeface="Arial"/>
              </a:rPr>
              <a:t> </a:t>
            </a:r>
            <a:r>
              <a:rPr dirty="0" sz="1100" spc="215">
                <a:latin typeface="Arial"/>
                <a:cs typeface="Arial"/>
              </a:rPr>
              <a:t>/</a:t>
            </a:r>
            <a:r>
              <a:rPr dirty="0" sz="1100" spc="-30">
                <a:latin typeface="Arial"/>
                <a:cs typeface="Arial"/>
              </a:rPr>
              <a:t> </a:t>
            </a:r>
            <a:r>
              <a:rPr dirty="0" sz="1100" spc="85">
                <a:latin typeface="Arial"/>
                <a:cs typeface="Arial"/>
              </a:rPr>
              <a:t>Catacrotic</a:t>
            </a:r>
            <a:r>
              <a:rPr dirty="0" sz="1100" spc="-60">
                <a:latin typeface="Arial"/>
                <a:cs typeface="Arial"/>
              </a:rPr>
              <a:t> </a:t>
            </a:r>
            <a:r>
              <a:rPr dirty="0" sz="1100" spc="95">
                <a:latin typeface="Arial"/>
                <a:cs typeface="Arial"/>
              </a:rPr>
              <a:t>Limb:</a:t>
            </a:r>
            <a:endParaRPr sz="11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143304" y="868933"/>
            <a:ext cx="4571365" cy="3428365"/>
          </a:xfrm>
          <a:prstGeom prst="rect">
            <a:avLst/>
          </a:prstGeom>
          <a:ln w="24384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800">
              <a:latin typeface="Times New Roman"/>
              <a:cs typeface="Times New Roman"/>
            </a:endParaRPr>
          </a:p>
          <a:p>
            <a:pPr marL="732790" indent="-260985">
              <a:lnSpc>
                <a:spcPct val="100000"/>
              </a:lnSpc>
              <a:spcBef>
                <a:spcPts val="5"/>
              </a:spcBef>
              <a:buFont typeface="Arial"/>
              <a:buAutoNum type="arabicPeriod"/>
              <a:tabLst>
                <a:tab pos="640080" algn="l"/>
              </a:tabLst>
            </a:pPr>
            <a:r>
              <a:rPr dirty="0" sz="950" spc="-5" b="1">
                <a:latin typeface="Symbol"/>
                <a:cs typeface="Symbol"/>
              </a:rPr>
              <a:t></a:t>
            </a:r>
            <a:r>
              <a:rPr dirty="0" sz="950" spc="-5" b="1">
                <a:latin typeface="Times New Roman"/>
                <a:cs typeface="Times New Roman"/>
              </a:rPr>
              <a:t> </a:t>
            </a:r>
            <a:r>
              <a:rPr dirty="0" sz="950" spc="110">
                <a:latin typeface="Arial"/>
                <a:cs typeface="Arial"/>
              </a:rPr>
              <a:t>Aortic</a:t>
            </a:r>
            <a:r>
              <a:rPr dirty="0" sz="950" spc="-70">
                <a:latin typeface="Arial"/>
                <a:cs typeface="Arial"/>
              </a:rPr>
              <a:t> </a:t>
            </a:r>
            <a:r>
              <a:rPr dirty="0" sz="950" spc="35">
                <a:latin typeface="Arial"/>
                <a:cs typeface="Arial"/>
              </a:rPr>
              <a:t>press:</a:t>
            </a:r>
            <a:endParaRPr sz="950">
              <a:latin typeface="Arial"/>
              <a:cs typeface="Arial"/>
            </a:endParaRPr>
          </a:p>
          <a:p>
            <a:pPr marL="929005">
              <a:lnSpc>
                <a:spcPct val="100000"/>
              </a:lnSpc>
              <a:spcBef>
                <a:spcPts val="395"/>
              </a:spcBef>
            </a:pPr>
            <a:r>
              <a:rPr dirty="0" sz="1000" spc="-5">
                <a:latin typeface="Calibri"/>
                <a:cs typeface="Calibri"/>
              </a:rPr>
              <a:t>With ‘reduced ejection </a:t>
            </a:r>
            <a:r>
              <a:rPr dirty="0" sz="1000" spc="-15">
                <a:latin typeface="Calibri"/>
                <a:cs typeface="Calibri"/>
              </a:rPr>
              <a:t>phase.’</a:t>
            </a:r>
            <a:endParaRPr sz="1000">
              <a:latin typeface="Calibri"/>
              <a:cs typeface="Calibri"/>
            </a:endParaRPr>
          </a:p>
          <a:p>
            <a:pPr marL="929005">
              <a:lnSpc>
                <a:spcPct val="100000"/>
              </a:lnSpc>
              <a:spcBef>
                <a:spcPts val="420"/>
              </a:spcBef>
            </a:pPr>
            <a:r>
              <a:rPr dirty="0" sz="1000" spc="-5">
                <a:latin typeface="Calibri"/>
                <a:cs typeface="Calibri"/>
              </a:rPr>
              <a:t>Amount of blood </a:t>
            </a:r>
            <a:r>
              <a:rPr dirty="0" sz="1000" spc="-10">
                <a:latin typeface="Calibri"/>
                <a:cs typeface="Calibri"/>
              </a:rPr>
              <a:t>enters </a:t>
            </a:r>
            <a:r>
              <a:rPr dirty="0" sz="1000" spc="-5">
                <a:latin typeface="Calibri"/>
                <a:cs typeface="Calibri"/>
              </a:rPr>
              <a:t>aorta </a:t>
            </a:r>
            <a:r>
              <a:rPr dirty="0" sz="1000" spc="-5" b="1">
                <a:latin typeface="Calibri"/>
                <a:cs typeface="Calibri"/>
              </a:rPr>
              <a:t>&lt;</a:t>
            </a:r>
            <a:r>
              <a:rPr dirty="0" sz="1000" spc="5" b="1">
                <a:latin typeface="Calibri"/>
                <a:cs typeface="Calibri"/>
              </a:rPr>
              <a:t> </a:t>
            </a:r>
            <a:r>
              <a:rPr dirty="0" sz="1000" spc="-10">
                <a:latin typeface="Calibri"/>
                <a:cs typeface="Calibri"/>
              </a:rPr>
              <a:t>leaves.</a:t>
            </a:r>
            <a:endParaRPr sz="1000">
              <a:latin typeface="Calibri"/>
              <a:cs typeface="Calibri"/>
            </a:endParaRPr>
          </a:p>
          <a:p>
            <a:pPr marL="641350" indent="-169545">
              <a:lnSpc>
                <a:spcPct val="100000"/>
              </a:lnSpc>
              <a:spcBef>
                <a:spcPts val="720"/>
              </a:spcBef>
              <a:buAutoNum type="arabicPeriod" startAt="2"/>
              <a:tabLst>
                <a:tab pos="641985" algn="l"/>
              </a:tabLst>
            </a:pPr>
            <a:r>
              <a:rPr dirty="0" sz="950" spc="90">
                <a:latin typeface="Arial"/>
                <a:cs typeface="Arial"/>
              </a:rPr>
              <a:t>Dicrotic notch</a:t>
            </a:r>
            <a:r>
              <a:rPr dirty="0" sz="950" spc="-195">
                <a:latin typeface="Arial"/>
                <a:cs typeface="Arial"/>
              </a:rPr>
              <a:t> </a:t>
            </a:r>
            <a:r>
              <a:rPr dirty="0" sz="950" spc="85">
                <a:latin typeface="Arial"/>
                <a:cs typeface="Arial"/>
              </a:rPr>
              <a:t>(incisura):</a:t>
            </a:r>
            <a:endParaRPr sz="950">
              <a:latin typeface="Arial"/>
              <a:cs typeface="Arial"/>
            </a:endParaRPr>
          </a:p>
          <a:p>
            <a:pPr algn="ctr" marR="1903730">
              <a:lnSpc>
                <a:spcPct val="100000"/>
              </a:lnSpc>
              <a:spcBef>
                <a:spcPts val="415"/>
              </a:spcBef>
            </a:pPr>
            <a:r>
              <a:rPr dirty="0" sz="1000" spc="-5">
                <a:latin typeface="Calibri"/>
                <a:cs typeface="Calibri"/>
              </a:rPr>
              <a:t>Due </a:t>
            </a:r>
            <a:r>
              <a:rPr dirty="0" sz="1000" spc="-10">
                <a:latin typeface="Calibri"/>
                <a:cs typeface="Calibri"/>
              </a:rPr>
              <a:t>to </a:t>
            </a:r>
            <a:r>
              <a:rPr dirty="0" sz="1000" spc="-5">
                <a:latin typeface="Calibri"/>
                <a:cs typeface="Calibri"/>
              </a:rPr>
              <a:t>closure of </a:t>
            </a:r>
            <a:r>
              <a:rPr dirty="0" sz="1000">
                <a:latin typeface="Calibri"/>
                <a:cs typeface="Calibri"/>
              </a:rPr>
              <a:t>aortic-</a:t>
            </a:r>
            <a:r>
              <a:rPr dirty="0" sz="1000" spc="-55">
                <a:latin typeface="Calibri"/>
                <a:cs typeface="Calibri"/>
              </a:rPr>
              <a:t> </a:t>
            </a:r>
            <a:r>
              <a:rPr dirty="0" sz="1000" spc="-95">
                <a:latin typeface="Calibri"/>
                <a:cs typeface="Calibri"/>
              </a:rPr>
              <a:t>v.</a:t>
            </a:r>
            <a:endParaRPr sz="1000">
              <a:latin typeface="Calibri"/>
              <a:cs typeface="Calibri"/>
            </a:endParaRPr>
          </a:p>
          <a:p>
            <a:pPr marL="929005">
              <a:lnSpc>
                <a:spcPct val="100000"/>
              </a:lnSpc>
              <a:spcBef>
                <a:spcPts val="409"/>
              </a:spcBef>
            </a:pPr>
            <a:r>
              <a:rPr dirty="0" sz="950" spc="-5">
                <a:latin typeface="Calibri"/>
                <a:cs typeface="Calibri"/>
              </a:rPr>
              <a:t>Sudden drop </a:t>
            </a:r>
            <a:r>
              <a:rPr dirty="0" sz="950">
                <a:latin typeface="Calibri"/>
                <a:cs typeface="Calibri"/>
              </a:rPr>
              <a:t>in </a:t>
            </a:r>
            <a:r>
              <a:rPr dirty="0" sz="950" spc="-5">
                <a:latin typeface="Calibri"/>
                <a:cs typeface="Calibri"/>
              </a:rPr>
              <a:t>aortic</a:t>
            </a:r>
            <a:r>
              <a:rPr dirty="0" sz="950" spc="-35">
                <a:latin typeface="Calibri"/>
                <a:cs typeface="Calibri"/>
              </a:rPr>
              <a:t> </a:t>
            </a:r>
            <a:r>
              <a:rPr dirty="0" sz="950" spc="-10">
                <a:latin typeface="Calibri"/>
                <a:cs typeface="Calibri"/>
              </a:rPr>
              <a:t>pressure.</a:t>
            </a:r>
            <a:endParaRPr sz="950">
              <a:latin typeface="Calibri"/>
              <a:cs typeface="Calibri"/>
            </a:endParaRPr>
          </a:p>
          <a:p>
            <a:pPr marL="929005">
              <a:lnSpc>
                <a:spcPct val="100000"/>
              </a:lnSpc>
              <a:spcBef>
                <a:spcPts val="409"/>
              </a:spcBef>
            </a:pPr>
            <a:r>
              <a:rPr dirty="0" sz="950" spc="-15">
                <a:latin typeface="Calibri"/>
                <a:cs typeface="Calibri"/>
              </a:rPr>
              <a:t>At </a:t>
            </a:r>
            <a:r>
              <a:rPr dirty="0" sz="950" spc="-5">
                <a:latin typeface="Calibri"/>
                <a:cs typeface="Calibri"/>
              </a:rPr>
              <a:t>end of ventricular</a:t>
            </a:r>
            <a:r>
              <a:rPr dirty="0" sz="950" spc="-55">
                <a:latin typeface="Calibri"/>
                <a:cs typeface="Calibri"/>
              </a:rPr>
              <a:t> </a:t>
            </a:r>
            <a:r>
              <a:rPr dirty="0" sz="950" spc="-10">
                <a:latin typeface="Calibri"/>
                <a:cs typeface="Calibri"/>
              </a:rPr>
              <a:t>systole.</a:t>
            </a:r>
            <a:endParaRPr sz="950">
              <a:latin typeface="Calibri"/>
              <a:cs typeface="Calibri"/>
            </a:endParaRPr>
          </a:p>
          <a:p>
            <a:pPr marL="641350" indent="-169545">
              <a:lnSpc>
                <a:spcPct val="100000"/>
              </a:lnSpc>
              <a:spcBef>
                <a:spcPts val="740"/>
              </a:spcBef>
              <a:buAutoNum type="arabicPeriod" startAt="3"/>
              <a:tabLst>
                <a:tab pos="641985" algn="l"/>
              </a:tabLst>
            </a:pPr>
            <a:r>
              <a:rPr dirty="0" sz="950" spc="90">
                <a:latin typeface="Arial"/>
                <a:cs typeface="Arial"/>
              </a:rPr>
              <a:t>Dicrotic</a:t>
            </a:r>
            <a:r>
              <a:rPr dirty="0" sz="950" spc="-95">
                <a:latin typeface="Arial"/>
                <a:cs typeface="Arial"/>
              </a:rPr>
              <a:t> </a:t>
            </a:r>
            <a:r>
              <a:rPr dirty="0" sz="950" spc="55">
                <a:latin typeface="Arial"/>
                <a:cs typeface="Arial"/>
              </a:rPr>
              <a:t>wave:</a:t>
            </a:r>
            <a:endParaRPr sz="950">
              <a:latin typeface="Arial"/>
              <a:cs typeface="Arial"/>
            </a:endParaRPr>
          </a:p>
          <a:p>
            <a:pPr marL="647065">
              <a:lnSpc>
                <a:spcPct val="100000"/>
              </a:lnSpc>
              <a:spcBef>
                <a:spcPts val="390"/>
              </a:spcBef>
            </a:pPr>
            <a:r>
              <a:rPr dirty="0" sz="1000" spc="-5">
                <a:latin typeface="Calibri"/>
                <a:cs typeface="Calibri"/>
              </a:rPr>
              <a:t>Due </a:t>
            </a:r>
            <a:r>
              <a:rPr dirty="0" sz="1000" spc="-10">
                <a:latin typeface="Calibri"/>
                <a:cs typeface="Calibri"/>
              </a:rPr>
              <a:t>to </a:t>
            </a:r>
            <a:r>
              <a:rPr dirty="0" sz="1000" spc="-5">
                <a:latin typeface="Calibri"/>
                <a:cs typeface="Calibri"/>
              </a:rPr>
              <a:t>elastic </a:t>
            </a:r>
            <a:r>
              <a:rPr dirty="0" sz="1000" spc="-10">
                <a:latin typeface="Calibri"/>
                <a:cs typeface="Calibri"/>
              </a:rPr>
              <a:t>recoil </a:t>
            </a:r>
            <a:r>
              <a:rPr dirty="0" sz="1000" spc="-5">
                <a:latin typeface="Calibri"/>
                <a:cs typeface="Calibri"/>
              </a:rPr>
              <a:t>of the</a:t>
            </a:r>
            <a:r>
              <a:rPr dirty="0" sz="1000" spc="35">
                <a:latin typeface="Calibri"/>
                <a:cs typeface="Calibri"/>
              </a:rPr>
              <a:t> </a:t>
            </a:r>
            <a:r>
              <a:rPr dirty="0" sz="1000" spc="-5">
                <a:latin typeface="Calibri"/>
                <a:cs typeface="Calibri"/>
              </a:rPr>
              <a:t>aorta.</a:t>
            </a:r>
            <a:endParaRPr sz="1000">
              <a:latin typeface="Calibri"/>
              <a:cs typeface="Calibri"/>
            </a:endParaRPr>
          </a:p>
          <a:p>
            <a:pPr marL="929005">
              <a:lnSpc>
                <a:spcPct val="100000"/>
              </a:lnSpc>
              <a:spcBef>
                <a:spcPts val="420"/>
              </a:spcBef>
            </a:pPr>
            <a:r>
              <a:rPr dirty="0" sz="950" spc="-5">
                <a:latin typeface="Calibri"/>
                <a:cs typeface="Calibri"/>
              </a:rPr>
              <a:t>Slight </a:t>
            </a:r>
            <a:r>
              <a:rPr dirty="0" sz="950" spc="-5" b="1">
                <a:latin typeface="Symbol"/>
                <a:cs typeface="Symbol"/>
              </a:rPr>
              <a:t></a:t>
            </a:r>
            <a:r>
              <a:rPr dirty="0" sz="950" spc="-5" b="1">
                <a:latin typeface="Times New Roman"/>
                <a:cs typeface="Times New Roman"/>
              </a:rPr>
              <a:t> </a:t>
            </a:r>
            <a:r>
              <a:rPr dirty="0" sz="950" spc="-5">
                <a:latin typeface="Calibri"/>
                <a:cs typeface="Calibri"/>
              </a:rPr>
              <a:t>in aortic</a:t>
            </a:r>
            <a:r>
              <a:rPr dirty="0" sz="950" spc="-65">
                <a:latin typeface="Calibri"/>
                <a:cs typeface="Calibri"/>
              </a:rPr>
              <a:t> </a:t>
            </a:r>
            <a:r>
              <a:rPr dirty="0" sz="950" spc="-5">
                <a:latin typeface="Calibri"/>
                <a:cs typeface="Calibri"/>
              </a:rPr>
              <a:t>pressure.</a:t>
            </a:r>
            <a:endParaRPr sz="950">
              <a:latin typeface="Calibri"/>
              <a:cs typeface="Calibri"/>
            </a:endParaRPr>
          </a:p>
          <a:p>
            <a:pPr marL="732790" marR="1592580" indent="-260985">
              <a:lnSpc>
                <a:spcPct val="135000"/>
              </a:lnSpc>
              <a:spcBef>
                <a:spcPts val="285"/>
              </a:spcBef>
              <a:buAutoNum type="arabicPeriod" startAt="4"/>
              <a:tabLst>
                <a:tab pos="641350" algn="l"/>
              </a:tabLst>
            </a:pPr>
            <a:r>
              <a:rPr dirty="0" sz="950" spc="95">
                <a:latin typeface="Arial"/>
                <a:cs typeface="Arial"/>
              </a:rPr>
              <a:t>Slow </a:t>
            </a:r>
            <a:r>
              <a:rPr dirty="0" sz="950" spc="-5" b="1">
                <a:latin typeface="Symbol"/>
                <a:cs typeface="Symbol"/>
              </a:rPr>
              <a:t></a:t>
            </a:r>
            <a:r>
              <a:rPr dirty="0" sz="950" spc="-5" b="1">
                <a:latin typeface="Times New Roman"/>
                <a:cs typeface="Times New Roman"/>
              </a:rPr>
              <a:t> </a:t>
            </a:r>
            <a:r>
              <a:rPr dirty="0" sz="950" spc="95">
                <a:latin typeface="Arial"/>
                <a:cs typeface="Arial"/>
              </a:rPr>
              <a:t>aortic </a:t>
            </a:r>
            <a:r>
              <a:rPr dirty="0" sz="950" spc="35">
                <a:latin typeface="Arial"/>
                <a:cs typeface="Arial"/>
              </a:rPr>
              <a:t>press: </a:t>
            </a:r>
            <a:r>
              <a:rPr dirty="0" sz="1000" spc="-5">
                <a:latin typeface="Calibri"/>
                <a:cs typeface="Calibri"/>
              </a:rPr>
              <a:t>up </a:t>
            </a:r>
            <a:r>
              <a:rPr dirty="0" sz="1000" spc="-10">
                <a:latin typeface="Calibri"/>
                <a:cs typeface="Calibri"/>
              </a:rPr>
              <a:t>to </a:t>
            </a:r>
            <a:r>
              <a:rPr dirty="0" sz="1000" spc="-5">
                <a:latin typeface="Calibri"/>
                <a:cs typeface="Calibri"/>
              </a:rPr>
              <a:t>80 mmHg.  Due </a:t>
            </a:r>
            <a:r>
              <a:rPr dirty="0" sz="1000" spc="-10">
                <a:latin typeface="Calibri"/>
                <a:cs typeface="Calibri"/>
              </a:rPr>
              <a:t>to </a:t>
            </a:r>
            <a:r>
              <a:rPr dirty="0" sz="1000" spc="-5">
                <a:latin typeface="Calibri"/>
                <a:cs typeface="Calibri"/>
              </a:rPr>
              <a:t>continued flow of blood </a:t>
            </a:r>
            <a:r>
              <a:rPr dirty="0" sz="1000" spc="-10">
                <a:latin typeface="Calibri"/>
                <a:cs typeface="Calibri"/>
              </a:rPr>
              <a:t>from </a:t>
            </a:r>
            <a:r>
              <a:rPr dirty="0" sz="1000" spc="-5">
                <a:latin typeface="Calibri"/>
                <a:cs typeface="Calibri"/>
              </a:rPr>
              <a:t> aorta</a:t>
            </a:r>
            <a:endParaRPr sz="1000">
              <a:latin typeface="Calibri"/>
              <a:cs typeface="Calibri"/>
            </a:endParaRPr>
          </a:p>
          <a:p>
            <a:pPr algn="ctr" marR="1877695">
              <a:lnSpc>
                <a:spcPts val="1090"/>
              </a:lnSpc>
            </a:pPr>
            <a:r>
              <a:rPr dirty="0" sz="1000" spc="-5" b="1">
                <a:latin typeface="Symbol"/>
                <a:cs typeface="Symbol"/>
              </a:rPr>
              <a:t></a:t>
            </a:r>
            <a:r>
              <a:rPr dirty="0" sz="1000" spc="-5" b="1">
                <a:latin typeface="Times New Roman"/>
                <a:cs typeface="Times New Roman"/>
              </a:rPr>
              <a:t> </a:t>
            </a:r>
            <a:r>
              <a:rPr dirty="0" sz="1000" spc="-15">
                <a:latin typeface="Calibri"/>
                <a:cs typeface="Calibri"/>
              </a:rPr>
              <a:t>systemic</a:t>
            </a:r>
            <a:r>
              <a:rPr dirty="0" sz="1000" spc="-35">
                <a:latin typeface="Calibri"/>
                <a:cs typeface="Calibri"/>
              </a:rPr>
              <a:t> </a:t>
            </a:r>
            <a:r>
              <a:rPr dirty="0" sz="1000" spc="-5">
                <a:latin typeface="Calibri"/>
                <a:cs typeface="Calibri"/>
              </a:rPr>
              <a:t>circulation.</a:t>
            </a:r>
            <a:endParaRPr sz="10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50">
              <a:latin typeface="Times New Roman"/>
              <a:cs typeface="Times New Roman"/>
            </a:endParaRPr>
          </a:p>
          <a:p>
            <a:pPr algn="r" marR="252729">
              <a:lnSpc>
                <a:spcPct val="100000"/>
              </a:lnSpc>
            </a:pPr>
            <a:r>
              <a:rPr dirty="0" sz="600" b="1">
                <a:solidFill>
                  <a:srgbClr val="001F5F"/>
                </a:solidFill>
                <a:latin typeface="Arial"/>
                <a:cs typeface="Arial"/>
              </a:rPr>
              <a:t>29</a:t>
            </a:r>
            <a:endParaRPr sz="600">
              <a:latin typeface="Arial"/>
              <a:cs typeface="Arial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5070475" y="1992883"/>
            <a:ext cx="164465" cy="266700"/>
          </a:xfrm>
          <a:custGeom>
            <a:avLst/>
            <a:gdLst/>
            <a:ahLst/>
            <a:cxnLst/>
            <a:rect l="l" t="t" r="r" b="b"/>
            <a:pathLst>
              <a:path w="164464" h="266700">
                <a:moveTo>
                  <a:pt x="2123" y="249251"/>
                </a:moveTo>
                <a:lnTo>
                  <a:pt x="2159" y="266573"/>
                </a:lnTo>
                <a:lnTo>
                  <a:pt x="16702" y="258318"/>
                </a:lnTo>
                <a:lnTo>
                  <a:pt x="16255" y="258318"/>
                </a:lnTo>
                <a:lnTo>
                  <a:pt x="2412" y="250317"/>
                </a:lnTo>
                <a:lnTo>
                  <a:pt x="2123" y="249251"/>
                </a:lnTo>
                <a:close/>
              </a:path>
              <a:path w="164464" h="266700">
                <a:moveTo>
                  <a:pt x="30925" y="188198"/>
                </a:moveTo>
                <a:lnTo>
                  <a:pt x="2100" y="237811"/>
                </a:lnTo>
                <a:lnTo>
                  <a:pt x="2123" y="249251"/>
                </a:lnTo>
                <a:lnTo>
                  <a:pt x="2412" y="250317"/>
                </a:lnTo>
                <a:lnTo>
                  <a:pt x="16255" y="258318"/>
                </a:lnTo>
                <a:lnTo>
                  <a:pt x="17123" y="258079"/>
                </a:lnTo>
                <a:lnTo>
                  <a:pt x="27079" y="252428"/>
                </a:lnTo>
                <a:lnTo>
                  <a:pt x="29083" y="249047"/>
                </a:lnTo>
                <a:lnTo>
                  <a:pt x="33359" y="241681"/>
                </a:lnTo>
                <a:lnTo>
                  <a:pt x="30987" y="241681"/>
                </a:lnTo>
                <a:lnTo>
                  <a:pt x="9398" y="229108"/>
                </a:lnTo>
                <a:lnTo>
                  <a:pt x="30958" y="216872"/>
                </a:lnTo>
                <a:lnTo>
                  <a:pt x="30925" y="188198"/>
                </a:lnTo>
                <a:close/>
              </a:path>
              <a:path w="164464" h="266700">
                <a:moveTo>
                  <a:pt x="17123" y="258079"/>
                </a:moveTo>
                <a:lnTo>
                  <a:pt x="16255" y="258318"/>
                </a:lnTo>
                <a:lnTo>
                  <a:pt x="16702" y="258318"/>
                </a:lnTo>
                <a:lnTo>
                  <a:pt x="17123" y="258079"/>
                </a:lnTo>
                <a:close/>
              </a:path>
              <a:path w="164464" h="266700">
                <a:moveTo>
                  <a:pt x="27079" y="252428"/>
                </a:moveTo>
                <a:lnTo>
                  <a:pt x="17123" y="258079"/>
                </a:lnTo>
                <a:lnTo>
                  <a:pt x="25019" y="255905"/>
                </a:lnTo>
                <a:lnTo>
                  <a:pt x="27079" y="252428"/>
                </a:lnTo>
                <a:close/>
              </a:path>
              <a:path w="164464" h="266700">
                <a:moveTo>
                  <a:pt x="103759" y="175514"/>
                </a:moveTo>
                <a:lnTo>
                  <a:pt x="56021" y="202649"/>
                </a:lnTo>
                <a:lnTo>
                  <a:pt x="28961" y="249251"/>
                </a:lnTo>
                <a:lnTo>
                  <a:pt x="27079" y="252428"/>
                </a:lnTo>
                <a:lnTo>
                  <a:pt x="118110" y="200787"/>
                </a:lnTo>
                <a:lnTo>
                  <a:pt x="120523" y="191897"/>
                </a:lnTo>
                <a:lnTo>
                  <a:pt x="116586" y="184912"/>
                </a:lnTo>
                <a:lnTo>
                  <a:pt x="112649" y="178054"/>
                </a:lnTo>
                <a:lnTo>
                  <a:pt x="103759" y="175514"/>
                </a:lnTo>
                <a:close/>
              </a:path>
              <a:path w="164464" h="266700">
                <a:moveTo>
                  <a:pt x="2100" y="237811"/>
                </a:moveTo>
                <a:lnTo>
                  <a:pt x="0" y="241426"/>
                </a:lnTo>
                <a:lnTo>
                  <a:pt x="2123" y="249251"/>
                </a:lnTo>
                <a:lnTo>
                  <a:pt x="2100" y="237811"/>
                </a:lnTo>
                <a:close/>
              </a:path>
              <a:path w="164464" h="266700">
                <a:moveTo>
                  <a:pt x="30958" y="216872"/>
                </a:moveTo>
                <a:lnTo>
                  <a:pt x="9398" y="229108"/>
                </a:lnTo>
                <a:lnTo>
                  <a:pt x="30987" y="241681"/>
                </a:lnTo>
                <a:lnTo>
                  <a:pt x="30958" y="216872"/>
                </a:lnTo>
                <a:close/>
              </a:path>
              <a:path w="164464" h="266700">
                <a:moveTo>
                  <a:pt x="56021" y="202649"/>
                </a:moveTo>
                <a:lnTo>
                  <a:pt x="30958" y="216872"/>
                </a:lnTo>
                <a:lnTo>
                  <a:pt x="30987" y="241681"/>
                </a:lnTo>
                <a:lnTo>
                  <a:pt x="33359" y="241681"/>
                </a:lnTo>
                <a:lnTo>
                  <a:pt x="56021" y="202649"/>
                </a:lnTo>
                <a:close/>
              </a:path>
              <a:path w="164464" h="266700">
                <a:moveTo>
                  <a:pt x="24384" y="126746"/>
                </a:moveTo>
                <a:lnTo>
                  <a:pt x="8382" y="126746"/>
                </a:lnTo>
                <a:lnTo>
                  <a:pt x="1904" y="133223"/>
                </a:lnTo>
                <a:lnTo>
                  <a:pt x="2100" y="237811"/>
                </a:lnTo>
                <a:lnTo>
                  <a:pt x="30925" y="188198"/>
                </a:lnTo>
                <a:lnTo>
                  <a:pt x="30861" y="133223"/>
                </a:lnTo>
                <a:lnTo>
                  <a:pt x="24384" y="126746"/>
                </a:lnTo>
                <a:close/>
              </a:path>
              <a:path w="164464" h="266700">
                <a:moveTo>
                  <a:pt x="147827" y="0"/>
                </a:moveTo>
                <a:lnTo>
                  <a:pt x="138937" y="2286"/>
                </a:lnTo>
                <a:lnTo>
                  <a:pt x="30925" y="188198"/>
                </a:lnTo>
                <a:lnTo>
                  <a:pt x="30958" y="216872"/>
                </a:lnTo>
                <a:lnTo>
                  <a:pt x="56021" y="202649"/>
                </a:lnTo>
                <a:lnTo>
                  <a:pt x="159892" y="23749"/>
                </a:lnTo>
                <a:lnTo>
                  <a:pt x="163957" y="16891"/>
                </a:lnTo>
                <a:lnTo>
                  <a:pt x="161544" y="8000"/>
                </a:lnTo>
                <a:lnTo>
                  <a:pt x="154686" y="3937"/>
                </a:lnTo>
                <a:lnTo>
                  <a:pt x="147827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5076444" y="2547239"/>
            <a:ext cx="133350" cy="303530"/>
          </a:xfrm>
          <a:custGeom>
            <a:avLst/>
            <a:gdLst/>
            <a:ahLst/>
            <a:cxnLst/>
            <a:rect l="l" t="t" r="r" b="b"/>
            <a:pathLst>
              <a:path w="133350" h="303530">
                <a:moveTo>
                  <a:pt x="73846" y="57023"/>
                </a:moveTo>
                <a:lnTo>
                  <a:pt x="56369" y="79877"/>
                </a:lnTo>
                <a:lnTo>
                  <a:pt x="30606" y="286384"/>
                </a:lnTo>
                <a:lnTo>
                  <a:pt x="29590" y="294258"/>
                </a:lnTo>
                <a:lnTo>
                  <a:pt x="35178" y="301497"/>
                </a:lnTo>
                <a:lnTo>
                  <a:pt x="51053" y="303529"/>
                </a:lnTo>
                <a:lnTo>
                  <a:pt x="58292" y="297941"/>
                </a:lnTo>
                <a:lnTo>
                  <a:pt x="59308" y="289940"/>
                </a:lnTo>
                <a:lnTo>
                  <a:pt x="85162" y="83513"/>
                </a:lnTo>
                <a:lnTo>
                  <a:pt x="73846" y="57023"/>
                </a:lnTo>
                <a:close/>
              </a:path>
              <a:path w="133350" h="303530">
                <a:moveTo>
                  <a:pt x="92269" y="26380"/>
                </a:moveTo>
                <a:lnTo>
                  <a:pt x="91820" y="30352"/>
                </a:lnTo>
                <a:lnTo>
                  <a:pt x="85162" y="83513"/>
                </a:lnTo>
                <a:lnTo>
                  <a:pt x="103631" y="126745"/>
                </a:lnTo>
                <a:lnTo>
                  <a:pt x="106679" y="134111"/>
                </a:lnTo>
                <a:lnTo>
                  <a:pt x="115188" y="137540"/>
                </a:lnTo>
                <a:lnTo>
                  <a:pt x="129920" y="131190"/>
                </a:lnTo>
                <a:lnTo>
                  <a:pt x="133350" y="122681"/>
                </a:lnTo>
                <a:lnTo>
                  <a:pt x="130120" y="115188"/>
                </a:lnTo>
                <a:lnTo>
                  <a:pt x="92269" y="26380"/>
                </a:lnTo>
                <a:close/>
              </a:path>
              <a:path w="133350" h="303530">
                <a:moveTo>
                  <a:pt x="63479" y="22956"/>
                </a:moveTo>
                <a:lnTo>
                  <a:pt x="0" y="106044"/>
                </a:lnTo>
                <a:lnTo>
                  <a:pt x="1142" y="115188"/>
                </a:lnTo>
                <a:lnTo>
                  <a:pt x="7619" y="120014"/>
                </a:lnTo>
                <a:lnTo>
                  <a:pt x="13969" y="124840"/>
                </a:lnTo>
                <a:lnTo>
                  <a:pt x="22986" y="123570"/>
                </a:lnTo>
                <a:lnTo>
                  <a:pt x="29366" y="115188"/>
                </a:lnTo>
                <a:lnTo>
                  <a:pt x="56369" y="79877"/>
                </a:lnTo>
                <a:lnTo>
                  <a:pt x="63479" y="22956"/>
                </a:lnTo>
                <a:close/>
              </a:path>
              <a:path w="133350" h="303530">
                <a:moveTo>
                  <a:pt x="91327" y="34289"/>
                </a:moveTo>
                <a:lnTo>
                  <a:pt x="64134" y="34289"/>
                </a:lnTo>
                <a:lnTo>
                  <a:pt x="88900" y="37337"/>
                </a:lnTo>
                <a:lnTo>
                  <a:pt x="73846" y="57023"/>
                </a:lnTo>
                <a:lnTo>
                  <a:pt x="85162" y="83513"/>
                </a:lnTo>
                <a:lnTo>
                  <a:pt x="91327" y="34289"/>
                </a:lnTo>
                <a:close/>
              </a:path>
              <a:path w="133350" h="303530">
                <a:moveTo>
                  <a:pt x="71246" y="13207"/>
                </a:moveTo>
                <a:lnTo>
                  <a:pt x="70475" y="13803"/>
                </a:lnTo>
                <a:lnTo>
                  <a:pt x="63479" y="22956"/>
                </a:lnTo>
                <a:lnTo>
                  <a:pt x="56369" y="79877"/>
                </a:lnTo>
                <a:lnTo>
                  <a:pt x="73846" y="57023"/>
                </a:lnTo>
                <a:lnTo>
                  <a:pt x="64134" y="34289"/>
                </a:lnTo>
                <a:lnTo>
                  <a:pt x="91327" y="34289"/>
                </a:lnTo>
                <a:lnTo>
                  <a:pt x="91820" y="30352"/>
                </a:lnTo>
                <a:lnTo>
                  <a:pt x="92269" y="26380"/>
                </a:lnTo>
                <a:lnTo>
                  <a:pt x="88013" y="16395"/>
                </a:lnTo>
                <a:lnTo>
                  <a:pt x="87121" y="15239"/>
                </a:lnTo>
                <a:lnTo>
                  <a:pt x="71246" y="13207"/>
                </a:lnTo>
                <a:close/>
              </a:path>
              <a:path w="133350" h="303530">
                <a:moveTo>
                  <a:pt x="64134" y="34289"/>
                </a:moveTo>
                <a:lnTo>
                  <a:pt x="73846" y="57023"/>
                </a:lnTo>
                <a:lnTo>
                  <a:pt x="88900" y="37337"/>
                </a:lnTo>
                <a:lnTo>
                  <a:pt x="64134" y="34289"/>
                </a:lnTo>
                <a:close/>
              </a:path>
              <a:path w="133350" h="303530">
                <a:moveTo>
                  <a:pt x="88013" y="16395"/>
                </a:moveTo>
                <a:lnTo>
                  <a:pt x="92269" y="26380"/>
                </a:lnTo>
                <a:lnTo>
                  <a:pt x="92709" y="22478"/>
                </a:lnTo>
                <a:lnTo>
                  <a:pt x="88013" y="16395"/>
                </a:lnTo>
                <a:close/>
              </a:path>
              <a:path w="133350" h="303530">
                <a:moveTo>
                  <a:pt x="70475" y="13803"/>
                </a:moveTo>
                <a:lnTo>
                  <a:pt x="64007" y="18795"/>
                </a:lnTo>
                <a:lnTo>
                  <a:pt x="63479" y="22956"/>
                </a:lnTo>
                <a:lnTo>
                  <a:pt x="70475" y="13803"/>
                </a:lnTo>
                <a:close/>
              </a:path>
              <a:path w="133350" h="303530">
                <a:moveTo>
                  <a:pt x="86655" y="13207"/>
                </a:moveTo>
                <a:lnTo>
                  <a:pt x="71246" y="13207"/>
                </a:lnTo>
                <a:lnTo>
                  <a:pt x="87121" y="15239"/>
                </a:lnTo>
                <a:lnTo>
                  <a:pt x="88013" y="16395"/>
                </a:lnTo>
                <a:lnTo>
                  <a:pt x="86655" y="13207"/>
                </a:lnTo>
                <a:close/>
              </a:path>
              <a:path w="133350" h="303530">
                <a:moveTo>
                  <a:pt x="81025" y="0"/>
                </a:moveTo>
                <a:lnTo>
                  <a:pt x="70475" y="13803"/>
                </a:lnTo>
                <a:lnTo>
                  <a:pt x="71246" y="13207"/>
                </a:lnTo>
                <a:lnTo>
                  <a:pt x="86655" y="13207"/>
                </a:lnTo>
                <a:lnTo>
                  <a:pt x="81025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5230495" y="2194051"/>
            <a:ext cx="164465" cy="266700"/>
          </a:xfrm>
          <a:custGeom>
            <a:avLst/>
            <a:gdLst/>
            <a:ahLst/>
            <a:cxnLst/>
            <a:rect l="l" t="t" r="r" b="b"/>
            <a:pathLst>
              <a:path w="164464" h="266700">
                <a:moveTo>
                  <a:pt x="2123" y="249251"/>
                </a:moveTo>
                <a:lnTo>
                  <a:pt x="2158" y="266573"/>
                </a:lnTo>
                <a:lnTo>
                  <a:pt x="16702" y="258318"/>
                </a:lnTo>
                <a:lnTo>
                  <a:pt x="16255" y="258318"/>
                </a:lnTo>
                <a:lnTo>
                  <a:pt x="2412" y="250317"/>
                </a:lnTo>
                <a:lnTo>
                  <a:pt x="2123" y="249251"/>
                </a:lnTo>
                <a:close/>
              </a:path>
              <a:path w="164464" h="266700">
                <a:moveTo>
                  <a:pt x="30925" y="188198"/>
                </a:moveTo>
                <a:lnTo>
                  <a:pt x="2100" y="237811"/>
                </a:lnTo>
                <a:lnTo>
                  <a:pt x="2123" y="249251"/>
                </a:lnTo>
                <a:lnTo>
                  <a:pt x="2412" y="250317"/>
                </a:lnTo>
                <a:lnTo>
                  <a:pt x="16255" y="258318"/>
                </a:lnTo>
                <a:lnTo>
                  <a:pt x="17123" y="258079"/>
                </a:lnTo>
                <a:lnTo>
                  <a:pt x="27079" y="252428"/>
                </a:lnTo>
                <a:lnTo>
                  <a:pt x="29082" y="249047"/>
                </a:lnTo>
                <a:lnTo>
                  <a:pt x="33359" y="241680"/>
                </a:lnTo>
                <a:lnTo>
                  <a:pt x="30987" y="241680"/>
                </a:lnTo>
                <a:lnTo>
                  <a:pt x="9397" y="229107"/>
                </a:lnTo>
                <a:lnTo>
                  <a:pt x="30958" y="216872"/>
                </a:lnTo>
                <a:lnTo>
                  <a:pt x="30925" y="188198"/>
                </a:lnTo>
                <a:close/>
              </a:path>
              <a:path w="164464" h="266700">
                <a:moveTo>
                  <a:pt x="17123" y="258079"/>
                </a:moveTo>
                <a:lnTo>
                  <a:pt x="16255" y="258318"/>
                </a:lnTo>
                <a:lnTo>
                  <a:pt x="16702" y="258318"/>
                </a:lnTo>
                <a:lnTo>
                  <a:pt x="17123" y="258079"/>
                </a:lnTo>
                <a:close/>
              </a:path>
              <a:path w="164464" h="266700">
                <a:moveTo>
                  <a:pt x="27079" y="252428"/>
                </a:moveTo>
                <a:lnTo>
                  <a:pt x="17123" y="258079"/>
                </a:lnTo>
                <a:lnTo>
                  <a:pt x="25018" y="255904"/>
                </a:lnTo>
                <a:lnTo>
                  <a:pt x="27079" y="252428"/>
                </a:lnTo>
                <a:close/>
              </a:path>
              <a:path w="164464" h="266700">
                <a:moveTo>
                  <a:pt x="103758" y="175514"/>
                </a:moveTo>
                <a:lnTo>
                  <a:pt x="56021" y="202649"/>
                </a:lnTo>
                <a:lnTo>
                  <a:pt x="28961" y="249251"/>
                </a:lnTo>
                <a:lnTo>
                  <a:pt x="27079" y="252428"/>
                </a:lnTo>
                <a:lnTo>
                  <a:pt x="118109" y="200787"/>
                </a:lnTo>
                <a:lnTo>
                  <a:pt x="120522" y="191897"/>
                </a:lnTo>
                <a:lnTo>
                  <a:pt x="116585" y="184912"/>
                </a:lnTo>
                <a:lnTo>
                  <a:pt x="112649" y="178053"/>
                </a:lnTo>
                <a:lnTo>
                  <a:pt x="103758" y="175514"/>
                </a:lnTo>
                <a:close/>
              </a:path>
              <a:path w="164464" h="266700">
                <a:moveTo>
                  <a:pt x="2100" y="237811"/>
                </a:moveTo>
                <a:lnTo>
                  <a:pt x="0" y="241426"/>
                </a:lnTo>
                <a:lnTo>
                  <a:pt x="2123" y="249251"/>
                </a:lnTo>
                <a:lnTo>
                  <a:pt x="2100" y="237811"/>
                </a:lnTo>
                <a:close/>
              </a:path>
              <a:path w="164464" h="266700">
                <a:moveTo>
                  <a:pt x="30958" y="216872"/>
                </a:moveTo>
                <a:lnTo>
                  <a:pt x="9397" y="229107"/>
                </a:lnTo>
                <a:lnTo>
                  <a:pt x="30987" y="241680"/>
                </a:lnTo>
                <a:lnTo>
                  <a:pt x="30958" y="216872"/>
                </a:lnTo>
                <a:close/>
              </a:path>
              <a:path w="164464" h="266700">
                <a:moveTo>
                  <a:pt x="56021" y="202649"/>
                </a:moveTo>
                <a:lnTo>
                  <a:pt x="30958" y="216872"/>
                </a:lnTo>
                <a:lnTo>
                  <a:pt x="30987" y="241680"/>
                </a:lnTo>
                <a:lnTo>
                  <a:pt x="33359" y="241680"/>
                </a:lnTo>
                <a:lnTo>
                  <a:pt x="56021" y="202649"/>
                </a:lnTo>
                <a:close/>
              </a:path>
              <a:path w="164464" h="266700">
                <a:moveTo>
                  <a:pt x="24383" y="126746"/>
                </a:moveTo>
                <a:lnTo>
                  <a:pt x="8381" y="126746"/>
                </a:lnTo>
                <a:lnTo>
                  <a:pt x="1904" y="133223"/>
                </a:lnTo>
                <a:lnTo>
                  <a:pt x="2100" y="237811"/>
                </a:lnTo>
                <a:lnTo>
                  <a:pt x="30925" y="188198"/>
                </a:lnTo>
                <a:lnTo>
                  <a:pt x="30860" y="133223"/>
                </a:lnTo>
                <a:lnTo>
                  <a:pt x="24383" y="126746"/>
                </a:lnTo>
                <a:close/>
              </a:path>
              <a:path w="164464" h="266700">
                <a:moveTo>
                  <a:pt x="147827" y="0"/>
                </a:moveTo>
                <a:lnTo>
                  <a:pt x="138937" y="2286"/>
                </a:lnTo>
                <a:lnTo>
                  <a:pt x="30925" y="188198"/>
                </a:lnTo>
                <a:lnTo>
                  <a:pt x="30958" y="216872"/>
                </a:lnTo>
                <a:lnTo>
                  <a:pt x="56021" y="202649"/>
                </a:lnTo>
                <a:lnTo>
                  <a:pt x="159892" y="23749"/>
                </a:lnTo>
                <a:lnTo>
                  <a:pt x="163956" y="16891"/>
                </a:lnTo>
                <a:lnTo>
                  <a:pt x="161543" y="8000"/>
                </a:lnTo>
                <a:lnTo>
                  <a:pt x="154685" y="3937"/>
                </a:lnTo>
                <a:lnTo>
                  <a:pt x="147827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5324983" y="2710688"/>
            <a:ext cx="164465" cy="266700"/>
          </a:xfrm>
          <a:custGeom>
            <a:avLst/>
            <a:gdLst/>
            <a:ahLst/>
            <a:cxnLst/>
            <a:rect l="l" t="t" r="r" b="b"/>
            <a:pathLst>
              <a:path w="164464" h="266700">
                <a:moveTo>
                  <a:pt x="2123" y="249251"/>
                </a:moveTo>
                <a:lnTo>
                  <a:pt x="2158" y="266573"/>
                </a:lnTo>
                <a:lnTo>
                  <a:pt x="16702" y="258317"/>
                </a:lnTo>
                <a:lnTo>
                  <a:pt x="16255" y="258317"/>
                </a:lnTo>
                <a:lnTo>
                  <a:pt x="2412" y="250316"/>
                </a:lnTo>
                <a:lnTo>
                  <a:pt x="2123" y="249251"/>
                </a:lnTo>
                <a:close/>
              </a:path>
              <a:path w="164464" h="266700">
                <a:moveTo>
                  <a:pt x="30925" y="188198"/>
                </a:moveTo>
                <a:lnTo>
                  <a:pt x="2100" y="237811"/>
                </a:lnTo>
                <a:lnTo>
                  <a:pt x="2123" y="249251"/>
                </a:lnTo>
                <a:lnTo>
                  <a:pt x="2412" y="250316"/>
                </a:lnTo>
                <a:lnTo>
                  <a:pt x="16255" y="258317"/>
                </a:lnTo>
                <a:lnTo>
                  <a:pt x="17123" y="258079"/>
                </a:lnTo>
                <a:lnTo>
                  <a:pt x="27079" y="252428"/>
                </a:lnTo>
                <a:lnTo>
                  <a:pt x="29082" y="249047"/>
                </a:lnTo>
                <a:lnTo>
                  <a:pt x="33359" y="241681"/>
                </a:lnTo>
                <a:lnTo>
                  <a:pt x="30987" y="241681"/>
                </a:lnTo>
                <a:lnTo>
                  <a:pt x="9397" y="229108"/>
                </a:lnTo>
                <a:lnTo>
                  <a:pt x="30958" y="216872"/>
                </a:lnTo>
                <a:lnTo>
                  <a:pt x="30925" y="188198"/>
                </a:lnTo>
                <a:close/>
              </a:path>
              <a:path w="164464" h="266700">
                <a:moveTo>
                  <a:pt x="17123" y="258079"/>
                </a:moveTo>
                <a:lnTo>
                  <a:pt x="16255" y="258317"/>
                </a:lnTo>
                <a:lnTo>
                  <a:pt x="16702" y="258317"/>
                </a:lnTo>
                <a:lnTo>
                  <a:pt x="17123" y="258079"/>
                </a:lnTo>
                <a:close/>
              </a:path>
              <a:path w="164464" h="266700">
                <a:moveTo>
                  <a:pt x="27079" y="252428"/>
                </a:moveTo>
                <a:lnTo>
                  <a:pt x="17123" y="258079"/>
                </a:lnTo>
                <a:lnTo>
                  <a:pt x="25018" y="255904"/>
                </a:lnTo>
                <a:lnTo>
                  <a:pt x="27079" y="252428"/>
                </a:lnTo>
                <a:close/>
              </a:path>
              <a:path w="164464" h="266700">
                <a:moveTo>
                  <a:pt x="103758" y="175513"/>
                </a:moveTo>
                <a:lnTo>
                  <a:pt x="56021" y="202649"/>
                </a:lnTo>
                <a:lnTo>
                  <a:pt x="28961" y="249251"/>
                </a:lnTo>
                <a:lnTo>
                  <a:pt x="27079" y="252428"/>
                </a:lnTo>
                <a:lnTo>
                  <a:pt x="118109" y="200787"/>
                </a:lnTo>
                <a:lnTo>
                  <a:pt x="120522" y="191897"/>
                </a:lnTo>
                <a:lnTo>
                  <a:pt x="116586" y="184912"/>
                </a:lnTo>
                <a:lnTo>
                  <a:pt x="112649" y="178053"/>
                </a:lnTo>
                <a:lnTo>
                  <a:pt x="103758" y="175513"/>
                </a:lnTo>
                <a:close/>
              </a:path>
              <a:path w="164464" h="266700">
                <a:moveTo>
                  <a:pt x="2100" y="237811"/>
                </a:moveTo>
                <a:lnTo>
                  <a:pt x="0" y="241426"/>
                </a:lnTo>
                <a:lnTo>
                  <a:pt x="2123" y="249251"/>
                </a:lnTo>
                <a:lnTo>
                  <a:pt x="2100" y="237811"/>
                </a:lnTo>
                <a:close/>
              </a:path>
              <a:path w="164464" h="266700">
                <a:moveTo>
                  <a:pt x="30958" y="216872"/>
                </a:moveTo>
                <a:lnTo>
                  <a:pt x="9397" y="229108"/>
                </a:lnTo>
                <a:lnTo>
                  <a:pt x="30987" y="241681"/>
                </a:lnTo>
                <a:lnTo>
                  <a:pt x="30958" y="216872"/>
                </a:lnTo>
                <a:close/>
              </a:path>
              <a:path w="164464" h="266700">
                <a:moveTo>
                  <a:pt x="56021" y="202649"/>
                </a:moveTo>
                <a:lnTo>
                  <a:pt x="30958" y="216872"/>
                </a:lnTo>
                <a:lnTo>
                  <a:pt x="30987" y="241681"/>
                </a:lnTo>
                <a:lnTo>
                  <a:pt x="33359" y="241681"/>
                </a:lnTo>
                <a:lnTo>
                  <a:pt x="56021" y="202649"/>
                </a:lnTo>
                <a:close/>
              </a:path>
              <a:path w="164464" h="266700">
                <a:moveTo>
                  <a:pt x="24383" y="126746"/>
                </a:moveTo>
                <a:lnTo>
                  <a:pt x="8381" y="126746"/>
                </a:lnTo>
                <a:lnTo>
                  <a:pt x="1904" y="133223"/>
                </a:lnTo>
                <a:lnTo>
                  <a:pt x="2100" y="237811"/>
                </a:lnTo>
                <a:lnTo>
                  <a:pt x="30925" y="188198"/>
                </a:lnTo>
                <a:lnTo>
                  <a:pt x="30861" y="133223"/>
                </a:lnTo>
                <a:lnTo>
                  <a:pt x="24383" y="126746"/>
                </a:lnTo>
                <a:close/>
              </a:path>
              <a:path w="164464" h="266700">
                <a:moveTo>
                  <a:pt x="147827" y="0"/>
                </a:moveTo>
                <a:lnTo>
                  <a:pt x="138937" y="2286"/>
                </a:lnTo>
                <a:lnTo>
                  <a:pt x="30925" y="188198"/>
                </a:lnTo>
                <a:lnTo>
                  <a:pt x="30958" y="216872"/>
                </a:lnTo>
                <a:lnTo>
                  <a:pt x="56021" y="202649"/>
                </a:lnTo>
                <a:lnTo>
                  <a:pt x="159892" y="23749"/>
                </a:lnTo>
                <a:lnTo>
                  <a:pt x="163956" y="16890"/>
                </a:lnTo>
                <a:lnTo>
                  <a:pt x="161543" y="8000"/>
                </a:lnTo>
                <a:lnTo>
                  <a:pt x="154686" y="3937"/>
                </a:lnTo>
                <a:lnTo>
                  <a:pt x="147827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5099303" y="882396"/>
            <a:ext cx="600455" cy="26974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1143000" y="4844796"/>
            <a:ext cx="4572000" cy="342900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1143000" y="4844796"/>
            <a:ext cx="536575" cy="2646045"/>
          </a:xfrm>
          <a:custGeom>
            <a:avLst/>
            <a:gdLst/>
            <a:ahLst/>
            <a:cxnLst/>
            <a:rect l="l" t="t" r="r" b="b"/>
            <a:pathLst>
              <a:path w="536575" h="2646045">
                <a:moveTo>
                  <a:pt x="536448" y="0"/>
                </a:moveTo>
                <a:lnTo>
                  <a:pt x="407924" y="0"/>
                </a:lnTo>
                <a:lnTo>
                  <a:pt x="0" y="2486152"/>
                </a:lnTo>
                <a:lnTo>
                  <a:pt x="0" y="2629027"/>
                </a:lnTo>
                <a:lnTo>
                  <a:pt x="99987" y="2645664"/>
                </a:lnTo>
                <a:lnTo>
                  <a:pt x="536448" y="0"/>
                </a:lnTo>
                <a:close/>
              </a:path>
            </a:pathLst>
          </a:custGeom>
          <a:solidFill>
            <a:srgbClr val="BB1C1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1143000" y="4844796"/>
            <a:ext cx="379730" cy="2312035"/>
          </a:xfrm>
          <a:custGeom>
            <a:avLst/>
            <a:gdLst/>
            <a:ahLst/>
            <a:cxnLst/>
            <a:rect l="l" t="t" r="r" b="b"/>
            <a:pathLst>
              <a:path w="379730" h="2312034">
                <a:moveTo>
                  <a:pt x="379475" y="0"/>
                </a:moveTo>
                <a:lnTo>
                  <a:pt x="252475" y="0"/>
                </a:lnTo>
                <a:lnTo>
                  <a:pt x="0" y="1538096"/>
                </a:lnTo>
                <a:lnTo>
                  <a:pt x="0" y="2311908"/>
                </a:lnTo>
                <a:lnTo>
                  <a:pt x="379475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1143000" y="7676388"/>
            <a:ext cx="452755" cy="597535"/>
          </a:xfrm>
          <a:custGeom>
            <a:avLst/>
            <a:gdLst/>
            <a:ahLst/>
            <a:cxnLst/>
            <a:rect l="l" t="t" r="r" b="b"/>
            <a:pathLst>
              <a:path w="452755" h="597534">
                <a:moveTo>
                  <a:pt x="0" y="0"/>
                </a:moveTo>
                <a:lnTo>
                  <a:pt x="0" y="9524"/>
                </a:lnTo>
                <a:lnTo>
                  <a:pt x="426466" y="597407"/>
                </a:lnTo>
                <a:lnTo>
                  <a:pt x="452628" y="597407"/>
                </a:lnTo>
                <a:lnTo>
                  <a:pt x="0" y="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1143000" y="7493507"/>
            <a:ext cx="744220" cy="780415"/>
          </a:xfrm>
          <a:custGeom>
            <a:avLst/>
            <a:gdLst/>
            <a:ahLst/>
            <a:cxnLst/>
            <a:rect l="l" t="t" r="r" b="b"/>
            <a:pathLst>
              <a:path w="744219" h="780415">
                <a:moveTo>
                  <a:pt x="0" y="0"/>
                </a:moveTo>
                <a:lnTo>
                  <a:pt x="0" y="2413"/>
                </a:lnTo>
                <a:lnTo>
                  <a:pt x="715137" y="780288"/>
                </a:lnTo>
                <a:lnTo>
                  <a:pt x="743712" y="780288"/>
                </a:lnTo>
                <a:lnTo>
                  <a:pt x="0" y="0"/>
                </a:lnTo>
                <a:close/>
              </a:path>
            </a:pathLst>
          </a:custGeom>
          <a:solidFill>
            <a:srgbClr val="5E0D0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1143000" y="7473695"/>
            <a:ext cx="1065530" cy="800100"/>
          </a:xfrm>
          <a:custGeom>
            <a:avLst/>
            <a:gdLst/>
            <a:ahLst/>
            <a:cxnLst/>
            <a:rect l="l" t="t" r="r" b="b"/>
            <a:pathLst>
              <a:path w="1065530" h="800100">
                <a:moveTo>
                  <a:pt x="0" y="0"/>
                </a:moveTo>
                <a:lnTo>
                  <a:pt x="0" y="19049"/>
                </a:lnTo>
                <a:lnTo>
                  <a:pt x="743204" y="800099"/>
                </a:lnTo>
                <a:lnTo>
                  <a:pt x="1065276" y="800099"/>
                </a:lnTo>
                <a:lnTo>
                  <a:pt x="99949" y="16636"/>
                </a:lnTo>
                <a:lnTo>
                  <a:pt x="0" y="0"/>
                </a:lnTo>
                <a:close/>
              </a:path>
            </a:pathLst>
          </a:custGeom>
          <a:solidFill>
            <a:srgbClr val="8D151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1143000" y="7523988"/>
            <a:ext cx="688975" cy="749935"/>
          </a:xfrm>
          <a:custGeom>
            <a:avLst/>
            <a:gdLst/>
            <a:ahLst/>
            <a:cxnLst/>
            <a:rect l="l" t="t" r="r" b="b"/>
            <a:pathLst>
              <a:path w="688975" h="749934">
                <a:moveTo>
                  <a:pt x="0" y="0"/>
                </a:moveTo>
                <a:lnTo>
                  <a:pt x="0" y="152399"/>
                </a:lnTo>
                <a:lnTo>
                  <a:pt x="453136" y="749807"/>
                </a:lnTo>
                <a:lnTo>
                  <a:pt x="688848" y="749807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4413503" y="5401055"/>
            <a:ext cx="300355" cy="0"/>
          </a:xfrm>
          <a:custGeom>
            <a:avLst/>
            <a:gdLst/>
            <a:ahLst/>
            <a:cxnLst/>
            <a:rect l="l" t="t" r="r" b="b"/>
            <a:pathLst>
              <a:path w="300354" h="0">
                <a:moveTo>
                  <a:pt x="0" y="0"/>
                </a:moveTo>
                <a:lnTo>
                  <a:pt x="300227" y="0"/>
                </a:lnTo>
              </a:path>
            </a:pathLst>
          </a:custGeom>
          <a:ln w="42672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1143000" y="4844796"/>
            <a:ext cx="4572000" cy="342900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1143000" y="7876031"/>
            <a:ext cx="2275331" cy="277368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/>
          <p:nvPr/>
        </p:nvSpPr>
        <p:spPr>
          <a:xfrm>
            <a:off x="2538983" y="5919215"/>
            <a:ext cx="3176016" cy="278892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/>
          <p:nvPr/>
        </p:nvSpPr>
        <p:spPr>
          <a:xfrm>
            <a:off x="3630929" y="4877561"/>
            <a:ext cx="1978660" cy="325120"/>
          </a:xfrm>
          <a:custGeom>
            <a:avLst/>
            <a:gdLst/>
            <a:ahLst/>
            <a:cxnLst/>
            <a:rect l="l" t="t" r="r" b="b"/>
            <a:pathLst>
              <a:path w="1978660" h="325120">
                <a:moveTo>
                  <a:pt x="0" y="324612"/>
                </a:moveTo>
                <a:lnTo>
                  <a:pt x="1978152" y="324612"/>
                </a:lnTo>
                <a:lnTo>
                  <a:pt x="1978152" y="0"/>
                </a:lnTo>
                <a:lnTo>
                  <a:pt x="0" y="0"/>
                </a:lnTo>
                <a:lnTo>
                  <a:pt x="0" y="324612"/>
                </a:lnTo>
                <a:close/>
              </a:path>
            </a:pathLst>
          </a:custGeom>
          <a:solidFill>
            <a:srgbClr val="FCE2D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 txBox="1"/>
          <p:nvPr/>
        </p:nvSpPr>
        <p:spPr>
          <a:xfrm>
            <a:off x="1143304" y="4845684"/>
            <a:ext cx="4571365" cy="3428365"/>
          </a:xfrm>
          <a:prstGeom prst="rect">
            <a:avLst/>
          </a:prstGeom>
          <a:ln w="24384">
            <a:solidFill>
              <a:srgbClr val="000000"/>
            </a:solidFill>
          </a:ln>
        </p:spPr>
        <p:txBody>
          <a:bodyPr wrap="square" lIns="0" tIns="38735" rIns="0" bIns="0" rtlCol="0" vert="horz">
            <a:spAutoFit/>
          </a:bodyPr>
          <a:lstStyle/>
          <a:p>
            <a:pPr algn="r" marR="224790">
              <a:lnSpc>
                <a:spcPct val="100000"/>
              </a:lnSpc>
              <a:spcBef>
                <a:spcPts val="305"/>
              </a:spcBef>
            </a:pPr>
            <a:r>
              <a:rPr dirty="0" sz="900" spc="5" b="1">
                <a:solidFill>
                  <a:srgbClr val="C00000"/>
                </a:solidFill>
                <a:latin typeface="Arial Black"/>
                <a:cs typeface="Arial Black"/>
              </a:rPr>
              <a:t>Aortic </a:t>
            </a:r>
            <a:r>
              <a:rPr dirty="0" sz="900" b="1">
                <a:solidFill>
                  <a:srgbClr val="C00000"/>
                </a:solidFill>
                <a:latin typeface="Arial Black"/>
                <a:cs typeface="Arial Black"/>
              </a:rPr>
              <a:t>pressure </a:t>
            </a:r>
            <a:r>
              <a:rPr dirty="0" sz="900" spc="-5" b="1">
                <a:solidFill>
                  <a:srgbClr val="C00000"/>
                </a:solidFill>
                <a:latin typeface="Arial Black"/>
                <a:cs typeface="Arial Black"/>
              </a:rPr>
              <a:t>changes</a:t>
            </a:r>
            <a:r>
              <a:rPr dirty="0" sz="900" spc="-30" b="1">
                <a:solidFill>
                  <a:srgbClr val="C00000"/>
                </a:solidFill>
                <a:latin typeface="Arial Black"/>
                <a:cs typeface="Arial Black"/>
              </a:rPr>
              <a:t> </a:t>
            </a:r>
            <a:r>
              <a:rPr dirty="0" sz="900" b="1">
                <a:solidFill>
                  <a:srgbClr val="C00000"/>
                </a:solidFill>
                <a:latin typeface="Arial Black"/>
                <a:cs typeface="Arial Black"/>
              </a:rPr>
              <a:t>…</a:t>
            </a:r>
            <a:endParaRPr sz="900">
              <a:latin typeface="Arial Black"/>
              <a:cs typeface="Arial Black"/>
            </a:endParaRPr>
          </a:p>
          <a:p>
            <a:pPr algn="r" marR="868044">
              <a:lnSpc>
                <a:spcPct val="100000"/>
              </a:lnSpc>
            </a:pPr>
            <a:r>
              <a:rPr dirty="0" sz="900" spc="-5" b="1">
                <a:solidFill>
                  <a:srgbClr val="C00000"/>
                </a:solidFill>
                <a:latin typeface="Arial Black"/>
                <a:cs typeface="Arial Black"/>
              </a:rPr>
              <a:t>120</a:t>
            </a:r>
            <a:r>
              <a:rPr dirty="0" sz="900" b="1">
                <a:solidFill>
                  <a:srgbClr val="C00000"/>
                </a:solidFill>
                <a:latin typeface="Arial Black"/>
                <a:cs typeface="Arial Black"/>
              </a:rPr>
              <a:t>/</a:t>
            </a:r>
            <a:r>
              <a:rPr dirty="0" sz="900" spc="-5" b="1">
                <a:solidFill>
                  <a:srgbClr val="C00000"/>
                </a:solidFill>
                <a:latin typeface="Arial Black"/>
                <a:cs typeface="Arial Black"/>
              </a:rPr>
              <a:t>80</a:t>
            </a:r>
            <a:endParaRPr sz="900">
              <a:latin typeface="Arial Black"/>
              <a:cs typeface="Arial Black"/>
            </a:endParaRPr>
          </a:p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900">
              <a:latin typeface="Times New Roman"/>
              <a:cs typeface="Times New Roman"/>
            </a:endParaRPr>
          </a:p>
          <a:p>
            <a:pPr marL="1507490">
              <a:lnSpc>
                <a:spcPct val="100000"/>
              </a:lnSpc>
            </a:pPr>
            <a:r>
              <a:rPr dirty="0" sz="850" spc="-5" b="1">
                <a:latin typeface="Arial"/>
                <a:cs typeface="Arial"/>
              </a:rPr>
              <a:t>Mean Pressure </a:t>
            </a:r>
            <a:r>
              <a:rPr dirty="0" sz="850" b="1">
                <a:latin typeface="Arial"/>
                <a:cs typeface="Arial"/>
              </a:rPr>
              <a:t>= </a:t>
            </a:r>
            <a:r>
              <a:rPr dirty="0" sz="850" spc="-5" b="1">
                <a:latin typeface="Arial"/>
                <a:cs typeface="Arial"/>
              </a:rPr>
              <a:t>diastolic </a:t>
            </a:r>
            <a:r>
              <a:rPr dirty="0" sz="850" b="1">
                <a:latin typeface="Arial"/>
                <a:cs typeface="Arial"/>
              </a:rPr>
              <a:t>P + </a:t>
            </a:r>
            <a:r>
              <a:rPr dirty="0" sz="850" spc="-5" b="1">
                <a:latin typeface="Arial"/>
                <a:cs typeface="Arial"/>
              </a:rPr>
              <a:t>1/3 (systolic </a:t>
            </a:r>
            <a:r>
              <a:rPr dirty="0" sz="850" b="1">
                <a:latin typeface="Arial"/>
                <a:cs typeface="Arial"/>
              </a:rPr>
              <a:t>P - </a:t>
            </a:r>
            <a:r>
              <a:rPr dirty="0" sz="850" spc="-5" b="1">
                <a:latin typeface="Arial"/>
                <a:cs typeface="Arial"/>
              </a:rPr>
              <a:t>diastolic</a:t>
            </a:r>
            <a:r>
              <a:rPr dirty="0" sz="850" spc="40" b="1">
                <a:latin typeface="Arial"/>
                <a:cs typeface="Arial"/>
              </a:rPr>
              <a:t> </a:t>
            </a:r>
            <a:r>
              <a:rPr dirty="0" sz="850" spc="-5" b="1">
                <a:latin typeface="Arial"/>
                <a:cs typeface="Arial"/>
              </a:rPr>
              <a:t>P)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 marL="68580">
              <a:lnSpc>
                <a:spcPct val="100000"/>
              </a:lnSpc>
              <a:spcBef>
                <a:spcPts val="580"/>
              </a:spcBef>
            </a:pPr>
            <a:r>
              <a:rPr dirty="0" sz="850" spc="-5" b="1">
                <a:latin typeface="Arial"/>
                <a:cs typeface="Arial"/>
              </a:rPr>
              <a:t>Pulse pressure </a:t>
            </a:r>
            <a:r>
              <a:rPr dirty="0" sz="850" b="1">
                <a:latin typeface="Arial"/>
                <a:cs typeface="Arial"/>
              </a:rPr>
              <a:t>= </a:t>
            </a:r>
            <a:r>
              <a:rPr dirty="0" sz="850" spc="-5" b="1">
                <a:latin typeface="Arial"/>
                <a:cs typeface="Arial"/>
              </a:rPr>
              <a:t>Systolic </a:t>
            </a:r>
            <a:r>
              <a:rPr dirty="0" sz="850" b="1">
                <a:latin typeface="Arial"/>
                <a:cs typeface="Arial"/>
              </a:rPr>
              <a:t>P – </a:t>
            </a:r>
            <a:r>
              <a:rPr dirty="0" sz="850" spc="-5" b="1">
                <a:latin typeface="Arial"/>
                <a:cs typeface="Arial"/>
              </a:rPr>
              <a:t>Diastolic</a:t>
            </a:r>
            <a:r>
              <a:rPr dirty="0" sz="850" spc="5" b="1">
                <a:latin typeface="Arial"/>
                <a:cs typeface="Arial"/>
              </a:rPr>
              <a:t> </a:t>
            </a:r>
            <a:r>
              <a:rPr dirty="0" sz="850" b="1">
                <a:latin typeface="Arial"/>
                <a:cs typeface="Arial"/>
              </a:rPr>
              <a:t>P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750">
              <a:latin typeface="Times New Roman"/>
              <a:cs typeface="Times New Roman"/>
            </a:endParaRPr>
          </a:p>
          <a:p>
            <a:pPr algn="r" marR="252729">
              <a:lnSpc>
                <a:spcPct val="100000"/>
              </a:lnSpc>
            </a:pPr>
            <a:r>
              <a:rPr dirty="0" sz="600" b="1">
                <a:solidFill>
                  <a:srgbClr val="001F5F"/>
                </a:solidFill>
                <a:latin typeface="Arial"/>
                <a:cs typeface="Arial"/>
              </a:rPr>
              <a:t>30</a:t>
            </a:r>
            <a:endParaRPr sz="600">
              <a:latin typeface="Arial"/>
              <a:cs typeface="Arial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1153667" y="4852415"/>
            <a:ext cx="600456" cy="269748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algn="r" marR="5715">
              <a:lnSpc>
                <a:spcPts val="1305"/>
              </a:lnSpc>
            </a:pPr>
            <a:r>
              <a:rPr dirty="0" spc="-25"/>
              <a:t>Dr. </a:t>
            </a:r>
            <a:r>
              <a:rPr dirty="0" spc="-5"/>
              <a:t>Abeer A. Al-Masri, Faculty </a:t>
            </a:r>
            <a:r>
              <a:rPr dirty="0"/>
              <a:t>of</a:t>
            </a:r>
            <a:r>
              <a:rPr dirty="0" spc="-120"/>
              <a:t> </a:t>
            </a:r>
            <a:r>
              <a:rPr dirty="0" spc="-5"/>
              <a:t>Medicine,</a:t>
            </a:r>
          </a:p>
          <a:p>
            <a:pPr algn="r" marR="5080">
              <a:lnSpc>
                <a:spcPct val="100000"/>
              </a:lnSpc>
            </a:pPr>
            <a:r>
              <a:rPr dirty="0" spc="-5"/>
              <a:t>KSU</a:t>
            </a:r>
          </a:p>
        </p:txBody>
      </p:sp>
      <p:sp>
        <p:nvSpPr>
          <p:cNvPr id="39" name="object 39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10"/>
              </a:lnSpc>
            </a:pPr>
            <a:r>
              <a:rPr dirty="0" spc="-5"/>
              <a:t>1</a:t>
            </a:r>
            <a:r>
              <a:rPr dirty="0" spc="-5"/>
              <a:t>5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113401" y="41147"/>
            <a:ext cx="1671320" cy="1949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 spc="-5">
                <a:latin typeface="Times New Roman"/>
                <a:cs typeface="Times New Roman"/>
              </a:rPr>
              <a:t>Cardiovascular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Physiology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1788" y="41147"/>
            <a:ext cx="644525" cy="1949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>
                <a:latin typeface="Times New Roman"/>
                <a:cs typeface="Times New Roman"/>
              </a:rPr>
              <a:t>2/23</a:t>
            </a:r>
            <a:r>
              <a:rPr dirty="0" sz="1200" spc="5">
                <a:latin typeface="Times New Roman"/>
                <a:cs typeface="Times New Roman"/>
              </a:rPr>
              <a:t>/</a:t>
            </a:r>
            <a:r>
              <a:rPr dirty="0" sz="1200">
                <a:latin typeface="Times New Roman"/>
                <a:cs typeface="Times New Roman"/>
              </a:rPr>
              <a:t>2016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143000" y="868680"/>
            <a:ext cx="4572000" cy="3429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143000" y="868680"/>
            <a:ext cx="536575" cy="2646045"/>
          </a:xfrm>
          <a:custGeom>
            <a:avLst/>
            <a:gdLst/>
            <a:ahLst/>
            <a:cxnLst/>
            <a:rect l="l" t="t" r="r" b="b"/>
            <a:pathLst>
              <a:path w="536575" h="2646045">
                <a:moveTo>
                  <a:pt x="536448" y="0"/>
                </a:moveTo>
                <a:lnTo>
                  <a:pt x="407924" y="0"/>
                </a:lnTo>
                <a:lnTo>
                  <a:pt x="0" y="2486152"/>
                </a:lnTo>
                <a:lnTo>
                  <a:pt x="0" y="2629027"/>
                </a:lnTo>
                <a:lnTo>
                  <a:pt x="99987" y="2645664"/>
                </a:lnTo>
                <a:lnTo>
                  <a:pt x="536448" y="0"/>
                </a:lnTo>
                <a:close/>
              </a:path>
            </a:pathLst>
          </a:custGeom>
          <a:solidFill>
            <a:srgbClr val="BB1C1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143000" y="868680"/>
            <a:ext cx="379730" cy="2312035"/>
          </a:xfrm>
          <a:custGeom>
            <a:avLst/>
            <a:gdLst/>
            <a:ahLst/>
            <a:cxnLst/>
            <a:rect l="l" t="t" r="r" b="b"/>
            <a:pathLst>
              <a:path w="379730" h="2312035">
                <a:moveTo>
                  <a:pt x="379475" y="0"/>
                </a:moveTo>
                <a:lnTo>
                  <a:pt x="252475" y="0"/>
                </a:lnTo>
                <a:lnTo>
                  <a:pt x="0" y="1538097"/>
                </a:lnTo>
                <a:lnTo>
                  <a:pt x="0" y="2311908"/>
                </a:lnTo>
                <a:lnTo>
                  <a:pt x="379475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143000" y="3700271"/>
            <a:ext cx="452755" cy="597535"/>
          </a:xfrm>
          <a:custGeom>
            <a:avLst/>
            <a:gdLst/>
            <a:ahLst/>
            <a:cxnLst/>
            <a:rect l="l" t="t" r="r" b="b"/>
            <a:pathLst>
              <a:path w="452755" h="597535">
                <a:moveTo>
                  <a:pt x="0" y="0"/>
                </a:moveTo>
                <a:lnTo>
                  <a:pt x="0" y="9525"/>
                </a:lnTo>
                <a:lnTo>
                  <a:pt x="426466" y="597407"/>
                </a:lnTo>
                <a:lnTo>
                  <a:pt x="452628" y="597407"/>
                </a:lnTo>
                <a:lnTo>
                  <a:pt x="0" y="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143000" y="3517391"/>
            <a:ext cx="744220" cy="780415"/>
          </a:xfrm>
          <a:custGeom>
            <a:avLst/>
            <a:gdLst/>
            <a:ahLst/>
            <a:cxnLst/>
            <a:rect l="l" t="t" r="r" b="b"/>
            <a:pathLst>
              <a:path w="744219" h="780414">
                <a:moveTo>
                  <a:pt x="0" y="0"/>
                </a:moveTo>
                <a:lnTo>
                  <a:pt x="0" y="2412"/>
                </a:lnTo>
                <a:lnTo>
                  <a:pt x="715137" y="780288"/>
                </a:lnTo>
                <a:lnTo>
                  <a:pt x="743712" y="780288"/>
                </a:lnTo>
                <a:lnTo>
                  <a:pt x="0" y="0"/>
                </a:lnTo>
                <a:close/>
              </a:path>
            </a:pathLst>
          </a:custGeom>
          <a:solidFill>
            <a:srgbClr val="5E0D0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1143000" y="3497579"/>
            <a:ext cx="1065530" cy="800100"/>
          </a:xfrm>
          <a:custGeom>
            <a:avLst/>
            <a:gdLst/>
            <a:ahLst/>
            <a:cxnLst/>
            <a:rect l="l" t="t" r="r" b="b"/>
            <a:pathLst>
              <a:path w="1065530" h="800100">
                <a:moveTo>
                  <a:pt x="0" y="0"/>
                </a:moveTo>
                <a:lnTo>
                  <a:pt x="0" y="19050"/>
                </a:lnTo>
                <a:lnTo>
                  <a:pt x="743204" y="800100"/>
                </a:lnTo>
                <a:lnTo>
                  <a:pt x="1065276" y="800100"/>
                </a:lnTo>
                <a:lnTo>
                  <a:pt x="99949" y="16637"/>
                </a:lnTo>
                <a:lnTo>
                  <a:pt x="0" y="0"/>
                </a:lnTo>
                <a:close/>
              </a:path>
            </a:pathLst>
          </a:custGeom>
          <a:solidFill>
            <a:srgbClr val="8D151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1143000" y="3547871"/>
            <a:ext cx="688975" cy="749935"/>
          </a:xfrm>
          <a:custGeom>
            <a:avLst/>
            <a:gdLst/>
            <a:ahLst/>
            <a:cxnLst/>
            <a:rect l="l" t="t" r="r" b="b"/>
            <a:pathLst>
              <a:path w="688975" h="749935">
                <a:moveTo>
                  <a:pt x="0" y="0"/>
                </a:moveTo>
                <a:lnTo>
                  <a:pt x="0" y="152400"/>
                </a:lnTo>
                <a:lnTo>
                  <a:pt x="453136" y="749807"/>
                </a:lnTo>
                <a:lnTo>
                  <a:pt x="688848" y="749807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1635379" y="2558160"/>
            <a:ext cx="88392" cy="8991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1635379" y="2817241"/>
            <a:ext cx="88392" cy="8991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1927860" y="1501139"/>
            <a:ext cx="3098291" cy="94335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 txBox="1"/>
          <p:nvPr/>
        </p:nvSpPr>
        <p:spPr>
          <a:xfrm>
            <a:off x="1376933" y="1200150"/>
            <a:ext cx="4017645" cy="231775"/>
          </a:xfrm>
          <a:prstGeom prst="rect">
            <a:avLst/>
          </a:prstGeom>
          <a:solidFill>
            <a:srgbClr val="C3E2DB"/>
          </a:solidFill>
          <a:ln w="4572">
            <a:solidFill>
              <a:srgbClr val="B8D9D0"/>
            </a:solidFill>
          </a:ln>
        </p:spPr>
        <p:txBody>
          <a:bodyPr wrap="square" lIns="0" tIns="1270" rIns="0" bIns="0" rtlCol="0" vert="horz">
            <a:spAutoFit/>
          </a:bodyPr>
          <a:lstStyle/>
          <a:p>
            <a:pPr marL="213995">
              <a:lnSpc>
                <a:spcPct val="100000"/>
              </a:lnSpc>
              <a:spcBef>
                <a:spcPts val="10"/>
              </a:spcBef>
            </a:pPr>
            <a:r>
              <a:rPr dirty="0" sz="1300" spc="160">
                <a:solidFill>
                  <a:srgbClr val="C00000"/>
                </a:solidFill>
                <a:latin typeface="Arial"/>
                <a:cs typeface="Arial"/>
              </a:rPr>
              <a:t>Arterial </a:t>
            </a:r>
            <a:r>
              <a:rPr dirty="0" sz="1300" spc="60">
                <a:solidFill>
                  <a:srgbClr val="C00000"/>
                </a:solidFill>
                <a:latin typeface="Arial"/>
                <a:cs typeface="Arial"/>
              </a:rPr>
              <a:t>Pressure </a:t>
            </a:r>
            <a:r>
              <a:rPr dirty="0" sz="1300" spc="30">
                <a:solidFill>
                  <a:srgbClr val="C00000"/>
                </a:solidFill>
                <a:latin typeface="Arial"/>
                <a:cs typeface="Arial"/>
              </a:rPr>
              <a:t>Changes</a:t>
            </a:r>
            <a:r>
              <a:rPr dirty="0" sz="1300" spc="-145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1300" spc="-135">
                <a:solidFill>
                  <a:srgbClr val="C00000"/>
                </a:solidFill>
                <a:latin typeface="Arial"/>
                <a:cs typeface="Arial"/>
              </a:rPr>
              <a:t>… </a:t>
            </a:r>
            <a:r>
              <a:rPr dirty="0" sz="1300" spc="40">
                <a:solidFill>
                  <a:srgbClr val="C00000"/>
                </a:solidFill>
                <a:latin typeface="Arial"/>
                <a:cs typeface="Arial"/>
              </a:rPr>
              <a:t>110-130/70-85</a:t>
            </a:r>
            <a:endParaRPr sz="13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376933" y="3251453"/>
            <a:ext cx="4110354" cy="233679"/>
          </a:xfrm>
          <a:prstGeom prst="rect">
            <a:avLst/>
          </a:prstGeom>
          <a:solidFill>
            <a:srgbClr val="C3E2DB"/>
          </a:solidFill>
          <a:ln w="4572">
            <a:solidFill>
              <a:srgbClr val="B8D9D0"/>
            </a:solidFill>
          </a:ln>
        </p:spPr>
        <p:txBody>
          <a:bodyPr wrap="square" lIns="0" tIns="26034" rIns="0" bIns="0" rtlCol="0" vert="horz">
            <a:spAutoFit/>
          </a:bodyPr>
          <a:lstStyle/>
          <a:p>
            <a:pPr marL="207645">
              <a:lnSpc>
                <a:spcPct val="100000"/>
              </a:lnSpc>
              <a:spcBef>
                <a:spcPts val="204"/>
              </a:spcBef>
            </a:pPr>
            <a:r>
              <a:rPr dirty="0" sz="1150" spc="114">
                <a:solidFill>
                  <a:srgbClr val="C00000"/>
                </a:solidFill>
                <a:latin typeface="Arial"/>
                <a:cs typeface="Arial"/>
              </a:rPr>
              <a:t>Pulmonary</a:t>
            </a:r>
            <a:r>
              <a:rPr dirty="0" sz="1150" spc="-4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1150" spc="155">
                <a:solidFill>
                  <a:srgbClr val="C00000"/>
                </a:solidFill>
                <a:latin typeface="Arial"/>
                <a:cs typeface="Arial"/>
              </a:rPr>
              <a:t>Artery</a:t>
            </a:r>
            <a:r>
              <a:rPr dirty="0" sz="1150" spc="-1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1150" spc="55">
                <a:solidFill>
                  <a:srgbClr val="C00000"/>
                </a:solidFill>
                <a:latin typeface="Arial"/>
                <a:cs typeface="Arial"/>
              </a:rPr>
              <a:t>Pressure</a:t>
            </a:r>
            <a:r>
              <a:rPr dirty="0" sz="1150" spc="-35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1150" spc="30">
                <a:solidFill>
                  <a:srgbClr val="C00000"/>
                </a:solidFill>
                <a:latin typeface="Arial"/>
                <a:cs typeface="Arial"/>
              </a:rPr>
              <a:t>Changes</a:t>
            </a:r>
            <a:r>
              <a:rPr dirty="0" sz="1150" spc="-25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1150" spc="-114">
                <a:solidFill>
                  <a:srgbClr val="C00000"/>
                </a:solidFill>
                <a:latin typeface="Arial"/>
                <a:cs typeface="Arial"/>
              </a:rPr>
              <a:t>…</a:t>
            </a:r>
            <a:r>
              <a:rPr dirty="0" sz="1150" spc="-35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1150" spc="40">
                <a:solidFill>
                  <a:srgbClr val="C00000"/>
                </a:solidFill>
                <a:latin typeface="Arial"/>
                <a:cs typeface="Arial"/>
              </a:rPr>
              <a:t>25-30/4-12</a:t>
            </a:r>
            <a:endParaRPr sz="1150">
              <a:latin typeface="Arial"/>
              <a:cs typeface="Aria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1653158" y="3586860"/>
            <a:ext cx="88392" cy="8991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1143304" y="868933"/>
            <a:ext cx="4571365" cy="3428365"/>
          </a:xfrm>
          <a:prstGeom prst="rect">
            <a:avLst/>
          </a:prstGeom>
          <a:ln w="24384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450">
              <a:latin typeface="Times New Roman"/>
              <a:cs typeface="Times New Roman"/>
            </a:endParaRPr>
          </a:p>
          <a:p>
            <a:pPr marL="661035">
              <a:lnSpc>
                <a:spcPct val="100000"/>
              </a:lnSpc>
              <a:spcBef>
                <a:spcPts val="5"/>
              </a:spcBef>
            </a:pPr>
            <a:r>
              <a:rPr dirty="0" sz="1200" spc="-5">
                <a:latin typeface="Calibri"/>
                <a:cs typeface="Calibri"/>
              </a:rPr>
              <a:t>Similar to </a:t>
            </a:r>
            <a:r>
              <a:rPr dirty="0" sz="1200">
                <a:latin typeface="Calibri"/>
                <a:cs typeface="Calibri"/>
              </a:rPr>
              <a:t>aortic </a:t>
            </a:r>
            <a:r>
              <a:rPr dirty="0" sz="1200" spc="-5">
                <a:latin typeface="Calibri"/>
                <a:cs typeface="Calibri"/>
              </a:rPr>
              <a:t>pressure </a:t>
            </a:r>
            <a:r>
              <a:rPr dirty="0" sz="1200" spc="-10">
                <a:latin typeface="Calibri"/>
                <a:cs typeface="Calibri"/>
              </a:rPr>
              <a:t>waves, </a:t>
            </a:r>
            <a:r>
              <a:rPr dirty="0" sz="1200">
                <a:latin typeface="Calibri"/>
                <a:cs typeface="Calibri"/>
              </a:rPr>
              <a:t>but</a:t>
            </a:r>
            <a:r>
              <a:rPr dirty="0" sz="1200" spc="-110">
                <a:latin typeface="Calibri"/>
                <a:cs typeface="Calibri"/>
              </a:rPr>
              <a:t> </a:t>
            </a:r>
            <a:r>
              <a:rPr dirty="0" sz="1200" spc="-15" b="1">
                <a:latin typeface="Calibri"/>
                <a:cs typeface="Calibri"/>
              </a:rPr>
              <a:t>sharper.</a:t>
            </a:r>
            <a:endParaRPr sz="1200">
              <a:latin typeface="Calibri"/>
              <a:cs typeface="Calibri"/>
            </a:endParaRPr>
          </a:p>
          <a:p>
            <a:pPr marL="661035" marR="615315">
              <a:lnSpc>
                <a:spcPct val="100000"/>
              </a:lnSpc>
              <a:spcBef>
                <a:spcPts val="600"/>
              </a:spcBef>
            </a:pPr>
            <a:r>
              <a:rPr dirty="0" sz="1200" spc="-5">
                <a:latin typeface="Calibri"/>
                <a:cs typeface="Calibri"/>
              </a:rPr>
              <a:t>Reflects </a:t>
            </a:r>
            <a:r>
              <a:rPr dirty="0" sz="1200">
                <a:latin typeface="Calibri"/>
                <a:cs typeface="Calibri"/>
              </a:rPr>
              <a:t>a </a:t>
            </a:r>
            <a:r>
              <a:rPr dirty="0" sz="1200" spc="-15">
                <a:latin typeface="Calibri"/>
                <a:cs typeface="Calibri"/>
              </a:rPr>
              <a:t>systolic </a:t>
            </a:r>
            <a:r>
              <a:rPr dirty="0" sz="1200">
                <a:latin typeface="Calibri"/>
                <a:cs typeface="Calibri"/>
              </a:rPr>
              <a:t>peak </a:t>
            </a:r>
            <a:r>
              <a:rPr dirty="0" sz="1200" spc="-5">
                <a:latin typeface="Calibri"/>
                <a:cs typeface="Calibri"/>
              </a:rPr>
              <a:t>pressure of </a:t>
            </a:r>
            <a:r>
              <a:rPr dirty="0" sz="1200">
                <a:latin typeface="Calibri"/>
                <a:cs typeface="Calibri"/>
              </a:rPr>
              <a:t>110-130 mmHg &amp;  a </a:t>
            </a:r>
            <a:r>
              <a:rPr dirty="0" sz="1200" spc="-5">
                <a:latin typeface="Calibri"/>
                <a:cs typeface="Calibri"/>
              </a:rPr>
              <a:t>diastolic pressure of </a:t>
            </a:r>
            <a:r>
              <a:rPr dirty="0" sz="1200">
                <a:latin typeface="Calibri"/>
                <a:cs typeface="Calibri"/>
              </a:rPr>
              <a:t>70-85</a:t>
            </a:r>
            <a:r>
              <a:rPr dirty="0" sz="1200" spc="-140">
                <a:latin typeface="Calibri"/>
                <a:cs typeface="Calibri"/>
              </a:rPr>
              <a:t> </a:t>
            </a:r>
            <a:r>
              <a:rPr dirty="0" sz="1200">
                <a:latin typeface="Calibri"/>
                <a:cs typeface="Calibri"/>
              </a:rPr>
              <a:t>mmHg.</a:t>
            </a:r>
            <a:endParaRPr sz="12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500">
              <a:latin typeface="Times New Roman"/>
              <a:cs typeface="Times New Roman"/>
            </a:endParaRPr>
          </a:p>
          <a:p>
            <a:pPr marL="726440" marR="461009">
              <a:lnSpc>
                <a:spcPct val="100000"/>
              </a:lnSpc>
              <a:spcBef>
                <a:spcPts val="5"/>
              </a:spcBef>
            </a:pPr>
            <a:r>
              <a:rPr dirty="0" sz="1200" spc="-5">
                <a:latin typeface="Calibri"/>
                <a:cs typeface="Calibri"/>
              </a:rPr>
              <a:t>Similar to </a:t>
            </a:r>
            <a:r>
              <a:rPr dirty="0" sz="1200">
                <a:latin typeface="Calibri"/>
                <a:cs typeface="Calibri"/>
              </a:rPr>
              <a:t>aortic </a:t>
            </a:r>
            <a:r>
              <a:rPr dirty="0" sz="1200" spc="-5">
                <a:latin typeface="Calibri"/>
                <a:cs typeface="Calibri"/>
              </a:rPr>
              <a:t>pressure changes, </a:t>
            </a:r>
            <a:r>
              <a:rPr dirty="0" sz="1200">
                <a:latin typeface="Calibri"/>
                <a:cs typeface="Calibri"/>
              </a:rPr>
              <a:t>but </a:t>
            </a:r>
            <a:r>
              <a:rPr dirty="0" sz="1200" spc="-5">
                <a:latin typeface="Calibri"/>
                <a:cs typeface="Calibri"/>
              </a:rPr>
              <a:t>with </a:t>
            </a:r>
            <a:r>
              <a:rPr dirty="0" sz="1200" spc="-5" b="1">
                <a:latin typeface="Calibri"/>
                <a:cs typeface="Calibri"/>
              </a:rPr>
              <a:t>difference  </a:t>
            </a:r>
            <a:r>
              <a:rPr dirty="0" sz="1200" b="1">
                <a:latin typeface="Calibri"/>
                <a:cs typeface="Calibri"/>
              </a:rPr>
              <a:t>in</a:t>
            </a:r>
            <a:r>
              <a:rPr dirty="0" sz="1200" spc="-65" b="1">
                <a:latin typeface="Calibri"/>
                <a:cs typeface="Calibri"/>
              </a:rPr>
              <a:t> </a:t>
            </a:r>
            <a:r>
              <a:rPr dirty="0" sz="1200" spc="-5" b="1">
                <a:latin typeface="Calibri"/>
                <a:cs typeface="Calibri"/>
              </a:rPr>
              <a:t>magnitude.</a:t>
            </a:r>
            <a:endParaRPr sz="12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 algn="r" marR="252729">
              <a:lnSpc>
                <a:spcPct val="100000"/>
              </a:lnSpc>
              <a:spcBef>
                <a:spcPts val="955"/>
              </a:spcBef>
            </a:pPr>
            <a:r>
              <a:rPr dirty="0" sz="600" b="1">
                <a:solidFill>
                  <a:srgbClr val="001F5F"/>
                </a:solidFill>
                <a:latin typeface="Arial"/>
                <a:cs typeface="Arial"/>
              </a:rPr>
              <a:t>31</a:t>
            </a:r>
            <a:endParaRPr sz="600">
              <a:latin typeface="Arial"/>
              <a:cs typeface="Arial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5099303" y="882396"/>
            <a:ext cx="600455" cy="26974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1143000" y="4844796"/>
            <a:ext cx="4572000" cy="34290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1143000" y="4844796"/>
            <a:ext cx="536575" cy="2646045"/>
          </a:xfrm>
          <a:custGeom>
            <a:avLst/>
            <a:gdLst/>
            <a:ahLst/>
            <a:cxnLst/>
            <a:rect l="l" t="t" r="r" b="b"/>
            <a:pathLst>
              <a:path w="536575" h="2646045">
                <a:moveTo>
                  <a:pt x="536448" y="0"/>
                </a:moveTo>
                <a:lnTo>
                  <a:pt x="407924" y="0"/>
                </a:lnTo>
                <a:lnTo>
                  <a:pt x="0" y="2486152"/>
                </a:lnTo>
                <a:lnTo>
                  <a:pt x="0" y="2629027"/>
                </a:lnTo>
                <a:lnTo>
                  <a:pt x="99987" y="2645664"/>
                </a:lnTo>
                <a:lnTo>
                  <a:pt x="536448" y="0"/>
                </a:lnTo>
                <a:close/>
              </a:path>
            </a:pathLst>
          </a:custGeom>
          <a:solidFill>
            <a:srgbClr val="BB1C1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1143000" y="4844796"/>
            <a:ext cx="379730" cy="2312035"/>
          </a:xfrm>
          <a:custGeom>
            <a:avLst/>
            <a:gdLst/>
            <a:ahLst/>
            <a:cxnLst/>
            <a:rect l="l" t="t" r="r" b="b"/>
            <a:pathLst>
              <a:path w="379730" h="2312034">
                <a:moveTo>
                  <a:pt x="379475" y="0"/>
                </a:moveTo>
                <a:lnTo>
                  <a:pt x="252475" y="0"/>
                </a:lnTo>
                <a:lnTo>
                  <a:pt x="0" y="1538096"/>
                </a:lnTo>
                <a:lnTo>
                  <a:pt x="0" y="2311908"/>
                </a:lnTo>
                <a:lnTo>
                  <a:pt x="379475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1143000" y="7676388"/>
            <a:ext cx="452755" cy="597535"/>
          </a:xfrm>
          <a:custGeom>
            <a:avLst/>
            <a:gdLst/>
            <a:ahLst/>
            <a:cxnLst/>
            <a:rect l="l" t="t" r="r" b="b"/>
            <a:pathLst>
              <a:path w="452755" h="597534">
                <a:moveTo>
                  <a:pt x="0" y="0"/>
                </a:moveTo>
                <a:lnTo>
                  <a:pt x="0" y="9524"/>
                </a:lnTo>
                <a:lnTo>
                  <a:pt x="426466" y="597407"/>
                </a:lnTo>
                <a:lnTo>
                  <a:pt x="452628" y="597407"/>
                </a:lnTo>
                <a:lnTo>
                  <a:pt x="0" y="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1143000" y="7493507"/>
            <a:ext cx="744220" cy="780415"/>
          </a:xfrm>
          <a:custGeom>
            <a:avLst/>
            <a:gdLst/>
            <a:ahLst/>
            <a:cxnLst/>
            <a:rect l="l" t="t" r="r" b="b"/>
            <a:pathLst>
              <a:path w="744219" h="780415">
                <a:moveTo>
                  <a:pt x="0" y="0"/>
                </a:moveTo>
                <a:lnTo>
                  <a:pt x="0" y="2413"/>
                </a:lnTo>
                <a:lnTo>
                  <a:pt x="715137" y="780288"/>
                </a:lnTo>
                <a:lnTo>
                  <a:pt x="743712" y="780288"/>
                </a:lnTo>
                <a:lnTo>
                  <a:pt x="0" y="0"/>
                </a:lnTo>
                <a:close/>
              </a:path>
            </a:pathLst>
          </a:custGeom>
          <a:solidFill>
            <a:srgbClr val="5E0D0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1143000" y="7473695"/>
            <a:ext cx="1065530" cy="800100"/>
          </a:xfrm>
          <a:custGeom>
            <a:avLst/>
            <a:gdLst/>
            <a:ahLst/>
            <a:cxnLst/>
            <a:rect l="l" t="t" r="r" b="b"/>
            <a:pathLst>
              <a:path w="1065530" h="800100">
                <a:moveTo>
                  <a:pt x="0" y="0"/>
                </a:moveTo>
                <a:lnTo>
                  <a:pt x="0" y="19049"/>
                </a:lnTo>
                <a:lnTo>
                  <a:pt x="743204" y="800099"/>
                </a:lnTo>
                <a:lnTo>
                  <a:pt x="1065276" y="800099"/>
                </a:lnTo>
                <a:lnTo>
                  <a:pt x="99949" y="16636"/>
                </a:lnTo>
                <a:lnTo>
                  <a:pt x="0" y="0"/>
                </a:lnTo>
                <a:close/>
              </a:path>
            </a:pathLst>
          </a:custGeom>
          <a:solidFill>
            <a:srgbClr val="8D151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1143000" y="7523988"/>
            <a:ext cx="688975" cy="749935"/>
          </a:xfrm>
          <a:custGeom>
            <a:avLst/>
            <a:gdLst/>
            <a:ahLst/>
            <a:cxnLst/>
            <a:rect l="l" t="t" r="r" b="b"/>
            <a:pathLst>
              <a:path w="688975" h="749934">
                <a:moveTo>
                  <a:pt x="0" y="0"/>
                </a:moveTo>
                <a:lnTo>
                  <a:pt x="0" y="152399"/>
                </a:lnTo>
                <a:lnTo>
                  <a:pt x="453136" y="749807"/>
                </a:lnTo>
                <a:lnTo>
                  <a:pt x="688848" y="749807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1525269" y="6726428"/>
            <a:ext cx="96012" cy="9753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1525269" y="7762747"/>
            <a:ext cx="88391" cy="89915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1545336" y="5580888"/>
            <a:ext cx="3838955" cy="1053084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1341882" y="5228082"/>
            <a:ext cx="4373880" cy="239395"/>
          </a:xfrm>
          <a:custGeom>
            <a:avLst/>
            <a:gdLst/>
            <a:ahLst/>
            <a:cxnLst/>
            <a:rect l="l" t="t" r="r" b="b"/>
            <a:pathLst>
              <a:path w="4373880" h="239395">
                <a:moveTo>
                  <a:pt x="0" y="239267"/>
                </a:moveTo>
                <a:lnTo>
                  <a:pt x="4373880" y="239267"/>
                </a:lnTo>
                <a:lnTo>
                  <a:pt x="4373880" y="0"/>
                </a:lnTo>
                <a:lnTo>
                  <a:pt x="0" y="0"/>
                </a:lnTo>
                <a:lnTo>
                  <a:pt x="0" y="239267"/>
                </a:lnTo>
                <a:close/>
              </a:path>
            </a:pathLst>
          </a:custGeom>
          <a:solidFill>
            <a:srgbClr val="FFFF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2507742" y="5612129"/>
            <a:ext cx="245745" cy="250190"/>
          </a:xfrm>
          <a:custGeom>
            <a:avLst/>
            <a:gdLst/>
            <a:ahLst/>
            <a:cxnLst/>
            <a:rect l="l" t="t" r="r" b="b"/>
            <a:pathLst>
              <a:path w="245744" h="250189">
                <a:moveTo>
                  <a:pt x="0" y="124968"/>
                </a:moveTo>
                <a:lnTo>
                  <a:pt x="9632" y="76348"/>
                </a:lnTo>
                <a:lnTo>
                  <a:pt x="35909" y="36623"/>
                </a:lnTo>
                <a:lnTo>
                  <a:pt x="74902" y="9828"/>
                </a:lnTo>
                <a:lnTo>
                  <a:pt x="122681" y="0"/>
                </a:lnTo>
                <a:lnTo>
                  <a:pt x="170461" y="9828"/>
                </a:lnTo>
                <a:lnTo>
                  <a:pt x="209454" y="36623"/>
                </a:lnTo>
                <a:lnTo>
                  <a:pt x="235731" y="76348"/>
                </a:lnTo>
                <a:lnTo>
                  <a:pt x="245363" y="124968"/>
                </a:lnTo>
                <a:lnTo>
                  <a:pt x="235731" y="173587"/>
                </a:lnTo>
                <a:lnTo>
                  <a:pt x="209454" y="213312"/>
                </a:lnTo>
                <a:lnTo>
                  <a:pt x="170461" y="240107"/>
                </a:lnTo>
                <a:lnTo>
                  <a:pt x="122681" y="249936"/>
                </a:lnTo>
                <a:lnTo>
                  <a:pt x="74902" y="240107"/>
                </a:lnTo>
                <a:lnTo>
                  <a:pt x="35909" y="213312"/>
                </a:lnTo>
                <a:lnTo>
                  <a:pt x="9632" y="173587"/>
                </a:lnTo>
                <a:lnTo>
                  <a:pt x="0" y="124968"/>
                </a:lnTo>
                <a:close/>
              </a:path>
            </a:pathLst>
          </a:custGeom>
          <a:ln w="28956">
            <a:solidFill>
              <a:srgbClr val="FF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2820161" y="5577078"/>
            <a:ext cx="245745" cy="250190"/>
          </a:xfrm>
          <a:custGeom>
            <a:avLst/>
            <a:gdLst/>
            <a:ahLst/>
            <a:cxnLst/>
            <a:rect l="l" t="t" r="r" b="b"/>
            <a:pathLst>
              <a:path w="245744" h="250189">
                <a:moveTo>
                  <a:pt x="0" y="124968"/>
                </a:moveTo>
                <a:lnTo>
                  <a:pt x="9632" y="76348"/>
                </a:lnTo>
                <a:lnTo>
                  <a:pt x="35909" y="36623"/>
                </a:lnTo>
                <a:lnTo>
                  <a:pt x="74902" y="9828"/>
                </a:lnTo>
                <a:lnTo>
                  <a:pt x="122681" y="0"/>
                </a:lnTo>
                <a:lnTo>
                  <a:pt x="170461" y="9828"/>
                </a:lnTo>
                <a:lnTo>
                  <a:pt x="209454" y="36623"/>
                </a:lnTo>
                <a:lnTo>
                  <a:pt x="235731" y="76348"/>
                </a:lnTo>
                <a:lnTo>
                  <a:pt x="245363" y="124968"/>
                </a:lnTo>
                <a:lnTo>
                  <a:pt x="235731" y="173587"/>
                </a:lnTo>
                <a:lnTo>
                  <a:pt x="209454" y="213312"/>
                </a:lnTo>
                <a:lnTo>
                  <a:pt x="170461" y="240107"/>
                </a:lnTo>
                <a:lnTo>
                  <a:pt x="122681" y="249936"/>
                </a:lnTo>
                <a:lnTo>
                  <a:pt x="74902" y="240107"/>
                </a:lnTo>
                <a:lnTo>
                  <a:pt x="35909" y="213312"/>
                </a:lnTo>
                <a:lnTo>
                  <a:pt x="9632" y="173587"/>
                </a:lnTo>
                <a:lnTo>
                  <a:pt x="0" y="124968"/>
                </a:lnTo>
                <a:close/>
              </a:path>
            </a:pathLst>
          </a:custGeom>
          <a:ln w="28956">
            <a:solidFill>
              <a:srgbClr val="FF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3675126" y="5631941"/>
            <a:ext cx="245745" cy="250190"/>
          </a:xfrm>
          <a:custGeom>
            <a:avLst/>
            <a:gdLst/>
            <a:ahLst/>
            <a:cxnLst/>
            <a:rect l="l" t="t" r="r" b="b"/>
            <a:pathLst>
              <a:path w="245745" h="250189">
                <a:moveTo>
                  <a:pt x="0" y="124968"/>
                </a:moveTo>
                <a:lnTo>
                  <a:pt x="9632" y="76348"/>
                </a:lnTo>
                <a:lnTo>
                  <a:pt x="35909" y="36623"/>
                </a:lnTo>
                <a:lnTo>
                  <a:pt x="74902" y="9828"/>
                </a:lnTo>
                <a:lnTo>
                  <a:pt x="122682" y="0"/>
                </a:lnTo>
                <a:lnTo>
                  <a:pt x="170461" y="9828"/>
                </a:lnTo>
                <a:lnTo>
                  <a:pt x="209454" y="36623"/>
                </a:lnTo>
                <a:lnTo>
                  <a:pt x="235731" y="76348"/>
                </a:lnTo>
                <a:lnTo>
                  <a:pt x="245363" y="124968"/>
                </a:lnTo>
                <a:lnTo>
                  <a:pt x="235731" y="173587"/>
                </a:lnTo>
                <a:lnTo>
                  <a:pt x="209454" y="213312"/>
                </a:lnTo>
                <a:lnTo>
                  <a:pt x="170461" y="240107"/>
                </a:lnTo>
                <a:lnTo>
                  <a:pt x="122682" y="249936"/>
                </a:lnTo>
                <a:lnTo>
                  <a:pt x="74902" y="240107"/>
                </a:lnTo>
                <a:lnTo>
                  <a:pt x="35909" y="213312"/>
                </a:lnTo>
                <a:lnTo>
                  <a:pt x="9632" y="173587"/>
                </a:lnTo>
                <a:lnTo>
                  <a:pt x="0" y="124968"/>
                </a:lnTo>
                <a:close/>
              </a:path>
            </a:pathLst>
          </a:custGeom>
          <a:ln w="28956">
            <a:solidFill>
              <a:srgbClr val="FF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3096005" y="5688329"/>
            <a:ext cx="245745" cy="250190"/>
          </a:xfrm>
          <a:custGeom>
            <a:avLst/>
            <a:gdLst/>
            <a:ahLst/>
            <a:cxnLst/>
            <a:rect l="l" t="t" r="r" b="b"/>
            <a:pathLst>
              <a:path w="245745" h="250189">
                <a:moveTo>
                  <a:pt x="0" y="124968"/>
                </a:moveTo>
                <a:lnTo>
                  <a:pt x="9632" y="76348"/>
                </a:lnTo>
                <a:lnTo>
                  <a:pt x="35909" y="36623"/>
                </a:lnTo>
                <a:lnTo>
                  <a:pt x="74902" y="9828"/>
                </a:lnTo>
                <a:lnTo>
                  <a:pt x="122681" y="0"/>
                </a:lnTo>
                <a:lnTo>
                  <a:pt x="170461" y="9828"/>
                </a:lnTo>
                <a:lnTo>
                  <a:pt x="209454" y="36623"/>
                </a:lnTo>
                <a:lnTo>
                  <a:pt x="235731" y="76348"/>
                </a:lnTo>
                <a:lnTo>
                  <a:pt x="245364" y="124968"/>
                </a:lnTo>
                <a:lnTo>
                  <a:pt x="235731" y="173587"/>
                </a:lnTo>
                <a:lnTo>
                  <a:pt x="209454" y="213312"/>
                </a:lnTo>
                <a:lnTo>
                  <a:pt x="170461" y="240107"/>
                </a:lnTo>
                <a:lnTo>
                  <a:pt x="122681" y="249936"/>
                </a:lnTo>
                <a:lnTo>
                  <a:pt x="74902" y="240107"/>
                </a:lnTo>
                <a:lnTo>
                  <a:pt x="35909" y="213312"/>
                </a:lnTo>
                <a:lnTo>
                  <a:pt x="9632" y="173587"/>
                </a:lnTo>
                <a:lnTo>
                  <a:pt x="0" y="124968"/>
                </a:lnTo>
                <a:close/>
              </a:path>
            </a:pathLst>
          </a:custGeom>
          <a:ln w="28956">
            <a:solidFill>
              <a:srgbClr val="3366C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/>
          <p:nvPr/>
        </p:nvSpPr>
        <p:spPr>
          <a:xfrm>
            <a:off x="3970782" y="5666994"/>
            <a:ext cx="245745" cy="250190"/>
          </a:xfrm>
          <a:custGeom>
            <a:avLst/>
            <a:gdLst/>
            <a:ahLst/>
            <a:cxnLst/>
            <a:rect l="l" t="t" r="r" b="b"/>
            <a:pathLst>
              <a:path w="245745" h="250189">
                <a:moveTo>
                  <a:pt x="0" y="124967"/>
                </a:moveTo>
                <a:lnTo>
                  <a:pt x="9632" y="76348"/>
                </a:lnTo>
                <a:lnTo>
                  <a:pt x="35909" y="36623"/>
                </a:lnTo>
                <a:lnTo>
                  <a:pt x="74902" y="9828"/>
                </a:lnTo>
                <a:lnTo>
                  <a:pt x="122681" y="0"/>
                </a:lnTo>
                <a:lnTo>
                  <a:pt x="170461" y="9828"/>
                </a:lnTo>
                <a:lnTo>
                  <a:pt x="209454" y="36623"/>
                </a:lnTo>
                <a:lnTo>
                  <a:pt x="235731" y="76348"/>
                </a:lnTo>
                <a:lnTo>
                  <a:pt x="245363" y="124967"/>
                </a:lnTo>
                <a:lnTo>
                  <a:pt x="235731" y="173587"/>
                </a:lnTo>
                <a:lnTo>
                  <a:pt x="209454" y="213312"/>
                </a:lnTo>
                <a:lnTo>
                  <a:pt x="170461" y="240107"/>
                </a:lnTo>
                <a:lnTo>
                  <a:pt x="122681" y="249935"/>
                </a:lnTo>
                <a:lnTo>
                  <a:pt x="74902" y="240107"/>
                </a:lnTo>
                <a:lnTo>
                  <a:pt x="35909" y="213312"/>
                </a:lnTo>
                <a:lnTo>
                  <a:pt x="9632" y="173587"/>
                </a:lnTo>
                <a:lnTo>
                  <a:pt x="0" y="124967"/>
                </a:lnTo>
                <a:close/>
              </a:path>
            </a:pathLst>
          </a:custGeom>
          <a:ln w="28956">
            <a:solidFill>
              <a:srgbClr val="3366CC"/>
            </a:solidFill>
          </a:ln>
        </p:spPr>
        <p:txBody>
          <a:bodyPr wrap="square" lIns="0" tIns="0" rIns="0" bIns="0" rtlCol="0"/>
          <a:lstStyle/>
          <a:p/>
        </p:txBody>
      </p:sp>
      <p:graphicFrame>
        <p:nvGraphicFramePr>
          <p:cNvPr id="35" name="object 35"/>
          <p:cNvGraphicFramePr>
            <a:graphicFrameLocks noGrp="1"/>
          </p:cNvGraphicFramePr>
          <p:nvPr/>
        </p:nvGraphicFramePr>
        <p:xfrm>
          <a:off x="1131112" y="4833492"/>
          <a:ext cx="4608195" cy="34524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8577"/>
                <a:gridCol w="4372787"/>
              </a:tblGrid>
              <a:tr h="382397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000000"/>
                      </a:solidFill>
                      <a:prstDash val="solid"/>
                    </a:lnL>
                    <a:lnR w="24384">
                      <a:solidFill>
                        <a:srgbClr val="000000"/>
                      </a:solidFill>
                      <a:prstDash val="solid"/>
                    </a:lnR>
                    <a:lnT w="24384">
                      <a:solidFill>
                        <a:srgbClr val="000000"/>
                      </a:solidFill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239267">
                <a:tc>
                  <a:txBody>
                    <a:bodyPr/>
                    <a:lstStyle/>
                    <a:p>
                      <a:pPr/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24384">
                      <a:solidFill>
                        <a:srgbClr val="000000"/>
                      </a:solidFill>
                      <a:prstDash val="solid"/>
                    </a:lnL>
                    <a:lnR w="4572">
                      <a:solidFill>
                        <a:srgbClr val="B8D9D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068070">
                        <a:lnSpc>
                          <a:spcPts val="1630"/>
                        </a:lnSpc>
                      </a:pPr>
                      <a:r>
                        <a:rPr dirty="0" sz="1400" spc="19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Atrial</a:t>
                      </a:r>
                      <a:r>
                        <a:rPr dirty="0" sz="1400" spc="-22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dirty="0" sz="1400" spc="70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Pressure </a:t>
                      </a:r>
                      <a:r>
                        <a:rPr dirty="0" sz="1400" spc="35">
                          <a:solidFill>
                            <a:srgbClr val="C00000"/>
                          </a:solidFill>
                          <a:latin typeface="Arial"/>
                          <a:cs typeface="Arial"/>
                        </a:rPr>
                        <a:t>Changes: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4572">
                      <a:solidFill>
                        <a:srgbClr val="B8D9D0"/>
                      </a:solidFill>
                      <a:prstDash val="solid"/>
                    </a:lnL>
                    <a:lnR w="24384">
                      <a:solidFill>
                        <a:srgbClr val="000000"/>
                      </a:solidFill>
                      <a:prstDash val="solid"/>
                    </a:lnR>
                    <a:lnT w="4572">
                      <a:solidFill>
                        <a:srgbClr val="B8D9D0"/>
                      </a:solidFill>
                      <a:prstDash val="solid"/>
                    </a:lnT>
                    <a:lnB w="4572">
                      <a:solidFill>
                        <a:srgbClr val="B8D9D0"/>
                      </a:solidFill>
                      <a:prstDash val="solid"/>
                    </a:lnB>
                    <a:solidFill>
                      <a:srgbClr val="FFFFCC"/>
                    </a:solidFill>
                  </a:tcPr>
                </a:tc>
              </a:tr>
              <a:tr h="2806446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ctr" marL="452755">
                        <a:lnSpc>
                          <a:spcPct val="100000"/>
                        </a:lnSpc>
                        <a:spcBef>
                          <a:spcPts val="750"/>
                        </a:spcBef>
                        <a:tabLst>
                          <a:tab pos="1311910" algn="l"/>
                        </a:tabLst>
                      </a:pPr>
                      <a:r>
                        <a:rPr dirty="0" baseline="-23809" sz="1050" spc="-7" b="1">
                          <a:solidFill>
                            <a:srgbClr val="333399"/>
                          </a:solidFill>
                          <a:latin typeface="Arial Black"/>
                          <a:cs typeface="Arial Black"/>
                        </a:rPr>
                        <a:t>x	</a:t>
                      </a:r>
                      <a:r>
                        <a:rPr dirty="0" sz="700" spc="-5" b="1">
                          <a:solidFill>
                            <a:srgbClr val="333399"/>
                          </a:solidFill>
                          <a:latin typeface="Arial Black"/>
                          <a:cs typeface="Arial Black"/>
                        </a:rPr>
                        <a:t>y</a:t>
                      </a:r>
                      <a:endParaRPr sz="700">
                        <a:latin typeface="Arial Black"/>
                        <a:cs typeface="Arial Black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750">
                        <a:latin typeface="Times New Roman"/>
                        <a:cs typeface="Times New Roman"/>
                      </a:endParaRPr>
                    </a:p>
                    <a:p>
                      <a:pPr marL="55118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1300" spc="-10" b="1">
                          <a:latin typeface="Calibri"/>
                          <a:cs typeface="Calibri"/>
                        </a:rPr>
                        <a:t>Results</a:t>
                      </a:r>
                      <a:r>
                        <a:rPr dirty="0" sz="1300" spc="-55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300" spc="-5" b="1">
                          <a:latin typeface="Calibri"/>
                          <a:cs typeface="Calibri"/>
                        </a:rPr>
                        <a:t>in:</a:t>
                      </a:r>
                      <a:endParaRPr sz="1300">
                        <a:latin typeface="Calibri"/>
                        <a:cs typeface="Calibri"/>
                      </a:endParaRPr>
                    </a:p>
                    <a:p>
                      <a:pPr marL="888365" indent="-169545">
                        <a:lnSpc>
                          <a:spcPct val="100000"/>
                        </a:lnSpc>
                        <a:spcBef>
                          <a:spcPts val="440"/>
                        </a:spcBef>
                        <a:buClr>
                          <a:srgbClr val="C00000"/>
                        </a:buClr>
                        <a:buSzPct val="119230"/>
                        <a:buFont typeface="Wingdings"/>
                        <a:buChar char=""/>
                        <a:tabLst>
                          <a:tab pos="889000" algn="l"/>
                        </a:tabLst>
                      </a:pPr>
                      <a:r>
                        <a:rPr dirty="0" sz="1300" spc="-5" b="1">
                          <a:latin typeface="Calibri"/>
                          <a:cs typeface="Calibri"/>
                        </a:rPr>
                        <a:t>3 </a:t>
                      </a:r>
                      <a:r>
                        <a:rPr dirty="0" sz="1300" spc="-15" b="1">
                          <a:latin typeface="Calibri"/>
                          <a:cs typeface="Calibri"/>
                        </a:rPr>
                        <a:t>upward </a:t>
                      </a:r>
                      <a:r>
                        <a:rPr dirty="0" sz="1300" spc="-10" b="1">
                          <a:latin typeface="Calibri"/>
                          <a:cs typeface="Calibri"/>
                        </a:rPr>
                        <a:t>deflection </a:t>
                      </a:r>
                      <a:r>
                        <a:rPr dirty="0" sz="1300" spc="-5">
                          <a:latin typeface="Symbol"/>
                          <a:cs typeface="Symbol"/>
                        </a:rPr>
                        <a:t></a:t>
                      </a:r>
                      <a:r>
                        <a:rPr dirty="0" sz="1300" spc="-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-5" b="1">
                          <a:latin typeface="Arial Black"/>
                          <a:cs typeface="Arial Black"/>
                        </a:rPr>
                        <a:t>a, c, </a:t>
                      </a:r>
                      <a:r>
                        <a:rPr dirty="0" sz="1100" b="1">
                          <a:latin typeface="Arial Black"/>
                          <a:cs typeface="Arial Black"/>
                        </a:rPr>
                        <a:t>&amp;</a:t>
                      </a:r>
                      <a:r>
                        <a:rPr dirty="0" sz="1100" spc="45" b="1">
                          <a:latin typeface="Arial Black"/>
                          <a:cs typeface="Arial Black"/>
                        </a:rPr>
                        <a:t> </a:t>
                      </a:r>
                      <a:r>
                        <a:rPr dirty="0" sz="1100" b="1">
                          <a:latin typeface="Arial Black"/>
                          <a:cs typeface="Arial Black"/>
                        </a:rPr>
                        <a:t>v</a:t>
                      </a:r>
                      <a:endParaRPr sz="1100">
                        <a:latin typeface="Arial Black"/>
                        <a:cs typeface="Arial Black"/>
                      </a:endParaRPr>
                    </a:p>
                    <a:p>
                      <a:pPr algn="r" marR="304800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r>
                        <a:rPr dirty="0" sz="1050" spc="-5">
                          <a:solidFill>
                            <a:srgbClr val="003366"/>
                          </a:solidFill>
                          <a:latin typeface="Courier New"/>
                          <a:cs typeface="Courier New"/>
                        </a:rPr>
                        <a:t>o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2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components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in each </a:t>
                      </a:r>
                      <a:r>
                        <a:rPr dirty="0" sz="1100" spc="-10">
                          <a:latin typeface="Calibri"/>
                          <a:cs typeface="Calibri"/>
                        </a:rPr>
                        <a:t>wave:</a:t>
                      </a:r>
                      <a:r>
                        <a:rPr dirty="0" sz="1100" spc="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+ve (</a:t>
                      </a:r>
                      <a:r>
                        <a:rPr dirty="0" sz="1100">
                          <a:latin typeface="Symbol"/>
                          <a:cs typeface="Symbol"/>
                        </a:rPr>
                        <a:t></a:t>
                      </a:r>
                      <a:r>
                        <a:rPr dirty="0" sz="11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press), -ve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(</a:t>
                      </a:r>
                      <a:r>
                        <a:rPr dirty="0" sz="1100">
                          <a:latin typeface="Symbol"/>
                          <a:cs typeface="Symbol"/>
                        </a:rPr>
                        <a:t></a:t>
                      </a:r>
                      <a:r>
                        <a:rPr dirty="0" sz="11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press)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888365" indent="-169545">
                        <a:lnSpc>
                          <a:spcPct val="100000"/>
                        </a:lnSpc>
                        <a:spcBef>
                          <a:spcPts val="290"/>
                        </a:spcBef>
                        <a:buClr>
                          <a:srgbClr val="C00000"/>
                        </a:buClr>
                        <a:buSzPct val="119230"/>
                        <a:buFont typeface="Wingdings"/>
                        <a:buChar char=""/>
                        <a:tabLst>
                          <a:tab pos="889000" algn="l"/>
                        </a:tabLst>
                      </a:pPr>
                      <a:r>
                        <a:rPr dirty="0" sz="1300" spc="-5" b="1">
                          <a:latin typeface="Calibri"/>
                          <a:cs typeface="Calibri"/>
                        </a:rPr>
                        <a:t>2 </a:t>
                      </a:r>
                      <a:r>
                        <a:rPr dirty="0" sz="1300" spc="-15" b="1">
                          <a:latin typeface="Calibri"/>
                          <a:cs typeface="Calibri"/>
                        </a:rPr>
                        <a:t>downward </a:t>
                      </a:r>
                      <a:r>
                        <a:rPr dirty="0" sz="1300" spc="-10" b="1">
                          <a:latin typeface="Calibri"/>
                          <a:cs typeface="Calibri"/>
                        </a:rPr>
                        <a:t>deflection </a:t>
                      </a:r>
                      <a:r>
                        <a:rPr dirty="0" sz="1300" spc="-5">
                          <a:latin typeface="Symbol"/>
                          <a:cs typeface="Symbol"/>
                        </a:rPr>
                        <a:t></a:t>
                      </a:r>
                      <a:r>
                        <a:rPr dirty="0" sz="1300" spc="-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 b="1">
                          <a:latin typeface="Arial Black"/>
                          <a:cs typeface="Arial Black"/>
                        </a:rPr>
                        <a:t>x &amp;</a:t>
                      </a:r>
                      <a:r>
                        <a:rPr dirty="0" sz="1100" spc="65" b="1">
                          <a:latin typeface="Arial Black"/>
                          <a:cs typeface="Arial Black"/>
                        </a:rPr>
                        <a:t> </a:t>
                      </a:r>
                      <a:r>
                        <a:rPr dirty="0" sz="1100" b="1">
                          <a:latin typeface="Arial Black"/>
                          <a:cs typeface="Arial Black"/>
                        </a:rPr>
                        <a:t>y</a:t>
                      </a:r>
                      <a:endParaRPr sz="1100">
                        <a:latin typeface="Arial Black"/>
                        <a:cs typeface="Arial Black"/>
                      </a:endParaRPr>
                    </a:p>
                    <a:p>
                      <a:pPr algn="r" marR="203835">
                        <a:lnSpc>
                          <a:spcPct val="100000"/>
                        </a:lnSpc>
                        <a:spcBef>
                          <a:spcPts val="890"/>
                        </a:spcBef>
                      </a:pPr>
                      <a:r>
                        <a:rPr dirty="0" sz="1200">
                          <a:latin typeface="Calibri"/>
                          <a:cs typeface="Calibri"/>
                        </a:rPr>
                        <a:t>The 3 </a:t>
                      </a:r>
                      <a:r>
                        <a:rPr dirty="0" sz="1200" spc="-15">
                          <a:latin typeface="Calibri"/>
                          <a:cs typeface="Calibri"/>
                        </a:rPr>
                        <a:t>wave </a:t>
                      </a:r>
                      <a:r>
                        <a:rPr dirty="0" sz="1200" spc="-5">
                          <a:latin typeface="Calibri"/>
                          <a:cs typeface="Calibri"/>
                        </a:rPr>
                        <a:t>(a, </a:t>
                      </a:r>
                      <a:r>
                        <a:rPr dirty="0" sz="1200">
                          <a:latin typeface="Calibri"/>
                          <a:cs typeface="Calibri"/>
                        </a:rPr>
                        <a:t>c, &amp; v) </a:t>
                      </a:r>
                      <a:r>
                        <a:rPr dirty="0" sz="1200" spc="-5">
                          <a:latin typeface="Calibri"/>
                          <a:cs typeface="Calibri"/>
                        </a:rPr>
                        <a:t>are </a:t>
                      </a:r>
                      <a:r>
                        <a:rPr dirty="0" sz="1200">
                          <a:latin typeface="Calibri"/>
                          <a:cs typeface="Calibri"/>
                        </a:rPr>
                        <a:t>equal </a:t>
                      </a:r>
                      <a:r>
                        <a:rPr dirty="0" sz="1200" spc="-5">
                          <a:latin typeface="Calibri"/>
                          <a:cs typeface="Calibri"/>
                        </a:rPr>
                        <a:t>to ONE cardiac </a:t>
                      </a:r>
                      <a:r>
                        <a:rPr dirty="0" sz="1200" spc="-10">
                          <a:latin typeface="Calibri"/>
                          <a:cs typeface="Calibri"/>
                        </a:rPr>
                        <a:t>cycle </a:t>
                      </a:r>
                      <a:r>
                        <a:rPr dirty="0" sz="1200">
                          <a:latin typeface="Calibri"/>
                          <a:cs typeface="Calibri"/>
                        </a:rPr>
                        <a:t>= 0.8</a:t>
                      </a:r>
                      <a:r>
                        <a:rPr dirty="0" sz="1200" spc="-9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200" spc="-5">
                          <a:latin typeface="Calibri"/>
                          <a:cs typeface="Calibri"/>
                        </a:rPr>
                        <a:t>sec</a:t>
                      </a:r>
                      <a:endParaRPr sz="1200">
                        <a:latin typeface="Calibri"/>
                        <a:cs typeface="Calibri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r" marR="252729">
                        <a:lnSpc>
                          <a:spcPct val="100000"/>
                        </a:lnSpc>
                        <a:spcBef>
                          <a:spcPts val="785"/>
                        </a:spcBef>
                      </a:pPr>
                      <a:r>
                        <a:rPr dirty="0" sz="600" b="1">
                          <a:solidFill>
                            <a:srgbClr val="001F5F"/>
                          </a:solidFill>
                          <a:latin typeface="Arial"/>
                          <a:cs typeface="Arial"/>
                        </a:rPr>
                        <a:t>32</a:t>
                      </a:r>
                      <a:endParaRPr sz="600">
                        <a:latin typeface="Arial"/>
                        <a:cs typeface="Arial"/>
                      </a:endParaRPr>
                    </a:p>
                  </a:txBody>
                  <a:tcPr marL="0" marR="0" marB="0" marT="0">
                    <a:lnL w="24384">
                      <a:solidFill>
                        <a:srgbClr val="000000"/>
                      </a:solidFill>
                      <a:prstDash val="solid"/>
                    </a:lnL>
                    <a:lnR w="24384">
                      <a:solidFill>
                        <a:srgbClr val="000000"/>
                      </a:solidFill>
                      <a:prstDash val="solid"/>
                    </a:lnR>
                    <a:lnB w="24384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</a:tbl>
          </a:graphicData>
        </a:graphic>
      </p:graphicFrame>
      <p:sp>
        <p:nvSpPr>
          <p:cNvPr id="36" name="object 36"/>
          <p:cNvSpPr/>
          <p:nvPr/>
        </p:nvSpPr>
        <p:spPr>
          <a:xfrm>
            <a:off x="5099303" y="4858511"/>
            <a:ext cx="600455" cy="269748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algn="r" marR="5715">
              <a:lnSpc>
                <a:spcPts val="1305"/>
              </a:lnSpc>
            </a:pPr>
            <a:r>
              <a:rPr dirty="0" spc="-25"/>
              <a:t>Dr. </a:t>
            </a:r>
            <a:r>
              <a:rPr dirty="0" spc="-5"/>
              <a:t>Abeer A. Al-Masri, Faculty </a:t>
            </a:r>
            <a:r>
              <a:rPr dirty="0"/>
              <a:t>of</a:t>
            </a:r>
            <a:r>
              <a:rPr dirty="0" spc="-120"/>
              <a:t> </a:t>
            </a:r>
            <a:r>
              <a:rPr dirty="0" spc="-5"/>
              <a:t>Medicine,</a:t>
            </a:r>
          </a:p>
          <a:p>
            <a:pPr algn="r" marR="5080">
              <a:lnSpc>
                <a:spcPct val="100000"/>
              </a:lnSpc>
            </a:pPr>
            <a:r>
              <a:rPr dirty="0" spc="-5"/>
              <a:t>KSU</a:t>
            </a:r>
          </a:p>
        </p:txBody>
      </p:sp>
      <p:sp>
        <p:nvSpPr>
          <p:cNvPr id="38" name="object 38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10"/>
              </a:lnSpc>
            </a:pPr>
            <a:r>
              <a:rPr dirty="0" spc="-5"/>
              <a:t>1</a:t>
            </a:r>
            <a:r>
              <a:rPr dirty="0" spc="-5"/>
              <a:t>6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113401" y="41147"/>
            <a:ext cx="1671320" cy="1949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 spc="-5">
                <a:latin typeface="Times New Roman"/>
                <a:cs typeface="Times New Roman"/>
              </a:rPr>
              <a:t>Cardiovascular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Physiology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1788" y="41147"/>
            <a:ext cx="644525" cy="1949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>
                <a:latin typeface="Times New Roman"/>
                <a:cs typeface="Times New Roman"/>
              </a:rPr>
              <a:t>2/23</a:t>
            </a:r>
            <a:r>
              <a:rPr dirty="0" sz="1200" spc="5">
                <a:latin typeface="Times New Roman"/>
                <a:cs typeface="Times New Roman"/>
              </a:rPr>
              <a:t>/</a:t>
            </a:r>
            <a:r>
              <a:rPr dirty="0" sz="1200">
                <a:latin typeface="Times New Roman"/>
                <a:cs typeface="Times New Roman"/>
              </a:rPr>
              <a:t>2016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143000" y="868680"/>
            <a:ext cx="4572000" cy="3429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143000" y="868680"/>
            <a:ext cx="536575" cy="2646045"/>
          </a:xfrm>
          <a:custGeom>
            <a:avLst/>
            <a:gdLst/>
            <a:ahLst/>
            <a:cxnLst/>
            <a:rect l="l" t="t" r="r" b="b"/>
            <a:pathLst>
              <a:path w="536575" h="2646045">
                <a:moveTo>
                  <a:pt x="536448" y="0"/>
                </a:moveTo>
                <a:lnTo>
                  <a:pt x="407924" y="0"/>
                </a:lnTo>
                <a:lnTo>
                  <a:pt x="0" y="2486152"/>
                </a:lnTo>
                <a:lnTo>
                  <a:pt x="0" y="2629027"/>
                </a:lnTo>
                <a:lnTo>
                  <a:pt x="99987" y="2645664"/>
                </a:lnTo>
                <a:lnTo>
                  <a:pt x="536448" y="0"/>
                </a:lnTo>
                <a:close/>
              </a:path>
            </a:pathLst>
          </a:custGeom>
          <a:solidFill>
            <a:srgbClr val="BB1C1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143000" y="868680"/>
            <a:ext cx="379730" cy="2312035"/>
          </a:xfrm>
          <a:custGeom>
            <a:avLst/>
            <a:gdLst/>
            <a:ahLst/>
            <a:cxnLst/>
            <a:rect l="l" t="t" r="r" b="b"/>
            <a:pathLst>
              <a:path w="379730" h="2312035">
                <a:moveTo>
                  <a:pt x="379475" y="0"/>
                </a:moveTo>
                <a:lnTo>
                  <a:pt x="252475" y="0"/>
                </a:lnTo>
                <a:lnTo>
                  <a:pt x="0" y="1538097"/>
                </a:lnTo>
                <a:lnTo>
                  <a:pt x="0" y="2311908"/>
                </a:lnTo>
                <a:lnTo>
                  <a:pt x="379475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143000" y="3700271"/>
            <a:ext cx="452755" cy="597535"/>
          </a:xfrm>
          <a:custGeom>
            <a:avLst/>
            <a:gdLst/>
            <a:ahLst/>
            <a:cxnLst/>
            <a:rect l="l" t="t" r="r" b="b"/>
            <a:pathLst>
              <a:path w="452755" h="597535">
                <a:moveTo>
                  <a:pt x="0" y="0"/>
                </a:moveTo>
                <a:lnTo>
                  <a:pt x="0" y="9525"/>
                </a:lnTo>
                <a:lnTo>
                  <a:pt x="426466" y="597407"/>
                </a:lnTo>
                <a:lnTo>
                  <a:pt x="452628" y="597407"/>
                </a:lnTo>
                <a:lnTo>
                  <a:pt x="0" y="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143000" y="3517391"/>
            <a:ext cx="744220" cy="780415"/>
          </a:xfrm>
          <a:custGeom>
            <a:avLst/>
            <a:gdLst/>
            <a:ahLst/>
            <a:cxnLst/>
            <a:rect l="l" t="t" r="r" b="b"/>
            <a:pathLst>
              <a:path w="744219" h="780414">
                <a:moveTo>
                  <a:pt x="0" y="0"/>
                </a:moveTo>
                <a:lnTo>
                  <a:pt x="0" y="2412"/>
                </a:lnTo>
                <a:lnTo>
                  <a:pt x="715137" y="780288"/>
                </a:lnTo>
                <a:lnTo>
                  <a:pt x="743712" y="780288"/>
                </a:lnTo>
                <a:lnTo>
                  <a:pt x="0" y="0"/>
                </a:lnTo>
                <a:close/>
              </a:path>
            </a:pathLst>
          </a:custGeom>
          <a:solidFill>
            <a:srgbClr val="5E0D0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1143000" y="3497579"/>
            <a:ext cx="1065530" cy="800100"/>
          </a:xfrm>
          <a:custGeom>
            <a:avLst/>
            <a:gdLst/>
            <a:ahLst/>
            <a:cxnLst/>
            <a:rect l="l" t="t" r="r" b="b"/>
            <a:pathLst>
              <a:path w="1065530" h="800100">
                <a:moveTo>
                  <a:pt x="0" y="0"/>
                </a:moveTo>
                <a:lnTo>
                  <a:pt x="0" y="19050"/>
                </a:lnTo>
                <a:lnTo>
                  <a:pt x="743204" y="800100"/>
                </a:lnTo>
                <a:lnTo>
                  <a:pt x="1065276" y="800100"/>
                </a:lnTo>
                <a:lnTo>
                  <a:pt x="99949" y="16637"/>
                </a:lnTo>
                <a:lnTo>
                  <a:pt x="0" y="0"/>
                </a:lnTo>
                <a:close/>
              </a:path>
            </a:pathLst>
          </a:custGeom>
          <a:solidFill>
            <a:srgbClr val="8D151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1143000" y="3547871"/>
            <a:ext cx="688975" cy="749935"/>
          </a:xfrm>
          <a:custGeom>
            <a:avLst/>
            <a:gdLst/>
            <a:ahLst/>
            <a:cxnLst/>
            <a:rect l="l" t="t" r="r" b="b"/>
            <a:pathLst>
              <a:path w="688975" h="749935">
                <a:moveTo>
                  <a:pt x="0" y="0"/>
                </a:moveTo>
                <a:lnTo>
                  <a:pt x="0" y="152400"/>
                </a:lnTo>
                <a:lnTo>
                  <a:pt x="453136" y="749807"/>
                </a:lnTo>
                <a:lnTo>
                  <a:pt x="688848" y="749807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1516380" y="1763648"/>
            <a:ext cx="82296" cy="838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1516380" y="2303145"/>
            <a:ext cx="82296" cy="838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1516380" y="3392804"/>
            <a:ext cx="82296" cy="8382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 txBox="1"/>
          <p:nvPr/>
        </p:nvSpPr>
        <p:spPr>
          <a:xfrm>
            <a:off x="1881377" y="1287017"/>
            <a:ext cx="3180715" cy="253365"/>
          </a:xfrm>
          <a:prstGeom prst="rect">
            <a:avLst/>
          </a:prstGeom>
          <a:solidFill>
            <a:srgbClr val="C3E2DB"/>
          </a:solidFill>
          <a:ln w="4572">
            <a:solidFill>
              <a:srgbClr val="CAD3B8"/>
            </a:solidFill>
          </a:ln>
        </p:spPr>
        <p:txBody>
          <a:bodyPr wrap="square" lIns="0" tIns="6350" rIns="0" bIns="0" rtlCol="0" vert="horz">
            <a:spAutoFit/>
          </a:bodyPr>
          <a:lstStyle/>
          <a:p>
            <a:pPr marL="198755">
              <a:lnSpc>
                <a:spcPct val="100000"/>
              </a:lnSpc>
              <a:spcBef>
                <a:spcPts val="50"/>
              </a:spcBef>
            </a:pPr>
            <a:r>
              <a:rPr dirty="0" sz="1400" spc="10">
                <a:solidFill>
                  <a:srgbClr val="001F5F"/>
                </a:solidFill>
                <a:latin typeface="Arial"/>
                <a:cs typeface="Arial"/>
              </a:rPr>
              <a:t>Causes</a:t>
            </a:r>
            <a:r>
              <a:rPr dirty="0" sz="1400" spc="-55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dirty="0" sz="1400" spc="130">
                <a:solidFill>
                  <a:srgbClr val="001F5F"/>
                </a:solidFill>
                <a:latin typeface="Arial"/>
                <a:cs typeface="Arial"/>
              </a:rPr>
              <a:t>of</a:t>
            </a:r>
            <a:r>
              <a:rPr dirty="0" sz="1400" spc="-55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dirty="0" sz="1400" spc="160">
                <a:solidFill>
                  <a:srgbClr val="001F5F"/>
                </a:solidFill>
                <a:latin typeface="Arial"/>
                <a:cs typeface="Arial"/>
              </a:rPr>
              <a:t>atrial</a:t>
            </a:r>
            <a:r>
              <a:rPr dirty="0" sz="1400" spc="-65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dirty="0" sz="1400" spc="90">
                <a:solidFill>
                  <a:srgbClr val="001F5F"/>
                </a:solidFill>
                <a:latin typeface="Arial"/>
                <a:cs typeface="Arial"/>
              </a:rPr>
              <a:t>pressure</a:t>
            </a:r>
            <a:r>
              <a:rPr dirty="0" sz="1400" spc="-8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dirty="0" sz="1400" spc="75">
                <a:solidFill>
                  <a:srgbClr val="001F5F"/>
                </a:solidFill>
                <a:latin typeface="Arial"/>
                <a:cs typeface="Arial"/>
              </a:rPr>
              <a:t>waves</a:t>
            </a:r>
            <a:endParaRPr sz="14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143304" y="868933"/>
            <a:ext cx="4571365" cy="3428365"/>
          </a:xfrm>
          <a:prstGeom prst="rect">
            <a:avLst/>
          </a:prstGeom>
          <a:ln w="24384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50">
              <a:latin typeface="Times New Roman"/>
              <a:cs typeface="Times New Roman"/>
            </a:endParaRPr>
          </a:p>
          <a:p>
            <a:pPr marL="570865">
              <a:lnSpc>
                <a:spcPct val="100000"/>
              </a:lnSpc>
            </a:pPr>
            <a:r>
              <a:rPr dirty="0" sz="1100" spc="55">
                <a:latin typeface="Arial"/>
                <a:cs typeface="Arial"/>
              </a:rPr>
              <a:t>‘a’ </a:t>
            </a:r>
            <a:r>
              <a:rPr dirty="0" sz="1100" spc="70">
                <a:latin typeface="Arial"/>
                <a:cs typeface="Arial"/>
              </a:rPr>
              <a:t>wave: </a:t>
            </a:r>
            <a:r>
              <a:rPr dirty="0" sz="1000" spc="-10" b="1">
                <a:latin typeface="Calibri"/>
                <a:cs typeface="Calibri"/>
              </a:rPr>
              <a:t>Atrial</a:t>
            </a:r>
            <a:r>
              <a:rPr dirty="0" sz="1000" spc="10" b="1">
                <a:latin typeface="Calibri"/>
                <a:cs typeface="Calibri"/>
              </a:rPr>
              <a:t> </a:t>
            </a:r>
            <a:r>
              <a:rPr dirty="0" sz="1000" spc="-10" b="1">
                <a:latin typeface="Calibri"/>
                <a:cs typeface="Calibri"/>
              </a:rPr>
              <a:t>systole</a:t>
            </a:r>
            <a:r>
              <a:rPr dirty="0" sz="1000" spc="-10">
                <a:latin typeface="Calibri"/>
                <a:cs typeface="Calibri"/>
              </a:rPr>
              <a:t>:</a:t>
            </a:r>
            <a:endParaRPr sz="1000">
              <a:latin typeface="Calibri"/>
              <a:cs typeface="Calibri"/>
            </a:endParaRPr>
          </a:p>
          <a:p>
            <a:pPr marL="1225550">
              <a:lnSpc>
                <a:spcPct val="100000"/>
              </a:lnSpc>
              <a:spcBef>
                <a:spcPts val="400"/>
              </a:spcBef>
            </a:pPr>
            <a:r>
              <a:rPr dirty="0" sz="950" spc="-5" b="1">
                <a:latin typeface="Calibri"/>
                <a:cs typeface="Calibri"/>
              </a:rPr>
              <a:t>↑ </a:t>
            </a:r>
            <a:r>
              <a:rPr dirty="0" sz="950" spc="-5">
                <a:latin typeface="Calibri"/>
                <a:cs typeface="Calibri"/>
              </a:rPr>
              <a:t>atrial pressure </a:t>
            </a:r>
            <a:r>
              <a:rPr dirty="0" sz="950">
                <a:latin typeface="Calibri"/>
                <a:cs typeface="Calibri"/>
              </a:rPr>
              <a:t>during </a:t>
            </a:r>
            <a:r>
              <a:rPr dirty="0" sz="950" spc="-5">
                <a:latin typeface="Calibri"/>
                <a:cs typeface="Calibri"/>
              </a:rPr>
              <a:t>atrial</a:t>
            </a:r>
            <a:r>
              <a:rPr dirty="0" sz="950" spc="-90">
                <a:latin typeface="Calibri"/>
                <a:cs typeface="Calibri"/>
              </a:rPr>
              <a:t> </a:t>
            </a:r>
            <a:r>
              <a:rPr dirty="0" sz="950" spc="-10">
                <a:latin typeface="Calibri"/>
                <a:cs typeface="Calibri"/>
              </a:rPr>
              <a:t>systole.</a:t>
            </a:r>
            <a:endParaRPr sz="9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200">
              <a:latin typeface="Times New Roman"/>
              <a:cs typeface="Times New Roman"/>
            </a:endParaRPr>
          </a:p>
          <a:p>
            <a:pPr marL="570865">
              <a:lnSpc>
                <a:spcPct val="100000"/>
              </a:lnSpc>
            </a:pPr>
            <a:r>
              <a:rPr dirty="0" sz="1100" spc="65">
                <a:latin typeface="Arial"/>
                <a:cs typeface="Arial"/>
              </a:rPr>
              <a:t>‘c’ </a:t>
            </a:r>
            <a:r>
              <a:rPr dirty="0" sz="1100" spc="70">
                <a:latin typeface="Arial"/>
                <a:cs typeface="Arial"/>
              </a:rPr>
              <a:t>wave: </a:t>
            </a:r>
            <a:r>
              <a:rPr dirty="0" sz="1000" spc="-10" b="1">
                <a:latin typeface="Calibri"/>
                <a:cs typeface="Calibri"/>
              </a:rPr>
              <a:t>Ventricular</a:t>
            </a:r>
            <a:r>
              <a:rPr dirty="0" sz="1000" spc="30" b="1">
                <a:latin typeface="Calibri"/>
                <a:cs typeface="Calibri"/>
              </a:rPr>
              <a:t> </a:t>
            </a:r>
            <a:r>
              <a:rPr dirty="0" sz="1000" spc="-15" b="1">
                <a:latin typeface="Calibri"/>
                <a:cs typeface="Calibri"/>
              </a:rPr>
              <a:t>systole</a:t>
            </a:r>
            <a:endParaRPr sz="1000">
              <a:latin typeface="Calibri"/>
              <a:cs typeface="Calibri"/>
            </a:endParaRPr>
          </a:p>
          <a:p>
            <a:pPr marL="1129030" marR="301625" indent="-512445">
              <a:lnSpc>
                <a:spcPts val="1360"/>
              </a:lnSpc>
              <a:spcBef>
                <a:spcPts val="155"/>
              </a:spcBef>
            </a:pPr>
            <a:r>
              <a:rPr dirty="0" sz="900">
                <a:solidFill>
                  <a:srgbClr val="003366"/>
                </a:solidFill>
                <a:latin typeface="Courier New"/>
                <a:cs typeface="Courier New"/>
              </a:rPr>
              <a:t>o </a:t>
            </a:r>
            <a:r>
              <a:rPr dirty="0" sz="950" spc="20">
                <a:latin typeface="Arial"/>
                <a:cs typeface="Arial"/>
              </a:rPr>
              <a:t>+ve </a:t>
            </a:r>
            <a:r>
              <a:rPr dirty="0" sz="1100">
                <a:latin typeface="Symbol"/>
                <a:cs typeface="Symbol"/>
              </a:rPr>
              <a:t>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950">
                <a:latin typeface="Calibri"/>
                <a:cs typeface="Calibri"/>
              </a:rPr>
              <a:t>due </a:t>
            </a:r>
            <a:r>
              <a:rPr dirty="0" sz="950" spc="-15">
                <a:latin typeface="Calibri"/>
                <a:cs typeface="Calibri"/>
              </a:rPr>
              <a:t>to </a:t>
            </a:r>
            <a:r>
              <a:rPr dirty="0" sz="950" spc="-5">
                <a:latin typeface="Calibri"/>
                <a:cs typeface="Calibri"/>
              </a:rPr>
              <a:t>the </a:t>
            </a:r>
            <a:r>
              <a:rPr dirty="0" sz="950">
                <a:latin typeface="Calibri"/>
                <a:cs typeface="Calibri"/>
              </a:rPr>
              <a:t>bulging </a:t>
            </a:r>
            <a:r>
              <a:rPr dirty="0" sz="950" spc="-5">
                <a:latin typeface="Calibri"/>
                <a:cs typeface="Calibri"/>
              </a:rPr>
              <a:t>of </a:t>
            </a:r>
            <a:r>
              <a:rPr dirty="0" sz="950" spc="-15">
                <a:latin typeface="Calibri"/>
                <a:cs typeface="Calibri"/>
              </a:rPr>
              <a:t>AV- </a:t>
            </a:r>
            <a:r>
              <a:rPr dirty="0" sz="950" spc="-5">
                <a:latin typeface="Calibri"/>
                <a:cs typeface="Calibri"/>
              </a:rPr>
              <a:t>vs </a:t>
            </a:r>
            <a:r>
              <a:rPr dirty="0" sz="950" spc="-10">
                <a:latin typeface="Calibri"/>
                <a:cs typeface="Calibri"/>
              </a:rPr>
              <a:t>into </a:t>
            </a:r>
            <a:r>
              <a:rPr dirty="0" sz="950" spc="-5">
                <a:latin typeface="Calibri"/>
                <a:cs typeface="Calibri"/>
              </a:rPr>
              <a:t>the </a:t>
            </a:r>
            <a:r>
              <a:rPr dirty="0" sz="950" spc="-10">
                <a:latin typeface="Calibri"/>
                <a:cs typeface="Calibri"/>
              </a:rPr>
              <a:t>atria </a:t>
            </a:r>
            <a:r>
              <a:rPr dirty="0" sz="950">
                <a:latin typeface="Calibri"/>
                <a:cs typeface="Calibri"/>
              </a:rPr>
              <a:t>during </a:t>
            </a:r>
            <a:r>
              <a:rPr dirty="0" sz="950" spc="-5">
                <a:latin typeface="Calibri"/>
                <a:cs typeface="Calibri"/>
              </a:rPr>
              <a:t>‘isovolumetric  </a:t>
            </a:r>
            <a:r>
              <a:rPr dirty="0" sz="950" spc="-10">
                <a:latin typeface="Calibri"/>
                <a:cs typeface="Calibri"/>
              </a:rPr>
              <a:t>contraction</a:t>
            </a:r>
            <a:r>
              <a:rPr dirty="0" sz="950" spc="-30">
                <a:latin typeface="Calibri"/>
                <a:cs typeface="Calibri"/>
              </a:rPr>
              <a:t> </a:t>
            </a:r>
            <a:r>
              <a:rPr dirty="0" sz="950" spc="-15">
                <a:latin typeface="Calibri"/>
                <a:cs typeface="Calibri"/>
              </a:rPr>
              <a:t>phase.’</a:t>
            </a:r>
            <a:endParaRPr sz="950">
              <a:latin typeface="Calibri"/>
              <a:cs typeface="Calibri"/>
            </a:endParaRPr>
          </a:p>
          <a:p>
            <a:pPr marL="1103630" marR="56515" indent="-487045">
              <a:lnSpc>
                <a:spcPct val="114100"/>
              </a:lnSpc>
              <a:spcBef>
                <a:spcPts val="170"/>
              </a:spcBef>
            </a:pPr>
            <a:r>
              <a:rPr dirty="0" sz="900">
                <a:solidFill>
                  <a:srgbClr val="003366"/>
                </a:solidFill>
                <a:latin typeface="Courier New"/>
                <a:cs typeface="Courier New"/>
              </a:rPr>
              <a:t>o </a:t>
            </a:r>
            <a:r>
              <a:rPr dirty="0" sz="950">
                <a:latin typeface="Arial"/>
                <a:cs typeface="Arial"/>
              </a:rPr>
              <a:t>-ve </a:t>
            </a:r>
            <a:r>
              <a:rPr dirty="0" sz="1100">
                <a:latin typeface="Symbol"/>
                <a:cs typeface="Symbol"/>
              </a:rPr>
              <a:t>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950">
                <a:latin typeface="Calibri"/>
                <a:cs typeface="Calibri"/>
              </a:rPr>
              <a:t>due </a:t>
            </a:r>
            <a:r>
              <a:rPr dirty="0" sz="950" spc="-15">
                <a:latin typeface="Calibri"/>
                <a:cs typeface="Calibri"/>
              </a:rPr>
              <a:t>to </a:t>
            </a:r>
            <a:r>
              <a:rPr dirty="0" sz="950" spc="-5">
                <a:latin typeface="Calibri"/>
                <a:cs typeface="Calibri"/>
              </a:rPr>
              <a:t>the </a:t>
            </a:r>
            <a:r>
              <a:rPr dirty="0" sz="950">
                <a:latin typeface="Calibri"/>
                <a:cs typeface="Calibri"/>
              </a:rPr>
              <a:t>pulling </a:t>
            </a:r>
            <a:r>
              <a:rPr dirty="0" sz="950" spc="-5">
                <a:latin typeface="Calibri"/>
                <a:cs typeface="Calibri"/>
              </a:rPr>
              <a:t>down of the atrial muscle &amp; </a:t>
            </a:r>
            <a:r>
              <a:rPr dirty="0" sz="950" spc="-20">
                <a:latin typeface="Calibri"/>
                <a:cs typeface="Calibri"/>
              </a:rPr>
              <a:t>AV </a:t>
            </a:r>
            <a:r>
              <a:rPr dirty="0" sz="950">
                <a:latin typeface="Calibri"/>
                <a:cs typeface="Calibri"/>
              </a:rPr>
              <a:t>cusps during </a:t>
            </a:r>
            <a:r>
              <a:rPr dirty="0" sz="950" spc="-5">
                <a:latin typeface="Calibri"/>
                <a:cs typeface="Calibri"/>
              </a:rPr>
              <a:t>‘rapid  ejection </a:t>
            </a:r>
            <a:r>
              <a:rPr dirty="0" sz="950" spc="-15">
                <a:latin typeface="Calibri"/>
                <a:cs typeface="Calibri"/>
              </a:rPr>
              <a:t>phase’, </a:t>
            </a:r>
            <a:r>
              <a:rPr dirty="0" sz="950" spc="-5">
                <a:latin typeface="Calibri"/>
                <a:cs typeface="Calibri"/>
              </a:rPr>
              <a:t>resulting in </a:t>
            </a:r>
            <a:r>
              <a:rPr dirty="0" sz="950" spc="-5" b="1">
                <a:latin typeface="Symbol"/>
                <a:cs typeface="Symbol"/>
              </a:rPr>
              <a:t></a:t>
            </a:r>
            <a:r>
              <a:rPr dirty="0" sz="950" spc="-5" b="1">
                <a:latin typeface="Times New Roman"/>
                <a:cs typeface="Times New Roman"/>
              </a:rPr>
              <a:t> </a:t>
            </a:r>
            <a:r>
              <a:rPr dirty="0" sz="950" spc="-5">
                <a:latin typeface="Calibri"/>
                <a:cs typeface="Calibri"/>
              </a:rPr>
              <a:t>atrial</a:t>
            </a:r>
            <a:r>
              <a:rPr dirty="0" sz="950" spc="-15">
                <a:latin typeface="Calibri"/>
                <a:cs typeface="Calibri"/>
              </a:rPr>
              <a:t> </a:t>
            </a:r>
            <a:r>
              <a:rPr dirty="0" sz="950" spc="-5">
                <a:latin typeface="Calibri"/>
                <a:cs typeface="Calibri"/>
              </a:rPr>
              <a:t>pressure.</a:t>
            </a:r>
            <a:endParaRPr sz="9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200">
              <a:latin typeface="Times New Roman"/>
              <a:cs typeface="Times New Roman"/>
            </a:endParaRPr>
          </a:p>
          <a:p>
            <a:pPr marL="570865">
              <a:lnSpc>
                <a:spcPct val="100000"/>
              </a:lnSpc>
            </a:pPr>
            <a:r>
              <a:rPr dirty="0" sz="1100" spc="105">
                <a:latin typeface="Arial"/>
                <a:cs typeface="Arial"/>
              </a:rPr>
              <a:t>‘v’</a:t>
            </a:r>
            <a:r>
              <a:rPr dirty="0" sz="1100" spc="-145">
                <a:latin typeface="Arial"/>
                <a:cs typeface="Arial"/>
              </a:rPr>
              <a:t> </a:t>
            </a:r>
            <a:r>
              <a:rPr dirty="0" sz="1100" spc="70">
                <a:latin typeface="Arial"/>
                <a:cs typeface="Arial"/>
              </a:rPr>
              <a:t>wave:</a:t>
            </a:r>
            <a:endParaRPr sz="1100">
              <a:latin typeface="Arial"/>
              <a:cs typeface="Arial"/>
            </a:endParaRPr>
          </a:p>
          <a:p>
            <a:pPr marL="61849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001F5F"/>
                </a:solidFill>
                <a:latin typeface="Courier New"/>
                <a:cs typeface="Courier New"/>
              </a:rPr>
              <a:t>o </a:t>
            </a:r>
            <a:r>
              <a:rPr dirty="0" sz="950" spc="20">
                <a:latin typeface="Arial"/>
                <a:cs typeface="Arial"/>
              </a:rPr>
              <a:t>+ve </a:t>
            </a:r>
            <a:r>
              <a:rPr dirty="0" sz="1100">
                <a:latin typeface="Symbol"/>
                <a:cs typeface="Symbol"/>
              </a:rPr>
              <a:t>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950" spc="-5" b="1">
                <a:latin typeface="Symbol"/>
                <a:cs typeface="Symbol"/>
              </a:rPr>
              <a:t></a:t>
            </a:r>
            <a:r>
              <a:rPr dirty="0" sz="950" spc="-5" b="1">
                <a:latin typeface="Times New Roman"/>
                <a:cs typeface="Times New Roman"/>
              </a:rPr>
              <a:t> </a:t>
            </a:r>
            <a:r>
              <a:rPr dirty="0" sz="950" spc="-10">
                <a:latin typeface="Calibri"/>
                <a:cs typeface="Calibri"/>
              </a:rPr>
              <a:t>Atrial </a:t>
            </a:r>
            <a:r>
              <a:rPr dirty="0" sz="950" spc="-5">
                <a:latin typeface="Calibri"/>
                <a:cs typeface="Calibri"/>
              </a:rPr>
              <a:t>pressure </a:t>
            </a:r>
            <a:r>
              <a:rPr dirty="0" sz="950" spc="-5" b="1">
                <a:latin typeface="Calibri"/>
                <a:cs typeface="Calibri"/>
              </a:rPr>
              <a:t>due </a:t>
            </a:r>
            <a:r>
              <a:rPr dirty="0" sz="950" spc="-15" b="1">
                <a:latin typeface="Calibri"/>
                <a:cs typeface="Calibri"/>
              </a:rPr>
              <a:t>to </a:t>
            </a:r>
            <a:r>
              <a:rPr dirty="0" sz="950" spc="-5" b="1">
                <a:latin typeface="Symbol"/>
                <a:cs typeface="Symbol"/>
              </a:rPr>
              <a:t></a:t>
            </a:r>
            <a:r>
              <a:rPr dirty="0" sz="950" spc="-5" b="1">
                <a:latin typeface="Times New Roman"/>
                <a:cs typeface="Times New Roman"/>
              </a:rPr>
              <a:t> </a:t>
            </a:r>
            <a:r>
              <a:rPr dirty="0" sz="950" spc="-10" b="1">
                <a:latin typeface="Calibri"/>
                <a:cs typeface="Calibri"/>
              </a:rPr>
              <a:t>venous return </a:t>
            </a:r>
            <a:r>
              <a:rPr dirty="0" sz="950" spc="-5" b="1">
                <a:latin typeface="Calibri"/>
                <a:cs typeface="Calibri"/>
              </a:rPr>
              <a:t>(VR)</a:t>
            </a:r>
            <a:r>
              <a:rPr dirty="0" sz="950" spc="105" b="1">
                <a:latin typeface="Calibri"/>
                <a:cs typeface="Calibri"/>
              </a:rPr>
              <a:t> </a:t>
            </a:r>
            <a:r>
              <a:rPr dirty="0" sz="950">
                <a:latin typeface="Calibri"/>
                <a:cs typeface="Calibri"/>
              </a:rPr>
              <a:t>during</a:t>
            </a:r>
            <a:endParaRPr sz="950">
              <a:latin typeface="Calibri"/>
              <a:cs typeface="Calibri"/>
            </a:endParaRPr>
          </a:p>
          <a:p>
            <a:pPr marL="1124585">
              <a:lnSpc>
                <a:spcPct val="100000"/>
              </a:lnSpc>
              <a:spcBef>
                <a:spcPts val="234"/>
              </a:spcBef>
            </a:pPr>
            <a:r>
              <a:rPr dirty="0" sz="950" spc="-5">
                <a:latin typeface="Calibri"/>
                <a:cs typeface="Calibri"/>
              </a:rPr>
              <a:t>atrial</a:t>
            </a:r>
            <a:r>
              <a:rPr dirty="0" sz="950" spc="-100">
                <a:latin typeface="Calibri"/>
                <a:cs typeface="Calibri"/>
              </a:rPr>
              <a:t> </a:t>
            </a:r>
            <a:r>
              <a:rPr dirty="0" sz="950" spc="-5">
                <a:latin typeface="Calibri"/>
                <a:cs typeface="Calibri"/>
              </a:rPr>
              <a:t>diastole.</a:t>
            </a:r>
            <a:endParaRPr sz="950">
              <a:latin typeface="Calibri"/>
              <a:cs typeface="Calibri"/>
            </a:endParaRPr>
          </a:p>
          <a:p>
            <a:pPr marL="616585">
              <a:lnSpc>
                <a:spcPct val="100000"/>
              </a:lnSpc>
              <a:spcBef>
                <a:spcPts val="430"/>
              </a:spcBef>
            </a:pPr>
            <a:r>
              <a:rPr dirty="0" sz="900">
                <a:solidFill>
                  <a:srgbClr val="003366"/>
                </a:solidFill>
                <a:latin typeface="Courier New"/>
                <a:cs typeface="Courier New"/>
              </a:rPr>
              <a:t>o </a:t>
            </a:r>
            <a:r>
              <a:rPr dirty="0" sz="950">
                <a:latin typeface="Arial"/>
                <a:cs typeface="Arial"/>
              </a:rPr>
              <a:t>-ve </a:t>
            </a:r>
            <a:r>
              <a:rPr dirty="0" sz="1100">
                <a:latin typeface="Symbol"/>
                <a:cs typeface="Symbol"/>
              </a:rPr>
              <a:t>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950" spc="-5" b="1">
                <a:latin typeface="Symbol"/>
                <a:cs typeface="Symbol"/>
              </a:rPr>
              <a:t></a:t>
            </a:r>
            <a:r>
              <a:rPr dirty="0" sz="950" spc="-5" b="1">
                <a:latin typeface="Times New Roman"/>
                <a:cs typeface="Times New Roman"/>
              </a:rPr>
              <a:t> </a:t>
            </a:r>
            <a:r>
              <a:rPr dirty="0" sz="950" spc="-5" b="1">
                <a:latin typeface="Symbol"/>
                <a:cs typeface="Symbol"/>
              </a:rPr>
              <a:t></a:t>
            </a:r>
            <a:r>
              <a:rPr dirty="0" sz="950" spc="-5" b="1">
                <a:latin typeface="Times New Roman"/>
                <a:cs typeface="Times New Roman"/>
              </a:rPr>
              <a:t> </a:t>
            </a:r>
            <a:r>
              <a:rPr dirty="0" sz="950" spc="-5">
                <a:latin typeface="Calibri"/>
                <a:cs typeface="Calibri"/>
              </a:rPr>
              <a:t>atrial pressure </a:t>
            </a:r>
            <a:r>
              <a:rPr dirty="0" sz="950">
                <a:latin typeface="Calibri"/>
                <a:cs typeface="Calibri"/>
              </a:rPr>
              <a:t>during </a:t>
            </a:r>
            <a:r>
              <a:rPr dirty="0" sz="950" spc="-5">
                <a:latin typeface="Calibri"/>
                <a:cs typeface="Calibri"/>
              </a:rPr>
              <a:t>‘rapid filling</a:t>
            </a:r>
            <a:r>
              <a:rPr dirty="0" sz="950" spc="-110">
                <a:latin typeface="Calibri"/>
                <a:cs typeface="Calibri"/>
              </a:rPr>
              <a:t> </a:t>
            </a:r>
            <a:r>
              <a:rPr dirty="0" sz="950" spc="-15">
                <a:latin typeface="Calibri"/>
                <a:cs typeface="Calibri"/>
              </a:rPr>
              <a:t>phase.’</a:t>
            </a:r>
            <a:endParaRPr sz="950">
              <a:latin typeface="Calibri"/>
              <a:cs typeface="Calibri"/>
            </a:endParaRPr>
          </a:p>
          <a:p>
            <a:pPr algn="r" marR="252729">
              <a:lnSpc>
                <a:spcPct val="100000"/>
              </a:lnSpc>
              <a:spcBef>
                <a:spcPts val="760"/>
              </a:spcBef>
            </a:pPr>
            <a:r>
              <a:rPr dirty="0" sz="600" b="1">
                <a:solidFill>
                  <a:srgbClr val="001F5F"/>
                </a:solidFill>
                <a:latin typeface="Arial"/>
                <a:cs typeface="Arial"/>
              </a:rPr>
              <a:t>33</a:t>
            </a:r>
            <a:endParaRPr sz="600">
              <a:latin typeface="Arial"/>
              <a:cs typeface="Aria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5099303" y="882396"/>
            <a:ext cx="600455" cy="26974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1143000" y="4844796"/>
            <a:ext cx="4572000" cy="3429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1143000" y="4844796"/>
            <a:ext cx="536575" cy="2646045"/>
          </a:xfrm>
          <a:custGeom>
            <a:avLst/>
            <a:gdLst/>
            <a:ahLst/>
            <a:cxnLst/>
            <a:rect l="l" t="t" r="r" b="b"/>
            <a:pathLst>
              <a:path w="536575" h="2646045">
                <a:moveTo>
                  <a:pt x="536448" y="0"/>
                </a:moveTo>
                <a:lnTo>
                  <a:pt x="407924" y="0"/>
                </a:lnTo>
                <a:lnTo>
                  <a:pt x="0" y="2486152"/>
                </a:lnTo>
                <a:lnTo>
                  <a:pt x="0" y="2629027"/>
                </a:lnTo>
                <a:lnTo>
                  <a:pt x="99987" y="2645664"/>
                </a:lnTo>
                <a:lnTo>
                  <a:pt x="536448" y="0"/>
                </a:lnTo>
                <a:close/>
              </a:path>
            </a:pathLst>
          </a:custGeom>
          <a:solidFill>
            <a:srgbClr val="BB1C1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1143000" y="4844796"/>
            <a:ext cx="379730" cy="2312035"/>
          </a:xfrm>
          <a:custGeom>
            <a:avLst/>
            <a:gdLst/>
            <a:ahLst/>
            <a:cxnLst/>
            <a:rect l="l" t="t" r="r" b="b"/>
            <a:pathLst>
              <a:path w="379730" h="2312034">
                <a:moveTo>
                  <a:pt x="379475" y="0"/>
                </a:moveTo>
                <a:lnTo>
                  <a:pt x="252475" y="0"/>
                </a:lnTo>
                <a:lnTo>
                  <a:pt x="0" y="1538096"/>
                </a:lnTo>
                <a:lnTo>
                  <a:pt x="0" y="2311908"/>
                </a:lnTo>
                <a:lnTo>
                  <a:pt x="379475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1143000" y="7676388"/>
            <a:ext cx="452755" cy="597535"/>
          </a:xfrm>
          <a:custGeom>
            <a:avLst/>
            <a:gdLst/>
            <a:ahLst/>
            <a:cxnLst/>
            <a:rect l="l" t="t" r="r" b="b"/>
            <a:pathLst>
              <a:path w="452755" h="597534">
                <a:moveTo>
                  <a:pt x="0" y="0"/>
                </a:moveTo>
                <a:lnTo>
                  <a:pt x="0" y="9524"/>
                </a:lnTo>
                <a:lnTo>
                  <a:pt x="426466" y="597407"/>
                </a:lnTo>
                <a:lnTo>
                  <a:pt x="452628" y="597407"/>
                </a:lnTo>
                <a:lnTo>
                  <a:pt x="0" y="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1143000" y="7493507"/>
            <a:ext cx="744220" cy="780415"/>
          </a:xfrm>
          <a:custGeom>
            <a:avLst/>
            <a:gdLst/>
            <a:ahLst/>
            <a:cxnLst/>
            <a:rect l="l" t="t" r="r" b="b"/>
            <a:pathLst>
              <a:path w="744219" h="780415">
                <a:moveTo>
                  <a:pt x="0" y="0"/>
                </a:moveTo>
                <a:lnTo>
                  <a:pt x="0" y="2413"/>
                </a:lnTo>
                <a:lnTo>
                  <a:pt x="715137" y="780288"/>
                </a:lnTo>
                <a:lnTo>
                  <a:pt x="743712" y="780288"/>
                </a:lnTo>
                <a:lnTo>
                  <a:pt x="0" y="0"/>
                </a:lnTo>
                <a:close/>
              </a:path>
            </a:pathLst>
          </a:custGeom>
          <a:solidFill>
            <a:srgbClr val="5E0D0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1143000" y="7473695"/>
            <a:ext cx="1065530" cy="800100"/>
          </a:xfrm>
          <a:custGeom>
            <a:avLst/>
            <a:gdLst/>
            <a:ahLst/>
            <a:cxnLst/>
            <a:rect l="l" t="t" r="r" b="b"/>
            <a:pathLst>
              <a:path w="1065530" h="800100">
                <a:moveTo>
                  <a:pt x="0" y="0"/>
                </a:moveTo>
                <a:lnTo>
                  <a:pt x="0" y="19049"/>
                </a:lnTo>
                <a:lnTo>
                  <a:pt x="743204" y="800099"/>
                </a:lnTo>
                <a:lnTo>
                  <a:pt x="1065276" y="800099"/>
                </a:lnTo>
                <a:lnTo>
                  <a:pt x="99949" y="16636"/>
                </a:lnTo>
                <a:lnTo>
                  <a:pt x="0" y="0"/>
                </a:lnTo>
                <a:close/>
              </a:path>
            </a:pathLst>
          </a:custGeom>
          <a:solidFill>
            <a:srgbClr val="8D151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1143000" y="7523988"/>
            <a:ext cx="688975" cy="749935"/>
          </a:xfrm>
          <a:custGeom>
            <a:avLst/>
            <a:gdLst/>
            <a:ahLst/>
            <a:cxnLst/>
            <a:rect l="l" t="t" r="r" b="b"/>
            <a:pathLst>
              <a:path w="688975" h="749934">
                <a:moveTo>
                  <a:pt x="0" y="0"/>
                </a:moveTo>
                <a:lnTo>
                  <a:pt x="0" y="152399"/>
                </a:lnTo>
                <a:lnTo>
                  <a:pt x="453136" y="749807"/>
                </a:lnTo>
                <a:lnTo>
                  <a:pt x="688848" y="749807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 txBox="1"/>
          <p:nvPr/>
        </p:nvSpPr>
        <p:spPr>
          <a:xfrm>
            <a:off x="1773173" y="5299709"/>
            <a:ext cx="3564890" cy="253365"/>
          </a:xfrm>
          <a:prstGeom prst="rect">
            <a:avLst/>
          </a:prstGeom>
          <a:solidFill>
            <a:srgbClr val="C3E2DB"/>
          </a:solidFill>
          <a:ln w="4572">
            <a:solidFill>
              <a:srgbClr val="CAD3B8"/>
            </a:solidFill>
          </a:ln>
        </p:spPr>
        <p:txBody>
          <a:bodyPr wrap="square" lIns="0" tIns="38100" rIns="0" bIns="0" rtlCol="0" vert="horz">
            <a:spAutoFit/>
          </a:bodyPr>
          <a:lstStyle/>
          <a:p>
            <a:pPr marL="196850">
              <a:lnSpc>
                <a:spcPct val="100000"/>
              </a:lnSpc>
              <a:spcBef>
                <a:spcPts val="300"/>
              </a:spcBef>
            </a:pPr>
            <a:r>
              <a:rPr dirty="0" sz="1200" spc="10">
                <a:solidFill>
                  <a:srgbClr val="001F5F"/>
                </a:solidFill>
                <a:latin typeface="Arial"/>
                <a:cs typeface="Arial"/>
              </a:rPr>
              <a:t>Causes</a:t>
            </a:r>
            <a:r>
              <a:rPr dirty="0" sz="1200" spc="-55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dirty="0" sz="1200" spc="114">
                <a:solidFill>
                  <a:srgbClr val="001F5F"/>
                </a:solidFill>
                <a:latin typeface="Arial"/>
                <a:cs typeface="Arial"/>
              </a:rPr>
              <a:t>of</a:t>
            </a:r>
            <a:r>
              <a:rPr dirty="0" sz="1200" spc="-4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dirty="0" sz="1200" spc="135">
                <a:solidFill>
                  <a:srgbClr val="001F5F"/>
                </a:solidFill>
                <a:latin typeface="Arial"/>
                <a:cs typeface="Arial"/>
              </a:rPr>
              <a:t>atrial</a:t>
            </a:r>
            <a:r>
              <a:rPr dirty="0" sz="1200" spc="-55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dirty="0" sz="1200" spc="75">
                <a:solidFill>
                  <a:srgbClr val="001F5F"/>
                </a:solidFill>
                <a:latin typeface="Arial"/>
                <a:cs typeface="Arial"/>
              </a:rPr>
              <a:t>pressure</a:t>
            </a:r>
            <a:r>
              <a:rPr dirty="0" sz="1200" spc="-35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dirty="0" sz="1200" spc="65">
                <a:solidFill>
                  <a:srgbClr val="001F5F"/>
                </a:solidFill>
                <a:latin typeface="Arial"/>
                <a:cs typeface="Arial"/>
              </a:rPr>
              <a:t>waves</a:t>
            </a:r>
            <a:r>
              <a:rPr dirty="0" sz="1200" spc="-55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dirty="0" sz="1200" spc="-120">
                <a:solidFill>
                  <a:srgbClr val="001F5F"/>
                </a:solidFill>
                <a:latin typeface="Arial"/>
                <a:cs typeface="Arial"/>
              </a:rPr>
              <a:t>…</a:t>
            </a:r>
            <a:r>
              <a:rPr dirty="0" sz="1200" spc="-45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dirty="0" sz="1200" spc="114">
                <a:solidFill>
                  <a:srgbClr val="001F5F"/>
                </a:solidFill>
                <a:latin typeface="Arial"/>
                <a:cs typeface="Arial"/>
              </a:rPr>
              <a:t>(Cont.)</a:t>
            </a:r>
            <a:endParaRPr sz="1200">
              <a:latin typeface="Arial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1700022" y="5837935"/>
            <a:ext cx="88392" cy="8991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1700022" y="6634988"/>
            <a:ext cx="96012" cy="9753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 txBox="1"/>
          <p:nvPr/>
        </p:nvSpPr>
        <p:spPr>
          <a:xfrm>
            <a:off x="1143304" y="4845684"/>
            <a:ext cx="4571365" cy="3428365"/>
          </a:xfrm>
          <a:prstGeom prst="rect">
            <a:avLst/>
          </a:prstGeom>
          <a:ln w="24384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450">
              <a:latin typeface="Times New Roman"/>
              <a:cs typeface="Times New Roman"/>
            </a:endParaRPr>
          </a:p>
          <a:p>
            <a:pPr marL="799465">
              <a:lnSpc>
                <a:spcPct val="100000"/>
              </a:lnSpc>
            </a:pPr>
            <a:r>
              <a:rPr dirty="0" sz="1200" spc="100">
                <a:latin typeface="Arial"/>
                <a:cs typeface="Arial"/>
              </a:rPr>
              <a:t>‘x’</a:t>
            </a:r>
            <a:r>
              <a:rPr dirty="0" sz="1200" spc="-114">
                <a:latin typeface="Arial"/>
                <a:cs typeface="Arial"/>
              </a:rPr>
              <a:t> </a:t>
            </a:r>
            <a:r>
              <a:rPr dirty="0" sz="1200" spc="55">
                <a:latin typeface="Arial"/>
                <a:cs typeface="Arial"/>
              </a:rPr>
              <a:t>descent:</a:t>
            </a:r>
            <a:endParaRPr sz="1200">
              <a:latin typeface="Arial"/>
              <a:cs typeface="Arial"/>
            </a:endParaRPr>
          </a:p>
          <a:p>
            <a:pPr marL="812800" marR="603250" indent="-1905">
              <a:lnSpc>
                <a:spcPts val="1430"/>
              </a:lnSpc>
              <a:spcBef>
                <a:spcPts val="484"/>
              </a:spcBef>
            </a:pPr>
            <a:r>
              <a:rPr dirty="0" sz="1200" spc="-10">
                <a:latin typeface="Calibri"/>
                <a:cs typeface="Calibri"/>
              </a:rPr>
              <a:t>Downward </a:t>
            </a:r>
            <a:r>
              <a:rPr dirty="0" sz="1200" spc="-5">
                <a:latin typeface="Calibri"/>
                <a:cs typeface="Calibri"/>
              </a:rPr>
              <a:t>displacement of </a:t>
            </a:r>
            <a:r>
              <a:rPr dirty="0" sz="1200" spc="-15">
                <a:latin typeface="Calibri"/>
                <a:cs typeface="Calibri"/>
              </a:rPr>
              <a:t>AV- </a:t>
            </a:r>
            <a:r>
              <a:rPr dirty="0" sz="1200" spc="-5">
                <a:latin typeface="Calibri"/>
                <a:cs typeface="Calibri"/>
              </a:rPr>
              <a:t>vs </a:t>
            </a:r>
            <a:r>
              <a:rPr dirty="0" sz="1200">
                <a:latin typeface="Calibri"/>
                <a:cs typeface="Calibri"/>
              </a:rPr>
              <a:t>during </a:t>
            </a:r>
            <a:r>
              <a:rPr dirty="0" sz="1200" spc="-5">
                <a:latin typeface="Calibri"/>
                <a:cs typeface="Calibri"/>
              </a:rPr>
              <a:t>‘reduced  </a:t>
            </a:r>
            <a:r>
              <a:rPr dirty="0" sz="1200">
                <a:latin typeface="Calibri"/>
                <a:cs typeface="Calibri"/>
              </a:rPr>
              <a:t>ejection</a:t>
            </a:r>
            <a:r>
              <a:rPr dirty="0" sz="1200" spc="-95">
                <a:latin typeface="Calibri"/>
                <a:cs typeface="Calibri"/>
              </a:rPr>
              <a:t> </a:t>
            </a:r>
            <a:r>
              <a:rPr dirty="0" sz="1200" spc="-15">
                <a:latin typeface="Calibri"/>
                <a:cs typeface="Calibri"/>
              </a:rPr>
              <a:t>phase.’</a:t>
            </a:r>
            <a:endParaRPr sz="12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300">
              <a:latin typeface="Times New Roman"/>
              <a:cs typeface="Times New Roman"/>
            </a:endParaRPr>
          </a:p>
          <a:p>
            <a:pPr marL="786765">
              <a:lnSpc>
                <a:spcPct val="100000"/>
              </a:lnSpc>
            </a:pPr>
            <a:r>
              <a:rPr dirty="0" sz="1200" spc="105">
                <a:latin typeface="Arial"/>
                <a:cs typeface="Arial"/>
              </a:rPr>
              <a:t>‘y’</a:t>
            </a:r>
            <a:r>
              <a:rPr dirty="0" sz="1200" spc="-120">
                <a:latin typeface="Arial"/>
                <a:cs typeface="Arial"/>
              </a:rPr>
              <a:t> </a:t>
            </a:r>
            <a:r>
              <a:rPr dirty="0" sz="1200" spc="55">
                <a:latin typeface="Arial"/>
                <a:cs typeface="Arial"/>
              </a:rPr>
              <a:t>descent:</a:t>
            </a:r>
            <a:endParaRPr sz="1200">
              <a:latin typeface="Arial"/>
              <a:cs typeface="Arial"/>
            </a:endParaRPr>
          </a:p>
          <a:p>
            <a:pPr marL="807085">
              <a:lnSpc>
                <a:spcPct val="100000"/>
              </a:lnSpc>
              <a:spcBef>
                <a:spcPts val="335"/>
              </a:spcBef>
            </a:pPr>
            <a:r>
              <a:rPr dirty="0" sz="1200" spc="-5" b="1">
                <a:latin typeface="Symbol"/>
                <a:cs typeface="Symbol"/>
              </a:rPr>
              <a:t></a:t>
            </a:r>
            <a:r>
              <a:rPr dirty="0" sz="1200" spc="-5" b="1">
                <a:latin typeface="Times New Roman"/>
                <a:cs typeface="Times New Roman"/>
              </a:rPr>
              <a:t> </a:t>
            </a:r>
            <a:r>
              <a:rPr dirty="0" sz="1200" spc="-5" b="1">
                <a:latin typeface="Symbol"/>
                <a:cs typeface="Symbol"/>
              </a:rPr>
              <a:t></a:t>
            </a:r>
            <a:r>
              <a:rPr dirty="0" sz="1200" spc="-5" b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Calibri"/>
                <a:cs typeface="Calibri"/>
              </a:rPr>
              <a:t>atrial pressure </a:t>
            </a:r>
            <a:r>
              <a:rPr dirty="0" sz="1200">
                <a:latin typeface="Calibri"/>
                <a:cs typeface="Calibri"/>
              </a:rPr>
              <a:t>during </a:t>
            </a:r>
            <a:r>
              <a:rPr dirty="0" sz="1200" spc="-5">
                <a:latin typeface="Calibri"/>
                <a:cs typeface="Calibri"/>
              </a:rPr>
              <a:t>‘reduced </a:t>
            </a:r>
            <a:r>
              <a:rPr dirty="0" sz="1200">
                <a:latin typeface="Calibri"/>
                <a:cs typeface="Calibri"/>
              </a:rPr>
              <a:t>filling</a:t>
            </a:r>
            <a:r>
              <a:rPr dirty="0" sz="1200" spc="-140">
                <a:latin typeface="Calibri"/>
                <a:cs typeface="Calibri"/>
              </a:rPr>
              <a:t> </a:t>
            </a:r>
            <a:r>
              <a:rPr dirty="0" sz="1200" spc="-15">
                <a:latin typeface="Calibri"/>
                <a:cs typeface="Calibri"/>
              </a:rPr>
              <a:t>phase.’</a:t>
            </a:r>
            <a:endParaRPr sz="12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500">
              <a:latin typeface="Times New Roman"/>
              <a:cs typeface="Times New Roman"/>
            </a:endParaRPr>
          </a:p>
          <a:p>
            <a:pPr algn="r" marR="252729">
              <a:lnSpc>
                <a:spcPct val="100000"/>
              </a:lnSpc>
            </a:pPr>
            <a:r>
              <a:rPr dirty="0" sz="600" b="1">
                <a:solidFill>
                  <a:srgbClr val="001F5F"/>
                </a:solidFill>
                <a:latin typeface="Arial"/>
                <a:cs typeface="Arial"/>
              </a:rPr>
              <a:t>34</a:t>
            </a:r>
            <a:endParaRPr sz="600">
              <a:latin typeface="Arial"/>
              <a:cs typeface="Arial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5099303" y="4858511"/>
            <a:ext cx="600455" cy="26974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algn="r" marR="5715">
              <a:lnSpc>
                <a:spcPts val="1305"/>
              </a:lnSpc>
            </a:pPr>
            <a:r>
              <a:rPr dirty="0" spc="-25"/>
              <a:t>Dr. </a:t>
            </a:r>
            <a:r>
              <a:rPr dirty="0" spc="-5"/>
              <a:t>Abeer A. Al-Masri, Faculty </a:t>
            </a:r>
            <a:r>
              <a:rPr dirty="0"/>
              <a:t>of</a:t>
            </a:r>
            <a:r>
              <a:rPr dirty="0" spc="-120"/>
              <a:t> </a:t>
            </a:r>
            <a:r>
              <a:rPr dirty="0" spc="-5"/>
              <a:t>Medicine,</a:t>
            </a:r>
          </a:p>
          <a:p>
            <a:pPr algn="r" marR="5080">
              <a:lnSpc>
                <a:spcPct val="100000"/>
              </a:lnSpc>
            </a:pPr>
            <a:r>
              <a:rPr dirty="0" spc="-5"/>
              <a:t>KSU</a:t>
            </a:r>
          </a:p>
        </p:txBody>
      </p:sp>
      <p:sp>
        <p:nvSpPr>
          <p:cNvPr id="30" name="object 30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10"/>
              </a:lnSpc>
            </a:pPr>
            <a:r>
              <a:rPr dirty="0" spc="-5"/>
              <a:t>1</a:t>
            </a:r>
            <a:r>
              <a:rPr dirty="0" spc="-5"/>
              <a:t>7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113401" y="41147"/>
            <a:ext cx="1671320" cy="1949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 spc="-5">
                <a:latin typeface="Times New Roman"/>
                <a:cs typeface="Times New Roman"/>
              </a:rPr>
              <a:t>Cardiovascular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Physiology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1788" y="41147"/>
            <a:ext cx="644525" cy="1949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>
                <a:latin typeface="Times New Roman"/>
                <a:cs typeface="Times New Roman"/>
              </a:rPr>
              <a:t>2/23</a:t>
            </a:r>
            <a:r>
              <a:rPr dirty="0" sz="1200" spc="5">
                <a:latin typeface="Times New Roman"/>
                <a:cs typeface="Times New Roman"/>
              </a:rPr>
              <a:t>/</a:t>
            </a:r>
            <a:r>
              <a:rPr dirty="0" sz="1200">
                <a:latin typeface="Times New Roman"/>
                <a:cs typeface="Times New Roman"/>
              </a:rPr>
              <a:t>2016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143000" y="868680"/>
            <a:ext cx="4572000" cy="3429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143000" y="868680"/>
            <a:ext cx="536575" cy="2646045"/>
          </a:xfrm>
          <a:custGeom>
            <a:avLst/>
            <a:gdLst/>
            <a:ahLst/>
            <a:cxnLst/>
            <a:rect l="l" t="t" r="r" b="b"/>
            <a:pathLst>
              <a:path w="536575" h="2646045">
                <a:moveTo>
                  <a:pt x="536448" y="0"/>
                </a:moveTo>
                <a:lnTo>
                  <a:pt x="407924" y="0"/>
                </a:lnTo>
                <a:lnTo>
                  <a:pt x="0" y="2486152"/>
                </a:lnTo>
                <a:lnTo>
                  <a:pt x="0" y="2629027"/>
                </a:lnTo>
                <a:lnTo>
                  <a:pt x="99987" y="2645664"/>
                </a:lnTo>
                <a:lnTo>
                  <a:pt x="536448" y="0"/>
                </a:lnTo>
                <a:close/>
              </a:path>
            </a:pathLst>
          </a:custGeom>
          <a:solidFill>
            <a:srgbClr val="BB1C1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143000" y="868680"/>
            <a:ext cx="379730" cy="2312035"/>
          </a:xfrm>
          <a:custGeom>
            <a:avLst/>
            <a:gdLst/>
            <a:ahLst/>
            <a:cxnLst/>
            <a:rect l="l" t="t" r="r" b="b"/>
            <a:pathLst>
              <a:path w="379730" h="2312035">
                <a:moveTo>
                  <a:pt x="379475" y="0"/>
                </a:moveTo>
                <a:lnTo>
                  <a:pt x="252475" y="0"/>
                </a:lnTo>
                <a:lnTo>
                  <a:pt x="0" y="1538097"/>
                </a:lnTo>
                <a:lnTo>
                  <a:pt x="0" y="2311908"/>
                </a:lnTo>
                <a:lnTo>
                  <a:pt x="379475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143000" y="3700271"/>
            <a:ext cx="452755" cy="597535"/>
          </a:xfrm>
          <a:custGeom>
            <a:avLst/>
            <a:gdLst/>
            <a:ahLst/>
            <a:cxnLst/>
            <a:rect l="l" t="t" r="r" b="b"/>
            <a:pathLst>
              <a:path w="452755" h="597535">
                <a:moveTo>
                  <a:pt x="0" y="0"/>
                </a:moveTo>
                <a:lnTo>
                  <a:pt x="0" y="9525"/>
                </a:lnTo>
                <a:lnTo>
                  <a:pt x="426466" y="597407"/>
                </a:lnTo>
                <a:lnTo>
                  <a:pt x="452628" y="597407"/>
                </a:lnTo>
                <a:lnTo>
                  <a:pt x="0" y="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143000" y="3517391"/>
            <a:ext cx="744220" cy="780415"/>
          </a:xfrm>
          <a:custGeom>
            <a:avLst/>
            <a:gdLst/>
            <a:ahLst/>
            <a:cxnLst/>
            <a:rect l="l" t="t" r="r" b="b"/>
            <a:pathLst>
              <a:path w="744219" h="780414">
                <a:moveTo>
                  <a:pt x="0" y="0"/>
                </a:moveTo>
                <a:lnTo>
                  <a:pt x="0" y="2412"/>
                </a:lnTo>
                <a:lnTo>
                  <a:pt x="715137" y="780288"/>
                </a:lnTo>
                <a:lnTo>
                  <a:pt x="743712" y="780288"/>
                </a:lnTo>
                <a:lnTo>
                  <a:pt x="0" y="0"/>
                </a:lnTo>
                <a:close/>
              </a:path>
            </a:pathLst>
          </a:custGeom>
          <a:solidFill>
            <a:srgbClr val="5E0D0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1143000" y="3497579"/>
            <a:ext cx="1065530" cy="800100"/>
          </a:xfrm>
          <a:custGeom>
            <a:avLst/>
            <a:gdLst/>
            <a:ahLst/>
            <a:cxnLst/>
            <a:rect l="l" t="t" r="r" b="b"/>
            <a:pathLst>
              <a:path w="1065530" h="800100">
                <a:moveTo>
                  <a:pt x="0" y="0"/>
                </a:moveTo>
                <a:lnTo>
                  <a:pt x="0" y="19050"/>
                </a:lnTo>
                <a:lnTo>
                  <a:pt x="743204" y="800100"/>
                </a:lnTo>
                <a:lnTo>
                  <a:pt x="1065276" y="800100"/>
                </a:lnTo>
                <a:lnTo>
                  <a:pt x="99949" y="16637"/>
                </a:lnTo>
                <a:lnTo>
                  <a:pt x="0" y="0"/>
                </a:lnTo>
                <a:close/>
              </a:path>
            </a:pathLst>
          </a:custGeom>
          <a:solidFill>
            <a:srgbClr val="8D151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1143000" y="3547871"/>
            <a:ext cx="688975" cy="749935"/>
          </a:xfrm>
          <a:custGeom>
            <a:avLst/>
            <a:gdLst/>
            <a:ahLst/>
            <a:cxnLst/>
            <a:rect l="l" t="t" r="r" b="b"/>
            <a:pathLst>
              <a:path w="688975" h="749935">
                <a:moveTo>
                  <a:pt x="0" y="0"/>
                </a:moveTo>
                <a:lnTo>
                  <a:pt x="0" y="152400"/>
                </a:lnTo>
                <a:lnTo>
                  <a:pt x="453136" y="749807"/>
                </a:lnTo>
                <a:lnTo>
                  <a:pt x="688848" y="749807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1458467" y="3175126"/>
            <a:ext cx="102107" cy="1051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1697989" y="3115817"/>
            <a:ext cx="3730625" cy="7213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540">
              <a:lnSpc>
                <a:spcPct val="100000"/>
              </a:lnSpc>
            </a:pPr>
            <a:r>
              <a:rPr dirty="0" sz="1300" spc="-5" b="1">
                <a:latin typeface="Calibri"/>
                <a:cs typeface="Calibri"/>
              </a:rPr>
              <a:t>Similar </a:t>
            </a:r>
            <a:r>
              <a:rPr dirty="0" sz="1300" spc="-10" b="1">
                <a:latin typeface="Calibri"/>
                <a:cs typeface="Calibri"/>
              </a:rPr>
              <a:t>recordings </a:t>
            </a:r>
            <a:r>
              <a:rPr dirty="0" sz="1300" spc="-5" b="1">
                <a:latin typeface="Calibri"/>
                <a:cs typeface="Calibri"/>
              </a:rPr>
              <a:t>of </a:t>
            </a:r>
            <a:r>
              <a:rPr dirty="0" sz="1300" spc="-10" b="1">
                <a:latin typeface="Calibri"/>
                <a:cs typeface="Calibri"/>
              </a:rPr>
              <a:t>transmitted delayed atrial</a:t>
            </a:r>
            <a:r>
              <a:rPr dirty="0" sz="1300" spc="130" b="1">
                <a:latin typeface="Calibri"/>
                <a:cs typeface="Calibri"/>
              </a:rPr>
              <a:t> </a:t>
            </a:r>
            <a:r>
              <a:rPr dirty="0" sz="1300" spc="-15" b="1">
                <a:latin typeface="Calibri"/>
                <a:cs typeface="Calibri"/>
              </a:rPr>
              <a:t>waves:</a:t>
            </a:r>
            <a:endParaRPr sz="1300">
              <a:latin typeface="Calibri"/>
              <a:cs typeface="Calibri"/>
            </a:endParaRPr>
          </a:p>
          <a:p>
            <a:pPr marL="160020" indent="-160020">
              <a:lnSpc>
                <a:spcPct val="100000"/>
              </a:lnSpc>
              <a:spcBef>
                <a:spcPts val="590"/>
              </a:spcBef>
              <a:buClr>
                <a:srgbClr val="006FC0"/>
              </a:buClr>
              <a:buFont typeface="Arial"/>
              <a:buChar char="■"/>
              <a:tabLst>
                <a:tab pos="160020" algn="l"/>
              </a:tabLst>
            </a:pPr>
            <a:r>
              <a:rPr dirty="0" sz="1200">
                <a:latin typeface="Calibri"/>
                <a:cs typeface="Calibri"/>
              </a:rPr>
              <a:t>3 </a:t>
            </a:r>
            <a:r>
              <a:rPr dirty="0" sz="1200" spc="-5">
                <a:latin typeface="Calibri"/>
                <a:cs typeface="Calibri"/>
              </a:rPr>
              <a:t>upward </a:t>
            </a:r>
            <a:r>
              <a:rPr dirty="0" sz="1200" spc="-10">
                <a:latin typeface="Calibri"/>
                <a:cs typeface="Calibri"/>
              </a:rPr>
              <a:t>waves: </a:t>
            </a:r>
            <a:r>
              <a:rPr dirty="0" sz="1200">
                <a:latin typeface="Calibri"/>
                <a:cs typeface="Calibri"/>
              </a:rPr>
              <a:t>a, </a:t>
            </a:r>
            <a:r>
              <a:rPr dirty="0" sz="1200" spc="-5">
                <a:latin typeface="Calibri"/>
                <a:cs typeface="Calibri"/>
              </a:rPr>
              <a:t>c, </a:t>
            </a:r>
            <a:r>
              <a:rPr dirty="0" sz="1200">
                <a:latin typeface="Calibri"/>
                <a:cs typeface="Calibri"/>
              </a:rPr>
              <a:t>&amp;</a:t>
            </a:r>
            <a:r>
              <a:rPr dirty="0" sz="1200" spc="-114">
                <a:latin typeface="Calibri"/>
                <a:cs typeface="Calibri"/>
              </a:rPr>
              <a:t> </a:t>
            </a:r>
            <a:r>
              <a:rPr dirty="0" sz="1200">
                <a:latin typeface="Calibri"/>
                <a:cs typeface="Calibri"/>
              </a:rPr>
              <a:t>v</a:t>
            </a:r>
            <a:endParaRPr sz="1200">
              <a:latin typeface="Calibri"/>
              <a:cs typeface="Calibri"/>
            </a:endParaRPr>
          </a:p>
          <a:p>
            <a:pPr marL="160020" indent="-160020">
              <a:lnSpc>
                <a:spcPct val="100000"/>
              </a:lnSpc>
              <a:spcBef>
                <a:spcPts val="585"/>
              </a:spcBef>
              <a:buClr>
                <a:srgbClr val="006FC0"/>
              </a:buClr>
              <a:buFont typeface="Arial"/>
              <a:buChar char="■"/>
              <a:tabLst>
                <a:tab pos="160020" algn="l"/>
              </a:tabLst>
            </a:pPr>
            <a:r>
              <a:rPr dirty="0" sz="1200">
                <a:latin typeface="Calibri"/>
                <a:cs typeface="Calibri"/>
              </a:rPr>
              <a:t>2 </a:t>
            </a:r>
            <a:r>
              <a:rPr dirty="0" sz="1200" spc="-10">
                <a:latin typeface="Calibri"/>
                <a:cs typeface="Calibri"/>
              </a:rPr>
              <a:t>downward waves: </a:t>
            </a:r>
            <a:r>
              <a:rPr dirty="0" sz="1200">
                <a:latin typeface="Calibri"/>
                <a:cs typeface="Calibri"/>
              </a:rPr>
              <a:t>x &amp;</a:t>
            </a:r>
            <a:r>
              <a:rPr dirty="0" sz="1200" spc="-85">
                <a:latin typeface="Calibri"/>
                <a:cs typeface="Calibri"/>
              </a:rPr>
              <a:t> </a:t>
            </a:r>
            <a:r>
              <a:rPr dirty="0" sz="1200">
                <a:latin typeface="Calibri"/>
                <a:cs typeface="Calibri"/>
              </a:rPr>
              <a:t>y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1473708" y="1712976"/>
            <a:ext cx="3904488" cy="13030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 txBox="1"/>
          <p:nvPr/>
        </p:nvSpPr>
        <p:spPr>
          <a:xfrm>
            <a:off x="3155314" y="1929892"/>
            <a:ext cx="68580" cy="1244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r>
              <a:rPr dirty="0" sz="800" b="1">
                <a:solidFill>
                  <a:srgbClr val="333399"/>
                </a:solidFill>
                <a:latin typeface="Arial Black"/>
                <a:cs typeface="Arial Black"/>
              </a:rPr>
              <a:t>x</a:t>
            </a:r>
            <a:endParaRPr sz="800">
              <a:latin typeface="Arial Black"/>
              <a:cs typeface="Arial Black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048633" y="1894205"/>
            <a:ext cx="62865" cy="1244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r>
              <a:rPr dirty="0" sz="800" b="1">
                <a:solidFill>
                  <a:srgbClr val="333399"/>
                </a:solidFill>
                <a:latin typeface="Arial Black"/>
                <a:cs typeface="Arial Black"/>
              </a:rPr>
              <a:t>y</a:t>
            </a:r>
            <a:endParaRPr sz="800">
              <a:latin typeface="Arial Black"/>
              <a:cs typeface="Arial Black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1411986" y="1215389"/>
            <a:ext cx="3910584" cy="23926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1411986" y="1215389"/>
            <a:ext cx="3910965" cy="239395"/>
          </a:xfrm>
          <a:prstGeom prst="rect">
            <a:avLst/>
          </a:prstGeom>
          <a:ln w="4571">
            <a:solidFill>
              <a:srgbClr val="B8D9D0"/>
            </a:solidFill>
          </a:ln>
        </p:spPr>
        <p:txBody>
          <a:bodyPr wrap="square" lIns="0" tIns="8255" rIns="0" bIns="0" rtlCol="0" vert="horz">
            <a:spAutoFit/>
          </a:bodyPr>
          <a:lstStyle/>
          <a:p>
            <a:pPr marL="687705">
              <a:lnSpc>
                <a:spcPct val="100000"/>
              </a:lnSpc>
              <a:spcBef>
                <a:spcPts val="65"/>
              </a:spcBef>
            </a:pPr>
            <a:r>
              <a:rPr dirty="0" sz="1300" spc="130">
                <a:solidFill>
                  <a:srgbClr val="C00000"/>
                </a:solidFill>
                <a:latin typeface="Arial"/>
                <a:cs typeface="Arial"/>
              </a:rPr>
              <a:t>Jugular</a:t>
            </a:r>
            <a:r>
              <a:rPr dirty="0" sz="1300" spc="-204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1300" spc="65">
                <a:solidFill>
                  <a:srgbClr val="C00000"/>
                </a:solidFill>
                <a:latin typeface="Arial"/>
                <a:cs typeface="Arial"/>
              </a:rPr>
              <a:t>venous </a:t>
            </a:r>
            <a:r>
              <a:rPr dirty="0" sz="1300" spc="75">
                <a:solidFill>
                  <a:srgbClr val="C00000"/>
                </a:solidFill>
                <a:latin typeface="Arial"/>
                <a:cs typeface="Arial"/>
              </a:rPr>
              <a:t>pulse </a:t>
            </a:r>
            <a:r>
              <a:rPr dirty="0" sz="1300" spc="30">
                <a:solidFill>
                  <a:srgbClr val="C00000"/>
                </a:solidFill>
                <a:latin typeface="Arial"/>
                <a:cs typeface="Arial"/>
              </a:rPr>
              <a:t>changes:</a:t>
            </a:r>
            <a:endParaRPr sz="13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356225" y="4182745"/>
            <a:ext cx="85725" cy="9080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715"/>
              </a:lnSpc>
            </a:pPr>
            <a:r>
              <a:rPr dirty="0" sz="600" b="1">
                <a:solidFill>
                  <a:srgbClr val="001F5F"/>
                </a:solidFill>
                <a:latin typeface="Arial"/>
                <a:cs typeface="Arial"/>
              </a:rPr>
              <a:t>35</a:t>
            </a:r>
            <a:endParaRPr sz="600">
              <a:latin typeface="Arial"/>
              <a:cs typeface="Arial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2730245" y="1986533"/>
            <a:ext cx="245745" cy="250190"/>
          </a:xfrm>
          <a:custGeom>
            <a:avLst/>
            <a:gdLst/>
            <a:ahLst/>
            <a:cxnLst/>
            <a:rect l="l" t="t" r="r" b="b"/>
            <a:pathLst>
              <a:path w="245744" h="250189">
                <a:moveTo>
                  <a:pt x="0" y="124968"/>
                </a:moveTo>
                <a:lnTo>
                  <a:pt x="9632" y="76348"/>
                </a:lnTo>
                <a:lnTo>
                  <a:pt x="35909" y="36623"/>
                </a:lnTo>
                <a:lnTo>
                  <a:pt x="74902" y="9828"/>
                </a:lnTo>
                <a:lnTo>
                  <a:pt x="122681" y="0"/>
                </a:lnTo>
                <a:lnTo>
                  <a:pt x="170461" y="9828"/>
                </a:lnTo>
                <a:lnTo>
                  <a:pt x="209454" y="36623"/>
                </a:lnTo>
                <a:lnTo>
                  <a:pt x="235731" y="76348"/>
                </a:lnTo>
                <a:lnTo>
                  <a:pt x="245364" y="124968"/>
                </a:lnTo>
                <a:lnTo>
                  <a:pt x="235731" y="173587"/>
                </a:lnTo>
                <a:lnTo>
                  <a:pt x="209454" y="213312"/>
                </a:lnTo>
                <a:lnTo>
                  <a:pt x="170461" y="240107"/>
                </a:lnTo>
                <a:lnTo>
                  <a:pt x="122681" y="249936"/>
                </a:lnTo>
                <a:lnTo>
                  <a:pt x="74902" y="240107"/>
                </a:lnTo>
                <a:lnTo>
                  <a:pt x="35909" y="213312"/>
                </a:lnTo>
                <a:lnTo>
                  <a:pt x="9632" y="173587"/>
                </a:lnTo>
                <a:lnTo>
                  <a:pt x="0" y="124968"/>
                </a:lnTo>
                <a:close/>
              </a:path>
            </a:pathLst>
          </a:custGeom>
          <a:ln w="28956">
            <a:solidFill>
              <a:srgbClr val="FF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3001517" y="2038350"/>
            <a:ext cx="245745" cy="250190"/>
          </a:xfrm>
          <a:custGeom>
            <a:avLst/>
            <a:gdLst/>
            <a:ahLst/>
            <a:cxnLst/>
            <a:rect l="l" t="t" r="r" b="b"/>
            <a:pathLst>
              <a:path w="245744" h="250189">
                <a:moveTo>
                  <a:pt x="0" y="124968"/>
                </a:moveTo>
                <a:lnTo>
                  <a:pt x="9632" y="76348"/>
                </a:lnTo>
                <a:lnTo>
                  <a:pt x="35909" y="36623"/>
                </a:lnTo>
                <a:lnTo>
                  <a:pt x="74902" y="9828"/>
                </a:lnTo>
                <a:lnTo>
                  <a:pt x="122681" y="0"/>
                </a:lnTo>
                <a:lnTo>
                  <a:pt x="170461" y="9828"/>
                </a:lnTo>
                <a:lnTo>
                  <a:pt x="209454" y="36623"/>
                </a:lnTo>
                <a:lnTo>
                  <a:pt x="235731" y="76348"/>
                </a:lnTo>
                <a:lnTo>
                  <a:pt x="245363" y="124968"/>
                </a:lnTo>
                <a:lnTo>
                  <a:pt x="235731" y="173587"/>
                </a:lnTo>
                <a:lnTo>
                  <a:pt x="209454" y="213312"/>
                </a:lnTo>
                <a:lnTo>
                  <a:pt x="170461" y="240107"/>
                </a:lnTo>
                <a:lnTo>
                  <a:pt x="122681" y="249935"/>
                </a:lnTo>
                <a:lnTo>
                  <a:pt x="74902" y="240107"/>
                </a:lnTo>
                <a:lnTo>
                  <a:pt x="35909" y="213312"/>
                </a:lnTo>
                <a:lnTo>
                  <a:pt x="9632" y="173587"/>
                </a:lnTo>
                <a:lnTo>
                  <a:pt x="0" y="124968"/>
                </a:lnTo>
                <a:close/>
              </a:path>
            </a:pathLst>
          </a:custGeom>
          <a:ln w="28956">
            <a:solidFill>
              <a:srgbClr val="FF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3883914" y="2047494"/>
            <a:ext cx="245745" cy="250190"/>
          </a:xfrm>
          <a:custGeom>
            <a:avLst/>
            <a:gdLst/>
            <a:ahLst/>
            <a:cxnLst/>
            <a:rect l="l" t="t" r="r" b="b"/>
            <a:pathLst>
              <a:path w="245745" h="250189">
                <a:moveTo>
                  <a:pt x="0" y="124967"/>
                </a:moveTo>
                <a:lnTo>
                  <a:pt x="9632" y="76348"/>
                </a:lnTo>
                <a:lnTo>
                  <a:pt x="35909" y="36623"/>
                </a:lnTo>
                <a:lnTo>
                  <a:pt x="74902" y="9828"/>
                </a:lnTo>
                <a:lnTo>
                  <a:pt x="122682" y="0"/>
                </a:lnTo>
                <a:lnTo>
                  <a:pt x="170461" y="9828"/>
                </a:lnTo>
                <a:lnTo>
                  <a:pt x="209454" y="36623"/>
                </a:lnTo>
                <a:lnTo>
                  <a:pt x="235731" y="76348"/>
                </a:lnTo>
                <a:lnTo>
                  <a:pt x="245363" y="124967"/>
                </a:lnTo>
                <a:lnTo>
                  <a:pt x="235731" y="173587"/>
                </a:lnTo>
                <a:lnTo>
                  <a:pt x="209454" y="213312"/>
                </a:lnTo>
                <a:lnTo>
                  <a:pt x="170461" y="240107"/>
                </a:lnTo>
                <a:lnTo>
                  <a:pt x="122682" y="249935"/>
                </a:lnTo>
                <a:lnTo>
                  <a:pt x="74902" y="240107"/>
                </a:lnTo>
                <a:lnTo>
                  <a:pt x="35909" y="213312"/>
                </a:lnTo>
                <a:lnTo>
                  <a:pt x="9632" y="173587"/>
                </a:lnTo>
                <a:lnTo>
                  <a:pt x="0" y="124967"/>
                </a:lnTo>
                <a:close/>
              </a:path>
            </a:pathLst>
          </a:custGeom>
          <a:ln w="28956">
            <a:solidFill>
              <a:srgbClr val="FF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 txBox="1"/>
          <p:nvPr/>
        </p:nvSpPr>
        <p:spPr>
          <a:xfrm>
            <a:off x="4188840" y="2118232"/>
            <a:ext cx="62865" cy="1244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r>
              <a:rPr dirty="0" sz="800" b="1">
                <a:solidFill>
                  <a:srgbClr val="333399"/>
                </a:solidFill>
                <a:latin typeface="Arial Black"/>
                <a:cs typeface="Arial Black"/>
              </a:rPr>
              <a:t>y</a:t>
            </a:r>
            <a:endParaRPr sz="800">
              <a:latin typeface="Arial Black"/>
              <a:cs typeface="Arial Black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475990" y="2146554"/>
            <a:ext cx="68580" cy="1244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r>
              <a:rPr dirty="0" sz="800" b="1">
                <a:solidFill>
                  <a:srgbClr val="333399"/>
                </a:solidFill>
                <a:latin typeface="Arial Black"/>
                <a:cs typeface="Arial Black"/>
              </a:rPr>
              <a:t>x</a:t>
            </a:r>
            <a:endParaRPr sz="800">
              <a:latin typeface="Arial Black"/>
              <a:cs typeface="Arial Black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3391661" y="2109977"/>
            <a:ext cx="245745" cy="250190"/>
          </a:xfrm>
          <a:custGeom>
            <a:avLst/>
            <a:gdLst/>
            <a:ahLst/>
            <a:cxnLst/>
            <a:rect l="l" t="t" r="r" b="b"/>
            <a:pathLst>
              <a:path w="245745" h="250189">
                <a:moveTo>
                  <a:pt x="0" y="124968"/>
                </a:moveTo>
                <a:lnTo>
                  <a:pt x="9632" y="76348"/>
                </a:lnTo>
                <a:lnTo>
                  <a:pt x="35909" y="36623"/>
                </a:lnTo>
                <a:lnTo>
                  <a:pt x="74902" y="9828"/>
                </a:lnTo>
                <a:lnTo>
                  <a:pt x="122682" y="0"/>
                </a:lnTo>
                <a:lnTo>
                  <a:pt x="170461" y="9828"/>
                </a:lnTo>
                <a:lnTo>
                  <a:pt x="209454" y="36623"/>
                </a:lnTo>
                <a:lnTo>
                  <a:pt x="235731" y="76348"/>
                </a:lnTo>
                <a:lnTo>
                  <a:pt x="245363" y="124968"/>
                </a:lnTo>
                <a:lnTo>
                  <a:pt x="235731" y="173587"/>
                </a:lnTo>
                <a:lnTo>
                  <a:pt x="209454" y="213312"/>
                </a:lnTo>
                <a:lnTo>
                  <a:pt x="170461" y="240107"/>
                </a:lnTo>
                <a:lnTo>
                  <a:pt x="122682" y="249936"/>
                </a:lnTo>
                <a:lnTo>
                  <a:pt x="74902" y="240107"/>
                </a:lnTo>
                <a:lnTo>
                  <a:pt x="35909" y="213312"/>
                </a:lnTo>
                <a:lnTo>
                  <a:pt x="9632" y="173587"/>
                </a:lnTo>
                <a:lnTo>
                  <a:pt x="0" y="124968"/>
                </a:lnTo>
                <a:close/>
              </a:path>
            </a:pathLst>
          </a:custGeom>
          <a:ln w="28956">
            <a:solidFill>
              <a:srgbClr val="3366C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4123182" y="2084070"/>
            <a:ext cx="245745" cy="250190"/>
          </a:xfrm>
          <a:custGeom>
            <a:avLst/>
            <a:gdLst/>
            <a:ahLst/>
            <a:cxnLst/>
            <a:rect l="l" t="t" r="r" b="b"/>
            <a:pathLst>
              <a:path w="245745" h="250189">
                <a:moveTo>
                  <a:pt x="0" y="124968"/>
                </a:moveTo>
                <a:lnTo>
                  <a:pt x="9632" y="76348"/>
                </a:lnTo>
                <a:lnTo>
                  <a:pt x="35909" y="36623"/>
                </a:lnTo>
                <a:lnTo>
                  <a:pt x="74902" y="9828"/>
                </a:lnTo>
                <a:lnTo>
                  <a:pt x="122681" y="0"/>
                </a:lnTo>
                <a:lnTo>
                  <a:pt x="170461" y="9828"/>
                </a:lnTo>
                <a:lnTo>
                  <a:pt x="209454" y="36623"/>
                </a:lnTo>
                <a:lnTo>
                  <a:pt x="235731" y="76348"/>
                </a:lnTo>
                <a:lnTo>
                  <a:pt x="245363" y="124968"/>
                </a:lnTo>
                <a:lnTo>
                  <a:pt x="235731" y="173587"/>
                </a:lnTo>
                <a:lnTo>
                  <a:pt x="209454" y="213312"/>
                </a:lnTo>
                <a:lnTo>
                  <a:pt x="170461" y="240107"/>
                </a:lnTo>
                <a:lnTo>
                  <a:pt x="122681" y="249935"/>
                </a:lnTo>
                <a:lnTo>
                  <a:pt x="74902" y="240107"/>
                </a:lnTo>
                <a:lnTo>
                  <a:pt x="35909" y="213312"/>
                </a:lnTo>
                <a:lnTo>
                  <a:pt x="9632" y="173587"/>
                </a:lnTo>
                <a:lnTo>
                  <a:pt x="0" y="124968"/>
                </a:lnTo>
                <a:close/>
              </a:path>
            </a:pathLst>
          </a:custGeom>
          <a:ln w="28956">
            <a:solidFill>
              <a:srgbClr val="3366C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5099303" y="882396"/>
            <a:ext cx="600455" cy="26974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1143304" y="868933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0"/>
                </a:moveTo>
                <a:lnTo>
                  <a:pt x="4571365" y="3428110"/>
                </a:lnTo>
                <a:lnTo>
                  <a:pt x="4571365" y="0"/>
                </a:lnTo>
                <a:lnTo>
                  <a:pt x="0" y="0"/>
                </a:lnTo>
                <a:lnTo>
                  <a:pt x="0" y="3428110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1143000" y="4844796"/>
            <a:ext cx="4572000" cy="3429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1463039" y="4844796"/>
            <a:ext cx="683260" cy="1986280"/>
          </a:xfrm>
          <a:custGeom>
            <a:avLst/>
            <a:gdLst/>
            <a:ahLst/>
            <a:cxnLst/>
            <a:rect l="l" t="t" r="r" b="b"/>
            <a:pathLst>
              <a:path w="683260" h="1986279">
                <a:moveTo>
                  <a:pt x="682752" y="0"/>
                </a:moveTo>
                <a:lnTo>
                  <a:pt x="492252" y="0"/>
                </a:lnTo>
                <a:lnTo>
                  <a:pt x="0" y="1940559"/>
                </a:lnTo>
                <a:lnTo>
                  <a:pt x="180974" y="1985771"/>
                </a:lnTo>
                <a:lnTo>
                  <a:pt x="682752" y="0"/>
                </a:lnTo>
                <a:close/>
              </a:path>
            </a:pathLst>
          </a:custGeom>
          <a:solidFill>
            <a:srgbClr val="BB1C1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1245108" y="4844796"/>
            <a:ext cx="668020" cy="1931035"/>
          </a:xfrm>
          <a:custGeom>
            <a:avLst/>
            <a:gdLst/>
            <a:ahLst/>
            <a:cxnLst/>
            <a:rect l="l" t="t" r="r" b="b"/>
            <a:pathLst>
              <a:path w="668019" h="1931034">
                <a:moveTo>
                  <a:pt x="667511" y="0"/>
                </a:moveTo>
                <a:lnTo>
                  <a:pt x="477266" y="0"/>
                </a:lnTo>
                <a:lnTo>
                  <a:pt x="0" y="1885695"/>
                </a:lnTo>
                <a:lnTo>
                  <a:pt x="180720" y="1930908"/>
                </a:lnTo>
                <a:lnTo>
                  <a:pt x="667511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1246632" y="6733031"/>
            <a:ext cx="969644" cy="1541145"/>
          </a:xfrm>
          <a:custGeom>
            <a:avLst/>
            <a:gdLst/>
            <a:ahLst/>
            <a:cxnLst/>
            <a:rect l="l" t="t" r="r" b="b"/>
            <a:pathLst>
              <a:path w="969644" h="1541145">
                <a:moveTo>
                  <a:pt x="0" y="0"/>
                </a:moveTo>
                <a:lnTo>
                  <a:pt x="926338" y="1540764"/>
                </a:lnTo>
                <a:lnTo>
                  <a:pt x="969263" y="1540764"/>
                </a:lnTo>
                <a:lnTo>
                  <a:pt x="0" y="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1466088" y="6787895"/>
            <a:ext cx="1187450" cy="1485900"/>
          </a:xfrm>
          <a:custGeom>
            <a:avLst/>
            <a:gdLst/>
            <a:ahLst/>
            <a:cxnLst/>
            <a:rect l="l" t="t" r="r" b="b"/>
            <a:pathLst>
              <a:path w="1187450" h="1485900">
                <a:moveTo>
                  <a:pt x="0" y="0"/>
                </a:moveTo>
                <a:lnTo>
                  <a:pt x="1145159" y="1485899"/>
                </a:lnTo>
                <a:lnTo>
                  <a:pt x="1187195" y="1485899"/>
                </a:lnTo>
                <a:lnTo>
                  <a:pt x="0" y="0"/>
                </a:lnTo>
                <a:close/>
              </a:path>
            </a:pathLst>
          </a:custGeom>
          <a:solidFill>
            <a:srgbClr val="5E0D0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1463039" y="6784847"/>
            <a:ext cx="1670685" cy="1489075"/>
          </a:xfrm>
          <a:custGeom>
            <a:avLst/>
            <a:gdLst/>
            <a:ahLst/>
            <a:cxnLst/>
            <a:rect l="l" t="t" r="r" b="b"/>
            <a:pathLst>
              <a:path w="1670685" h="1489075">
                <a:moveTo>
                  <a:pt x="0" y="0"/>
                </a:moveTo>
                <a:lnTo>
                  <a:pt x="2412" y="2412"/>
                </a:lnTo>
                <a:lnTo>
                  <a:pt x="1189228" y="1488948"/>
                </a:lnTo>
                <a:lnTo>
                  <a:pt x="1670303" y="1488948"/>
                </a:lnTo>
                <a:lnTo>
                  <a:pt x="180974" y="45212"/>
                </a:lnTo>
                <a:lnTo>
                  <a:pt x="0" y="0"/>
                </a:lnTo>
                <a:close/>
              </a:path>
            </a:pathLst>
          </a:custGeom>
          <a:solidFill>
            <a:srgbClr val="8D151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/>
          <p:nvPr/>
        </p:nvSpPr>
        <p:spPr>
          <a:xfrm>
            <a:off x="1245108" y="6731507"/>
            <a:ext cx="1330960" cy="1542415"/>
          </a:xfrm>
          <a:custGeom>
            <a:avLst/>
            <a:gdLst/>
            <a:ahLst/>
            <a:cxnLst/>
            <a:rect l="l" t="t" r="r" b="b"/>
            <a:pathLst>
              <a:path w="1330960" h="1542415">
                <a:moveTo>
                  <a:pt x="0" y="0"/>
                </a:moveTo>
                <a:lnTo>
                  <a:pt x="2387" y="2413"/>
                </a:lnTo>
                <a:lnTo>
                  <a:pt x="970787" y="1542288"/>
                </a:lnTo>
                <a:lnTo>
                  <a:pt x="1330452" y="1542288"/>
                </a:lnTo>
                <a:lnTo>
                  <a:pt x="178561" y="47625"/>
                </a:lnTo>
                <a:lnTo>
                  <a:pt x="182197" y="47625"/>
                </a:lnTo>
                <a:lnTo>
                  <a:pt x="180975" y="45212"/>
                </a:lnTo>
                <a:lnTo>
                  <a:pt x="176275" y="42799"/>
                </a:lnTo>
                <a:lnTo>
                  <a:pt x="0" y="0"/>
                </a:lnTo>
                <a:close/>
              </a:path>
              <a:path w="1330960" h="1542415">
                <a:moveTo>
                  <a:pt x="185281" y="53711"/>
                </a:moveTo>
                <a:lnTo>
                  <a:pt x="185800" y="54737"/>
                </a:lnTo>
                <a:lnTo>
                  <a:pt x="209550" y="88011"/>
                </a:lnTo>
                <a:lnTo>
                  <a:pt x="185281" y="53711"/>
                </a:lnTo>
                <a:close/>
              </a:path>
              <a:path w="1330960" h="1542415">
                <a:moveTo>
                  <a:pt x="182197" y="47625"/>
                </a:moveTo>
                <a:lnTo>
                  <a:pt x="180975" y="47625"/>
                </a:lnTo>
                <a:lnTo>
                  <a:pt x="185281" y="53711"/>
                </a:lnTo>
                <a:lnTo>
                  <a:pt x="182197" y="47625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/>
          <p:nvPr/>
        </p:nvSpPr>
        <p:spPr>
          <a:xfrm>
            <a:off x="1245108" y="6731507"/>
            <a:ext cx="180340" cy="44450"/>
          </a:xfrm>
          <a:custGeom>
            <a:avLst/>
            <a:gdLst/>
            <a:ahLst/>
            <a:cxnLst/>
            <a:rect l="l" t="t" r="r" b="b"/>
            <a:pathLst>
              <a:path w="180340" h="44450">
                <a:moveTo>
                  <a:pt x="0" y="0"/>
                </a:moveTo>
                <a:lnTo>
                  <a:pt x="179831" y="44196"/>
                </a:lnTo>
                <a:lnTo>
                  <a:pt x="175132" y="41910"/>
                </a:lnTo>
                <a:lnTo>
                  <a:pt x="0" y="0"/>
                </a:lnTo>
                <a:close/>
              </a:path>
            </a:pathLst>
          </a:custGeom>
          <a:solidFill>
            <a:srgbClr val="29ABE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/>
          <p:nvPr/>
        </p:nvSpPr>
        <p:spPr>
          <a:xfrm>
            <a:off x="1423416" y="6778752"/>
            <a:ext cx="30480" cy="40005"/>
          </a:xfrm>
          <a:custGeom>
            <a:avLst/>
            <a:gdLst/>
            <a:ahLst/>
            <a:cxnLst/>
            <a:rect l="l" t="t" r="r" b="b"/>
            <a:pathLst>
              <a:path w="30480" h="40004">
                <a:moveTo>
                  <a:pt x="2286" y="0"/>
                </a:moveTo>
                <a:lnTo>
                  <a:pt x="0" y="0"/>
                </a:lnTo>
                <a:lnTo>
                  <a:pt x="30480" y="39624"/>
                </a:lnTo>
                <a:lnTo>
                  <a:pt x="2286" y="0"/>
                </a:lnTo>
                <a:close/>
              </a:path>
            </a:pathLst>
          </a:custGeom>
          <a:solidFill>
            <a:srgbClr val="29ABE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/>
          <p:nvPr/>
        </p:nvSpPr>
        <p:spPr>
          <a:xfrm>
            <a:off x="1956816" y="6024371"/>
            <a:ext cx="3337559" cy="53644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 txBox="1"/>
          <p:nvPr/>
        </p:nvSpPr>
        <p:spPr>
          <a:xfrm>
            <a:off x="1143304" y="4845684"/>
            <a:ext cx="4571365" cy="3428365"/>
          </a:xfrm>
          <a:prstGeom prst="rect">
            <a:avLst/>
          </a:prstGeom>
          <a:ln w="24384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450">
              <a:latin typeface="Times New Roman"/>
              <a:cs typeface="Times New Roman"/>
            </a:endParaRPr>
          </a:p>
          <a:p>
            <a:pPr marL="857885" marR="459740" indent="97155">
              <a:lnSpc>
                <a:spcPct val="100000"/>
              </a:lnSpc>
            </a:pPr>
            <a:r>
              <a:rPr dirty="0" sz="2000" spc="185">
                <a:solidFill>
                  <a:srgbClr val="C00000"/>
                </a:solidFill>
                <a:latin typeface="Arial"/>
                <a:cs typeface="Arial"/>
              </a:rPr>
              <a:t>Heart </a:t>
            </a:r>
            <a:r>
              <a:rPr dirty="0" sz="2000" spc="110">
                <a:solidFill>
                  <a:srgbClr val="C00000"/>
                </a:solidFill>
                <a:latin typeface="Arial"/>
                <a:cs typeface="Arial"/>
              </a:rPr>
              <a:t>Sounds Recorded  </a:t>
            </a:r>
            <a:r>
              <a:rPr dirty="0" sz="2000" spc="225">
                <a:solidFill>
                  <a:srgbClr val="C00000"/>
                </a:solidFill>
                <a:latin typeface="Arial"/>
                <a:cs typeface="Arial"/>
              </a:rPr>
              <a:t>During</a:t>
            </a:r>
            <a:r>
              <a:rPr dirty="0" sz="2000" spc="-95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2000" spc="190">
                <a:solidFill>
                  <a:srgbClr val="C00000"/>
                </a:solidFill>
                <a:latin typeface="Arial"/>
                <a:cs typeface="Arial"/>
              </a:rPr>
              <a:t>the</a:t>
            </a:r>
            <a:r>
              <a:rPr dirty="0" sz="2000" spc="-85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2000" spc="130">
                <a:solidFill>
                  <a:srgbClr val="C00000"/>
                </a:solidFill>
                <a:latin typeface="Arial"/>
                <a:cs typeface="Arial"/>
              </a:rPr>
              <a:t>Cardiac</a:t>
            </a:r>
            <a:r>
              <a:rPr dirty="0" sz="2000" spc="-105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2000" spc="85">
                <a:solidFill>
                  <a:srgbClr val="C00000"/>
                </a:solidFill>
                <a:latin typeface="Arial"/>
                <a:cs typeface="Arial"/>
              </a:rPr>
              <a:t>Cycle</a:t>
            </a:r>
            <a:endParaRPr sz="2000">
              <a:latin typeface="Arial"/>
              <a:cs typeface="Arial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1859279" y="6329171"/>
            <a:ext cx="3531108" cy="53644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0" name="object 40"/>
          <p:cNvSpPr/>
          <p:nvPr/>
        </p:nvSpPr>
        <p:spPr>
          <a:xfrm>
            <a:off x="4742688" y="4902708"/>
            <a:ext cx="918972" cy="36118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algn="r" marR="5715">
              <a:lnSpc>
                <a:spcPts val="1305"/>
              </a:lnSpc>
            </a:pPr>
            <a:r>
              <a:rPr dirty="0" spc="-25"/>
              <a:t>Dr. </a:t>
            </a:r>
            <a:r>
              <a:rPr dirty="0" spc="-5"/>
              <a:t>Abeer A. Al-Masri, Faculty </a:t>
            </a:r>
            <a:r>
              <a:rPr dirty="0"/>
              <a:t>of</a:t>
            </a:r>
            <a:r>
              <a:rPr dirty="0" spc="-120"/>
              <a:t> </a:t>
            </a:r>
            <a:r>
              <a:rPr dirty="0" spc="-5"/>
              <a:t>Medicine,</a:t>
            </a:r>
          </a:p>
          <a:p>
            <a:pPr algn="r" marR="5080">
              <a:lnSpc>
                <a:spcPct val="100000"/>
              </a:lnSpc>
            </a:pPr>
            <a:r>
              <a:rPr dirty="0" spc="-5"/>
              <a:t>KSU</a:t>
            </a:r>
          </a:p>
        </p:txBody>
      </p:sp>
      <p:sp>
        <p:nvSpPr>
          <p:cNvPr id="42" name="object 42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10"/>
              </a:lnSpc>
            </a:pPr>
            <a:r>
              <a:rPr dirty="0" spc="-5"/>
              <a:t>1</a:t>
            </a:r>
            <a:r>
              <a:rPr dirty="0" spc="-5"/>
              <a:t>8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113401" y="41147"/>
            <a:ext cx="1671320" cy="1949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 spc="-5">
                <a:latin typeface="Times New Roman"/>
                <a:cs typeface="Times New Roman"/>
              </a:rPr>
              <a:t>Cardiovascular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Physiology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1788" y="41147"/>
            <a:ext cx="644525" cy="1949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>
                <a:latin typeface="Times New Roman"/>
                <a:cs typeface="Times New Roman"/>
              </a:rPr>
              <a:t>2/23</a:t>
            </a:r>
            <a:r>
              <a:rPr dirty="0" sz="1200" spc="5">
                <a:latin typeface="Times New Roman"/>
                <a:cs typeface="Times New Roman"/>
              </a:rPr>
              <a:t>/</a:t>
            </a:r>
            <a:r>
              <a:rPr dirty="0" sz="1200">
                <a:latin typeface="Times New Roman"/>
                <a:cs typeface="Times New Roman"/>
              </a:rPr>
              <a:t>2016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143000" y="868680"/>
            <a:ext cx="4572000" cy="3429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143000" y="868680"/>
            <a:ext cx="536575" cy="2646045"/>
          </a:xfrm>
          <a:custGeom>
            <a:avLst/>
            <a:gdLst/>
            <a:ahLst/>
            <a:cxnLst/>
            <a:rect l="l" t="t" r="r" b="b"/>
            <a:pathLst>
              <a:path w="536575" h="2646045">
                <a:moveTo>
                  <a:pt x="536448" y="0"/>
                </a:moveTo>
                <a:lnTo>
                  <a:pt x="407924" y="0"/>
                </a:lnTo>
                <a:lnTo>
                  <a:pt x="0" y="2486152"/>
                </a:lnTo>
                <a:lnTo>
                  <a:pt x="0" y="2629027"/>
                </a:lnTo>
                <a:lnTo>
                  <a:pt x="99987" y="2645664"/>
                </a:lnTo>
                <a:lnTo>
                  <a:pt x="536448" y="0"/>
                </a:lnTo>
                <a:close/>
              </a:path>
            </a:pathLst>
          </a:custGeom>
          <a:solidFill>
            <a:srgbClr val="BB1C1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143000" y="868680"/>
            <a:ext cx="379730" cy="2312035"/>
          </a:xfrm>
          <a:custGeom>
            <a:avLst/>
            <a:gdLst/>
            <a:ahLst/>
            <a:cxnLst/>
            <a:rect l="l" t="t" r="r" b="b"/>
            <a:pathLst>
              <a:path w="379730" h="2312035">
                <a:moveTo>
                  <a:pt x="379475" y="0"/>
                </a:moveTo>
                <a:lnTo>
                  <a:pt x="252475" y="0"/>
                </a:lnTo>
                <a:lnTo>
                  <a:pt x="0" y="1538097"/>
                </a:lnTo>
                <a:lnTo>
                  <a:pt x="0" y="2311908"/>
                </a:lnTo>
                <a:lnTo>
                  <a:pt x="379475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143000" y="3700271"/>
            <a:ext cx="452755" cy="597535"/>
          </a:xfrm>
          <a:custGeom>
            <a:avLst/>
            <a:gdLst/>
            <a:ahLst/>
            <a:cxnLst/>
            <a:rect l="l" t="t" r="r" b="b"/>
            <a:pathLst>
              <a:path w="452755" h="597535">
                <a:moveTo>
                  <a:pt x="0" y="0"/>
                </a:moveTo>
                <a:lnTo>
                  <a:pt x="0" y="9525"/>
                </a:lnTo>
                <a:lnTo>
                  <a:pt x="426466" y="597407"/>
                </a:lnTo>
                <a:lnTo>
                  <a:pt x="452628" y="597407"/>
                </a:lnTo>
                <a:lnTo>
                  <a:pt x="0" y="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143000" y="3517391"/>
            <a:ext cx="744220" cy="780415"/>
          </a:xfrm>
          <a:custGeom>
            <a:avLst/>
            <a:gdLst/>
            <a:ahLst/>
            <a:cxnLst/>
            <a:rect l="l" t="t" r="r" b="b"/>
            <a:pathLst>
              <a:path w="744219" h="780414">
                <a:moveTo>
                  <a:pt x="0" y="0"/>
                </a:moveTo>
                <a:lnTo>
                  <a:pt x="0" y="2412"/>
                </a:lnTo>
                <a:lnTo>
                  <a:pt x="715137" y="780288"/>
                </a:lnTo>
                <a:lnTo>
                  <a:pt x="743712" y="780288"/>
                </a:lnTo>
                <a:lnTo>
                  <a:pt x="0" y="0"/>
                </a:lnTo>
                <a:close/>
              </a:path>
            </a:pathLst>
          </a:custGeom>
          <a:solidFill>
            <a:srgbClr val="5E0D0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1143000" y="3497579"/>
            <a:ext cx="1065530" cy="800100"/>
          </a:xfrm>
          <a:custGeom>
            <a:avLst/>
            <a:gdLst/>
            <a:ahLst/>
            <a:cxnLst/>
            <a:rect l="l" t="t" r="r" b="b"/>
            <a:pathLst>
              <a:path w="1065530" h="800100">
                <a:moveTo>
                  <a:pt x="0" y="0"/>
                </a:moveTo>
                <a:lnTo>
                  <a:pt x="0" y="19050"/>
                </a:lnTo>
                <a:lnTo>
                  <a:pt x="743204" y="800100"/>
                </a:lnTo>
                <a:lnTo>
                  <a:pt x="1065276" y="800100"/>
                </a:lnTo>
                <a:lnTo>
                  <a:pt x="99949" y="16637"/>
                </a:lnTo>
                <a:lnTo>
                  <a:pt x="0" y="0"/>
                </a:lnTo>
                <a:close/>
              </a:path>
            </a:pathLst>
          </a:custGeom>
          <a:solidFill>
            <a:srgbClr val="8D151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1143000" y="3547871"/>
            <a:ext cx="688975" cy="749935"/>
          </a:xfrm>
          <a:custGeom>
            <a:avLst/>
            <a:gdLst/>
            <a:ahLst/>
            <a:cxnLst/>
            <a:rect l="l" t="t" r="r" b="b"/>
            <a:pathLst>
              <a:path w="688975" h="749935">
                <a:moveTo>
                  <a:pt x="0" y="0"/>
                </a:moveTo>
                <a:lnTo>
                  <a:pt x="0" y="152400"/>
                </a:lnTo>
                <a:lnTo>
                  <a:pt x="453136" y="749807"/>
                </a:lnTo>
                <a:lnTo>
                  <a:pt x="688848" y="749807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1632457" y="1599819"/>
            <a:ext cx="88392" cy="8991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1632457" y="2267330"/>
            <a:ext cx="88392" cy="8991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1632457" y="3498722"/>
            <a:ext cx="88392" cy="8991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2481072" y="1210055"/>
            <a:ext cx="1740407" cy="29108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2098548" y="2895600"/>
            <a:ext cx="2759964" cy="55168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 txBox="1"/>
          <p:nvPr/>
        </p:nvSpPr>
        <p:spPr>
          <a:xfrm>
            <a:off x="1143304" y="868933"/>
            <a:ext cx="4571365" cy="3428365"/>
          </a:xfrm>
          <a:prstGeom prst="rect">
            <a:avLst/>
          </a:prstGeom>
          <a:ln w="24384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 marL="647700">
              <a:lnSpc>
                <a:spcPct val="100000"/>
              </a:lnSpc>
              <a:spcBef>
                <a:spcPts val="1030"/>
              </a:spcBef>
            </a:pPr>
            <a:r>
              <a:rPr dirty="0" sz="1200" spc="-10" b="1">
                <a:latin typeface="Calibri"/>
                <a:cs typeface="Calibri"/>
              </a:rPr>
              <a:t>Detected </a:t>
            </a:r>
            <a:r>
              <a:rPr dirty="0" sz="1200" spc="-5" b="1">
                <a:latin typeface="Calibri"/>
                <a:cs typeface="Calibri"/>
              </a:rPr>
              <a:t>over anterior chest wall</a:t>
            </a:r>
            <a:r>
              <a:rPr dirty="0" sz="1200" spc="-75" b="1">
                <a:latin typeface="Calibri"/>
                <a:cs typeface="Calibri"/>
              </a:rPr>
              <a:t> </a:t>
            </a:r>
            <a:r>
              <a:rPr dirty="0" sz="1200" spc="-5" b="1">
                <a:latin typeface="Calibri"/>
                <a:cs typeface="Calibri"/>
              </a:rPr>
              <a:t>by:</a:t>
            </a:r>
            <a:endParaRPr sz="1200">
              <a:latin typeface="Calibri"/>
              <a:cs typeface="Calibri"/>
            </a:endParaRPr>
          </a:p>
          <a:p>
            <a:pPr marL="810895" indent="-163195">
              <a:lnSpc>
                <a:spcPct val="100000"/>
              </a:lnSpc>
              <a:spcBef>
                <a:spcPts val="200"/>
              </a:spcBef>
              <a:buClr>
                <a:srgbClr val="F67534"/>
              </a:buClr>
              <a:buFont typeface="Arial"/>
              <a:buChar char="■"/>
              <a:tabLst>
                <a:tab pos="811530" algn="l"/>
              </a:tabLst>
            </a:pPr>
            <a:r>
              <a:rPr dirty="0" sz="1000" spc="-5">
                <a:latin typeface="Calibri"/>
                <a:cs typeface="Calibri"/>
              </a:rPr>
              <a:t>Auscultation…</a:t>
            </a:r>
            <a:r>
              <a:rPr dirty="0" sz="1000" spc="-65">
                <a:latin typeface="Calibri"/>
                <a:cs typeface="Calibri"/>
              </a:rPr>
              <a:t> </a:t>
            </a:r>
            <a:r>
              <a:rPr dirty="0" sz="1000" spc="-5">
                <a:latin typeface="Calibri"/>
                <a:cs typeface="Calibri"/>
              </a:rPr>
              <a:t>(Stethoscope.)</a:t>
            </a:r>
            <a:endParaRPr sz="1000">
              <a:latin typeface="Calibri"/>
              <a:cs typeface="Calibri"/>
            </a:endParaRPr>
          </a:p>
          <a:p>
            <a:pPr marL="810895" indent="-163195">
              <a:lnSpc>
                <a:spcPct val="100000"/>
              </a:lnSpc>
              <a:spcBef>
                <a:spcPts val="180"/>
              </a:spcBef>
              <a:buClr>
                <a:srgbClr val="F67534"/>
              </a:buClr>
              <a:buFont typeface="Arial"/>
              <a:buChar char="■"/>
              <a:tabLst>
                <a:tab pos="811530" algn="l"/>
              </a:tabLst>
            </a:pPr>
            <a:r>
              <a:rPr dirty="0" sz="1000" spc="-10">
                <a:latin typeface="Calibri"/>
                <a:cs typeface="Calibri"/>
              </a:rPr>
              <a:t>Phonocardiography… </a:t>
            </a:r>
            <a:r>
              <a:rPr dirty="0" sz="1000" spc="-5">
                <a:latin typeface="Calibri"/>
                <a:cs typeface="Calibri"/>
              </a:rPr>
              <a:t>(sound </a:t>
            </a:r>
            <a:r>
              <a:rPr dirty="0" sz="1000" spc="-10">
                <a:latin typeface="Calibri"/>
                <a:cs typeface="Calibri"/>
              </a:rPr>
              <a:t>recording</a:t>
            </a:r>
            <a:r>
              <a:rPr dirty="0" sz="1000" spc="50">
                <a:latin typeface="Calibri"/>
                <a:cs typeface="Calibri"/>
              </a:rPr>
              <a:t> </a:t>
            </a:r>
            <a:r>
              <a:rPr dirty="0" sz="1000" spc="-5">
                <a:latin typeface="Calibri"/>
                <a:cs typeface="Calibri"/>
              </a:rPr>
              <a:t>device.)</a:t>
            </a:r>
            <a:endParaRPr sz="1000">
              <a:latin typeface="Calibri"/>
              <a:cs typeface="Calibri"/>
            </a:endParaRPr>
          </a:p>
          <a:p>
            <a:pPr>
              <a:lnSpc>
                <a:spcPct val="100000"/>
              </a:lnSpc>
              <a:buChar char="■"/>
            </a:pPr>
            <a:endParaRPr sz="900">
              <a:latin typeface="Times New Roman"/>
              <a:cs typeface="Times New Roman"/>
            </a:endParaRPr>
          </a:p>
          <a:p>
            <a:pPr marL="647700">
              <a:lnSpc>
                <a:spcPct val="100000"/>
              </a:lnSpc>
            </a:pPr>
            <a:r>
              <a:rPr dirty="0" sz="1200" b="1">
                <a:latin typeface="Calibri"/>
                <a:cs typeface="Calibri"/>
              </a:rPr>
              <a:t>‘4’ </a:t>
            </a:r>
            <a:r>
              <a:rPr dirty="0" sz="1200" spc="-5" b="1">
                <a:latin typeface="Calibri"/>
                <a:cs typeface="Calibri"/>
              </a:rPr>
              <a:t>heart </a:t>
            </a:r>
            <a:r>
              <a:rPr dirty="0" sz="1200" b="1">
                <a:latin typeface="Calibri"/>
                <a:cs typeface="Calibri"/>
              </a:rPr>
              <a:t>sounds </a:t>
            </a:r>
            <a:r>
              <a:rPr dirty="0" sz="1200" spc="-5" b="1">
                <a:latin typeface="Calibri"/>
                <a:cs typeface="Calibri"/>
              </a:rPr>
              <a:t>can </a:t>
            </a:r>
            <a:r>
              <a:rPr dirty="0" sz="1200" b="1">
                <a:latin typeface="Calibri"/>
                <a:cs typeface="Calibri"/>
              </a:rPr>
              <a:t>be</a:t>
            </a:r>
            <a:r>
              <a:rPr dirty="0" sz="1200" spc="-60" b="1">
                <a:latin typeface="Calibri"/>
                <a:cs typeface="Calibri"/>
              </a:rPr>
              <a:t> </a:t>
            </a:r>
            <a:r>
              <a:rPr dirty="0" sz="1200" spc="-10" b="1">
                <a:latin typeface="Calibri"/>
                <a:cs typeface="Calibri"/>
              </a:rPr>
              <a:t>detected:</a:t>
            </a:r>
            <a:endParaRPr sz="1200">
              <a:latin typeface="Calibri"/>
              <a:cs typeface="Calibri"/>
            </a:endParaRPr>
          </a:p>
          <a:p>
            <a:pPr marL="810895" indent="-163195">
              <a:lnSpc>
                <a:spcPct val="100000"/>
              </a:lnSpc>
              <a:spcBef>
                <a:spcPts val="200"/>
              </a:spcBef>
              <a:buClr>
                <a:srgbClr val="006FC0"/>
              </a:buClr>
              <a:buFont typeface="Arial"/>
              <a:buChar char="■"/>
              <a:tabLst>
                <a:tab pos="811530" algn="l"/>
              </a:tabLst>
            </a:pPr>
            <a:r>
              <a:rPr dirty="0" sz="1000" spc="-5">
                <a:latin typeface="Calibri"/>
                <a:cs typeface="Calibri"/>
              </a:rPr>
              <a:t>1</a:t>
            </a:r>
            <a:r>
              <a:rPr dirty="0" baseline="25641" sz="975" spc="-7">
                <a:latin typeface="Calibri"/>
                <a:cs typeface="Calibri"/>
              </a:rPr>
              <a:t>st  </a:t>
            </a:r>
            <a:r>
              <a:rPr dirty="0" sz="1000" spc="-5">
                <a:latin typeface="Calibri"/>
                <a:cs typeface="Calibri"/>
              </a:rPr>
              <a:t>&amp; </a:t>
            </a:r>
            <a:r>
              <a:rPr dirty="0" sz="1000">
                <a:latin typeface="Calibri"/>
                <a:cs typeface="Calibri"/>
              </a:rPr>
              <a:t>2</a:t>
            </a:r>
            <a:r>
              <a:rPr dirty="0" baseline="25641" sz="975">
                <a:latin typeface="Calibri"/>
                <a:cs typeface="Calibri"/>
              </a:rPr>
              <a:t>nd  </a:t>
            </a:r>
            <a:r>
              <a:rPr dirty="0" sz="1000" spc="-5">
                <a:latin typeface="Calibri"/>
                <a:cs typeface="Calibri"/>
              </a:rPr>
              <a:t>heart </a:t>
            </a:r>
            <a:r>
              <a:rPr dirty="0" sz="1000">
                <a:latin typeface="Calibri"/>
                <a:cs typeface="Calibri"/>
              </a:rPr>
              <a:t>sounds </a:t>
            </a:r>
            <a:r>
              <a:rPr dirty="0" sz="1000" spc="-5">
                <a:latin typeface="Calibri"/>
                <a:cs typeface="Calibri"/>
              </a:rPr>
              <a:t>… (usually</a:t>
            </a:r>
            <a:r>
              <a:rPr dirty="0" sz="1000" spc="-125">
                <a:latin typeface="Calibri"/>
                <a:cs typeface="Calibri"/>
              </a:rPr>
              <a:t> </a:t>
            </a:r>
            <a:r>
              <a:rPr dirty="0" sz="1000">
                <a:latin typeface="Calibri"/>
                <a:cs typeface="Calibri"/>
              </a:rPr>
              <a:t>audible)</a:t>
            </a:r>
            <a:endParaRPr sz="1000">
              <a:latin typeface="Calibri"/>
              <a:cs typeface="Calibri"/>
            </a:endParaRPr>
          </a:p>
          <a:p>
            <a:pPr marL="810895" indent="-163195">
              <a:lnSpc>
                <a:spcPct val="100000"/>
              </a:lnSpc>
              <a:spcBef>
                <a:spcPts val="180"/>
              </a:spcBef>
              <a:buClr>
                <a:srgbClr val="006FC0"/>
              </a:buClr>
              <a:buFont typeface="Arial"/>
              <a:buChar char="■"/>
              <a:tabLst>
                <a:tab pos="811530" algn="l"/>
              </a:tabLst>
            </a:pPr>
            <a:r>
              <a:rPr dirty="0" sz="1000">
                <a:latin typeface="Calibri"/>
                <a:cs typeface="Calibri"/>
              </a:rPr>
              <a:t>3</a:t>
            </a:r>
            <a:r>
              <a:rPr dirty="0" baseline="25641" sz="975">
                <a:latin typeface="Calibri"/>
                <a:cs typeface="Calibri"/>
              </a:rPr>
              <a:t>rd </a:t>
            </a:r>
            <a:r>
              <a:rPr dirty="0" sz="1000" spc="-5">
                <a:latin typeface="Calibri"/>
                <a:cs typeface="Calibri"/>
              </a:rPr>
              <a:t>&amp; </a:t>
            </a:r>
            <a:r>
              <a:rPr dirty="0" sz="1000">
                <a:latin typeface="Calibri"/>
                <a:cs typeface="Calibri"/>
              </a:rPr>
              <a:t>4</a:t>
            </a:r>
            <a:r>
              <a:rPr dirty="0" baseline="25641" sz="975">
                <a:latin typeface="Calibri"/>
                <a:cs typeface="Calibri"/>
              </a:rPr>
              <a:t>th </a:t>
            </a:r>
            <a:r>
              <a:rPr dirty="0" sz="1000" spc="-5">
                <a:latin typeface="Calibri"/>
                <a:cs typeface="Calibri"/>
              </a:rPr>
              <a:t>heart </a:t>
            </a:r>
            <a:r>
              <a:rPr dirty="0" sz="1000">
                <a:latin typeface="Calibri"/>
                <a:cs typeface="Calibri"/>
              </a:rPr>
              <a:t>sounds </a:t>
            </a:r>
            <a:r>
              <a:rPr dirty="0" sz="1000" spc="-5">
                <a:latin typeface="Calibri"/>
                <a:cs typeface="Calibri"/>
              </a:rPr>
              <a:t>… (of low pitch, usually not</a:t>
            </a:r>
            <a:r>
              <a:rPr dirty="0" sz="1000" spc="175">
                <a:latin typeface="Calibri"/>
                <a:cs typeface="Calibri"/>
              </a:rPr>
              <a:t> </a:t>
            </a:r>
            <a:r>
              <a:rPr dirty="0" sz="1000" spc="-5">
                <a:latin typeface="Calibri"/>
                <a:cs typeface="Calibri"/>
              </a:rPr>
              <a:t>audible)</a:t>
            </a:r>
            <a:endParaRPr sz="10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 marL="647700" marR="767080">
              <a:lnSpc>
                <a:spcPts val="1300"/>
              </a:lnSpc>
            </a:pPr>
            <a:r>
              <a:rPr dirty="0" sz="1200" spc="-5" b="1">
                <a:latin typeface="Calibri"/>
                <a:cs typeface="Calibri"/>
              </a:rPr>
              <a:t>Important </a:t>
            </a:r>
            <a:r>
              <a:rPr dirty="0" sz="1200" spc="-10" b="1">
                <a:latin typeface="Calibri"/>
                <a:cs typeface="Calibri"/>
              </a:rPr>
              <a:t>for </a:t>
            </a:r>
            <a:r>
              <a:rPr dirty="0" sz="1200" spc="-5" b="1">
                <a:latin typeface="Calibri"/>
                <a:cs typeface="Calibri"/>
              </a:rPr>
              <a:t>diagnosis </a:t>
            </a:r>
            <a:r>
              <a:rPr dirty="0" sz="1200" b="1">
                <a:latin typeface="Calibri"/>
                <a:cs typeface="Calibri"/>
              </a:rPr>
              <a:t>of </a:t>
            </a:r>
            <a:r>
              <a:rPr dirty="0" sz="1200" spc="-5" b="1">
                <a:latin typeface="Calibri"/>
                <a:cs typeface="Calibri"/>
              </a:rPr>
              <a:t>valvular heart diseases  (murmurs)</a:t>
            </a:r>
            <a:endParaRPr sz="12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500">
              <a:latin typeface="Times New Roman"/>
              <a:cs typeface="Times New Roman"/>
            </a:endParaRPr>
          </a:p>
          <a:p>
            <a:pPr algn="r" marR="252729">
              <a:lnSpc>
                <a:spcPct val="100000"/>
              </a:lnSpc>
            </a:pPr>
            <a:r>
              <a:rPr dirty="0" sz="600" b="1">
                <a:solidFill>
                  <a:srgbClr val="001F5F"/>
                </a:solidFill>
                <a:latin typeface="Arial"/>
                <a:cs typeface="Arial"/>
              </a:rPr>
              <a:t>37</a:t>
            </a:r>
            <a:endParaRPr sz="60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5099303" y="882396"/>
            <a:ext cx="600455" cy="26974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1143000" y="4844796"/>
            <a:ext cx="4572000" cy="34290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1143000" y="4844796"/>
            <a:ext cx="536575" cy="2646045"/>
          </a:xfrm>
          <a:custGeom>
            <a:avLst/>
            <a:gdLst/>
            <a:ahLst/>
            <a:cxnLst/>
            <a:rect l="l" t="t" r="r" b="b"/>
            <a:pathLst>
              <a:path w="536575" h="2646045">
                <a:moveTo>
                  <a:pt x="536448" y="0"/>
                </a:moveTo>
                <a:lnTo>
                  <a:pt x="407924" y="0"/>
                </a:lnTo>
                <a:lnTo>
                  <a:pt x="0" y="2486152"/>
                </a:lnTo>
                <a:lnTo>
                  <a:pt x="0" y="2629027"/>
                </a:lnTo>
                <a:lnTo>
                  <a:pt x="99987" y="2645664"/>
                </a:lnTo>
                <a:lnTo>
                  <a:pt x="536448" y="0"/>
                </a:lnTo>
                <a:close/>
              </a:path>
            </a:pathLst>
          </a:custGeom>
          <a:solidFill>
            <a:srgbClr val="BB1C1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1143000" y="4844796"/>
            <a:ext cx="379730" cy="2312035"/>
          </a:xfrm>
          <a:custGeom>
            <a:avLst/>
            <a:gdLst/>
            <a:ahLst/>
            <a:cxnLst/>
            <a:rect l="l" t="t" r="r" b="b"/>
            <a:pathLst>
              <a:path w="379730" h="2312034">
                <a:moveTo>
                  <a:pt x="379475" y="0"/>
                </a:moveTo>
                <a:lnTo>
                  <a:pt x="252475" y="0"/>
                </a:lnTo>
                <a:lnTo>
                  <a:pt x="0" y="1538096"/>
                </a:lnTo>
                <a:lnTo>
                  <a:pt x="0" y="2311908"/>
                </a:lnTo>
                <a:lnTo>
                  <a:pt x="379475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1143000" y="7676388"/>
            <a:ext cx="452755" cy="597535"/>
          </a:xfrm>
          <a:custGeom>
            <a:avLst/>
            <a:gdLst/>
            <a:ahLst/>
            <a:cxnLst/>
            <a:rect l="l" t="t" r="r" b="b"/>
            <a:pathLst>
              <a:path w="452755" h="597534">
                <a:moveTo>
                  <a:pt x="0" y="0"/>
                </a:moveTo>
                <a:lnTo>
                  <a:pt x="0" y="9524"/>
                </a:lnTo>
                <a:lnTo>
                  <a:pt x="426466" y="597407"/>
                </a:lnTo>
                <a:lnTo>
                  <a:pt x="452628" y="597407"/>
                </a:lnTo>
                <a:lnTo>
                  <a:pt x="0" y="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1143000" y="7493507"/>
            <a:ext cx="744220" cy="780415"/>
          </a:xfrm>
          <a:custGeom>
            <a:avLst/>
            <a:gdLst/>
            <a:ahLst/>
            <a:cxnLst/>
            <a:rect l="l" t="t" r="r" b="b"/>
            <a:pathLst>
              <a:path w="744219" h="780415">
                <a:moveTo>
                  <a:pt x="0" y="0"/>
                </a:moveTo>
                <a:lnTo>
                  <a:pt x="0" y="2413"/>
                </a:lnTo>
                <a:lnTo>
                  <a:pt x="715137" y="780288"/>
                </a:lnTo>
                <a:lnTo>
                  <a:pt x="743712" y="780288"/>
                </a:lnTo>
                <a:lnTo>
                  <a:pt x="0" y="0"/>
                </a:lnTo>
                <a:close/>
              </a:path>
            </a:pathLst>
          </a:custGeom>
          <a:solidFill>
            <a:srgbClr val="5E0D0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1143000" y="7473695"/>
            <a:ext cx="1065530" cy="800100"/>
          </a:xfrm>
          <a:custGeom>
            <a:avLst/>
            <a:gdLst/>
            <a:ahLst/>
            <a:cxnLst/>
            <a:rect l="l" t="t" r="r" b="b"/>
            <a:pathLst>
              <a:path w="1065530" h="800100">
                <a:moveTo>
                  <a:pt x="0" y="0"/>
                </a:moveTo>
                <a:lnTo>
                  <a:pt x="0" y="19049"/>
                </a:lnTo>
                <a:lnTo>
                  <a:pt x="743204" y="800099"/>
                </a:lnTo>
                <a:lnTo>
                  <a:pt x="1065276" y="800099"/>
                </a:lnTo>
                <a:lnTo>
                  <a:pt x="99949" y="16636"/>
                </a:lnTo>
                <a:lnTo>
                  <a:pt x="0" y="0"/>
                </a:lnTo>
                <a:close/>
              </a:path>
            </a:pathLst>
          </a:custGeom>
          <a:solidFill>
            <a:srgbClr val="8D151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1143000" y="7523988"/>
            <a:ext cx="688975" cy="749935"/>
          </a:xfrm>
          <a:custGeom>
            <a:avLst/>
            <a:gdLst/>
            <a:ahLst/>
            <a:cxnLst/>
            <a:rect l="l" t="t" r="r" b="b"/>
            <a:pathLst>
              <a:path w="688975" h="749934">
                <a:moveTo>
                  <a:pt x="0" y="0"/>
                </a:moveTo>
                <a:lnTo>
                  <a:pt x="0" y="152399"/>
                </a:lnTo>
                <a:lnTo>
                  <a:pt x="453136" y="749807"/>
                </a:lnTo>
                <a:lnTo>
                  <a:pt x="688848" y="749807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1868423" y="5282184"/>
            <a:ext cx="2965704" cy="291084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1605533" y="5676772"/>
            <a:ext cx="88391" cy="89915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 txBox="1"/>
          <p:nvPr/>
        </p:nvSpPr>
        <p:spPr>
          <a:xfrm>
            <a:off x="1810257" y="5602604"/>
            <a:ext cx="1995170" cy="20637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r>
              <a:rPr dirty="0" sz="1300" spc="-10" b="1">
                <a:latin typeface="Calibri"/>
                <a:cs typeface="Calibri"/>
              </a:rPr>
              <a:t>Best heard </a:t>
            </a:r>
            <a:r>
              <a:rPr dirty="0" sz="1300" spc="-15" b="1">
                <a:latin typeface="Calibri"/>
                <a:cs typeface="Calibri"/>
              </a:rPr>
              <a:t>at </a:t>
            </a:r>
            <a:r>
              <a:rPr dirty="0" sz="1300" spc="-5" b="1">
                <a:latin typeface="Calibri"/>
                <a:cs typeface="Calibri"/>
              </a:rPr>
              <a:t>4 </a:t>
            </a:r>
            <a:r>
              <a:rPr dirty="0" sz="1300" spc="-10" b="1">
                <a:latin typeface="Calibri"/>
                <a:cs typeface="Calibri"/>
              </a:rPr>
              <a:t>certain</a:t>
            </a:r>
            <a:r>
              <a:rPr dirty="0" sz="1300" spc="65" b="1">
                <a:latin typeface="Calibri"/>
                <a:cs typeface="Calibri"/>
              </a:rPr>
              <a:t> </a:t>
            </a:r>
            <a:r>
              <a:rPr dirty="0" sz="1300" spc="-10" b="1">
                <a:latin typeface="Calibri"/>
                <a:cs typeface="Calibri"/>
              </a:rPr>
              <a:t>areas: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1822450" y="7101585"/>
            <a:ext cx="1445895" cy="8089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44780" indent="-144780">
              <a:lnSpc>
                <a:spcPct val="100000"/>
              </a:lnSpc>
              <a:buClr>
                <a:srgbClr val="EAAC35"/>
              </a:buClr>
              <a:buSzPct val="83333"/>
              <a:buFont typeface="Arial"/>
              <a:buChar char="■"/>
              <a:tabLst>
                <a:tab pos="144780" algn="l"/>
              </a:tabLst>
            </a:pPr>
            <a:r>
              <a:rPr dirty="0" sz="1200" spc="-5" b="1">
                <a:latin typeface="Calibri"/>
                <a:cs typeface="Calibri"/>
              </a:rPr>
              <a:t>Pulmonary</a:t>
            </a:r>
            <a:r>
              <a:rPr dirty="0" sz="1200" spc="-90" b="1">
                <a:latin typeface="Calibri"/>
                <a:cs typeface="Calibri"/>
              </a:rPr>
              <a:t> </a:t>
            </a:r>
            <a:r>
              <a:rPr dirty="0" sz="1200" spc="-5" b="1">
                <a:latin typeface="Calibri"/>
                <a:cs typeface="Calibri"/>
              </a:rPr>
              <a:t>area:</a:t>
            </a:r>
            <a:endParaRPr sz="1200">
              <a:latin typeface="Calibri"/>
              <a:cs typeface="Calibri"/>
            </a:endParaRPr>
          </a:p>
          <a:p>
            <a:pPr lvl="1" marL="306070" indent="-130810">
              <a:lnSpc>
                <a:spcPct val="100000"/>
              </a:lnSpc>
              <a:spcBef>
                <a:spcPts val="309"/>
              </a:spcBef>
              <a:buClr>
                <a:srgbClr val="C00000"/>
              </a:buClr>
              <a:buSzPct val="142105"/>
              <a:buFont typeface="Arial"/>
              <a:buChar char="•"/>
              <a:tabLst>
                <a:tab pos="306705" algn="l"/>
              </a:tabLst>
            </a:pPr>
            <a:r>
              <a:rPr dirty="0" sz="950" spc="10">
                <a:latin typeface="Calibri"/>
                <a:cs typeface="Calibri"/>
              </a:rPr>
              <a:t>2</a:t>
            </a:r>
            <a:r>
              <a:rPr dirty="0" baseline="27777" sz="900" spc="15">
                <a:latin typeface="Calibri"/>
                <a:cs typeface="Calibri"/>
              </a:rPr>
              <a:t>nd </a:t>
            </a:r>
            <a:r>
              <a:rPr dirty="0" sz="950" spc="-10">
                <a:latin typeface="Calibri"/>
                <a:cs typeface="Calibri"/>
              </a:rPr>
              <a:t>Lt intercostal</a:t>
            </a:r>
            <a:r>
              <a:rPr dirty="0" sz="950" spc="5">
                <a:latin typeface="Calibri"/>
                <a:cs typeface="Calibri"/>
              </a:rPr>
              <a:t> </a:t>
            </a:r>
            <a:r>
              <a:rPr dirty="0" sz="950" spc="-5">
                <a:latin typeface="Calibri"/>
                <a:cs typeface="Calibri"/>
              </a:rPr>
              <a:t>space.</a:t>
            </a:r>
            <a:endParaRPr sz="950">
              <a:latin typeface="Calibri"/>
              <a:cs typeface="Calibri"/>
            </a:endParaRPr>
          </a:p>
          <a:p>
            <a:pPr marL="156845" indent="-144780">
              <a:lnSpc>
                <a:spcPct val="100000"/>
              </a:lnSpc>
              <a:spcBef>
                <a:spcPts val="290"/>
              </a:spcBef>
              <a:buClr>
                <a:srgbClr val="EAAC35"/>
              </a:buClr>
              <a:buSzPct val="83333"/>
              <a:buFont typeface="Arial"/>
              <a:buChar char="■"/>
              <a:tabLst>
                <a:tab pos="157480" algn="l"/>
              </a:tabLst>
            </a:pPr>
            <a:r>
              <a:rPr dirty="0" sz="1200" b="1">
                <a:latin typeface="Calibri"/>
                <a:cs typeface="Calibri"/>
              </a:rPr>
              <a:t>Aortic</a:t>
            </a:r>
            <a:r>
              <a:rPr dirty="0" sz="1200" spc="-120" b="1">
                <a:latin typeface="Calibri"/>
                <a:cs typeface="Calibri"/>
              </a:rPr>
              <a:t> </a:t>
            </a:r>
            <a:r>
              <a:rPr dirty="0" sz="1200" spc="-5" b="1">
                <a:latin typeface="Calibri"/>
                <a:cs typeface="Calibri"/>
              </a:rPr>
              <a:t>area:</a:t>
            </a:r>
            <a:endParaRPr sz="1200">
              <a:latin typeface="Calibri"/>
              <a:cs typeface="Calibri"/>
            </a:endParaRPr>
          </a:p>
          <a:p>
            <a:pPr lvl="1" marL="306070" indent="-130810">
              <a:lnSpc>
                <a:spcPct val="100000"/>
              </a:lnSpc>
              <a:spcBef>
                <a:spcPts val="535"/>
              </a:spcBef>
              <a:buClr>
                <a:srgbClr val="C00000"/>
              </a:buClr>
              <a:buSzPct val="142105"/>
              <a:buFont typeface="Arial"/>
              <a:buChar char="•"/>
              <a:tabLst>
                <a:tab pos="306705" algn="l"/>
              </a:tabLst>
            </a:pPr>
            <a:r>
              <a:rPr dirty="0" sz="950" spc="10">
                <a:latin typeface="Calibri"/>
                <a:cs typeface="Calibri"/>
              </a:rPr>
              <a:t>2</a:t>
            </a:r>
            <a:r>
              <a:rPr dirty="0" baseline="27777" sz="900" spc="15">
                <a:latin typeface="Calibri"/>
                <a:cs typeface="Calibri"/>
              </a:rPr>
              <a:t>nd </a:t>
            </a:r>
            <a:r>
              <a:rPr dirty="0" sz="950" spc="-5">
                <a:latin typeface="Calibri"/>
                <a:cs typeface="Calibri"/>
              </a:rPr>
              <a:t>Rt </a:t>
            </a:r>
            <a:r>
              <a:rPr dirty="0" sz="950" spc="-10">
                <a:latin typeface="Calibri"/>
                <a:cs typeface="Calibri"/>
              </a:rPr>
              <a:t>costal</a:t>
            </a:r>
            <a:r>
              <a:rPr dirty="0" sz="950" spc="15">
                <a:latin typeface="Calibri"/>
                <a:cs typeface="Calibri"/>
              </a:rPr>
              <a:t> </a:t>
            </a:r>
            <a:r>
              <a:rPr dirty="0" sz="950" spc="-10">
                <a:latin typeface="Calibri"/>
                <a:cs typeface="Calibri"/>
              </a:rPr>
              <a:t>cartilage.</a:t>
            </a:r>
            <a:endParaRPr sz="950">
              <a:latin typeface="Calibri"/>
              <a:cs typeface="Calibri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2514600" y="5862828"/>
            <a:ext cx="2019300" cy="1153668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 txBox="1"/>
          <p:nvPr/>
        </p:nvSpPr>
        <p:spPr>
          <a:xfrm>
            <a:off x="3433571" y="7058914"/>
            <a:ext cx="2098040" cy="11912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37160" indent="-137160">
              <a:lnSpc>
                <a:spcPts val="1330"/>
              </a:lnSpc>
              <a:buClr>
                <a:srgbClr val="EAAC35"/>
              </a:buClr>
              <a:buSzPct val="79166"/>
              <a:buFont typeface="Arial"/>
              <a:buChar char="■"/>
              <a:tabLst>
                <a:tab pos="137160" algn="l"/>
              </a:tabLst>
            </a:pPr>
            <a:r>
              <a:rPr dirty="0" sz="1200" spc="-5" b="1">
                <a:latin typeface="Calibri"/>
                <a:cs typeface="Calibri"/>
              </a:rPr>
              <a:t>Mitral</a:t>
            </a:r>
            <a:r>
              <a:rPr dirty="0" sz="1200" spc="-114" b="1">
                <a:latin typeface="Calibri"/>
                <a:cs typeface="Calibri"/>
              </a:rPr>
              <a:t> </a:t>
            </a:r>
            <a:r>
              <a:rPr dirty="0" sz="1200" spc="-5" b="1">
                <a:latin typeface="Calibri"/>
                <a:cs typeface="Calibri"/>
              </a:rPr>
              <a:t>area:</a:t>
            </a:r>
            <a:endParaRPr sz="1200">
              <a:latin typeface="Calibri"/>
              <a:cs typeface="Calibri"/>
            </a:endParaRPr>
          </a:p>
          <a:p>
            <a:pPr lvl="1" marL="313690" indent="-135890">
              <a:lnSpc>
                <a:spcPts val="910"/>
              </a:lnSpc>
              <a:spcBef>
                <a:spcPts val="110"/>
              </a:spcBef>
              <a:buClr>
                <a:srgbClr val="C00000"/>
              </a:buClr>
              <a:buSzPct val="78947"/>
              <a:buFont typeface="Arial"/>
              <a:buChar char="•"/>
              <a:tabLst>
                <a:tab pos="314325" algn="l"/>
              </a:tabLst>
            </a:pPr>
            <a:r>
              <a:rPr dirty="0" sz="950" spc="10">
                <a:latin typeface="Calibri"/>
                <a:cs typeface="Calibri"/>
              </a:rPr>
              <a:t>5</a:t>
            </a:r>
            <a:r>
              <a:rPr dirty="0" baseline="27777" sz="900" spc="15">
                <a:latin typeface="Calibri"/>
                <a:cs typeface="Calibri"/>
              </a:rPr>
              <a:t>nd </a:t>
            </a:r>
            <a:r>
              <a:rPr dirty="0" sz="950" spc="-10">
                <a:latin typeface="Calibri"/>
                <a:cs typeface="Calibri"/>
              </a:rPr>
              <a:t>Lt intercostal </a:t>
            </a:r>
            <a:r>
              <a:rPr dirty="0" sz="950" spc="-5">
                <a:latin typeface="Calibri"/>
                <a:cs typeface="Calibri"/>
              </a:rPr>
              <a:t>space crossing </a:t>
            </a:r>
            <a:r>
              <a:rPr dirty="0" sz="950">
                <a:latin typeface="Calibri"/>
                <a:cs typeface="Calibri"/>
              </a:rPr>
              <a:t>mid-  </a:t>
            </a:r>
            <a:r>
              <a:rPr dirty="0" sz="950" spc="-5">
                <a:latin typeface="Calibri"/>
                <a:cs typeface="Calibri"/>
              </a:rPr>
              <a:t>clavicular line,</a:t>
            </a:r>
            <a:r>
              <a:rPr dirty="0" sz="950" spc="-50">
                <a:latin typeface="Calibri"/>
                <a:cs typeface="Calibri"/>
              </a:rPr>
              <a:t> </a:t>
            </a:r>
            <a:r>
              <a:rPr dirty="0" sz="950" spc="-5">
                <a:latin typeface="Calibri"/>
                <a:cs typeface="Calibri"/>
              </a:rPr>
              <a:t>or</a:t>
            </a:r>
            <a:endParaRPr sz="950">
              <a:latin typeface="Calibri"/>
              <a:cs typeface="Calibri"/>
            </a:endParaRPr>
          </a:p>
          <a:p>
            <a:pPr lvl="1" marL="320040" indent="-142240">
              <a:lnSpc>
                <a:spcPct val="100000"/>
              </a:lnSpc>
              <a:spcBef>
                <a:spcPts val="80"/>
              </a:spcBef>
              <a:buClr>
                <a:srgbClr val="C00000"/>
              </a:buClr>
              <a:buSzPct val="78947"/>
              <a:buFont typeface="Arial"/>
              <a:buChar char="•"/>
              <a:tabLst>
                <a:tab pos="320040" algn="l"/>
              </a:tabLst>
            </a:pPr>
            <a:r>
              <a:rPr dirty="0" sz="950" spc="-5">
                <a:latin typeface="Calibri"/>
                <a:cs typeface="Calibri"/>
              </a:rPr>
              <a:t>9 cm  (2.5-3 in) from</a:t>
            </a:r>
            <a:r>
              <a:rPr dirty="0" sz="950" spc="-65">
                <a:latin typeface="Calibri"/>
                <a:cs typeface="Calibri"/>
              </a:rPr>
              <a:t> </a:t>
            </a:r>
            <a:r>
              <a:rPr dirty="0" sz="950" spc="-5">
                <a:latin typeface="Calibri"/>
                <a:cs typeface="Calibri"/>
              </a:rPr>
              <a:t>sternum.</a:t>
            </a:r>
            <a:endParaRPr sz="950">
              <a:latin typeface="Calibri"/>
              <a:cs typeface="Calibri"/>
            </a:endParaRPr>
          </a:p>
          <a:p>
            <a:pPr marL="137160" indent="-137160">
              <a:lnSpc>
                <a:spcPts val="1410"/>
              </a:lnSpc>
              <a:buClr>
                <a:srgbClr val="EAAC35"/>
              </a:buClr>
              <a:buSzPct val="79166"/>
              <a:buFont typeface="Arial"/>
              <a:buChar char="■"/>
              <a:tabLst>
                <a:tab pos="137160" algn="l"/>
              </a:tabLst>
            </a:pPr>
            <a:r>
              <a:rPr dirty="0" sz="1200" spc="-10" b="1">
                <a:latin typeface="Calibri"/>
                <a:cs typeface="Calibri"/>
              </a:rPr>
              <a:t>Tricuspid</a:t>
            </a:r>
            <a:r>
              <a:rPr dirty="0" sz="1200" spc="-120" b="1">
                <a:latin typeface="Calibri"/>
                <a:cs typeface="Calibri"/>
              </a:rPr>
              <a:t> </a:t>
            </a:r>
            <a:r>
              <a:rPr dirty="0" sz="1200" spc="-5" b="1">
                <a:latin typeface="Calibri"/>
                <a:cs typeface="Calibri"/>
              </a:rPr>
              <a:t>area:</a:t>
            </a:r>
            <a:endParaRPr sz="1200">
              <a:latin typeface="Calibri"/>
              <a:cs typeface="Calibri"/>
            </a:endParaRPr>
          </a:p>
          <a:p>
            <a:pPr lvl="1" marL="313690" marR="145415" indent="-135890">
              <a:lnSpc>
                <a:spcPts val="910"/>
              </a:lnSpc>
              <a:spcBef>
                <a:spcPts val="190"/>
              </a:spcBef>
              <a:buClr>
                <a:srgbClr val="C00000"/>
              </a:buClr>
              <a:buSzPct val="78947"/>
              <a:buFont typeface="Arial"/>
              <a:buChar char="•"/>
              <a:tabLst>
                <a:tab pos="314325" algn="l"/>
              </a:tabLst>
            </a:pPr>
            <a:r>
              <a:rPr dirty="0" sz="950" spc="-10">
                <a:latin typeface="Calibri"/>
                <a:cs typeface="Calibri"/>
              </a:rPr>
              <a:t>lower </a:t>
            </a:r>
            <a:r>
              <a:rPr dirty="0" sz="950">
                <a:latin typeface="Calibri"/>
                <a:cs typeface="Calibri"/>
              </a:rPr>
              <a:t>part </a:t>
            </a:r>
            <a:r>
              <a:rPr dirty="0" sz="950" spc="-5">
                <a:latin typeface="Calibri"/>
                <a:cs typeface="Calibri"/>
              </a:rPr>
              <a:t>of </a:t>
            </a:r>
            <a:r>
              <a:rPr dirty="0" sz="950" spc="-10">
                <a:latin typeface="Calibri"/>
                <a:cs typeface="Calibri"/>
              </a:rPr>
              <a:t>sternum towards </a:t>
            </a:r>
            <a:r>
              <a:rPr dirty="0" sz="950" spc="-5">
                <a:latin typeface="Calibri"/>
                <a:cs typeface="Calibri"/>
              </a:rPr>
              <a:t>Rt  side.</a:t>
            </a:r>
            <a:endParaRPr sz="950">
              <a:latin typeface="Calibri"/>
              <a:cs typeface="Calibri"/>
            </a:endParaRPr>
          </a:p>
          <a:p>
            <a:pPr algn="r" marR="81915">
              <a:lnSpc>
                <a:spcPts val="715"/>
              </a:lnSpc>
              <a:spcBef>
                <a:spcPts val="755"/>
              </a:spcBef>
            </a:pPr>
            <a:r>
              <a:rPr dirty="0" sz="600" b="1">
                <a:solidFill>
                  <a:srgbClr val="001F5F"/>
                </a:solidFill>
                <a:latin typeface="Arial"/>
                <a:cs typeface="Arial"/>
              </a:rPr>
              <a:t>38</a:t>
            </a:r>
            <a:endParaRPr sz="600">
              <a:latin typeface="Arial"/>
              <a:cs typeface="Arial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5099303" y="4858511"/>
            <a:ext cx="600455" cy="26974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1143304" y="4845684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algn="r" marR="5715">
              <a:lnSpc>
                <a:spcPts val="1305"/>
              </a:lnSpc>
            </a:pPr>
            <a:r>
              <a:rPr dirty="0" spc="-25"/>
              <a:t>Dr. </a:t>
            </a:r>
            <a:r>
              <a:rPr dirty="0" spc="-5"/>
              <a:t>Abeer A. Al-Masri, Faculty </a:t>
            </a:r>
            <a:r>
              <a:rPr dirty="0"/>
              <a:t>of</a:t>
            </a:r>
            <a:r>
              <a:rPr dirty="0" spc="-120"/>
              <a:t> </a:t>
            </a:r>
            <a:r>
              <a:rPr dirty="0" spc="-5"/>
              <a:t>Medicine,</a:t>
            </a:r>
          </a:p>
          <a:p>
            <a:pPr algn="r" marR="5080">
              <a:lnSpc>
                <a:spcPct val="100000"/>
              </a:lnSpc>
            </a:pPr>
            <a:r>
              <a:rPr dirty="0" spc="-5"/>
              <a:t>KSU</a:t>
            </a:r>
          </a:p>
        </p:txBody>
      </p:sp>
      <p:sp>
        <p:nvSpPr>
          <p:cNvPr id="34" name="object 3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10"/>
              </a:lnSpc>
            </a:pPr>
            <a:r>
              <a:rPr dirty="0" spc="-5"/>
              <a:t>1</a:t>
            </a:r>
            <a:r>
              <a:rPr dirty="0" spc="-5"/>
              <a:t>9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113401" y="41147"/>
            <a:ext cx="1671320" cy="1949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 spc="-5">
                <a:latin typeface="Times New Roman"/>
                <a:cs typeface="Times New Roman"/>
              </a:rPr>
              <a:t>Cardiovascular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Physiology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1788" y="41147"/>
            <a:ext cx="644525" cy="1949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>
                <a:latin typeface="Times New Roman"/>
                <a:cs typeface="Times New Roman"/>
              </a:rPr>
              <a:t>2/23</a:t>
            </a:r>
            <a:r>
              <a:rPr dirty="0" sz="1200" spc="5">
                <a:latin typeface="Times New Roman"/>
                <a:cs typeface="Times New Roman"/>
              </a:rPr>
              <a:t>/</a:t>
            </a:r>
            <a:r>
              <a:rPr dirty="0" sz="1200">
                <a:latin typeface="Times New Roman"/>
                <a:cs typeface="Times New Roman"/>
              </a:rPr>
              <a:t>2016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143000" y="868680"/>
            <a:ext cx="4572000" cy="3429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143000" y="868680"/>
            <a:ext cx="536575" cy="2646045"/>
          </a:xfrm>
          <a:custGeom>
            <a:avLst/>
            <a:gdLst/>
            <a:ahLst/>
            <a:cxnLst/>
            <a:rect l="l" t="t" r="r" b="b"/>
            <a:pathLst>
              <a:path w="536575" h="2646045">
                <a:moveTo>
                  <a:pt x="536448" y="0"/>
                </a:moveTo>
                <a:lnTo>
                  <a:pt x="407924" y="0"/>
                </a:lnTo>
                <a:lnTo>
                  <a:pt x="0" y="2486152"/>
                </a:lnTo>
                <a:lnTo>
                  <a:pt x="0" y="2629027"/>
                </a:lnTo>
                <a:lnTo>
                  <a:pt x="99987" y="2645664"/>
                </a:lnTo>
                <a:lnTo>
                  <a:pt x="536448" y="0"/>
                </a:lnTo>
                <a:close/>
              </a:path>
            </a:pathLst>
          </a:custGeom>
          <a:solidFill>
            <a:srgbClr val="BB1C1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143000" y="868680"/>
            <a:ext cx="379730" cy="2312035"/>
          </a:xfrm>
          <a:custGeom>
            <a:avLst/>
            <a:gdLst/>
            <a:ahLst/>
            <a:cxnLst/>
            <a:rect l="l" t="t" r="r" b="b"/>
            <a:pathLst>
              <a:path w="379730" h="2312035">
                <a:moveTo>
                  <a:pt x="379475" y="0"/>
                </a:moveTo>
                <a:lnTo>
                  <a:pt x="252475" y="0"/>
                </a:lnTo>
                <a:lnTo>
                  <a:pt x="0" y="1538097"/>
                </a:lnTo>
                <a:lnTo>
                  <a:pt x="0" y="2311908"/>
                </a:lnTo>
                <a:lnTo>
                  <a:pt x="379475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143000" y="3700271"/>
            <a:ext cx="452755" cy="597535"/>
          </a:xfrm>
          <a:custGeom>
            <a:avLst/>
            <a:gdLst/>
            <a:ahLst/>
            <a:cxnLst/>
            <a:rect l="l" t="t" r="r" b="b"/>
            <a:pathLst>
              <a:path w="452755" h="597535">
                <a:moveTo>
                  <a:pt x="0" y="0"/>
                </a:moveTo>
                <a:lnTo>
                  <a:pt x="0" y="9525"/>
                </a:lnTo>
                <a:lnTo>
                  <a:pt x="426466" y="597407"/>
                </a:lnTo>
                <a:lnTo>
                  <a:pt x="452628" y="597407"/>
                </a:lnTo>
                <a:lnTo>
                  <a:pt x="0" y="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143000" y="3517391"/>
            <a:ext cx="744220" cy="780415"/>
          </a:xfrm>
          <a:custGeom>
            <a:avLst/>
            <a:gdLst/>
            <a:ahLst/>
            <a:cxnLst/>
            <a:rect l="l" t="t" r="r" b="b"/>
            <a:pathLst>
              <a:path w="744219" h="780414">
                <a:moveTo>
                  <a:pt x="0" y="0"/>
                </a:moveTo>
                <a:lnTo>
                  <a:pt x="0" y="2412"/>
                </a:lnTo>
                <a:lnTo>
                  <a:pt x="715137" y="780288"/>
                </a:lnTo>
                <a:lnTo>
                  <a:pt x="743712" y="780288"/>
                </a:lnTo>
                <a:lnTo>
                  <a:pt x="0" y="0"/>
                </a:lnTo>
                <a:close/>
              </a:path>
            </a:pathLst>
          </a:custGeom>
          <a:solidFill>
            <a:srgbClr val="5E0D0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1143000" y="3497579"/>
            <a:ext cx="1065530" cy="800100"/>
          </a:xfrm>
          <a:custGeom>
            <a:avLst/>
            <a:gdLst/>
            <a:ahLst/>
            <a:cxnLst/>
            <a:rect l="l" t="t" r="r" b="b"/>
            <a:pathLst>
              <a:path w="1065530" h="800100">
                <a:moveTo>
                  <a:pt x="0" y="0"/>
                </a:moveTo>
                <a:lnTo>
                  <a:pt x="0" y="19050"/>
                </a:lnTo>
                <a:lnTo>
                  <a:pt x="743204" y="800100"/>
                </a:lnTo>
                <a:lnTo>
                  <a:pt x="1065276" y="800100"/>
                </a:lnTo>
                <a:lnTo>
                  <a:pt x="99949" y="16637"/>
                </a:lnTo>
                <a:lnTo>
                  <a:pt x="0" y="0"/>
                </a:lnTo>
                <a:close/>
              </a:path>
            </a:pathLst>
          </a:custGeom>
          <a:solidFill>
            <a:srgbClr val="8D151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1143000" y="3547871"/>
            <a:ext cx="688975" cy="749935"/>
          </a:xfrm>
          <a:custGeom>
            <a:avLst/>
            <a:gdLst/>
            <a:ahLst/>
            <a:cxnLst/>
            <a:rect l="l" t="t" r="r" b="b"/>
            <a:pathLst>
              <a:path w="688975" h="749935">
                <a:moveTo>
                  <a:pt x="0" y="0"/>
                </a:moveTo>
                <a:lnTo>
                  <a:pt x="0" y="152400"/>
                </a:lnTo>
                <a:lnTo>
                  <a:pt x="453136" y="749807"/>
                </a:lnTo>
                <a:lnTo>
                  <a:pt x="688848" y="749807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1802764" y="1414525"/>
            <a:ext cx="3270504" cy="19710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1143304" y="868933"/>
            <a:ext cx="4571365" cy="3428365"/>
          </a:xfrm>
          <a:prstGeom prst="rect">
            <a:avLst/>
          </a:prstGeom>
          <a:ln w="24384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000">
              <a:latin typeface="Times New Roman"/>
              <a:cs typeface="Times New Roman"/>
            </a:endParaRPr>
          </a:p>
          <a:p>
            <a:pPr algn="ctr" marL="90170">
              <a:lnSpc>
                <a:spcPct val="100000"/>
              </a:lnSpc>
              <a:spcBef>
                <a:spcPts val="1550"/>
              </a:spcBef>
            </a:pPr>
            <a:r>
              <a:rPr dirty="0" sz="2000" spc="190">
                <a:solidFill>
                  <a:srgbClr val="B7BBBC"/>
                </a:solidFill>
                <a:latin typeface="Arial"/>
                <a:cs typeface="Arial"/>
              </a:rPr>
              <a:t>Pump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800">
              <a:latin typeface="Times New Roman"/>
              <a:cs typeface="Times New Roman"/>
            </a:endParaRPr>
          </a:p>
          <a:p>
            <a:pPr algn="r" marR="252729">
              <a:lnSpc>
                <a:spcPct val="100000"/>
              </a:lnSpc>
            </a:pPr>
            <a:r>
              <a:rPr dirty="0" sz="600" b="1">
                <a:solidFill>
                  <a:srgbClr val="001F5F"/>
                </a:solidFill>
                <a:latin typeface="Arial"/>
                <a:cs typeface="Arial"/>
              </a:rPr>
              <a:t>3</a:t>
            </a:r>
            <a:endParaRPr sz="60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2348483" y="1920239"/>
            <a:ext cx="2087880" cy="181508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5099303" y="882396"/>
            <a:ext cx="600455" cy="26974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1143000" y="4844796"/>
            <a:ext cx="4572000" cy="34290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1143000" y="4844796"/>
            <a:ext cx="536575" cy="2646045"/>
          </a:xfrm>
          <a:custGeom>
            <a:avLst/>
            <a:gdLst/>
            <a:ahLst/>
            <a:cxnLst/>
            <a:rect l="l" t="t" r="r" b="b"/>
            <a:pathLst>
              <a:path w="536575" h="2646045">
                <a:moveTo>
                  <a:pt x="536448" y="0"/>
                </a:moveTo>
                <a:lnTo>
                  <a:pt x="407924" y="0"/>
                </a:lnTo>
                <a:lnTo>
                  <a:pt x="0" y="2486152"/>
                </a:lnTo>
                <a:lnTo>
                  <a:pt x="0" y="2629027"/>
                </a:lnTo>
                <a:lnTo>
                  <a:pt x="99987" y="2645664"/>
                </a:lnTo>
                <a:lnTo>
                  <a:pt x="536448" y="0"/>
                </a:lnTo>
                <a:close/>
              </a:path>
            </a:pathLst>
          </a:custGeom>
          <a:solidFill>
            <a:srgbClr val="BB1C1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1143000" y="4844796"/>
            <a:ext cx="379730" cy="2312035"/>
          </a:xfrm>
          <a:custGeom>
            <a:avLst/>
            <a:gdLst/>
            <a:ahLst/>
            <a:cxnLst/>
            <a:rect l="l" t="t" r="r" b="b"/>
            <a:pathLst>
              <a:path w="379730" h="2312034">
                <a:moveTo>
                  <a:pt x="379475" y="0"/>
                </a:moveTo>
                <a:lnTo>
                  <a:pt x="252475" y="0"/>
                </a:lnTo>
                <a:lnTo>
                  <a:pt x="0" y="1538096"/>
                </a:lnTo>
                <a:lnTo>
                  <a:pt x="0" y="2311908"/>
                </a:lnTo>
                <a:lnTo>
                  <a:pt x="379475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1143000" y="7676388"/>
            <a:ext cx="452755" cy="597535"/>
          </a:xfrm>
          <a:custGeom>
            <a:avLst/>
            <a:gdLst/>
            <a:ahLst/>
            <a:cxnLst/>
            <a:rect l="l" t="t" r="r" b="b"/>
            <a:pathLst>
              <a:path w="452755" h="597534">
                <a:moveTo>
                  <a:pt x="0" y="0"/>
                </a:moveTo>
                <a:lnTo>
                  <a:pt x="0" y="9524"/>
                </a:lnTo>
                <a:lnTo>
                  <a:pt x="426466" y="597407"/>
                </a:lnTo>
                <a:lnTo>
                  <a:pt x="452628" y="597407"/>
                </a:lnTo>
                <a:lnTo>
                  <a:pt x="0" y="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1143000" y="7493507"/>
            <a:ext cx="744220" cy="780415"/>
          </a:xfrm>
          <a:custGeom>
            <a:avLst/>
            <a:gdLst/>
            <a:ahLst/>
            <a:cxnLst/>
            <a:rect l="l" t="t" r="r" b="b"/>
            <a:pathLst>
              <a:path w="744219" h="780415">
                <a:moveTo>
                  <a:pt x="0" y="0"/>
                </a:moveTo>
                <a:lnTo>
                  <a:pt x="0" y="2413"/>
                </a:lnTo>
                <a:lnTo>
                  <a:pt x="715137" y="780288"/>
                </a:lnTo>
                <a:lnTo>
                  <a:pt x="743712" y="780288"/>
                </a:lnTo>
                <a:lnTo>
                  <a:pt x="0" y="0"/>
                </a:lnTo>
                <a:close/>
              </a:path>
            </a:pathLst>
          </a:custGeom>
          <a:solidFill>
            <a:srgbClr val="5E0D0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1143000" y="7473695"/>
            <a:ext cx="1065530" cy="800100"/>
          </a:xfrm>
          <a:custGeom>
            <a:avLst/>
            <a:gdLst/>
            <a:ahLst/>
            <a:cxnLst/>
            <a:rect l="l" t="t" r="r" b="b"/>
            <a:pathLst>
              <a:path w="1065530" h="800100">
                <a:moveTo>
                  <a:pt x="0" y="0"/>
                </a:moveTo>
                <a:lnTo>
                  <a:pt x="0" y="19049"/>
                </a:lnTo>
                <a:lnTo>
                  <a:pt x="743204" y="800099"/>
                </a:lnTo>
                <a:lnTo>
                  <a:pt x="1065276" y="800099"/>
                </a:lnTo>
                <a:lnTo>
                  <a:pt x="99949" y="16636"/>
                </a:lnTo>
                <a:lnTo>
                  <a:pt x="0" y="0"/>
                </a:lnTo>
                <a:close/>
              </a:path>
            </a:pathLst>
          </a:custGeom>
          <a:solidFill>
            <a:srgbClr val="8D151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1143000" y="7523988"/>
            <a:ext cx="688975" cy="749935"/>
          </a:xfrm>
          <a:custGeom>
            <a:avLst/>
            <a:gdLst/>
            <a:ahLst/>
            <a:cxnLst/>
            <a:rect l="l" t="t" r="r" b="b"/>
            <a:pathLst>
              <a:path w="688975" h="749934">
                <a:moveTo>
                  <a:pt x="0" y="0"/>
                </a:moveTo>
                <a:lnTo>
                  <a:pt x="0" y="152399"/>
                </a:lnTo>
                <a:lnTo>
                  <a:pt x="453136" y="749807"/>
                </a:lnTo>
                <a:lnTo>
                  <a:pt x="688848" y="749807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2074164" y="5297932"/>
            <a:ext cx="3426980" cy="284551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1795272" y="5145023"/>
            <a:ext cx="3590544" cy="53035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 txBox="1"/>
          <p:nvPr/>
        </p:nvSpPr>
        <p:spPr>
          <a:xfrm>
            <a:off x="1143304" y="4845684"/>
            <a:ext cx="4571365" cy="3428365"/>
          </a:xfrm>
          <a:prstGeom prst="rect">
            <a:avLst/>
          </a:prstGeom>
          <a:ln w="24384">
            <a:solidFill>
              <a:srgbClr val="000000"/>
            </a:solidFill>
          </a:ln>
        </p:spPr>
        <p:txBody>
          <a:bodyPr wrap="square" lIns="0" tIns="190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5"/>
              </a:spcBef>
            </a:pPr>
            <a:endParaRPr sz="2450">
              <a:latin typeface="Times New Roman"/>
              <a:cs typeface="Times New Roman"/>
            </a:endParaRPr>
          </a:p>
          <a:p>
            <a:pPr marL="798830">
              <a:lnSpc>
                <a:spcPct val="100000"/>
              </a:lnSpc>
              <a:spcBef>
                <a:spcPts val="5"/>
              </a:spcBef>
            </a:pPr>
            <a:r>
              <a:rPr dirty="0" sz="1850" spc="85" b="1">
                <a:solidFill>
                  <a:srgbClr val="C00000"/>
                </a:solidFill>
                <a:latin typeface="Trebuchet MS"/>
                <a:cs typeface="Trebuchet MS"/>
              </a:rPr>
              <a:t>The</a:t>
            </a:r>
            <a:r>
              <a:rPr dirty="0" sz="1850" spc="-140" b="1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dirty="0" sz="1850" spc="110" b="1">
                <a:solidFill>
                  <a:srgbClr val="C00000"/>
                </a:solidFill>
                <a:latin typeface="Trebuchet MS"/>
                <a:cs typeface="Trebuchet MS"/>
              </a:rPr>
              <a:t>Heart</a:t>
            </a:r>
            <a:r>
              <a:rPr dirty="0" sz="1850" spc="-150" b="1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dirty="0" sz="1850" spc="100" b="1">
                <a:solidFill>
                  <a:srgbClr val="C00000"/>
                </a:solidFill>
                <a:latin typeface="Trebuchet MS"/>
                <a:cs typeface="Trebuchet MS"/>
              </a:rPr>
              <a:t>is</a:t>
            </a:r>
            <a:r>
              <a:rPr dirty="0" sz="1850" spc="-114" b="1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dirty="0" sz="1850" spc="60" b="1">
                <a:solidFill>
                  <a:srgbClr val="C00000"/>
                </a:solidFill>
                <a:latin typeface="Trebuchet MS"/>
                <a:cs typeface="Trebuchet MS"/>
              </a:rPr>
              <a:t>a</a:t>
            </a:r>
            <a:r>
              <a:rPr dirty="0" sz="1850" spc="-120" b="1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dirty="0" sz="1850" spc="85" b="1">
                <a:solidFill>
                  <a:srgbClr val="C00000"/>
                </a:solidFill>
                <a:latin typeface="Trebuchet MS"/>
                <a:cs typeface="Trebuchet MS"/>
              </a:rPr>
              <a:t>double</a:t>
            </a:r>
            <a:r>
              <a:rPr dirty="0" sz="1850" spc="-140" b="1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dirty="0" sz="1850" spc="170" b="1">
                <a:solidFill>
                  <a:srgbClr val="C00000"/>
                </a:solidFill>
                <a:latin typeface="Trebuchet MS"/>
                <a:cs typeface="Trebuchet MS"/>
              </a:rPr>
              <a:t>pump</a:t>
            </a:r>
            <a:endParaRPr sz="185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sz="1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650">
              <a:latin typeface="Times New Roman"/>
              <a:cs typeface="Times New Roman"/>
            </a:endParaRPr>
          </a:p>
          <a:p>
            <a:pPr algn="r" marR="252729">
              <a:lnSpc>
                <a:spcPct val="100000"/>
              </a:lnSpc>
            </a:pPr>
            <a:r>
              <a:rPr dirty="0" sz="600" b="1">
                <a:solidFill>
                  <a:srgbClr val="001F5F"/>
                </a:solidFill>
                <a:latin typeface="Arial"/>
                <a:cs typeface="Arial"/>
              </a:rPr>
              <a:t>4</a:t>
            </a:r>
            <a:endParaRPr sz="600">
              <a:latin typeface="Arial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5099303" y="4858511"/>
            <a:ext cx="600455" cy="26974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1575816" y="6119367"/>
            <a:ext cx="1252601" cy="1206881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1559560" y="6117844"/>
            <a:ext cx="1232535" cy="1180845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1718948" y="6334378"/>
            <a:ext cx="815844" cy="757046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algn="r" marR="5715">
              <a:lnSpc>
                <a:spcPts val="1305"/>
              </a:lnSpc>
            </a:pPr>
            <a:r>
              <a:rPr dirty="0" spc="-25"/>
              <a:t>Dr. </a:t>
            </a:r>
            <a:r>
              <a:rPr dirty="0" spc="-5"/>
              <a:t>Abeer A. Al-Masri, Faculty </a:t>
            </a:r>
            <a:r>
              <a:rPr dirty="0"/>
              <a:t>of</a:t>
            </a:r>
            <a:r>
              <a:rPr dirty="0" spc="-120"/>
              <a:t> </a:t>
            </a:r>
            <a:r>
              <a:rPr dirty="0" spc="-5"/>
              <a:t>Medicine,</a:t>
            </a:r>
          </a:p>
          <a:p>
            <a:pPr algn="r" marR="5080">
              <a:lnSpc>
                <a:spcPct val="100000"/>
              </a:lnSpc>
            </a:pPr>
            <a:r>
              <a:rPr dirty="0" spc="-5"/>
              <a:t>KSU</a:t>
            </a:r>
          </a:p>
        </p:txBody>
      </p:sp>
      <p:sp>
        <p:nvSpPr>
          <p:cNvPr id="30" name="object 30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10"/>
              </a:lnSpc>
            </a:pPr>
            <a:fld id="{81D60167-4931-47E6-BA6A-407CBD079E47}" type="slidenum">
              <a:rPr dirty="0" spc="-5"/>
              <a:t>1</a:t>
            </a:fld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113401" y="41147"/>
            <a:ext cx="1671320" cy="1949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 spc="-5">
                <a:latin typeface="Times New Roman"/>
                <a:cs typeface="Times New Roman"/>
              </a:rPr>
              <a:t>Cardiovascular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Physiology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1788" y="41147"/>
            <a:ext cx="644525" cy="1949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>
                <a:latin typeface="Times New Roman"/>
                <a:cs typeface="Times New Roman"/>
              </a:rPr>
              <a:t>2/23</a:t>
            </a:r>
            <a:r>
              <a:rPr dirty="0" sz="1200" spc="5">
                <a:latin typeface="Times New Roman"/>
                <a:cs typeface="Times New Roman"/>
              </a:rPr>
              <a:t>/</a:t>
            </a:r>
            <a:r>
              <a:rPr dirty="0" sz="1200">
                <a:latin typeface="Times New Roman"/>
                <a:cs typeface="Times New Roman"/>
              </a:rPr>
              <a:t>2016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143000" y="868680"/>
            <a:ext cx="4572000" cy="3429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143000" y="868680"/>
            <a:ext cx="536575" cy="2646045"/>
          </a:xfrm>
          <a:custGeom>
            <a:avLst/>
            <a:gdLst/>
            <a:ahLst/>
            <a:cxnLst/>
            <a:rect l="l" t="t" r="r" b="b"/>
            <a:pathLst>
              <a:path w="536575" h="2646045">
                <a:moveTo>
                  <a:pt x="536448" y="0"/>
                </a:moveTo>
                <a:lnTo>
                  <a:pt x="407924" y="0"/>
                </a:lnTo>
                <a:lnTo>
                  <a:pt x="0" y="2486152"/>
                </a:lnTo>
                <a:lnTo>
                  <a:pt x="0" y="2629027"/>
                </a:lnTo>
                <a:lnTo>
                  <a:pt x="99987" y="2645664"/>
                </a:lnTo>
                <a:lnTo>
                  <a:pt x="536448" y="0"/>
                </a:lnTo>
                <a:close/>
              </a:path>
            </a:pathLst>
          </a:custGeom>
          <a:solidFill>
            <a:srgbClr val="BB1C1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143000" y="868680"/>
            <a:ext cx="379730" cy="2312035"/>
          </a:xfrm>
          <a:custGeom>
            <a:avLst/>
            <a:gdLst/>
            <a:ahLst/>
            <a:cxnLst/>
            <a:rect l="l" t="t" r="r" b="b"/>
            <a:pathLst>
              <a:path w="379730" h="2312035">
                <a:moveTo>
                  <a:pt x="379475" y="0"/>
                </a:moveTo>
                <a:lnTo>
                  <a:pt x="252475" y="0"/>
                </a:lnTo>
                <a:lnTo>
                  <a:pt x="0" y="1538097"/>
                </a:lnTo>
                <a:lnTo>
                  <a:pt x="0" y="2311908"/>
                </a:lnTo>
                <a:lnTo>
                  <a:pt x="379475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143000" y="3700271"/>
            <a:ext cx="452755" cy="597535"/>
          </a:xfrm>
          <a:custGeom>
            <a:avLst/>
            <a:gdLst/>
            <a:ahLst/>
            <a:cxnLst/>
            <a:rect l="l" t="t" r="r" b="b"/>
            <a:pathLst>
              <a:path w="452755" h="597535">
                <a:moveTo>
                  <a:pt x="0" y="0"/>
                </a:moveTo>
                <a:lnTo>
                  <a:pt x="0" y="9525"/>
                </a:lnTo>
                <a:lnTo>
                  <a:pt x="426466" y="597407"/>
                </a:lnTo>
                <a:lnTo>
                  <a:pt x="452628" y="597407"/>
                </a:lnTo>
                <a:lnTo>
                  <a:pt x="0" y="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143000" y="3517391"/>
            <a:ext cx="744220" cy="780415"/>
          </a:xfrm>
          <a:custGeom>
            <a:avLst/>
            <a:gdLst/>
            <a:ahLst/>
            <a:cxnLst/>
            <a:rect l="l" t="t" r="r" b="b"/>
            <a:pathLst>
              <a:path w="744219" h="780414">
                <a:moveTo>
                  <a:pt x="0" y="0"/>
                </a:moveTo>
                <a:lnTo>
                  <a:pt x="0" y="2412"/>
                </a:lnTo>
                <a:lnTo>
                  <a:pt x="715137" y="780288"/>
                </a:lnTo>
                <a:lnTo>
                  <a:pt x="743712" y="780288"/>
                </a:lnTo>
                <a:lnTo>
                  <a:pt x="0" y="0"/>
                </a:lnTo>
                <a:close/>
              </a:path>
            </a:pathLst>
          </a:custGeom>
          <a:solidFill>
            <a:srgbClr val="5E0D0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1143000" y="3497579"/>
            <a:ext cx="1065530" cy="800100"/>
          </a:xfrm>
          <a:custGeom>
            <a:avLst/>
            <a:gdLst/>
            <a:ahLst/>
            <a:cxnLst/>
            <a:rect l="l" t="t" r="r" b="b"/>
            <a:pathLst>
              <a:path w="1065530" h="800100">
                <a:moveTo>
                  <a:pt x="0" y="0"/>
                </a:moveTo>
                <a:lnTo>
                  <a:pt x="0" y="19050"/>
                </a:lnTo>
                <a:lnTo>
                  <a:pt x="743204" y="800100"/>
                </a:lnTo>
                <a:lnTo>
                  <a:pt x="1065276" y="800100"/>
                </a:lnTo>
                <a:lnTo>
                  <a:pt x="99949" y="16637"/>
                </a:lnTo>
                <a:lnTo>
                  <a:pt x="0" y="0"/>
                </a:lnTo>
                <a:close/>
              </a:path>
            </a:pathLst>
          </a:custGeom>
          <a:solidFill>
            <a:srgbClr val="8D151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1143000" y="3547871"/>
            <a:ext cx="688975" cy="749935"/>
          </a:xfrm>
          <a:custGeom>
            <a:avLst/>
            <a:gdLst/>
            <a:ahLst/>
            <a:cxnLst/>
            <a:rect l="l" t="t" r="r" b="b"/>
            <a:pathLst>
              <a:path w="688975" h="749935">
                <a:moveTo>
                  <a:pt x="0" y="0"/>
                </a:moveTo>
                <a:lnTo>
                  <a:pt x="0" y="152400"/>
                </a:lnTo>
                <a:lnTo>
                  <a:pt x="453136" y="749807"/>
                </a:lnTo>
                <a:lnTo>
                  <a:pt x="688848" y="749807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2247900" y="1371600"/>
            <a:ext cx="2232660" cy="14782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1385316" y="2087879"/>
            <a:ext cx="4082796" cy="11049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1381505" y="2084070"/>
            <a:ext cx="4090670" cy="1112520"/>
          </a:xfrm>
          <a:custGeom>
            <a:avLst/>
            <a:gdLst/>
            <a:ahLst/>
            <a:cxnLst/>
            <a:rect l="l" t="t" r="r" b="b"/>
            <a:pathLst>
              <a:path w="4090670" h="1112520">
                <a:moveTo>
                  <a:pt x="0" y="1112519"/>
                </a:moveTo>
                <a:lnTo>
                  <a:pt x="4090416" y="1112519"/>
                </a:lnTo>
                <a:lnTo>
                  <a:pt x="4090416" y="0"/>
                </a:lnTo>
                <a:lnTo>
                  <a:pt x="0" y="0"/>
                </a:lnTo>
                <a:lnTo>
                  <a:pt x="0" y="1112519"/>
                </a:lnTo>
                <a:close/>
              </a:path>
            </a:pathLst>
          </a:custGeom>
          <a:ln w="7620">
            <a:solidFill>
              <a:srgbClr val="BB1C1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 txBox="1"/>
          <p:nvPr/>
        </p:nvSpPr>
        <p:spPr>
          <a:xfrm>
            <a:off x="1143304" y="868933"/>
            <a:ext cx="4571365" cy="3428365"/>
          </a:xfrm>
          <a:prstGeom prst="rect">
            <a:avLst/>
          </a:prstGeom>
          <a:ln w="24384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 algn="r" marR="252729">
              <a:lnSpc>
                <a:spcPct val="100000"/>
              </a:lnSpc>
              <a:spcBef>
                <a:spcPts val="470"/>
              </a:spcBef>
            </a:pPr>
            <a:r>
              <a:rPr dirty="0" sz="600" b="1">
                <a:solidFill>
                  <a:srgbClr val="001F5F"/>
                </a:solidFill>
                <a:latin typeface="Arial"/>
                <a:cs typeface="Arial"/>
              </a:rPr>
              <a:t>39</a:t>
            </a:r>
            <a:endParaRPr sz="60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5099303" y="882396"/>
            <a:ext cx="600455" cy="26974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1143000" y="4844796"/>
            <a:ext cx="4572000" cy="34290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1143000" y="4844796"/>
            <a:ext cx="536575" cy="2646045"/>
          </a:xfrm>
          <a:custGeom>
            <a:avLst/>
            <a:gdLst/>
            <a:ahLst/>
            <a:cxnLst/>
            <a:rect l="l" t="t" r="r" b="b"/>
            <a:pathLst>
              <a:path w="536575" h="2646045">
                <a:moveTo>
                  <a:pt x="536448" y="0"/>
                </a:moveTo>
                <a:lnTo>
                  <a:pt x="407924" y="0"/>
                </a:lnTo>
                <a:lnTo>
                  <a:pt x="0" y="2486152"/>
                </a:lnTo>
                <a:lnTo>
                  <a:pt x="0" y="2629027"/>
                </a:lnTo>
                <a:lnTo>
                  <a:pt x="99987" y="2645664"/>
                </a:lnTo>
                <a:lnTo>
                  <a:pt x="536448" y="0"/>
                </a:lnTo>
                <a:close/>
              </a:path>
            </a:pathLst>
          </a:custGeom>
          <a:solidFill>
            <a:srgbClr val="BB1C1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1143000" y="4844796"/>
            <a:ext cx="379730" cy="2312035"/>
          </a:xfrm>
          <a:custGeom>
            <a:avLst/>
            <a:gdLst/>
            <a:ahLst/>
            <a:cxnLst/>
            <a:rect l="l" t="t" r="r" b="b"/>
            <a:pathLst>
              <a:path w="379730" h="2312034">
                <a:moveTo>
                  <a:pt x="379475" y="0"/>
                </a:moveTo>
                <a:lnTo>
                  <a:pt x="252475" y="0"/>
                </a:lnTo>
                <a:lnTo>
                  <a:pt x="0" y="1538096"/>
                </a:lnTo>
                <a:lnTo>
                  <a:pt x="0" y="2311908"/>
                </a:lnTo>
                <a:lnTo>
                  <a:pt x="379475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1143000" y="7676388"/>
            <a:ext cx="452755" cy="597535"/>
          </a:xfrm>
          <a:custGeom>
            <a:avLst/>
            <a:gdLst/>
            <a:ahLst/>
            <a:cxnLst/>
            <a:rect l="l" t="t" r="r" b="b"/>
            <a:pathLst>
              <a:path w="452755" h="597534">
                <a:moveTo>
                  <a:pt x="0" y="0"/>
                </a:moveTo>
                <a:lnTo>
                  <a:pt x="0" y="9524"/>
                </a:lnTo>
                <a:lnTo>
                  <a:pt x="426466" y="597407"/>
                </a:lnTo>
                <a:lnTo>
                  <a:pt x="452628" y="597407"/>
                </a:lnTo>
                <a:lnTo>
                  <a:pt x="0" y="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1143000" y="7493507"/>
            <a:ext cx="744220" cy="780415"/>
          </a:xfrm>
          <a:custGeom>
            <a:avLst/>
            <a:gdLst/>
            <a:ahLst/>
            <a:cxnLst/>
            <a:rect l="l" t="t" r="r" b="b"/>
            <a:pathLst>
              <a:path w="744219" h="780415">
                <a:moveTo>
                  <a:pt x="0" y="0"/>
                </a:moveTo>
                <a:lnTo>
                  <a:pt x="0" y="2413"/>
                </a:lnTo>
                <a:lnTo>
                  <a:pt x="715137" y="780288"/>
                </a:lnTo>
                <a:lnTo>
                  <a:pt x="743712" y="780288"/>
                </a:lnTo>
                <a:lnTo>
                  <a:pt x="0" y="0"/>
                </a:lnTo>
                <a:close/>
              </a:path>
            </a:pathLst>
          </a:custGeom>
          <a:solidFill>
            <a:srgbClr val="5E0D0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1143000" y="7473695"/>
            <a:ext cx="1065530" cy="800100"/>
          </a:xfrm>
          <a:custGeom>
            <a:avLst/>
            <a:gdLst/>
            <a:ahLst/>
            <a:cxnLst/>
            <a:rect l="l" t="t" r="r" b="b"/>
            <a:pathLst>
              <a:path w="1065530" h="800100">
                <a:moveTo>
                  <a:pt x="0" y="0"/>
                </a:moveTo>
                <a:lnTo>
                  <a:pt x="0" y="19049"/>
                </a:lnTo>
                <a:lnTo>
                  <a:pt x="743204" y="800099"/>
                </a:lnTo>
                <a:lnTo>
                  <a:pt x="1065276" y="800099"/>
                </a:lnTo>
                <a:lnTo>
                  <a:pt x="99949" y="16636"/>
                </a:lnTo>
                <a:lnTo>
                  <a:pt x="0" y="0"/>
                </a:lnTo>
                <a:close/>
              </a:path>
            </a:pathLst>
          </a:custGeom>
          <a:solidFill>
            <a:srgbClr val="8D151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1143000" y="7523988"/>
            <a:ext cx="688975" cy="749935"/>
          </a:xfrm>
          <a:custGeom>
            <a:avLst/>
            <a:gdLst/>
            <a:ahLst/>
            <a:cxnLst/>
            <a:rect l="l" t="t" r="r" b="b"/>
            <a:pathLst>
              <a:path w="688975" h="749934">
                <a:moveTo>
                  <a:pt x="0" y="0"/>
                </a:moveTo>
                <a:lnTo>
                  <a:pt x="0" y="152399"/>
                </a:lnTo>
                <a:lnTo>
                  <a:pt x="453136" y="749807"/>
                </a:lnTo>
                <a:lnTo>
                  <a:pt x="688848" y="749807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3201923" y="5161788"/>
            <a:ext cx="272796" cy="22707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3485388" y="5192267"/>
            <a:ext cx="135636" cy="15087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3630167" y="5163311"/>
            <a:ext cx="112775" cy="22555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1507236" y="5586984"/>
            <a:ext cx="4081272" cy="110490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1503425" y="5583173"/>
            <a:ext cx="4089400" cy="1112520"/>
          </a:xfrm>
          <a:custGeom>
            <a:avLst/>
            <a:gdLst/>
            <a:ahLst/>
            <a:cxnLst/>
            <a:rect l="l" t="t" r="r" b="b"/>
            <a:pathLst>
              <a:path w="4089400" h="1112520">
                <a:moveTo>
                  <a:pt x="0" y="1112520"/>
                </a:moveTo>
                <a:lnTo>
                  <a:pt x="4088891" y="1112520"/>
                </a:lnTo>
                <a:lnTo>
                  <a:pt x="4088891" y="0"/>
                </a:lnTo>
                <a:lnTo>
                  <a:pt x="0" y="0"/>
                </a:lnTo>
                <a:lnTo>
                  <a:pt x="0" y="1112520"/>
                </a:lnTo>
                <a:close/>
              </a:path>
            </a:pathLst>
          </a:custGeom>
          <a:ln w="7620">
            <a:solidFill>
              <a:srgbClr val="BB1C1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1674495" y="6781927"/>
            <a:ext cx="70104" cy="7620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1674495" y="6961758"/>
            <a:ext cx="70104" cy="762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1674495" y="7140068"/>
            <a:ext cx="70104" cy="7619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1674495" y="7319898"/>
            <a:ext cx="70104" cy="76200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1674495" y="7498208"/>
            <a:ext cx="70104" cy="76198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1674495" y="7678039"/>
            <a:ext cx="70104" cy="76200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 txBox="1"/>
          <p:nvPr/>
        </p:nvSpPr>
        <p:spPr>
          <a:xfrm>
            <a:off x="1143304" y="4845684"/>
            <a:ext cx="4571365" cy="3428365"/>
          </a:xfrm>
          <a:prstGeom prst="rect">
            <a:avLst/>
          </a:prstGeom>
          <a:ln w="24384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800">
              <a:latin typeface="Times New Roman"/>
              <a:cs typeface="Times New Roman"/>
            </a:endParaRPr>
          </a:p>
          <a:p>
            <a:pPr marL="747395">
              <a:lnSpc>
                <a:spcPct val="100000"/>
              </a:lnSpc>
            </a:pPr>
            <a:r>
              <a:rPr dirty="0" sz="1000" spc="-5">
                <a:latin typeface="Calibri"/>
                <a:cs typeface="Calibri"/>
              </a:rPr>
              <a:t>Due </a:t>
            </a:r>
            <a:r>
              <a:rPr dirty="0" sz="1000" spc="-10">
                <a:latin typeface="Calibri"/>
                <a:cs typeface="Calibri"/>
              </a:rPr>
              <a:t>to </a:t>
            </a:r>
            <a:r>
              <a:rPr dirty="0" sz="1000" spc="-5">
                <a:latin typeface="Calibri"/>
                <a:cs typeface="Calibri"/>
              </a:rPr>
              <a:t>closure of the </a:t>
            </a:r>
            <a:r>
              <a:rPr dirty="0" sz="1000" spc="-20">
                <a:latin typeface="Calibri"/>
                <a:cs typeface="Calibri"/>
              </a:rPr>
              <a:t>AV-</a:t>
            </a:r>
            <a:r>
              <a:rPr dirty="0" sz="1000" spc="-5">
                <a:latin typeface="Calibri"/>
                <a:cs typeface="Calibri"/>
              </a:rPr>
              <a:t> </a:t>
            </a:r>
            <a:r>
              <a:rPr dirty="0" sz="1000" spc="-15">
                <a:latin typeface="Calibri"/>
                <a:cs typeface="Calibri"/>
              </a:rPr>
              <a:t>vs.</a:t>
            </a:r>
            <a:endParaRPr sz="1000">
              <a:latin typeface="Calibri"/>
              <a:cs typeface="Calibri"/>
            </a:endParaRPr>
          </a:p>
          <a:p>
            <a:pPr marL="747395">
              <a:lnSpc>
                <a:spcPct val="100000"/>
              </a:lnSpc>
              <a:spcBef>
                <a:spcPts val="215"/>
              </a:spcBef>
            </a:pPr>
            <a:r>
              <a:rPr dirty="0" sz="1000" spc="-10">
                <a:latin typeface="Calibri"/>
                <a:cs typeface="Calibri"/>
              </a:rPr>
              <a:t>Recorded at </a:t>
            </a:r>
            <a:r>
              <a:rPr dirty="0" sz="1000" spc="-5">
                <a:latin typeface="Calibri"/>
                <a:cs typeface="Calibri"/>
              </a:rPr>
              <a:t>the beginning of the the ‘isovolumetric </a:t>
            </a:r>
            <a:r>
              <a:rPr dirty="0" sz="1000" spc="-10">
                <a:latin typeface="Calibri"/>
                <a:cs typeface="Calibri"/>
              </a:rPr>
              <a:t>contraction</a:t>
            </a:r>
            <a:r>
              <a:rPr dirty="0" sz="1000" spc="180">
                <a:latin typeface="Calibri"/>
                <a:cs typeface="Calibri"/>
              </a:rPr>
              <a:t> </a:t>
            </a:r>
            <a:r>
              <a:rPr dirty="0" sz="1000" spc="-15">
                <a:latin typeface="Calibri"/>
                <a:cs typeface="Calibri"/>
              </a:rPr>
              <a:t>phase.’</a:t>
            </a:r>
            <a:endParaRPr sz="1000">
              <a:latin typeface="Calibri"/>
              <a:cs typeface="Calibri"/>
            </a:endParaRPr>
          </a:p>
          <a:p>
            <a:pPr marL="747395" marR="1709420">
              <a:lnSpc>
                <a:spcPts val="1420"/>
              </a:lnSpc>
              <a:spcBef>
                <a:spcPts val="65"/>
              </a:spcBef>
            </a:pPr>
            <a:r>
              <a:rPr dirty="0" sz="1000" spc="-5">
                <a:latin typeface="Calibri"/>
                <a:cs typeface="Calibri"/>
              </a:rPr>
              <a:t>It marks beginning of ventricular </a:t>
            </a:r>
            <a:r>
              <a:rPr dirty="0" sz="1000" spc="-15">
                <a:latin typeface="Calibri"/>
                <a:cs typeface="Calibri"/>
              </a:rPr>
              <a:t>systole.  </a:t>
            </a:r>
            <a:r>
              <a:rPr dirty="0" sz="1000" spc="-5">
                <a:latin typeface="Calibri"/>
                <a:cs typeface="Calibri"/>
              </a:rPr>
              <a:t>Long in </a:t>
            </a:r>
            <a:r>
              <a:rPr dirty="0" sz="1000" spc="-10">
                <a:latin typeface="Calibri"/>
                <a:cs typeface="Calibri"/>
              </a:rPr>
              <a:t>duration </a:t>
            </a:r>
            <a:r>
              <a:rPr dirty="0" sz="1000" spc="-5">
                <a:latin typeface="Calibri"/>
                <a:cs typeface="Calibri"/>
              </a:rPr>
              <a:t>..  0.15</a:t>
            </a:r>
            <a:r>
              <a:rPr dirty="0" sz="1000" spc="-15">
                <a:latin typeface="Calibri"/>
                <a:cs typeface="Calibri"/>
              </a:rPr>
              <a:t> </a:t>
            </a:r>
            <a:r>
              <a:rPr dirty="0" sz="1000" spc="-5">
                <a:latin typeface="Calibri"/>
                <a:cs typeface="Calibri"/>
              </a:rPr>
              <a:t>sec.</a:t>
            </a:r>
            <a:endParaRPr sz="1000">
              <a:latin typeface="Calibri"/>
              <a:cs typeface="Calibri"/>
            </a:endParaRPr>
          </a:p>
          <a:p>
            <a:pPr marL="747395">
              <a:lnSpc>
                <a:spcPct val="100000"/>
              </a:lnSpc>
              <a:spcBef>
                <a:spcPts val="120"/>
              </a:spcBef>
            </a:pPr>
            <a:r>
              <a:rPr dirty="0" sz="1000" spc="-5">
                <a:latin typeface="Calibri"/>
                <a:cs typeface="Calibri"/>
              </a:rPr>
              <a:t>Of low pitch </a:t>
            </a:r>
            <a:r>
              <a:rPr dirty="0" sz="1000" spc="-10">
                <a:latin typeface="Calibri"/>
                <a:cs typeface="Calibri"/>
              </a:rPr>
              <a:t>(LUB) </a:t>
            </a:r>
            <a:r>
              <a:rPr dirty="0" sz="1000" spc="-5">
                <a:latin typeface="Calibri"/>
                <a:cs typeface="Calibri"/>
              </a:rPr>
              <a:t>..</a:t>
            </a:r>
            <a:r>
              <a:rPr dirty="0" sz="1000" spc="-30">
                <a:latin typeface="Calibri"/>
                <a:cs typeface="Calibri"/>
              </a:rPr>
              <a:t> </a:t>
            </a:r>
            <a:r>
              <a:rPr dirty="0" sz="1000" spc="-5">
                <a:latin typeface="Calibri"/>
                <a:cs typeface="Calibri"/>
              </a:rPr>
              <a:t>Loud.</a:t>
            </a:r>
            <a:endParaRPr sz="1000">
              <a:latin typeface="Calibri"/>
              <a:cs typeface="Calibri"/>
            </a:endParaRPr>
          </a:p>
          <a:p>
            <a:pPr marL="747395">
              <a:lnSpc>
                <a:spcPct val="100000"/>
              </a:lnSpc>
              <a:spcBef>
                <a:spcPts val="215"/>
              </a:spcBef>
            </a:pPr>
            <a:r>
              <a:rPr dirty="0" sz="1000" spc="-10">
                <a:latin typeface="Calibri"/>
                <a:cs typeface="Calibri"/>
              </a:rPr>
              <a:t>25-35</a:t>
            </a:r>
            <a:r>
              <a:rPr dirty="0" sz="1000" spc="-60">
                <a:latin typeface="Calibri"/>
                <a:cs typeface="Calibri"/>
              </a:rPr>
              <a:t> </a:t>
            </a:r>
            <a:r>
              <a:rPr dirty="0" sz="1000" spc="-5">
                <a:latin typeface="Calibri"/>
                <a:cs typeface="Calibri"/>
              </a:rPr>
              <a:t>Hz.</a:t>
            </a:r>
            <a:endParaRPr sz="1000">
              <a:latin typeface="Calibri"/>
              <a:cs typeface="Calibri"/>
            </a:endParaRPr>
          </a:p>
          <a:p>
            <a:pPr marL="747395">
              <a:lnSpc>
                <a:spcPct val="100000"/>
              </a:lnSpc>
              <a:spcBef>
                <a:spcPts val="204"/>
              </a:spcBef>
            </a:pPr>
            <a:r>
              <a:rPr dirty="0" sz="1000" spc="-10">
                <a:latin typeface="Calibri"/>
                <a:cs typeface="Calibri"/>
              </a:rPr>
              <a:t>Best </a:t>
            </a:r>
            <a:r>
              <a:rPr dirty="0" sz="1000" spc="-5">
                <a:latin typeface="Calibri"/>
                <a:cs typeface="Calibri"/>
              </a:rPr>
              <a:t>heard </a:t>
            </a:r>
            <a:r>
              <a:rPr dirty="0" sz="1000" spc="-10">
                <a:latin typeface="Calibri"/>
                <a:cs typeface="Calibri"/>
              </a:rPr>
              <a:t>at Mitral </a:t>
            </a:r>
            <a:r>
              <a:rPr dirty="0" sz="1000" spc="-5">
                <a:latin typeface="Calibri"/>
                <a:cs typeface="Calibri"/>
              </a:rPr>
              <a:t>&amp; </a:t>
            </a:r>
            <a:r>
              <a:rPr dirty="0" sz="1000" spc="-10">
                <a:latin typeface="Calibri"/>
                <a:cs typeface="Calibri"/>
              </a:rPr>
              <a:t>Tricuspid</a:t>
            </a:r>
            <a:r>
              <a:rPr dirty="0" sz="1000" spc="40">
                <a:latin typeface="Calibri"/>
                <a:cs typeface="Calibri"/>
              </a:rPr>
              <a:t> </a:t>
            </a:r>
            <a:r>
              <a:rPr dirty="0" sz="1000" spc="-5">
                <a:latin typeface="Calibri"/>
                <a:cs typeface="Calibri"/>
              </a:rPr>
              <a:t>areas.</a:t>
            </a:r>
            <a:endParaRPr sz="10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 algn="r" marR="252729">
              <a:lnSpc>
                <a:spcPct val="100000"/>
              </a:lnSpc>
            </a:pPr>
            <a:r>
              <a:rPr dirty="0" sz="600" b="1">
                <a:solidFill>
                  <a:srgbClr val="001F5F"/>
                </a:solidFill>
                <a:latin typeface="Arial"/>
                <a:cs typeface="Arial"/>
              </a:rPr>
              <a:t>40</a:t>
            </a:r>
            <a:endParaRPr sz="600">
              <a:latin typeface="Arial"/>
              <a:cs typeface="Arial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1674495" y="7856411"/>
            <a:ext cx="70104" cy="76198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/>
          <p:nvPr/>
        </p:nvSpPr>
        <p:spPr>
          <a:xfrm>
            <a:off x="3339084" y="5618226"/>
            <a:ext cx="38100" cy="114300"/>
          </a:xfrm>
          <a:custGeom>
            <a:avLst/>
            <a:gdLst/>
            <a:ahLst/>
            <a:cxnLst/>
            <a:rect l="l" t="t" r="r" b="b"/>
            <a:pathLst>
              <a:path w="38100" h="114300">
                <a:moveTo>
                  <a:pt x="15875" y="76200"/>
                </a:moveTo>
                <a:lnTo>
                  <a:pt x="0" y="76200"/>
                </a:lnTo>
                <a:lnTo>
                  <a:pt x="19050" y="114300"/>
                </a:lnTo>
                <a:lnTo>
                  <a:pt x="34925" y="82550"/>
                </a:lnTo>
                <a:lnTo>
                  <a:pt x="15875" y="82550"/>
                </a:lnTo>
                <a:lnTo>
                  <a:pt x="15875" y="76200"/>
                </a:lnTo>
                <a:close/>
              </a:path>
              <a:path w="38100" h="114300">
                <a:moveTo>
                  <a:pt x="22225" y="0"/>
                </a:moveTo>
                <a:lnTo>
                  <a:pt x="15875" y="0"/>
                </a:lnTo>
                <a:lnTo>
                  <a:pt x="15875" y="82550"/>
                </a:lnTo>
                <a:lnTo>
                  <a:pt x="22225" y="82550"/>
                </a:lnTo>
                <a:lnTo>
                  <a:pt x="22225" y="0"/>
                </a:lnTo>
                <a:close/>
              </a:path>
              <a:path w="38100" h="114300">
                <a:moveTo>
                  <a:pt x="38100" y="76200"/>
                </a:moveTo>
                <a:lnTo>
                  <a:pt x="22225" y="76200"/>
                </a:lnTo>
                <a:lnTo>
                  <a:pt x="22225" y="82550"/>
                </a:lnTo>
                <a:lnTo>
                  <a:pt x="34925" y="82550"/>
                </a:lnTo>
                <a:lnTo>
                  <a:pt x="38100" y="762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/>
          <p:nvPr/>
        </p:nvSpPr>
        <p:spPr>
          <a:xfrm>
            <a:off x="2510027" y="5616702"/>
            <a:ext cx="38100" cy="114300"/>
          </a:xfrm>
          <a:custGeom>
            <a:avLst/>
            <a:gdLst/>
            <a:ahLst/>
            <a:cxnLst/>
            <a:rect l="l" t="t" r="r" b="b"/>
            <a:pathLst>
              <a:path w="38100" h="114300">
                <a:moveTo>
                  <a:pt x="15875" y="76200"/>
                </a:moveTo>
                <a:lnTo>
                  <a:pt x="0" y="76200"/>
                </a:lnTo>
                <a:lnTo>
                  <a:pt x="19050" y="114300"/>
                </a:lnTo>
                <a:lnTo>
                  <a:pt x="34925" y="82550"/>
                </a:lnTo>
                <a:lnTo>
                  <a:pt x="15875" y="82550"/>
                </a:lnTo>
                <a:lnTo>
                  <a:pt x="15875" y="76200"/>
                </a:lnTo>
                <a:close/>
              </a:path>
              <a:path w="38100" h="114300">
                <a:moveTo>
                  <a:pt x="22225" y="0"/>
                </a:moveTo>
                <a:lnTo>
                  <a:pt x="15875" y="0"/>
                </a:lnTo>
                <a:lnTo>
                  <a:pt x="15875" y="82550"/>
                </a:lnTo>
                <a:lnTo>
                  <a:pt x="22225" y="82550"/>
                </a:lnTo>
                <a:lnTo>
                  <a:pt x="22225" y="0"/>
                </a:lnTo>
                <a:close/>
              </a:path>
              <a:path w="38100" h="114300">
                <a:moveTo>
                  <a:pt x="38100" y="76200"/>
                </a:moveTo>
                <a:lnTo>
                  <a:pt x="22225" y="76200"/>
                </a:lnTo>
                <a:lnTo>
                  <a:pt x="22225" y="82550"/>
                </a:lnTo>
                <a:lnTo>
                  <a:pt x="34925" y="82550"/>
                </a:lnTo>
                <a:lnTo>
                  <a:pt x="38100" y="762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/>
          <p:nvPr/>
        </p:nvSpPr>
        <p:spPr>
          <a:xfrm>
            <a:off x="1738883" y="5624321"/>
            <a:ext cx="38100" cy="114300"/>
          </a:xfrm>
          <a:custGeom>
            <a:avLst/>
            <a:gdLst/>
            <a:ahLst/>
            <a:cxnLst/>
            <a:rect l="l" t="t" r="r" b="b"/>
            <a:pathLst>
              <a:path w="38100" h="114300">
                <a:moveTo>
                  <a:pt x="15875" y="76200"/>
                </a:moveTo>
                <a:lnTo>
                  <a:pt x="0" y="76200"/>
                </a:lnTo>
                <a:lnTo>
                  <a:pt x="19050" y="114300"/>
                </a:lnTo>
                <a:lnTo>
                  <a:pt x="34925" y="82550"/>
                </a:lnTo>
                <a:lnTo>
                  <a:pt x="15875" y="82550"/>
                </a:lnTo>
                <a:lnTo>
                  <a:pt x="15875" y="76200"/>
                </a:lnTo>
                <a:close/>
              </a:path>
              <a:path w="38100" h="114300">
                <a:moveTo>
                  <a:pt x="22225" y="0"/>
                </a:moveTo>
                <a:lnTo>
                  <a:pt x="15875" y="0"/>
                </a:lnTo>
                <a:lnTo>
                  <a:pt x="15875" y="82550"/>
                </a:lnTo>
                <a:lnTo>
                  <a:pt x="22225" y="82550"/>
                </a:lnTo>
                <a:lnTo>
                  <a:pt x="22225" y="0"/>
                </a:lnTo>
                <a:close/>
              </a:path>
              <a:path w="38100" h="114300">
                <a:moveTo>
                  <a:pt x="38100" y="76200"/>
                </a:moveTo>
                <a:lnTo>
                  <a:pt x="22225" y="76200"/>
                </a:lnTo>
                <a:lnTo>
                  <a:pt x="22225" y="82550"/>
                </a:lnTo>
                <a:lnTo>
                  <a:pt x="34925" y="82550"/>
                </a:lnTo>
                <a:lnTo>
                  <a:pt x="38100" y="762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/>
          <p:nvPr/>
        </p:nvSpPr>
        <p:spPr>
          <a:xfrm>
            <a:off x="4139184" y="5624321"/>
            <a:ext cx="38100" cy="114300"/>
          </a:xfrm>
          <a:custGeom>
            <a:avLst/>
            <a:gdLst/>
            <a:ahLst/>
            <a:cxnLst/>
            <a:rect l="l" t="t" r="r" b="b"/>
            <a:pathLst>
              <a:path w="38100" h="114300">
                <a:moveTo>
                  <a:pt x="15875" y="76200"/>
                </a:moveTo>
                <a:lnTo>
                  <a:pt x="0" y="76200"/>
                </a:lnTo>
                <a:lnTo>
                  <a:pt x="19050" y="114300"/>
                </a:lnTo>
                <a:lnTo>
                  <a:pt x="34925" y="82550"/>
                </a:lnTo>
                <a:lnTo>
                  <a:pt x="15875" y="82550"/>
                </a:lnTo>
                <a:lnTo>
                  <a:pt x="15875" y="76200"/>
                </a:lnTo>
                <a:close/>
              </a:path>
              <a:path w="38100" h="114300">
                <a:moveTo>
                  <a:pt x="22225" y="0"/>
                </a:moveTo>
                <a:lnTo>
                  <a:pt x="15875" y="0"/>
                </a:lnTo>
                <a:lnTo>
                  <a:pt x="15875" y="82550"/>
                </a:lnTo>
                <a:lnTo>
                  <a:pt x="22225" y="82550"/>
                </a:lnTo>
                <a:lnTo>
                  <a:pt x="22225" y="0"/>
                </a:lnTo>
                <a:close/>
              </a:path>
              <a:path w="38100" h="114300">
                <a:moveTo>
                  <a:pt x="38100" y="76200"/>
                </a:moveTo>
                <a:lnTo>
                  <a:pt x="22225" y="76200"/>
                </a:lnTo>
                <a:lnTo>
                  <a:pt x="22225" y="82550"/>
                </a:lnTo>
                <a:lnTo>
                  <a:pt x="34925" y="82550"/>
                </a:lnTo>
                <a:lnTo>
                  <a:pt x="38100" y="762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" name="object 40"/>
          <p:cNvSpPr/>
          <p:nvPr/>
        </p:nvSpPr>
        <p:spPr>
          <a:xfrm>
            <a:off x="5099303" y="4858511"/>
            <a:ext cx="600455" cy="269748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algn="r" marR="5715">
              <a:lnSpc>
                <a:spcPts val="1305"/>
              </a:lnSpc>
            </a:pPr>
            <a:r>
              <a:rPr dirty="0" spc="-25"/>
              <a:t>Dr. </a:t>
            </a:r>
            <a:r>
              <a:rPr dirty="0" spc="-5"/>
              <a:t>Abeer A. Al-Masri, Faculty </a:t>
            </a:r>
            <a:r>
              <a:rPr dirty="0"/>
              <a:t>of</a:t>
            </a:r>
            <a:r>
              <a:rPr dirty="0" spc="-120"/>
              <a:t> </a:t>
            </a:r>
            <a:r>
              <a:rPr dirty="0" spc="-5"/>
              <a:t>Medicine,</a:t>
            </a:r>
          </a:p>
          <a:p>
            <a:pPr algn="r" marR="5080">
              <a:lnSpc>
                <a:spcPct val="100000"/>
              </a:lnSpc>
            </a:pPr>
            <a:r>
              <a:rPr dirty="0" spc="-5"/>
              <a:t>KSU</a:t>
            </a:r>
          </a:p>
        </p:txBody>
      </p:sp>
      <p:sp>
        <p:nvSpPr>
          <p:cNvPr id="42" name="object 42"/>
          <p:cNvSpPr txBox="1"/>
          <p:nvPr/>
        </p:nvSpPr>
        <p:spPr>
          <a:xfrm>
            <a:off x="81788" y="8927035"/>
            <a:ext cx="196215" cy="1778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10"/>
              </a:lnSpc>
            </a:pPr>
            <a:r>
              <a:rPr dirty="0" sz="1200" spc="-5">
                <a:latin typeface="Arial"/>
                <a:cs typeface="Arial"/>
              </a:rPr>
              <a:t>20</a:t>
            </a:r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113401" y="41147"/>
            <a:ext cx="1671320" cy="1949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 spc="-5">
                <a:latin typeface="Times New Roman"/>
                <a:cs typeface="Times New Roman"/>
              </a:rPr>
              <a:t>Cardiovascular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Physiology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1788" y="41147"/>
            <a:ext cx="644525" cy="1949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>
                <a:latin typeface="Times New Roman"/>
                <a:cs typeface="Times New Roman"/>
              </a:rPr>
              <a:t>2/23</a:t>
            </a:r>
            <a:r>
              <a:rPr dirty="0" sz="1200" spc="5">
                <a:latin typeface="Times New Roman"/>
                <a:cs typeface="Times New Roman"/>
              </a:rPr>
              <a:t>/</a:t>
            </a:r>
            <a:r>
              <a:rPr dirty="0" sz="1200">
                <a:latin typeface="Times New Roman"/>
                <a:cs typeface="Times New Roman"/>
              </a:rPr>
              <a:t>2016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143000" y="868680"/>
            <a:ext cx="4572000" cy="3429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143000" y="868680"/>
            <a:ext cx="536575" cy="2646045"/>
          </a:xfrm>
          <a:custGeom>
            <a:avLst/>
            <a:gdLst/>
            <a:ahLst/>
            <a:cxnLst/>
            <a:rect l="l" t="t" r="r" b="b"/>
            <a:pathLst>
              <a:path w="536575" h="2646045">
                <a:moveTo>
                  <a:pt x="536448" y="0"/>
                </a:moveTo>
                <a:lnTo>
                  <a:pt x="407924" y="0"/>
                </a:lnTo>
                <a:lnTo>
                  <a:pt x="0" y="2486152"/>
                </a:lnTo>
                <a:lnTo>
                  <a:pt x="0" y="2629027"/>
                </a:lnTo>
                <a:lnTo>
                  <a:pt x="99987" y="2645664"/>
                </a:lnTo>
                <a:lnTo>
                  <a:pt x="536448" y="0"/>
                </a:lnTo>
                <a:close/>
              </a:path>
            </a:pathLst>
          </a:custGeom>
          <a:solidFill>
            <a:srgbClr val="BB1C1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143000" y="868680"/>
            <a:ext cx="379730" cy="2312035"/>
          </a:xfrm>
          <a:custGeom>
            <a:avLst/>
            <a:gdLst/>
            <a:ahLst/>
            <a:cxnLst/>
            <a:rect l="l" t="t" r="r" b="b"/>
            <a:pathLst>
              <a:path w="379730" h="2312035">
                <a:moveTo>
                  <a:pt x="379475" y="0"/>
                </a:moveTo>
                <a:lnTo>
                  <a:pt x="252475" y="0"/>
                </a:lnTo>
                <a:lnTo>
                  <a:pt x="0" y="1538097"/>
                </a:lnTo>
                <a:lnTo>
                  <a:pt x="0" y="2311908"/>
                </a:lnTo>
                <a:lnTo>
                  <a:pt x="379475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143000" y="3700271"/>
            <a:ext cx="452755" cy="597535"/>
          </a:xfrm>
          <a:custGeom>
            <a:avLst/>
            <a:gdLst/>
            <a:ahLst/>
            <a:cxnLst/>
            <a:rect l="l" t="t" r="r" b="b"/>
            <a:pathLst>
              <a:path w="452755" h="597535">
                <a:moveTo>
                  <a:pt x="0" y="0"/>
                </a:moveTo>
                <a:lnTo>
                  <a:pt x="0" y="9525"/>
                </a:lnTo>
                <a:lnTo>
                  <a:pt x="426466" y="597407"/>
                </a:lnTo>
                <a:lnTo>
                  <a:pt x="452628" y="597407"/>
                </a:lnTo>
                <a:lnTo>
                  <a:pt x="0" y="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143000" y="3517391"/>
            <a:ext cx="744220" cy="780415"/>
          </a:xfrm>
          <a:custGeom>
            <a:avLst/>
            <a:gdLst/>
            <a:ahLst/>
            <a:cxnLst/>
            <a:rect l="l" t="t" r="r" b="b"/>
            <a:pathLst>
              <a:path w="744219" h="780414">
                <a:moveTo>
                  <a:pt x="0" y="0"/>
                </a:moveTo>
                <a:lnTo>
                  <a:pt x="0" y="2412"/>
                </a:lnTo>
                <a:lnTo>
                  <a:pt x="715137" y="780288"/>
                </a:lnTo>
                <a:lnTo>
                  <a:pt x="743712" y="780288"/>
                </a:lnTo>
                <a:lnTo>
                  <a:pt x="0" y="0"/>
                </a:lnTo>
                <a:close/>
              </a:path>
            </a:pathLst>
          </a:custGeom>
          <a:solidFill>
            <a:srgbClr val="5E0D0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1143000" y="3497579"/>
            <a:ext cx="1065530" cy="800100"/>
          </a:xfrm>
          <a:custGeom>
            <a:avLst/>
            <a:gdLst/>
            <a:ahLst/>
            <a:cxnLst/>
            <a:rect l="l" t="t" r="r" b="b"/>
            <a:pathLst>
              <a:path w="1065530" h="800100">
                <a:moveTo>
                  <a:pt x="0" y="0"/>
                </a:moveTo>
                <a:lnTo>
                  <a:pt x="0" y="19050"/>
                </a:lnTo>
                <a:lnTo>
                  <a:pt x="743204" y="800100"/>
                </a:lnTo>
                <a:lnTo>
                  <a:pt x="1065276" y="800100"/>
                </a:lnTo>
                <a:lnTo>
                  <a:pt x="99949" y="16637"/>
                </a:lnTo>
                <a:lnTo>
                  <a:pt x="0" y="0"/>
                </a:lnTo>
                <a:close/>
              </a:path>
            </a:pathLst>
          </a:custGeom>
          <a:solidFill>
            <a:srgbClr val="8D151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1143000" y="3547871"/>
            <a:ext cx="688975" cy="749935"/>
          </a:xfrm>
          <a:custGeom>
            <a:avLst/>
            <a:gdLst/>
            <a:ahLst/>
            <a:cxnLst/>
            <a:rect l="l" t="t" r="r" b="b"/>
            <a:pathLst>
              <a:path w="688975" h="749935">
                <a:moveTo>
                  <a:pt x="0" y="0"/>
                </a:moveTo>
                <a:lnTo>
                  <a:pt x="0" y="152400"/>
                </a:lnTo>
                <a:lnTo>
                  <a:pt x="453136" y="749807"/>
                </a:lnTo>
                <a:lnTo>
                  <a:pt x="688848" y="749807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3133344" y="1114044"/>
            <a:ext cx="272795" cy="22555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3410711" y="1144524"/>
            <a:ext cx="149351" cy="15849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3563111" y="1115567"/>
            <a:ext cx="111251" cy="22555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1549400" y="2374264"/>
            <a:ext cx="82295" cy="8382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1549400" y="2566289"/>
            <a:ext cx="82295" cy="8381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1549400" y="2772029"/>
            <a:ext cx="82295" cy="8382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1555496" y="2997580"/>
            <a:ext cx="82296" cy="8382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1555496" y="3221608"/>
            <a:ext cx="82296" cy="8382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1555496" y="3447160"/>
            <a:ext cx="82296" cy="8382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 txBox="1"/>
          <p:nvPr/>
        </p:nvSpPr>
        <p:spPr>
          <a:xfrm>
            <a:off x="1143304" y="868933"/>
            <a:ext cx="4571365" cy="3428365"/>
          </a:xfrm>
          <a:prstGeom prst="rect">
            <a:avLst/>
          </a:prstGeom>
          <a:ln w="24384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000">
              <a:latin typeface="Times New Roman"/>
              <a:cs typeface="Times New Roman"/>
            </a:endParaRPr>
          </a:p>
          <a:p>
            <a:pPr algn="just" marL="581025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Due </a:t>
            </a:r>
            <a:r>
              <a:rPr dirty="0" sz="1100" spc="-5">
                <a:latin typeface="Calibri"/>
                <a:cs typeface="Calibri"/>
              </a:rPr>
              <a:t>to closure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semilunar-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vs.</a:t>
            </a:r>
            <a:endParaRPr sz="1100">
              <a:latin typeface="Calibri"/>
              <a:cs typeface="Calibri"/>
            </a:endParaRPr>
          </a:p>
          <a:p>
            <a:pPr algn="just" marL="581025">
              <a:lnSpc>
                <a:spcPct val="100000"/>
              </a:lnSpc>
              <a:spcBef>
                <a:spcPts val="190"/>
              </a:spcBef>
            </a:pPr>
            <a:r>
              <a:rPr dirty="0" sz="1100" spc="-5">
                <a:latin typeface="Calibri"/>
                <a:cs typeface="Calibri"/>
              </a:rPr>
              <a:t>Recorded at </a:t>
            </a:r>
            <a:r>
              <a:rPr dirty="0" sz="1100">
                <a:latin typeface="Calibri"/>
                <a:cs typeface="Calibri"/>
              </a:rPr>
              <a:t>the beginning of the </a:t>
            </a:r>
            <a:r>
              <a:rPr dirty="0" sz="1100" spc="-5">
                <a:latin typeface="Calibri"/>
                <a:cs typeface="Calibri"/>
              </a:rPr>
              <a:t>‘isovolumetric relaxation</a:t>
            </a:r>
            <a:r>
              <a:rPr dirty="0" sz="1100" spc="-105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phase.’</a:t>
            </a:r>
            <a:endParaRPr sz="1100">
              <a:latin typeface="Calibri"/>
              <a:cs typeface="Calibri"/>
            </a:endParaRPr>
          </a:p>
          <a:p>
            <a:pPr algn="just" marL="581025">
              <a:lnSpc>
                <a:spcPct val="100000"/>
              </a:lnSpc>
              <a:spcBef>
                <a:spcPts val="300"/>
              </a:spcBef>
            </a:pPr>
            <a:r>
              <a:rPr dirty="0" sz="1100" spc="-5">
                <a:latin typeface="Calibri"/>
                <a:cs typeface="Calibri"/>
              </a:rPr>
              <a:t>Marks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beginning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ventricular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diastole.</a:t>
            </a:r>
            <a:endParaRPr sz="1100">
              <a:latin typeface="Calibri"/>
              <a:cs typeface="Calibri"/>
            </a:endParaRPr>
          </a:p>
          <a:p>
            <a:pPr algn="just" marL="581025" marR="1975485">
              <a:lnSpc>
                <a:spcPct val="1341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Short </a:t>
            </a:r>
            <a:r>
              <a:rPr dirty="0" sz="1100">
                <a:latin typeface="Calibri"/>
                <a:cs typeface="Calibri"/>
              </a:rPr>
              <a:t>in </a:t>
            </a:r>
            <a:r>
              <a:rPr dirty="0" sz="1100" spc="-5">
                <a:latin typeface="Calibri"/>
                <a:cs typeface="Calibri"/>
              </a:rPr>
              <a:t>duration .. 0.11-0.125 sec.  Of high pitch </a:t>
            </a:r>
            <a:r>
              <a:rPr dirty="0" sz="1100">
                <a:latin typeface="Calibri"/>
                <a:cs typeface="Calibri"/>
              </a:rPr>
              <a:t>(DUB) </a:t>
            </a:r>
            <a:r>
              <a:rPr dirty="0" sz="1100" spc="-5">
                <a:latin typeface="Calibri"/>
                <a:cs typeface="Calibri"/>
              </a:rPr>
              <a:t>.. Soft </a:t>
            </a:r>
            <a:r>
              <a:rPr dirty="0" sz="1100">
                <a:latin typeface="Calibri"/>
                <a:cs typeface="Calibri"/>
              </a:rPr>
              <a:t>&amp; </a:t>
            </a:r>
            <a:r>
              <a:rPr dirty="0" sz="1100" spc="-5">
                <a:latin typeface="Calibri"/>
                <a:cs typeface="Calibri"/>
              </a:rPr>
              <a:t>Sharp.  </a:t>
            </a:r>
            <a:r>
              <a:rPr dirty="0" sz="1100">
                <a:latin typeface="Calibri"/>
                <a:cs typeface="Calibri"/>
              </a:rPr>
              <a:t>50</a:t>
            </a:r>
            <a:r>
              <a:rPr dirty="0" sz="1100" spc="-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Hz.</a:t>
            </a:r>
            <a:endParaRPr sz="1100">
              <a:latin typeface="Calibri"/>
              <a:cs typeface="Calibri"/>
            </a:endParaRPr>
          </a:p>
          <a:p>
            <a:pPr algn="just" marL="581025">
              <a:lnSpc>
                <a:spcPct val="100000"/>
              </a:lnSpc>
              <a:spcBef>
                <a:spcPts val="440"/>
              </a:spcBef>
            </a:pPr>
            <a:r>
              <a:rPr dirty="0" sz="1100" spc="-5">
                <a:latin typeface="Calibri"/>
                <a:cs typeface="Calibri"/>
              </a:rPr>
              <a:t>Best heard </a:t>
            </a:r>
            <a:r>
              <a:rPr dirty="0" sz="1100" spc="-10">
                <a:latin typeface="Calibri"/>
                <a:cs typeface="Calibri"/>
              </a:rPr>
              <a:t>at </a:t>
            </a:r>
            <a:r>
              <a:rPr dirty="0" sz="1100">
                <a:latin typeface="Calibri"/>
                <a:cs typeface="Calibri"/>
              </a:rPr>
              <a:t>Aortic &amp; Pulmonary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areas.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 algn="r" marR="252729">
              <a:lnSpc>
                <a:spcPct val="100000"/>
              </a:lnSpc>
              <a:spcBef>
                <a:spcPts val="645"/>
              </a:spcBef>
            </a:pPr>
            <a:r>
              <a:rPr dirty="0" sz="600" b="1">
                <a:solidFill>
                  <a:srgbClr val="001F5F"/>
                </a:solidFill>
                <a:latin typeface="Arial"/>
                <a:cs typeface="Arial"/>
              </a:rPr>
              <a:t>41</a:t>
            </a:r>
            <a:endParaRPr sz="600">
              <a:latin typeface="Arial"/>
              <a:cs typeface="Arial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1555496" y="3671189"/>
            <a:ext cx="82296" cy="8382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1484375" y="1545336"/>
            <a:ext cx="4082796" cy="717803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3575303" y="1497330"/>
            <a:ext cx="38100" cy="114300"/>
          </a:xfrm>
          <a:custGeom>
            <a:avLst/>
            <a:gdLst/>
            <a:ahLst/>
            <a:cxnLst/>
            <a:rect l="l" t="t" r="r" b="b"/>
            <a:pathLst>
              <a:path w="38100" h="114300">
                <a:moveTo>
                  <a:pt x="15875" y="76200"/>
                </a:moveTo>
                <a:lnTo>
                  <a:pt x="0" y="76200"/>
                </a:lnTo>
                <a:lnTo>
                  <a:pt x="19050" y="114300"/>
                </a:lnTo>
                <a:lnTo>
                  <a:pt x="34925" y="82550"/>
                </a:lnTo>
                <a:lnTo>
                  <a:pt x="15875" y="82550"/>
                </a:lnTo>
                <a:lnTo>
                  <a:pt x="15875" y="76200"/>
                </a:lnTo>
                <a:close/>
              </a:path>
              <a:path w="38100" h="114300">
                <a:moveTo>
                  <a:pt x="22225" y="0"/>
                </a:moveTo>
                <a:lnTo>
                  <a:pt x="15875" y="0"/>
                </a:lnTo>
                <a:lnTo>
                  <a:pt x="15875" y="82550"/>
                </a:lnTo>
                <a:lnTo>
                  <a:pt x="22225" y="82550"/>
                </a:lnTo>
                <a:lnTo>
                  <a:pt x="22225" y="0"/>
                </a:lnTo>
                <a:close/>
              </a:path>
              <a:path w="38100" h="114300">
                <a:moveTo>
                  <a:pt x="38100" y="76200"/>
                </a:moveTo>
                <a:lnTo>
                  <a:pt x="22225" y="76200"/>
                </a:lnTo>
                <a:lnTo>
                  <a:pt x="22225" y="82550"/>
                </a:lnTo>
                <a:lnTo>
                  <a:pt x="34925" y="82550"/>
                </a:lnTo>
                <a:lnTo>
                  <a:pt x="38100" y="762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2755392" y="1497330"/>
            <a:ext cx="38100" cy="114300"/>
          </a:xfrm>
          <a:custGeom>
            <a:avLst/>
            <a:gdLst/>
            <a:ahLst/>
            <a:cxnLst/>
            <a:rect l="l" t="t" r="r" b="b"/>
            <a:pathLst>
              <a:path w="38100" h="114300">
                <a:moveTo>
                  <a:pt x="15875" y="76200"/>
                </a:moveTo>
                <a:lnTo>
                  <a:pt x="0" y="76200"/>
                </a:lnTo>
                <a:lnTo>
                  <a:pt x="19050" y="114300"/>
                </a:lnTo>
                <a:lnTo>
                  <a:pt x="34925" y="82550"/>
                </a:lnTo>
                <a:lnTo>
                  <a:pt x="15875" y="82550"/>
                </a:lnTo>
                <a:lnTo>
                  <a:pt x="15875" y="76200"/>
                </a:lnTo>
                <a:close/>
              </a:path>
              <a:path w="38100" h="114300">
                <a:moveTo>
                  <a:pt x="22225" y="0"/>
                </a:moveTo>
                <a:lnTo>
                  <a:pt x="15875" y="0"/>
                </a:lnTo>
                <a:lnTo>
                  <a:pt x="15875" y="82550"/>
                </a:lnTo>
                <a:lnTo>
                  <a:pt x="22225" y="82550"/>
                </a:lnTo>
                <a:lnTo>
                  <a:pt x="22225" y="0"/>
                </a:lnTo>
                <a:close/>
              </a:path>
              <a:path w="38100" h="114300">
                <a:moveTo>
                  <a:pt x="38100" y="76200"/>
                </a:moveTo>
                <a:lnTo>
                  <a:pt x="22225" y="76200"/>
                </a:lnTo>
                <a:lnTo>
                  <a:pt x="22225" y="82550"/>
                </a:lnTo>
                <a:lnTo>
                  <a:pt x="34925" y="82550"/>
                </a:lnTo>
                <a:lnTo>
                  <a:pt x="38100" y="762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1970532" y="1497330"/>
            <a:ext cx="38100" cy="114300"/>
          </a:xfrm>
          <a:custGeom>
            <a:avLst/>
            <a:gdLst/>
            <a:ahLst/>
            <a:cxnLst/>
            <a:rect l="l" t="t" r="r" b="b"/>
            <a:pathLst>
              <a:path w="38100" h="114300">
                <a:moveTo>
                  <a:pt x="15875" y="76200"/>
                </a:moveTo>
                <a:lnTo>
                  <a:pt x="0" y="76200"/>
                </a:lnTo>
                <a:lnTo>
                  <a:pt x="19050" y="114300"/>
                </a:lnTo>
                <a:lnTo>
                  <a:pt x="34925" y="82550"/>
                </a:lnTo>
                <a:lnTo>
                  <a:pt x="15875" y="82550"/>
                </a:lnTo>
                <a:lnTo>
                  <a:pt x="15875" y="76200"/>
                </a:lnTo>
                <a:close/>
              </a:path>
              <a:path w="38100" h="114300">
                <a:moveTo>
                  <a:pt x="22225" y="0"/>
                </a:moveTo>
                <a:lnTo>
                  <a:pt x="15875" y="0"/>
                </a:lnTo>
                <a:lnTo>
                  <a:pt x="15875" y="82550"/>
                </a:lnTo>
                <a:lnTo>
                  <a:pt x="22225" y="82550"/>
                </a:lnTo>
                <a:lnTo>
                  <a:pt x="22225" y="0"/>
                </a:lnTo>
                <a:close/>
              </a:path>
              <a:path w="38100" h="114300">
                <a:moveTo>
                  <a:pt x="38100" y="76200"/>
                </a:moveTo>
                <a:lnTo>
                  <a:pt x="22225" y="76200"/>
                </a:lnTo>
                <a:lnTo>
                  <a:pt x="22225" y="82550"/>
                </a:lnTo>
                <a:lnTo>
                  <a:pt x="34925" y="82550"/>
                </a:lnTo>
                <a:lnTo>
                  <a:pt x="38100" y="762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4383023" y="1497330"/>
            <a:ext cx="38100" cy="114300"/>
          </a:xfrm>
          <a:custGeom>
            <a:avLst/>
            <a:gdLst/>
            <a:ahLst/>
            <a:cxnLst/>
            <a:rect l="l" t="t" r="r" b="b"/>
            <a:pathLst>
              <a:path w="38100" h="114300">
                <a:moveTo>
                  <a:pt x="15875" y="76200"/>
                </a:moveTo>
                <a:lnTo>
                  <a:pt x="0" y="76200"/>
                </a:lnTo>
                <a:lnTo>
                  <a:pt x="19050" y="114300"/>
                </a:lnTo>
                <a:lnTo>
                  <a:pt x="34925" y="82550"/>
                </a:lnTo>
                <a:lnTo>
                  <a:pt x="15875" y="82550"/>
                </a:lnTo>
                <a:lnTo>
                  <a:pt x="15875" y="76200"/>
                </a:lnTo>
                <a:close/>
              </a:path>
              <a:path w="38100" h="114300">
                <a:moveTo>
                  <a:pt x="22225" y="0"/>
                </a:moveTo>
                <a:lnTo>
                  <a:pt x="15875" y="0"/>
                </a:lnTo>
                <a:lnTo>
                  <a:pt x="15875" y="82550"/>
                </a:lnTo>
                <a:lnTo>
                  <a:pt x="22225" y="82550"/>
                </a:lnTo>
                <a:lnTo>
                  <a:pt x="22225" y="0"/>
                </a:lnTo>
                <a:close/>
              </a:path>
              <a:path w="38100" h="114300">
                <a:moveTo>
                  <a:pt x="38100" y="76200"/>
                </a:moveTo>
                <a:lnTo>
                  <a:pt x="22225" y="76200"/>
                </a:lnTo>
                <a:lnTo>
                  <a:pt x="22225" y="82550"/>
                </a:lnTo>
                <a:lnTo>
                  <a:pt x="34925" y="82550"/>
                </a:lnTo>
                <a:lnTo>
                  <a:pt x="38100" y="762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5099303" y="882396"/>
            <a:ext cx="600455" cy="269748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1143000" y="4844796"/>
            <a:ext cx="4572000" cy="3429000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1143000" y="4844796"/>
            <a:ext cx="536575" cy="2646045"/>
          </a:xfrm>
          <a:custGeom>
            <a:avLst/>
            <a:gdLst/>
            <a:ahLst/>
            <a:cxnLst/>
            <a:rect l="l" t="t" r="r" b="b"/>
            <a:pathLst>
              <a:path w="536575" h="2646045">
                <a:moveTo>
                  <a:pt x="536448" y="0"/>
                </a:moveTo>
                <a:lnTo>
                  <a:pt x="407924" y="0"/>
                </a:lnTo>
                <a:lnTo>
                  <a:pt x="0" y="2486152"/>
                </a:lnTo>
                <a:lnTo>
                  <a:pt x="0" y="2629027"/>
                </a:lnTo>
                <a:lnTo>
                  <a:pt x="99987" y="2645664"/>
                </a:lnTo>
                <a:lnTo>
                  <a:pt x="536448" y="0"/>
                </a:lnTo>
                <a:close/>
              </a:path>
            </a:pathLst>
          </a:custGeom>
          <a:solidFill>
            <a:srgbClr val="BB1C1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1143000" y="4844796"/>
            <a:ext cx="379730" cy="2312035"/>
          </a:xfrm>
          <a:custGeom>
            <a:avLst/>
            <a:gdLst/>
            <a:ahLst/>
            <a:cxnLst/>
            <a:rect l="l" t="t" r="r" b="b"/>
            <a:pathLst>
              <a:path w="379730" h="2312034">
                <a:moveTo>
                  <a:pt x="379475" y="0"/>
                </a:moveTo>
                <a:lnTo>
                  <a:pt x="252475" y="0"/>
                </a:lnTo>
                <a:lnTo>
                  <a:pt x="0" y="1538096"/>
                </a:lnTo>
                <a:lnTo>
                  <a:pt x="0" y="2311908"/>
                </a:lnTo>
                <a:lnTo>
                  <a:pt x="379475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1143000" y="7676388"/>
            <a:ext cx="452755" cy="597535"/>
          </a:xfrm>
          <a:custGeom>
            <a:avLst/>
            <a:gdLst/>
            <a:ahLst/>
            <a:cxnLst/>
            <a:rect l="l" t="t" r="r" b="b"/>
            <a:pathLst>
              <a:path w="452755" h="597534">
                <a:moveTo>
                  <a:pt x="0" y="0"/>
                </a:moveTo>
                <a:lnTo>
                  <a:pt x="0" y="9524"/>
                </a:lnTo>
                <a:lnTo>
                  <a:pt x="426466" y="597407"/>
                </a:lnTo>
                <a:lnTo>
                  <a:pt x="452628" y="597407"/>
                </a:lnTo>
                <a:lnTo>
                  <a:pt x="0" y="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1143000" y="7493507"/>
            <a:ext cx="744220" cy="780415"/>
          </a:xfrm>
          <a:custGeom>
            <a:avLst/>
            <a:gdLst/>
            <a:ahLst/>
            <a:cxnLst/>
            <a:rect l="l" t="t" r="r" b="b"/>
            <a:pathLst>
              <a:path w="744219" h="780415">
                <a:moveTo>
                  <a:pt x="0" y="0"/>
                </a:moveTo>
                <a:lnTo>
                  <a:pt x="0" y="2413"/>
                </a:lnTo>
                <a:lnTo>
                  <a:pt x="715137" y="780288"/>
                </a:lnTo>
                <a:lnTo>
                  <a:pt x="743712" y="780288"/>
                </a:lnTo>
                <a:lnTo>
                  <a:pt x="0" y="0"/>
                </a:lnTo>
                <a:close/>
              </a:path>
            </a:pathLst>
          </a:custGeom>
          <a:solidFill>
            <a:srgbClr val="5E0D0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1143000" y="7473695"/>
            <a:ext cx="1065530" cy="800100"/>
          </a:xfrm>
          <a:custGeom>
            <a:avLst/>
            <a:gdLst/>
            <a:ahLst/>
            <a:cxnLst/>
            <a:rect l="l" t="t" r="r" b="b"/>
            <a:pathLst>
              <a:path w="1065530" h="800100">
                <a:moveTo>
                  <a:pt x="0" y="0"/>
                </a:moveTo>
                <a:lnTo>
                  <a:pt x="0" y="19049"/>
                </a:lnTo>
                <a:lnTo>
                  <a:pt x="743204" y="800099"/>
                </a:lnTo>
                <a:lnTo>
                  <a:pt x="1065276" y="800099"/>
                </a:lnTo>
                <a:lnTo>
                  <a:pt x="99949" y="16636"/>
                </a:lnTo>
                <a:lnTo>
                  <a:pt x="0" y="0"/>
                </a:lnTo>
                <a:close/>
              </a:path>
            </a:pathLst>
          </a:custGeom>
          <a:solidFill>
            <a:srgbClr val="8D151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/>
          <p:nvPr/>
        </p:nvSpPr>
        <p:spPr>
          <a:xfrm>
            <a:off x="1143000" y="7523988"/>
            <a:ext cx="688975" cy="749935"/>
          </a:xfrm>
          <a:custGeom>
            <a:avLst/>
            <a:gdLst/>
            <a:ahLst/>
            <a:cxnLst/>
            <a:rect l="l" t="t" r="r" b="b"/>
            <a:pathLst>
              <a:path w="688975" h="749934">
                <a:moveTo>
                  <a:pt x="0" y="0"/>
                </a:moveTo>
                <a:lnTo>
                  <a:pt x="0" y="152399"/>
                </a:lnTo>
                <a:lnTo>
                  <a:pt x="453136" y="749807"/>
                </a:lnTo>
                <a:lnTo>
                  <a:pt x="688848" y="749807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/>
          <p:nvPr/>
        </p:nvSpPr>
        <p:spPr>
          <a:xfrm>
            <a:off x="3133344" y="5090159"/>
            <a:ext cx="272795" cy="225551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/>
          <p:nvPr/>
        </p:nvSpPr>
        <p:spPr>
          <a:xfrm>
            <a:off x="3410711" y="5120640"/>
            <a:ext cx="149351" cy="158496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/>
          <p:nvPr/>
        </p:nvSpPr>
        <p:spPr>
          <a:xfrm>
            <a:off x="3563111" y="5091684"/>
            <a:ext cx="111251" cy="225551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/>
          <p:nvPr/>
        </p:nvSpPr>
        <p:spPr>
          <a:xfrm>
            <a:off x="1295400" y="6841235"/>
            <a:ext cx="4267200" cy="685800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/>
          <p:nvPr/>
        </p:nvSpPr>
        <p:spPr>
          <a:xfrm>
            <a:off x="2694432" y="6472428"/>
            <a:ext cx="1645920" cy="381000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0" name="object 40"/>
          <p:cNvSpPr/>
          <p:nvPr/>
        </p:nvSpPr>
        <p:spPr>
          <a:xfrm>
            <a:off x="3500628" y="6805421"/>
            <a:ext cx="38100" cy="114300"/>
          </a:xfrm>
          <a:custGeom>
            <a:avLst/>
            <a:gdLst/>
            <a:ahLst/>
            <a:cxnLst/>
            <a:rect l="l" t="t" r="r" b="b"/>
            <a:pathLst>
              <a:path w="38100" h="114300">
                <a:moveTo>
                  <a:pt x="15875" y="76200"/>
                </a:moveTo>
                <a:lnTo>
                  <a:pt x="0" y="76200"/>
                </a:lnTo>
                <a:lnTo>
                  <a:pt x="19050" y="114300"/>
                </a:lnTo>
                <a:lnTo>
                  <a:pt x="34925" y="82550"/>
                </a:lnTo>
                <a:lnTo>
                  <a:pt x="15875" y="82550"/>
                </a:lnTo>
                <a:lnTo>
                  <a:pt x="15875" y="76200"/>
                </a:lnTo>
                <a:close/>
              </a:path>
              <a:path w="38100" h="114300">
                <a:moveTo>
                  <a:pt x="22225" y="0"/>
                </a:moveTo>
                <a:lnTo>
                  <a:pt x="15875" y="0"/>
                </a:lnTo>
                <a:lnTo>
                  <a:pt x="15875" y="82550"/>
                </a:lnTo>
                <a:lnTo>
                  <a:pt x="22225" y="82550"/>
                </a:lnTo>
                <a:lnTo>
                  <a:pt x="22225" y="0"/>
                </a:lnTo>
                <a:close/>
              </a:path>
              <a:path w="38100" h="114300">
                <a:moveTo>
                  <a:pt x="38100" y="76200"/>
                </a:moveTo>
                <a:lnTo>
                  <a:pt x="22225" y="76200"/>
                </a:lnTo>
                <a:lnTo>
                  <a:pt x="22225" y="82550"/>
                </a:lnTo>
                <a:lnTo>
                  <a:pt x="34925" y="82550"/>
                </a:lnTo>
                <a:lnTo>
                  <a:pt x="38100" y="762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/>
          <p:nvPr/>
        </p:nvSpPr>
        <p:spPr>
          <a:xfrm>
            <a:off x="4419600" y="7459980"/>
            <a:ext cx="1223772" cy="589788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2" name="object 42"/>
          <p:cNvSpPr/>
          <p:nvPr/>
        </p:nvSpPr>
        <p:spPr>
          <a:xfrm>
            <a:off x="5033009" y="7603997"/>
            <a:ext cx="215265" cy="144780"/>
          </a:xfrm>
          <a:custGeom>
            <a:avLst/>
            <a:gdLst/>
            <a:ahLst/>
            <a:cxnLst/>
            <a:rect l="l" t="t" r="r" b="b"/>
            <a:pathLst>
              <a:path w="215264" h="144779">
                <a:moveTo>
                  <a:pt x="0" y="72389"/>
                </a:moveTo>
                <a:lnTo>
                  <a:pt x="8447" y="44201"/>
                </a:lnTo>
                <a:lnTo>
                  <a:pt x="31480" y="21193"/>
                </a:lnTo>
                <a:lnTo>
                  <a:pt x="65633" y="5685"/>
                </a:lnTo>
                <a:lnTo>
                  <a:pt x="107441" y="0"/>
                </a:lnTo>
                <a:lnTo>
                  <a:pt x="149250" y="5685"/>
                </a:lnTo>
                <a:lnTo>
                  <a:pt x="183403" y="21193"/>
                </a:lnTo>
                <a:lnTo>
                  <a:pt x="206436" y="44201"/>
                </a:lnTo>
                <a:lnTo>
                  <a:pt x="214884" y="72389"/>
                </a:lnTo>
                <a:lnTo>
                  <a:pt x="206436" y="100578"/>
                </a:lnTo>
                <a:lnTo>
                  <a:pt x="183403" y="123586"/>
                </a:lnTo>
                <a:lnTo>
                  <a:pt x="149250" y="139094"/>
                </a:lnTo>
                <a:lnTo>
                  <a:pt x="107441" y="144779"/>
                </a:lnTo>
                <a:lnTo>
                  <a:pt x="65633" y="139094"/>
                </a:lnTo>
                <a:lnTo>
                  <a:pt x="31480" y="123586"/>
                </a:lnTo>
                <a:lnTo>
                  <a:pt x="8447" y="100578"/>
                </a:lnTo>
                <a:lnTo>
                  <a:pt x="0" y="72389"/>
                </a:lnTo>
                <a:close/>
              </a:path>
            </a:pathLst>
          </a:custGeom>
          <a:ln w="28956">
            <a:solidFill>
              <a:srgbClr val="FF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3" name="object 43"/>
          <p:cNvSpPr/>
          <p:nvPr/>
        </p:nvSpPr>
        <p:spPr>
          <a:xfrm>
            <a:off x="1491107" y="6057900"/>
            <a:ext cx="82296" cy="83819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4" name="object 44"/>
          <p:cNvSpPr/>
          <p:nvPr/>
        </p:nvSpPr>
        <p:spPr>
          <a:xfrm>
            <a:off x="1477391" y="7406640"/>
            <a:ext cx="82296" cy="83819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5" name="object 45"/>
          <p:cNvSpPr txBox="1"/>
          <p:nvPr/>
        </p:nvSpPr>
        <p:spPr>
          <a:xfrm>
            <a:off x="1143304" y="4845684"/>
            <a:ext cx="4571365" cy="3428365"/>
          </a:xfrm>
          <a:prstGeom prst="rect">
            <a:avLst/>
          </a:prstGeom>
          <a:ln w="24384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200">
              <a:latin typeface="Times New Roman"/>
              <a:cs typeface="Times New Roman"/>
            </a:endParaRPr>
          </a:p>
          <a:p>
            <a:pPr marL="50927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S2 splits physiologically </a:t>
            </a:r>
            <a:r>
              <a:rPr dirty="0" sz="1100" spc="-10">
                <a:latin typeface="Calibri"/>
                <a:cs typeface="Calibri"/>
              </a:rPr>
              <a:t>into </a:t>
            </a:r>
            <a:r>
              <a:rPr dirty="0" sz="1100">
                <a:latin typeface="Calibri"/>
                <a:cs typeface="Calibri"/>
              </a:rPr>
              <a:t>2 </a:t>
            </a:r>
            <a:r>
              <a:rPr dirty="0" sz="1100" spc="-5">
                <a:latin typeface="Calibri"/>
                <a:cs typeface="Calibri"/>
              </a:rPr>
              <a:t>sounds during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inspiration</a:t>
            </a:r>
            <a:endParaRPr sz="1100">
              <a:latin typeface="Calibri"/>
              <a:cs typeface="Calibri"/>
            </a:endParaRPr>
          </a:p>
          <a:p>
            <a:pPr marL="525780">
              <a:lnSpc>
                <a:spcPct val="100000"/>
              </a:lnSpc>
              <a:spcBef>
                <a:spcPts val="440"/>
              </a:spcBef>
            </a:pPr>
            <a:r>
              <a:rPr dirty="0" sz="1100">
                <a:latin typeface="Calibri"/>
                <a:cs typeface="Calibri"/>
              </a:rPr>
              <a:t>= </a:t>
            </a:r>
            <a:r>
              <a:rPr dirty="0" sz="1100" spc="-5">
                <a:latin typeface="Calibri"/>
                <a:cs typeface="Calibri"/>
              </a:rPr>
              <a:t>Physiological</a:t>
            </a:r>
            <a:r>
              <a:rPr dirty="0" sz="1100" spc="-9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Splitting.</a:t>
            </a:r>
            <a:endParaRPr sz="1100">
              <a:latin typeface="Calibri"/>
              <a:cs typeface="Calibri"/>
            </a:endParaRPr>
          </a:p>
          <a:p>
            <a:pPr marL="2027555" marR="1477010" indent="-391795">
              <a:lnSpc>
                <a:spcPct val="100000"/>
              </a:lnSpc>
              <a:spcBef>
                <a:spcPts val="960"/>
              </a:spcBef>
            </a:pPr>
            <a:r>
              <a:rPr dirty="0" sz="800" spc="-5" b="1">
                <a:latin typeface="Arial"/>
                <a:cs typeface="Arial"/>
              </a:rPr>
              <a:t>Physiological </a:t>
            </a:r>
            <a:r>
              <a:rPr dirty="0" sz="800" b="1">
                <a:latin typeface="Arial"/>
                <a:cs typeface="Arial"/>
              </a:rPr>
              <a:t>splitting during  </a:t>
            </a:r>
            <a:r>
              <a:rPr dirty="0" sz="800" spc="-10" b="1">
                <a:latin typeface="Arial"/>
                <a:cs typeface="Arial"/>
              </a:rPr>
              <a:t>INSPIRATION</a:t>
            </a:r>
            <a:endParaRPr sz="8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800">
              <a:latin typeface="Times New Roman"/>
              <a:cs typeface="Times New Roman"/>
            </a:endParaRPr>
          </a:p>
          <a:p>
            <a:pPr marL="50927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This </a:t>
            </a:r>
            <a:r>
              <a:rPr dirty="0" sz="1100" spc="-5">
                <a:latin typeface="Calibri"/>
                <a:cs typeface="Calibri"/>
              </a:rPr>
              <a:t>splitting occurs </a:t>
            </a:r>
            <a:r>
              <a:rPr dirty="0" sz="1100">
                <a:latin typeface="Calibri"/>
                <a:cs typeface="Calibri"/>
              </a:rPr>
              <a:t>due </a:t>
            </a:r>
            <a:r>
              <a:rPr dirty="0" sz="1100" spc="-5">
                <a:latin typeface="Calibri"/>
                <a:cs typeface="Calibri"/>
              </a:rPr>
              <a:t>to delay</a:t>
            </a:r>
            <a:r>
              <a:rPr dirty="0" sz="1100" spc="-8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closure</a:t>
            </a:r>
            <a:endParaRPr sz="1100">
              <a:latin typeface="Calibri"/>
              <a:cs typeface="Calibri"/>
            </a:endParaRPr>
          </a:p>
          <a:p>
            <a:pPr marL="544195">
              <a:lnSpc>
                <a:spcPct val="100000"/>
              </a:lnSpc>
              <a:spcBef>
                <a:spcPts val="145"/>
              </a:spcBef>
            </a:pPr>
            <a:r>
              <a:rPr dirty="0" sz="1100">
                <a:latin typeface="Calibri"/>
                <a:cs typeface="Calibri"/>
              </a:rPr>
              <a:t>of pulmonary</a:t>
            </a:r>
            <a:r>
              <a:rPr dirty="0" sz="1100" spc="-9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valve.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900">
              <a:latin typeface="Times New Roman"/>
              <a:cs typeface="Times New Roman"/>
            </a:endParaRPr>
          </a:p>
          <a:p>
            <a:pPr algn="r" marR="252729">
              <a:lnSpc>
                <a:spcPct val="100000"/>
              </a:lnSpc>
            </a:pPr>
            <a:r>
              <a:rPr dirty="0" sz="600" b="1">
                <a:solidFill>
                  <a:srgbClr val="001F5F"/>
                </a:solidFill>
                <a:latin typeface="Arial"/>
                <a:cs typeface="Arial"/>
              </a:rPr>
              <a:t>42</a:t>
            </a:r>
            <a:endParaRPr sz="600">
              <a:latin typeface="Arial"/>
              <a:cs typeface="Arial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2639567" y="6805421"/>
            <a:ext cx="38100" cy="114300"/>
          </a:xfrm>
          <a:custGeom>
            <a:avLst/>
            <a:gdLst/>
            <a:ahLst/>
            <a:cxnLst/>
            <a:rect l="l" t="t" r="r" b="b"/>
            <a:pathLst>
              <a:path w="38100" h="114300">
                <a:moveTo>
                  <a:pt x="15875" y="76200"/>
                </a:moveTo>
                <a:lnTo>
                  <a:pt x="0" y="76200"/>
                </a:lnTo>
                <a:lnTo>
                  <a:pt x="19050" y="114300"/>
                </a:lnTo>
                <a:lnTo>
                  <a:pt x="34925" y="82550"/>
                </a:lnTo>
                <a:lnTo>
                  <a:pt x="15875" y="82550"/>
                </a:lnTo>
                <a:lnTo>
                  <a:pt x="15875" y="76200"/>
                </a:lnTo>
                <a:close/>
              </a:path>
              <a:path w="38100" h="114300">
                <a:moveTo>
                  <a:pt x="22225" y="0"/>
                </a:moveTo>
                <a:lnTo>
                  <a:pt x="15875" y="0"/>
                </a:lnTo>
                <a:lnTo>
                  <a:pt x="15875" y="82550"/>
                </a:lnTo>
                <a:lnTo>
                  <a:pt x="22225" y="82550"/>
                </a:lnTo>
                <a:lnTo>
                  <a:pt x="22225" y="0"/>
                </a:lnTo>
                <a:close/>
              </a:path>
              <a:path w="38100" h="114300">
                <a:moveTo>
                  <a:pt x="38100" y="76200"/>
                </a:moveTo>
                <a:lnTo>
                  <a:pt x="22225" y="76200"/>
                </a:lnTo>
                <a:lnTo>
                  <a:pt x="22225" y="82550"/>
                </a:lnTo>
                <a:lnTo>
                  <a:pt x="34925" y="82550"/>
                </a:lnTo>
                <a:lnTo>
                  <a:pt x="38100" y="762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" name="object 47"/>
          <p:cNvSpPr/>
          <p:nvPr/>
        </p:nvSpPr>
        <p:spPr>
          <a:xfrm>
            <a:off x="1507236" y="5478779"/>
            <a:ext cx="4081272" cy="426720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8" name="object 48"/>
          <p:cNvSpPr/>
          <p:nvPr/>
        </p:nvSpPr>
        <p:spPr>
          <a:xfrm>
            <a:off x="3605784" y="5415534"/>
            <a:ext cx="38100" cy="114300"/>
          </a:xfrm>
          <a:custGeom>
            <a:avLst/>
            <a:gdLst/>
            <a:ahLst/>
            <a:cxnLst/>
            <a:rect l="l" t="t" r="r" b="b"/>
            <a:pathLst>
              <a:path w="38100" h="114300">
                <a:moveTo>
                  <a:pt x="15875" y="76200"/>
                </a:moveTo>
                <a:lnTo>
                  <a:pt x="0" y="76200"/>
                </a:lnTo>
                <a:lnTo>
                  <a:pt x="19050" y="114300"/>
                </a:lnTo>
                <a:lnTo>
                  <a:pt x="34925" y="82550"/>
                </a:lnTo>
                <a:lnTo>
                  <a:pt x="15875" y="82550"/>
                </a:lnTo>
                <a:lnTo>
                  <a:pt x="15875" y="76200"/>
                </a:lnTo>
                <a:close/>
              </a:path>
              <a:path w="38100" h="114300">
                <a:moveTo>
                  <a:pt x="22225" y="0"/>
                </a:moveTo>
                <a:lnTo>
                  <a:pt x="15875" y="0"/>
                </a:lnTo>
                <a:lnTo>
                  <a:pt x="15875" y="82550"/>
                </a:lnTo>
                <a:lnTo>
                  <a:pt x="22225" y="82550"/>
                </a:lnTo>
                <a:lnTo>
                  <a:pt x="22225" y="0"/>
                </a:lnTo>
                <a:close/>
              </a:path>
              <a:path w="38100" h="114300">
                <a:moveTo>
                  <a:pt x="38100" y="76200"/>
                </a:moveTo>
                <a:lnTo>
                  <a:pt x="22225" y="76200"/>
                </a:lnTo>
                <a:lnTo>
                  <a:pt x="22225" y="82550"/>
                </a:lnTo>
                <a:lnTo>
                  <a:pt x="34925" y="82550"/>
                </a:lnTo>
                <a:lnTo>
                  <a:pt x="38100" y="762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" name="object 49"/>
          <p:cNvSpPr/>
          <p:nvPr/>
        </p:nvSpPr>
        <p:spPr>
          <a:xfrm>
            <a:off x="2778251" y="5415534"/>
            <a:ext cx="38100" cy="114300"/>
          </a:xfrm>
          <a:custGeom>
            <a:avLst/>
            <a:gdLst/>
            <a:ahLst/>
            <a:cxnLst/>
            <a:rect l="l" t="t" r="r" b="b"/>
            <a:pathLst>
              <a:path w="38100" h="114300">
                <a:moveTo>
                  <a:pt x="15875" y="76200"/>
                </a:moveTo>
                <a:lnTo>
                  <a:pt x="0" y="76200"/>
                </a:lnTo>
                <a:lnTo>
                  <a:pt x="19050" y="114300"/>
                </a:lnTo>
                <a:lnTo>
                  <a:pt x="34925" y="82550"/>
                </a:lnTo>
                <a:lnTo>
                  <a:pt x="15875" y="82550"/>
                </a:lnTo>
                <a:lnTo>
                  <a:pt x="15875" y="76200"/>
                </a:lnTo>
                <a:close/>
              </a:path>
              <a:path w="38100" h="114300">
                <a:moveTo>
                  <a:pt x="22225" y="0"/>
                </a:moveTo>
                <a:lnTo>
                  <a:pt x="15875" y="0"/>
                </a:lnTo>
                <a:lnTo>
                  <a:pt x="15875" y="82550"/>
                </a:lnTo>
                <a:lnTo>
                  <a:pt x="22225" y="82550"/>
                </a:lnTo>
                <a:lnTo>
                  <a:pt x="22225" y="0"/>
                </a:lnTo>
                <a:close/>
              </a:path>
              <a:path w="38100" h="114300">
                <a:moveTo>
                  <a:pt x="38100" y="76200"/>
                </a:moveTo>
                <a:lnTo>
                  <a:pt x="22225" y="76200"/>
                </a:lnTo>
                <a:lnTo>
                  <a:pt x="22225" y="82550"/>
                </a:lnTo>
                <a:lnTo>
                  <a:pt x="34925" y="82550"/>
                </a:lnTo>
                <a:lnTo>
                  <a:pt x="38100" y="762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" name="object 50"/>
          <p:cNvSpPr/>
          <p:nvPr/>
        </p:nvSpPr>
        <p:spPr>
          <a:xfrm>
            <a:off x="2007107" y="5407914"/>
            <a:ext cx="38100" cy="114300"/>
          </a:xfrm>
          <a:custGeom>
            <a:avLst/>
            <a:gdLst/>
            <a:ahLst/>
            <a:cxnLst/>
            <a:rect l="l" t="t" r="r" b="b"/>
            <a:pathLst>
              <a:path w="38100" h="114300">
                <a:moveTo>
                  <a:pt x="15875" y="76200"/>
                </a:moveTo>
                <a:lnTo>
                  <a:pt x="0" y="76200"/>
                </a:lnTo>
                <a:lnTo>
                  <a:pt x="19050" y="114300"/>
                </a:lnTo>
                <a:lnTo>
                  <a:pt x="34925" y="82550"/>
                </a:lnTo>
                <a:lnTo>
                  <a:pt x="15875" y="82550"/>
                </a:lnTo>
                <a:lnTo>
                  <a:pt x="15875" y="76200"/>
                </a:lnTo>
                <a:close/>
              </a:path>
              <a:path w="38100" h="114300">
                <a:moveTo>
                  <a:pt x="22225" y="0"/>
                </a:moveTo>
                <a:lnTo>
                  <a:pt x="15875" y="0"/>
                </a:lnTo>
                <a:lnTo>
                  <a:pt x="15875" y="82550"/>
                </a:lnTo>
                <a:lnTo>
                  <a:pt x="22225" y="82550"/>
                </a:lnTo>
                <a:lnTo>
                  <a:pt x="22225" y="0"/>
                </a:lnTo>
                <a:close/>
              </a:path>
              <a:path w="38100" h="114300">
                <a:moveTo>
                  <a:pt x="38100" y="76200"/>
                </a:moveTo>
                <a:lnTo>
                  <a:pt x="22225" y="76200"/>
                </a:lnTo>
                <a:lnTo>
                  <a:pt x="22225" y="82550"/>
                </a:lnTo>
                <a:lnTo>
                  <a:pt x="34925" y="82550"/>
                </a:lnTo>
                <a:lnTo>
                  <a:pt x="38100" y="762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" name="object 51"/>
          <p:cNvSpPr/>
          <p:nvPr/>
        </p:nvSpPr>
        <p:spPr>
          <a:xfrm>
            <a:off x="1834895" y="6805421"/>
            <a:ext cx="38100" cy="114300"/>
          </a:xfrm>
          <a:custGeom>
            <a:avLst/>
            <a:gdLst/>
            <a:ahLst/>
            <a:cxnLst/>
            <a:rect l="l" t="t" r="r" b="b"/>
            <a:pathLst>
              <a:path w="38100" h="114300">
                <a:moveTo>
                  <a:pt x="15875" y="76200"/>
                </a:moveTo>
                <a:lnTo>
                  <a:pt x="0" y="76200"/>
                </a:lnTo>
                <a:lnTo>
                  <a:pt x="19050" y="114300"/>
                </a:lnTo>
                <a:lnTo>
                  <a:pt x="34925" y="82550"/>
                </a:lnTo>
                <a:lnTo>
                  <a:pt x="15875" y="82550"/>
                </a:lnTo>
                <a:lnTo>
                  <a:pt x="15875" y="76200"/>
                </a:lnTo>
                <a:close/>
              </a:path>
              <a:path w="38100" h="114300">
                <a:moveTo>
                  <a:pt x="22225" y="0"/>
                </a:moveTo>
                <a:lnTo>
                  <a:pt x="15875" y="0"/>
                </a:lnTo>
                <a:lnTo>
                  <a:pt x="15875" y="82550"/>
                </a:lnTo>
                <a:lnTo>
                  <a:pt x="22225" y="82550"/>
                </a:lnTo>
                <a:lnTo>
                  <a:pt x="22225" y="0"/>
                </a:lnTo>
                <a:close/>
              </a:path>
              <a:path w="38100" h="114300">
                <a:moveTo>
                  <a:pt x="38100" y="76200"/>
                </a:moveTo>
                <a:lnTo>
                  <a:pt x="22225" y="76200"/>
                </a:lnTo>
                <a:lnTo>
                  <a:pt x="22225" y="82550"/>
                </a:lnTo>
                <a:lnTo>
                  <a:pt x="34925" y="82550"/>
                </a:lnTo>
                <a:lnTo>
                  <a:pt x="38100" y="762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" name="object 52"/>
          <p:cNvSpPr/>
          <p:nvPr/>
        </p:nvSpPr>
        <p:spPr>
          <a:xfrm>
            <a:off x="4402835" y="5420105"/>
            <a:ext cx="38100" cy="114300"/>
          </a:xfrm>
          <a:custGeom>
            <a:avLst/>
            <a:gdLst/>
            <a:ahLst/>
            <a:cxnLst/>
            <a:rect l="l" t="t" r="r" b="b"/>
            <a:pathLst>
              <a:path w="38100" h="114300">
                <a:moveTo>
                  <a:pt x="15875" y="76200"/>
                </a:moveTo>
                <a:lnTo>
                  <a:pt x="0" y="76200"/>
                </a:lnTo>
                <a:lnTo>
                  <a:pt x="19050" y="114300"/>
                </a:lnTo>
                <a:lnTo>
                  <a:pt x="34925" y="82550"/>
                </a:lnTo>
                <a:lnTo>
                  <a:pt x="15875" y="82550"/>
                </a:lnTo>
                <a:lnTo>
                  <a:pt x="15875" y="76200"/>
                </a:lnTo>
                <a:close/>
              </a:path>
              <a:path w="38100" h="114300">
                <a:moveTo>
                  <a:pt x="22225" y="0"/>
                </a:moveTo>
                <a:lnTo>
                  <a:pt x="15875" y="0"/>
                </a:lnTo>
                <a:lnTo>
                  <a:pt x="15875" y="82550"/>
                </a:lnTo>
                <a:lnTo>
                  <a:pt x="22225" y="82550"/>
                </a:lnTo>
                <a:lnTo>
                  <a:pt x="22225" y="0"/>
                </a:lnTo>
                <a:close/>
              </a:path>
              <a:path w="38100" h="114300">
                <a:moveTo>
                  <a:pt x="38100" y="76200"/>
                </a:moveTo>
                <a:lnTo>
                  <a:pt x="22225" y="76200"/>
                </a:lnTo>
                <a:lnTo>
                  <a:pt x="22225" y="82550"/>
                </a:lnTo>
                <a:lnTo>
                  <a:pt x="34925" y="82550"/>
                </a:lnTo>
                <a:lnTo>
                  <a:pt x="38100" y="762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" name="object 53"/>
          <p:cNvSpPr/>
          <p:nvPr/>
        </p:nvSpPr>
        <p:spPr>
          <a:xfrm>
            <a:off x="4331208" y="6803897"/>
            <a:ext cx="38100" cy="114300"/>
          </a:xfrm>
          <a:custGeom>
            <a:avLst/>
            <a:gdLst/>
            <a:ahLst/>
            <a:cxnLst/>
            <a:rect l="l" t="t" r="r" b="b"/>
            <a:pathLst>
              <a:path w="38100" h="114300">
                <a:moveTo>
                  <a:pt x="15875" y="76200"/>
                </a:moveTo>
                <a:lnTo>
                  <a:pt x="0" y="76200"/>
                </a:lnTo>
                <a:lnTo>
                  <a:pt x="19050" y="114300"/>
                </a:lnTo>
                <a:lnTo>
                  <a:pt x="34925" y="82550"/>
                </a:lnTo>
                <a:lnTo>
                  <a:pt x="15875" y="82550"/>
                </a:lnTo>
                <a:lnTo>
                  <a:pt x="15875" y="76200"/>
                </a:lnTo>
                <a:close/>
              </a:path>
              <a:path w="38100" h="114300">
                <a:moveTo>
                  <a:pt x="22225" y="0"/>
                </a:moveTo>
                <a:lnTo>
                  <a:pt x="15875" y="0"/>
                </a:lnTo>
                <a:lnTo>
                  <a:pt x="15875" y="82550"/>
                </a:lnTo>
                <a:lnTo>
                  <a:pt x="22225" y="82550"/>
                </a:lnTo>
                <a:lnTo>
                  <a:pt x="22225" y="0"/>
                </a:lnTo>
                <a:close/>
              </a:path>
              <a:path w="38100" h="114300">
                <a:moveTo>
                  <a:pt x="38100" y="76200"/>
                </a:moveTo>
                <a:lnTo>
                  <a:pt x="22225" y="76200"/>
                </a:lnTo>
                <a:lnTo>
                  <a:pt x="22225" y="82550"/>
                </a:lnTo>
                <a:lnTo>
                  <a:pt x="34925" y="82550"/>
                </a:lnTo>
                <a:lnTo>
                  <a:pt x="38100" y="762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/>
          <p:nvPr/>
        </p:nvSpPr>
        <p:spPr>
          <a:xfrm>
            <a:off x="5099303" y="4858511"/>
            <a:ext cx="600455" cy="269748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5" name="object 55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algn="r" marR="5715">
              <a:lnSpc>
                <a:spcPts val="1305"/>
              </a:lnSpc>
            </a:pPr>
            <a:r>
              <a:rPr dirty="0" spc="-25"/>
              <a:t>Dr. </a:t>
            </a:r>
            <a:r>
              <a:rPr dirty="0" spc="-5"/>
              <a:t>Abeer A. Al-Masri, Faculty </a:t>
            </a:r>
            <a:r>
              <a:rPr dirty="0"/>
              <a:t>of</a:t>
            </a:r>
            <a:r>
              <a:rPr dirty="0" spc="-120"/>
              <a:t> </a:t>
            </a:r>
            <a:r>
              <a:rPr dirty="0" spc="-5"/>
              <a:t>Medicine,</a:t>
            </a:r>
          </a:p>
          <a:p>
            <a:pPr algn="r" marR="5080">
              <a:lnSpc>
                <a:spcPct val="100000"/>
              </a:lnSpc>
            </a:pPr>
            <a:r>
              <a:rPr dirty="0" spc="-5"/>
              <a:t>KSU</a:t>
            </a:r>
          </a:p>
        </p:txBody>
      </p:sp>
      <p:sp>
        <p:nvSpPr>
          <p:cNvPr id="56" name="object 5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10"/>
              </a:lnSpc>
            </a:pPr>
            <a:r>
              <a:rPr dirty="0" spc="-5"/>
              <a:t>2</a:t>
            </a:r>
            <a:r>
              <a:rPr dirty="0" spc="-5"/>
              <a:t>1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113401" y="41147"/>
            <a:ext cx="1671320" cy="1949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 spc="-5">
                <a:latin typeface="Times New Roman"/>
                <a:cs typeface="Times New Roman"/>
              </a:rPr>
              <a:t>Cardiovascular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Physiology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1788" y="41147"/>
            <a:ext cx="644525" cy="1949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>
                <a:latin typeface="Times New Roman"/>
                <a:cs typeface="Times New Roman"/>
              </a:rPr>
              <a:t>2/23</a:t>
            </a:r>
            <a:r>
              <a:rPr dirty="0" sz="1200" spc="5">
                <a:latin typeface="Times New Roman"/>
                <a:cs typeface="Times New Roman"/>
              </a:rPr>
              <a:t>/</a:t>
            </a:r>
            <a:r>
              <a:rPr dirty="0" sz="1200">
                <a:latin typeface="Times New Roman"/>
                <a:cs typeface="Times New Roman"/>
              </a:rPr>
              <a:t>2016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143000" y="868680"/>
            <a:ext cx="4572000" cy="3429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143000" y="868680"/>
            <a:ext cx="536575" cy="2646045"/>
          </a:xfrm>
          <a:custGeom>
            <a:avLst/>
            <a:gdLst/>
            <a:ahLst/>
            <a:cxnLst/>
            <a:rect l="l" t="t" r="r" b="b"/>
            <a:pathLst>
              <a:path w="536575" h="2646045">
                <a:moveTo>
                  <a:pt x="536448" y="0"/>
                </a:moveTo>
                <a:lnTo>
                  <a:pt x="407924" y="0"/>
                </a:lnTo>
                <a:lnTo>
                  <a:pt x="0" y="2486152"/>
                </a:lnTo>
                <a:lnTo>
                  <a:pt x="0" y="2629027"/>
                </a:lnTo>
                <a:lnTo>
                  <a:pt x="99987" y="2645664"/>
                </a:lnTo>
                <a:lnTo>
                  <a:pt x="536448" y="0"/>
                </a:lnTo>
                <a:close/>
              </a:path>
            </a:pathLst>
          </a:custGeom>
          <a:solidFill>
            <a:srgbClr val="BB1C1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143000" y="868680"/>
            <a:ext cx="379730" cy="2312035"/>
          </a:xfrm>
          <a:custGeom>
            <a:avLst/>
            <a:gdLst/>
            <a:ahLst/>
            <a:cxnLst/>
            <a:rect l="l" t="t" r="r" b="b"/>
            <a:pathLst>
              <a:path w="379730" h="2312035">
                <a:moveTo>
                  <a:pt x="379475" y="0"/>
                </a:moveTo>
                <a:lnTo>
                  <a:pt x="252475" y="0"/>
                </a:lnTo>
                <a:lnTo>
                  <a:pt x="0" y="1538097"/>
                </a:lnTo>
                <a:lnTo>
                  <a:pt x="0" y="2311908"/>
                </a:lnTo>
                <a:lnTo>
                  <a:pt x="379475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143000" y="3700271"/>
            <a:ext cx="452755" cy="597535"/>
          </a:xfrm>
          <a:custGeom>
            <a:avLst/>
            <a:gdLst/>
            <a:ahLst/>
            <a:cxnLst/>
            <a:rect l="l" t="t" r="r" b="b"/>
            <a:pathLst>
              <a:path w="452755" h="597535">
                <a:moveTo>
                  <a:pt x="0" y="0"/>
                </a:moveTo>
                <a:lnTo>
                  <a:pt x="0" y="9525"/>
                </a:lnTo>
                <a:lnTo>
                  <a:pt x="426466" y="597407"/>
                </a:lnTo>
                <a:lnTo>
                  <a:pt x="452628" y="597407"/>
                </a:lnTo>
                <a:lnTo>
                  <a:pt x="0" y="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143000" y="3517391"/>
            <a:ext cx="744220" cy="780415"/>
          </a:xfrm>
          <a:custGeom>
            <a:avLst/>
            <a:gdLst/>
            <a:ahLst/>
            <a:cxnLst/>
            <a:rect l="l" t="t" r="r" b="b"/>
            <a:pathLst>
              <a:path w="744219" h="780414">
                <a:moveTo>
                  <a:pt x="0" y="0"/>
                </a:moveTo>
                <a:lnTo>
                  <a:pt x="0" y="2412"/>
                </a:lnTo>
                <a:lnTo>
                  <a:pt x="715137" y="780288"/>
                </a:lnTo>
                <a:lnTo>
                  <a:pt x="743712" y="780288"/>
                </a:lnTo>
                <a:lnTo>
                  <a:pt x="0" y="0"/>
                </a:lnTo>
                <a:close/>
              </a:path>
            </a:pathLst>
          </a:custGeom>
          <a:solidFill>
            <a:srgbClr val="5E0D0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1143000" y="3497579"/>
            <a:ext cx="1065530" cy="800100"/>
          </a:xfrm>
          <a:custGeom>
            <a:avLst/>
            <a:gdLst/>
            <a:ahLst/>
            <a:cxnLst/>
            <a:rect l="l" t="t" r="r" b="b"/>
            <a:pathLst>
              <a:path w="1065530" h="800100">
                <a:moveTo>
                  <a:pt x="0" y="0"/>
                </a:moveTo>
                <a:lnTo>
                  <a:pt x="0" y="19050"/>
                </a:lnTo>
                <a:lnTo>
                  <a:pt x="743204" y="800100"/>
                </a:lnTo>
                <a:lnTo>
                  <a:pt x="1065276" y="800100"/>
                </a:lnTo>
                <a:lnTo>
                  <a:pt x="99949" y="16637"/>
                </a:lnTo>
                <a:lnTo>
                  <a:pt x="0" y="0"/>
                </a:lnTo>
                <a:close/>
              </a:path>
            </a:pathLst>
          </a:custGeom>
          <a:solidFill>
            <a:srgbClr val="8D151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1143000" y="3547871"/>
            <a:ext cx="688975" cy="749935"/>
          </a:xfrm>
          <a:custGeom>
            <a:avLst/>
            <a:gdLst/>
            <a:ahLst/>
            <a:cxnLst/>
            <a:rect l="l" t="t" r="r" b="b"/>
            <a:pathLst>
              <a:path w="688975" h="749935">
                <a:moveTo>
                  <a:pt x="0" y="0"/>
                </a:moveTo>
                <a:lnTo>
                  <a:pt x="0" y="152400"/>
                </a:lnTo>
                <a:lnTo>
                  <a:pt x="453136" y="749807"/>
                </a:lnTo>
                <a:lnTo>
                  <a:pt x="688848" y="749807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3201923" y="1150619"/>
            <a:ext cx="272796" cy="22555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3474720" y="1181100"/>
            <a:ext cx="152400" cy="17221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3630167" y="1150619"/>
            <a:ext cx="112775" cy="22555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1484375" y="1539239"/>
            <a:ext cx="4104132" cy="130149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1480566" y="1535430"/>
            <a:ext cx="4112260" cy="1309370"/>
          </a:xfrm>
          <a:custGeom>
            <a:avLst/>
            <a:gdLst/>
            <a:ahLst/>
            <a:cxnLst/>
            <a:rect l="l" t="t" r="r" b="b"/>
            <a:pathLst>
              <a:path w="4112260" h="1309370">
                <a:moveTo>
                  <a:pt x="0" y="1309116"/>
                </a:moveTo>
                <a:lnTo>
                  <a:pt x="4111752" y="1309116"/>
                </a:lnTo>
                <a:lnTo>
                  <a:pt x="4111752" y="0"/>
                </a:lnTo>
                <a:lnTo>
                  <a:pt x="0" y="0"/>
                </a:lnTo>
                <a:lnTo>
                  <a:pt x="0" y="1309116"/>
                </a:lnTo>
                <a:close/>
              </a:path>
            </a:pathLst>
          </a:custGeom>
          <a:ln w="7620">
            <a:solidFill>
              <a:srgbClr val="BB1C1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1696720" y="2951988"/>
            <a:ext cx="88392" cy="8991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1696720" y="3342132"/>
            <a:ext cx="88392" cy="8991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1696720" y="3550920"/>
            <a:ext cx="88392" cy="8991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1696720" y="3759708"/>
            <a:ext cx="88392" cy="89915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 txBox="1"/>
          <p:nvPr/>
        </p:nvSpPr>
        <p:spPr>
          <a:xfrm>
            <a:off x="1143304" y="868933"/>
            <a:ext cx="4571365" cy="3428365"/>
          </a:xfrm>
          <a:prstGeom prst="rect">
            <a:avLst/>
          </a:prstGeom>
          <a:ln w="24384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700">
              <a:latin typeface="Times New Roman"/>
              <a:cs typeface="Times New Roman"/>
            </a:endParaRPr>
          </a:p>
          <a:p>
            <a:pPr marL="768350">
              <a:lnSpc>
                <a:spcPct val="100000"/>
              </a:lnSpc>
              <a:spcBef>
                <a:spcPts val="5"/>
              </a:spcBef>
            </a:pPr>
            <a:r>
              <a:rPr dirty="0" sz="1200" spc="-10">
                <a:latin typeface="Calibri"/>
                <a:cs typeface="Calibri"/>
              </a:rPr>
              <a:t>Recorded </a:t>
            </a:r>
            <a:r>
              <a:rPr dirty="0" sz="1200">
                <a:latin typeface="Calibri"/>
                <a:cs typeface="Calibri"/>
              </a:rPr>
              <a:t>during the </a:t>
            </a:r>
            <a:r>
              <a:rPr dirty="0" sz="1200" spc="-5">
                <a:latin typeface="Calibri"/>
                <a:cs typeface="Calibri"/>
              </a:rPr>
              <a:t>‘rapid </a:t>
            </a:r>
            <a:r>
              <a:rPr dirty="0" sz="1200">
                <a:latin typeface="Calibri"/>
                <a:cs typeface="Calibri"/>
              </a:rPr>
              <a:t>filling phase’ </a:t>
            </a:r>
            <a:r>
              <a:rPr dirty="0" sz="1200" spc="-5">
                <a:latin typeface="Calibri"/>
                <a:cs typeface="Calibri"/>
              </a:rPr>
              <a:t>due </a:t>
            </a:r>
            <a:r>
              <a:rPr dirty="0" sz="1200" spc="-10">
                <a:latin typeface="Calibri"/>
                <a:cs typeface="Calibri"/>
              </a:rPr>
              <a:t>to </a:t>
            </a:r>
            <a:r>
              <a:rPr dirty="0" sz="1200">
                <a:latin typeface="Calibri"/>
                <a:cs typeface="Calibri"/>
              </a:rPr>
              <a:t>rush</a:t>
            </a:r>
            <a:r>
              <a:rPr dirty="0" sz="1200" spc="-120">
                <a:latin typeface="Calibri"/>
                <a:cs typeface="Calibri"/>
              </a:rPr>
              <a:t> </a:t>
            </a:r>
            <a:r>
              <a:rPr dirty="0" sz="1200" spc="-5">
                <a:latin typeface="Calibri"/>
                <a:cs typeface="Calibri"/>
              </a:rPr>
              <a:t>of</a:t>
            </a:r>
            <a:endParaRPr sz="1200">
              <a:latin typeface="Calibri"/>
              <a:cs typeface="Calibri"/>
            </a:endParaRPr>
          </a:p>
          <a:p>
            <a:pPr marL="768350">
              <a:lnSpc>
                <a:spcPct val="100000"/>
              </a:lnSpc>
            </a:pPr>
            <a:r>
              <a:rPr dirty="0" sz="1200">
                <a:latin typeface="Calibri"/>
                <a:cs typeface="Calibri"/>
              </a:rPr>
              <a:t>blood </a:t>
            </a:r>
            <a:r>
              <a:rPr dirty="0" sz="1200" spc="-5">
                <a:latin typeface="Calibri"/>
                <a:cs typeface="Calibri"/>
              </a:rPr>
              <a:t>into </a:t>
            </a:r>
            <a:r>
              <a:rPr dirty="0" sz="1200">
                <a:latin typeface="Calibri"/>
                <a:cs typeface="Calibri"/>
              </a:rPr>
              <a:t>the</a:t>
            </a:r>
            <a:r>
              <a:rPr dirty="0" sz="1200" spc="-120">
                <a:latin typeface="Calibri"/>
                <a:cs typeface="Calibri"/>
              </a:rPr>
              <a:t> </a:t>
            </a:r>
            <a:r>
              <a:rPr dirty="0" sz="1200" spc="-5">
                <a:latin typeface="Calibri"/>
                <a:cs typeface="Calibri"/>
              </a:rPr>
              <a:t>ventricle.</a:t>
            </a:r>
            <a:endParaRPr sz="1200">
              <a:latin typeface="Calibri"/>
              <a:cs typeface="Calibri"/>
            </a:endParaRPr>
          </a:p>
          <a:p>
            <a:pPr marL="768350">
              <a:lnSpc>
                <a:spcPct val="100000"/>
              </a:lnSpc>
              <a:spcBef>
                <a:spcPts val="190"/>
              </a:spcBef>
            </a:pPr>
            <a:r>
              <a:rPr dirty="0" sz="1200">
                <a:latin typeface="Calibri"/>
                <a:cs typeface="Calibri"/>
              </a:rPr>
              <a:t>S3 is </a:t>
            </a:r>
            <a:r>
              <a:rPr dirty="0" sz="1200" spc="-5">
                <a:latin typeface="Calibri"/>
                <a:cs typeface="Calibri"/>
              </a:rPr>
              <a:t>usually not </a:t>
            </a:r>
            <a:r>
              <a:rPr dirty="0" sz="1200">
                <a:latin typeface="Calibri"/>
                <a:cs typeface="Calibri"/>
              </a:rPr>
              <a:t>audible </a:t>
            </a:r>
            <a:r>
              <a:rPr dirty="0" sz="1200" spc="-5">
                <a:latin typeface="Calibri"/>
                <a:cs typeface="Calibri"/>
              </a:rPr>
              <a:t>(very </a:t>
            </a:r>
            <a:r>
              <a:rPr dirty="0" sz="1200">
                <a:latin typeface="Calibri"/>
                <a:cs typeface="Calibri"/>
              </a:rPr>
              <a:t>low</a:t>
            </a:r>
            <a:r>
              <a:rPr dirty="0" sz="1200" spc="-105">
                <a:latin typeface="Calibri"/>
                <a:cs typeface="Calibri"/>
              </a:rPr>
              <a:t> </a:t>
            </a:r>
            <a:r>
              <a:rPr dirty="0" sz="1200" spc="-5">
                <a:latin typeface="Calibri"/>
                <a:cs typeface="Calibri"/>
              </a:rPr>
              <a:t>pitch.)</a:t>
            </a:r>
            <a:endParaRPr sz="1200">
              <a:latin typeface="Calibri"/>
              <a:cs typeface="Calibri"/>
            </a:endParaRPr>
          </a:p>
          <a:p>
            <a:pPr marL="768350">
              <a:lnSpc>
                <a:spcPct val="100000"/>
              </a:lnSpc>
              <a:spcBef>
                <a:spcPts val="204"/>
              </a:spcBef>
            </a:pPr>
            <a:r>
              <a:rPr dirty="0" sz="1200">
                <a:latin typeface="Calibri"/>
                <a:cs typeface="Calibri"/>
              </a:rPr>
              <a:t>0.05</a:t>
            </a:r>
            <a:r>
              <a:rPr dirty="0" sz="1200" spc="-114">
                <a:latin typeface="Calibri"/>
                <a:cs typeface="Calibri"/>
              </a:rPr>
              <a:t> </a:t>
            </a:r>
            <a:r>
              <a:rPr dirty="0" sz="1200" spc="-5">
                <a:latin typeface="Calibri"/>
                <a:cs typeface="Calibri"/>
              </a:rPr>
              <a:t>sec.</a:t>
            </a:r>
            <a:endParaRPr sz="1200">
              <a:latin typeface="Calibri"/>
              <a:cs typeface="Calibri"/>
            </a:endParaRPr>
          </a:p>
          <a:p>
            <a:pPr marL="768350">
              <a:lnSpc>
                <a:spcPct val="100000"/>
              </a:lnSpc>
              <a:spcBef>
                <a:spcPts val="204"/>
              </a:spcBef>
            </a:pPr>
            <a:r>
              <a:rPr dirty="0" sz="1200">
                <a:latin typeface="Calibri"/>
                <a:cs typeface="Calibri"/>
              </a:rPr>
              <a:t>? </a:t>
            </a:r>
            <a:r>
              <a:rPr dirty="0" sz="1200" spc="-5">
                <a:latin typeface="Calibri"/>
                <a:cs typeface="Calibri"/>
              </a:rPr>
              <a:t>heard </a:t>
            </a:r>
            <a:r>
              <a:rPr dirty="0" sz="1200">
                <a:latin typeface="Calibri"/>
                <a:cs typeface="Calibri"/>
              </a:rPr>
              <a:t>in</a:t>
            </a:r>
            <a:r>
              <a:rPr dirty="0" sz="1200" spc="-75">
                <a:latin typeface="Calibri"/>
                <a:cs typeface="Calibri"/>
              </a:rPr>
              <a:t> </a:t>
            </a:r>
            <a:r>
              <a:rPr dirty="0" sz="1200" spc="-5">
                <a:latin typeface="Calibri"/>
                <a:cs typeface="Calibri"/>
              </a:rPr>
              <a:t>children.</a:t>
            </a:r>
            <a:endParaRPr sz="1200">
              <a:latin typeface="Calibri"/>
              <a:cs typeface="Calibri"/>
            </a:endParaRPr>
          </a:p>
          <a:p>
            <a:pPr marL="768350">
              <a:lnSpc>
                <a:spcPct val="100000"/>
              </a:lnSpc>
              <a:spcBef>
                <a:spcPts val="190"/>
              </a:spcBef>
            </a:pPr>
            <a:r>
              <a:rPr dirty="0" sz="1200" spc="-5">
                <a:latin typeface="Calibri"/>
                <a:cs typeface="Calibri"/>
              </a:rPr>
              <a:t>Best heard </a:t>
            </a:r>
            <a:r>
              <a:rPr dirty="0" sz="1200" spc="-10">
                <a:latin typeface="Calibri"/>
                <a:cs typeface="Calibri"/>
              </a:rPr>
              <a:t>at </a:t>
            </a:r>
            <a:r>
              <a:rPr dirty="0" sz="1200" spc="-5">
                <a:latin typeface="Calibri"/>
                <a:cs typeface="Calibri"/>
              </a:rPr>
              <a:t>Mitral</a:t>
            </a:r>
            <a:r>
              <a:rPr dirty="0" sz="1200" spc="-100">
                <a:latin typeface="Calibri"/>
                <a:cs typeface="Calibri"/>
              </a:rPr>
              <a:t> </a:t>
            </a:r>
            <a:r>
              <a:rPr dirty="0" sz="1200" spc="-5">
                <a:latin typeface="Calibri"/>
                <a:cs typeface="Calibri"/>
              </a:rPr>
              <a:t>area.</a:t>
            </a:r>
            <a:endParaRPr sz="1200">
              <a:latin typeface="Calibri"/>
              <a:cs typeface="Calibri"/>
            </a:endParaRPr>
          </a:p>
          <a:p>
            <a:pPr algn="r" marR="252729">
              <a:lnSpc>
                <a:spcPct val="100000"/>
              </a:lnSpc>
              <a:spcBef>
                <a:spcPts val="780"/>
              </a:spcBef>
            </a:pPr>
            <a:r>
              <a:rPr dirty="0" sz="600" b="1">
                <a:solidFill>
                  <a:srgbClr val="001F5F"/>
                </a:solidFill>
                <a:latin typeface="Arial"/>
                <a:cs typeface="Arial"/>
              </a:rPr>
              <a:t>43</a:t>
            </a:r>
            <a:endParaRPr sz="600">
              <a:latin typeface="Arial"/>
              <a:cs typeface="Arial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1696720" y="3966971"/>
            <a:ext cx="88392" cy="89915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3698747" y="1611630"/>
            <a:ext cx="38100" cy="114300"/>
          </a:xfrm>
          <a:custGeom>
            <a:avLst/>
            <a:gdLst/>
            <a:ahLst/>
            <a:cxnLst/>
            <a:rect l="l" t="t" r="r" b="b"/>
            <a:pathLst>
              <a:path w="38100" h="114300">
                <a:moveTo>
                  <a:pt x="15875" y="76200"/>
                </a:moveTo>
                <a:lnTo>
                  <a:pt x="0" y="76200"/>
                </a:lnTo>
                <a:lnTo>
                  <a:pt x="19050" y="114300"/>
                </a:lnTo>
                <a:lnTo>
                  <a:pt x="34925" y="82550"/>
                </a:lnTo>
                <a:lnTo>
                  <a:pt x="15875" y="82550"/>
                </a:lnTo>
                <a:lnTo>
                  <a:pt x="15875" y="76200"/>
                </a:lnTo>
                <a:close/>
              </a:path>
              <a:path w="38100" h="114300">
                <a:moveTo>
                  <a:pt x="22225" y="0"/>
                </a:moveTo>
                <a:lnTo>
                  <a:pt x="15875" y="0"/>
                </a:lnTo>
                <a:lnTo>
                  <a:pt x="15875" y="82550"/>
                </a:lnTo>
                <a:lnTo>
                  <a:pt x="22225" y="82550"/>
                </a:lnTo>
                <a:lnTo>
                  <a:pt x="22225" y="0"/>
                </a:lnTo>
                <a:close/>
              </a:path>
              <a:path w="38100" h="114300">
                <a:moveTo>
                  <a:pt x="38100" y="76200"/>
                </a:moveTo>
                <a:lnTo>
                  <a:pt x="22225" y="76200"/>
                </a:lnTo>
                <a:lnTo>
                  <a:pt x="22225" y="82550"/>
                </a:lnTo>
                <a:lnTo>
                  <a:pt x="34925" y="82550"/>
                </a:lnTo>
                <a:lnTo>
                  <a:pt x="38100" y="762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2891027" y="1611630"/>
            <a:ext cx="38100" cy="114300"/>
          </a:xfrm>
          <a:custGeom>
            <a:avLst/>
            <a:gdLst/>
            <a:ahLst/>
            <a:cxnLst/>
            <a:rect l="l" t="t" r="r" b="b"/>
            <a:pathLst>
              <a:path w="38100" h="114300">
                <a:moveTo>
                  <a:pt x="15875" y="76200"/>
                </a:moveTo>
                <a:lnTo>
                  <a:pt x="0" y="76200"/>
                </a:lnTo>
                <a:lnTo>
                  <a:pt x="19050" y="114300"/>
                </a:lnTo>
                <a:lnTo>
                  <a:pt x="34925" y="82550"/>
                </a:lnTo>
                <a:lnTo>
                  <a:pt x="15875" y="82550"/>
                </a:lnTo>
                <a:lnTo>
                  <a:pt x="15875" y="76200"/>
                </a:lnTo>
                <a:close/>
              </a:path>
              <a:path w="38100" h="114300">
                <a:moveTo>
                  <a:pt x="22225" y="0"/>
                </a:moveTo>
                <a:lnTo>
                  <a:pt x="15875" y="0"/>
                </a:lnTo>
                <a:lnTo>
                  <a:pt x="15875" y="82550"/>
                </a:lnTo>
                <a:lnTo>
                  <a:pt x="22225" y="82550"/>
                </a:lnTo>
                <a:lnTo>
                  <a:pt x="22225" y="0"/>
                </a:lnTo>
                <a:close/>
              </a:path>
              <a:path w="38100" h="114300">
                <a:moveTo>
                  <a:pt x="38100" y="76200"/>
                </a:moveTo>
                <a:lnTo>
                  <a:pt x="22225" y="76200"/>
                </a:lnTo>
                <a:lnTo>
                  <a:pt x="22225" y="82550"/>
                </a:lnTo>
                <a:lnTo>
                  <a:pt x="34925" y="82550"/>
                </a:lnTo>
                <a:lnTo>
                  <a:pt x="38100" y="762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2150364" y="1611630"/>
            <a:ext cx="38100" cy="114300"/>
          </a:xfrm>
          <a:custGeom>
            <a:avLst/>
            <a:gdLst/>
            <a:ahLst/>
            <a:cxnLst/>
            <a:rect l="l" t="t" r="r" b="b"/>
            <a:pathLst>
              <a:path w="38100" h="114300">
                <a:moveTo>
                  <a:pt x="15875" y="76200"/>
                </a:moveTo>
                <a:lnTo>
                  <a:pt x="0" y="76200"/>
                </a:lnTo>
                <a:lnTo>
                  <a:pt x="19050" y="114300"/>
                </a:lnTo>
                <a:lnTo>
                  <a:pt x="34925" y="82550"/>
                </a:lnTo>
                <a:lnTo>
                  <a:pt x="15875" y="82550"/>
                </a:lnTo>
                <a:lnTo>
                  <a:pt x="15875" y="76200"/>
                </a:lnTo>
                <a:close/>
              </a:path>
              <a:path w="38100" h="114300">
                <a:moveTo>
                  <a:pt x="22225" y="0"/>
                </a:moveTo>
                <a:lnTo>
                  <a:pt x="15875" y="0"/>
                </a:lnTo>
                <a:lnTo>
                  <a:pt x="15875" y="82550"/>
                </a:lnTo>
                <a:lnTo>
                  <a:pt x="22225" y="82550"/>
                </a:lnTo>
                <a:lnTo>
                  <a:pt x="22225" y="0"/>
                </a:lnTo>
                <a:close/>
              </a:path>
              <a:path w="38100" h="114300">
                <a:moveTo>
                  <a:pt x="38100" y="76200"/>
                </a:moveTo>
                <a:lnTo>
                  <a:pt x="22225" y="76200"/>
                </a:lnTo>
                <a:lnTo>
                  <a:pt x="22225" y="82550"/>
                </a:lnTo>
                <a:lnTo>
                  <a:pt x="34925" y="82550"/>
                </a:lnTo>
                <a:lnTo>
                  <a:pt x="38100" y="762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4469891" y="1611630"/>
            <a:ext cx="38100" cy="114300"/>
          </a:xfrm>
          <a:custGeom>
            <a:avLst/>
            <a:gdLst/>
            <a:ahLst/>
            <a:cxnLst/>
            <a:rect l="l" t="t" r="r" b="b"/>
            <a:pathLst>
              <a:path w="38100" h="114300">
                <a:moveTo>
                  <a:pt x="15875" y="76200"/>
                </a:moveTo>
                <a:lnTo>
                  <a:pt x="0" y="76200"/>
                </a:lnTo>
                <a:lnTo>
                  <a:pt x="19050" y="114300"/>
                </a:lnTo>
                <a:lnTo>
                  <a:pt x="34925" y="82550"/>
                </a:lnTo>
                <a:lnTo>
                  <a:pt x="15875" y="82550"/>
                </a:lnTo>
                <a:lnTo>
                  <a:pt x="15875" y="76200"/>
                </a:lnTo>
                <a:close/>
              </a:path>
              <a:path w="38100" h="114300">
                <a:moveTo>
                  <a:pt x="22225" y="0"/>
                </a:moveTo>
                <a:lnTo>
                  <a:pt x="15875" y="0"/>
                </a:lnTo>
                <a:lnTo>
                  <a:pt x="15875" y="82550"/>
                </a:lnTo>
                <a:lnTo>
                  <a:pt x="22225" y="82550"/>
                </a:lnTo>
                <a:lnTo>
                  <a:pt x="22225" y="0"/>
                </a:lnTo>
                <a:close/>
              </a:path>
              <a:path w="38100" h="114300">
                <a:moveTo>
                  <a:pt x="38100" y="76200"/>
                </a:moveTo>
                <a:lnTo>
                  <a:pt x="22225" y="76200"/>
                </a:lnTo>
                <a:lnTo>
                  <a:pt x="22225" y="82550"/>
                </a:lnTo>
                <a:lnTo>
                  <a:pt x="34925" y="82550"/>
                </a:lnTo>
                <a:lnTo>
                  <a:pt x="38100" y="762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5099303" y="882396"/>
            <a:ext cx="600455" cy="269748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1143000" y="4844796"/>
            <a:ext cx="4572000" cy="3429000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1143000" y="4844796"/>
            <a:ext cx="536575" cy="2646045"/>
          </a:xfrm>
          <a:custGeom>
            <a:avLst/>
            <a:gdLst/>
            <a:ahLst/>
            <a:cxnLst/>
            <a:rect l="l" t="t" r="r" b="b"/>
            <a:pathLst>
              <a:path w="536575" h="2646045">
                <a:moveTo>
                  <a:pt x="536448" y="0"/>
                </a:moveTo>
                <a:lnTo>
                  <a:pt x="407924" y="0"/>
                </a:lnTo>
                <a:lnTo>
                  <a:pt x="0" y="2486152"/>
                </a:lnTo>
                <a:lnTo>
                  <a:pt x="0" y="2629027"/>
                </a:lnTo>
                <a:lnTo>
                  <a:pt x="99987" y="2645664"/>
                </a:lnTo>
                <a:lnTo>
                  <a:pt x="536448" y="0"/>
                </a:lnTo>
                <a:close/>
              </a:path>
            </a:pathLst>
          </a:custGeom>
          <a:solidFill>
            <a:srgbClr val="BB1C1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1143000" y="4844796"/>
            <a:ext cx="379730" cy="2312035"/>
          </a:xfrm>
          <a:custGeom>
            <a:avLst/>
            <a:gdLst/>
            <a:ahLst/>
            <a:cxnLst/>
            <a:rect l="l" t="t" r="r" b="b"/>
            <a:pathLst>
              <a:path w="379730" h="2312034">
                <a:moveTo>
                  <a:pt x="379475" y="0"/>
                </a:moveTo>
                <a:lnTo>
                  <a:pt x="252475" y="0"/>
                </a:lnTo>
                <a:lnTo>
                  <a:pt x="0" y="1538096"/>
                </a:lnTo>
                <a:lnTo>
                  <a:pt x="0" y="2311908"/>
                </a:lnTo>
                <a:lnTo>
                  <a:pt x="379475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1143000" y="7676388"/>
            <a:ext cx="452755" cy="597535"/>
          </a:xfrm>
          <a:custGeom>
            <a:avLst/>
            <a:gdLst/>
            <a:ahLst/>
            <a:cxnLst/>
            <a:rect l="l" t="t" r="r" b="b"/>
            <a:pathLst>
              <a:path w="452755" h="597534">
                <a:moveTo>
                  <a:pt x="0" y="0"/>
                </a:moveTo>
                <a:lnTo>
                  <a:pt x="0" y="9524"/>
                </a:lnTo>
                <a:lnTo>
                  <a:pt x="426466" y="597407"/>
                </a:lnTo>
                <a:lnTo>
                  <a:pt x="452628" y="597407"/>
                </a:lnTo>
                <a:lnTo>
                  <a:pt x="0" y="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1143000" y="7493507"/>
            <a:ext cx="744220" cy="780415"/>
          </a:xfrm>
          <a:custGeom>
            <a:avLst/>
            <a:gdLst/>
            <a:ahLst/>
            <a:cxnLst/>
            <a:rect l="l" t="t" r="r" b="b"/>
            <a:pathLst>
              <a:path w="744219" h="780415">
                <a:moveTo>
                  <a:pt x="0" y="0"/>
                </a:moveTo>
                <a:lnTo>
                  <a:pt x="0" y="2413"/>
                </a:lnTo>
                <a:lnTo>
                  <a:pt x="715137" y="780288"/>
                </a:lnTo>
                <a:lnTo>
                  <a:pt x="743712" y="780288"/>
                </a:lnTo>
                <a:lnTo>
                  <a:pt x="0" y="0"/>
                </a:lnTo>
                <a:close/>
              </a:path>
            </a:pathLst>
          </a:custGeom>
          <a:solidFill>
            <a:srgbClr val="5E0D0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1143000" y="7473695"/>
            <a:ext cx="1065530" cy="800100"/>
          </a:xfrm>
          <a:custGeom>
            <a:avLst/>
            <a:gdLst/>
            <a:ahLst/>
            <a:cxnLst/>
            <a:rect l="l" t="t" r="r" b="b"/>
            <a:pathLst>
              <a:path w="1065530" h="800100">
                <a:moveTo>
                  <a:pt x="0" y="0"/>
                </a:moveTo>
                <a:lnTo>
                  <a:pt x="0" y="19049"/>
                </a:lnTo>
                <a:lnTo>
                  <a:pt x="743204" y="800099"/>
                </a:lnTo>
                <a:lnTo>
                  <a:pt x="1065276" y="800099"/>
                </a:lnTo>
                <a:lnTo>
                  <a:pt x="99949" y="16636"/>
                </a:lnTo>
                <a:lnTo>
                  <a:pt x="0" y="0"/>
                </a:lnTo>
                <a:close/>
              </a:path>
            </a:pathLst>
          </a:custGeom>
          <a:solidFill>
            <a:srgbClr val="8D151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1143000" y="7523988"/>
            <a:ext cx="688975" cy="749935"/>
          </a:xfrm>
          <a:custGeom>
            <a:avLst/>
            <a:gdLst/>
            <a:ahLst/>
            <a:cxnLst/>
            <a:rect l="l" t="t" r="r" b="b"/>
            <a:pathLst>
              <a:path w="688975" h="749934">
                <a:moveTo>
                  <a:pt x="0" y="0"/>
                </a:moveTo>
                <a:lnTo>
                  <a:pt x="0" y="152399"/>
                </a:lnTo>
                <a:lnTo>
                  <a:pt x="453136" y="749807"/>
                </a:lnTo>
                <a:lnTo>
                  <a:pt x="688848" y="749807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/>
          <p:nvPr/>
        </p:nvSpPr>
        <p:spPr>
          <a:xfrm>
            <a:off x="3201923" y="5198364"/>
            <a:ext cx="272796" cy="225551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/>
          <p:nvPr/>
        </p:nvSpPr>
        <p:spPr>
          <a:xfrm>
            <a:off x="3480942" y="5221859"/>
            <a:ext cx="143510" cy="175895"/>
          </a:xfrm>
          <a:custGeom>
            <a:avLst/>
            <a:gdLst/>
            <a:ahLst/>
            <a:cxnLst/>
            <a:rect l="l" t="t" r="r" b="b"/>
            <a:pathLst>
              <a:path w="143510" h="175895">
                <a:moveTo>
                  <a:pt x="119507" y="0"/>
                </a:moveTo>
                <a:lnTo>
                  <a:pt x="111252" y="0"/>
                </a:lnTo>
                <a:lnTo>
                  <a:pt x="106680" y="762"/>
                </a:lnTo>
                <a:lnTo>
                  <a:pt x="65476" y="31289"/>
                </a:lnTo>
                <a:lnTo>
                  <a:pt x="22860" y="82168"/>
                </a:lnTo>
                <a:lnTo>
                  <a:pt x="889" y="114680"/>
                </a:lnTo>
                <a:lnTo>
                  <a:pt x="0" y="120903"/>
                </a:lnTo>
                <a:lnTo>
                  <a:pt x="0" y="134874"/>
                </a:lnTo>
                <a:lnTo>
                  <a:pt x="1143" y="139064"/>
                </a:lnTo>
                <a:lnTo>
                  <a:pt x="3556" y="141477"/>
                </a:lnTo>
                <a:lnTo>
                  <a:pt x="5842" y="143890"/>
                </a:lnTo>
                <a:lnTo>
                  <a:pt x="9906" y="145161"/>
                </a:lnTo>
                <a:lnTo>
                  <a:pt x="67564" y="145161"/>
                </a:lnTo>
                <a:lnTo>
                  <a:pt x="69850" y="145795"/>
                </a:lnTo>
                <a:lnTo>
                  <a:pt x="71120" y="147192"/>
                </a:lnTo>
                <a:lnTo>
                  <a:pt x="72517" y="148589"/>
                </a:lnTo>
                <a:lnTo>
                  <a:pt x="73152" y="151002"/>
                </a:lnTo>
                <a:lnTo>
                  <a:pt x="73152" y="170687"/>
                </a:lnTo>
                <a:lnTo>
                  <a:pt x="73660" y="172846"/>
                </a:lnTo>
                <a:lnTo>
                  <a:pt x="75437" y="174878"/>
                </a:lnTo>
                <a:lnTo>
                  <a:pt x="77343" y="175513"/>
                </a:lnTo>
                <a:lnTo>
                  <a:pt x="122936" y="175513"/>
                </a:lnTo>
                <a:lnTo>
                  <a:pt x="128016" y="175260"/>
                </a:lnTo>
                <a:lnTo>
                  <a:pt x="130429" y="172465"/>
                </a:lnTo>
                <a:lnTo>
                  <a:pt x="130048" y="167258"/>
                </a:lnTo>
                <a:lnTo>
                  <a:pt x="130048" y="149732"/>
                </a:lnTo>
                <a:lnTo>
                  <a:pt x="136652" y="145668"/>
                </a:lnTo>
                <a:lnTo>
                  <a:pt x="141097" y="145033"/>
                </a:lnTo>
                <a:lnTo>
                  <a:pt x="143383" y="142620"/>
                </a:lnTo>
                <a:lnTo>
                  <a:pt x="143260" y="109474"/>
                </a:lnTo>
                <a:lnTo>
                  <a:pt x="62992" y="109474"/>
                </a:lnTo>
                <a:lnTo>
                  <a:pt x="53212" y="109346"/>
                </a:lnTo>
                <a:lnTo>
                  <a:pt x="43942" y="109092"/>
                </a:lnTo>
                <a:lnTo>
                  <a:pt x="38227" y="108712"/>
                </a:lnTo>
                <a:lnTo>
                  <a:pt x="35941" y="108076"/>
                </a:lnTo>
                <a:lnTo>
                  <a:pt x="33528" y="107441"/>
                </a:lnTo>
                <a:lnTo>
                  <a:pt x="32385" y="106044"/>
                </a:lnTo>
                <a:lnTo>
                  <a:pt x="32385" y="100837"/>
                </a:lnTo>
                <a:lnTo>
                  <a:pt x="35179" y="96012"/>
                </a:lnTo>
                <a:lnTo>
                  <a:pt x="40767" y="89026"/>
                </a:lnTo>
                <a:lnTo>
                  <a:pt x="62611" y="62229"/>
                </a:lnTo>
                <a:lnTo>
                  <a:pt x="65532" y="60451"/>
                </a:lnTo>
                <a:lnTo>
                  <a:pt x="127127" y="60451"/>
                </a:lnTo>
                <a:lnTo>
                  <a:pt x="127127" y="8508"/>
                </a:lnTo>
                <a:lnTo>
                  <a:pt x="126237" y="5206"/>
                </a:lnTo>
                <a:lnTo>
                  <a:pt x="122555" y="1015"/>
                </a:lnTo>
                <a:lnTo>
                  <a:pt x="119507" y="0"/>
                </a:lnTo>
                <a:close/>
              </a:path>
              <a:path w="143510" h="175895">
                <a:moveTo>
                  <a:pt x="127127" y="60451"/>
                </a:moveTo>
                <a:lnTo>
                  <a:pt x="72898" y="60451"/>
                </a:lnTo>
                <a:lnTo>
                  <a:pt x="74930" y="64262"/>
                </a:lnTo>
                <a:lnTo>
                  <a:pt x="74879" y="91287"/>
                </a:lnTo>
                <a:lnTo>
                  <a:pt x="74676" y="97789"/>
                </a:lnTo>
                <a:lnTo>
                  <a:pt x="74168" y="102362"/>
                </a:lnTo>
                <a:lnTo>
                  <a:pt x="73914" y="105155"/>
                </a:lnTo>
                <a:lnTo>
                  <a:pt x="73025" y="107061"/>
                </a:lnTo>
                <a:lnTo>
                  <a:pt x="71501" y="108076"/>
                </a:lnTo>
                <a:lnTo>
                  <a:pt x="70104" y="108965"/>
                </a:lnTo>
                <a:lnTo>
                  <a:pt x="67183" y="109474"/>
                </a:lnTo>
                <a:lnTo>
                  <a:pt x="143260" y="109474"/>
                </a:lnTo>
                <a:lnTo>
                  <a:pt x="143149" y="108076"/>
                </a:lnTo>
                <a:lnTo>
                  <a:pt x="141330" y="105917"/>
                </a:lnTo>
                <a:lnTo>
                  <a:pt x="130175" y="105917"/>
                </a:lnTo>
                <a:lnTo>
                  <a:pt x="128905" y="105410"/>
                </a:lnTo>
                <a:lnTo>
                  <a:pt x="128143" y="104393"/>
                </a:lnTo>
                <a:lnTo>
                  <a:pt x="127508" y="103504"/>
                </a:lnTo>
                <a:lnTo>
                  <a:pt x="127127" y="101726"/>
                </a:lnTo>
                <a:lnTo>
                  <a:pt x="127127" y="60451"/>
                </a:lnTo>
                <a:close/>
              </a:path>
              <a:path w="143510" h="175895">
                <a:moveTo>
                  <a:pt x="141224" y="105790"/>
                </a:moveTo>
                <a:lnTo>
                  <a:pt x="130175" y="105917"/>
                </a:lnTo>
                <a:lnTo>
                  <a:pt x="141330" y="105917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/>
          <p:nvPr/>
        </p:nvSpPr>
        <p:spPr>
          <a:xfrm>
            <a:off x="3513328" y="5282310"/>
            <a:ext cx="42545" cy="49530"/>
          </a:xfrm>
          <a:custGeom>
            <a:avLst/>
            <a:gdLst/>
            <a:ahLst/>
            <a:cxnLst/>
            <a:rect l="l" t="t" r="r" b="b"/>
            <a:pathLst>
              <a:path w="42545" h="49529">
                <a:moveTo>
                  <a:pt x="36322" y="0"/>
                </a:moveTo>
                <a:lnTo>
                  <a:pt x="33147" y="0"/>
                </a:lnTo>
                <a:lnTo>
                  <a:pt x="30225" y="1777"/>
                </a:lnTo>
                <a:lnTo>
                  <a:pt x="27432" y="5206"/>
                </a:lnTo>
                <a:lnTo>
                  <a:pt x="8382" y="28575"/>
                </a:lnTo>
                <a:lnTo>
                  <a:pt x="2794" y="35560"/>
                </a:lnTo>
                <a:lnTo>
                  <a:pt x="0" y="40386"/>
                </a:lnTo>
                <a:lnTo>
                  <a:pt x="0" y="43434"/>
                </a:lnTo>
                <a:lnTo>
                  <a:pt x="0" y="45592"/>
                </a:lnTo>
                <a:lnTo>
                  <a:pt x="1143" y="46989"/>
                </a:lnTo>
                <a:lnTo>
                  <a:pt x="3556" y="47625"/>
                </a:lnTo>
                <a:lnTo>
                  <a:pt x="5842" y="48260"/>
                </a:lnTo>
                <a:lnTo>
                  <a:pt x="11557" y="48640"/>
                </a:lnTo>
                <a:lnTo>
                  <a:pt x="20827" y="48894"/>
                </a:lnTo>
                <a:lnTo>
                  <a:pt x="30607" y="49022"/>
                </a:lnTo>
                <a:lnTo>
                  <a:pt x="34798" y="49022"/>
                </a:lnTo>
                <a:lnTo>
                  <a:pt x="41783" y="41910"/>
                </a:lnTo>
                <a:lnTo>
                  <a:pt x="42291" y="37337"/>
                </a:lnTo>
                <a:lnTo>
                  <a:pt x="42545" y="29210"/>
                </a:lnTo>
                <a:lnTo>
                  <a:pt x="42545" y="17272"/>
                </a:lnTo>
                <a:lnTo>
                  <a:pt x="42545" y="11175"/>
                </a:lnTo>
                <a:lnTo>
                  <a:pt x="42545" y="3810"/>
                </a:lnTo>
                <a:lnTo>
                  <a:pt x="40512" y="0"/>
                </a:lnTo>
                <a:lnTo>
                  <a:pt x="36322" y="0"/>
                </a:lnTo>
                <a:close/>
              </a:path>
            </a:pathLst>
          </a:custGeom>
          <a:ln w="3175">
            <a:solidFill>
              <a:srgbClr val="FF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/>
          <p:nvPr/>
        </p:nvSpPr>
        <p:spPr>
          <a:xfrm>
            <a:off x="3479291" y="5219700"/>
            <a:ext cx="147827" cy="179832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/>
          <p:nvPr/>
        </p:nvSpPr>
        <p:spPr>
          <a:xfrm>
            <a:off x="3630167" y="5199888"/>
            <a:ext cx="112775" cy="22402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/>
          <p:nvPr/>
        </p:nvSpPr>
        <p:spPr>
          <a:xfrm>
            <a:off x="1435608" y="5586984"/>
            <a:ext cx="4152900" cy="1257300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0" name="object 40"/>
          <p:cNvSpPr/>
          <p:nvPr/>
        </p:nvSpPr>
        <p:spPr>
          <a:xfrm>
            <a:off x="1431797" y="5583173"/>
            <a:ext cx="4160520" cy="1264920"/>
          </a:xfrm>
          <a:custGeom>
            <a:avLst/>
            <a:gdLst/>
            <a:ahLst/>
            <a:cxnLst/>
            <a:rect l="l" t="t" r="r" b="b"/>
            <a:pathLst>
              <a:path w="4160520" h="1264920">
                <a:moveTo>
                  <a:pt x="0" y="1264920"/>
                </a:moveTo>
                <a:lnTo>
                  <a:pt x="4160520" y="1264920"/>
                </a:lnTo>
                <a:lnTo>
                  <a:pt x="4160520" y="0"/>
                </a:lnTo>
                <a:lnTo>
                  <a:pt x="0" y="0"/>
                </a:lnTo>
                <a:lnTo>
                  <a:pt x="0" y="1264920"/>
                </a:lnTo>
                <a:close/>
              </a:path>
            </a:pathLst>
          </a:custGeom>
          <a:ln w="7620">
            <a:solidFill>
              <a:srgbClr val="BB1C1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 txBox="1"/>
          <p:nvPr/>
        </p:nvSpPr>
        <p:spPr>
          <a:xfrm>
            <a:off x="1143304" y="4845684"/>
            <a:ext cx="4571365" cy="3428365"/>
          </a:xfrm>
          <a:prstGeom prst="rect">
            <a:avLst/>
          </a:prstGeom>
          <a:ln w="24384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 marL="640715" indent="-180975">
              <a:lnSpc>
                <a:spcPct val="100000"/>
              </a:lnSpc>
              <a:spcBef>
                <a:spcPts val="960"/>
              </a:spcBef>
              <a:buClr>
                <a:srgbClr val="002776"/>
              </a:buClr>
              <a:buSzPct val="95833"/>
              <a:buFont typeface="Wingdings"/>
              <a:buChar char=""/>
              <a:tabLst>
                <a:tab pos="641350" algn="l"/>
              </a:tabLst>
            </a:pPr>
            <a:r>
              <a:rPr dirty="0" sz="1200" spc="-10">
                <a:latin typeface="Calibri"/>
                <a:cs typeface="Calibri"/>
              </a:rPr>
              <a:t>Recorded </a:t>
            </a:r>
            <a:r>
              <a:rPr dirty="0" sz="1200">
                <a:latin typeface="Calibri"/>
                <a:cs typeface="Calibri"/>
              </a:rPr>
              <a:t>during </a:t>
            </a:r>
            <a:r>
              <a:rPr dirty="0" sz="1200" spc="-10">
                <a:latin typeface="Calibri"/>
                <a:cs typeface="Calibri"/>
              </a:rPr>
              <a:t>‘atrial</a:t>
            </a:r>
            <a:r>
              <a:rPr dirty="0" sz="1200" spc="-70">
                <a:latin typeface="Calibri"/>
                <a:cs typeface="Calibri"/>
              </a:rPr>
              <a:t> </a:t>
            </a:r>
            <a:r>
              <a:rPr dirty="0" sz="1200" spc="-20">
                <a:latin typeface="Calibri"/>
                <a:cs typeface="Calibri"/>
              </a:rPr>
              <a:t>systole.’</a:t>
            </a:r>
            <a:endParaRPr sz="1200">
              <a:latin typeface="Calibri"/>
              <a:cs typeface="Calibri"/>
            </a:endParaRPr>
          </a:p>
          <a:p>
            <a:pPr marL="640715" indent="-180975">
              <a:lnSpc>
                <a:spcPct val="100000"/>
              </a:lnSpc>
              <a:spcBef>
                <a:spcPts val="300"/>
              </a:spcBef>
              <a:buClr>
                <a:srgbClr val="002776"/>
              </a:buClr>
              <a:buSzPct val="91666"/>
              <a:buFont typeface="Wingdings"/>
              <a:buChar char=""/>
              <a:tabLst>
                <a:tab pos="641350" algn="l"/>
              </a:tabLst>
            </a:pPr>
            <a:r>
              <a:rPr dirty="0" sz="1200">
                <a:latin typeface="Calibri"/>
                <a:cs typeface="Calibri"/>
              </a:rPr>
              <a:t>S4 is </a:t>
            </a:r>
            <a:r>
              <a:rPr dirty="0" sz="1200" spc="-5">
                <a:latin typeface="Calibri"/>
                <a:cs typeface="Calibri"/>
              </a:rPr>
              <a:t>usually not </a:t>
            </a:r>
            <a:r>
              <a:rPr dirty="0" sz="1200">
                <a:latin typeface="Calibri"/>
                <a:cs typeface="Calibri"/>
              </a:rPr>
              <a:t>audible </a:t>
            </a:r>
            <a:r>
              <a:rPr dirty="0" sz="1200" spc="-5">
                <a:latin typeface="Calibri"/>
                <a:cs typeface="Calibri"/>
              </a:rPr>
              <a:t>(very </a:t>
            </a:r>
            <a:r>
              <a:rPr dirty="0" sz="1200">
                <a:latin typeface="Calibri"/>
                <a:cs typeface="Calibri"/>
              </a:rPr>
              <a:t>low</a:t>
            </a:r>
            <a:r>
              <a:rPr dirty="0" sz="1200" spc="-105">
                <a:latin typeface="Calibri"/>
                <a:cs typeface="Calibri"/>
              </a:rPr>
              <a:t> </a:t>
            </a:r>
            <a:r>
              <a:rPr dirty="0" sz="1200" spc="-5">
                <a:latin typeface="Calibri"/>
                <a:cs typeface="Calibri"/>
              </a:rPr>
              <a:t>pitch.)</a:t>
            </a:r>
            <a:endParaRPr sz="1200">
              <a:latin typeface="Calibri"/>
              <a:cs typeface="Calibri"/>
            </a:endParaRPr>
          </a:p>
          <a:p>
            <a:pPr marL="459740">
              <a:lnSpc>
                <a:spcPct val="100000"/>
              </a:lnSpc>
              <a:spcBef>
                <a:spcPts val="300"/>
              </a:spcBef>
            </a:pPr>
            <a:r>
              <a:rPr dirty="0" sz="1150" spc="-5">
                <a:solidFill>
                  <a:srgbClr val="002776"/>
                </a:solidFill>
                <a:latin typeface="Wingdings"/>
                <a:cs typeface="Wingdings"/>
              </a:rPr>
              <a:t></a:t>
            </a:r>
            <a:r>
              <a:rPr dirty="0" sz="1150" spc="-5">
                <a:solidFill>
                  <a:srgbClr val="002776"/>
                </a:solidFill>
                <a:latin typeface="Times New Roman"/>
                <a:cs typeface="Times New Roman"/>
              </a:rPr>
              <a:t>   </a:t>
            </a:r>
            <a:r>
              <a:rPr dirty="0" sz="1200">
                <a:latin typeface="Calibri"/>
                <a:cs typeface="Calibri"/>
              </a:rPr>
              <a:t>0.04</a:t>
            </a:r>
            <a:r>
              <a:rPr dirty="0" sz="1200" spc="-60">
                <a:latin typeface="Calibri"/>
                <a:cs typeface="Calibri"/>
              </a:rPr>
              <a:t> </a:t>
            </a:r>
            <a:r>
              <a:rPr dirty="0" sz="1200" spc="-5">
                <a:latin typeface="Calibri"/>
                <a:cs typeface="Calibri"/>
              </a:rPr>
              <a:t>sec.</a:t>
            </a:r>
            <a:endParaRPr sz="1200">
              <a:latin typeface="Calibri"/>
              <a:cs typeface="Calibri"/>
            </a:endParaRPr>
          </a:p>
          <a:p>
            <a:pPr marL="640715" indent="-180975">
              <a:lnSpc>
                <a:spcPct val="100000"/>
              </a:lnSpc>
              <a:spcBef>
                <a:spcPts val="300"/>
              </a:spcBef>
              <a:buClr>
                <a:srgbClr val="002776"/>
              </a:buClr>
              <a:buSzPct val="91666"/>
              <a:buFont typeface="Wingdings"/>
              <a:buChar char=""/>
              <a:tabLst>
                <a:tab pos="641350" algn="l"/>
              </a:tabLst>
            </a:pPr>
            <a:r>
              <a:rPr dirty="0" sz="1200">
                <a:latin typeface="Calibri"/>
                <a:cs typeface="Calibri"/>
              </a:rPr>
              <a:t>? </a:t>
            </a:r>
            <a:r>
              <a:rPr dirty="0" sz="1200" spc="-5">
                <a:latin typeface="Calibri"/>
                <a:cs typeface="Calibri"/>
              </a:rPr>
              <a:t>heard </a:t>
            </a:r>
            <a:r>
              <a:rPr dirty="0" sz="1200">
                <a:latin typeface="Calibri"/>
                <a:cs typeface="Calibri"/>
              </a:rPr>
              <a:t>in</a:t>
            </a:r>
            <a:r>
              <a:rPr dirty="0" sz="1200" spc="-70">
                <a:latin typeface="Calibri"/>
                <a:cs typeface="Calibri"/>
              </a:rPr>
              <a:t> </a:t>
            </a:r>
            <a:r>
              <a:rPr dirty="0" sz="1200" spc="-15">
                <a:latin typeface="Calibri"/>
                <a:cs typeface="Calibri"/>
              </a:rPr>
              <a:t>elderly.</a:t>
            </a:r>
            <a:endParaRPr sz="1200">
              <a:latin typeface="Calibri"/>
              <a:cs typeface="Calibri"/>
            </a:endParaRPr>
          </a:p>
          <a:p>
            <a:pPr marL="640715" indent="-180975">
              <a:lnSpc>
                <a:spcPct val="100000"/>
              </a:lnSpc>
              <a:spcBef>
                <a:spcPts val="300"/>
              </a:spcBef>
              <a:buClr>
                <a:srgbClr val="002776"/>
              </a:buClr>
              <a:buSzPct val="95833"/>
              <a:buFont typeface="Wingdings"/>
              <a:buChar char=""/>
              <a:tabLst>
                <a:tab pos="641350" algn="l"/>
              </a:tabLst>
            </a:pPr>
            <a:r>
              <a:rPr dirty="0" sz="1200" spc="-5">
                <a:latin typeface="Calibri"/>
                <a:cs typeface="Calibri"/>
              </a:rPr>
              <a:t>Best heard </a:t>
            </a:r>
            <a:r>
              <a:rPr dirty="0" sz="1200" spc="-10">
                <a:latin typeface="Calibri"/>
                <a:cs typeface="Calibri"/>
              </a:rPr>
              <a:t>at </a:t>
            </a:r>
            <a:r>
              <a:rPr dirty="0" sz="1200" spc="-5">
                <a:latin typeface="Calibri"/>
                <a:cs typeface="Calibri"/>
              </a:rPr>
              <a:t>Mitral</a:t>
            </a:r>
            <a:r>
              <a:rPr dirty="0" sz="1200" spc="-100">
                <a:latin typeface="Calibri"/>
                <a:cs typeface="Calibri"/>
              </a:rPr>
              <a:t> </a:t>
            </a:r>
            <a:r>
              <a:rPr dirty="0" sz="1200" spc="-5">
                <a:latin typeface="Calibri"/>
                <a:cs typeface="Calibri"/>
              </a:rPr>
              <a:t>area.</a:t>
            </a:r>
            <a:endParaRPr sz="12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250">
              <a:latin typeface="Times New Roman"/>
              <a:cs typeface="Times New Roman"/>
            </a:endParaRPr>
          </a:p>
          <a:p>
            <a:pPr algn="r" marR="252729">
              <a:lnSpc>
                <a:spcPct val="100000"/>
              </a:lnSpc>
            </a:pPr>
            <a:r>
              <a:rPr dirty="0" sz="600" b="1">
                <a:solidFill>
                  <a:srgbClr val="001F5F"/>
                </a:solidFill>
                <a:latin typeface="Arial"/>
                <a:cs typeface="Arial"/>
              </a:rPr>
              <a:t>44</a:t>
            </a:r>
            <a:endParaRPr sz="600">
              <a:latin typeface="Arial"/>
              <a:cs typeface="Arial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3201923" y="5587746"/>
            <a:ext cx="38100" cy="114300"/>
          </a:xfrm>
          <a:custGeom>
            <a:avLst/>
            <a:gdLst/>
            <a:ahLst/>
            <a:cxnLst/>
            <a:rect l="l" t="t" r="r" b="b"/>
            <a:pathLst>
              <a:path w="38100" h="114300">
                <a:moveTo>
                  <a:pt x="15875" y="76200"/>
                </a:moveTo>
                <a:lnTo>
                  <a:pt x="0" y="76200"/>
                </a:lnTo>
                <a:lnTo>
                  <a:pt x="19050" y="114300"/>
                </a:lnTo>
                <a:lnTo>
                  <a:pt x="34925" y="82550"/>
                </a:lnTo>
                <a:lnTo>
                  <a:pt x="15875" y="82550"/>
                </a:lnTo>
                <a:lnTo>
                  <a:pt x="15875" y="76200"/>
                </a:lnTo>
                <a:close/>
              </a:path>
              <a:path w="38100" h="114300">
                <a:moveTo>
                  <a:pt x="22225" y="0"/>
                </a:moveTo>
                <a:lnTo>
                  <a:pt x="15875" y="0"/>
                </a:lnTo>
                <a:lnTo>
                  <a:pt x="15875" y="82550"/>
                </a:lnTo>
                <a:lnTo>
                  <a:pt x="22225" y="82550"/>
                </a:lnTo>
                <a:lnTo>
                  <a:pt x="22225" y="0"/>
                </a:lnTo>
                <a:close/>
              </a:path>
              <a:path w="38100" h="114300">
                <a:moveTo>
                  <a:pt x="38100" y="76200"/>
                </a:moveTo>
                <a:lnTo>
                  <a:pt x="22225" y="76200"/>
                </a:lnTo>
                <a:lnTo>
                  <a:pt x="22225" y="82550"/>
                </a:lnTo>
                <a:lnTo>
                  <a:pt x="34925" y="82550"/>
                </a:lnTo>
                <a:lnTo>
                  <a:pt x="38100" y="762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" name="object 43"/>
          <p:cNvSpPr/>
          <p:nvPr/>
        </p:nvSpPr>
        <p:spPr>
          <a:xfrm>
            <a:off x="2359151" y="5587746"/>
            <a:ext cx="38100" cy="114300"/>
          </a:xfrm>
          <a:custGeom>
            <a:avLst/>
            <a:gdLst/>
            <a:ahLst/>
            <a:cxnLst/>
            <a:rect l="l" t="t" r="r" b="b"/>
            <a:pathLst>
              <a:path w="38100" h="114300">
                <a:moveTo>
                  <a:pt x="15875" y="76200"/>
                </a:moveTo>
                <a:lnTo>
                  <a:pt x="0" y="76200"/>
                </a:lnTo>
                <a:lnTo>
                  <a:pt x="19050" y="114300"/>
                </a:lnTo>
                <a:lnTo>
                  <a:pt x="34925" y="82550"/>
                </a:lnTo>
                <a:lnTo>
                  <a:pt x="15875" y="82550"/>
                </a:lnTo>
                <a:lnTo>
                  <a:pt x="15875" y="76200"/>
                </a:lnTo>
                <a:close/>
              </a:path>
              <a:path w="38100" h="114300">
                <a:moveTo>
                  <a:pt x="22225" y="0"/>
                </a:moveTo>
                <a:lnTo>
                  <a:pt x="15875" y="0"/>
                </a:lnTo>
                <a:lnTo>
                  <a:pt x="15875" y="82550"/>
                </a:lnTo>
                <a:lnTo>
                  <a:pt x="22225" y="82550"/>
                </a:lnTo>
                <a:lnTo>
                  <a:pt x="22225" y="0"/>
                </a:lnTo>
                <a:close/>
              </a:path>
              <a:path w="38100" h="114300">
                <a:moveTo>
                  <a:pt x="38100" y="76200"/>
                </a:moveTo>
                <a:lnTo>
                  <a:pt x="22225" y="76200"/>
                </a:lnTo>
                <a:lnTo>
                  <a:pt x="22225" y="82550"/>
                </a:lnTo>
                <a:lnTo>
                  <a:pt x="34925" y="82550"/>
                </a:lnTo>
                <a:lnTo>
                  <a:pt x="38100" y="762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" name="object 44"/>
          <p:cNvSpPr/>
          <p:nvPr/>
        </p:nvSpPr>
        <p:spPr>
          <a:xfrm>
            <a:off x="1559052" y="5587746"/>
            <a:ext cx="38100" cy="114300"/>
          </a:xfrm>
          <a:custGeom>
            <a:avLst/>
            <a:gdLst/>
            <a:ahLst/>
            <a:cxnLst/>
            <a:rect l="l" t="t" r="r" b="b"/>
            <a:pathLst>
              <a:path w="38100" h="114300">
                <a:moveTo>
                  <a:pt x="15875" y="76200"/>
                </a:moveTo>
                <a:lnTo>
                  <a:pt x="0" y="76200"/>
                </a:lnTo>
                <a:lnTo>
                  <a:pt x="19050" y="114300"/>
                </a:lnTo>
                <a:lnTo>
                  <a:pt x="34925" y="82550"/>
                </a:lnTo>
                <a:lnTo>
                  <a:pt x="15875" y="82550"/>
                </a:lnTo>
                <a:lnTo>
                  <a:pt x="15875" y="76200"/>
                </a:lnTo>
                <a:close/>
              </a:path>
              <a:path w="38100" h="114300">
                <a:moveTo>
                  <a:pt x="22225" y="0"/>
                </a:moveTo>
                <a:lnTo>
                  <a:pt x="15875" y="0"/>
                </a:lnTo>
                <a:lnTo>
                  <a:pt x="15875" y="82550"/>
                </a:lnTo>
                <a:lnTo>
                  <a:pt x="22225" y="82550"/>
                </a:lnTo>
                <a:lnTo>
                  <a:pt x="22225" y="0"/>
                </a:lnTo>
                <a:close/>
              </a:path>
              <a:path w="38100" h="114300">
                <a:moveTo>
                  <a:pt x="38100" y="76200"/>
                </a:moveTo>
                <a:lnTo>
                  <a:pt x="22225" y="76200"/>
                </a:lnTo>
                <a:lnTo>
                  <a:pt x="22225" y="82550"/>
                </a:lnTo>
                <a:lnTo>
                  <a:pt x="34925" y="82550"/>
                </a:lnTo>
                <a:lnTo>
                  <a:pt x="38100" y="762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" name="object 45"/>
          <p:cNvSpPr/>
          <p:nvPr/>
        </p:nvSpPr>
        <p:spPr>
          <a:xfrm>
            <a:off x="4030979" y="5587746"/>
            <a:ext cx="38100" cy="114300"/>
          </a:xfrm>
          <a:custGeom>
            <a:avLst/>
            <a:gdLst/>
            <a:ahLst/>
            <a:cxnLst/>
            <a:rect l="l" t="t" r="r" b="b"/>
            <a:pathLst>
              <a:path w="38100" h="114300">
                <a:moveTo>
                  <a:pt x="15875" y="76200"/>
                </a:moveTo>
                <a:lnTo>
                  <a:pt x="0" y="76200"/>
                </a:lnTo>
                <a:lnTo>
                  <a:pt x="19050" y="114300"/>
                </a:lnTo>
                <a:lnTo>
                  <a:pt x="34925" y="82550"/>
                </a:lnTo>
                <a:lnTo>
                  <a:pt x="15875" y="82550"/>
                </a:lnTo>
                <a:lnTo>
                  <a:pt x="15875" y="76200"/>
                </a:lnTo>
                <a:close/>
              </a:path>
              <a:path w="38100" h="114300">
                <a:moveTo>
                  <a:pt x="22225" y="0"/>
                </a:moveTo>
                <a:lnTo>
                  <a:pt x="15875" y="0"/>
                </a:lnTo>
                <a:lnTo>
                  <a:pt x="15875" y="82550"/>
                </a:lnTo>
                <a:lnTo>
                  <a:pt x="22225" y="82550"/>
                </a:lnTo>
                <a:lnTo>
                  <a:pt x="22225" y="0"/>
                </a:lnTo>
                <a:close/>
              </a:path>
              <a:path w="38100" h="114300">
                <a:moveTo>
                  <a:pt x="38100" y="76200"/>
                </a:moveTo>
                <a:lnTo>
                  <a:pt x="22225" y="76200"/>
                </a:lnTo>
                <a:lnTo>
                  <a:pt x="22225" y="82550"/>
                </a:lnTo>
                <a:lnTo>
                  <a:pt x="34925" y="82550"/>
                </a:lnTo>
                <a:lnTo>
                  <a:pt x="38100" y="762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" name="object 46"/>
          <p:cNvSpPr/>
          <p:nvPr/>
        </p:nvSpPr>
        <p:spPr>
          <a:xfrm>
            <a:off x="5099303" y="4858511"/>
            <a:ext cx="600455" cy="269748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7" name="object 47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algn="r" marR="5715">
              <a:lnSpc>
                <a:spcPts val="1305"/>
              </a:lnSpc>
            </a:pPr>
            <a:r>
              <a:rPr dirty="0" spc="-25"/>
              <a:t>Dr. </a:t>
            </a:r>
            <a:r>
              <a:rPr dirty="0" spc="-5"/>
              <a:t>Abeer A. Al-Masri, Faculty </a:t>
            </a:r>
            <a:r>
              <a:rPr dirty="0"/>
              <a:t>of</a:t>
            </a:r>
            <a:r>
              <a:rPr dirty="0" spc="-120"/>
              <a:t> </a:t>
            </a:r>
            <a:r>
              <a:rPr dirty="0" spc="-5"/>
              <a:t>Medicine,</a:t>
            </a:r>
          </a:p>
          <a:p>
            <a:pPr algn="r" marR="5080">
              <a:lnSpc>
                <a:spcPct val="100000"/>
              </a:lnSpc>
            </a:pPr>
            <a:r>
              <a:rPr dirty="0" spc="-5"/>
              <a:t>KSU</a:t>
            </a:r>
          </a:p>
        </p:txBody>
      </p:sp>
      <p:sp>
        <p:nvSpPr>
          <p:cNvPr id="48" name="object 48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10"/>
              </a:lnSpc>
            </a:pPr>
            <a:r>
              <a:rPr dirty="0" spc="-5"/>
              <a:t>2</a:t>
            </a:r>
            <a:r>
              <a:rPr dirty="0" spc="-5"/>
              <a:t>2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113401" y="41147"/>
            <a:ext cx="1671320" cy="1949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 spc="-5">
                <a:latin typeface="Times New Roman"/>
                <a:cs typeface="Times New Roman"/>
              </a:rPr>
              <a:t>Cardiovascular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Physiology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1788" y="41147"/>
            <a:ext cx="644525" cy="1949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>
                <a:latin typeface="Times New Roman"/>
                <a:cs typeface="Times New Roman"/>
              </a:rPr>
              <a:t>2/23</a:t>
            </a:r>
            <a:r>
              <a:rPr dirty="0" sz="1200" spc="5">
                <a:latin typeface="Times New Roman"/>
                <a:cs typeface="Times New Roman"/>
              </a:rPr>
              <a:t>/</a:t>
            </a:r>
            <a:r>
              <a:rPr dirty="0" sz="1200">
                <a:latin typeface="Times New Roman"/>
                <a:cs typeface="Times New Roman"/>
              </a:rPr>
              <a:t>2016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143000" y="868680"/>
            <a:ext cx="4572000" cy="3429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143000" y="868680"/>
            <a:ext cx="536575" cy="2646045"/>
          </a:xfrm>
          <a:custGeom>
            <a:avLst/>
            <a:gdLst/>
            <a:ahLst/>
            <a:cxnLst/>
            <a:rect l="l" t="t" r="r" b="b"/>
            <a:pathLst>
              <a:path w="536575" h="2646045">
                <a:moveTo>
                  <a:pt x="536448" y="0"/>
                </a:moveTo>
                <a:lnTo>
                  <a:pt x="407924" y="0"/>
                </a:lnTo>
                <a:lnTo>
                  <a:pt x="0" y="2486152"/>
                </a:lnTo>
                <a:lnTo>
                  <a:pt x="0" y="2629027"/>
                </a:lnTo>
                <a:lnTo>
                  <a:pt x="99987" y="2645664"/>
                </a:lnTo>
                <a:lnTo>
                  <a:pt x="536448" y="0"/>
                </a:lnTo>
                <a:close/>
              </a:path>
            </a:pathLst>
          </a:custGeom>
          <a:solidFill>
            <a:srgbClr val="BB1C1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143000" y="868680"/>
            <a:ext cx="379730" cy="2312035"/>
          </a:xfrm>
          <a:custGeom>
            <a:avLst/>
            <a:gdLst/>
            <a:ahLst/>
            <a:cxnLst/>
            <a:rect l="l" t="t" r="r" b="b"/>
            <a:pathLst>
              <a:path w="379730" h="2312035">
                <a:moveTo>
                  <a:pt x="379475" y="0"/>
                </a:moveTo>
                <a:lnTo>
                  <a:pt x="252475" y="0"/>
                </a:lnTo>
                <a:lnTo>
                  <a:pt x="0" y="1538097"/>
                </a:lnTo>
                <a:lnTo>
                  <a:pt x="0" y="2311908"/>
                </a:lnTo>
                <a:lnTo>
                  <a:pt x="379475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143000" y="3700271"/>
            <a:ext cx="452755" cy="597535"/>
          </a:xfrm>
          <a:custGeom>
            <a:avLst/>
            <a:gdLst/>
            <a:ahLst/>
            <a:cxnLst/>
            <a:rect l="l" t="t" r="r" b="b"/>
            <a:pathLst>
              <a:path w="452755" h="597535">
                <a:moveTo>
                  <a:pt x="0" y="0"/>
                </a:moveTo>
                <a:lnTo>
                  <a:pt x="0" y="9525"/>
                </a:lnTo>
                <a:lnTo>
                  <a:pt x="426466" y="597407"/>
                </a:lnTo>
                <a:lnTo>
                  <a:pt x="452628" y="597407"/>
                </a:lnTo>
                <a:lnTo>
                  <a:pt x="0" y="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143000" y="3517391"/>
            <a:ext cx="744220" cy="780415"/>
          </a:xfrm>
          <a:custGeom>
            <a:avLst/>
            <a:gdLst/>
            <a:ahLst/>
            <a:cxnLst/>
            <a:rect l="l" t="t" r="r" b="b"/>
            <a:pathLst>
              <a:path w="744219" h="780414">
                <a:moveTo>
                  <a:pt x="0" y="0"/>
                </a:moveTo>
                <a:lnTo>
                  <a:pt x="0" y="2412"/>
                </a:lnTo>
                <a:lnTo>
                  <a:pt x="715137" y="780288"/>
                </a:lnTo>
                <a:lnTo>
                  <a:pt x="743712" y="780288"/>
                </a:lnTo>
                <a:lnTo>
                  <a:pt x="0" y="0"/>
                </a:lnTo>
                <a:close/>
              </a:path>
            </a:pathLst>
          </a:custGeom>
          <a:solidFill>
            <a:srgbClr val="5E0D0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1143000" y="3497579"/>
            <a:ext cx="1065530" cy="800100"/>
          </a:xfrm>
          <a:custGeom>
            <a:avLst/>
            <a:gdLst/>
            <a:ahLst/>
            <a:cxnLst/>
            <a:rect l="l" t="t" r="r" b="b"/>
            <a:pathLst>
              <a:path w="1065530" h="800100">
                <a:moveTo>
                  <a:pt x="0" y="0"/>
                </a:moveTo>
                <a:lnTo>
                  <a:pt x="0" y="19050"/>
                </a:lnTo>
                <a:lnTo>
                  <a:pt x="743204" y="800100"/>
                </a:lnTo>
                <a:lnTo>
                  <a:pt x="1065276" y="800100"/>
                </a:lnTo>
                <a:lnTo>
                  <a:pt x="99949" y="16637"/>
                </a:lnTo>
                <a:lnTo>
                  <a:pt x="0" y="0"/>
                </a:lnTo>
                <a:close/>
              </a:path>
            </a:pathLst>
          </a:custGeom>
          <a:solidFill>
            <a:srgbClr val="8D151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1143000" y="3547871"/>
            <a:ext cx="688975" cy="749935"/>
          </a:xfrm>
          <a:custGeom>
            <a:avLst/>
            <a:gdLst/>
            <a:ahLst/>
            <a:cxnLst/>
            <a:rect l="l" t="t" r="r" b="b"/>
            <a:pathLst>
              <a:path w="688975" h="749935">
                <a:moveTo>
                  <a:pt x="0" y="0"/>
                </a:moveTo>
                <a:lnTo>
                  <a:pt x="0" y="152400"/>
                </a:lnTo>
                <a:lnTo>
                  <a:pt x="453136" y="749807"/>
                </a:lnTo>
                <a:lnTo>
                  <a:pt x="688848" y="749807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1146047" y="868680"/>
            <a:ext cx="4568952" cy="3429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5099303" y="882396"/>
            <a:ext cx="600455" cy="26974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4554473" y="1891664"/>
            <a:ext cx="1088771" cy="9478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4526407" y="1853692"/>
            <a:ext cx="1115059" cy="98158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4731258" y="2126742"/>
            <a:ext cx="757681" cy="48132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 txBox="1"/>
          <p:nvPr/>
        </p:nvSpPr>
        <p:spPr>
          <a:xfrm>
            <a:off x="1143304" y="868933"/>
            <a:ext cx="4571365" cy="3428365"/>
          </a:xfrm>
          <a:prstGeom prst="rect">
            <a:avLst/>
          </a:prstGeom>
          <a:ln w="24384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 algn="r" marR="252729">
              <a:lnSpc>
                <a:spcPct val="100000"/>
              </a:lnSpc>
              <a:spcBef>
                <a:spcPts val="470"/>
              </a:spcBef>
            </a:pPr>
            <a:r>
              <a:rPr dirty="0" sz="600" b="1">
                <a:solidFill>
                  <a:srgbClr val="001F5F"/>
                </a:solidFill>
                <a:latin typeface="Arial"/>
                <a:cs typeface="Arial"/>
              </a:rPr>
              <a:t>45</a:t>
            </a:r>
            <a:endParaRPr sz="60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1143000" y="4844796"/>
            <a:ext cx="4572000" cy="34290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1143000" y="4844796"/>
            <a:ext cx="536575" cy="2646045"/>
          </a:xfrm>
          <a:custGeom>
            <a:avLst/>
            <a:gdLst/>
            <a:ahLst/>
            <a:cxnLst/>
            <a:rect l="l" t="t" r="r" b="b"/>
            <a:pathLst>
              <a:path w="536575" h="2646045">
                <a:moveTo>
                  <a:pt x="536448" y="0"/>
                </a:moveTo>
                <a:lnTo>
                  <a:pt x="407924" y="0"/>
                </a:lnTo>
                <a:lnTo>
                  <a:pt x="0" y="2486152"/>
                </a:lnTo>
                <a:lnTo>
                  <a:pt x="0" y="2629027"/>
                </a:lnTo>
                <a:lnTo>
                  <a:pt x="99987" y="2645664"/>
                </a:lnTo>
                <a:lnTo>
                  <a:pt x="536448" y="0"/>
                </a:lnTo>
                <a:close/>
              </a:path>
            </a:pathLst>
          </a:custGeom>
          <a:solidFill>
            <a:srgbClr val="BB1C1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1143000" y="4844796"/>
            <a:ext cx="379730" cy="2312035"/>
          </a:xfrm>
          <a:custGeom>
            <a:avLst/>
            <a:gdLst/>
            <a:ahLst/>
            <a:cxnLst/>
            <a:rect l="l" t="t" r="r" b="b"/>
            <a:pathLst>
              <a:path w="379730" h="2312034">
                <a:moveTo>
                  <a:pt x="379475" y="0"/>
                </a:moveTo>
                <a:lnTo>
                  <a:pt x="252475" y="0"/>
                </a:lnTo>
                <a:lnTo>
                  <a:pt x="0" y="1538096"/>
                </a:lnTo>
                <a:lnTo>
                  <a:pt x="0" y="2311908"/>
                </a:lnTo>
                <a:lnTo>
                  <a:pt x="379475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1143000" y="7676388"/>
            <a:ext cx="452755" cy="597535"/>
          </a:xfrm>
          <a:custGeom>
            <a:avLst/>
            <a:gdLst/>
            <a:ahLst/>
            <a:cxnLst/>
            <a:rect l="l" t="t" r="r" b="b"/>
            <a:pathLst>
              <a:path w="452755" h="597534">
                <a:moveTo>
                  <a:pt x="0" y="0"/>
                </a:moveTo>
                <a:lnTo>
                  <a:pt x="0" y="9524"/>
                </a:lnTo>
                <a:lnTo>
                  <a:pt x="426466" y="597407"/>
                </a:lnTo>
                <a:lnTo>
                  <a:pt x="452628" y="597407"/>
                </a:lnTo>
                <a:lnTo>
                  <a:pt x="0" y="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1143000" y="7493507"/>
            <a:ext cx="744220" cy="780415"/>
          </a:xfrm>
          <a:custGeom>
            <a:avLst/>
            <a:gdLst/>
            <a:ahLst/>
            <a:cxnLst/>
            <a:rect l="l" t="t" r="r" b="b"/>
            <a:pathLst>
              <a:path w="744219" h="780415">
                <a:moveTo>
                  <a:pt x="0" y="0"/>
                </a:moveTo>
                <a:lnTo>
                  <a:pt x="0" y="2413"/>
                </a:lnTo>
                <a:lnTo>
                  <a:pt x="715137" y="780288"/>
                </a:lnTo>
                <a:lnTo>
                  <a:pt x="743712" y="780288"/>
                </a:lnTo>
                <a:lnTo>
                  <a:pt x="0" y="0"/>
                </a:lnTo>
                <a:close/>
              </a:path>
            </a:pathLst>
          </a:custGeom>
          <a:solidFill>
            <a:srgbClr val="5E0D0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1143000" y="7473695"/>
            <a:ext cx="1065530" cy="800100"/>
          </a:xfrm>
          <a:custGeom>
            <a:avLst/>
            <a:gdLst/>
            <a:ahLst/>
            <a:cxnLst/>
            <a:rect l="l" t="t" r="r" b="b"/>
            <a:pathLst>
              <a:path w="1065530" h="800100">
                <a:moveTo>
                  <a:pt x="0" y="0"/>
                </a:moveTo>
                <a:lnTo>
                  <a:pt x="0" y="19049"/>
                </a:lnTo>
                <a:lnTo>
                  <a:pt x="743204" y="800099"/>
                </a:lnTo>
                <a:lnTo>
                  <a:pt x="1065276" y="800099"/>
                </a:lnTo>
                <a:lnTo>
                  <a:pt x="99949" y="16636"/>
                </a:lnTo>
                <a:lnTo>
                  <a:pt x="0" y="0"/>
                </a:lnTo>
                <a:close/>
              </a:path>
            </a:pathLst>
          </a:custGeom>
          <a:solidFill>
            <a:srgbClr val="8D151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1143000" y="7523988"/>
            <a:ext cx="688975" cy="749935"/>
          </a:xfrm>
          <a:custGeom>
            <a:avLst/>
            <a:gdLst/>
            <a:ahLst/>
            <a:cxnLst/>
            <a:rect l="l" t="t" r="r" b="b"/>
            <a:pathLst>
              <a:path w="688975" h="749934">
                <a:moveTo>
                  <a:pt x="0" y="0"/>
                </a:moveTo>
                <a:lnTo>
                  <a:pt x="0" y="152399"/>
                </a:lnTo>
                <a:lnTo>
                  <a:pt x="453136" y="749807"/>
                </a:lnTo>
                <a:lnTo>
                  <a:pt x="688848" y="749807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1143000" y="4844796"/>
            <a:ext cx="4572000" cy="34290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4264152" y="7738871"/>
            <a:ext cx="1450848" cy="534923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 txBox="1"/>
          <p:nvPr/>
        </p:nvSpPr>
        <p:spPr>
          <a:xfrm>
            <a:off x="1143304" y="4845684"/>
            <a:ext cx="4571365" cy="3428365"/>
          </a:xfrm>
          <a:prstGeom prst="rect">
            <a:avLst/>
          </a:prstGeom>
          <a:ln w="24384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3350">
              <a:latin typeface="Times New Roman"/>
              <a:cs typeface="Times New Roman"/>
            </a:endParaRPr>
          </a:p>
          <a:p>
            <a:pPr algn="r" marR="144780">
              <a:lnSpc>
                <a:spcPct val="100000"/>
              </a:lnSpc>
            </a:pPr>
            <a:r>
              <a:rPr dirty="0" sz="2400" spc="-315" b="1" i="1">
                <a:solidFill>
                  <a:srgbClr val="008000"/>
                </a:solidFill>
                <a:latin typeface="Times New Roman"/>
                <a:cs typeface="Times New Roman"/>
              </a:rPr>
              <a:t>Thank</a:t>
            </a:r>
            <a:r>
              <a:rPr dirty="0" sz="2400" spc="-50" b="1" i="1">
                <a:solidFill>
                  <a:srgbClr val="008000"/>
                </a:solidFill>
                <a:latin typeface="Times New Roman"/>
                <a:cs typeface="Times New Roman"/>
              </a:rPr>
              <a:t> </a:t>
            </a:r>
            <a:r>
              <a:rPr dirty="0" sz="2400" spc="-385" b="1" i="1">
                <a:solidFill>
                  <a:srgbClr val="008000"/>
                </a:solidFill>
                <a:latin typeface="Times New Roman"/>
                <a:cs typeface="Times New Roman"/>
              </a:rPr>
              <a:t>You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algn="r" marR="5715">
              <a:lnSpc>
                <a:spcPts val="1305"/>
              </a:lnSpc>
            </a:pPr>
            <a:r>
              <a:rPr dirty="0" spc="-25"/>
              <a:t>Dr. </a:t>
            </a:r>
            <a:r>
              <a:rPr dirty="0" spc="-5"/>
              <a:t>Abeer A. Al-Masri, Faculty </a:t>
            </a:r>
            <a:r>
              <a:rPr dirty="0"/>
              <a:t>of</a:t>
            </a:r>
            <a:r>
              <a:rPr dirty="0" spc="-120"/>
              <a:t> </a:t>
            </a:r>
            <a:r>
              <a:rPr dirty="0" spc="-5"/>
              <a:t>Medicine,</a:t>
            </a:r>
          </a:p>
          <a:p>
            <a:pPr algn="r" marR="5080">
              <a:lnSpc>
                <a:spcPct val="100000"/>
              </a:lnSpc>
            </a:pPr>
            <a:r>
              <a:rPr dirty="0" spc="-5"/>
              <a:t>KSU</a:t>
            </a:r>
          </a:p>
        </p:txBody>
      </p:sp>
      <p:sp>
        <p:nvSpPr>
          <p:cNvPr id="28" name="object 28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10"/>
              </a:lnSpc>
            </a:pPr>
            <a:r>
              <a:rPr dirty="0" spc="-5"/>
              <a:t>2</a:t>
            </a:r>
            <a:r>
              <a:rPr dirty="0" spc="-5"/>
              <a:t>3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113401" y="41147"/>
            <a:ext cx="1671320" cy="1949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 spc="-5">
                <a:latin typeface="Times New Roman"/>
                <a:cs typeface="Times New Roman"/>
              </a:rPr>
              <a:t>Cardiovascular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Physiology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1788" y="41147"/>
            <a:ext cx="644525" cy="1949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>
                <a:latin typeface="Times New Roman"/>
                <a:cs typeface="Times New Roman"/>
              </a:rPr>
              <a:t>2/23</a:t>
            </a:r>
            <a:r>
              <a:rPr dirty="0" sz="1200" spc="5">
                <a:latin typeface="Times New Roman"/>
                <a:cs typeface="Times New Roman"/>
              </a:rPr>
              <a:t>/</a:t>
            </a:r>
            <a:r>
              <a:rPr dirty="0" sz="1200">
                <a:latin typeface="Times New Roman"/>
                <a:cs typeface="Times New Roman"/>
              </a:rPr>
              <a:t>2016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143000" y="868680"/>
            <a:ext cx="4572000" cy="3429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143000" y="868680"/>
            <a:ext cx="536575" cy="2646045"/>
          </a:xfrm>
          <a:custGeom>
            <a:avLst/>
            <a:gdLst/>
            <a:ahLst/>
            <a:cxnLst/>
            <a:rect l="l" t="t" r="r" b="b"/>
            <a:pathLst>
              <a:path w="536575" h="2646045">
                <a:moveTo>
                  <a:pt x="536448" y="0"/>
                </a:moveTo>
                <a:lnTo>
                  <a:pt x="407924" y="0"/>
                </a:lnTo>
                <a:lnTo>
                  <a:pt x="0" y="2486152"/>
                </a:lnTo>
                <a:lnTo>
                  <a:pt x="0" y="2629027"/>
                </a:lnTo>
                <a:lnTo>
                  <a:pt x="99987" y="2645664"/>
                </a:lnTo>
                <a:lnTo>
                  <a:pt x="536448" y="0"/>
                </a:lnTo>
                <a:close/>
              </a:path>
            </a:pathLst>
          </a:custGeom>
          <a:solidFill>
            <a:srgbClr val="BB1C1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143000" y="868680"/>
            <a:ext cx="379730" cy="2312035"/>
          </a:xfrm>
          <a:custGeom>
            <a:avLst/>
            <a:gdLst/>
            <a:ahLst/>
            <a:cxnLst/>
            <a:rect l="l" t="t" r="r" b="b"/>
            <a:pathLst>
              <a:path w="379730" h="2312035">
                <a:moveTo>
                  <a:pt x="379475" y="0"/>
                </a:moveTo>
                <a:lnTo>
                  <a:pt x="252475" y="0"/>
                </a:lnTo>
                <a:lnTo>
                  <a:pt x="0" y="1538097"/>
                </a:lnTo>
                <a:lnTo>
                  <a:pt x="0" y="2311908"/>
                </a:lnTo>
                <a:lnTo>
                  <a:pt x="379475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143000" y="3700271"/>
            <a:ext cx="452755" cy="597535"/>
          </a:xfrm>
          <a:custGeom>
            <a:avLst/>
            <a:gdLst/>
            <a:ahLst/>
            <a:cxnLst/>
            <a:rect l="l" t="t" r="r" b="b"/>
            <a:pathLst>
              <a:path w="452755" h="597535">
                <a:moveTo>
                  <a:pt x="0" y="0"/>
                </a:moveTo>
                <a:lnTo>
                  <a:pt x="0" y="9525"/>
                </a:lnTo>
                <a:lnTo>
                  <a:pt x="426466" y="597407"/>
                </a:lnTo>
                <a:lnTo>
                  <a:pt x="452628" y="597407"/>
                </a:lnTo>
                <a:lnTo>
                  <a:pt x="0" y="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143000" y="3517391"/>
            <a:ext cx="744220" cy="780415"/>
          </a:xfrm>
          <a:custGeom>
            <a:avLst/>
            <a:gdLst/>
            <a:ahLst/>
            <a:cxnLst/>
            <a:rect l="l" t="t" r="r" b="b"/>
            <a:pathLst>
              <a:path w="744219" h="780414">
                <a:moveTo>
                  <a:pt x="0" y="0"/>
                </a:moveTo>
                <a:lnTo>
                  <a:pt x="0" y="2412"/>
                </a:lnTo>
                <a:lnTo>
                  <a:pt x="715137" y="780288"/>
                </a:lnTo>
                <a:lnTo>
                  <a:pt x="743712" y="780288"/>
                </a:lnTo>
                <a:lnTo>
                  <a:pt x="0" y="0"/>
                </a:lnTo>
                <a:close/>
              </a:path>
            </a:pathLst>
          </a:custGeom>
          <a:solidFill>
            <a:srgbClr val="5E0D0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1143000" y="3497579"/>
            <a:ext cx="1065530" cy="800100"/>
          </a:xfrm>
          <a:custGeom>
            <a:avLst/>
            <a:gdLst/>
            <a:ahLst/>
            <a:cxnLst/>
            <a:rect l="l" t="t" r="r" b="b"/>
            <a:pathLst>
              <a:path w="1065530" h="800100">
                <a:moveTo>
                  <a:pt x="0" y="0"/>
                </a:moveTo>
                <a:lnTo>
                  <a:pt x="0" y="19050"/>
                </a:lnTo>
                <a:lnTo>
                  <a:pt x="743204" y="800100"/>
                </a:lnTo>
                <a:lnTo>
                  <a:pt x="1065276" y="800100"/>
                </a:lnTo>
                <a:lnTo>
                  <a:pt x="99949" y="16637"/>
                </a:lnTo>
                <a:lnTo>
                  <a:pt x="0" y="0"/>
                </a:lnTo>
                <a:close/>
              </a:path>
            </a:pathLst>
          </a:custGeom>
          <a:solidFill>
            <a:srgbClr val="8D151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1143000" y="3547871"/>
            <a:ext cx="688975" cy="749935"/>
          </a:xfrm>
          <a:custGeom>
            <a:avLst/>
            <a:gdLst/>
            <a:ahLst/>
            <a:cxnLst/>
            <a:rect l="l" t="t" r="r" b="b"/>
            <a:pathLst>
              <a:path w="688975" h="749935">
                <a:moveTo>
                  <a:pt x="0" y="0"/>
                </a:moveTo>
                <a:lnTo>
                  <a:pt x="0" y="152400"/>
                </a:lnTo>
                <a:lnTo>
                  <a:pt x="453136" y="749807"/>
                </a:lnTo>
                <a:lnTo>
                  <a:pt x="688848" y="749807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1770888" y="1242060"/>
            <a:ext cx="3717036" cy="27264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1143304" y="868933"/>
            <a:ext cx="4571365" cy="3428365"/>
          </a:xfrm>
          <a:prstGeom prst="rect">
            <a:avLst/>
          </a:prstGeom>
          <a:ln w="24384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650">
              <a:latin typeface="Times New Roman"/>
              <a:cs typeface="Times New Roman"/>
            </a:endParaRPr>
          </a:p>
          <a:p>
            <a:pPr algn="r" marR="252729">
              <a:lnSpc>
                <a:spcPct val="100000"/>
              </a:lnSpc>
            </a:pPr>
            <a:r>
              <a:rPr dirty="0" sz="600" b="1">
                <a:solidFill>
                  <a:srgbClr val="001F5F"/>
                </a:solidFill>
                <a:latin typeface="Arial"/>
                <a:cs typeface="Arial"/>
              </a:rPr>
              <a:t>5</a:t>
            </a:r>
            <a:endParaRPr sz="60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5099303" y="882396"/>
            <a:ext cx="600455" cy="26974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4751070" y="3277870"/>
            <a:ext cx="900429" cy="67729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4728083" y="3247770"/>
            <a:ext cx="918590" cy="70815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4847463" y="3448558"/>
            <a:ext cx="671195" cy="33058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1143000" y="4844796"/>
            <a:ext cx="4572000" cy="34290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1143000" y="4844796"/>
            <a:ext cx="536575" cy="2646045"/>
          </a:xfrm>
          <a:custGeom>
            <a:avLst/>
            <a:gdLst/>
            <a:ahLst/>
            <a:cxnLst/>
            <a:rect l="l" t="t" r="r" b="b"/>
            <a:pathLst>
              <a:path w="536575" h="2646045">
                <a:moveTo>
                  <a:pt x="536448" y="0"/>
                </a:moveTo>
                <a:lnTo>
                  <a:pt x="407924" y="0"/>
                </a:lnTo>
                <a:lnTo>
                  <a:pt x="0" y="2486152"/>
                </a:lnTo>
                <a:lnTo>
                  <a:pt x="0" y="2629027"/>
                </a:lnTo>
                <a:lnTo>
                  <a:pt x="99987" y="2645664"/>
                </a:lnTo>
                <a:lnTo>
                  <a:pt x="536448" y="0"/>
                </a:lnTo>
                <a:close/>
              </a:path>
            </a:pathLst>
          </a:custGeom>
          <a:solidFill>
            <a:srgbClr val="BB1C1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1143000" y="4844796"/>
            <a:ext cx="379730" cy="2312035"/>
          </a:xfrm>
          <a:custGeom>
            <a:avLst/>
            <a:gdLst/>
            <a:ahLst/>
            <a:cxnLst/>
            <a:rect l="l" t="t" r="r" b="b"/>
            <a:pathLst>
              <a:path w="379730" h="2312034">
                <a:moveTo>
                  <a:pt x="379475" y="0"/>
                </a:moveTo>
                <a:lnTo>
                  <a:pt x="252475" y="0"/>
                </a:lnTo>
                <a:lnTo>
                  <a:pt x="0" y="1538096"/>
                </a:lnTo>
                <a:lnTo>
                  <a:pt x="0" y="2311908"/>
                </a:lnTo>
                <a:lnTo>
                  <a:pt x="379475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1143000" y="7676388"/>
            <a:ext cx="452755" cy="597535"/>
          </a:xfrm>
          <a:custGeom>
            <a:avLst/>
            <a:gdLst/>
            <a:ahLst/>
            <a:cxnLst/>
            <a:rect l="l" t="t" r="r" b="b"/>
            <a:pathLst>
              <a:path w="452755" h="597534">
                <a:moveTo>
                  <a:pt x="0" y="0"/>
                </a:moveTo>
                <a:lnTo>
                  <a:pt x="0" y="9524"/>
                </a:lnTo>
                <a:lnTo>
                  <a:pt x="426466" y="597407"/>
                </a:lnTo>
                <a:lnTo>
                  <a:pt x="452628" y="597407"/>
                </a:lnTo>
                <a:lnTo>
                  <a:pt x="0" y="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1143000" y="7493507"/>
            <a:ext cx="744220" cy="780415"/>
          </a:xfrm>
          <a:custGeom>
            <a:avLst/>
            <a:gdLst/>
            <a:ahLst/>
            <a:cxnLst/>
            <a:rect l="l" t="t" r="r" b="b"/>
            <a:pathLst>
              <a:path w="744219" h="780415">
                <a:moveTo>
                  <a:pt x="0" y="0"/>
                </a:moveTo>
                <a:lnTo>
                  <a:pt x="0" y="2413"/>
                </a:lnTo>
                <a:lnTo>
                  <a:pt x="715137" y="780288"/>
                </a:lnTo>
                <a:lnTo>
                  <a:pt x="743712" y="780288"/>
                </a:lnTo>
                <a:lnTo>
                  <a:pt x="0" y="0"/>
                </a:lnTo>
                <a:close/>
              </a:path>
            </a:pathLst>
          </a:custGeom>
          <a:solidFill>
            <a:srgbClr val="5E0D0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1143000" y="7473695"/>
            <a:ext cx="1065530" cy="800100"/>
          </a:xfrm>
          <a:custGeom>
            <a:avLst/>
            <a:gdLst/>
            <a:ahLst/>
            <a:cxnLst/>
            <a:rect l="l" t="t" r="r" b="b"/>
            <a:pathLst>
              <a:path w="1065530" h="800100">
                <a:moveTo>
                  <a:pt x="0" y="0"/>
                </a:moveTo>
                <a:lnTo>
                  <a:pt x="0" y="19049"/>
                </a:lnTo>
                <a:lnTo>
                  <a:pt x="743204" y="800099"/>
                </a:lnTo>
                <a:lnTo>
                  <a:pt x="1065276" y="800099"/>
                </a:lnTo>
                <a:lnTo>
                  <a:pt x="99949" y="16636"/>
                </a:lnTo>
                <a:lnTo>
                  <a:pt x="0" y="0"/>
                </a:lnTo>
                <a:close/>
              </a:path>
            </a:pathLst>
          </a:custGeom>
          <a:solidFill>
            <a:srgbClr val="8D151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1143000" y="7523988"/>
            <a:ext cx="688975" cy="749935"/>
          </a:xfrm>
          <a:custGeom>
            <a:avLst/>
            <a:gdLst/>
            <a:ahLst/>
            <a:cxnLst/>
            <a:rect l="l" t="t" r="r" b="b"/>
            <a:pathLst>
              <a:path w="688975" h="749934">
                <a:moveTo>
                  <a:pt x="0" y="0"/>
                </a:moveTo>
                <a:lnTo>
                  <a:pt x="0" y="152399"/>
                </a:lnTo>
                <a:lnTo>
                  <a:pt x="453136" y="749807"/>
                </a:lnTo>
                <a:lnTo>
                  <a:pt x="688848" y="749807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1775460" y="5337047"/>
            <a:ext cx="96012" cy="9753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1775460" y="5649467"/>
            <a:ext cx="96012" cy="9753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1775460" y="6160008"/>
            <a:ext cx="96012" cy="9753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1775460" y="6472428"/>
            <a:ext cx="96012" cy="97536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1775460" y="6982966"/>
            <a:ext cx="96012" cy="9753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1775460" y="7493506"/>
            <a:ext cx="96012" cy="9753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 txBox="1"/>
          <p:nvPr/>
        </p:nvSpPr>
        <p:spPr>
          <a:xfrm>
            <a:off x="1143304" y="4845684"/>
            <a:ext cx="4571365" cy="3428365"/>
          </a:xfrm>
          <a:prstGeom prst="rect">
            <a:avLst/>
          </a:prstGeom>
          <a:ln w="24384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500">
              <a:latin typeface="Times New Roman"/>
              <a:cs typeface="Times New Roman"/>
            </a:endParaRPr>
          </a:p>
          <a:p>
            <a:pPr marL="859155">
              <a:lnSpc>
                <a:spcPct val="100000"/>
              </a:lnSpc>
            </a:pPr>
            <a:r>
              <a:rPr dirty="0" sz="1300" spc="-5">
                <a:latin typeface="Calibri"/>
                <a:cs typeface="Calibri"/>
              </a:rPr>
              <a:t>4</a:t>
            </a:r>
            <a:r>
              <a:rPr dirty="0" sz="1300" spc="-80">
                <a:latin typeface="Calibri"/>
                <a:cs typeface="Calibri"/>
              </a:rPr>
              <a:t> </a:t>
            </a:r>
            <a:r>
              <a:rPr dirty="0" sz="1300" spc="-10">
                <a:latin typeface="Calibri"/>
                <a:cs typeface="Calibri"/>
              </a:rPr>
              <a:t>valves.</a:t>
            </a:r>
            <a:endParaRPr sz="1300">
              <a:latin typeface="Calibri"/>
              <a:cs typeface="Calibri"/>
            </a:endParaRPr>
          </a:p>
          <a:p>
            <a:pPr marL="859155">
              <a:lnSpc>
                <a:spcPct val="100000"/>
              </a:lnSpc>
              <a:spcBef>
                <a:spcPts val="900"/>
              </a:spcBef>
            </a:pPr>
            <a:r>
              <a:rPr dirty="0" sz="1300" spc="-10">
                <a:latin typeface="Calibri"/>
                <a:cs typeface="Calibri"/>
              </a:rPr>
              <a:t>Found at </a:t>
            </a:r>
            <a:r>
              <a:rPr dirty="0" sz="1300" spc="-5">
                <a:latin typeface="Calibri"/>
                <a:cs typeface="Calibri"/>
              </a:rPr>
              <a:t>entry &amp; </a:t>
            </a:r>
            <a:r>
              <a:rPr dirty="0" sz="1300" spc="-10">
                <a:latin typeface="Calibri"/>
                <a:cs typeface="Calibri"/>
              </a:rPr>
              <a:t>exit </a:t>
            </a:r>
            <a:r>
              <a:rPr dirty="0" sz="1300" spc="-5">
                <a:latin typeface="Calibri"/>
                <a:cs typeface="Calibri"/>
              </a:rPr>
              <a:t>of</a:t>
            </a:r>
            <a:r>
              <a:rPr dirty="0" sz="1300" spc="-25">
                <a:latin typeface="Calibri"/>
                <a:cs typeface="Calibri"/>
              </a:rPr>
              <a:t> </a:t>
            </a:r>
            <a:r>
              <a:rPr dirty="0" sz="1300" spc="-5">
                <a:latin typeface="Calibri"/>
                <a:cs typeface="Calibri"/>
              </a:rPr>
              <a:t>each</a:t>
            </a:r>
            <a:endParaRPr sz="1300">
              <a:latin typeface="Calibri"/>
              <a:cs typeface="Calibri"/>
            </a:endParaRPr>
          </a:p>
          <a:p>
            <a:pPr marL="880744">
              <a:lnSpc>
                <a:spcPct val="100000"/>
              </a:lnSpc>
            </a:pPr>
            <a:r>
              <a:rPr dirty="0" sz="1300" spc="-5">
                <a:latin typeface="Calibri"/>
                <a:cs typeface="Calibri"/>
              </a:rPr>
              <a:t>ventricle.</a:t>
            </a:r>
            <a:endParaRPr sz="1300">
              <a:latin typeface="Calibri"/>
              <a:cs typeface="Calibri"/>
            </a:endParaRPr>
          </a:p>
          <a:p>
            <a:pPr marL="859155">
              <a:lnSpc>
                <a:spcPct val="100000"/>
              </a:lnSpc>
              <a:spcBef>
                <a:spcPts val="900"/>
              </a:spcBef>
            </a:pPr>
            <a:r>
              <a:rPr dirty="0" sz="1300" spc="-5">
                <a:latin typeface="Calibri"/>
                <a:cs typeface="Calibri"/>
              </a:rPr>
              <a:t>Allow blood </a:t>
            </a:r>
            <a:r>
              <a:rPr dirty="0" sz="1300" spc="-10">
                <a:latin typeface="Calibri"/>
                <a:cs typeface="Calibri"/>
              </a:rPr>
              <a:t>to flow </a:t>
            </a:r>
            <a:r>
              <a:rPr dirty="0" sz="1300" spc="-5">
                <a:latin typeface="Calibri"/>
                <a:cs typeface="Calibri"/>
              </a:rPr>
              <a:t>in only ONE</a:t>
            </a:r>
            <a:r>
              <a:rPr dirty="0" sz="1300" spc="25">
                <a:latin typeface="Calibri"/>
                <a:cs typeface="Calibri"/>
              </a:rPr>
              <a:t> </a:t>
            </a:r>
            <a:r>
              <a:rPr dirty="0" sz="1300" spc="-5">
                <a:latin typeface="Calibri"/>
                <a:cs typeface="Calibri"/>
              </a:rPr>
              <a:t>direction.</a:t>
            </a:r>
            <a:endParaRPr sz="1300">
              <a:latin typeface="Calibri"/>
              <a:cs typeface="Calibri"/>
            </a:endParaRPr>
          </a:p>
          <a:p>
            <a:pPr marL="859155" marR="955040">
              <a:lnSpc>
                <a:spcPct val="100000"/>
              </a:lnSpc>
              <a:spcBef>
                <a:spcPts val="900"/>
              </a:spcBef>
            </a:pPr>
            <a:r>
              <a:rPr dirty="0" sz="1300" spc="-5">
                <a:latin typeface="Calibri"/>
                <a:cs typeface="Calibri"/>
              </a:rPr>
              <a:t>When </a:t>
            </a:r>
            <a:r>
              <a:rPr dirty="0" sz="1300" spc="-30">
                <a:latin typeface="Calibri"/>
                <a:cs typeface="Calibri"/>
              </a:rPr>
              <a:t>AV- </a:t>
            </a:r>
            <a:r>
              <a:rPr dirty="0" sz="1300" spc="-5">
                <a:latin typeface="Calibri"/>
                <a:cs typeface="Calibri"/>
              </a:rPr>
              <a:t>vs open, semilunar- vs close &amp;  vice</a:t>
            </a:r>
            <a:r>
              <a:rPr dirty="0" sz="1300" spc="-90">
                <a:latin typeface="Calibri"/>
                <a:cs typeface="Calibri"/>
              </a:rPr>
              <a:t> </a:t>
            </a:r>
            <a:r>
              <a:rPr dirty="0" sz="1300" spc="-10">
                <a:latin typeface="Calibri"/>
                <a:cs typeface="Calibri"/>
              </a:rPr>
              <a:t>versa.</a:t>
            </a:r>
            <a:endParaRPr sz="1300">
              <a:latin typeface="Calibri"/>
              <a:cs typeface="Calibri"/>
            </a:endParaRPr>
          </a:p>
          <a:p>
            <a:pPr marL="859155" marR="789305">
              <a:lnSpc>
                <a:spcPct val="100000"/>
              </a:lnSpc>
              <a:spcBef>
                <a:spcPts val="900"/>
              </a:spcBef>
            </a:pPr>
            <a:r>
              <a:rPr dirty="0" sz="1300" spc="-5">
                <a:latin typeface="Calibri"/>
                <a:cs typeface="Calibri"/>
              </a:rPr>
              <a:t>Opening &amp; </a:t>
            </a:r>
            <a:r>
              <a:rPr dirty="0" sz="1300" spc="-10">
                <a:latin typeface="Calibri"/>
                <a:cs typeface="Calibri"/>
              </a:rPr>
              <a:t>closure </a:t>
            </a:r>
            <a:r>
              <a:rPr dirty="0" sz="1300" spc="-5">
                <a:latin typeface="Calibri"/>
                <a:cs typeface="Calibri"/>
              </a:rPr>
              <a:t>of vs occur as a result </a:t>
            </a:r>
            <a:r>
              <a:rPr dirty="0" sz="1300" spc="-10">
                <a:latin typeface="Calibri"/>
                <a:cs typeface="Calibri"/>
              </a:rPr>
              <a:t>of  </a:t>
            </a:r>
            <a:r>
              <a:rPr dirty="0" sz="1300" spc="-5">
                <a:latin typeface="Calibri"/>
                <a:cs typeface="Calibri"/>
              </a:rPr>
              <a:t>pressure </a:t>
            </a:r>
            <a:r>
              <a:rPr dirty="0" sz="1300" spc="-10">
                <a:latin typeface="Calibri"/>
                <a:cs typeface="Calibri"/>
              </a:rPr>
              <a:t>gradient across </a:t>
            </a:r>
            <a:r>
              <a:rPr dirty="0" sz="1300" spc="-5">
                <a:latin typeface="Calibri"/>
                <a:cs typeface="Calibri"/>
              </a:rPr>
              <a:t>the</a:t>
            </a:r>
            <a:r>
              <a:rPr dirty="0" sz="1300" spc="-15">
                <a:latin typeface="Calibri"/>
                <a:cs typeface="Calibri"/>
              </a:rPr>
              <a:t> </a:t>
            </a:r>
            <a:r>
              <a:rPr dirty="0" sz="1300" spc="-5">
                <a:latin typeface="Calibri"/>
                <a:cs typeface="Calibri"/>
              </a:rPr>
              <a:t>vs.</a:t>
            </a:r>
            <a:endParaRPr sz="1300">
              <a:latin typeface="Calibri"/>
              <a:cs typeface="Calibri"/>
            </a:endParaRPr>
          </a:p>
          <a:p>
            <a:pPr marL="859155" marR="914400">
              <a:lnSpc>
                <a:spcPct val="100000"/>
              </a:lnSpc>
              <a:spcBef>
                <a:spcPts val="900"/>
              </a:spcBef>
            </a:pPr>
            <a:r>
              <a:rPr dirty="0" sz="1300" spc="-40">
                <a:latin typeface="Calibri"/>
                <a:cs typeface="Calibri"/>
              </a:rPr>
              <a:t>AV </a:t>
            </a:r>
            <a:r>
              <a:rPr dirty="0" sz="1300" spc="-5">
                <a:latin typeface="Calibri"/>
                <a:cs typeface="Calibri"/>
              </a:rPr>
              <a:t>cusps are held </a:t>
            </a:r>
            <a:r>
              <a:rPr dirty="0" sz="1300" spc="-10">
                <a:latin typeface="Calibri"/>
                <a:cs typeface="Calibri"/>
              </a:rPr>
              <a:t>by </a:t>
            </a:r>
            <a:r>
              <a:rPr dirty="0" sz="1300" spc="-5">
                <a:latin typeface="Calibri"/>
                <a:cs typeface="Calibri"/>
              </a:rPr>
              <a:t>chordae tendinea </a:t>
            </a:r>
            <a:r>
              <a:rPr dirty="0" sz="1300" spc="-10">
                <a:latin typeface="Calibri"/>
                <a:cs typeface="Calibri"/>
              </a:rPr>
              <a:t>to  </a:t>
            </a:r>
            <a:r>
              <a:rPr dirty="0" sz="1300" spc="-5">
                <a:latin typeface="Calibri"/>
                <a:cs typeface="Calibri"/>
              </a:rPr>
              <a:t>muscular projections called Papillary  muscles.</a:t>
            </a:r>
            <a:endParaRPr sz="1300">
              <a:latin typeface="Calibri"/>
              <a:cs typeface="Calibri"/>
            </a:endParaRPr>
          </a:p>
          <a:p>
            <a:pPr algn="r" marR="252729">
              <a:lnSpc>
                <a:spcPct val="100000"/>
              </a:lnSpc>
              <a:spcBef>
                <a:spcPts val="1085"/>
              </a:spcBef>
            </a:pPr>
            <a:r>
              <a:rPr dirty="0" sz="600" b="1">
                <a:solidFill>
                  <a:srgbClr val="001F5F"/>
                </a:solidFill>
                <a:latin typeface="Arial"/>
                <a:cs typeface="Arial"/>
              </a:rPr>
              <a:t>6</a:t>
            </a:r>
            <a:endParaRPr sz="600">
              <a:latin typeface="Arial"/>
              <a:cs typeface="Arial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5099303" y="4858511"/>
            <a:ext cx="600455" cy="269748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3968496" y="5052059"/>
            <a:ext cx="1746503" cy="1470659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4244721" y="5485624"/>
            <a:ext cx="1138874" cy="370853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algn="r" marR="5715">
              <a:lnSpc>
                <a:spcPts val="1305"/>
              </a:lnSpc>
            </a:pPr>
            <a:r>
              <a:rPr dirty="0" spc="-25"/>
              <a:t>Dr. </a:t>
            </a:r>
            <a:r>
              <a:rPr dirty="0" spc="-5"/>
              <a:t>Abeer A. Al-Masri, Faculty </a:t>
            </a:r>
            <a:r>
              <a:rPr dirty="0"/>
              <a:t>of</a:t>
            </a:r>
            <a:r>
              <a:rPr dirty="0" spc="-120"/>
              <a:t> </a:t>
            </a:r>
            <a:r>
              <a:rPr dirty="0" spc="-5"/>
              <a:t>Medicine,</a:t>
            </a:r>
          </a:p>
          <a:p>
            <a:pPr algn="r" marR="5080">
              <a:lnSpc>
                <a:spcPct val="100000"/>
              </a:lnSpc>
            </a:pPr>
            <a:r>
              <a:rPr dirty="0" spc="-5"/>
              <a:t>KSU</a:t>
            </a:r>
          </a:p>
        </p:txBody>
      </p:sp>
      <p:sp>
        <p:nvSpPr>
          <p:cNvPr id="35" name="object 35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10"/>
              </a:lnSpc>
            </a:pPr>
            <a:fld id="{81D60167-4931-47E6-BA6A-407CBD079E47}" type="slidenum">
              <a:rPr dirty="0" spc="-5"/>
              <a:t>1</a:t>
            </a:fld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113401" y="41147"/>
            <a:ext cx="1671320" cy="1949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 spc="-5">
                <a:latin typeface="Times New Roman"/>
                <a:cs typeface="Times New Roman"/>
              </a:rPr>
              <a:t>Cardiovascular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Physiology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1788" y="41147"/>
            <a:ext cx="644525" cy="1949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>
                <a:latin typeface="Times New Roman"/>
                <a:cs typeface="Times New Roman"/>
              </a:rPr>
              <a:t>2/23</a:t>
            </a:r>
            <a:r>
              <a:rPr dirty="0" sz="1200" spc="5">
                <a:latin typeface="Times New Roman"/>
                <a:cs typeface="Times New Roman"/>
              </a:rPr>
              <a:t>/</a:t>
            </a:r>
            <a:r>
              <a:rPr dirty="0" sz="1200">
                <a:latin typeface="Times New Roman"/>
                <a:cs typeface="Times New Roman"/>
              </a:rPr>
              <a:t>2016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143000" y="868680"/>
            <a:ext cx="4572000" cy="3429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143000" y="868680"/>
            <a:ext cx="536575" cy="2646045"/>
          </a:xfrm>
          <a:custGeom>
            <a:avLst/>
            <a:gdLst/>
            <a:ahLst/>
            <a:cxnLst/>
            <a:rect l="l" t="t" r="r" b="b"/>
            <a:pathLst>
              <a:path w="536575" h="2646045">
                <a:moveTo>
                  <a:pt x="536448" y="0"/>
                </a:moveTo>
                <a:lnTo>
                  <a:pt x="407924" y="0"/>
                </a:lnTo>
                <a:lnTo>
                  <a:pt x="0" y="2486152"/>
                </a:lnTo>
                <a:lnTo>
                  <a:pt x="0" y="2629027"/>
                </a:lnTo>
                <a:lnTo>
                  <a:pt x="99987" y="2645664"/>
                </a:lnTo>
                <a:lnTo>
                  <a:pt x="536448" y="0"/>
                </a:lnTo>
                <a:close/>
              </a:path>
            </a:pathLst>
          </a:custGeom>
          <a:solidFill>
            <a:srgbClr val="BB1C1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143000" y="868680"/>
            <a:ext cx="379730" cy="2312035"/>
          </a:xfrm>
          <a:custGeom>
            <a:avLst/>
            <a:gdLst/>
            <a:ahLst/>
            <a:cxnLst/>
            <a:rect l="l" t="t" r="r" b="b"/>
            <a:pathLst>
              <a:path w="379730" h="2312035">
                <a:moveTo>
                  <a:pt x="379475" y="0"/>
                </a:moveTo>
                <a:lnTo>
                  <a:pt x="252475" y="0"/>
                </a:lnTo>
                <a:lnTo>
                  <a:pt x="0" y="1538097"/>
                </a:lnTo>
                <a:lnTo>
                  <a:pt x="0" y="2311908"/>
                </a:lnTo>
                <a:lnTo>
                  <a:pt x="379475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143000" y="3700271"/>
            <a:ext cx="452755" cy="597535"/>
          </a:xfrm>
          <a:custGeom>
            <a:avLst/>
            <a:gdLst/>
            <a:ahLst/>
            <a:cxnLst/>
            <a:rect l="l" t="t" r="r" b="b"/>
            <a:pathLst>
              <a:path w="452755" h="597535">
                <a:moveTo>
                  <a:pt x="0" y="0"/>
                </a:moveTo>
                <a:lnTo>
                  <a:pt x="0" y="9525"/>
                </a:lnTo>
                <a:lnTo>
                  <a:pt x="426466" y="597407"/>
                </a:lnTo>
                <a:lnTo>
                  <a:pt x="452628" y="597407"/>
                </a:lnTo>
                <a:lnTo>
                  <a:pt x="0" y="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143000" y="3517391"/>
            <a:ext cx="744220" cy="780415"/>
          </a:xfrm>
          <a:custGeom>
            <a:avLst/>
            <a:gdLst/>
            <a:ahLst/>
            <a:cxnLst/>
            <a:rect l="l" t="t" r="r" b="b"/>
            <a:pathLst>
              <a:path w="744219" h="780414">
                <a:moveTo>
                  <a:pt x="0" y="0"/>
                </a:moveTo>
                <a:lnTo>
                  <a:pt x="0" y="2412"/>
                </a:lnTo>
                <a:lnTo>
                  <a:pt x="715137" y="780288"/>
                </a:lnTo>
                <a:lnTo>
                  <a:pt x="743712" y="780288"/>
                </a:lnTo>
                <a:lnTo>
                  <a:pt x="0" y="0"/>
                </a:lnTo>
                <a:close/>
              </a:path>
            </a:pathLst>
          </a:custGeom>
          <a:solidFill>
            <a:srgbClr val="5E0D0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1143000" y="3497579"/>
            <a:ext cx="1065530" cy="800100"/>
          </a:xfrm>
          <a:custGeom>
            <a:avLst/>
            <a:gdLst/>
            <a:ahLst/>
            <a:cxnLst/>
            <a:rect l="l" t="t" r="r" b="b"/>
            <a:pathLst>
              <a:path w="1065530" h="800100">
                <a:moveTo>
                  <a:pt x="0" y="0"/>
                </a:moveTo>
                <a:lnTo>
                  <a:pt x="0" y="19050"/>
                </a:lnTo>
                <a:lnTo>
                  <a:pt x="743204" y="800100"/>
                </a:lnTo>
                <a:lnTo>
                  <a:pt x="1065276" y="800100"/>
                </a:lnTo>
                <a:lnTo>
                  <a:pt x="99949" y="16637"/>
                </a:lnTo>
                <a:lnTo>
                  <a:pt x="0" y="0"/>
                </a:lnTo>
                <a:close/>
              </a:path>
            </a:pathLst>
          </a:custGeom>
          <a:solidFill>
            <a:srgbClr val="8D151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1143000" y="3547871"/>
            <a:ext cx="688975" cy="749935"/>
          </a:xfrm>
          <a:custGeom>
            <a:avLst/>
            <a:gdLst/>
            <a:ahLst/>
            <a:cxnLst/>
            <a:rect l="l" t="t" r="r" b="b"/>
            <a:pathLst>
              <a:path w="688975" h="749935">
                <a:moveTo>
                  <a:pt x="0" y="0"/>
                </a:moveTo>
                <a:lnTo>
                  <a:pt x="0" y="152400"/>
                </a:lnTo>
                <a:lnTo>
                  <a:pt x="453136" y="749807"/>
                </a:lnTo>
                <a:lnTo>
                  <a:pt x="688848" y="749807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2133600" y="1296924"/>
            <a:ext cx="2609215" cy="299085"/>
          </a:xfrm>
          <a:custGeom>
            <a:avLst/>
            <a:gdLst/>
            <a:ahLst/>
            <a:cxnLst/>
            <a:rect l="l" t="t" r="r" b="b"/>
            <a:pathLst>
              <a:path w="2609215" h="299084">
                <a:moveTo>
                  <a:pt x="0" y="298703"/>
                </a:moveTo>
                <a:lnTo>
                  <a:pt x="2609088" y="298703"/>
                </a:lnTo>
                <a:lnTo>
                  <a:pt x="2609088" y="0"/>
                </a:lnTo>
                <a:lnTo>
                  <a:pt x="0" y="0"/>
                </a:lnTo>
                <a:lnTo>
                  <a:pt x="0" y="298703"/>
                </a:lnTo>
                <a:close/>
              </a:path>
            </a:pathLst>
          </a:custGeom>
          <a:solidFill>
            <a:srgbClr val="F7DEA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2358770" y="1373505"/>
            <a:ext cx="2165096" cy="13639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1633727" y="1863851"/>
            <a:ext cx="1869948" cy="18821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1631442" y="1861566"/>
            <a:ext cx="1874520" cy="1887220"/>
          </a:xfrm>
          <a:custGeom>
            <a:avLst/>
            <a:gdLst/>
            <a:ahLst/>
            <a:cxnLst/>
            <a:rect l="l" t="t" r="r" b="b"/>
            <a:pathLst>
              <a:path w="1874520" h="1887220">
                <a:moveTo>
                  <a:pt x="0" y="1886712"/>
                </a:moveTo>
                <a:lnTo>
                  <a:pt x="1874520" y="1886712"/>
                </a:lnTo>
                <a:lnTo>
                  <a:pt x="1874520" y="0"/>
                </a:lnTo>
                <a:lnTo>
                  <a:pt x="0" y="0"/>
                </a:lnTo>
                <a:lnTo>
                  <a:pt x="0" y="1886712"/>
                </a:lnTo>
                <a:close/>
              </a:path>
            </a:pathLst>
          </a:custGeom>
          <a:ln w="4572">
            <a:solidFill>
              <a:srgbClr val="C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3616452" y="1863851"/>
            <a:ext cx="1869948" cy="187604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3614165" y="1861566"/>
            <a:ext cx="1874520" cy="1880870"/>
          </a:xfrm>
          <a:custGeom>
            <a:avLst/>
            <a:gdLst/>
            <a:ahLst/>
            <a:cxnLst/>
            <a:rect l="l" t="t" r="r" b="b"/>
            <a:pathLst>
              <a:path w="1874520" h="1880870">
                <a:moveTo>
                  <a:pt x="0" y="1880615"/>
                </a:moveTo>
                <a:lnTo>
                  <a:pt x="1874519" y="1880615"/>
                </a:lnTo>
                <a:lnTo>
                  <a:pt x="1874519" y="0"/>
                </a:lnTo>
                <a:lnTo>
                  <a:pt x="0" y="0"/>
                </a:lnTo>
                <a:lnTo>
                  <a:pt x="0" y="1880615"/>
                </a:lnTo>
                <a:close/>
              </a:path>
            </a:pathLst>
          </a:custGeom>
          <a:ln w="4572">
            <a:solidFill>
              <a:srgbClr val="C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1143304" y="868933"/>
            <a:ext cx="4571365" cy="3428365"/>
          </a:xfrm>
          <a:prstGeom prst="rect">
            <a:avLst/>
          </a:prstGeom>
          <a:ln w="24384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650">
              <a:latin typeface="Times New Roman"/>
              <a:cs typeface="Times New Roman"/>
            </a:endParaRPr>
          </a:p>
          <a:p>
            <a:pPr algn="r" marR="252729">
              <a:lnSpc>
                <a:spcPct val="100000"/>
              </a:lnSpc>
            </a:pPr>
            <a:r>
              <a:rPr dirty="0" sz="600" b="1">
                <a:solidFill>
                  <a:srgbClr val="001F5F"/>
                </a:solidFill>
                <a:latin typeface="Arial"/>
                <a:cs typeface="Arial"/>
              </a:rPr>
              <a:t>7</a:t>
            </a:r>
            <a:endParaRPr sz="600">
              <a:latin typeface="Arial"/>
              <a:cs typeface="Arial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5099303" y="882396"/>
            <a:ext cx="600455" cy="26974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1143000" y="4844796"/>
            <a:ext cx="4572000" cy="3429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1143000" y="4844796"/>
            <a:ext cx="536575" cy="2646045"/>
          </a:xfrm>
          <a:custGeom>
            <a:avLst/>
            <a:gdLst/>
            <a:ahLst/>
            <a:cxnLst/>
            <a:rect l="l" t="t" r="r" b="b"/>
            <a:pathLst>
              <a:path w="536575" h="2646045">
                <a:moveTo>
                  <a:pt x="536448" y="0"/>
                </a:moveTo>
                <a:lnTo>
                  <a:pt x="407924" y="0"/>
                </a:lnTo>
                <a:lnTo>
                  <a:pt x="0" y="2486152"/>
                </a:lnTo>
                <a:lnTo>
                  <a:pt x="0" y="2629027"/>
                </a:lnTo>
                <a:lnTo>
                  <a:pt x="99987" y="2645664"/>
                </a:lnTo>
                <a:lnTo>
                  <a:pt x="536448" y="0"/>
                </a:lnTo>
                <a:close/>
              </a:path>
            </a:pathLst>
          </a:custGeom>
          <a:solidFill>
            <a:srgbClr val="BB1C1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1143000" y="4844796"/>
            <a:ext cx="379730" cy="2312035"/>
          </a:xfrm>
          <a:custGeom>
            <a:avLst/>
            <a:gdLst/>
            <a:ahLst/>
            <a:cxnLst/>
            <a:rect l="l" t="t" r="r" b="b"/>
            <a:pathLst>
              <a:path w="379730" h="2312034">
                <a:moveTo>
                  <a:pt x="379475" y="0"/>
                </a:moveTo>
                <a:lnTo>
                  <a:pt x="252475" y="0"/>
                </a:lnTo>
                <a:lnTo>
                  <a:pt x="0" y="1538096"/>
                </a:lnTo>
                <a:lnTo>
                  <a:pt x="0" y="2311908"/>
                </a:lnTo>
                <a:lnTo>
                  <a:pt x="379475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1143000" y="7676388"/>
            <a:ext cx="452755" cy="597535"/>
          </a:xfrm>
          <a:custGeom>
            <a:avLst/>
            <a:gdLst/>
            <a:ahLst/>
            <a:cxnLst/>
            <a:rect l="l" t="t" r="r" b="b"/>
            <a:pathLst>
              <a:path w="452755" h="597534">
                <a:moveTo>
                  <a:pt x="0" y="0"/>
                </a:moveTo>
                <a:lnTo>
                  <a:pt x="0" y="9524"/>
                </a:lnTo>
                <a:lnTo>
                  <a:pt x="426466" y="597407"/>
                </a:lnTo>
                <a:lnTo>
                  <a:pt x="452628" y="597407"/>
                </a:lnTo>
                <a:lnTo>
                  <a:pt x="0" y="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1143000" y="7493507"/>
            <a:ext cx="744220" cy="780415"/>
          </a:xfrm>
          <a:custGeom>
            <a:avLst/>
            <a:gdLst/>
            <a:ahLst/>
            <a:cxnLst/>
            <a:rect l="l" t="t" r="r" b="b"/>
            <a:pathLst>
              <a:path w="744219" h="780415">
                <a:moveTo>
                  <a:pt x="0" y="0"/>
                </a:moveTo>
                <a:lnTo>
                  <a:pt x="0" y="2413"/>
                </a:lnTo>
                <a:lnTo>
                  <a:pt x="715137" y="780288"/>
                </a:lnTo>
                <a:lnTo>
                  <a:pt x="743712" y="780288"/>
                </a:lnTo>
                <a:lnTo>
                  <a:pt x="0" y="0"/>
                </a:lnTo>
                <a:close/>
              </a:path>
            </a:pathLst>
          </a:custGeom>
          <a:solidFill>
            <a:srgbClr val="5E0D0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1143000" y="7473695"/>
            <a:ext cx="1065530" cy="800100"/>
          </a:xfrm>
          <a:custGeom>
            <a:avLst/>
            <a:gdLst/>
            <a:ahLst/>
            <a:cxnLst/>
            <a:rect l="l" t="t" r="r" b="b"/>
            <a:pathLst>
              <a:path w="1065530" h="800100">
                <a:moveTo>
                  <a:pt x="0" y="0"/>
                </a:moveTo>
                <a:lnTo>
                  <a:pt x="0" y="19049"/>
                </a:lnTo>
                <a:lnTo>
                  <a:pt x="743204" y="800099"/>
                </a:lnTo>
                <a:lnTo>
                  <a:pt x="1065276" y="800099"/>
                </a:lnTo>
                <a:lnTo>
                  <a:pt x="99949" y="16636"/>
                </a:lnTo>
                <a:lnTo>
                  <a:pt x="0" y="0"/>
                </a:lnTo>
                <a:close/>
              </a:path>
            </a:pathLst>
          </a:custGeom>
          <a:solidFill>
            <a:srgbClr val="8D151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1143000" y="7523988"/>
            <a:ext cx="688975" cy="749935"/>
          </a:xfrm>
          <a:custGeom>
            <a:avLst/>
            <a:gdLst/>
            <a:ahLst/>
            <a:cxnLst/>
            <a:rect l="l" t="t" r="r" b="b"/>
            <a:pathLst>
              <a:path w="688975" h="749934">
                <a:moveTo>
                  <a:pt x="0" y="0"/>
                </a:moveTo>
                <a:lnTo>
                  <a:pt x="0" y="152399"/>
                </a:lnTo>
                <a:lnTo>
                  <a:pt x="453136" y="749807"/>
                </a:lnTo>
                <a:lnTo>
                  <a:pt x="688848" y="749807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1626235" y="5913882"/>
            <a:ext cx="96012" cy="9753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1626235" y="6462521"/>
            <a:ext cx="96012" cy="9753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1626235" y="7011160"/>
            <a:ext cx="96012" cy="9753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 txBox="1"/>
          <p:nvPr/>
        </p:nvSpPr>
        <p:spPr>
          <a:xfrm>
            <a:off x="1143304" y="4845684"/>
            <a:ext cx="4571365" cy="3428365"/>
          </a:xfrm>
          <a:prstGeom prst="rect">
            <a:avLst/>
          </a:prstGeom>
          <a:ln w="24384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1600">
              <a:latin typeface="Times New Roman"/>
              <a:cs typeface="Times New Roman"/>
            </a:endParaRPr>
          </a:p>
          <a:p>
            <a:pPr marL="1324610">
              <a:lnSpc>
                <a:spcPct val="100000"/>
              </a:lnSpc>
              <a:spcBef>
                <a:spcPts val="985"/>
              </a:spcBef>
            </a:pPr>
            <a:r>
              <a:rPr dirty="0" sz="1600" spc="95">
                <a:solidFill>
                  <a:srgbClr val="C00000"/>
                </a:solidFill>
                <a:latin typeface="Arial"/>
                <a:cs typeface="Arial"/>
              </a:rPr>
              <a:t>General</a:t>
            </a:r>
            <a:r>
              <a:rPr dirty="0" sz="1600" spc="-10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1600" spc="125">
                <a:solidFill>
                  <a:srgbClr val="C00000"/>
                </a:solidFill>
                <a:latin typeface="Arial"/>
                <a:cs typeface="Arial"/>
              </a:rPr>
              <a:t>Principles</a:t>
            </a:r>
            <a:endParaRPr sz="16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600">
              <a:latin typeface="Times New Roman"/>
              <a:cs typeface="Times New Roman"/>
            </a:endParaRPr>
          </a:p>
          <a:p>
            <a:pPr marL="709930" marR="272415">
              <a:lnSpc>
                <a:spcPct val="100000"/>
              </a:lnSpc>
              <a:spcBef>
                <a:spcPts val="1200"/>
              </a:spcBef>
            </a:pPr>
            <a:r>
              <a:rPr dirty="0" sz="1300" spc="-5">
                <a:latin typeface="Calibri"/>
                <a:cs typeface="Calibri"/>
              </a:rPr>
              <a:t>Contraction of the heart </a:t>
            </a:r>
            <a:r>
              <a:rPr dirty="0" sz="1300" spc="-10">
                <a:latin typeface="Calibri"/>
                <a:cs typeface="Calibri"/>
              </a:rPr>
              <a:t>generates </a:t>
            </a:r>
            <a:r>
              <a:rPr dirty="0" sz="1300" spc="-5">
                <a:latin typeface="Calibri"/>
                <a:cs typeface="Calibri"/>
              </a:rPr>
              <a:t>pressure changes,  &amp; results in orderly blood</a:t>
            </a:r>
            <a:r>
              <a:rPr dirty="0" sz="1300" spc="-70">
                <a:latin typeface="Calibri"/>
                <a:cs typeface="Calibri"/>
              </a:rPr>
              <a:t> </a:t>
            </a:r>
            <a:r>
              <a:rPr dirty="0" sz="1300" spc="-5">
                <a:latin typeface="Calibri"/>
                <a:cs typeface="Calibri"/>
              </a:rPr>
              <a:t>movement.</a:t>
            </a:r>
            <a:endParaRPr sz="13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000">
              <a:latin typeface="Times New Roman"/>
              <a:cs typeface="Times New Roman"/>
            </a:endParaRPr>
          </a:p>
          <a:p>
            <a:pPr marL="709930">
              <a:lnSpc>
                <a:spcPct val="100000"/>
              </a:lnSpc>
            </a:pPr>
            <a:r>
              <a:rPr dirty="0" sz="1300" spc="-5">
                <a:latin typeface="Calibri"/>
                <a:cs typeface="Calibri"/>
              </a:rPr>
              <a:t>Blood </a:t>
            </a:r>
            <a:r>
              <a:rPr dirty="0" sz="1300" spc="-10">
                <a:latin typeface="Calibri"/>
                <a:cs typeface="Calibri"/>
              </a:rPr>
              <a:t>flows from </a:t>
            </a:r>
            <a:r>
              <a:rPr dirty="0" sz="1300" spc="-5">
                <a:latin typeface="Calibri"/>
                <a:cs typeface="Calibri"/>
              </a:rPr>
              <a:t>an area of high </a:t>
            </a:r>
            <a:r>
              <a:rPr dirty="0" sz="1300" spc="-10">
                <a:latin typeface="Calibri"/>
                <a:cs typeface="Calibri"/>
              </a:rPr>
              <a:t>pressure </a:t>
            </a:r>
            <a:r>
              <a:rPr dirty="0" sz="1300" spc="-15">
                <a:latin typeface="Calibri"/>
                <a:cs typeface="Calibri"/>
              </a:rPr>
              <a:t>to </a:t>
            </a:r>
            <a:r>
              <a:rPr dirty="0" sz="1300" spc="-5">
                <a:latin typeface="Calibri"/>
                <a:cs typeface="Calibri"/>
              </a:rPr>
              <a:t>an</a:t>
            </a:r>
            <a:r>
              <a:rPr dirty="0" sz="1300" spc="55">
                <a:latin typeface="Calibri"/>
                <a:cs typeface="Calibri"/>
              </a:rPr>
              <a:t> </a:t>
            </a:r>
            <a:r>
              <a:rPr dirty="0" sz="1300" spc="-5">
                <a:latin typeface="Calibri"/>
                <a:cs typeface="Calibri"/>
              </a:rPr>
              <a:t>area</a:t>
            </a:r>
            <a:endParaRPr sz="1300">
              <a:latin typeface="Calibri"/>
              <a:cs typeface="Calibri"/>
            </a:endParaRPr>
          </a:p>
          <a:p>
            <a:pPr marL="709930">
              <a:lnSpc>
                <a:spcPct val="100000"/>
              </a:lnSpc>
            </a:pPr>
            <a:r>
              <a:rPr dirty="0" sz="1300" spc="-5">
                <a:latin typeface="Calibri"/>
                <a:cs typeface="Calibri"/>
              </a:rPr>
              <a:t>of low</a:t>
            </a:r>
            <a:r>
              <a:rPr dirty="0" sz="1300" spc="-70">
                <a:latin typeface="Calibri"/>
                <a:cs typeface="Calibri"/>
              </a:rPr>
              <a:t> </a:t>
            </a:r>
            <a:r>
              <a:rPr dirty="0" sz="1300" spc="-5">
                <a:latin typeface="Calibri"/>
                <a:cs typeface="Calibri"/>
              </a:rPr>
              <a:t>pressure.</a:t>
            </a:r>
            <a:endParaRPr sz="13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000">
              <a:latin typeface="Times New Roman"/>
              <a:cs typeface="Times New Roman"/>
            </a:endParaRPr>
          </a:p>
          <a:p>
            <a:pPr marL="709930" marR="487045">
              <a:lnSpc>
                <a:spcPct val="100000"/>
              </a:lnSpc>
            </a:pPr>
            <a:r>
              <a:rPr dirty="0" sz="1300" spc="-15">
                <a:latin typeface="Calibri"/>
                <a:cs typeface="Calibri"/>
              </a:rPr>
              <a:t>Events </a:t>
            </a:r>
            <a:r>
              <a:rPr dirty="0" sz="1300" spc="-5">
                <a:latin typeface="Calibri"/>
                <a:cs typeface="Calibri"/>
              </a:rPr>
              <a:t>in the right &amp; </a:t>
            </a:r>
            <a:r>
              <a:rPr dirty="0" sz="1300" spc="-10">
                <a:latin typeface="Calibri"/>
                <a:cs typeface="Calibri"/>
              </a:rPr>
              <a:t>left </a:t>
            </a:r>
            <a:r>
              <a:rPr dirty="0" sz="1300" spc="-5">
                <a:latin typeface="Calibri"/>
                <a:cs typeface="Calibri"/>
              </a:rPr>
              <a:t>sides of </a:t>
            </a:r>
            <a:r>
              <a:rPr dirty="0" sz="1300" spc="-10">
                <a:latin typeface="Calibri"/>
                <a:cs typeface="Calibri"/>
              </a:rPr>
              <a:t>the </a:t>
            </a:r>
            <a:r>
              <a:rPr dirty="0" sz="1300" spc="-5">
                <a:latin typeface="Calibri"/>
                <a:cs typeface="Calibri"/>
              </a:rPr>
              <a:t>heart are </a:t>
            </a:r>
            <a:r>
              <a:rPr dirty="0" sz="1300" spc="-10">
                <a:latin typeface="Calibri"/>
                <a:cs typeface="Calibri"/>
              </a:rPr>
              <a:t>the  same, </a:t>
            </a:r>
            <a:r>
              <a:rPr dirty="0" sz="1300" spc="-5">
                <a:latin typeface="Calibri"/>
                <a:cs typeface="Calibri"/>
              </a:rPr>
              <a:t>but with lower pressures in the right</a:t>
            </a:r>
            <a:r>
              <a:rPr dirty="0" sz="1300" spc="5">
                <a:latin typeface="Calibri"/>
                <a:cs typeface="Calibri"/>
              </a:rPr>
              <a:t> </a:t>
            </a:r>
            <a:r>
              <a:rPr dirty="0" sz="1300" spc="-5">
                <a:latin typeface="Calibri"/>
                <a:cs typeface="Calibri"/>
              </a:rPr>
              <a:t>side.</a:t>
            </a:r>
            <a:endParaRPr sz="13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700">
              <a:latin typeface="Times New Roman"/>
              <a:cs typeface="Times New Roman"/>
            </a:endParaRPr>
          </a:p>
          <a:p>
            <a:pPr algn="r" marR="252729">
              <a:lnSpc>
                <a:spcPct val="100000"/>
              </a:lnSpc>
            </a:pPr>
            <a:r>
              <a:rPr dirty="0" sz="600" b="1">
                <a:solidFill>
                  <a:srgbClr val="001F5F"/>
                </a:solidFill>
                <a:latin typeface="Arial"/>
                <a:cs typeface="Arial"/>
              </a:rPr>
              <a:t>8</a:t>
            </a:r>
            <a:endParaRPr sz="600">
              <a:latin typeface="Arial"/>
              <a:cs typeface="Arial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5099303" y="4858511"/>
            <a:ext cx="600455" cy="26974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algn="r" marR="5715">
              <a:lnSpc>
                <a:spcPts val="1305"/>
              </a:lnSpc>
            </a:pPr>
            <a:r>
              <a:rPr dirty="0" spc="-25"/>
              <a:t>Dr. </a:t>
            </a:r>
            <a:r>
              <a:rPr dirty="0" spc="-5"/>
              <a:t>Abeer A. Al-Masri, Faculty </a:t>
            </a:r>
            <a:r>
              <a:rPr dirty="0"/>
              <a:t>of</a:t>
            </a:r>
            <a:r>
              <a:rPr dirty="0" spc="-120"/>
              <a:t> </a:t>
            </a:r>
            <a:r>
              <a:rPr dirty="0" spc="-5"/>
              <a:t>Medicine,</a:t>
            </a:r>
          </a:p>
          <a:p>
            <a:pPr algn="r" marR="5080">
              <a:lnSpc>
                <a:spcPct val="100000"/>
              </a:lnSpc>
            </a:pPr>
            <a:r>
              <a:rPr dirty="0" spc="-5"/>
              <a:t>KSU</a:t>
            </a:r>
          </a:p>
        </p:txBody>
      </p:sp>
      <p:sp>
        <p:nvSpPr>
          <p:cNvPr id="32" name="object 32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10"/>
              </a:lnSpc>
            </a:pPr>
            <a:fld id="{81D60167-4931-47E6-BA6A-407CBD079E47}" type="slidenum">
              <a:rPr dirty="0" spc="-5"/>
              <a:t>1</a:t>
            </a:fld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113401" y="41147"/>
            <a:ext cx="1671320" cy="1949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 spc="-5">
                <a:latin typeface="Times New Roman"/>
                <a:cs typeface="Times New Roman"/>
              </a:rPr>
              <a:t>Cardiovascular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Physiology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1788" y="41147"/>
            <a:ext cx="644525" cy="1949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>
                <a:latin typeface="Times New Roman"/>
                <a:cs typeface="Times New Roman"/>
              </a:rPr>
              <a:t>2/23</a:t>
            </a:r>
            <a:r>
              <a:rPr dirty="0" sz="1200" spc="5">
                <a:latin typeface="Times New Roman"/>
                <a:cs typeface="Times New Roman"/>
              </a:rPr>
              <a:t>/</a:t>
            </a:r>
            <a:r>
              <a:rPr dirty="0" sz="1200">
                <a:latin typeface="Times New Roman"/>
                <a:cs typeface="Times New Roman"/>
              </a:rPr>
              <a:t>2016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143000" y="868680"/>
            <a:ext cx="4572000" cy="3429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143000" y="868680"/>
            <a:ext cx="536575" cy="2646045"/>
          </a:xfrm>
          <a:custGeom>
            <a:avLst/>
            <a:gdLst/>
            <a:ahLst/>
            <a:cxnLst/>
            <a:rect l="l" t="t" r="r" b="b"/>
            <a:pathLst>
              <a:path w="536575" h="2646045">
                <a:moveTo>
                  <a:pt x="536448" y="0"/>
                </a:moveTo>
                <a:lnTo>
                  <a:pt x="407924" y="0"/>
                </a:lnTo>
                <a:lnTo>
                  <a:pt x="0" y="2486152"/>
                </a:lnTo>
                <a:lnTo>
                  <a:pt x="0" y="2629027"/>
                </a:lnTo>
                <a:lnTo>
                  <a:pt x="99987" y="2645664"/>
                </a:lnTo>
                <a:lnTo>
                  <a:pt x="536448" y="0"/>
                </a:lnTo>
                <a:close/>
              </a:path>
            </a:pathLst>
          </a:custGeom>
          <a:solidFill>
            <a:srgbClr val="BB1C1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143000" y="868680"/>
            <a:ext cx="379730" cy="2312035"/>
          </a:xfrm>
          <a:custGeom>
            <a:avLst/>
            <a:gdLst/>
            <a:ahLst/>
            <a:cxnLst/>
            <a:rect l="l" t="t" r="r" b="b"/>
            <a:pathLst>
              <a:path w="379730" h="2312035">
                <a:moveTo>
                  <a:pt x="379475" y="0"/>
                </a:moveTo>
                <a:lnTo>
                  <a:pt x="252475" y="0"/>
                </a:lnTo>
                <a:lnTo>
                  <a:pt x="0" y="1538097"/>
                </a:lnTo>
                <a:lnTo>
                  <a:pt x="0" y="2311908"/>
                </a:lnTo>
                <a:lnTo>
                  <a:pt x="379475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143000" y="3700271"/>
            <a:ext cx="452755" cy="597535"/>
          </a:xfrm>
          <a:custGeom>
            <a:avLst/>
            <a:gdLst/>
            <a:ahLst/>
            <a:cxnLst/>
            <a:rect l="l" t="t" r="r" b="b"/>
            <a:pathLst>
              <a:path w="452755" h="597535">
                <a:moveTo>
                  <a:pt x="0" y="0"/>
                </a:moveTo>
                <a:lnTo>
                  <a:pt x="0" y="9525"/>
                </a:lnTo>
                <a:lnTo>
                  <a:pt x="426466" y="597407"/>
                </a:lnTo>
                <a:lnTo>
                  <a:pt x="452628" y="597407"/>
                </a:lnTo>
                <a:lnTo>
                  <a:pt x="0" y="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143000" y="3517391"/>
            <a:ext cx="744220" cy="780415"/>
          </a:xfrm>
          <a:custGeom>
            <a:avLst/>
            <a:gdLst/>
            <a:ahLst/>
            <a:cxnLst/>
            <a:rect l="l" t="t" r="r" b="b"/>
            <a:pathLst>
              <a:path w="744219" h="780414">
                <a:moveTo>
                  <a:pt x="0" y="0"/>
                </a:moveTo>
                <a:lnTo>
                  <a:pt x="0" y="2412"/>
                </a:lnTo>
                <a:lnTo>
                  <a:pt x="715137" y="780288"/>
                </a:lnTo>
                <a:lnTo>
                  <a:pt x="743712" y="780288"/>
                </a:lnTo>
                <a:lnTo>
                  <a:pt x="0" y="0"/>
                </a:lnTo>
                <a:close/>
              </a:path>
            </a:pathLst>
          </a:custGeom>
          <a:solidFill>
            <a:srgbClr val="5E0D0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1143000" y="3497579"/>
            <a:ext cx="1065530" cy="800100"/>
          </a:xfrm>
          <a:custGeom>
            <a:avLst/>
            <a:gdLst/>
            <a:ahLst/>
            <a:cxnLst/>
            <a:rect l="l" t="t" r="r" b="b"/>
            <a:pathLst>
              <a:path w="1065530" h="800100">
                <a:moveTo>
                  <a:pt x="0" y="0"/>
                </a:moveTo>
                <a:lnTo>
                  <a:pt x="0" y="19050"/>
                </a:lnTo>
                <a:lnTo>
                  <a:pt x="743204" y="800100"/>
                </a:lnTo>
                <a:lnTo>
                  <a:pt x="1065276" y="800100"/>
                </a:lnTo>
                <a:lnTo>
                  <a:pt x="99949" y="16637"/>
                </a:lnTo>
                <a:lnTo>
                  <a:pt x="0" y="0"/>
                </a:lnTo>
                <a:close/>
              </a:path>
            </a:pathLst>
          </a:custGeom>
          <a:solidFill>
            <a:srgbClr val="8D151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1143000" y="3547871"/>
            <a:ext cx="688975" cy="749935"/>
          </a:xfrm>
          <a:custGeom>
            <a:avLst/>
            <a:gdLst/>
            <a:ahLst/>
            <a:cxnLst/>
            <a:rect l="l" t="t" r="r" b="b"/>
            <a:pathLst>
              <a:path w="688975" h="749935">
                <a:moveTo>
                  <a:pt x="0" y="0"/>
                </a:moveTo>
                <a:lnTo>
                  <a:pt x="0" y="152400"/>
                </a:lnTo>
                <a:lnTo>
                  <a:pt x="453136" y="749807"/>
                </a:lnTo>
                <a:lnTo>
                  <a:pt x="688848" y="749807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3643884" y="2150364"/>
            <a:ext cx="1658112" cy="108204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1266444" y="1584960"/>
            <a:ext cx="4448556" cy="5029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1576197" y="3409950"/>
            <a:ext cx="96011" cy="9753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 txBox="1"/>
          <p:nvPr/>
        </p:nvSpPr>
        <p:spPr>
          <a:xfrm>
            <a:off x="1143304" y="868933"/>
            <a:ext cx="4571365" cy="3428365"/>
          </a:xfrm>
          <a:prstGeom prst="rect">
            <a:avLst/>
          </a:prstGeom>
          <a:ln w="24384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1800">
              <a:latin typeface="Times New Roman"/>
              <a:cs typeface="Times New Roman"/>
            </a:endParaRPr>
          </a:p>
          <a:p>
            <a:pPr marL="1193800">
              <a:lnSpc>
                <a:spcPct val="100000"/>
              </a:lnSpc>
            </a:pPr>
            <a:r>
              <a:rPr dirty="0" sz="2000" spc="130">
                <a:solidFill>
                  <a:srgbClr val="C00000"/>
                </a:solidFill>
                <a:latin typeface="Arial"/>
                <a:cs typeface="Arial"/>
              </a:rPr>
              <a:t>Cardiac </a:t>
            </a:r>
            <a:r>
              <a:rPr dirty="0" sz="2000" spc="85">
                <a:solidFill>
                  <a:srgbClr val="C00000"/>
                </a:solidFill>
                <a:latin typeface="Arial"/>
                <a:cs typeface="Arial"/>
              </a:rPr>
              <a:t>Cycle</a:t>
            </a:r>
            <a:r>
              <a:rPr dirty="0" sz="2000" spc="-335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2000" spc="-150">
                <a:solidFill>
                  <a:srgbClr val="C00000"/>
                </a:solidFill>
                <a:latin typeface="Arial"/>
                <a:cs typeface="Arial"/>
              </a:rPr>
              <a:t>?</a:t>
            </a:r>
            <a:endParaRPr sz="2000">
              <a:latin typeface="Arial"/>
              <a:cs typeface="Arial"/>
            </a:endParaRPr>
          </a:p>
          <a:p>
            <a:pPr marL="386080">
              <a:lnSpc>
                <a:spcPct val="100000"/>
              </a:lnSpc>
              <a:spcBef>
                <a:spcPts val="1370"/>
              </a:spcBef>
            </a:pPr>
            <a:r>
              <a:rPr dirty="0" sz="1300" spc="-5" b="1">
                <a:latin typeface="Calibri"/>
                <a:cs typeface="Calibri"/>
              </a:rPr>
              <a:t>Sequence of </a:t>
            </a:r>
            <a:r>
              <a:rPr dirty="0" sz="1300" spc="-15" b="1">
                <a:latin typeface="Calibri"/>
                <a:cs typeface="Calibri"/>
              </a:rPr>
              <a:t>events </a:t>
            </a:r>
            <a:r>
              <a:rPr dirty="0" sz="1300" spc="-10" b="1">
                <a:latin typeface="Calibri"/>
                <a:cs typeface="Calibri"/>
              </a:rPr>
              <a:t>that </a:t>
            </a:r>
            <a:r>
              <a:rPr dirty="0" sz="1300" spc="-20" b="1">
                <a:latin typeface="Calibri"/>
                <a:cs typeface="Calibri"/>
              </a:rPr>
              <a:t>take </a:t>
            </a:r>
            <a:r>
              <a:rPr dirty="0" sz="1300" spc="-5" b="1">
                <a:latin typeface="Calibri"/>
                <a:cs typeface="Calibri"/>
              </a:rPr>
              <a:t>place in the heart in </a:t>
            </a:r>
            <a:r>
              <a:rPr dirty="0" sz="1300" spc="-10" b="1">
                <a:latin typeface="Calibri"/>
                <a:cs typeface="Calibri"/>
              </a:rPr>
              <a:t>each</a:t>
            </a:r>
            <a:r>
              <a:rPr dirty="0" sz="1300" spc="240" b="1">
                <a:latin typeface="Calibri"/>
                <a:cs typeface="Calibri"/>
              </a:rPr>
              <a:t> </a:t>
            </a:r>
            <a:r>
              <a:rPr dirty="0" sz="1300" spc="-10" b="1">
                <a:latin typeface="Calibri"/>
                <a:cs typeface="Calibri"/>
              </a:rPr>
              <a:t>beat</a:t>
            </a:r>
            <a:endParaRPr sz="13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550">
              <a:latin typeface="Times New Roman"/>
              <a:cs typeface="Times New Roman"/>
            </a:endParaRPr>
          </a:p>
          <a:p>
            <a:pPr marL="603250" marR="2613025">
              <a:lnSpc>
                <a:spcPct val="132700"/>
              </a:lnSpc>
              <a:tabLst>
                <a:tab pos="869950" algn="l"/>
              </a:tabLst>
            </a:pPr>
            <a:r>
              <a:rPr dirty="0" sz="1100" b="1">
                <a:solidFill>
                  <a:srgbClr val="C00000"/>
                </a:solidFill>
                <a:latin typeface="Calibri"/>
                <a:cs typeface="Calibri"/>
              </a:rPr>
              <a:t>I:	</a:t>
            </a:r>
            <a:r>
              <a:rPr dirty="0" sz="1100" spc="-5">
                <a:latin typeface="Calibri"/>
                <a:cs typeface="Calibri"/>
              </a:rPr>
              <a:t>Mechanical</a:t>
            </a:r>
            <a:r>
              <a:rPr dirty="0" sz="1100" spc="-7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events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b="1">
                <a:solidFill>
                  <a:srgbClr val="C00000"/>
                </a:solidFill>
                <a:latin typeface="Calibri"/>
                <a:cs typeface="Calibri"/>
              </a:rPr>
              <a:t>II:	</a:t>
            </a:r>
            <a:r>
              <a:rPr dirty="0" sz="1100" spc="-10">
                <a:latin typeface="Calibri"/>
                <a:cs typeface="Calibri"/>
              </a:rPr>
              <a:t>Volume</a:t>
            </a:r>
            <a:r>
              <a:rPr dirty="0" sz="1100" spc="-8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changes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b="1">
                <a:solidFill>
                  <a:srgbClr val="C00000"/>
                </a:solidFill>
                <a:latin typeface="Calibri"/>
                <a:cs typeface="Calibri"/>
              </a:rPr>
              <a:t>III: </a:t>
            </a:r>
            <a:r>
              <a:rPr dirty="0" sz="1100" spc="-5">
                <a:latin typeface="Calibri"/>
                <a:cs typeface="Calibri"/>
              </a:rPr>
              <a:t>Pressure changes  </a:t>
            </a:r>
            <a:r>
              <a:rPr dirty="0" sz="1100" spc="-15" b="1">
                <a:solidFill>
                  <a:srgbClr val="C00000"/>
                </a:solidFill>
                <a:latin typeface="Calibri"/>
                <a:cs typeface="Calibri"/>
              </a:rPr>
              <a:t>IV:	</a:t>
            </a:r>
            <a:r>
              <a:rPr dirty="0" sz="1100">
                <a:latin typeface="Calibri"/>
                <a:cs typeface="Calibri"/>
              </a:rPr>
              <a:t>Heart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sounds</a:t>
            </a:r>
            <a:endParaRPr sz="1100">
              <a:latin typeface="Calibri"/>
              <a:cs typeface="Calibri"/>
            </a:endParaRPr>
          </a:p>
          <a:p>
            <a:pPr marL="603250">
              <a:lnSpc>
                <a:spcPct val="100000"/>
              </a:lnSpc>
              <a:spcBef>
                <a:spcPts val="430"/>
              </a:spcBef>
              <a:tabLst>
                <a:tab pos="880744" algn="l"/>
              </a:tabLst>
            </a:pPr>
            <a:r>
              <a:rPr dirty="0" sz="1100" spc="-25" b="1">
                <a:solidFill>
                  <a:srgbClr val="C00000"/>
                </a:solidFill>
                <a:latin typeface="Calibri"/>
                <a:cs typeface="Calibri"/>
              </a:rPr>
              <a:t>V:	</a:t>
            </a:r>
            <a:r>
              <a:rPr dirty="0" sz="1100" spc="-5">
                <a:latin typeface="Calibri"/>
                <a:cs typeface="Calibri"/>
              </a:rPr>
              <a:t>Electrical events</a:t>
            </a:r>
            <a:r>
              <a:rPr dirty="0" sz="1100" spc="-9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(ECG)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50">
              <a:latin typeface="Times New Roman"/>
              <a:cs typeface="Times New Roman"/>
            </a:endParaRPr>
          </a:p>
          <a:p>
            <a:pPr marL="619125">
              <a:lnSpc>
                <a:spcPct val="100000"/>
              </a:lnSpc>
            </a:pPr>
            <a:r>
              <a:rPr dirty="0" sz="1300" spc="-10" b="1">
                <a:latin typeface="Calibri"/>
                <a:cs typeface="Calibri"/>
              </a:rPr>
              <a:t>Cardiac cycle duration </a:t>
            </a:r>
            <a:r>
              <a:rPr dirty="0" sz="1300" spc="-5" b="1">
                <a:latin typeface="Calibri"/>
                <a:cs typeface="Calibri"/>
              </a:rPr>
              <a:t>= 0.8 </a:t>
            </a:r>
            <a:r>
              <a:rPr dirty="0" sz="1300" spc="-10" b="1">
                <a:latin typeface="Calibri"/>
                <a:cs typeface="Calibri"/>
              </a:rPr>
              <a:t>sec</a:t>
            </a:r>
            <a:r>
              <a:rPr dirty="0" sz="1300" spc="70" b="1">
                <a:latin typeface="Calibri"/>
                <a:cs typeface="Calibri"/>
              </a:rPr>
              <a:t> </a:t>
            </a:r>
            <a:r>
              <a:rPr dirty="0" sz="1300" spc="-5" b="1">
                <a:latin typeface="Calibri"/>
                <a:cs typeface="Calibri"/>
              </a:rPr>
              <a:t>…</a:t>
            </a:r>
            <a:endParaRPr sz="1300">
              <a:latin typeface="Calibri"/>
              <a:cs typeface="Calibri"/>
            </a:endParaRPr>
          </a:p>
          <a:p>
            <a:pPr marL="822960" indent="-141605">
              <a:lnSpc>
                <a:spcPct val="100000"/>
              </a:lnSpc>
              <a:spcBef>
                <a:spcPts val="160"/>
              </a:spcBef>
              <a:buClr>
                <a:srgbClr val="4F5B2F"/>
              </a:buClr>
              <a:buSzPct val="77272"/>
              <a:buFont typeface="Wingdings"/>
              <a:buChar char=""/>
              <a:tabLst>
                <a:tab pos="823594" algn="l"/>
              </a:tabLst>
            </a:pPr>
            <a:r>
              <a:rPr dirty="0" sz="1100">
                <a:latin typeface="Calibri"/>
                <a:cs typeface="Calibri"/>
              </a:rPr>
              <a:t>When </a:t>
            </a:r>
            <a:r>
              <a:rPr dirty="0" sz="1100" spc="-5">
                <a:latin typeface="Calibri"/>
                <a:cs typeface="Calibri"/>
              </a:rPr>
              <a:t>HR </a:t>
            </a:r>
            <a:r>
              <a:rPr dirty="0" sz="1100">
                <a:latin typeface="Calibri"/>
                <a:cs typeface="Calibri"/>
              </a:rPr>
              <a:t>72</a:t>
            </a:r>
            <a:r>
              <a:rPr dirty="0" sz="1100" spc="-8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bpm</a:t>
            </a:r>
            <a:endParaRPr sz="1100">
              <a:latin typeface="Calibri"/>
              <a:cs typeface="Calibri"/>
            </a:endParaRPr>
          </a:p>
          <a:p>
            <a:pPr lvl="1" marL="1083945" indent="-141605">
              <a:lnSpc>
                <a:spcPct val="100000"/>
              </a:lnSpc>
              <a:spcBef>
                <a:spcPts val="20"/>
              </a:spcBef>
              <a:buClr>
                <a:srgbClr val="4F5B2F"/>
              </a:buClr>
              <a:buFont typeface="Wingdings"/>
              <a:buChar char=""/>
              <a:tabLst>
                <a:tab pos="1084580" algn="l"/>
              </a:tabLst>
            </a:pPr>
            <a:r>
              <a:rPr dirty="0" sz="900" spc="-10">
                <a:latin typeface="Calibri"/>
                <a:cs typeface="Calibri"/>
              </a:rPr>
              <a:t>Shortened </a:t>
            </a:r>
            <a:r>
              <a:rPr dirty="0" sz="900" spc="-5">
                <a:latin typeface="Calibri"/>
                <a:cs typeface="Calibri"/>
              </a:rPr>
              <a:t>when </a:t>
            </a:r>
            <a:r>
              <a:rPr dirty="0" sz="900">
                <a:latin typeface="Calibri"/>
                <a:cs typeface="Calibri"/>
              </a:rPr>
              <a:t>HR</a:t>
            </a:r>
            <a:r>
              <a:rPr dirty="0" sz="900" spc="5">
                <a:latin typeface="Calibri"/>
                <a:cs typeface="Calibri"/>
              </a:rPr>
              <a:t> </a:t>
            </a:r>
            <a:r>
              <a:rPr dirty="0" sz="900" spc="-5" b="1">
                <a:latin typeface="Symbol"/>
                <a:cs typeface="Symbol"/>
              </a:rPr>
              <a:t></a:t>
            </a:r>
            <a:endParaRPr sz="900">
              <a:latin typeface="Symbol"/>
              <a:cs typeface="Symbol"/>
            </a:endParaRPr>
          </a:p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250">
              <a:latin typeface="Times New Roman"/>
              <a:cs typeface="Times New Roman"/>
            </a:endParaRPr>
          </a:p>
          <a:p>
            <a:pPr algn="r" marR="252729">
              <a:lnSpc>
                <a:spcPct val="100000"/>
              </a:lnSpc>
            </a:pPr>
            <a:r>
              <a:rPr dirty="0" sz="600" b="1">
                <a:solidFill>
                  <a:srgbClr val="001F5F"/>
                </a:solidFill>
                <a:latin typeface="Arial"/>
                <a:cs typeface="Arial"/>
              </a:rPr>
              <a:t>9</a:t>
            </a:r>
            <a:endParaRPr sz="60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5099303" y="882396"/>
            <a:ext cx="600455" cy="26974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1143000" y="4844796"/>
            <a:ext cx="4572000" cy="3429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1143000" y="4844796"/>
            <a:ext cx="536575" cy="2646045"/>
          </a:xfrm>
          <a:custGeom>
            <a:avLst/>
            <a:gdLst/>
            <a:ahLst/>
            <a:cxnLst/>
            <a:rect l="l" t="t" r="r" b="b"/>
            <a:pathLst>
              <a:path w="536575" h="2646045">
                <a:moveTo>
                  <a:pt x="536448" y="0"/>
                </a:moveTo>
                <a:lnTo>
                  <a:pt x="407924" y="0"/>
                </a:lnTo>
                <a:lnTo>
                  <a:pt x="0" y="2486152"/>
                </a:lnTo>
                <a:lnTo>
                  <a:pt x="0" y="2629027"/>
                </a:lnTo>
                <a:lnTo>
                  <a:pt x="99987" y="2645664"/>
                </a:lnTo>
                <a:lnTo>
                  <a:pt x="536448" y="0"/>
                </a:lnTo>
                <a:close/>
              </a:path>
            </a:pathLst>
          </a:custGeom>
          <a:solidFill>
            <a:srgbClr val="BB1C1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1143000" y="4844796"/>
            <a:ext cx="379730" cy="2312035"/>
          </a:xfrm>
          <a:custGeom>
            <a:avLst/>
            <a:gdLst/>
            <a:ahLst/>
            <a:cxnLst/>
            <a:rect l="l" t="t" r="r" b="b"/>
            <a:pathLst>
              <a:path w="379730" h="2312034">
                <a:moveTo>
                  <a:pt x="379475" y="0"/>
                </a:moveTo>
                <a:lnTo>
                  <a:pt x="252475" y="0"/>
                </a:lnTo>
                <a:lnTo>
                  <a:pt x="0" y="1538096"/>
                </a:lnTo>
                <a:lnTo>
                  <a:pt x="0" y="2311908"/>
                </a:lnTo>
                <a:lnTo>
                  <a:pt x="379475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1143000" y="7676388"/>
            <a:ext cx="452755" cy="597535"/>
          </a:xfrm>
          <a:custGeom>
            <a:avLst/>
            <a:gdLst/>
            <a:ahLst/>
            <a:cxnLst/>
            <a:rect l="l" t="t" r="r" b="b"/>
            <a:pathLst>
              <a:path w="452755" h="597534">
                <a:moveTo>
                  <a:pt x="0" y="0"/>
                </a:moveTo>
                <a:lnTo>
                  <a:pt x="0" y="9524"/>
                </a:lnTo>
                <a:lnTo>
                  <a:pt x="426466" y="597407"/>
                </a:lnTo>
                <a:lnTo>
                  <a:pt x="452628" y="597407"/>
                </a:lnTo>
                <a:lnTo>
                  <a:pt x="0" y="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1143000" y="7493507"/>
            <a:ext cx="744220" cy="780415"/>
          </a:xfrm>
          <a:custGeom>
            <a:avLst/>
            <a:gdLst/>
            <a:ahLst/>
            <a:cxnLst/>
            <a:rect l="l" t="t" r="r" b="b"/>
            <a:pathLst>
              <a:path w="744219" h="780415">
                <a:moveTo>
                  <a:pt x="0" y="0"/>
                </a:moveTo>
                <a:lnTo>
                  <a:pt x="0" y="2413"/>
                </a:lnTo>
                <a:lnTo>
                  <a:pt x="715137" y="780288"/>
                </a:lnTo>
                <a:lnTo>
                  <a:pt x="743712" y="780288"/>
                </a:lnTo>
                <a:lnTo>
                  <a:pt x="0" y="0"/>
                </a:lnTo>
                <a:close/>
              </a:path>
            </a:pathLst>
          </a:custGeom>
          <a:solidFill>
            <a:srgbClr val="5E0D0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1143000" y="7473695"/>
            <a:ext cx="1065530" cy="800100"/>
          </a:xfrm>
          <a:custGeom>
            <a:avLst/>
            <a:gdLst/>
            <a:ahLst/>
            <a:cxnLst/>
            <a:rect l="l" t="t" r="r" b="b"/>
            <a:pathLst>
              <a:path w="1065530" h="800100">
                <a:moveTo>
                  <a:pt x="0" y="0"/>
                </a:moveTo>
                <a:lnTo>
                  <a:pt x="0" y="19049"/>
                </a:lnTo>
                <a:lnTo>
                  <a:pt x="743204" y="800099"/>
                </a:lnTo>
                <a:lnTo>
                  <a:pt x="1065276" y="800099"/>
                </a:lnTo>
                <a:lnTo>
                  <a:pt x="99949" y="16636"/>
                </a:lnTo>
                <a:lnTo>
                  <a:pt x="0" y="0"/>
                </a:lnTo>
                <a:close/>
              </a:path>
            </a:pathLst>
          </a:custGeom>
          <a:solidFill>
            <a:srgbClr val="8D151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1143000" y="7523988"/>
            <a:ext cx="688975" cy="749935"/>
          </a:xfrm>
          <a:custGeom>
            <a:avLst/>
            <a:gdLst/>
            <a:ahLst/>
            <a:cxnLst/>
            <a:rect l="l" t="t" r="r" b="b"/>
            <a:pathLst>
              <a:path w="688975" h="749934">
                <a:moveTo>
                  <a:pt x="0" y="0"/>
                </a:moveTo>
                <a:lnTo>
                  <a:pt x="0" y="152399"/>
                </a:lnTo>
                <a:lnTo>
                  <a:pt x="453136" y="749807"/>
                </a:lnTo>
                <a:lnTo>
                  <a:pt x="688848" y="749807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1143000" y="6484620"/>
            <a:ext cx="4572000" cy="52425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1370075" y="6748271"/>
            <a:ext cx="1552956" cy="41605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3896867" y="6748271"/>
            <a:ext cx="1552956" cy="416051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2342388" y="6748271"/>
            <a:ext cx="879348" cy="416051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3617976" y="6748271"/>
            <a:ext cx="879348" cy="416051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1481327" y="5623559"/>
            <a:ext cx="3858768" cy="138988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2439161" y="5156453"/>
            <a:ext cx="1981200" cy="471170"/>
          </a:xfrm>
          <a:custGeom>
            <a:avLst/>
            <a:gdLst/>
            <a:ahLst/>
            <a:cxnLst/>
            <a:rect l="l" t="t" r="r" b="b"/>
            <a:pathLst>
              <a:path w="1981200" h="471170">
                <a:moveTo>
                  <a:pt x="1902714" y="0"/>
                </a:moveTo>
                <a:lnTo>
                  <a:pt x="78486" y="0"/>
                </a:lnTo>
                <a:lnTo>
                  <a:pt x="47952" y="6173"/>
                </a:lnTo>
                <a:lnTo>
                  <a:pt x="23002" y="23002"/>
                </a:lnTo>
                <a:lnTo>
                  <a:pt x="6173" y="47952"/>
                </a:lnTo>
                <a:lnTo>
                  <a:pt x="0" y="78486"/>
                </a:lnTo>
                <a:lnTo>
                  <a:pt x="0" y="470916"/>
                </a:lnTo>
                <a:lnTo>
                  <a:pt x="1981200" y="470916"/>
                </a:lnTo>
                <a:lnTo>
                  <a:pt x="1981200" y="78486"/>
                </a:lnTo>
                <a:lnTo>
                  <a:pt x="1975026" y="47952"/>
                </a:lnTo>
                <a:lnTo>
                  <a:pt x="1958197" y="23002"/>
                </a:lnTo>
                <a:lnTo>
                  <a:pt x="1933247" y="6173"/>
                </a:lnTo>
                <a:lnTo>
                  <a:pt x="1902714" y="0"/>
                </a:lnTo>
                <a:close/>
              </a:path>
            </a:pathLst>
          </a:custGeom>
          <a:solidFill>
            <a:srgbClr val="EAAC3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2439161" y="5156453"/>
            <a:ext cx="1981200" cy="471170"/>
          </a:xfrm>
          <a:custGeom>
            <a:avLst/>
            <a:gdLst/>
            <a:ahLst/>
            <a:cxnLst/>
            <a:rect l="l" t="t" r="r" b="b"/>
            <a:pathLst>
              <a:path w="1981200" h="471170">
                <a:moveTo>
                  <a:pt x="78486" y="0"/>
                </a:moveTo>
                <a:lnTo>
                  <a:pt x="1902714" y="0"/>
                </a:lnTo>
                <a:lnTo>
                  <a:pt x="1933247" y="6173"/>
                </a:lnTo>
                <a:lnTo>
                  <a:pt x="1958197" y="23002"/>
                </a:lnTo>
                <a:lnTo>
                  <a:pt x="1975026" y="47952"/>
                </a:lnTo>
                <a:lnTo>
                  <a:pt x="1981200" y="78486"/>
                </a:lnTo>
                <a:lnTo>
                  <a:pt x="1981200" y="470916"/>
                </a:lnTo>
                <a:lnTo>
                  <a:pt x="0" y="470916"/>
                </a:lnTo>
                <a:lnTo>
                  <a:pt x="0" y="78486"/>
                </a:lnTo>
                <a:lnTo>
                  <a:pt x="6173" y="47952"/>
                </a:lnTo>
                <a:lnTo>
                  <a:pt x="23002" y="23002"/>
                </a:lnTo>
                <a:lnTo>
                  <a:pt x="47952" y="6173"/>
                </a:lnTo>
                <a:lnTo>
                  <a:pt x="78486" y="0"/>
                </a:lnTo>
                <a:close/>
              </a:path>
            </a:pathLst>
          </a:custGeom>
          <a:ln w="7619">
            <a:solidFill>
              <a:srgbClr val="AC7C2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 txBox="1"/>
          <p:nvPr/>
        </p:nvSpPr>
        <p:spPr>
          <a:xfrm>
            <a:off x="2609723" y="5295010"/>
            <a:ext cx="1640839" cy="18097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1420"/>
              </a:lnSpc>
            </a:pPr>
            <a:r>
              <a:rPr dirty="0" sz="1200" spc="-85" b="1">
                <a:solidFill>
                  <a:srgbClr val="FFFFFF"/>
                </a:solidFill>
                <a:latin typeface="Trebuchet MS"/>
                <a:cs typeface="Trebuchet MS"/>
              </a:rPr>
              <a:t>Events </a:t>
            </a:r>
            <a:r>
              <a:rPr dirty="0" sz="1200" spc="-100" b="1">
                <a:solidFill>
                  <a:srgbClr val="FFFFFF"/>
                </a:solidFill>
                <a:latin typeface="Trebuchet MS"/>
                <a:cs typeface="Trebuchet MS"/>
              </a:rPr>
              <a:t>in </a:t>
            </a:r>
            <a:r>
              <a:rPr dirty="0" sz="1200" spc="-140" b="1">
                <a:solidFill>
                  <a:srgbClr val="FFFFFF"/>
                </a:solidFill>
                <a:latin typeface="Trebuchet MS"/>
                <a:cs typeface="Trebuchet MS"/>
              </a:rPr>
              <a:t>the </a:t>
            </a:r>
            <a:r>
              <a:rPr dirty="0" sz="1200" spc="-85" b="1">
                <a:solidFill>
                  <a:srgbClr val="FFFFFF"/>
                </a:solidFill>
                <a:latin typeface="Trebuchet MS"/>
                <a:cs typeface="Trebuchet MS"/>
              </a:rPr>
              <a:t>Cardiac</a:t>
            </a:r>
            <a:r>
              <a:rPr dirty="0" sz="1200" spc="-55" b="1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dirty="0" sz="1200" spc="-85" b="1">
                <a:solidFill>
                  <a:srgbClr val="FFFFFF"/>
                </a:solidFill>
                <a:latin typeface="Trebuchet MS"/>
                <a:cs typeface="Trebuchet MS"/>
              </a:rPr>
              <a:t>Cycle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1231391" y="7399019"/>
            <a:ext cx="755904" cy="246888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1213103" y="7174992"/>
            <a:ext cx="794004" cy="298704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 txBox="1"/>
          <p:nvPr/>
        </p:nvSpPr>
        <p:spPr>
          <a:xfrm>
            <a:off x="1305813" y="7221982"/>
            <a:ext cx="617220" cy="44323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>
              <a:lnSpc>
                <a:spcPct val="100000"/>
              </a:lnSpc>
            </a:pPr>
            <a:r>
              <a:rPr dirty="0" sz="1000" spc="-5">
                <a:solidFill>
                  <a:srgbClr val="FFFFFF"/>
                </a:solidFill>
                <a:latin typeface="JasmineUPC"/>
                <a:cs typeface="JasmineUPC"/>
              </a:rPr>
              <a:t>1</a:t>
            </a:r>
            <a:endParaRPr sz="1000">
              <a:latin typeface="JasmineUPC"/>
              <a:cs typeface="JasmineUPC"/>
            </a:endParaRPr>
          </a:p>
          <a:p>
            <a:pPr algn="ctr" marL="54610" indent="-54610">
              <a:lnSpc>
                <a:spcPts val="1110"/>
              </a:lnSpc>
              <a:spcBef>
                <a:spcPts val="80"/>
              </a:spcBef>
              <a:buFont typeface="Arial"/>
              <a:buChar char="•"/>
              <a:tabLst>
                <a:tab pos="55244" algn="l"/>
              </a:tabLst>
            </a:pPr>
            <a:r>
              <a:rPr dirty="0" sz="1000" spc="-65" b="1">
                <a:solidFill>
                  <a:srgbClr val="585858"/>
                </a:solidFill>
                <a:latin typeface="Trebuchet MS"/>
                <a:cs typeface="Trebuchet MS"/>
              </a:rPr>
              <a:t>M</a:t>
            </a:r>
            <a:r>
              <a:rPr dirty="0" sz="1000" spc="-90" b="1">
                <a:solidFill>
                  <a:srgbClr val="585858"/>
                </a:solidFill>
                <a:latin typeface="Trebuchet MS"/>
                <a:cs typeface="Trebuchet MS"/>
              </a:rPr>
              <a:t>ec</a:t>
            </a:r>
            <a:r>
              <a:rPr dirty="0" sz="1000" spc="-95" b="1">
                <a:solidFill>
                  <a:srgbClr val="585858"/>
                </a:solidFill>
                <a:latin typeface="Trebuchet MS"/>
                <a:cs typeface="Trebuchet MS"/>
              </a:rPr>
              <a:t>h</a:t>
            </a:r>
            <a:r>
              <a:rPr dirty="0" sz="1000" spc="-85" b="1">
                <a:solidFill>
                  <a:srgbClr val="585858"/>
                </a:solidFill>
                <a:latin typeface="Trebuchet MS"/>
                <a:cs typeface="Trebuchet MS"/>
              </a:rPr>
              <a:t>a</a:t>
            </a:r>
            <a:r>
              <a:rPr dirty="0" sz="1000" spc="-85" b="1">
                <a:solidFill>
                  <a:srgbClr val="585858"/>
                </a:solidFill>
                <a:latin typeface="Trebuchet MS"/>
                <a:cs typeface="Trebuchet MS"/>
              </a:rPr>
              <a:t>n</a:t>
            </a:r>
            <a:r>
              <a:rPr dirty="0" sz="1000" spc="-70" b="1">
                <a:solidFill>
                  <a:srgbClr val="585858"/>
                </a:solidFill>
                <a:latin typeface="Trebuchet MS"/>
                <a:cs typeface="Trebuchet MS"/>
              </a:rPr>
              <a:t>ica</a:t>
            </a:r>
            <a:r>
              <a:rPr dirty="0" sz="1000" spc="-70" b="1">
                <a:solidFill>
                  <a:srgbClr val="585858"/>
                </a:solidFill>
                <a:latin typeface="Trebuchet MS"/>
                <a:cs typeface="Trebuchet MS"/>
              </a:rPr>
              <a:t>l</a:t>
            </a:r>
            <a:endParaRPr sz="1000">
              <a:latin typeface="Trebuchet MS"/>
              <a:cs typeface="Trebuchet MS"/>
            </a:endParaRPr>
          </a:p>
          <a:p>
            <a:pPr algn="ctr" marL="54610">
              <a:lnSpc>
                <a:spcPts val="1095"/>
              </a:lnSpc>
            </a:pPr>
            <a:r>
              <a:rPr dirty="0" sz="1000" spc="-85" b="1">
                <a:solidFill>
                  <a:srgbClr val="585858"/>
                </a:solidFill>
                <a:latin typeface="Trebuchet MS"/>
                <a:cs typeface="Trebuchet MS"/>
              </a:rPr>
              <a:t>events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2142744" y="7399019"/>
            <a:ext cx="755904" cy="246888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/>
          <p:nvPr/>
        </p:nvSpPr>
        <p:spPr>
          <a:xfrm>
            <a:off x="2124455" y="7174992"/>
            <a:ext cx="794004" cy="298704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 txBox="1"/>
          <p:nvPr/>
        </p:nvSpPr>
        <p:spPr>
          <a:xfrm>
            <a:off x="2313177" y="7221982"/>
            <a:ext cx="450850" cy="44323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 marR="21590">
              <a:lnSpc>
                <a:spcPct val="100000"/>
              </a:lnSpc>
            </a:pPr>
            <a:r>
              <a:rPr dirty="0" sz="1000" spc="-5">
                <a:solidFill>
                  <a:srgbClr val="FFFFFF"/>
                </a:solidFill>
                <a:latin typeface="JasmineUPC"/>
                <a:cs typeface="JasmineUPC"/>
              </a:rPr>
              <a:t>2</a:t>
            </a:r>
            <a:endParaRPr sz="1000">
              <a:latin typeface="JasmineUPC"/>
              <a:cs typeface="JasmineUPC"/>
            </a:endParaRPr>
          </a:p>
          <a:p>
            <a:pPr algn="ctr" marL="54610" marR="19685" indent="-54610">
              <a:lnSpc>
                <a:spcPts val="1110"/>
              </a:lnSpc>
              <a:spcBef>
                <a:spcPts val="80"/>
              </a:spcBef>
              <a:buFont typeface="Arial"/>
              <a:buChar char="•"/>
              <a:tabLst>
                <a:tab pos="55244" algn="l"/>
              </a:tabLst>
            </a:pPr>
            <a:r>
              <a:rPr dirty="0" sz="1000" spc="-145" b="1">
                <a:solidFill>
                  <a:srgbClr val="585858"/>
                </a:solidFill>
                <a:latin typeface="Trebuchet MS"/>
                <a:cs typeface="Trebuchet MS"/>
              </a:rPr>
              <a:t>V</a:t>
            </a:r>
            <a:r>
              <a:rPr dirty="0" sz="1000" spc="-70" b="1">
                <a:solidFill>
                  <a:srgbClr val="585858"/>
                </a:solidFill>
                <a:latin typeface="Trebuchet MS"/>
                <a:cs typeface="Trebuchet MS"/>
              </a:rPr>
              <a:t>o</a:t>
            </a:r>
            <a:r>
              <a:rPr dirty="0" sz="1000" spc="-55" b="1">
                <a:solidFill>
                  <a:srgbClr val="585858"/>
                </a:solidFill>
                <a:latin typeface="Trebuchet MS"/>
                <a:cs typeface="Trebuchet MS"/>
              </a:rPr>
              <a:t>l</a:t>
            </a:r>
            <a:r>
              <a:rPr dirty="0" sz="1000" spc="-105" b="1">
                <a:solidFill>
                  <a:srgbClr val="585858"/>
                </a:solidFill>
                <a:latin typeface="Trebuchet MS"/>
                <a:cs typeface="Trebuchet MS"/>
              </a:rPr>
              <a:t>u</a:t>
            </a:r>
            <a:r>
              <a:rPr dirty="0" sz="1000" spc="-130" b="1">
                <a:solidFill>
                  <a:srgbClr val="585858"/>
                </a:solidFill>
                <a:latin typeface="Trebuchet MS"/>
                <a:cs typeface="Trebuchet MS"/>
              </a:rPr>
              <a:t>m</a:t>
            </a:r>
            <a:r>
              <a:rPr dirty="0" sz="1000" spc="-125" b="1">
                <a:solidFill>
                  <a:srgbClr val="585858"/>
                </a:solidFill>
                <a:latin typeface="Trebuchet MS"/>
                <a:cs typeface="Trebuchet MS"/>
              </a:rPr>
              <a:t>e</a:t>
            </a:r>
            <a:endParaRPr sz="1000">
              <a:latin typeface="Trebuchet MS"/>
              <a:cs typeface="Trebuchet MS"/>
            </a:endParaRPr>
          </a:p>
          <a:p>
            <a:pPr algn="ctr" marL="27305">
              <a:lnSpc>
                <a:spcPts val="1095"/>
              </a:lnSpc>
            </a:pPr>
            <a:r>
              <a:rPr dirty="0" sz="1000" spc="-75" b="1">
                <a:solidFill>
                  <a:srgbClr val="585858"/>
                </a:solidFill>
                <a:latin typeface="Trebuchet MS"/>
                <a:cs typeface="Trebuchet MS"/>
              </a:rPr>
              <a:t>ch</a:t>
            </a:r>
            <a:r>
              <a:rPr dirty="0" sz="1000" spc="-85" b="1">
                <a:solidFill>
                  <a:srgbClr val="585858"/>
                </a:solidFill>
                <a:latin typeface="Trebuchet MS"/>
                <a:cs typeface="Trebuchet MS"/>
              </a:rPr>
              <a:t>an</a:t>
            </a:r>
            <a:r>
              <a:rPr dirty="0" sz="1000" spc="-5" b="1">
                <a:solidFill>
                  <a:srgbClr val="585858"/>
                </a:solidFill>
                <a:latin typeface="Trebuchet MS"/>
                <a:cs typeface="Trebuchet MS"/>
              </a:rPr>
              <a:t>g</a:t>
            </a:r>
            <a:r>
              <a:rPr dirty="0" sz="1000" spc="-50" b="1">
                <a:solidFill>
                  <a:srgbClr val="585858"/>
                </a:solidFill>
                <a:latin typeface="Trebuchet MS"/>
                <a:cs typeface="Trebuchet MS"/>
              </a:rPr>
              <a:t>es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3054095" y="7399019"/>
            <a:ext cx="755904" cy="246888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/>
          <p:nvPr/>
        </p:nvSpPr>
        <p:spPr>
          <a:xfrm>
            <a:off x="3034283" y="7174992"/>
            <a:ext cx="795528" cy="298704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0" name="object 40"/>
          <p:cNvSpPr txBox="1"/>
          <p:nvPr/>
        </p:nvSpPr>
        <p:spPr>
          <a:xfrm>
            <a:off x="3187954" y="7221982"/>
            <a:ext cx="497840" cy="44323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>
              <a:lnSpc>
                <a:spcPct val="100000"/>
              </a:lnSpc>
            </a:pPr>
            <a:r>
              <a:rPr dirty="0" sz="1000" spc="-5">
                <a:solidFill>
                  <a:srgbClr val="FFFFFF"/>
                </a:solidFill>
                <a:latin typeface="JasmineUPC"/>
                <a:cs typeface="JasmineUPC"/>
              </a:rPr>
              <a:t>3</a:t>
            </a:r>
            <a:endParaRPr sz="1000">
              <a:latin typeface="JasmineUPC"/>
              <a:cs typeface="JasmineUPC"/>
            </a:endParaRPr>
          </a:p>
          <a:p>
            <a:pPr algn="ctr" marL="54610" indent="-54610">
              <a:lnSpc>
                <a:spcPts val="1110"/>
              </a:lnSpc>
              <a:spcBef>
                <a:spcPts val="80"/>
              </a:spcBef>
              <a:buFont typeface="Arial"/>
              <a:buChar char="•"/>
              <a:tabLst>
                <a:tab pos="55244" algn="l"/>
              </a:tabLst>
            </a:pPr>
            <a:r>
              <a:rPr dirty="0" sz="1000" spc="-50" b="1">
                <a:solidFill>
                  <a:srgbClr val="585858"/>
                </a:solidFill>
                <a:latin typeface="Trebuchet MS"/>
                <a:cs typeface="Trebuchet MS"/>
              </a:rPr>
              <a:t>P</a:t>
            </a:r>
            <a:r>
              <a:rPr dirty="0" sz="1000" spc="-120" b="1">
                <a:solidFill>
                  <a:srgbClr val="585858"/>
                </a:solidFill>
                <a:latin typeface="Trebuchet MS"/>
                <a:cs typeface="Trebuchet MS"/>
              </a:rPr>
              <a:t>r</a:t>
            </a:r>
            <a:r>
              <a:rPr dirty="0" sz="1000" spc="-50" b="1">
                <a:solidFill>
                  <a:srgbClr val="585858"/>
                </a:solidFill>
                <a:latin typeface="Trebuchet MS"/>
                <a:cs typeface="Trebuchet MS"/>
              </a:rPr>
              <a:t>es</a:t>
            </a:r>
            <a:r>
              <a:rPr dirty="0" sz="1000" spc="-30" b="1">
                <a:solidFill>
                  <a:srgbClr val="585858"/>
                </a:solidFill>
                <a:latin typeface="Trebuchet MS"/>
                <a:cs typeface="Trebuchet MS"/>
              </a:rPr>
              <a:t>s</a:t>
            </a:r>
            <a:r>
              <a:rPr dirty="0" sz="1000" spc="-35" b="1">
                <a:solidFill>
                  <a:srgbClr val="585858"/>
                </a:solidFill>
                <a:latin typeface="Trebuchet MS"/>
                <a:cs typeface="Trebuchet MS"/>
              </a:rPr>
              <a:t>u</a:t>
            </a:r>
            <a:r>
              <a:rPr dirty="0" sz="1000" spc="-120" b="1">
                <a:solidFill>
                  <a:srgbClr val="585858"/>
                </a:solidFill>
                <a:latin typeface="Trebuchet MS"/>
                <a:cs typeface="Trebuchet MS"/>
              </a:rPr>
              <a:t>r</a:t>
            </a:r>
            <a:r>
              <a:rPr dirty="0" sz="1000" spc="-125" b="1">
                <a:solidFill>
                  <a:srgbClr val="585858"/>
                </a:solidFill>
                <a:latin typeface="Trebuchet MS"/>
                <a:cs typeface="Trebuchet MS"/>
              </a:rPr>
              <a:t>e</a:t>
            </a:r>
            <a:endParaRPr sz="1000">
              <a:latin typeface="Trebuchet MS"/>
              <a:cs typeface="Trebuchet MS"/>
            </a:endParaRPr>
          </a:p>
          <a:p>
            <a:pPr algn="ctr" marL="53340">
              <a:lnSpc>
                <a:spcPts val="1095"/>
              </a:lnSpc>
            </a:pPr>
            <a:r>
              <a:rPr dirty="0" sz="1000" spc="-75" b="1">
                <a:solidFill>
                  <a:srgbClr val="585858"/>
                </a:solidFill>
                <a:latin typeface="Trebuchet MS"/>
                <a:cs typeface="Trebuchet MS"/>
              </a:rPr>
              <a:t>ch</a:t>
            </a:r>
            <a:r>
              <a:rPr dirty="0" sz="1000" spc="-85" b="1">
                <a:solidFill>
                  <a:srgbClr val="585858"/>
                </a:solidFill>
                <a:latin typeface="Trebuchet MS"/>
                <a:cs typeface="Trebuchet MS"/>
              </a:rPr>
              <a:t>an</a:t>
            </a:r>
            <a:r>
              <a:rPr dirty="0" sz="1000" spc="-5" b="1">
                <a:solidFill>
                  <a:srgbClr val="585858"/>
                </a:solidFill>
                <a:latin typeface="Trebuchet MS"/>
                <a:cs typeface="Trebuchet MS"/>
              </a:rPr>
              <a:t>g</a:t>
            </a:r>
            <a:r>
              <a:rPr dirty="0" sz="1000" spc="-50" b="1">
                <a:solidFill>
                  <a:srgbClr val="585858"/>
                </a:solidFill>
                <a:latin typeface="Trebuchet MS"/>
                <a:cs typeface="Trebuchet MS"/>
              </a:rPr>
              <a:t>es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3965447" y="7399019"/>
            <a:ext cx="755903" cy="246888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2" name="object 42"/>
          <p:cNvSpPr/>
          <p:nvPr/>
        </p:nvSpPr>
        <p:spPr>
          <a:xfrm>
            <a:off x="3945635" y="7174992"/>
            <a:ext cx="795527" cy="298704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3" name="object 43"/>
          <p:cNvSpPr txBox="1"/>
          <p:nvPr/>
        </p:nvSpPr>
        <p:spPr>
          <a:xfrm>
            <a:off x="4187697" y="7221982"/>
            <a:ext cx="373380" cy="44323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 marR="46990">
              <a:lnSpc>
                <a:spcPct val="100000"/>
              </a:lnSpc>
            </a:pPr>
            <a:r>
              <a:rPr dirty="0" sz="1000" spc="-5">
                <a:solidFill>
                  <a:srgbClr val="FFFFFF"/>
                </a:solidFill>
                <a:latin typeface="JasmineUPC"/>
                <a:cs typeface="JasmineUPC"/>
              </a:rPr>
              <a:t>4</a:t>
            </a:r>
            <a:endParaRPr sz="1000">
              <a:latin typeface="JasmineUPC"/>
              <a:cs typeface="JasmineUPC"/>
            </a:endParaRPr>
          </a:p>
          <a:p>
            <a:pPr algn="ctr" marL="54610" marR="45720" indent="-54610">
              <a:lnSpc>
                <a:spcPts val="1110"/>
              </a:lnSpc>
              <a:spcBef>
                <a:spcPts val="80"/>
              </a:spcBef>
              <a:buFont typeface="Arial"/>
              <a:buChar char="•"/>
              <a:tabLst>
                <a:tab pos="55244" algn="l"/>
              </a:tabLst>
            </a:pPr>
            <a:r>
              <a:rPr dirty="0" sz="1000" spc="-110" b="1">
                <a:solidFill>
                  <a:srgbClr val="585858"/>
                </a:solidFill>
                <a:latin typeface="Trebuchet MS"/>
                <a:cs typeface="Trebuchet MS"/>
              </a:rPr>
              <a:t>Hea</a:t>
            </a:r>
            <a:r>
              <a:rPr dirty="0" sz="1000" spc="-85" b="1">
                <a:solidFill>
                  <a:srgbClr val="585858"/>
                </a:solidFill>
                <a:latin typeface="Trebuchet MS"/>
                <a:cs typeface="Trebuchet MS"/>
              </a:rPr>
              <a:t>r</a:t>
            </a:r>
            <a:r>
              <a:rPr dirty="0" sz="1000" spc="-125" b="1">
                <a:solidFill>
                  <a:srgbClr val="585858"/>
                </a:solidFill>
                <a:latin typeface="Trebuchet MS"/>
                <a:cs typeface="Trebuchet MS"/>
              </a:rPr>
              <a:t>t</a:t>
            </a:r>
            <a:endParaRPr sz="1000">
              <a:latin typeface="Trebuchet MS"/>
              <a:cs typeface="Trebuchet MS"/>
            </a:endParaRPr>
          </a:p>
          <a:p>
            <a:pPr algn="ctr" marL="1270">
              <a:lnSpc>
                <a:spcPts val="1095"/>
              </a:lnSpc>
            </a:pPr>
            <a:r>
              <a:rPr dirty="0" sz="1000" spc="-25" b="1">
                <a:solidFill>
                  <a:srgbClr val="585858"/>
                </a:solidFill>
                <a:latin typeface="Trebuchet MS"/>
                <a:cs typeface="Trebuchet MS"/>
              </a:rPr>
              <a:t>so</a:t>
            </a:r>
            <a:r>
              <a:rPr dirty="0" sz="1000" spc="-95" b="1">
                <a:solidFill>
                  <a:srgbClr val="585858"/>
                </a:solidFill>
                <a:latin typeface="Trebuchet MS"/>
                <a:cs typeface="Trebuchet MS"/>
              </a:rPr>
              <a:t>u</a:t>
            </a:r>
            <a:r>
              <a:rPr dirty="0" sz="1000" spc="-95" b="1">
                <a:solidFill>
                  <a:srgbClr val="585858"/>
                </a:solidFill>
                <a:latin typeface="Trebuchet MS"/>
                <a:cs typeface="Trebuchet MS"/>
              </a:rPr>
              <a:t>n</a:t>
            </a:r>
            <a:r>
              <a:rPr dirty="0" sz="1000" spc="-85" b="1">
                <a:solidFill>
                  <a:srgbClr val="585858"/>
                </a:solidFill>
                <a:latin typeface="Trebuchet MS"/>
                <a:cs typeface="Trebuchet MS"/>
              </a:rPr>
              <a:t>d</a:t>
            </a:r>
            <a:r>
              <a:rPr dirty="0" sz="1000" spc="20" b="1">
                <a:solidFill>
                  <a:srgbClr val="585858"/>
                </a:solidFill>
                <a:latin typeface="Trebuchet MS"/>
                <a:cs typeface="Trebuchet MS"/>
              </a:rPr>
              <a:t>s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4876800" y="7399019"/>
            <a:ext cx="755903" cy="246888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5" name="object 45"/>
          <p:cNvSpPr/>
          <p:nvPr/>
        </p:nvSpPr>
        <p:spPr>
          <a:xfrm>
            <a:off x="4856988" y="7174992"/>
            <a:ext cx="795527" cy="298704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6" name="object 46"/>
          <p:cNvSpPr txBox="1"/>
          <p:nvPr/>
        </p:nvSpPr>
        <p:spPr>
          <a:xfrm>
            <a:off x="4960365" y="7221982"/>
            <a:ext cx="651510" cy="44323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 marR="48260">
              <a:lnSpc>
                <a:spcPct val="100000"/>
              </a:lnSpc>
            </a:pPr>
            <a:r>
              <a:rPr dirty="0" sz="1000" spc="-5">
                <a:solidFill>
                  <a:srgbClr val="FFFFFF"/>
                </a:solidFill>
                <a:latin typeface="JasmineUPC"/>
                <a:cs typeface="JasmineUPC"/>
              </a:rPr>
              <a:t>5</a:t>
            </a:r>
            <a:endParaRPr sz="1000">
              <a:latin typeface="JasmineUPC"/>
              <a:cs typeface="JasmineUPC"/>
            </a:endParaRPr>
          </a:p>
          <a:p>
            <a:pPr algn="ctr" marL="95885" marR="43815" indent="-55244">
              <a:lnSpc>
                <a:spcPts val="1110"/>
              </a:lnSpc>
              <a:spcBef>
                <a:spcPts val="80"/>
              </a:spcBef>
              <a:buFont typeface="Arial"/>
              <a:buChar char="•"/>
              <a:tabLst>
                <a:tab pos="96520" algn="l"/>
              </a:tabLst>
            </a:pPr>
            <a:r>
              <a:rPr dirty="0" sz="1000" spc="-80" b="1">
                <a:solidFill>
                  <a:srgbClr val="585858"/>
                </a:solidFill>
                <a:latin typeface="Trebuchet MS"/>
                <a:cs typeface="Trebuchet MS"/>
              </a:rPr>
              <a:t>Electrical</a:t>
            </a:r>
            <a:endParaRPr sz="1000">
              <a:latin typeface="Trebuchet MS"/>
              <a:cs typeface="Trebuchet MS"/>
            </a:endParaRPr>
          </a:p>
          <a:p>
            <a:pPr algn="ctr">
              <a:lnSpc>
                <a:spcPts val="1095"/>
              </a:lnSpc>
            </a:pPr>
            <a:r>
              <a:rPr dirty="0" sz="1000" spc="-85" b="1">
                <a:solidFill>
                  <a:srgbClr val="585858"/>
                </a:solidFill>
                <a:latin typeface="Trebuchet MS"/>
                <a:cs typeface="Trebuchet MS"/>
              </a:rPr>
              <a:t>events</a:t>
            </a:r>
            <a:r>
              <a:rPr dirty="0" sz="1000" spc="-165" b="1">
                <a:solidFill>
                  <a:srgbClr val="585858"/>
                </a:solidFill>
                <a:latin typeface="Trebuchet MS"/>
                <a:cs typeface="Trebuchet MS"/>
              </a:rPr>
              <a:t> </a:t>
            </a:r>
            <a:r>
              <a:rPr dirty="0" sz="1000" spc="-60" b="1">
                <a:solidFill>
                  <a:srgbClr val="585858"/>
                </a:solidFill>
                <a:latin typeface="Trebuchet MS"/>
                <a:cs typeface="Trebuchet MS"/>
              </a:rPr>
              <a:t>(ECG)</a:t>
            </a:r>
            <a:endParaRPr sz="1000">
              <a:latin typeface="Trebuchet MS"/>
              <a:cs typeface="Trebuchet MS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5099303" y="4858511"/>
            <a:ext cx="600455" cy="269748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8" name="object 48"/>
          <p:cNvSpPr txBox="1"/>
          <p:nvPr/>
        </p:nvSpPr>
        <p:spPr>
          <a:xfrm>
            <a:off x="5356225" y="8108898"/>
            <a:ext cx="85725" cy="9080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715"/>
              </a:lnSpc>
            </a:pPr>
            <a:r>
              <a:rPr dirty="0" sz="600" b="1">
                <a:solidFill>
                  <a:srgbClr val="001F5F"/>
                </a:solidFill>
                <a:latin typeface="Arial"/>
                <a:cs typeface="Arial"/>
              </a:rPr>
              <a:t>10</a:t>
            </a:r>
            <a:endParaRPr sz="600">
              <a:latin typeface="Arial"/>
              <a:cs typeface="Arial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1143304" y="4845684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0" name="object 50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algn="r" marR="5715">
              <a:lnSpc>
                <a:spcPts val="1305"/>
              </a:lnSpc>
            </a:pPr>
            <a:r>
              <a:rPr dirty="0" spc="-25"/>
              <a:t>Dr. </a:t>
            </a:r>
            <a:r>
              <a:rPr dirty="0" spc="-5"/>
              <a:t>Abeer A. Al-Masri, Faculty </a:t>
            </a:r>
            <a:r>
              <a:rPr dirty="0"/>
              <a:t>of</a:t>
            </a:r>
            <a:r>
              <a:rPr dirty="0" spc="-120"/>
              <a:t> </a:t>
            </a:r>
            <a:r>
              <a:rPr dirty="0" spc="-5"/>
              <a:t>Medicine,</a:t>
            </a:r>
          </a:p>
          <a:p>
            <a:pPr algn="r" marR="5080">
              <a:lnSpc>
                <a:spcPct val="100000"/>
              </a:lnSpc>
            </a:pPr>
            <a:r>
              <a:rPr dirty="0" spc="-5"/>
              <a:t>KSU</a:t>
            </a:r>
          </a:p>
        </p:txBody>
      </p:sp>
      <p:sp>
        <p:nvSpPr>
          <p:cNvPr id="51" name="object 51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10"/>
              </a:lnSpc>
            </a:pPr>
            <a:fld id="{81D60167-4931-47E6-BA6A-407CBD079E47}" type="slidenum">
              <a:rPr dirty="0" spc="-5"/>
              <a:t>1</a:t>
            </a:fld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113401" y="41147"/>
            <a:ext cx="1671320" cy="1949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 spc="-5">
                <a:latin typeface="Times New Roman"/>
                <a:cs typeface="Times New Roman"/>
              </a:rPr>
              <a:t>Cardiovascular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Physiology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1788" y="41147"/>
            <a:ext cx="644525" cy="1949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>
                <a:latin typeface="Times New Roman"/>
                <a:cs typeface="Times New Roman"/>
              </a:rPr>
              <a:t>2/23</a:t>
            </a:r>
            <a:r>
              <a:rPr dirty="0" sz="1200" spc="5">
                <a:latin typeface="Times New Roman"/>
                <a:cs typeface="Times New Roman"/>
              </a:rPr>
              <a:t>/</a:t>
            </a:r>
            <a:r>
              <a:rPr dirty="0" sz="1200">
                <a:latin typeface="Times New Roman"/>
                <a:cs typeface="Times New Roman"/>
              </a:rPr>
              <a:t>2016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143000" y="868680"/>
            <a:ext cx="4572000" cy="3429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143000" y="868680"/>
            <a:ext cx="536575" cy="2646045"/>
          </a:xfrm>
          <a:custGeom>
            <a:avLst/>
            <a:gdLst/>
            <a:ahLst/>
            <a:cxnLst/>
            <a:rect l="l" t="t" r="r" b="b"/>
            <a:pathLst>
              <a:path w="536575" h="2646045">
                <a:moveTo>
                  <a:pt x="536448" y="0"/>
                </a:moveTo>
                <a:lnTo>
                  <a:pt x="407924" y="0"/>
                </a:lnTo>
                <a:lnTo>
                  <a:pt x="0" y="2486152"/>
                </a:lnTo>
                <a:lnTo>
                  <a:pt x="0" y="2629027"/>
                </a:lnTo>
                <a:lnTo>
                  <a:pt x="99987" y="2645664"/>
                </a:lnTo>
                <a:lnTo>
                  <a:pt x="536448" y="0"/>
                </a:lnTo>
                <a:close/>
              </a:path>
            </a:pathLst>
          </a:custGeom>
          <a:solidFill>
            <a:srgbClr val="BB1C1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143000" y="868680"/>
            <a:ext cx="379730" cy="2312035"/>
          </a:xfrm>
          <a:custGeom>
            <a:avLst/>
            <a:gdLst/>
            <a:ahLst/>
            <a:cxnLst/>
            <a:rect l="l" t="t" r="r" b="b"/>
            <a:pathLst>
              <a:path w="379730" h="2312035">
                <a:moveTo>
                  <a:pt x="379475" y="0"/>
                </a:moveTo>
                <a:lnTo>
                  <a:pt x="252475" y="0"/>
                </a:lnTo>
                <a:lnTo>
                  <a:pt x="0" y="1538097"/>
                </a:lnTo>
                <a:lnTo>
                  <a:pt x="0" y="2311908"/>
                </a:lnTo>
                <a:lnTo>
                  <a:pt x="379475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143000" y="3700271"/>
            <a:ext cx="452755" cy="597535"/>
          </a:xfrm>
          <a:custGeom>
            <a:avLst/>
            <a:gdLst/>
            <a:ahLst/>
            <a:cxnLst/>
            <a:rect l="l" t="t" r="r" b="b"/>
            <a:pathLst>
              <a:path w="452755" h="597535">
                <a:moveTo>
                  <a:pt x="0" y="0"/>
                </a:moveTo>
                <a:lnTo>
                  <a:pt x="0" y="9525"/>
                </a:lnTo>
                <a:lnTo>
                  <a:pt x="426466" y="597407"/>
                </a:lnTo>
                <a:lnTo>
                  <a:pt x="452628" y="597407"/>
                </a:lnTo>
                <a:lnTo>
                  <a:pt x="0" y="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143000" y="3517391"/>
            <a:ext cx="744220" cy="780415"/>
          </a:xfrm>
          <a:custGeom>
            <a:avLst/>
            <a:gdLst/>
            <a:ahLst/>
            <a:cxnLst/>
            <a:rect l="l" t="t" r="r" b="b"/>
            <a:pathLst>
              <a:path w="744219" h="780414">
                <a:moveTo>
                  <a:pt x="0" y="0"/>
                </a:moveTo>
                <a:lnTo>
                  <a:pt x="0" y="2412"/>
                </a:lnTo>
                <a:lnTo>
                  <a:pt x="715137" y="780288"/>
                </a:lnTo>
                <a:lnTo>
                  <a:pt x="743712" y="780288"/>
                </a:lnTo>
                <a:lnTo>
                  <a:pt x="0" y="0"/>
                </a:lnTo>
                <a:close/>
              </a:path>
            </a:pathLst>
          </a:custGeom>
          <a:solidFill>
            <a:srgbClr val="5E0D0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1143000" y="3497579"/>
            <a:ext cx="1065530" cy="800100"/>
          </a:xfrm>
          <a:custGeom>
            <a:avLst/>
            <a:gdLst/>
            <a:ahLst/>
            <a:cxnLst/>
            <a:rect l="l" t="t" r="r" b="b"/>
            <a:pathLst>
              <a:path w="1065530" h="800100">
                <a:moveTo>
                  <a:pt x="0" y="0"/>
                </a:moveTo>
                <a:lnTo>
                  <a:pt x="0" y="19050"/>
                </a:lnTo>
                <a:lnTo>
                  <a:pt x="743204" y="800100"/>
                </a:lnTo>
                <a:lnTo>
                  <a:pt x="1065276" y="800100"/>
                </a:lnTo>
                <a:lnTo>
                  <a:pt x="99949" y="16637"/>
                </a:lnTo>
                <a:lnTo>
                  <a:pt x="0" y="0"/>
                </a:lnTo>
                <a:close/>
              </a:path>
            </a:pathLst>
          </a:custGeom>
          <a:solidFill>
            <a:srgbClr val="8D151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1143000" y="3547871"/>
            <a:ext cx="688975" cy="749935"/>
          </a:xfrm>
          <a:custGeom>
            <a:avLst/>
            <a:gdLst/>
            <a:ahLst/>
            <a:cxnLst/>
            <a:rect l="l" t="t" r="r" b="b"/>
            <a:pathLst>
              <a:path w="688975" h="749935">
                <a:moveTo>
                  <a:pt x="0" y="0"/>
                </a:moveTo>
                <a:lnTo>
                  <a:pt x="0" y="152400"/>
                </a:lnTo>
                <a:lnTo>
                  <a:pt x="453136" y="749807"/>
                </a:lnTo>
                <a:lnTo>
                  <a:pt x="688848" y="749807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1638554" y="1621026"/>
            <a:ext cx="96012" cy="9753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1891919" y="1126997"/>
            <a:ext cx="2948940" cy="103251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10515">
              <a:lnSpc>
                <a:spcPct val="100000"/>
              </a:lnSpc>
            </a:pPr>
            <a:r>
              <a:rPr dirty="0" sz="2000" spc="120">
                <a:solidFill>
                  <a:srgbClr val="001F5F"/>
                </a:solidFill>
                <a:latin typeface="Arial"/>
                <a:cs typeface="Arial"/>
              </a:rPr>
              <a:t>Mechanical</a:t>
            </a:r>
            <a:r>
              <a:rPr dirty="0" sz="2000" spc="-15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dirty="0" sz="2000" spc="114">
                <a:solidFill>
                  <a:srgbClr val="001F5F"/>
                </a:solidFill>
                <a:latin typeface="Arial"/>
                <a:cs typeface="Arial"/>
              </a:rPr>
              <a:t>Events:</a:t>
            </a:r>
            <a:endParaRPr sz="2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960"/>
              </a:spcBef>
            </a:pPr>
            <a:r>
              <a:rPr dirty="0" sz="1300" spc="-10" b="1">
                <a:latin typeface="Calibri"/>
                <a:cs typeface="Calibri"/>
              </a:rPr>
              <a:t>Each heartbeat consists </a:t>
            </a:r>
            <a:r>
              <a:rPr dirty="0" sz="1300" spc="-5" b="1">
                <a:latin typeface="Calibri"/>
                <a:cs typeface="Calibri"/>
              </a:rPr>
              <a:t>of 2 major</a:t>
            </a:r>
            <a:r>
              <a:rPr dirty="0" sz="1300" spc="100" b="1">
                <a:latin typeface="Calibri"/>
                <a:cs typeface="Calibri"/>
              </a:rPr>
              <a:t> </a:t>
            </a:r>
            <a:r>
              <a:rPr dirty="0" sz="1300" spc="-5" b="1">
                <a:latin typeface="Calibri"/>
                <a:cs typeface="Calibri"/>
              </a:rPr>
              <a:t>periods:</a:t>
            </a:r>
            <a:endParaRPr sz="1300">
              <a:latin typeface="Calibri"/>
              <a:cs typeface="Calibri"/>
            </a:endParaRPr>
          </a:p>
          <a:p>
            <a:pPr marL="236220" indent="-205740">
              <a:lnSpc>
                <a:spcPct val="100000"/>
              </a:lnSpc>
              <a:spcBef>
                <a:spcPts val="210"/>
              </a:spcBef>
              <a:buClr>
                <a:srgbClr val="4F5B2F"/>
              </a:buClr>
              <a:buSzPct val="95454"/>
              <a:buFont typeface="Wingdings"/>
              <a:buChar char=""/>
              <a:tabLst>
                <a:tab pos="235585" algn="l"/>
                <a:tab pos="236220" algn="l"/>
              </a:tabLst>
            </a:pPr>
            <a:r>
              <a:rPr dirty="0" sz="1100" spc="-5">
                <a:latin typeface="Calibri"/>
                <a:cs typeface="Calibri"/>
              </a:rPr>
              <a:t>Systole ..</a:t>
            </a:r>
            <a:r>
              <a:rPr dirty="0" sz="1100" spc="-7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(Contraction)</a:t>
            </a:r>
            <a:endParaRPr sz="1100">
              <a:latin typeface="Calibri"/>
              <a:cs typeface="Calibri"/>
            </a:endParaRPr>
          </a:p>
          <a:p>
            <a:pPr marL="236220" indent="-205740">
              <a:lnSpc>
                <a:spcPct val="100000"/>
              </a:lnSpc>
              <a:spcBef>
                <a:spcPts val="300"/>
              </a:spcBef>
              <a:buClr>
                <a:srgbClr val="4F5B2F"/>
              </a:buClr>
              <a:buSzPct val="95454"/>
              <a:buFont typeface="Wingdings"/>
              <a:buChar char=""/>
              <a:tabLst>
                <a:tab pos="235585" algn="l"/>
                <a:tab pos="236220" algn="l"/>
              </a:tabLst>
            </a:pPr>
            <a:r>
              <a:rPr dirty="0" sz="1100" spc="-5">
                <a:latin typeface="Calibri"/>
                <a:cs typeface="Calibri"/>
              </a:rPr>
              <a:t>Diastole ..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(Relaxation)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2800350" y="3095244"/>
            <a:ext cx="1160780" cy="548640"/>
          </a:xfrm>
          <a:custGeom>
            <a:avLst/>
            <a:gdLst/>
            <a:ahLst/>
            <a:cxnLst/>
            <a:rect l="l" t="t" r="r" b="b"/>
            <a:pathLst>
              <a:path w="1160779" h="548639">
                <a:moveTo>
                  <a:pt x="178181" y="86740"/>
                </a:moveTo>
                <a:lnTo>
                  <a:pt x="70231" y="86740"/>
                </a:lnTo>
                <a:lnTo>
                  <a:pt x="79650" y="132939"/>
                </a:lnTo>
                <a:lnTo>
                  <a:pt x="92774" y="177525"/>
                </a:lnTo>
                <a:lnTo>
                  <a:pt x="109423" y="220347"/>
                </a:lnTo>
                <a:lnTo>
                  <a:pt x="129415" y="261250"/>
                </a:lnTo>
                <a:lnTo>
                  <a:pt x="152573" y="300082"/>
                </a:lnTo>
                <a:lnTo>
                  <a:pt x="178716" y="336689"/>
                </a:lnTo>
                <a:lnTo>
                  <a:pt x="207664" y="370917"/>
                </a:lnTo>
                <a:lnTo>
                  <a:pt x="239237" y="402614"/>
                </a:lnTo>
                <a:lnTo>
                  <a:pt x="273256" y="431625"/>
                </a:lnTo>
                <a:lnTo>
                  <a:pt x="309541" y="457797"/>
                </a:lnTo>
                <a:lnTo>
                  <a:pt x="347913" y="480978"/>
                </a:lnTo>
                <a:lnTo>
                  <a:pt x="388260" y="501041"/>
                </a:lnTo>
                <a:lnTo>
                  <a:pt x="430195" y="517750"/>
                </a:lnTo>
                <a:lnTo>
                  <a:pt x="473747" y="531034"/>
                </a:lnTo>
                <a:lnTo>
                  <a:pt x="518665" y="540713"/>
                </a:lnTo>
                <a:lnTo>
                  <a:pt x="564772" y="546632"/>
                </a:lnTo>
                <a:lnTo>
                  <a:pt x="611886" y="548639"/>
                </a:lnTo>
                <a:lnTo>
                  <a:pt x="659227" y="546626"/>
                </a:lnTo>
                <a:lnTo>
                  <a:pt x="705449" y="540694"/>
                </a:lnTo>
                <a:lnTo>
                  <a:pt x="750388" y="531010"/>
                </a:lnTo>
                <a:lnTo>
                  <a:pt x="793879" y="517737"/>
                </a:lnTo>
                <a:lnTo>
                  <a:pt x="835813" y="501013"/>
                </a:lnTo>
                <a:lnTo>
                  <a:pt x="875858" y="481085"/>
                </a:lnTo>
                <a:lnTo>
                  <a:pt x="914017" y="458035"/>
                </a:lnTo>
                <a:lnTo>
                  <a:pt x="935853" y="442301"/>
                </a:lnTo>
                <a:lnTo>
                  <a:pt x="603593" y="442301"/>
                </a:lnTo>
                <a:lnTo>
                  <a:pt x="557132" y="439000"/>
                </a:lnTo>
                <a:lnTo>
                  <a:pt x="511799" y="430915"/>
                </a:lnTo>
                <a:lnTo>
                  <a:pt x="467910" y="418258"/>
                </a:lnTo>
                <a:lnTo>
                  <a:pt x="425782" y="401239"/>
                </a:lnTo>
                <a:lnTo>
                  <a:pt x="385732" y="380072"/>
                </a:lnTo>
                <a:lnTo>
                  <a:pt x="348077" y="354966"/>
                </a:lnTo>
                <a:lnTo>
                  <a:pt x="313134" y="326134"/>
                </a:lnTo>
                <a:lnTo>
                  <a:pt x="281220" y="293788"/>
                </a:lnTo>
                <a:lnTo>
                  <a:pt x="252652" y="258139"/>
                </a:lnTo>
                <a:lnTo>
                  <a:pt x="227747" y="219398"/>
                </a:lnTo>
                <a:lnTo>
                  <a:pt x="206822" y="177777"/>
                </a:lnTo>
                <a:lnTo>
                  <a:pt x="190194" y="133487"/>
                </a:lnTo>
                <a:lnTo>
                  <a:pt x="178181" y="86740"/>
                </a:lnTo>
                <a:close/>
              </a:path>
              <a:path w="1160779" h="548639">
                <a:moveTo>
                  <a:pt x="1160526" y="0"/>
                </a:moveTo>
                <a:lnTo>
                  <a:pt x="1054100" y="0"/>
                </a:lnTo>
                <a:lnTo>
                  <a:pt x="1051501" y="48079"/>
                </a:lnTo>
                <a:lnTo>
                  <a:pt x="1043870" y="94815"/>
                </a:lnTo>
                <a:lnTo>
                  <a:pt x="1031454" y="139904"/>
                </a:lnTo>
                <a:lnTo>
                  <a:pt x="1014502" y="183044"/>
                </a:lnTo>
                <a:lnTo>
                  <a:pt x="993260" y="223933"/>
                </a:lnTo>
                <a:lnTo>
                  <a:pt x="967977" y="262268"/>
                </a:lnTo>
                <a:lnTo>
                  <a:pt x="938899" y="297747"/>
                </a:lnTo>
                <a:lnTo>
                  <a:pt x="906275" y="330068"/>
                </a:lnTo>
                <a:lnTo>
                  <a:pt x="870352" y="358927"/>
                </a:lnTo>
                <a:lnTo>
                  <a:pt x="831378" y="384023"/>
                </a:lnTo>
                <a:lnTo>
                  <a:pt x="789601" y="405053"/>
                </a:lnTo>
                <a:lnTo>
                  <a:pt x="745268" y="421714"/>
                </a:lnTo>
                <a:lnTo>
                  <a:pt x="698626" y="433704"/>
                </a:lnTo>
                <a:lnTo>
                  <a:pt x="650863" y="440606"/>
                </a:lnTo>
                <a:lnTo>
                  <a:pt x="603593" y="442301"/>
                </a:lnTo>
                <a:lnTo>
                  <a:pt x="935853" y="442301"/>
                </a:lnTo>
                <a:lnTo>
                  <a:pt x="983851" y="403311"/>
                </a:lnTo>
                <a:lnTo>
                  <a:pt x="1015197" y="371965"/>
                </a:lnTo>
                <a:lnTo>
                  <a:pt x="1043942" y="338184"/>
                </a:lnTo>
                <a:lnTo>
                  <a:pt x="1069921" y="302131"/>
                </a:lnTo>
                <a:lnTo>
                  <a:pt x="1092971" y="263972"/>
                </a:lnTo>
                <a:lnTo>
                  <a:pt x="1112927" y="223871"/>
                </a:lnTo>
                <a:lnTo>
                  <a:pt x="1129623" y="181993"/>
                </a:lnTo>
                <a:lnTo>
                  <a:pt x="1142896" y="138502"/>
                </a:lnTo>
                <a:lnTo>
                  <a:pt x="1152580" y="93563"/>
                </a:lnTo>
                <a:lnTo>
                  <a:pt x="1158512" y="47341"/>
                </a:lnTo>
                <a:lnTo>
                  <a:pt x="1160526" y="0"/>
                </a:lnTo>
                <a:close/>
              </a:path>
              <a:path w="1160779" h="548639">
                <a:moveTo>
                  <a:pt x="116458" y="0"/>
                </a:moveTo>
                <a:lnTo>
                  <a:pt x="0" y="86740"/>
                </a:lnTo>
                <a:lnTo>
                  <a:pt x="248157" y="86740"/>
                </a:lnTo>
                <a:lnTo>
                  <a:pt x="116458" y="0"/>
                </a:lnTo>
                <a:close/>
              </a:path>
            </a:pathLst>
          </a:custGeom>
          <a:solidFill>
            <a:srgbClr val="BB1C1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2800350" y="3095244"/>
            <a:ext cx="1160780" cy="548640"/>
          </a:xfrm>
          <a:custGeom>
            <a:avLst/>
            <a:gdLst/>
            <a:ahLst/>
            <a:cxnLst/>
            <a:rect l="l" t="t" r="r" b="b"/>
            <a:pathLst>
              <a:path w="1160779" h="548639">
                <a:moveTo>
                  <a:pt x="1160526" y="0"/>
                </a:moveTo>
                <a:lnTo>
                  <a:pt x="1158512" y="47341"/>
                </a:lnTo>
                <a:lnTo>
                  <a:pt x="1152580" y="93563"/>
                </a:lnTo>
                <a:lnTo>
                  <a:pt x="1142896" y="138502"/>
                </a:lnTo>
                <a:lnTo>
                  <a:pt x="1129623" y="181993"/>
                </a:lnTo>
                <a:lnTo>
                  <a:pt x="1112927" y="223871"/>
                </a:lnTo>
                <a:lnTo>
                  <a:pt x="1092971" y="263972"/>
                </a:lnTo>
                <a:lnTo>
                  <a:pt x="1069921" y="302131"/>
                </a:lnTo>
                <a:lnTo>
                  <a:pt x="1043942" y="338184"/>
                </a:lnTo>
                <a:lnTo>
                  <a:pt x="1015197" y="371965"/>
                </a:lnTo>
                <a:lnTo>
                  <a:pt x="983851" y="403311"/>
                </a:lnTo>
                <a:lnTo>
                  <a:pt x="950070" y="432056"/>
                </a:lnTo>
                <a:lnTo>
                  <a:pt x="914017" y="458035"/>
                </a:lnTo>
                <a:lnTo>
                  <a:pt x="875858" y="481085"/>
                </a:lnTo>
                <a:lnTo>
                  <a:pt x="835757" y="501041"/>
                </a:lnTo>
                <a:lnTo>
                  <a:pt x="793879" y="517737"/>
                </a:lnTo>
                <a:lnTo>
                  <a:pt x="750388" y="531010"/>
                </a:lnTo>
                <a:lnTo>
                  <a:pt x="705449" y="540694"/>
                </a:lnTo>
                <a:lnTo>
                  <a:pt x="659227" y="546626"/>
                </a:lnTo>
                <a:lnTo>
                  <a:pt x="611886" y="548639"/>
                </a:lnTo>
                <a:lnTo>
                  <a:pt x="564772" y="546632"/>
                </a:lnTo>
                <a:lnTo>
                  <a:pt x="518665" y="540713"/>
                </a:lnTo>
                <a:lnTo>
                  <a:pt x="473747" y="531034"/>
                </a:lnTo>
                <a:lnTo>
                  <a:pt x="430195" y="517750"/>
                </a:lnTo>
                <a:lnTo>
                  <a:pt x="388191" y="501013"/>
                </a:lnTo>
                <a:lnTo>
                  <a:pt x="347913" y="480978"/>
                </a:lnTo>
                <a:lnTo>
                  <a:pt x="309541" y="457797"/>
                </a:lnTo>
                <a:lnTo>
                  <a:pt x="273256" y="431625"/>
                </a:lnTo>
                <a:lnTo>
                  <a:pt x="239237" y="402614"/>
                </a:lnTo>
                <a:lnTo>
                  <a:pt x="207664" y="370917"/>
                </a:lnTo>
                <a:lnTo>
                  <a:pt x="178716" y="336689"/>
                </a:lnTo>
                <a:lnTo>
                  <a:pt x="152573" y="300082"/>
                </a:lnTo>
                <a:lnTo>
                  <a:pt x="129415" y="261250"/>
                </a:lnTo>
                <a:lnTo>
                  <a:pt x="109423" y="220347"/>
                </a:lnTo>
                <a:lnTo>
                  <a:pt x="92774" y="177525"/>
                </a:lnTo>
                <a:lnTo>
                  <a:pt x="79650" y="132939"/>
                </a:lnTo>
                <a:lnTo>
                  <a:pt x="70231" y="86740"/>
                </a:lnTo>
                <a:lnTo>
                  <a:pt x="0" y="86740"/>
                </a:lnTo>
                <a:lnTo>
                  <a:pt x="116458" y="0"/>
                </a:lnTo>
                <a:lnTo>
                  <a:pt x="248157" y="86740"/>
                </a:lnTo>
                <a:lnTo>
                  <a:pt x="178181" y="86740"/>
                </a:lnTo>
                <a:lnTo>
                  <a:pt x="190194" y="133487"/>
                </a:lnTo>
                <a:lnTo>
                  <a:pt x="206822" y="177777"/>
                </a:lnTo>
                <a:lnTo>
                  <a:pt x="227747" y="219398"/>
                </a:lnTo>
                <a:lnTo>
                  <a:pt x="252652" y="258139"/>
                </a:lnTo>
                <a:lnTo>
                  <a:pt x="281220" y="293788"/>
                </a:lnTo>
                <a:lnTo>
                  <a:pt x="313134" y="326134"/>
                </a:lnTo>
                <a:lnTo>
                  <a:pt x="348077" y="354966"/>
                </a:lnTo>
                <a:lnTo>
                  <a:pt x="385732" y="380072"/>
                </a:lnTo>
                <a:lnTo>
                  <a:pt x="425782" y="401239"/>
                </a:lnTo>
                <a:lnTo>
                  <a:pt x="467910" y="418258"/>
                </a:lnTo>
                <a:lnTo>
                  <a:pt x="511799" y="430915"/>
                </a:lnTo>
                <a:lnTo>
                  <a:pt x="557132" y="439000"/>
                </a:lnTo>
                <a:lnTo>
                  <a:pt x="603593" y="442301"/>
                </a:lnTo>
                <a:lnTo>
                  <a:pt x="650863" y="440606"/>
                </a:lnTo>
                <a:lnTo>
                  <a:pt x="698626" y="433704"/>
                </a:lnTo>
                <a:lnTo>
                  <a:pt x="745268" y="421714"/>
                </a:lnTo>
                <a:lnTo>
                  <a:pt x="789601" y="405053"/>
                </a:lnTo>
                <a:lnTo>
                  <a:pt x="831378" y="384023"/>
                </a:lnTo>
                <a:lnTo>
                  <a:pt x="870352" y="358927"/>
                </a:lnTo>
                <a:lnTo>
                  <a:pt x="906275" y="330068"/>
                </a:lnTo>
                <a:lnTo>
                  <a:pt x="938899" y="297747"/>
                </a:lnTo>
                <a:lnTo>
                  <a:pt x="967977" y="262268"/>
                </a:lnTo>
                <a:lnTo>
                  <a:pt x="993260" y="223933"/>
                </a:lnTo>
                <a:lnTo>
                  <a:pt x="1014502" y="183044"/>
                </a:lnTo>
                <a:lnTo>
                  <a:pt x="1031454" y="139904"/>
                </a:lnTo>
                <a:lnTo>
                  <a:pt x="1043870" y="94815"/>
                </a:lnTo>
                <a:lnTo>
                  <a:pt x="1051501" y="48079"/>
                </a:lnTo>
                <a:lnTo>
                  <a:pt x="1054100" y="0"/>
                </a:lnTo>
                <a:lnTo>
                  <a:pt x="1160526" y="0"/>
                </a:lnTo>
                <a:close/>
              </a:path>
            </a:pathLst>
          </a:custGeom>
          <a:ln w="7619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 txBox="1"/>
          <p:nvPr/>
        </p:nvSpPr>
        <p:spPr>
          <a:xfrm>
            <a:off x="2591054" y="2742087"/>
            <a:ext cx="492125" cy="21399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69850" indent="-70485">
              <a:lnSpc>
                <a:spcPct val="101400"/>
              </a:lnSpc>
            </a:pPr>
            <a:r>
              <a:rPr dirty="0" sz="700" spc="-5" b="1">
                <a:latin typeface="Tahoma"/>
                <a:cs typeface="Tahoma"/>
              </a:rPr>
              <a:t>V</a:t>
            </a:r>
            <a:r>
              <a:rPr dirty="0" sz="700" spc="-15" b="1">
                <a:latin typeface="Tahoma"/>
                <a:cs typeface="Tahoma"/>
              </a:rPr>
              <a:t>e</a:t>
            </a:r>
            <a:r>
              <a:rPr dirty="0" sz="700" spc="-5" b="1">
                <a:latin typeface="Tahoma"/>
                <a:cs typeface="Tahoma"/>
              </a:rPr>
              <a:t>n</a:t>
            </a:r>
            <a:r>
              <a:rPr dirty="0" sz="700" spc="-10" b="1">
                <a:latin typeface="Tahoma"/>
                <a:cs typeface="Tahoma"/>
              </a:rPr>
              <a:t>t</a:t>
            </a:r>
            <a:r>
              <a:rPr dirty="0" sz="700" spc="-5" b="1">
                <a:latin typeface="Tahoma"/>
                <a:cs typeface="Tahoma"/>
              </a:rPr>
              <a:t>ricular  </a:t>
            </a:r>
            <a:r>
              <a:rPr dirty="0" sz="700" spc="-5" b="1">
                <a:latin typeface="Tahoma"/>
                <a:cs typeface="Tahoma"/>
              </a:rPr>
              <a:t>diastole</a:t>
            </a:r>
            <a:endParaRPr sz="700">
              <a:latin typeface="Tahoma"/>
              <a:cs typeface="Tahoma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2863595" y="2171700"/>
            <a:ext cx="1160780" cy="548640"/>
          </a:xfrm>
          <a:custGeom>
            <a:avLst/>
            <a:gdLst/>
            <a:ahLst/>
            <a:cxnLst/>
            <a:rect l="l" t="t" r="r" b="b"/>
            <a:pathLst>
              <a:path w="1160779" h="548639">
                <a:moveTo>
                  <a:pt x="548640" y="0"/>
                </a:moveTo>
                <a:lnTo>
                  <a:pt x="501298" y="2013"/>
                </a:lnTo>
                <a:lnTo>
                  <a:pt x="455076" y="7945"/>
                </a:lnTo>
                <a:lnTo>
                  <a:pt x="410137" y="17629"/>
                </a:lnTo>
                <a:lnTo>
                  <a:pt x="366646" y="30902"/>
                </a:lnTo>
                <a:lnTo>
                  <a:pt x="324712" y="47626"/>
                </a:lnTo>
                <a:lnTo>
                  <a:pt x="284667" y="67554"/>
                </a:lnTo>
                <a:lnTo>
                  <a:pt x="246508" y="90604"/>
                </a:lnTo>
                <a:lnTo>
                  <a:pt x="210455" y="116583"/>
                </a:lnTo>
                <a:lnTo>
                  <a:pt x="176674" y="145328"/>
                </a:lnTo>
                <a:lnTo>
                  <a:pt x="145328" y="176674"/>
                </a:lnTo>
                <a:lnTo>
                  <a:pt x="116583" y="210455"/>
                </a:lnTo>
                <a:lnTo>
                  <a:pt x="90604" y="246508"/>
                </a:lnTo>
                <a:lnTo>
                  <a:pt x="67554" y="284667"/>
                </a:lnTo>
                <a:lnTo>
                  <a:pt x="47598" y="324768"/>
                </a:lnTo>
                <a:lnTo>
                  <a:pt x="30902" y="366646"/>
                </a:lnTo>
                <a:lnTo>
                  <a:pt x="17629" y="410137"/>
                </a:lnTo>
                <a:lnTo>
                  <a:pt x="7945" y="455076"/>
                </a:lnTo>
                <a:lnTo>
                  <a:pt x="2013" y="501298"/>
                </a:lnTo>
                <a:lnTo>
                  <a:pt x="0" y="548639"/>
                </a:lnTo>
                <a:lnTo>
                  <a:pt x="106426" y="548639"/>
                </a:lnTo>
                <a:lnTo>
                  <a:pt x="109024" y="500560"/>
                </a:lnTo>
                <a:lnTo>
                  <a:pt x="116655" y="453824"/>
                </a:lnTo>
                <a:lnTo>
                  <a:pt x="129071" y="408735"/>
                </a:lnTo>
                <a:lnTo>
                  <a:pt x="146023" y="365595"/>
                </a:lnTo>
                <a:lnTo>
                  <a:pt x="167265" y="324706"/>
                </a:lnTo>
                <a:lnTo>
                  <a:pt x="192548" y="286371"/>
                </a:lnTo>
                <a:lnTo>
                  <a:pt x="221626" y="250892"/>
                </a:lnTo>
                <a:lnTo>
                  <a:pt x="254250" y="218571"/>
                </a:lnTo>
                <a:lnTo>
                  <a:pt x="290173" y="189712"/>
                </a:lnTo>
                <a:lnTo>
                  <a:pt x="329147" y="164616"/>
                </a:lnTo>
                <a:lnTo>
                  <a:pt x="370924" y="143586"/>
                </a:lnTo>
                <a:lnTo>
                  <a:pt x="415257" y="126925"/>
                </a:lnTo>
                <a:lnTo>
                  <a:pt x="461899" y="114934"/>
                </a:lnTo>
                <a:lnTo>
                  <a:pt x="509662" y="108033"/>
                </a:lnTo>
                <a:lnTo>
                  <a:pt x="556932" y="106338"/>
                </a:lnTo>
                <a:lnTo>
                  <a:pt x="872468" y="106338"/>
                </a:lnTo>
                <a:lnTo>
                  <a:pt x="850984" y="90842"/>
                </a:lnTo>
                <a:lnTo>
                  <a:pt x="812612" y="67661"/>
                </a:lnTo>
                <a:lnTo>
                  <a:pt x="772265" y="47598"/>
                </a:lnTo>
                <a:lnTo>
                  <a:pt x="730330" y="30889"/>
                </a:lnTo>
                <a:lnTo>
                  <a:pt x="686778" y="17605"/>
                </a:lnTo>
                <a:lnTo>
                  <a:pt x="641860" y="7926"/>
                </a:lnTo>
                <a:lnTo>
                  <a:pt x="595753" y="2007"/>
                </a:lnTo>
                <a:lnTo>
                  <a:pt x="548640" y="0"/>
                </a:lnTo>
                <a:close/>
              </a:path>
              <a:path w="1160779" h="548639">
                <a:moveTo>
                  <a:pt x="1160526" y="461899"/>
                </a:moveTo>
                <a:lnTo>
                  <a:pt x="912368" y="461899"/>
                </a:lnTo>
                <a:lnTo>
                  <a:pt x="1044067" y="548639"/>
                </a:lnTo>
                <a:lnTo>
                  <a:pt x="1160526" y="461899"/>
                </a:lnTo>
                <a:close/>
              </a:path>
              <a:path w="1160779" h="548639">
                <a:moveTo>
                  <a:pt x="872468" y="106338"/>
                </a:moveTo>
                <a:lnTo>
                  <a:pt x="556932" y="106338"/>
                </a:lnTo>
                <a:lnTo>
                  <a:pt x="603393" y="109639"/>
                </a:lnTo>
                <a:lnTo>
                  <a:pt x="648726" y="117724"/>
                </a:lnTo>
                <a:lnTo>
                  <a:pt x="692615" y="130381"/>
                </a:lnTo>
                <a:lnTo>
                  <a:pt x="734743" y="147400"/>
                </a:lnTo>
                <a:lnTo>
                  <a:pt x="774793" y="168567"/>
                </a:lnTo>
                <a:lnTo>
                  <a:pt x="812448" y="193673"/>
                </a:lnTo>
                <a:lnTo>
                  <a:pt x="847391" y="222505"/>
                </a:lnTo>
                <a:lnTo>
                  <a:pt x="879305" y="254851"/>
                </a:lnTo>
                <a:lnTo>
                  <a:pt x="907873" y="290500"/>
                </a:lnTo>
                <a:lnTo>
                  <a:pt x="932778" y="329241"/>
                </a:lnTo>
                <a:lnTo>
                  <a:pt x="953703" y="370862"/>
                </a:lnTo>
                <a:lnTo>
                  <a:pt x="970331" y="415152"/>
                </a:lnTo>
                <a:lnTo>
                  <a:pt x="982344" y="461899"/>
                </a:lnTo>
                <a:lnTo>
                  <a:pt x="1090295" y="461899"/>
                </a:lnTo>
                <a:lnTo>
                  <a:pt x="1080875" y="415700"/>
                </a:lnTo>
                <a:lnTo>
                  <a:pt x="1067751" y="371114"/>
                </a:lnTo>
                <a:lnTo>
                  <a:pt x="1051102" y="328292"/>
                </a:lnTo>
                <a:lnTo>
                  <a:pt x="1031110" y="287389"/>
                </a:lnTo>
                <a:lnTo>
                  <a:pt x="1007952" y="248557"/>
                </a:lnTo>
                <a:lnTo>
                  <a:pt x="981809" y="211950"/>
                </a:lnTo>
                <a:lnTo>
                  <a:pt x="952861" y="177722"/>
                </a:lnTo>
                <a:lnTo>
                  <a:pt x="921288" y="146025"/>
                </a:lnTo>
                <a:lnTo>
                  <a:pt x="887269" y="117014"/>
                </a:lnTo>
                <a:lnTo>
                  <a:pt x="872468" y="106338"/>
                </a:lnTo>
                <a:close/>
              </a:path>
            </a:pathLst>
          </a:custGeom>
          <a:solidFill>
            <a:srgbClr val="BB1C1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2863595" y="2171700"/>
            <a:ext cx="1160780" cy="548640"/>
          </a:xfrm>
          <a:custGeom>
            <a:avLst/>
            <a:gdLst/>
            <a:ahLst/>
            <a:cxnLst/>
            <a:rect l="l" t="t" r="r" b="b"/>
            <a:pathLst>
              <a:path w="1160779" h="548639">
                <a:moveTo>
                  <a:pt x="0" y="548639"/>
                </a:moveTo>
                <a:lnTo>
                  <a:pt x="2013" y="501298"/>
                </a:lnTo>
                <a:lnTo>
                  <a:pt x="7945" y="455076"/>
                </a:lnTo>
                <a:lnTo>
                  <a:pt x="17629" y="410137"/>
                </a:lnTo>
                <a:lnTo>
                  <a:pt x="30902" y="366646"/>
                </a:lnTo>
                <a:lnTo>
                  <a:pt x="47598" y="324768"/>
                </a:lnTo>
                <a:lnTo>
                  <a:pt x="67554" y="284667"/>
                </a:lnTo>
                <a:lnTo>
                  <a:pt x="90604" y="246508"/>
                </a:lnTo>
                <a:lnTo>
                  <a:pt x="116583" y="210455"/>
                </a:lnTo>
                <a:lnTo>
                  <a:pt x="145328" y="176674"/>
                </a:lnTo>
                <a:lnTo>
                  <a:pt x="176674" y="145328"/>
                </a:lnTo>
                <a:lnTo>
                  <a:pt x="210455" y="116583"/>
                </a:lnTo>
                <a:lnTo>
                  <a:pt x="246508" y="90604"/>
                </a:lnTo>
                <a:lnTo>
                  <a:pt x="284667" y="67554"/>
                </a:lnTo>
                <a:lnTo>
                  <a:pt x="324768" y="47598"/>
                </a:lnTo>
                <a:lnTo>
                  <a:pt x="366646" y="30902"/>
                </a:lnTo>
                <a:lnTo>
                  <a:pt x="410137" y="17629"/>
                </a:lnTo>
                <a:lnTo>
                  <a:pt x="455076" y="7945"/>
                </a:lnTo>
                <a:lnTo>
                  <a:pt x="501298" y="2013"/>
                </a:lnTo>
                <a:lnTo>
                  <a:pt x="548640" y="0"/>
                </a:lnTo>
                <a:lnTo>
                  <a:pt x="595753" y="2007"/>
                </a:lnTo>
                <a:lnTo>
                  <a:pt x="641860" y="7926"/>
                </a:lnTo>
                <a:lnTo>
                  <a:pt x="686778" y="17605"/>
                </a:lnTo>
                <a:lnTo>
                  <a:pt x="730330" y="30889"/>
                </a:lnTo>
                <a:lnTo>
                  <a:pt x="772334" y="47626"/>
                </a:lnTo>
                <a:lnTo>
                  <a:pt x="812612" y="67661"/>
                </a:lnTo>
                <a:lnTo>
                  <a:pt x="850984" y="90842"/>
                </a:lnTo>
                <a:lnTo>
                  <a:pt x="887269" y="117014"/>
                </a:lnTo>
                <a:lnTo>
                  <a:pt x="921288" y="146025"/>
                </a:lnTo>
                <a:lnTo>
                  <a:pt x="952861" y="177722"/>
                </a:lnTo>
                <a:lnTo>
                  <a:pt x="981809" y="211950"/>
                </a:lnTo>
                <a:lnTo>
                  <a:pt x="1007952" y="248557"/>
                </a:lnTo>
                <a:lnTo>
                  <a:pt x="1031110" y="287389"/>
                </a:lnTo>
                <a:lnTo>
                  <a:pt x="1051102" y="328292"/>
                </a:lnTo>
                <a:lnTo>
                  <a:pt x="1067751" y="371114"/>
                </a:lnTo>
                <a:lnTo>
                  <a:pt x="1080875" y="415700"/>
                </a:lnTo>
                <a:lnTo>
                  <a:pt x="1090295" y="461899"/>
                </a:lnTo>
                <a:lnTo>
                  <a:pt x="1160526" y="461899"/>
                </a:lnTo>
                <a:lnTo>
                  <a:pt x="1044067" y="548639"/>
                </a:lnTo>
                <a:lnTo>
                  <a:pt x="912368" y="461899"/>
                </a:lnTo>
                <a:lnTo>
                  <a:pt x="982344" y="461899"/>
                </a:lnTo>
                <a:lnTo>
                  <a:pt x="970331" y="415152"/>
                </a:lnTo>
                <a:lnTo>
                  <a:pt x="953703" y="370862"/>
                </a:lnTo>
                <a:lnTo>
                  <a:pt x="932778" y="329241"/>
                </a:lnTo>
                <a:lnTo>
                  <a:pt x="907873" y="290500"/>
                </a:lnTo>
                <a:lnTo>
                  <a:pt x="879305" y="254851"/>
                </a:lnTo>
                <a:lnTo>
                  <a:pt x="847391" y="222505"/>
                </a:lnTo>
                <a:lnTo>
                  <a:pt x="812448" y="193673"/>
                </a:lnTo>
                <a:lnTo>
                  <a:pt x="774793" y="168567"/>
                </a:lnTo>
                <a:lnTo>
                  <a:pt x="734743" y="147400"/>
                </a:lnTo>
                <a:lnTo>
                  <a:pt x="692615" y="130381"/>
                </a:lnTo>
                <a:lnTo>
                  <a:pt x="648726" y="117724"/>
                </a:lnTo>
                <a:lnTo>
                  <a:pt x="603393" y="109639"/>
                </a:lnTo>
                <a:lnTo>
                  <a:pt x="556932" y="106338"/>
                </a:lnTo>
                <a:lnTo>
                  <a:pt x="509662" y="108033"/>
                </a:lnTo>
                <a:lnTo>
                  <a:pt x="461899" y="114934"/>
                </a:lnTo>
                <a:lnTo>
                  <a:pt x="415257" y="126925"/>
                </a:lnTo>
                <a:lnTo>
                  <a:pt x="370924" y="143586"/>
                </a:lnTo>
                <a:lnTo>
                  <a:pt x="329147" y="164616"/>
                </a:lnTo>
                <a:lnTo>
                  <a:pt x="290173" y="189712"/>
                </a:lnTo>
                <a:lnTo>
                  <a:pt x="254250" y="218571"/>
                </a:lnTo>
                <a:lnTo>
                  <a:pt x="221626" y="250892"/>
                </a:lnTo>
                <a:lnTo>
                  <a:pt x="192548" y="286371"/>
                </a:lnTo>
                <a:lnTo>
                  <a:pt x="167265" y="324706"/>
                </a:lnTo>
                <a:lnTo>
                  <a:pt x="146023" y="365595"/>
                </a:lnTo>
                <a:lnTo>
                  <a:pt x="129071" y="408735"/>
                </a:lnTo>
                <a:lnTo>
                  <a:pt x="116655" y="453824"/>
                </a:lnTo>
                <a:lnTo>
                  <a:pt x="109024" y="500560"/>
                </a:lnTo>
                <a:lnTo>
                  <a:pt x="106426" y="548639"/>
                </a:lnTo>
                <a:lnTo>
                  <a:pt x="0" y="548639"/>
                </a:lnTo>
                <a:close/>
              </a:path>
            </a:pathLst>
          </a:custGeom>
          <a:ln w="7619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 txBox="1"/>
          <p:nvPr/>
        </p:nvSpPr>
        <p:spPr>
          <a:xfrm>
            <a:off x="5360796" y="4182745"/>
            <a:ext cx="76200" cy="9080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715"/>
              </a:lnSpc>
            </a:pPr>
            <a:r>
              <a:rPr dirty="0" sz="600" spc="-35" b="1">
                <a:solidFill>
                  <a:srgbClr val="001F5F"/>
                </a:solidFill>
                <a:latin typeface="Arial"/>
                <a:cs typeface="Arial"/>
              </a:rPr>
              <a:t>11</a:t>
            </a:r>
            <a:endParaRPr sz="60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614673" y="2851784"/>
            <a:ext cx="526415" cy="21145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13360">
              <a:lnSpc>
                <a:spcPts val="815"/>
              </a:lnSpc>
            </a:pPr>
            <a:r>
              <a:rPr dirty="0" sz="700" spc="-5" b="1">
                <a:latin typeface="Tahoma"/>
                <a:cs typeface="Tahoma"/>
              </a:rPr>
              <a:t>s</a:t>
            </a:r>
            <a:r>
              <a:rPr dirty="0" sz="700" spc="-10" b="1">
                <a:latin typeface="Tahoma"/>
                <a:cs typeface="Tahoma"/>
              </a:rPr>
              <a:t>y</a:t>
            </a:r>
            <a:r>
              <a:rPr dirty="0" sz="700" spc="-5" b="1">
                <a:latin typeface="Tahoma"/>
                <a:cs typeface="Tahoma"/>
              </a:rPr>
              <a:t>sto</a:t>
            </a:r>
            <a:r>
              <a:rPr dirty="0" sz="700" b="1">
                <a:latin typeface="Tahoma"/>
                <a:cs typeface="Tahoma"/>
              </a:rPr>
              <a:t>l</a:t>
            </a:r>
            <a:r>
              <a:rPr dirty="0" sz="700" spc="-5" b="1">
                <a:latin typeface="Tahoma"/>
                <a:cs typeface="Tahoma"/>
              </a:rPr>
              <a:t>e</a:t>
            </a:r>
            <a:endParaRPr sz="700">
              <a:latin typeface="Tahoma"/>
              <a:cs typeface="Tahoma"/>
            </a:endParaRPr>
          </a:p>
          <a:p>
            <a:pPr>
              <a:lnSpc>
                <a:spcPts val="815"/>
              </a:lnSpc>
            </a:pPr>
            <a:r>
              <a:rPr dirty="0" sz="700" spc="-5" b="1">
                <a:latin typeface="Calibri"/>
                <a:cs typeface="Calibri"/>
              </a:rPr>
              <a:t>(Contraction)</a:t>
            </a:r>
            <a:endParaRPr sz="70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753867" y="2951734"/>
            <a:ext cx="447040" cy="1111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r>
              <a:rPr dirty="0" sz="700" spc="-5" b="1">
                <a:latin typeface="Calibri"/>
                <a:cs typeface="Calibri"/>
              </a:rPr>
              <a:t>(R</a:t>
            </a:r>
            <a:r>
              <a:rPr dirty="0" sz="700" spc="-10" b="1">
                <a:latin typeface="Calibri"/>
                <a:cs typeface="Calibri"/>
              </a:rPr>
              <a:t>el</a:t>
            </a:r>
            <a:r>
              <a:rPr dirty="0" sz="700" spc="-5" b="1">
                <a:latin typeface="Calibri"/>
                <a:cs typeface="Calibri"/>
              </a:rPr>
              <a:t>axat</a:t>
            </a:r>
            <a:r>
              <a:rPr dirty="0" sz="700" spc="-10" b="1">
                <a:latin typeface="Calibri"/>
                <a:cs typeface="Calibri"/>
              </a:rPr>
              <a:t>io</a:t>
            </a:r>
            <a:r>
              <a:rPr dirty="0" sz="700" spc="-5" b="1">
                <a:latin typeface="Calibri"/>
                <a:cs typeface="Calibri"/>
              </a:rPr>
              <a:t>n)</a:t>
            </a:r>
            <a:endParaRPr sz="700">
              <a:latin typeface="Calibri"/>
              <a:cs typeface="Calibri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2340864" y="3794378"/>
            <a:ext cx="76200" cy="8077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2340864" y="3977259"/>
            <a:ext cx="76200" cy="8077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 txBox="1"/>
          <p:nvPr/>
        </p:nvSpPr>
        <p:spPr>
          <a:xfrm>
            <a:off x="2573147" y="3721861"/>
            <a:ext cx="1929764" cy="37338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r>
              <a:rPr dirty="0" sz="1200" spc="-10" b="1">
                <a:latin typeface="Calibri"/>
                <a:cs typeface="Calibri"/>
              </a:rPr>
              <a:t>Atrial </a:t>
            </a:r>
            <a:r>
              <a:rPr dirty="0" sz="1200" b="1">
                <a:latin typeface="Calibri"/>
                <a:cs typeface="Calibri"/>
              </a:rPr>
              <a:t>.. </a:t>
            </a:r>
            <a:r>
              <a:rPr dirty="0" sz="1200" spc="-15">
                <a:latin typeface="Calibri"/>
                <a:cs typeface="Calibri"/>
              </a:rPr>
              <a:t>systole </a:t>
            </a:r>
            <a:r>
              <a:rPr dirty="0" sz="1200">
                <a:latin typeface="Calibri"/>
                <a:cs typeface="Calibri"/>
              </a:rPr>
              <a:t>&amp;</a:t>
            </a:r>
            <a:r>
              <a:rPr dirty="0" sz="1200" spc="-70">
                <a:latin typeface="Calibri"/>
                <a:cs typeface="Calibri"/>
              </a:rPr>
              <a:t> </a:t>
            </a:r>
            <a:r>
              <a:rPr dirty="0" sz="1200" spc="-5">
                <a:latin typeface="Calibri"/>
                <a:cs typeface="Calibri"/>
              </a:rPr>
              <a:t>diastole</a:t>
            </a:r>
            <a:endParaRPr sz="12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r>
              <a:rPr dirty="0" sz="1200" spc="-10" b="1">
                <a:latin typeface="Calibri"/>
                <a:cs typeface="Calibri"/>
              </a:rPr>
              <a:t>Ventricular </a:t>
            </a:r>
            <a:r>
              <a:rPr dirty="0" sz="1200" b="1">
                <a:latin typeface="Calibri"/>
                <a:cs typeface="Calibri"/>
              </a:rPr>
              <a:t>.. </a:t>
            </a:r>
            <a:r>
              <a:rPr dirty="0" sz="1200" spc="-15">
                <a:latin typeface="Calibri"/>
                <a:cs typeface="Calibri"/>
              </a:rPr>
              <a:t>systole </a:t>
            </a:r>
            <a:r>
              <a:rPr dirty="0" sz="1200">
                <a:latin typeface="Calibri"/>
                <a:cs typeface="Calibri"/>
              </a:rPr>
              <a:t>&amp;</a:t>
            </a:r>
            <a:r>
              <a:rPr dirty="0" sz="1200" spc="-60">
                <a:latin typeface="Calibri"/>
                <a:cs typeface="Calibri"/>
              </a:rPr>
              <a:t> </a:t>
            </a:r>
            <a:r>
              <a:rPr dirty="0" sz="1200" spc="-5">
                <a:latin typeface="Calibri"/>
                <a:cs typeface="Calibri"/>
              </a:rPr>
              <a:t>diastole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3134867" y="2734055"/>
            <a:ext cx="563880" cy="17526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 txBox="1"/>
          <p:nvPr/>
        </p:nvSpPr>
        <p:spPr>
          <a:xfrm>
            <a:off x="3183889" y="2748534"/>
            <a:ext cx="1046480" cy="1022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805"/>
              </a:lnSpc>
            </a:pPr>
            <a:r>
              <a:rPr dirty="0" sz="600" spc="-5" b="1">
                <a:solidFill>
                  <a:srgbClr val="CC3300"/>
                </a:solidFill>
                <a:latin typeface="Tahoma"/>
                <a:cs typeface="Tahoma"/>
              </a:rPr>
              <a:t>repeated </a:t>
            </a:r>
            <a:r>
              <a:rPr dirty="0" sz="600" b="1">
                <a:solidFill>
                  <a:srgbClr val="CC3300"/>
                </a:solidFill>
                <a:latin typeface="Tahoma"/>
                <a:cs typeface="Tahoma"/>
              </a:rPr>
              <a:t>in   </a:t>
            </a:r>
            <a:r>
              <a:rPr dirty="0" sz="600" spc="160" b="1">
                <a:solidFill>
                  <a:srgbClr val="CC3300"/>
                </a:solidFill>
                <a:latin typeface="Tahoma"/>
                <a:cs typeface="Tahoma"/>
              </a:rPr>
              <a:t> </a:t>
            </a:r>
            <a:r>
              <a:rPr dirty="0" baseline="3968" sz="1050" spc="-7" b="1">
                <a:latin typeface="Tahoma"/>
                <a:cs typeface="Tahoma"/>
              </a:rPr>
              <a:t>Ventricular</a:t>
            </a:r>
            <a:endParaRPr baseline="3968" sz="1050">
              <a:latin typeface="Tahoma"/>
              <a:cs typeface="Tahoma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3180588" y="2825495"/>
            <a:ext cx="472439" cy="17526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 txBox="1"/>
          <p:nvPr/>
        </p:nvSpPr>
        <p:spPr>
          <a:xfrm>
            <a:off x="3229610" y="2852673"/>
            <a:ext cx="365125" cy="8953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705"/>
              </a:lnSpc>
            </a:pPr>
            <a:r>
              <a:rPr dirty="0" sz="600" spc="-5" b="1">
                <a:solidFill>
                  <a:srgbClr val="CC3300"/>
                </a:solidFill>
                <a:latin typeface="Tahoma"/>
                <a:cs typeface="Tahoma"/>
              </a:rPr>
              <a:t>next</a:t>
            </a:r>
            <a:r>
              <a:rPr dirty="0" sz="600" spc="-95" b="1">
                <a:solidFill>
                  <a:srgbClr val="CC3300"/>
                </a:solidFill>
                <a:latin typeface="Tahoma"/>
                <a:cs typeface="Tahoma"/>
              </a:rPr>
              <a:t> </a:t>
            </a:r>
            <a:r>
              <a:rPr dirty="0" sz="600" b="1">
                <a:solidFill>
                  <a:srgbClr val="CC3300"/>
                </a:solidFill>
                <a:latin typeface="Tahoma"/>
                <a:cs typeface="Tahoma"/>
              </a:rPr>
              <a:t>beat</a:t>
            </a:r>
            <a:endParaRPr sz="600">
              <a:latin typeface="Tahoma"/>
              <a:cs typeface="Tahoma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5099303" y="882396"/>
            <a:ext cx="600455" cy="26974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1143304" y="868933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0"/>
                </a:moveTo>
                <a:lnTo>
                  <a:pt x="4571365" y="3428110"/>
                </a:lnTo>
                <a:lnTo>
                  <a:pt x="4571365" y="0"/>
                </a:lnTo>
                <a:lnTo>
                  <a:pt x="0" y="0"/>
                </a:lnTo>
                <a:lnTo>
                  <a:pt x="0" y="3428110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1143000" y="4844796"/>
            <a:ext cx="4572000" cy="34290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1143000" y="4844796"/>
            <a:ext cx="536575" cy="2646045"/>
          </a:xfrm>
          <a:custGeom>
            <a:avLst/>
            <a:gdLst/>
            <a:ahLst/>
            <a:cxnLst/>
            <a:rect l="l" t="t" r="r" b="b"/>
            <a:pathLst>
              <a:path w="536575" h="2646045">
                <a:moveTo>
                  <a:pt x="536448" y="0"/>
                </a:moveTo>
                <a:lnTo>
                  <a:pt x="407924" y="0"/>
                </a:lnTo>
                <a:lnTo>
                  <a:pt x="0" y="2486152"/>
                </a:lnTo>
                <a:lnTo>
                  <a:pt x="0" y="2629027"/>
                </a:lnTo>
                <a:lnTo>
                  <a:pt x="99987" y="2645664"/>
                </a:lnTo>
                <a:lnTo>
                  <a:pt x="536448" y="0"/>
                </a:lnTo>
                <a:close/>
              </a:path>
            </a:pathLst>
          </a:custGeom>
          <a:solidFill>
            <a:srgbClr val="BB1C1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1143000" y="4844796"/>
            <a:ext cx="379730" cy="2312035"/>
          </a:xfrm>
          <a:custGeom>
            <a:avLst/>
            <a:gdLst/>
            <a:ahLst/>
            <a:cxnLst/>
            <a:rect l="l" t="t" r="r" b="b"/>
            <a:pathLst>
              <a:path w="379730" h="2312034">
                <a:moveTo>
                  <a:pt x="379475" y="0"/>
                </a:moveTo>
                <a:lnTo>
                  <a:pt x="252475" y="0"/>
                </a:lnTo>
                <a:lnTo>
                  <a:pt x="0" y="1538096"/>
                </a:lnTo>
                <a:lnTo>
                  <a:pt x="0" y="2311908"/>
                </a:lnTo>
                <a:lnTo>
                  <a:pt x="379475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1143000" y="7676388"/>
            <a:ext cx="452755" cy="597535"/>
          </a:xfrm>
          <a:custGeom>
            <a:avLst/>
            <a:gdLst/>
            <a:ahLst/>
            <a:cxnLst/>
            <a:rect l="l" t="t" r="r" b="b"/>
            <a:pathLst>
              <a:path w="452755" h="597534">
                <a:moveTo>
                  <a:pt x="0" y="0"/>
                </a:moveTo>
                <a:lnTo>
                  <a:pt x="0" y="9524"/>
                </a:lnTo>
                <a:lnTo>
                  <a:pt x="426466" y="597407"/>
                </a:lnTo>
                <a:lnTo>
                  <a:pt x="452628" y="597407"/>
                </a:lnTo>
                <a:lnTo>
                  <a:pt x="0" y="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/>
          <p:nvPr/>
        </p:nvSpPr>
        <p:spPr>
          <a:xfrm>
            <a:off x="1143000" y="7493507"/>
            <a:ext cx="744220" cy="780415"/>
          </a:xfrm>
          <a:custGeom>
            <a:avLst/>
            <a:gdLst/>
            <a:ahLst/>
            <a:cxnLst/>
            <a:rect l="l" t="t" r="r" b="b"/>
            <a:pathLst>
              <a:path w="744219" h="780415">
                <a:moveTo>
                  <a:pt x="0" y="0"/>
                </a:moveTo>
                <a:lnTo>
                  <a:pt x="0" y="2413"/>
                </a:lnTo>
                <a:lnTo>
                  <a:pt x="715137" y="780288"/>
                </a:lnTo>
                <a:lnTo>
                  <a:pt x="743712" y="780288"/>
                </a:lnTo>
                <a:lnTo>
                  <a:pt x="0" y="0"/>
                </a:lnTo>
                <a:close/>
              </a:path>
            </a:pathLst>
          </a:custGeom>
          <a:solidFill>
            <a:srgbClr val="5E0D0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/>
          <p:nvPr/>
        </p:nvSpPr>
        <p:spPr>
          <a:xfrm>
            <a:off x="1143000" y="7473695"/>
            <a:ext cx="1065530" cy="800100"/>
          </a:xfrm>
          <a:custGeom>
            <a:avLst/>
            <a:gdLst/>
            <a:ahLst/>
            <a:cxnLst/>
            <a:rect l="l" t="t" r="r" b="b"/>
            <a:pathLst>
              <a:path w="1065530" h="800100">
                <a:moveTo>
                  <a:pt x="0" y="0"/>
                </a:moveTo>
                <a:lnTo>
                  <a:pt x="0" y="19049"/>
                </a:lnTo>
                <a:lnTo>
                  <a:pt x="743204" y="800099"/>
                </a:lnTo>
                <a:lnTo>
                  <a:pt x="1065276" y="800099"/>
                </a:lnTo>
                <a:lnTo>
                  <a:pt x="99949" y="16636"/>
                </a:lnTo>
                <a:lnTo>
                  <a:pt x="0" y="0"/>
                </a:lnTo>
                <a:close/>
              </a:path>
            </a:pathLst>
          </a:custGeom>
          <a:solidFill>
            <a:srgbClr val="8D151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/>
          <p:nvPr/>
        </p:nvSpPr>
        <p:spPr>
          <a:xfrm>
            <a:off x="1143000" y="7523988"/>
            <a:ext cx="688975" cy="749935"/>
          </a:xfrm>
          <a:custGeom>
            <a:avLst/>
            <a:gdLst/>
            <a:ahLst/>
            <a:cxnLst/>
            <a:rect l="l" t="t" r="r" b="b"/>
            <a:pathLst>
              <a:path w="688975" h="749934">
                <a:moveTo>
                  <a:pt x="0" y="0"/>
                </a:moveTo>
                <a:lnTo>
                  <a:pt x="0" y="152399"/>
                </a:lnTo>
                <a:lnTo>
                  <a:pt x="453136" y="749807"/>
                </a:lnTo>
                <a:lnTo>
                  <a:pt x="688848" y="749807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/>
          <p:nvPr/>
        </p:nvSpPr>
        <p:spPr>
          <a:xfrm>
            <a:off x="1674495" y="5851905"/>
            <a:ext cx="96012" cy="97535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/>
          <p:nvPr/>
        </p:nvSpPr>
        <p:spPr>
          <a:xfrm>
            <a:off x="1674495" y="7165593"/>
            <a:ext cx="96012" cy="9753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 txBox="1"/>
          <p:nvPr/>
        </p:nvSpPr>
        <p:spPr>
          <a:xfrm>
            <a:off x="1143304" y="4845684"/>
            <a:ext cx="4571365" cy="3428365"/>
          </a:xfrm>
          <a:prstGeom prst="rect">
            <a:avLst/>
          </a:prstGeom>
          <a:ln w="24384">
            <a:solidFill>
              <a:srgbClr val="000000"/>
            </a:solidFill>
          </a:ln>
        </p:spPr>
        <p:txBody>
          <a:bodyPr wrap="square" lIns="0" tIns="25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20"/>
              </a:spcBef>
            </a:pPr>
            <a:endParaRPr sz="2250">
              <a:latin typeface="Times New Roman"/>
              <a:cs typeface="Times New Roman"/>
            </a:endParaRPr>
          </a:p>
          <a:p>
            <a:pPr marL="874394">
              <a:lnSpc>
                <a:spcPct val="100000"/>
              </a:lnSpc>
            </a:pPr>
            <a:r>
              <a:rPr dirty="0" sz="1600" spc="90">
                <a:solidFill>
                  <a:srgbClr val="C00000"/>
                </a:solidFill>
                <a:latin typeface="Arial"/>
                <a:cs typeface="Arial"/>
              </a:rPr>
              <a:t>Mechanical </a:t>
            </a:r>
            <a:r>
              <a:rPr dirty="0" sz="1600" spc="100">
                <a:solidFill>
                  <a:srgbClr val="C00000"/>
                </a:solidFill>
                <a:latin typeface="Arial"/>
                <a:cs typeface="Arial"/>
              </a:rPr>
              <a:t>Events’</a:t>
            </a:r>
            <a:r>
              <a:rPr dirty="0" sz="1600" spc="-17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1600" spc="90">
                <a:solidFill>
                  <a:srgbClr val="C00000"/>
                </a:solidFill>
                <a:latin typeface="Arial"/>
                <a:cs typeface="Arial"/>
              </a:rPr>
              <a:t>Periods</a:t>
            </a:r>
            <a:endParaRPr sz="16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600">
              <a:latin typeface="Times New Roman"/>
              <a:cs typeface="Times New Roman"/>
            </a:endParaRPr>
          </a:p>
          <a:p>
            <a:pPr marL="716915">
              <a:lnSpc>
                <a:spcPct val="100000"/>
              </a:lnSpc>
              <a:spcBef>
                <a:spcPts val="935"/>
              </a:spcBef>
            </a:pPr>
            <a:r>
              <a:rPr dirty="0" sz="1300" spc="-5" b="1">
                <a:latin typeface="Calibri"/>
                <a:cs typeface="Calibri"/>
              </a:rPr>
              <a:t>Normally </a:t>
            </a:r>
            <a:r>
              <a:rPr dirty="0" sz="1300" spc="-10" b="1">
                <a:latin typeface="Calibri"/>
                <a:cs typeface="Calibri"/>
              </a:rPr>
              <a:t>diastole </a:t>
            </a:r>
            <a:r>
              <a:rPr dirty="0" sz="1300" spc="-5" b="1">
                <a:latin typeface="Calibri"/>
                <a:cs typeface="Calibri"/>
              </a:rPr>
              <a:t>is </a:t>
            </a:r>
            <a:r>
              <a:rPr dirty="0" sz="1300" spc="-10" b="1">
                <a:latin typeface="Calibri"/>
                <a:cs typeface="Calibri"/>
              </a:rPr>
              <a:t>longer </a:t>
            </a:r>
            <a:r>
              <a:rPr dirty="0" sz="1300" spc="-5" b="1">
                <a:latin typeface="Calibri"/>
                <a:cs typeface="Calibri"/>
              </a:rPr>
              <a:t>&gt;</a:t>
            </a:r>
            <a:r>
              <a:rPr dirty="0" sz="1300" spc="50" b="1">
                <a:latin typeface="Calibri"/>
                <a:cs typeface="Calibri"/>
              </a:rPr>
              <a:t> </a:t>
            </a:r>
            <a:r>
              <a:rPr dirty="0" sz="1300" spc="-15" b="1">
                <a:latin typeface="Calibri"/>
                <a:cs typeface="Calibri"/>
              </a:rPr>
              <a:t>systole:</a:t>
            </a:r>
            <a:endParaRPr sz="1300">
              <a:latin typeface="Calibri"/>
              <a:cs typeface="Calibri"/>
            </a:endParaRPr>
          </a:p>
          <a:p>
            <a:pPr marL="1064895" indent="-143510">
              <a:lnSpc>
                <a:spcPct val="100000"/>
              </a:lnSpc>
              <a:spcBef>
                <a:spcPts val="585"/>
              </a:spcBef>
              <a:buClr>
                <a:srgbClr val="4F5B2F"/>
              </a:buClr>
              <a:buSzPct val="145454"/>
              <a:buFont typeface="Wingdings"/>
              <a:buChar char=""/>
              <a:tabLst>
                <a:tab pos="1065530" algn="l"/>
              </a:tabLst>
            </a:pPr>
            <a:r>
              <a:rPr dirty="0" sz="1100" spc="-10">
                <a:latin typeface="Calibri"/>
                <a:cs typeface="Calibri"/>
              </a:rPr>
              <a:t>Ventricular systole </a:t>
            </a:r>
            <a:r>
              <a:rPr dirty="0" sz="1100">
                <a:latin typeface="Calibri"/>
                <a:cs typeface="Calibri"/>
              </a:rPr>
              <a:t>= 0.3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</a:t>
            </a:r>
            <a:endParaRPr sz="1100">
              <a:latin typeface="Calibri"/>
              <a:cs typeface="Calibri"/>
            </a:endParaRPr>
          </a:p>
          <a:p>
            <a:pPr marL="1064895" indent="-143510">
              <a:lnSpc>
                <a:spcPct val="100000"/>
              </a:lnSpc>
              <a:spcBef>
                <a:spcPts val="560"/>
              </a:spcBef>
              <a:buClr>
                <a:srgbClr val="4F5B2F"/>
              </a:buClr>
              <a:buSzPct val="145454"/>
              <a:buFont typeface="Wingdings"/>
              <a:buChar char=""/>
              <a:tabLst>
                <a:tab pos="1065530" algn="l"/>
              </a:tabLst>
            </a:pPr>
            <a:r>
              <a:rPr dirty="0" sz="1100" spc="-10">
                <a:latin typeface="Calibri"/>
                <a:cs typeface="Calibri"/>
              </a:rPr>
              <a:t>Ventricular </a:t>
            </a:r>
            <a:r>
              <a:rPr dirty="0" sz="1100" spc="-5">
                <a:latin typeface="Calibri"/>
                <a:cs typeface="Calibri"/>
              </a:rPr>
              <a:t>diastole </a:t>
            </a:r>
            <a:r>
              <a:rPr dirty="0" sz="1100">
                <a:latin typeface="Calibri"/>
                <a:cs typeface="Calibri"/>
              </a:rPr>
              <a:t>= 0.5</a:t>
            </a:r>
            <a:r>
              <a:rPr dirty="0" sz="1100" spc="-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</a:t>
            </a:r>
            <a:endParaRPr sz="1100">
              <a:latin typeface="Calibri"/>
              <a:cs typeface="Calibri"/>
            </a:endParaRPr>
          </a:p>
          <a:p>
            <a:pPr marL="1064895" indent="-143510">
              <a:lnSpc>
                <a:spcPct val="100000"/>
              </a:lnSpc>
              <a:spcBef>
                <a:spcPts val="600"/>
              </a:spcBef>
              <a:buClr>
                <a:srgbClr val="4F5B2F"/>
              </a:buClr>
              <a:buSzPct val="145454"/>
              <a:buFont typeface="Wingdings"/>
              <a:buChar char=""/>
              <a:tabLst>
                <a:tab pos="1065530" algn="l"/>
              </a:tabLst>
            </a:pPr>
            <a:r>
              <a:rPr dirty="0" sz="1100" spc="-5">
                <a:latin typeface="Calibri"/>
                <a:cs typeface="Calibri"/>
              </a:rPr>
              <a:t>Atrial </a:t>
            </a:r>
            <a:r>
              <a:rPr dirty="0" sz="1100" spc="-10">
                <a:latin typeface="Calibri"/>
                <a:cs typeface="Calibri"/>
              </a:rPr>
              <a:t>systole </a:t>
            </a:r>
            <a:r>
              <a:rPr dirty="0" sz="1100">
                <a:latin typeface="Calibri"/>
                <a:cs typeface="Calibri"/>
              </a:rPr>
              <a:t>= 0.1</a:t>
            </a:r>
            <a:r>
              <a:rPr dirty="0" sz="1100" spc="-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</a:t>
            </a:r>
            <a:endParaRPr sz="1100">
              <a:latin typeface="Calibri"/>
              <a:cs typeface="Calibri"/>
            </a:endParaRPr>
          </a:p>
          <a:p>
            <a:pPr marL="1064895" indent="-143510">
              <a:lnSpc>
                <a:spcPct val="100000"/>
              </a:lnSpc>
              <a:spcBef>
                <a:spcPts val="560"/>
              </a:spcBef>
              <a:buClr>
                <a:srgbClr val="4F5B2F"/>
              </a:buClr>
              <a:buSzPct val="145454"/>
              <a:buFont typeface="Wingdings"/>
              <a:buChar char=""/>
              <a:tabLst>
                <a:tab pos="1065530" algn="l"/>
              </a:tabLst>
            </a:pPr>
            <a:r>
              <a:rPr dirty="0" sz="1100" spc="-5">
                <a:latin typeface="Calibri"/>
                <a:cs typeface="Calibri"/>
              </a:rPr>
              <a:t>Atrial diastole </a:t>
            </a:r>
            <a:r>
              <a:rPr dirty="0" sz="1100">
                <a:latin typeface="Calibri"/>
                <a:cs typeface="Calibri"/>
              </a:rPr>
              <a:t>= 0.7</a:t>
            </a:r>
            <a:r>
              <a:rPr dirty="0" sz="1100" spc="-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</a:t>
            </a:r>
            <a:endParaRPr sz="1100">
              <a:latin typeface="Calibri"/>
              <a:cs typeface="Calibri"/>
            </a:endParaRPr>
          </a:p>
          <a:p>
            <a:pPr marL="700405">
              <a:lnSpc>
                <a:spcPct val="100000"/>
              </a:lnSpc>
              <a:spcBef>
                <a:spcPts val="1195"/>
              </a:spcBef>
            </a:pPr>
            <a:r>
              <a:rPr dirty="0" sz="1300" spc="-10" b="1">
                <a:latin typeface="Calibri"/>
                <a:cs typeface="Calibri"/>
              </a:rPr>
              <a:t>Importance </a:t>
            </a:r>
            <a:r>
              <a:rPr dirty="0" sz="1300" spc="-5" b="1">
                <a:latin typeface="Calibri"/>
                <a:cs typeface="Calibri"/>
              </a:rPr>
              <a:t>of long </a:t>
            </a:r>
            <a:r>
              <a:rPr dirty="0" sz="1300" spc="-10" b="1">
                <a:latin typeface="Calibri"/>
                <a:cs typeface="Calibri"/>
              </a:rPr>
              <a:t>ventricular</a:t>
            </a:r>
            <a:r>
              <a:rPr dirty="0" sz="1300" spc="105" b="1">
                <a:latin typeface="Calibri"/>
                <a:cs typeface="Calibri"/>
              </a:rPr>
              <a:t> </a:t>
            </a:r>
            <a:r>
              <a:rPr dirty="0" sz="1300" spc="-10" b="1">
                <a:latin typeface="Calibri"/>
                <a:cs typeface="Calibri"/>
              </a:rPr>
              <a:t>diastole?</a:t>
            </a:r>
            <a:endParaRPr sz="1300">
              <a:latin typeface="Calibri"/>
              <a:cs typeface="Calibri"/>
            </a:endParaRPr>
          </a:p>
          <a:p>
            <a:pPr lvl="1" marL="1164590" indent="-168275">
              <a:lnSpc>
                <a:spcPct val="100000"/>
              </a:lnSpc>
              <a:spcBef>
                <a:spcPts val="320"/>
              </a:spcBef>
              <a:buAutoNum type="arabicPeriod"/>
              <a:tabLst>
                <a:tab pos="1165225" algn="l"/>
              </a:tabLst>
            </a:pPr>
            <a:r>
              <a:rPr dirty="0" sz="1100">
                <a:latin typeface="Calibri"/>
                <a:cs typeface="Calibri"/>
              </a:rPr>
              <a:t>Coronary blood</a:t>
            </a:r>
            <a:r>
              <a:rPr dirty="0" sz="1100" spc="-1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flow</a:t>
            </a:r>
            <a:endParaRPr sz="1100">
              <a:latin typeface="Calibri"/>
              <a:cs typeface="Calibri"/>
            </a:endParaRPr>
          </a:p>
          <a:p>
            <a:pPr lvl="1" marL="1164590" indent="-168275">
              <a:lnSpc>
                <a:spcPct val="100000"/>
              </a:lnSpc>
              <a:spcBef>
                <a:spcPts val="310"/>
              </a:spcBef>
              <a:buAutoNum type="arabicPeriod"/>
              <a:tabLst>
                <a:tab pos="1165225" algn="l"/>
              </a:tabLst>
            </a:pPr>
            <a:r>
              <a:rPr dirty="0" sz="1100" spc="-10">
                <a:latin typeface="Calibri"/>
                <a:cs typeface="Calibri"/>
              </a:rPr>
              <a:t>Ventricular</a:t>
            </a:r>
            <a:r>
              <a:rPr dirty="0" sz="1100" spc="-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filling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 algn="r" marR="252729">
              <a:lnSpc>
                <a:spcPct val="100000"/>
              </a:lnSpc>
              <a:spcBef>
                <a:spcPts val="985"/>
              </a:spcBef>
            </a:pPr>
            <a:r>
              <a:rPr dirty="0" sz="600" b="1">
                <a:solidFill>
                  <a:srgbClr val="001F5F"/>
                </a:solidFill>
                <a:latin typeface="Arial"/>
                <a:cs typeface="Arial"/>
              </a:rPr>
              <a:t>12</a:t>
            </a:r>
            <a:endParaRPr sz="600">
              <a:latin typeface="Arial"/>
              <a:cs typeface="Arial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5099303" y="4858511"/>
            <a:ext cx="600455" cy="269748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algn="r" marR="5715">
              <a:lnSpc>
                <a:spcPts val="1305"/>
              </a:lnSpc>
            </a:pPr>
            <a:r>
              <a:rPr dirty="0" spc="-25"/>
              <a:t>Dr. </a:t>
            </a:r>
            <a:r>
              <a:rPr dirty="0" spc="-5"/>
              <a:t>Abeer A. Al-Masri, Faculty </a:t>
            </a:r>
            <a:r>
              <a:rPr dirty="0"/>
              <a:t>of</a:t>
            </a:r>
            <a:r>
              <a:rPr dirty="0" spc="-120"/>
              <a:t> </a:t>
            </a:r>
            <a:r>
              <a:rPr dirty="0" spc="-5"/>
              <a:t>Medicine,</a:t>
            </a:r>
          </a:p>
          <a:p>
            <a:pPr algn="r" marR="5080">
              <a:lnSpc>
                <a:spcPct val="100000"/>
              </a:lnSpc>
            </a:pPr>
            <a:r>
              <a:rPr dirty="0" spc="-5"/>
              <a:t>KSU</a:t>
            </a:r>
          </a:p>
        </p:txBody>
      </p:sp>
      <p:sp>
        <p:nvSpPr>
          <p:cNvPr id="42" name="object 42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10"/>
              </a:lnSpc>
            </a:pPr>
            <a:fld id="{81D60167-4931-47E6-BA6A-407CBD079E47}" type="slidenum">
              <a:rPr dirty="0" spc="-5"/>
              <a:t>1</a:t>
            </a:fld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113401" y="41147"/>
            <a:ext cx="1671320" cy="1949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 spc="-5">
                <a:latin typeface="Times New Roman"/>
                <a:cs typeface="Times New Roman"/>
              </a:rPr>
              <a:t>Cardiovascular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Physiology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1788" y="41147"/>
            <a:ext cx="644525" cy="1949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>
                <a:latin typeface="Times New Roman"/>
                <a:cs typeface="Times New Roman"/>
              </a:rPr>
              <a:t>2/23</a:t>
            </a:r>
            <a:r>
              <a:rPr dirty="0" sz="1200" spc="5">
                <a:latin typeface="Times New Roman"/>
                <a:cs typeface="Times New Roman"/>
              </a:rPr>
              <a:t>/</a:t>
            </a:r>
            <a:r>
              <a:rPr dirty="0" sz="1200">
                <a:latin typeface="Times New Roman"/>
                <a:cs typeface="Times New Roman"/>
              </a:rPr>
              <a:t>2016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143000" y="868680"/>
            <a:ext cx="4572000" cy="3429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143000" y="868680"/>
            <a:ext cx="536575" cy="2646045"/>
          </a:xfrm>
          <a:custGeom>
            <a:avLst/>
            <a:gdLst/>
            <a:ahLst/>
            <a:cxnLst/>
            <a:rect l="l" t="t" r="r" b="b"/>
            <a:pathLst>
              <a:path w="536575" h="2646045">
                <a:moveTo>
                  <a:pt x="536448" y="0"/>
                </a:moveTo>
                <a:lnTo>
                  <a:pt x="407924" y="0"/>
                </a:lnTo>
                <a:lnTo>
                  <a:pt x="0" y="2486152"/>
                </a:lnTo>
                <a:lnTo>
                  <a:pt x="0" y="2629027"/>
                </a:lnTo>
                <a:lnTo>
                  <a:pt x="99987" y="2645664"/>
                </a:lnTo>
                <a:lnTo>
                  <a:pt x="536448" y="0"/>
                </a:lnTo>
                <a:close/>
              </a:path>
            </a:pathLst>
          </a:custGeom>
          <a:solidFill>
            <a:srgbClr val="BB1C1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143000" y="868680"/>
            <a:ext cx="379730" cy="2312035"/>
          </a:xfrm>
          <a:custGeom>
            <a:avLst/>
            <a:gdLst/>
            <a:ahLst/>
            <a:cxnLst/>
            <a:rect l="l" t="t" r="r" b="b"/>
            <a:pathLst>
              <a:path w="379730" h="2312035">
                <a:moveTo>
                  <a:pt x="379475" y="0"/>
                </a:moveTo>
                <a:lnTo>
                  <a:pt x="252475" y="0"/>
                </a:lnTo>
                <a:lnTo>
                  <a:pt x="0" y="1538097"/>
                </a:lnTo>
                <a:lnTo>
                  <a:pt x="0" y="2311908"/>
                </a:lnTo>
                <a:lnTo>
                  <a:pt x="379475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143000" y="3700271"/>
            <a:ext cx="452755" cy="597535"/>
          </a:xfrm>
          <a:custGeom>
            <a:avLst/>
            <a:gdLst/>
            <a:ahLst/>
            <a:cxnLst/>
            <a:rect l="l" t="t" r="r" b="b"/>
            <a:pathLst>
              <a:path w="452755" h="597535">
                <a:moveTo>
                  <a:pt x="0" y="0"/>
                </a:moveTo>
                <a:lnTo>
                  <a:pt x="0" y="9525"/>
                </a:lnTo>
                <a:lnTo>
                  <a:pt x="426466" y="597407"/>
                </a:lnTo>
                <a:lnTo>
                  <a:pt x="452628" y="597407"/>
                </a:lnTo>
                <a:lnTo>
                  <a:pt x="0" y="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143000" y="3517391"/>
            <a:ext cx="744220" cy="780415"/>
          </a:xfrm>
          <a:custGeom>
            <a:avLst/>
            <a:gdLst/>
            <a:ahLst/>
            <a:cxnLst/>
            <a:rect l="l" t="t" r="r" b="b"/>
            <a:pathLst>
              <a:path w="744219" h="780414">
                <a:moveTo>
                  <a:pt x="0" y="0"/>
                </a:moveTo>
                <a:lnTo>
                  <a:pt x="0" y="2412"/>
                </a:lnTo>
                <a:lnTo>
                  <a:pt x="715137" y="780288"/>
                </a:lnTo>
                <a:lnTo>
                  <a:pt x="743712" y="780288"/>
                </a:lnTo>
                <a:lnTo>
                  <a:pt x="0" y="0"/>
                </a:lnTo>
                <a:close/>
              </a:path>
            </a:pathLst>
          </a:custGeom>
          <a:solidFill>
            <a:srgbClr val="5E0D0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1143000" y="3497579"/>
            <a:ext cx="1065530" cy="800100"/>
          </a:xfrm>
          <a:custGeom>
            <a:avLst/>
            <a:gdLst/>
            <a:ahLst/>
            <a:cxnLst/>
            <a:rect l="l" t="t" r="r" b="b"/>
            <a:pathLst>
              <a:path w="1065530" h="800100">
                <a:moveTo>
                  <a:pt x="0" y="0"/>
                </a:moveTo>
                <a:lnTo>
                  <a:pt x="0" y="19050"/>
                </a:lnTo>
                <a:lnTo>
                  <a:pt x="743204" y="800100"/>
                </a:lnTo>
                <a:lnTo>
                  <a:pt x="1065276" y="800100"/>
                </a:lnTo>
                <a:lnTo>
                  <a:pt x="99949" y="16637"/>
                </a:lnTo>
                <a:lnTo>
                  <a:pt x="0" y="0"/>
                </a:lnTo>
                <a:close/>
              </a:path>
            </a:pathLst>
          </a:custGeom>
          <a:solidFill>
            <a:srgbClr val="8D151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1143000" y="3547871"/>
            <a:ext cx="688975" cy="749935"/>
          </a:xfrm>
          <a:custGeom>
            <a:avLst/>
            <a:gdLst/>
            <a:ahLst/>
            <a:cxnLst/>
            <a:rect l="l" t="t" r="r" b="b"/>
            <a:pathLst>
              <a:path w="688975" h="749935">
                <a:moveTo>
                  <a:pt x="0" y="0"/>
                </a:moveTo>
                <a:lnTo>
                  <a:pt x="0" y="152400"/>
                </a:lnTo>
                <a:lnTo>
                  <a:pt x="453136" y="749807"/>
                </a:lnTo>
                <a:lnTo>
                  <a:pt x="688848" y="749807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1143000" y="868680"/>
            <a:ext cx="4572000" cy="3429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4268723" y="1167383"/>
            <a:ext cx="1431036" cy="71170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 txBox="1"/>
          <p:nvPr/>
        </p:nvSpPr>
        <p:spPr>
          <a:xfrm>
            <a:off x="4371721" y="1224458"/>
            <a:ext cx="1226185" cy="5200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>
              <a:lnSpc>
                <a:spcPct val="98800"/>
              </a:lnSpc>
            </a:pPr>
            <a:r>
              <a:rPr dirty="0" sz="1000" spc="55">
                <a:solidFill>
                  <a:srgbClr val="C00000"/>
                </a:solidFill>
                <a:latin typeface="Arial"/>
                <a:cs typeface="Arial"/>
              </a:rPr>
              <a:t>Mechanical</a:t>
            </a:r>
            <a:r>
              <a:rPr dirty="0" sz="1000" spc="-85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1000" spc="55">
                <a:solidFill>
                  <a:srgbClr val="C00000"/>
                </a:solidFill>
                <a:latin typeface="Arial"/>
                <a:cs typeface="Arial"/>
              </a:rPr>
              <a:t>Events:  </a:t>
            </a:r>
            <a:r>
              <a:rPr dirty="0" sz="1200" spc="-5" b="1">
                <a:solidFill>
                  <a:srgbClr val="2D6255"/>
                </a:solidFill>
                <a:latin typeface="Calibri"/>
                <a:cs typeface="Calibri"/>
              </a:rPr>
              <a:t>Intra-Cardiac  Pressures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356225" y="4132198"/>
            <a:ext cx="85725" cy="9080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ts val="715"/>
              </a:lnSpc>
            </a:pPr>
            <a:r>
              <a:rPr dirty="0" sz="600" b="1">
                <a:solidFill>
                  <a:srgbClr val="001F5F"/>
                </a:solidFill>
                <a:latin typeface="Arial"/>
                <a:cs typeface="Arial"/>
              </a:rPr>
              <a:t>13</a:t>
            </a:r>
            <a:endParaRPr sz="60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3700271" y="2796539"/>
            <a:ext cx="1175003" cy="68732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 txBox="1"/>
          <p:nvPr/>
        </p:nvSpPr>
        <p:spPr>
          <a:xfrm>
            <a:off x="4002023" y="2946653"/>
            <a:ext cx="410209" cy="2152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r>
              <a:rPr dirty="0" sz="700" spc="-5" b="1">
                <a:latin typeface="Arial Black"/>
                <a:cs typeface="Arial Black"/>
              </a:rPr>
              <a:t>12</a:t>
            </a:r>
            <a:r>
              <a:rPr dirty="0" sz="700" spc="-10" b="1">
                <a:latin typeface="Arial Black"/>
                <a:cs typeface="Arial Black"/>
              </a:rPr>
              <a:t>0/</a:t>
            </a:r>
            <a:r>
              <a:rPr dirty="0" sz="700" spc="-5" b="1">
                <a:latin typeface="Arial Black"/>
                <a:cs typeface="Arial Black"/>
              </a:rPr>
              <a:t>3</a:t>
            </a:r>
            <a:r>
              <a:rPr dirty="0" sz="700" spc="-10" b="1">
                <a:latin typeface="Arial Black"/>
                <a:cs typeface="Arial Black"/>
              </a:rPr>
              <a:t>-</a:t>
            </a:r>
            <a:r>
              <a:rPr dirty="0" sz="700" spc="-5" b="1">
                <a:latin typeface="Arial Black"/>
                <a:cs typeface="Arial Black"/>
              </a:rPr>
              <a:t>12</a:t>
            </a:r>
            <a:endParaRPr sz="700">
              <a:latin typeface="Arial Black"/>
              <a:cs typeface="Arial Black"/>
            </a:endParaRPr>
          </a:p>
          <a:p>
            <a:pPr marL="50165">
              <a:lnSpc>
                <a:spcPct val="100000"/>
              </a:lnSpc>
            </a:pPr>
            <a:r>
              <a:rPr dirty="0" sz="700" spc="-5" b="1">
                <a:latin typeface="Arial Black"/>
                <a:cs typeface="Arial Black"/>
              </a:rPr>
              <a:t>mmHg</a:t>
            </a:r>
            <a:endParaRPr sz="700">
              <a:latin typeface="Arial Black"/>
              <a:cs typeface="Arial Black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2702051" y="1554480"/>
            <a:ext cx="937260" cy="65227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 txBox="1"/>
          <p:nvPr/>
        </p:nvSpPr>
        <p:spPr>
          <a:xfrm>
            <a:off x="3096767" y="1691767"/>
            <a:ext cx="321945" cy="2152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r>
              <a:rPr dirty="0" sz="700" spc="-5" b="1">
                <a:latin typeface="Arial Black"/>
                <a:cs typeface="Arial Black"/>
              </a:rPr>
              <a:t>120</a:t>
            </a:r>
            <a:r>
              <a:rPr dirty="0" sz="700" spc="-10" b="1">
                <a:latin typeface="Arial Black"/>
                <a:cs typeface="Arial Black"/>
              </a:rPr>
              <a:t>/</a:t>
            </a:r>
            <a:r>
              <a:rPr dirty="0" sz="700" spc="-5" b="1">
                <a:latin typeface="Arial Black"/>
                <a:cs typeface="Arial Black"/>
              </a:rPr>
              <a:t>80</a:t>
            </a:r>
            <a:endParaRPr sz="700">
              <a:latin typeface="Arial Black"/>
              <a:cs typeface="Arial Black"/>
            </a:endParaRPr>
          </a:p>
          <a:p>
            <a:pPr marL="5715">
              <a:lnSpc>
                <a:spcPct val="100000"/>
              </a:lnSpc>
            </a:pPr>
            <a:r>
              <a:rPr dirty="0" sz="700" spc="-5" b="1">
                <a:latin typeface="Arial Black"/>
                <a:cs typeface="Arial Black"/>
              </a:rPr>
              <a:t>mm</a:t>
            </a:r>
            <a:r>
              <a:rPr dirty="0" sz="700" spc="-10" b="1">
                <a:latin typeface="Arial Black"/>
                <a:cs typeface="Arial Black"/>
              </a:rPr>
              <a:t>H</a:t>
            </a:r>
            <a:r>
              <a:rPr dirty="0" sz="700" spc="-5" b="1">
                <a:latin typeface="Arial Black"/>
                <a:cs typeface="Arial Black"/>
              </a:rPr>
              <a:t>g</a:t>
            </a:r>
            <a:endParaRPr sz="700">
              <a:latin typeface="Arial Black"/>
              <a:cs typeface="Arial Black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3957828" y="2276855"/>
            <a:ext cx="446531" cy="26822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 txBox="1"/>
          <p:nvPr/>
        </p:nvSpPr>
        <p:spPr>
          <a:xfrm>
            <a:off x="4027296" y="2298572"/>
            <a:ext cx="309245" cy="2152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51435">
              <a:lnSpc>
                <a:spcPct val="100000"/>
              </a:lnSpc>
            </a:pPr>
            <a:r>
              <a:rPr dirty="0" sz="700" spc="-5" b="1">
                <a:latin typeface="Arial Black"/>
                <a:cs typeface="Arial Black"/>
              </a:rPr>
              <a:t>2-10</a:t>
            </a:r>
            <a:endParaRPr sz="700">
              <a:latin typeface="Arial Black"/>
              <a:cs typeface="Arial Black"/>
            </a:endParaRPr>
          </a:p>
          <a:p>
            <a:pPr>
              <a:lnSpc>
                <a:spcPct val="100000"/>
              </a:lnSpc>
            </a:pPr>
            <a:r>
              <a:rPr dirty="0" sz="700" spc="-5" b="1">
                <a:latin typeface="Arial Black"/>
                <a:cs typeface="Arial Black"/>
              </a:rPr>
              <a:t>mm</a:t>
            </a:r>
            <a:r>
              <a:rPr dirty="0" sz="700" spc="-10" b="1">
                <a:latin typeface="Arial Black"/>
                <a:cs typeface="Arial Black"/>
              </a:rPr>
              <a:t>H</a:t>
            </a:r>
            <a:r>
              <a:rPr dirty="0" sz="700" spc="-5" b="1">
                <a:latin typeface="Arial Black"/>
                <a:cs typeface="Arial Black"/>
              </a:rPr>
              <a:t>g</a:t>
            </a:r>
            <a:endParaRPr sz="700">
              <a:latin typeface="Arial Black"/>
              <a:cs typeface="Arial Black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2977895" y="3029711"/>
            <a:ext cx="790956" cy="49072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 txBox="1"/>
          <p:nvPr/>
        </p:nvSpPr>
        <p:spPr>
          <a:xfrm>
            <a:off x="3066288" y="3069463"/>
            <a:ext cx="438784" cy="2152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>
              <a:lnSpc>
                <a:spcPct val="100000"/>
              </a:lnSpc>
            </a:pPr>
            <a:r>
              <a:rPr dirty="0" sz="700" spc="-5" b="1">
                <a:latin typeface="Arial Black"/>
                <a:cs typeface="Arial Black"/>
              </a:rPr>
              <a:t>25</a:t>
            </a:r>
            <a:r>
              <a:rPr dirty="0" sz="700" spc="-10" b="1">
                <a:latin typeface="Arial Black"/>
                <a:cs typeface="Arial Black"/>
              </a:rPr>
              <a:t>-</a:t>
            </a:r>
            <a:r>
              <a:rPr dirty="0" sz="700" spc="-5" b="1">
                <a:latin typeface="Arial Black"/>
                <a:cs typeface="Arial Black"/>
              </a:rPr>
              <a:t>30</a:t>
            </a:r>
            <a:r>
              <a:rPr dirty="0" sz="700" spc="-10" b="1">
                <a:latin typeface="Arial Black"/>
                <a:cs typeface="Arial Black"/>
              </a:rPr>
              <a:t>/</a:t>
            </a:r>
            <a:r>
              <a:rPr dirty="0" sz="700" spc="-5" b="1">
                <a:latin typeface="Arial Black"/>
                <a:cs typeface="Arial Black"/>
              </a:rPr>
              <a:t>2</a:t>
            </a:r>
            <a:r>
              <a:rPr dirty="0" sz="700" spc="-10" b="1">
                <a:latin typeface="Arial Black"/>
                <a:cs typeface="Arial Black"/>
              </a:rPr>
              <a:t>-</a:t>
            </a:r>
            <a:r>
              <a:rPr dirty="0" sz="700" spc="-5" b="1">
                <a:latin typeface="Arial Black"/>
                <a:cs typeface="Arial Black"/>
              </a:rPr>
              <a:t>8</a:t>
            </a:r>
            <a:endParaRPr sz="700">
              <a:latin typeface="Arial Black"/>
              <a:cs typeface="Arial Black"/>
            </a:endParaRPr>
          </a:p>
          <a:p>
            <a:pPr algn="ctr">
              <a:lnSpc>
                <a:spcPct val="100000"/>
              </a:lnSpc>
            </a:pPr>
            <a:r>
              <a:rPr dirty="0" sz="700" spc="-5" b="1">
                <a:latin typeface="Arial Black"/>
                <a:cs typeface="Arial Black"/>
              </a:rPr>
              <a:t>mmHg</a:t>
            </a:r>
            <a:endParaRPr sz="700">
              <a:latin typeface="Arial Black"/>
              <a:cs typeface="Arial Black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3217164" y="2002535"/>
            <a:ext cx="841248" cy="45110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 txBox="1"/>
          <p:nvPr/>
        </p:nvSpPr>
        <p:spPr>
          <a:xfrm>
            <a:off x="3489959" y="2025142"/>
            <a:ext cx="498475" cy="2152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>
              <a:lnSpc>
                <a:spcPct val="100000"/>
              </a:lnSpc>
            </a:pPr>
            <a:r>
              <a:rPr dirty="0" sz="700" spc="-5" b="1">
                <a:latin typeface="Arial Black"/>
                <a:cs typeface="Arial Black"/>
              </a:rPr>
              <a:t>25</a:t>
            </a:r>
            <a:r>
              <a:rPr dirty="0" sz="700" spc="-10" b="1">
                <a:latin typeface="Arial Black"/>
                <a:cs typeface="Arial Black"/>
              </a:rPr>
              <a:t>-</a:t>
            </a:r>
            <a:r>
              <a:rPr dirty="0" sz="700" spc="-5" b="1">
                <a:latin typeface="Arial Black"/>
                <a:cs typeface="Arial Black"/>
              </a:rPr>
              <a:t>30</a:t>
            </a:r>
            <a:r>
              <a:rPr dirty="0" sz="700" spc="-10" b="1">
                <a:latin typeface="Arial Black"/>
                <a:cs typeface="Arial Black"/>
              </a:rPr>
              <a:t>/</a:t>
            </a:r>
            <a:r>
              <a:rPr dirty="0" sz="700" spc="-5" b="1">
                <a:latin typeface="Arial Black"/>
                <a:cs typeface="Arial Black"/>
              </a:rPr>
              <a:t>4</a:t>
            </a:r>
            <a:r>
              <a:rPr dirty="0" sz="700" spc="-10" b="1">
                <a:latin typeface="Arial Black"/>
                <a:cs typeface="Arial Black"/>
              </a:rPr>
              <a:t>-</a:t>
            </a:r>
            <a:r>
              <a:rPr dirty="0" sz="700" spc="-5" b="1">
                <a:latin typeface="Arial Black"/>
                <a:cs typeface="Arial Black"/>
              </a:rPr>
              <a:t>12</a:t>
            </a:r>
            <a:endParaRPr sz="700">
              <a:latin typeface="Arial Black"/>
              <a:cs typeface="Arial Black"/>
            </a:endParaRPr>
          </a:p>
          <a:p>
            <a:pPr algn="ctr" marR="22860">
              <a:lnSpc>
                <a:spcPct val="100000"/>
              </a:lnSpc>
            </a:pPr>
            <a:r>
              <a:rPr dirty="0" sz="700" spc="-5" b="1">
                <a:latin typeface="Arial Black"/>
                <a:cs typeface="Arial Black"/>
              </a:rPr>
              <a:t>mmHg</a:t>
            </a:r>
            <a:endParaRPr sz="700">
              <a:latin typeface="Arial Black"/>
              <a:cs typeface="Arial Black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2506979" y="2426207"/>
            <a:ext cx="422148" cy="268223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 txBox="1"/>
          <p:nvPr/>
        </p:nvSpPr>
        <p:spPr>
          <a:xfrm>
            <a:off x="2563367" y="2447925"/>
            <a:ext cx="309245" cy="2152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algn="ctr">
              <a:lnSpc>
                <a:spcPct val="100000"/>
              </a:lnSpc>
            </a:pPr>
            <a:r>
              <a:rPr dirty="0" sz="700" spc="-5" b="1">
                <a:latin typeface="Arial Black"/>
                <a:cs typeface="Arial Black"/>
              </a:rPr>
              <a:t>2-8</a:t>
            </a:r>
            <a:endParaRPr sz="700">
              <a:latin typeface="Arial Black"/>
              <a:cs typeface="Arial Black"/>
            </a:endParaRPr>
          </a:p>
          <a:p>
            <a:pPr algn="ctr">
              <a:lnSpc>
                <a:spcPct val="100000"/>
              </a:lnSpc>
            </a:pPr>
            <a:r>
              <a:rPr dirty="0" sz="700" spc="-5" b="1">
                <a:latin typeface="Arial Black"/>
                <a:cs typeface="Arial Black"/>
              </a:rPr>
              <a:t>mm</a:t>
            </a:r>
            <a:r>
              <a:rPr dirty="0" sz="700" spc="-10" b="1">
                <a:latin typeface="Arial Black"/>
                <a:cs typeface="Arial Black"/>
              </a:rPr>
              <a:t>H</a:t>
            </a:r>
            <a:r>
              <a:rPr dirty="0" sz="700" spc="-5" b="1">
                <a:latin typeface="Arial Black"/>
                <a:cs typeface="Arial Black"/>
              </a:rPr>
              <a:t>g</a:t>
            </a:r>
            <a:endParaRPr sz="700">
              <a:latin typeface="Arial Black"/>
              <a:cs typeface="Arial Black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5099303" y="882396"/>
            <a:ext cx="600455" cy="26974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1143304" y="868933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0"/>
                </a:moveTo>
                <a:lnTo>
                  <a:pt x="4571365" y="3428110"/>
                </a:lnTo>
                <a:lnTo>
                  <a:pt x="4571365" y="0"/>
                </a:lnTo>
                <a:lnTo>
                  <a:pt x="0" y="0"/>
                </a:lnTo>
                <a:lnTo>
                  <a:pt x="0" y="3428110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1143000" y="4844796"/>
            <a:ext cx="4572000" cy="34290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1143000" y="4844796"/>
            <a:ext cx="536575" cy="2646045"/>
          </a:xfrm>
          <a:custGeom>
            <a:avLst/>
            <a:gdLst/>
            <a:ahLst/>
            <a:cxnLst/>
            <a:rect l="l" t="t" r="r" b="b"/>
            <a:pathLst>
              <a:path w="536575" h="2646045">
                <a:moveTo>
                  <a:pt x="536448" y="0"/>
                </a:moveTo>
                <a:lnTo>
                  <a:pt x="407924" y="0"/>
                </a:lnTo>
                <a:lnTo>
                  <a:pt x="0" y="2486152"/>
                </a:lnTo>
                <a:lnTo>
                  <a:pt x="0" y="2629027"/>
                </a:lnTo>
                <a:lnTo>
                  <a:pt x="99987" y="2645664"/>
                </a:lnTo>
                <a:lnTo>
                  <a:pt x="536448" y="0"/>
                </a:lnTo>
                <a:close/>
              </a:path>
            </a:pathLst>
          </a:custGeom>
          <a:solidFill>
            <a:srgbClr val="BB1C1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1143000" y="4844796"/>
            <a:ext cx="379730" cy="2312035"/>
          </a:xfrm>
          <a:custGeom>
            <a:avLst/>
            <a:gdLst/>
            <a:ahLst/>
            <a:cxnLst/>
            <a:rect l="l" t="t" r="r" b="b"/>
            <a:pathLst>
              <a:path w="379730" h="2312034">
                <a:moveTo>
                  <a:pt x="379475" y="0"/>
                </a:moveTo>
                <a:lnTo>
                  <a:pt x="252475" y="0"/>
                </a:lnTo>
                <a:lnTo>
                  <a:pt x="0" y="1538096"/>
                </a:lnTo>
                <a:lnTo>
                  <a:pt x="0" y="2311908"/>
                </a:lnTo>
                <a:lnTo>
                  <a:pt x="379475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1143000" y="7676388"/>
            <a:ext cx="452755" cy="597535"/>
          </a:xfrm>
          <a:custGeom>
            <a:avLst/>
            <a:gdLst/>
            <a:ahLst/>
            <a:cxnLst/>
            <a:rect l="l" t="t" r="r" b="b"/>
            <a:pathLst>
              <a:path w="452755" h="597534">
                <a:moveTo>
                  <a:pt x="0" y="0"/>
                </a:moveTo>
                <a:lnTo>
                  <a:pt x="0" y="9524"/>
                </a:lnTo>
                <a:lnTo>
                  <a:pt x="426466" y="597407"/>
                </a:lnTo>
                <a:lnTo>
                  <a:pt x="452628" y="597407"/>
                </a:lnTo>
                <a:lnTo>
                  <a:pt x="0" y="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1143000" y="7493507"/>
            <a:ext cx="744220" cy="780415"/>
          </a:xfrm>
          <a:custGeom>
            <a:avLst/>
            <a:gdLst/>
            <a:ahLst/>
            <a:cxnLst/>
            <a:rect l="l" t="t" r="r" b="b"/>
            <a:pathLst>
              <a:path w="744219" h="780415">
                <a:moveTo>
                  <a:pt x="0" y="0"/>
                </a:moveTo>
                <a:lnTo>
                  <a:pt x="0" y="2413"/>
                </a:lnTo>
                <a:lnTo>
                  <a:pt x="715137" y="780288"/>
                </a:lnTo>
                <a:lnTo>
                  <a:pt x="743712" y="780288"/>
                </a:lnTo>
                <a:lnTo>
                  <a:pt x="0" y="0"/>
                </a:lnTo>
                <a:close/>
              </a:path>
            </a:pathLst>
          </a:custGeom>
          <a:solidFill>
            <a:srgbClr val="5E0D0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/>
          <p:nvPr/>
        </p:nvSpPr>
        <p:spPr>
          <a:xfrm>
            <a:off x="1143000" y="7473695"/>
            <a:ext cx="1065530" cy="800100"/>
          </a:xfrm>
          <a:custGeom>
            <a:avLst/>
            <a:gdLst/>
            <a:ahLst/>
            <a:cxnLst/>
            <a:rect l="l" t="t" r="r" b="b"/>
            <a:pathLst>
              <a:path w="1065530" h="800100">
                <a:moveTo>
                  <a:pt x="0" y="0"/>
                </a:moveTo>
                <a:lnTo>
                  <a:pt x="0" y="19049"/>
                </a:lnTo>
                <a:lnTo>
                  <a:pt x="743204" y="800099"/>
                </a:lnTo>
                <a:lnTo>
                  <a:pt x="1065276" y="800099"/>
                </a:lnTo>
                <a:lnTo>
                  <a:pt x="99949" y="16636"/>
                </a:lnTo>
                <a:lnTo>
                  <a:pt x="0" y="0"/>
                </a:lnTo>
                <a:close/>
              </a:path>
            </a:pathLst>
          </a:custGeom>
          <a:solidFill>
            <a:srgbClr val="8D151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/>
          <p:nvPr/>
        </p:nvSpPr>
        <p:spPr>
          <a:xfrm>
            <a:off x="1143000" y="7523988"/>
            <a:ext cx="688975" cy="749935"/>
          </a:xfrm>
          <a:custGeom>
            <a:avLst/>
            <a:gdLst/>
            <a:ahLst/>
            <a:cxnLst/>
            <a:rect l="l" t="t" r="r" b="b"/>
            <a:pathLst>
              <a:path w="688975" h="749934">
                <a:moveTo>
                  <a:pt x="0" y="0"/>
                </a:moveTo>
                <a:lnTo>
                  <a:pt x="0" y="152399"/>
                </a:lnTo>
                <a:lnTo>
                  <a:pt x="453136" y="749807"/>
                </a:lnTo>
                <a:lnTo>
                  <a:pt x="688848" y="749807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/>
          <p:nvPr/>
        </p:nvSpPr>
        <p:spPr>
          <a:xfrm>
            <a:off x="1380744" y="5006340"/>
            <a:ext cx="4207763" cy="3003804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/>
          <p:nvPr/>
        </p:nvSpPr>
        <p:spPr>
          <a:xfrm>
            <a:off x="3278632" y="5257038"/>
            <a:ext cx="316864" cy="2417191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/>
          <p:nvPr/>
        </p:nvSpPr>
        <p:spPr>
          <a:xfrm>
            <a:off x="3408807" y="5125720"/>
            <a:ext cx="1969389" cy="2542920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/>
          <p:nvPr/>
        </p:nvSpPr>
        <p:spPr>
          <a:xfrm>
            <a:off x="1493774" y="5264784"/>
            <a:ext cx="1969262" cy="2542921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0" name="object 40"/>
          <p:cNvSpPr/>
          <p:nvPr/>
        </p:nvSpPr>
        <p:spPr>
          <a:xfrm>
            <a:off x="1542796" y="5451475"/>
            <a:ext cx="637921" cy="2278126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/>
          <p:nvPr/>
        </p:nvSpPr>
        <p:spPr>
          <a:xfrm>
            <a:off x="1553591" y="5437378"/>
            <a:ext cx="639826" cy="2304669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2" name="object 42"/>
          <p:cNvSpPr/>
          <p:nvPr/>
        </p:nvSpPr>
        <p:spPr>
          <a:xfrm>
            <a:off x="1564513" y="5426455"/>
            <a:ext cx="640969" cy="2321306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3" name="object 43"/>
          <p:cNvSpPr/>
          <p:nvPr/>
        </p:nvSpPr>
        <p:spPr>
          <a:xfrm>
            <a:off x="1574927" y="5409057"/>
            <a:ext cx="643000" cy="2347848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4" name="object 44"/>
          <p:cNvSpPr/>
          <p:nvPr/>
        </p:nvSpPr>
        <p:spPr>
          <a:xfrm>
            <a:off x="4695316" y="5220208"/>
            <a:ext cx="637921" cy="2278125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5" name="object 45"/>
          <p:cNvSpPr/>
          <p:nvPr/>
        </p:nvSpPr>
        <p:spPr>
          <a:xfrm>
            <a:off x="4682616" y="5207761"/>
            <a:ext cx="639826" cy="2304669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6" name="object 46"/>
          <p:cNvSpPr/>
          <p:nvPr/>
        </p:nvSpPr>
        <p:spPr>
          <a:xfrm>
            <a:off x="4670297" y="5198617"/>
            <a:ext cx="640968" cy="2321306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7" name="object 47"/>
          <p:cNvSpPr/>
          <p:nvPr/>
        </p:nvSpPr>
        <p:spPr>
          <a:xfrm>
            <a:off x="4657344" y="5182870"/>
            <a:ext cx="643001" cy="2347976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8" name="object 48"/>
          <p:cNvSpPr/>
          <p:nvPr/>
        </p:nvSpPr>
        <p:spPr>
          <a:xfrm>
            <a:off x="3357626" y="5173090"/>
            <a:ext cx="1932051" cy="2461514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9" name="object 49"/>
          <p:cNvSpPr/>
          <p:nvPr/>
        </p:nvSpPr>
        <p:spPr>
          <a:xfrm>
            <a:off x="1588769" y="5304916"/>
            <a:ext cx="1933067" cy="2446528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0" name="object 50"/>
          <p:cNvSpPr/>
          <p:nvPr/>
        </p:nvSpPr>
        <p:spPr>
          <a:xfrm>
            <a:off x="1703832" y="7467600"/>
            <a:ext cx="318516" cy="339852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1" name="object 51"/>
          <p:cNvSpPr/>
          <p:nvPr/>
        </p:nvSpPr>
        <p:spPr>
          <a:xfrm>
            <a:off x="1742058" y="7505827"/>
            <a:ext cx="223393" cy="245618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2" name="object 52"/>
          <p:cNvSpPr/>
          <p:nvPr/>
        </p:nvSpPr>
        <p:spPr>
          <a:xfrm>
            <a:off x="4521834" y="6790563"/>
            <a:ext cx="623442" cy="617093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3" name="object 53"/>
          <p:cNvSpPr/>
          <p:nvPr/>
        </p:nvSpPr>
        <p:spPr>
          <a:xfrm>
            <a:off x="4409313" y="6750557"/>
            <a:ext cx="739139" cy="616458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/>
          <p:nvPr/>
        </p:nvSpPr>
        <p:spPr>
          <a:xfrm>
            <a:off x="4621403" y="6914388"/>
            <a:ext cx="334137" cy="299212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5" name="object 55"/>
          <p:cNvSpPr/>
          <p:nvPr/>
        </p:nvSpPr>
        <p:spPr>
          <a:xfrm>
            <a:off x="4507991" y="6638543"/>
            <a:ext cx="611124" cy="204215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6" name="object 56"/>
          <p:cNvSpPr/>
          <p:nvPr/>
        </p:nvSpPr>
        <p:spPr>
          <a:xfrm>
            <a:off x="4512564" y="6643496"/>
            <a:ext cx="593851" cy="185546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7" name="object 57"/>
          <p:cNvSpPr/>
          <p:nvPr/>
        </p:nvSpPr>
        <p:spPr>
          <a:xfrm>
            <a:off x="3497579" y="5222747"/>
            <a:ext cx="752855" cy="562355"/>
          </a:xfrm>
          <a:prstGeom prst="rect">
            <a:avLst/>
          </a:prstGeom>
          <a:blipFill>
            <a:blip r:embed="rId3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8" name="object 58"/>
          <p:cNvSpPr/>
          <p:nvPr/>
        </p:nvSpPr>
        <p:spPr>
          <a:xfrm>
            <a:off x="3519551" y="5244719"/>
            <a:ext cx="710184" cy="519175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9" name="object 59"/>
          <p:cNvSpPr/>
          <p:nvPr/>
        </p:nvSpPr>
        <p:spPr>
          <a:xfrm>
            <a:off x="3636558" y="5409565"/>
            <a:ext cx="487766" cy="173227"/>
          </a:xfrm>
          <a:prstGeom prst="rect">
            <a:avLst/>
          </a:prstGeom>
          <a:blipFill>
            <a:blip r:embed="rId3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0" name="object 60"/>
          <p:cNvSpPr/>
          <p:nvPr/>
        </p:nvSpPr>
        <p:spPr>
          <a:xfrm>
            <a:off x="3538728" y="5218176"/>
            <a:ext cx="128015" cy="384048"/>
          </a:xfrm>
          <a:prstGeom prst="rect">
            <a:avLst/>
          </a:prstGeom>
          <a:blipFill>
            <a:blip r:embed="rId3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1" name="object 61"/>
          <p:cNvSpPr/>
          <p:nvPr/>
        </p:nvSpPr>
        <p:spPr>
          <a:xfrm>
            <a:off x="1765045" y="5492241"/>
            <a:ext cx="944245" cy="151765"/>
          </a:xfrm>
          <a:prstGeom prst="rect">
            <a:avLst/>
          </a:prstGeom>
          <a:blipFill>
            <a:blip r:embed="rId3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2" name="object 62"/>
          <p:cNvSpPr/>
          <p:nvPr/>
        </p:nvSpPr>
        <p:spPr>
          <a:xfrm>
            <a:off x="3646804" y="5916929"/>
            <a:ext cx="516520" cy="249555"/>
          </a:xfrm>
          <a:prstGeom prst="rect">
            <a:avLst/>
          </a:prstGeom>
          <a:blipFill>
            <a:blip r:embed="rId3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3" name="object 63"/>
          <p:cNvSpPr/>
          <p:nvPr/>
        </p:nvSpPr>
        <p:spPr>
          <a:xfrm>
            <a:off x="4450969" y="5927597"/>
            <a:ext cx="661796" cy="689609"/>
          </a:xfrm>
          <a:prstGeom prst="rect">
            <a:avLst/>
          </a:prstGeom>
          <a:blipFill>
            <a:blip r:embed="rId4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4" name="object 64"/>
          <p:cNvSpPr/>
          <p:nvPr/>
        </p:nvSpPr>
        <p:spPr>
          <a:xfrm>
            <a:off x="4347336" y="5926963"/>
            <a:ext cx="740790" cy="579755"/>
          </a:xfrm>
          <a:prstGeom prst="rect">
            <a:avLst/>
          </a:prstGeom>
          <a:blipFill>
            <a:blip r:embed="rId4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5" name="object 65"/>
          <p:cNvSpPr/>
          <p:nvPr/>
        </p:nvSpPr>
        <p:spPr>
          <a:xfrm>
            <a:off x="4469638" y="6095746"/>
            <a:ext cx="479425" cy="327914"/>
          </a:xfrm>
          <a:prstGeom prst="rect">
            <a:avLst/>
          </a:prstGeom>
          <a:blipFill>
            <a:blip r:embed="rId4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6" name="object 66"/>
          <p:cNvSpPr/>
          <p:nvPr/>
        </p:nvSpPr>
        <p:spPr>
          <a:xfrm>
            <a:off x="4465320" y="5875020"/>
            <a:ext cx="460248" cy="181355"/>
          </a:xfrm>
          <a:prstGeom prst="rect">
            <a:avLst/>
          </a:prstGeom>
          <a:blipFill>
            <a:blip r:embed="rId4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7" name="object 67"/>
          <p:cNvSpPr/>
          <p:nvPr/>
        </p:nvSpPr>
        <p:spPr>
          <a:xfrm>
            <a:off x="4469129" y="5880353"/>
            <a:ext cx="442722" cy="162433"/>
          </a:xfrm>
          <a:prstGeom prst="rect">
            <a:avLst/>
          </a:prstGeom>
          <a:blipFill>
            <a:blip r:embed="rId4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8" name="object 68"/>
          <p:cNvSpPr/>
          <p:nvPr/>
        </p:nvSpPr>
        <p:spPr>
          <a:xfrm>
            <a:off x="2048001" y="6971030"/>
            <a:ext cx="1116965" cy="410337"/>
          </a:xfrm>
          <a:prstGeom prst="rect">
            <a:avLst/>
          </a:prstGeom>
          <a:blipFill>
            <a:blip r:embed="rId4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9" name="object 69"/>
          <p:cNvSpPr/>
          <p:nvPr/>
        </p:nvSpPr>
        <p:spPr>
          <a:xfrm>
            <a:off x="1910460" y="6920865"/>
            <a:ext cx="1259586" cy="476885"/>
          </a:xfrm>
          <a:prstGeom prst="rect">
            <a:avLst/>
          </a:prstGeom>
          <a:blipFill>
            <a:blip r:embed="rId4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0" name="object 70"/>
          <p:cNvSpPr/>
          <p:nvPr/>
        </p:nvSpPr>
        <p:spPr>
          <a:xfrm>
            <a:off x="2007235" y="7047483"/>
            <a:ext cx="964819" cy="98933"/>
          </a:xfrm>
          <a:prstGeom prst="rect">
            <a:avLst/>
          </a:prstGeom>
          <a:blipFill>
            <a:blip r:embed="rId4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1" name="object 71"/>
          <p:cNvSpPr/>
          <p:nvPr/>
        </p:nvSpPr>
        <p:spPr>
          <a:xfrm>
            <a:off x="2008822" y="7211948"/>
            <a:ext cx="484949" cy="70231"/>
          </a:xfrm>
          <a:prstGeom prst="rect">
            <a:avLst/>
          </a:prstGeom>
          <a:blipFill>
            <a:blip r:embed="rId4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2" name="object 72"/>
          <p:cNvSpPr/>
          <p:nvPr/>
        </p:nvSpPr>
        <p:spPr>
          <a:xfrm>
            <a:off x="2279904" y="6877811"/>
            <a:ext cx="452628" cy="146304"/>
          </a:xfrm>
          <a:prstGeom prst="rect">
            <a:avLst/>
          </a:prstGeom>
          <a:blipFill>
            <a:blip r:embed="rId4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3" name="object 73"/>
          <p:cNvSpPr/>
          <p:nvPr/>
        </p:nvSpPr>
        <p:spPr>
          <a:xfrm>
            <a:off x="2283586" y="6882638"/>
            <a:ext cx="435356" cy="128650"/>
          </a:xfrm>
          <a:prstGeom prst="rect">
            <a:avLst/>
          </a:prstGeom>
          <a:blipFill>
            <a:blip r:embed="rId5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4" name="object 74"/>
          <p:cNvSpPr/>
          <p:nvPr/>
        </p:nvSpPr>
        <p:spPr>
          <a:xfrm>
            <a:off x="4341367" y="5425313"/>
            <a:ext cx="714520" cy="261365"/>
          </a:xfrm>
          <a:prstGeom prst="rect">
            <a:avLst/>
          </a:prstGeom>
          <a:blipFill>
            <a:blip r:embed="rId5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5" name="object 75"/>
          <p:cNvSpPr/>
          <p:nvPr/>
        </p:nvSpPr>
        <p:spPr>
          <a:xfrm>
            <a:off x="3572764" y="6269609"/>
            <a:ext cx="826388" cy="588518"/>
          </a:xfrm>
          <a:prstGeom prst="rect">
            <a:avLst/>
          </a:prstGeom>
          <a:blipFill>
            <a:blip r:embed="rId5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6" name="object 76"/>
          <p:cNvSpPr/>
          <p:nvPr/>
        </p:nvSpPr>
        <p:spPr>
          <a:xfrm>
            <a:off x="3562096" y="6274053"/>
            <a:ext cx="814704" cy="563371"/>
          </a:xfrm>
          <a:prstGeom prst="rect">
            <a:avLst/>
          </a:prstGeom>
          <a:blipFill>
            <a:blip r:embed="rId5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7" name="object 77"/>
          <p:cNvSpPr/>
          <p:nvPr/>
        </p:nvSpPr>
        <p:spPr>
          <a:xfrm>
            <a:off x="3670206" y="6437248"/>
            <a:ext cx="615027" cy="252730"/>
          </a:xfrm>
          <a:prstGeom prst="rect">
            <a:avLst/>
          </a:prstGeom>
          <a:blipFill>
            <a:blip r:embed="rId5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8" name="object 78"/>
          <p:cNvSpPr/>
          <p:nvPr/>
        </p:nvSpPr>
        <p:spPr>
          <a:xfrm>
            <a:off x="3701796" y="6230111"/>
            <a:ext cx="460248" cy="181356"/>
          </a:xfrm>
          <a:prstGeom prst="rect">
            <a:avLst/>
          </a:prstGeom>
          <a:blipFill>
            <a:blip r:embed="rId5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9" name="object 79"/>
          <p:cNvSpPr/>
          <p:nvPr/>
        </p:nvSpPr>
        <p:spPr>
          <a:xfrm>
            <a:off x="3705733" y="6235319"/>
            <a:ext cx="442849" cy="162432"/>
          </a:xfrm>
          <a:prstGeom prst="rect">
            <a:avLst/>
          </a:prstGeom>
          <a:blipFill>
            <a:blip r:embed="rId5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0" name="object 80"/>
          <p:cNvSpPr/>
          <p:nvPr/>
        </p:nvSpPr>
        <p:spPr>
          <a:xfrm>
            <a:off x="1671954" y="5722873"/>
            <a:ext cx="1047242" cy="1006220"/>
          </a:xfrm>
          <a:prstGeom prst="rect">
            <a:avLst/>
          </a:prstGeom>
          <a:blipFill>
            <a:blip r:embed="rId5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1" name="object 81"/>
          <p:cNvSpPr/>
          <p:nvPr/>
        </p:nvSpPr>
        <p:spPr>
          <a:xfrm>
            <a:off x="1661795" y="5720969"/>
            <a:ext cx="1023874" cy="978788"/>
          </a:xfrm>
          <a:prstGeom prst="rect">
            <a:avLst/>
          </a:prstGeom>
          <a:blipFill>
            <a:blip r:embed="rId5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2" name="object 82"/>
          <p:cNvSpPr/>
          <p:nvPr/>
        </p:nvSpPr>
        <p:spPr>
          <a:xfrm>
            <a:off x="1747647" y="5871336"/>
            <a:ext cx="634364" cy="250189"/>
          </a:xfrm>
          <a:prstGeom prst="rect">
            <a:avLst/>
          </a:prstGeom>
          <a:blipFill>
            <a:blip r:embed="rId5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3" name="object 83"/>
          <p:cNvSpPr/>
          <p:nvPr/>
        </p:nvSpPr>
        <p:spPr>
          <a:xfrm>
            <a:off x="1799970" y="6236589"/>
            <a:ext cx="806450" cy="362585"/>
          </a:xfrm>
          <a:prstGeom prst="rect">
            <a:avLst/>
          </a:prstGeom>
          <a:blipFill>
            <a:blip r:embed="rId6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4" name="object 84"/>
          <p:cNvSpPr/>
          <p:nvPr/>
        </p:nvSpPr>
        <p:spPr>
          <a:xfrm>
            <a:off x="2555875" y="6356222"/>
            <a:ext cx="873887" cy="676909"/>
          </a:xfrm>
          <a:prstGeom prst="rect">
            <a:avLst/>
          </a:prstGeom>
          <a:blipFill>
            <a:blip r:embed="rId6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5" name="object 85"/>
          <p:cNvSpPr/>
          <p:nvPr/>
        </p:nvSpPr>
        <p:spPr>
          <a:xfrm>
            <a:off x="2530094" y="6325234"/>
            <a:ext cx="896366" cy="709040"/>
          </a:xfrm>
          <a:prstGeom prst="rect">
            <a:avLst/>
          </a:prstGeom>
          <a:blipFill>
            <a:blip r:embed="rId6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6" name="object 86"/>
          <p:cNvSpPr/>
          <p:nvPr/>
        </p:nvSpPr>
        <p:spPr>
          <a:xfrm>
            <a:off x="2611627" y="6416928"/>
            <a:ext cx="660908" cy="453516"/>
          </a:xfrm>
          <a:prstGeom prst="rect">
            <a:avLst/>
          </a:prstGeom>
          <a:blipFill>
            <a:blip r:embed="rId6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7" name="object 87"/>
          <p:cNvSpPr/>
          <p:nvPr/>
        </p:nvSpPr>
        <p:spPr>
          <a:xfrm>
            <a:off x="2834639" y="6274308"/>
            <a:ext cx="463296" cy="190500"/>
          </a:xfrm>
          <a:prstGeom prst="rect">
            <a:avLst/>
          </a:prstGeom>
          <a:blipFill>
            <a:blip r:embed="rId6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8" name="object 88"/>
          <p:cNvSpPr/>
          <p:nvPr/>
        </p:nvSpPr>
        <p:spPr>
          <a:xfrm>
            <a:off x="2840482" y="6278753"/>
            <a:ext cx="444119" cy="171831"/>
          </a:xfrm>
          <a:prstGeom prst="rect">
            <a:avLst/>
          </a:prstGeom>
          <a:blipFill>
            <a:blip r:embed="rId6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9" name="object 89"/>
          <p:cNvSpPr/>
          <p:nvPr/>
        </p:nvSpPr>
        <p:spPr>
          <a:xfrm>
            <a:off x="1877567" y="5689091"/>
            <a:ext cx="461771" cy="199644"/>
          </a:xfrm>
          <a:prstGeom prst="rect">
            <a:avLst/>
          </a:prstGeom>
          <a:blipFill>
            <a:blip r:embed="rId6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0" name="object 90"/>
          <p:cNvSpPr/>
          <p:nvPr/>
        </p:nvSpPr>
        <p:spPr>
          <a:xfrm>
            <a:off x="1881377" y="5695315"/>
            <a:ext cx="444246" cy="180339"/>
          </a:xfrm>
          <a:prstGeom prst="rect">
            <a:avLst/>
          </a:prstGeom>
          <a:blipFill>
            <a:blip r:embed="rId6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1" name="object 91"/>
          <p:cNvSpPr/>
          <p:nvPr/>
        </p:nvSpPr>
        <p:spPr>
          <a:xfrm>
            <a:off x="1802186" y="6128258"/>
            <a:ext cx="614242" cy="144653"/>
          </a:xfrm>
          <a:prstGeom prst="rect">
            <a:avLst/>
          </a:prstGeom>
          <a:blipFill>
            <a:blip r:embed="rId6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2" name="object 92"/>
          <p:cNvSpPr txBox="1"/>
          <p:nvPr/>
        </p:nvSpPr>
        <p:spPr>
          <a:xfrm>
            <a:off x="1776222" y="7882890"/>
            <a:ext cx="3345179" cy="178435"/>
          </a:xfrm>
          <a:prstGeom prst="rect">
            <a:avLst/>
          </a:prstGeom>
          <a:solidFill>
            <a:srgbClr val="A3D4C9"/>
          </a:solidFill>
          <a:ln w="4572">
            <a:solidFill>
              <a:srgbClr val="778847"/>
            </a:solidFill>
          </a:ln>
        </p:spPr>
        <p:txBody>
          <a:bodyPr wrap="square" lIns="0" tIns="13970" rIns="0" bIns="0" rtlCol="0" vert="horz">
            <a:spAutoFit/>
          </a:bodyPr>
          <a:lstStyle/>
          <a:p>
            <a:pPr marL="245745">
              <a:lnSpc>
                <a:spcPct val="100000"/>
              </a:lnSpc>
              <a:spcBef>
                <a:spcPts val="110"/>
              </a:spcBef>
            </a:pPr>
            <a:r>
              <a:rPr dirty="0" sz="900" spc="-5" b="1">
                <a:latin typeface="Calibri"/>
                <a:cs typeface="Calibri"/>
              </a:rPr>
              <a:t>N.B. ? Considered ‘8’ phases if </a:t>
            </a:r>
            <a:r>
              <a:rPr dirty="0" sz="900" spc="-10" b="1">
                <a:latin typeface="Calibri"/>
                <a:cs typeface="Calibri"/>
              </a:rPr>
              <a:t>including 1</a:t>
            </a:r>
            <a:r>
              <a:rPr dirty="0" baseline="27777" sz="900" spc="-15" b="1">
                <a:latin typeface="Calibri"/>
                <a:cs typeface="Calibri"/>
              </a:rPr>
              <a:t>st  </a:t>
            </a:r>
            <a:r>
              <a:rPr dirty="0" sz="900" spc="-5" b="1">
                <a:latin typeface="Calibri"/>
                <a:cs typeface="Calibri"/>
              </a:rPr>
              <a:t>phase of</a:t>
            </a:r>
            <a:r>
              <a:rPr dirty="0" sz="900" spc="55" b="1">
                <a:latin typeface="Calibri"/>
                <a:cs typeface="Calibri"/>
              </a:rPr>
              <a:t> </a:t>
            </a:r>
            <a:r>
              <a:rPr dirty="0" sz="900" spc="-10" b="1">
                <a:latin typeface="Calibri"/>
                <a:cs typeface="Calibri"/>
              </a:rPr>
              <a:t>diastole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93" name="object 93"/>
          <p:cNvSpPr/>
          <p:nvPr/>
        </p:nvSpPr>
        <p:spPr>
          <a:xfrm>
            <a:off x="5105400" y="4852415"/>
            <a:ext cx="601979" cy="268224"/>
          </a:xfrm>
          <a:prstGeom prst="rect">
            <a:avLst/>
          </a:prstGeom>
          <a:blipFill>
            <a:blip r:embed="rId6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4" name="object 94"/>
          <p:cNvSpPr txBox="1"/>
          <p:nvPr/>
        </p:nvSpPr>
        <p:spPr>
          <a:xfrm>
            <a:off x="1143304" y="4845684"/>
            <a:ext cx="4571365" cy="3428365"/>
          </a:xfrm>
          <a:prstGeom prst="rect">
            <a:avLst/>
          </a:prstGeom>
          <a:ln w="24384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650">
              <a:latin typeface="Times New Roman"/>
              <a:cs typeface="Times New Roman"/>
            </a:endParaRPr>
          </a:p>
          <a:p>
            <a:pPr algn="r" marR="252729">
              <a:lnSpc>
                <a:spcPct val="100000"/>
              </a:lnSpc>
            </a:pPr>
            <a:r>
              <a:rPr dirty="0" sz="600" b="1">
                <a:solidFill>
                  <a:srgbClr val="001F5F"/>
                </a:solidFill>
                <a:latin typeface="Arial"/>
                <a:cs typeface="Arial"/>
              </a:rPr>
              <a:t>14</a:t>
            </a:r>
            <a:endParaRPr sz="600">
              <a:latin typeface="Arial"/>
              <a:cs typeface="Arial"/>
            </a:endParaRPr>
          </a:p>
        </p:txBody>
      </p:sp>
      <p:sp>
        <p:nvSpPr>
          <p:cNvPr id="95" name="object 95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algn="r" marR="5715">
              <a:lnSpc>
                <a:spcPts val="1305"/>
              </a:lnSpc>
            </a:pPr>
            <a:r>
              <a:rPr dirty="0" spc="-25"/>
              <a:t>Dr. </a:t>
            </a:r>
            <a:r>
              <a:rPr dirty="0" spc="-5"/>
              <a:t>Abeer A. Al-Masri, Faculty </a:t>
            </a:r>
            <a:r>
              <a:rPr dirty="0"/>
              <a:t>of</a:t>
            </a:r>
            <a:r>
              <a:rPr dirty="0" spc="-120"/>
              <a:t> </a:t>
            </a:r>
            <a:r>
              <a:rPr dirty="0" spc="-5"/>
              <a:t>Medicine,</a:t>
            </a:r>
          </a:p>
          <a:p>
            <a:pPr algn="r" marR="5080">
              <a:lnSpc>
                <a:spcPct val="100000"/>
              </a:lnSpc>
            </a:pPr>
            <a:r>
              <a:rPr dirty="0" spc="-5"/>
              <a:t>KSU</a:t>
            </a:r>
          </a:p>
        </p:txBody>
      </p:sp>
      <p:sp>
        <p:nvSpPr>
          <p:cNvPr id="96" name="object 9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10"/>
              </a:lnSpc>
            </a:pPr>
            <a:fld id="{81D60167-4931-47E6-BA6A-407CBD079E47}" type="slidenum">
              <a:rPr dirty="0" spc="-5"/>
              <a:t>1</a:t>
            </a:fld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113401" y="41147"/>
            <a:ext cx="1671320" cy="1949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 spc="-5">
                <a:latin typeface="Times New Roman"/>
                <a:cs typeface="Times New Roman"/>
              </a:rPr>
              <a:t>Cardiovascular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Physiology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1788" y="41147"/>
            <a:ext cx="644525" cy="1949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>
                <a:latin typeface="Times New Roman"/>
                <a:cs typeface="Times New Roman"/>
              </a:rPr>
              <a:t>2/23</a:t>
            </a:r>
            <a:r>
              <a:rPr dirty="0" sz="1200" spc="5">
                <a:latin typeface="Times New Roman"/>
                <a:cs typeface="Times New Roman"/>
              </a:rPr>
              <a:t>/</a:t>
            </a:r>
            <a:r>
              <a:rPr dirty="0" sz="1200">
                <a:latin typeface="Times New Roman"/>
                <a:cs typeface="Times New Roman"/>
              </a:rPr>
              <a:t>2016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143000" y="868680"/>
            <a:ext cx="4572000" cy="3429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143000" y="868680"/>
            <a:ext cx="536575" cy="2646045"/>
          </a:xfrm>
          <a:custGeom>
            <a:avLst/>
            <a:gdLst/>
            <a:ahLst/>
            <a:cxnLst/>
            <a:rect l="l" t="t" r="r" b="b"/>
            <a:pathLst>
              <a:path w="536575" h="2646045">
                <a:moveTo>
                  <a:pt x="536448" y="0"/>
                </a:moveTo>
                <a:lnTo>
                  <a:pt x="407924" y="0"/>
                </a:lnTo>
                <a:lnTo>
                  <a:pt x="0" y="2486152"/>
                </a:lnTo>
                <a:lnTo>
                  <a:pt x="0" y="2629027"/>
                </a:lnTo>
                <a:lnTo>
                  <a:pt x="99987" y="2645664"/>
                </a:lnTo>
                <a:lnTo>
                  <a:pt x="536448" y="0"/>
                </a:lnTo>
                <a:close/>
              </a:path>
            </a:pathLst>
          </a:custGeom>
          <a:solidFill>
            <a:srgbClr val="BB1C1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143000" y="868680"/>
            <a:ext cx="379730" cy="2312035"/>
          </a:xfrm>
          <a:custGeom>
            <a:avLst/>
            <a:gdLst/>
            <a:ahLst/>
            <a:cxnLst/>
            <a:rect l="l" t="t" r="r" b="b"/>
            <a:pathLst>
              <a:path w="379730" h="2312035">
                <a:moveTo>
                  <a:pt x="379475" y="0"/>
                </a:moveTo>
                <a:lnTo>
                  <a:pt x="252475" y="0"/>
                </a:lnTo>
                <a:lnTo>
                  <a:pt x="0" y="1538097"/>
                </a:lnTo>
                <a:lnTo>
                  <a:pt x="0" y="2311908"/>
                </a:lnTo>
                <a:lnTo>
                  <a:pt x="379475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143000" y="3700271"/>
            <a:ext cx="452755" cy="597535"/>
          </a:xfrm>
          <a:custGeom>
            <a:avLst/>
            <a:gdLst/>
            <a:ahLst/>
            <a:cxnLst/>
            <a:rect l="l" t="t" r="r" b="b"/>
            <a:pathLst>
              <a:path w="452755" h="597535">
                <a:moveTo>
                  <a:pt x="0" y="0"/>
                </a:moveTo>
                <a:lnTo>
                  <a:pt x="0" y="9525"/>
                </a:lnTo>
                <a:lnTo>
                  <a:pt x="426466" y="597407"/>
                </a:lnTo>
                <a:lnTo>
                  <a:pt x="452628" y="597407"/>
                </a:lnTo>
                <a:lnTo>
                  <a:pt x="0" y="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143000" y="3517391"/>
            <a:ext cx="744220" cy="780415"/>
          </a:xfrm>
          <a:custGeom>
            <a:avLst/>
            <a:gdLst/>
            <a:ahLst/>
            <a:cxnLst/>
            <a:rect l="l" t="t" r="r" b="b"/>
            <a:pathLst>
              <a:path w="744219" h="780414">
                <a:moveTo>
                  <a:pt x="0" y="0"/>
                </a:moveTo>
                <a:lnTo>
                  <a:pt x="0" y="2412"/>
                </a:lnTo>
                <a:lnTo>
                  <a:pt x="715137" y="780288"/>
                </a:lnTo>
                <a:lnTo>
                  <a:pt x="743712" y="780288"/>
                </a:lnTo>
                <a:lnTo>
                  <a:pt x="0" y="0"/>
                </a:lnTo>
                <a:close/>
              </a:path>
            </a:pathLst>
          </a:custGeom>
          <a:solidFill>
            <a:srgbClr val="5E0D0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1143000" y="3497579"/>
            <a:ext cx="1065530" cy="800100"/>
          </a:xfrm>
          <a:custGeom>
            <a:avLst/>
            <a:gdLst/>
            <a:ahLst/>
            <a:cxnLst/>
            <a:rect l="l" t="t" r="r" b="b"/>
            <a:pathLst>
              <a:path w="1065530" h="800100">
                <a:moveTo>
                  <a:pt x="0" y="0"/>
                </a:moveTo>
                <a:lnTo>
                  <a:pt x="0" y="19050"/>
                </a:lnTo>
                <a:lnTo>
                  <a:pt x="743204" y="800100"/>
                </a:lnTo>
                <a:lnTo>
                  <a:pt x="1065276" y="800100"/>
                </a:lnTo>
                <a:lnTo>
                  <a:pt x="99949" y="16637"/>
                </a:lnTo>
                <a:lnTo>
                  <a:pt x="0" y="0"/>
                </a:lnTo>
                <a:close/>
              </a:path>
            </a:pathLst>
          </a:custGeom>
          <a:solidFill>
            <a:srgbClr val="8D151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1143000" y="3547871"/>
            <a:ext cx="688975" cy="749935"/>
          </a:xfrm>
          <a:custGeom>
            <a:avLst/>
            <a:gdLst/>
            <a:ahLst/>
            <a:cxnLst/>
            <a:rect l="l" t="t" r="r" b="b"/>
            <a:pathLst>
              <a:path w="688975" h="749935">
                <a:moveTo>
                  <a:pt x="0" y="0"/>
                </a:moveTo>
                <a:lnTo>
                  <a:pt x="0" y="152400"/>
                </a:lnTo>
                <a:lnTo>
                  <a:pt x="453136" y="749807"/>
                </a:lnTo>
                <a:lnTo>
                  <a:pt x="688848" y="749807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1143000" y="868680"/>
            <a:ext cx="4572000" cy="3429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1143304" y="868933"/>
            <a:ext cx="4571365" cy="3428365"/>
          </a:xfrm>
          <a:prstGeom prst="rect">
            <a:avLst/>
          </a:prstGeom>
          <a:ln w="24384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 algn="r" marR="252729">
              <a:lnSpc>
                <a:spcPct val="100000"/>
              </a:lnSpc>
              <a:spcBef>
                <a:spcPts val="470"/>
              </a:spcBef>
            </a:pPr>
            <a:r>
              <a:rPr dirty="0" sz="600" b="1">
                <a:solidFill>
                  <a:srgbClr val="001F5F"/>
                </a:solidFill>
                <a:latin typeface="Arial"/>
                <a:cs typeface="Arial"/>
              </a:rPr>
              <a:t>15</a:t>
            </a:r>
            <a:endParaRPr sz="60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4724400" y="3494532"/>
            <a:ext cx="669036" cy="41605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5099303" y="882396"/>
            <a:ext cx="600455" cy="26974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1143000" y="4844796"/>
            <a:ext cx="4572000" cy="34290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1143000" y="4844796"/>
            <a:ext cx="536575" cy="2646045"/>
          </a:xfrm>
          <a:custGeom>
            <a:avLst/>
            <a:gdLst/>
            <a:ahLst/>
            <a:cxnLst/>
            <a:rect l="l" t="t" r="r" b="b"/>
            <a:pathLst>
              <a:path w="536575" h="2646045">
                <a:moveTo>
                  <a:pt x="536448" y="0"/>
                </a:moveTo>
                <a:lnTo>
                  <a:pt x="407924" y="0"/>
                </a:lnTo>
                <a:lnTo>
                  <a:pt x="0" y="2486152"/>
                </a:lnTo>
                <a:lnTo>
                  <a:pt x="0" y="2629027"/>
                </a:lnTo>
                <a:lnTo>
                  <a:pt x="99987" y="2645664"/>
                </a:lnTo>
                <a:lnTo>
                  <a:pt x="536448" y="0"/>
                </a:lnTo>
                <a:close/>
              </a:path>
            </a:pathLst>
          </a:custGeom>
          <a:solidFill>
            <a:srgbClr val="BB1C1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1143000" y="4844796"/>
            <a:ext cx="379730" cy="2312035"/>
          </a:xfrm>
          <a:custGeom>
            <a:avLst/>
            <a:gdLst/>
            <a:ahLst/>
            <a:cxnLst/>
            <a:rect l="l" t="t" r="r" b="b"/>
            <a:pathLst>
              <a:path w="379730" h="2312034">
                <a:moveTo>
                  <a:pt x="379475" y="0"/>
                </a:moveTo>
                <a:lnTo>
                  <a:pt x="252475" y="0"/>
                </a:lnTo>
                <a:lnTo>
                  <a:pt x="0" y="1538096"/>
                </a:lnTo>
                <a:lnTo>
                  <a:pt x="0" y="2311908"/>
                </a:lnTo>
                <a:lnTo>
                  <a:pt x="379475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1143000" y="7676388"/>
            <a:ext cx="452755" cy="597535"/>
          </a:xfrm>
          <a:custGeom>
            <a:avLst/>
            <a:gdLst/>
            <a:ahLst/>
            <a:cxnLst/>
            <a:rect l="l" t="t" r="r" b="b"/>
            <a:pathLst>
              <a:path w="452755" h="597534">
                <a:moveTo>
                  <a:pt x="0" y="0"/>
                </a:moveTo>
                <a:lnTo>
                  <a:pt x="0" y="9524"/>
                </a:lnTo>
                <a:lnTo>
                  <a:pt x="426466" y="597407"/>
                </a:lnTo>
                <a:lnTo>
                  <a:pt x="452628" y="597407"/>
                </a:lnTo>
                <a:lnTo>
                  <a:pt x="0" y="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1143000" y="7493507"/>
            <a:ext cx="744220" cy="780415"/>
          </a:xfrm>
          <a:custGeom>
            <a:avLst/>
            <a:gdLst/>
            <a:ahLst/>
            <a:cxnLst/>
            <a:rect l="l" t="t" r="r" b="b"/>
            <a:pathLst>
              <a:path w="744219" h="780415">
                <a:moveTo>
                  <a:pt x="0" y="0"/>
                </a:moveTo>
                <a:lnTo>
                  <a:pt x="0" y="2413"/>
                </a:lnTo>
                <a:lnTo>
                  <a:pt x="715137" y="780288"/>
                </a:lnTo>
                <a:lnTo>
                  <a:pt x="743712" y="780288"/>
                </a:lnTo>
                <a:lnTo>
                  <a:pt x="0" y="0"/>
                </a:lnTo>
                <a:close/>
              </a:path>
            </a:pathLst>
          </a:custGeom>
          <a:solidFill>
            <a:srgbClr val="5E0D0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1143000" y="7473695"/>
            <a:ext cx="1065530" cy="800100"/>
          </a:xfrm>
          <a:custGeom>
            <a:avLst/>
            <a:gdLst/>
            <a:ahLst/>
            <a:cxnLst/>
            <a:rect l="l" t="t" r="r" b="b"/>
            <a:pathLst>
              <a:path w="1065530" h="800100">
                <a:moveTo>
                  <a:pt x="0" y="0"/>
                </a:moveTo>
                <a:lnTo>
                  <a:pt x="0" y="19049"/>
                </a:lnTo>
                <a:lnTo>
                  <a:pt x="743204" y="800099"/>
                </a:lnTo>
                <a:lnTo>
                  <a:pt x="1065276" y="800099"/>
                </a:lnTo>
                <a:lnTo>
                  <a:pt x="99949" y="16636"/>
                </a:lnTo>
                <a:lnTo>
                  <a:pt x="0" y="0"/>
                </a:lnTo>
                <a:close/>
              </a:path>
            </a:pathLst>
          </a:custGeom>
          <a:solidFill>
            <a:srgbClr val="8D151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1143000" y="7523988"/>
            <a:ext cx="688975" cy="749935"/>
          </a:xfrm>
          <a:custGeom>
            <a:avLst/>
            <a:gdLst/>
            <a:ahLst/>
            <a:cxnLst/>
            <a:rect l="l" t="t" r="r" b="b"/>
            <a:pathLst>
              <a:path w="688975" h="749934">
                <a:moveTo>
                  <a:pt x="0" y="0"/>
                </a:moveTo>
                <a:lnTo>
                  <a:pt x="0" y="152399"/>
                </a:lnTo>
                <a:lnTo>
                  <a:pt x="453136" y="749807"/>
                </a:lnTo>
                <a:lnTo>
                  <a:pt x="688848" y="749807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1607692" y="5832475"/>
            <a:ext cx="88392" cy="8991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1607692" y="6091554"/>
            <a:ext cx="88392" cy="8991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1607692" y="6350634"/>
            <a:ext cx="88392" cy="8991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1607692" y="6609715"/>
            <a:ext cx="88392" cy="8991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1607692" y="6868794"/>
            <a:ext cx="88392" cy="8991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1613788" y="7127875"/>
            <a:ext cx="88392" cy="89916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1613788" y="7386955"/>
            <a:ext cx="88392" cy="89916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 txBox="1"/>
          <p:nvPr/>
        </p:nvSpPr>
        <p:spPr>
          <a:xfrm>
            <a:off x="1143304" y="4845684"/>
            <a:ext cx="4571365" cy="3428365"/>
          </a:xfrm>
          <a:prstGeom prst="rect">
            <a:avLst/>
          </a:prstGeom>
          <a:ln w="24384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 marL="1391920">
              <a:lnSpc>
                <a:spcPct val="100000"/>
              </a:lnSpc>
              <a:spcBef>
                <a:spcPts val="610"/>
              </a:spcBef>
            </a:pPr>
            <a:r>
              <a:rPr dirty="0" sz="900" spc="-5" b="1">
                <a:latin typeface="Calibri"/>
                <a:cs typeface="Calibri"/>
              </a:rPr>
              <a:t>Mechanical Phases of cardiac</a:t>
            </a:r>
            <a:r>
              <a:rPr dirty="0" sz="900" spc="-50" b="1">
                <a:latin typeface="Calibri"/>
                <a:cs typeface="Calibri"/>
              </a:rPr>
              <a:t> </a:t>
            </a:r>
            <a:r>
              <a:rPr dirty="0" sz="900" spc="-5" b="1">
                <a:latin typeface="Calibri"/>
                <a:cs typeface="Calibri"/>
              </a:rPr>
              <a:t>cycle:</a:t>
            </a:r>
            <a:endParaRPr sz="9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900">
              <a:latin typeface="Times New Roman"/>
              <a:cs typeface="Times New Roman"/>
            </a:endParaRPr>
          </a:p>
          <a:p>
            <a:pPr marL="1343025">
              <a:lnSpc>
                <a:spcPct val="100000"/>
              </a:lnSpc>
            </a:pPr>
            <a:r>
              <a:rPr dirty="0" sz="1600" spc="45">
                <a:solidFill>
                  <a:srgbClr val="C00000"/>
                </a:solidFill>
                <a:latin typeface="Arial"/>
                <a:cs typeface="Arial"/>
              </a:rPr>
              <a:t>1.  </a:t>
            </a:r>
            <a:r>
              <a:rPr dirty="0" sz="1600" spc="210">
                <a:solidFill>
                  <a:srgbClr val="C00000"/>
                </a:solidFill>
                <a:latin typeface="Arial"/>
                <a:cs typeface="Arial"/>
              </a:rPr>
              <a:t>Atrial</a:t>
            </a:r>
            <a:r>
              <a:rPr dirty="0" sz="1600" spc="-295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1600" spc="80">
                <a:solidFill>
                  <a:srgbClr val="C00000"/>
                </a:solidFill>
                <a:latin typeface="Arial"/>
                <a:cs typeface="Arial"/>
              </a:rPr>
              <a:t>Systole:</a:t>
            </a:r>
            <a:endParaRPr sz="1600">
              <a:latin typeface="Arial"/>
              <a:cs typeface="Arial"/>
            </a:endParaRPr>
          </a:p>
          <a:p>
            <a:pPr marL="636905" marR="1072515">
              <a:lnSpc>
                <a:spcPct val="141700"/>
              </a:lnSpc>
              <a:spcBef>
                <a:spcPts val="865"/>
              </a:spcBef>
            </a:pPr>
            <a:r>
              <a:rPr dirty="0" sz="1200" spc="-20">
                <a:latin typeface="Calibri"/>
                <a:cs typeface="Calibri"/>
              </a:rPr>
              <a:t>At </a:t>
            </a:r>
            <a:r>
              <a:rPr dirty="0" sz="1200">
                <a:latin typeface="Calibri"/>
                <a:cs typeface="Calibri"/>
              </a:rPr>
              <a:t>end </a:t>
            </a:r>
            <a:r>
              <a:rPr dirty="0" sz="1200" spc="-5">
                <a:latin typeface="Calibri"/>
                <a:cs typeface="Calibri"/>
              </a:rPr>
              <a:t>of ventricular diastole … (lasts </a:t>
            </a:r>
            <a:r>
              <a:rPr dirty="0" sz="1200">
                <a:latin typeface="Calibri"/>
                <a:cs typeface="Calibri"/>
              </a:rPr>
              <a:t>0.1 </a:t>
            </a:r>
            <a:r>
              <a:rPr dirty="0" sz="1200" spc="-5">
                <a:latin typeface="Calibri"/>
                <a:cs typeface="Calibri"/>
              </a:rPr>
              <a:t>sec.)  Preceded </a:t>
            </a:r>
            <a:r>
              <a:rPr dirty="0" sz="1200">
                <a:latin typeface="Calibri"/>
                <a:cs typeface="Calibri"/>
              </a:rPr>
              <a:t>by </a:t>
            </a:r>
            <a:r>
              <a:rPr dirty="0" sz="1200" spc="-5">
                <a:latin typeface="Calibri"/>
                <a:cs typeface="Calibri"/>
              </a:rPr>
              <a:t>atrial</a:t>
            </a:r>
            <a:r>
              <a:rPr dirty="0" sz="1200" spc="-55">
                <a:latin typeface="Calibri"/>
                <a:cs typeface="Calibri"/>
              </a:rPr>
              <a:t> </a:t>
            </a:r>
            <a:r>
              <a:rPr dirty="0" sz="1200" spc="-5">
                <a:latin typeface="Calibri"/>
                <a:cs typeface="Calibri"/>
              </a:rPr>
              <a:t>depolarization.</a:t>
            </a:r>
            <a:endParaRPr sz="1200">
              <a:latin typeface="Calibri"/>
              <a:cs typeface="Calibri"/>
            </a:endParaRPr>
          </a:p>
          <a:p>
            <a:pPr marL="636905">
              <a:lnSpc>
                <a:spcPct val="100000"/>
              </a:lnSpc>
              <a:spcBef>
                <a:spcPts val="600"/>
              </a:spcBef>
            </a:pPr>
            <a:r>
              <a:rPr dirty="0" sz="1200" spc="-20" b="1">
                <a:latin typeface="Calibri"/>
                <a:cs typeface="Calibri"/>
              </a:rPr>
              <a:t>Valves: </a:t>
            </a:r>
            <a:r>
              <a:rPr dirty="0" sz="1200" spc="-20">
                <a:latin typeface="Calibri"/>
                <a:cs typeface="Calibri"/>
              </a:rPr>
              <a:t>AV- </a:t>
            </a:r>
            <a:r>
              <a:rPr dirty="0" sz="1200" spc="-5">
                <a:latin typeface="Calibri"/>
                <a:cs typeface="Calibri"/>
              </a:rPr>
              <a:t>vs </a:t>
            </a:r>
            <a:r>
              <a:rPr dirty="0" sz="1200">
                <a:latin typeface="Calibri"/>
                <a:cs typeface="Calibri"/>
              </a:rPr>
              <a:t>open (semilunar- </a:t>
            </a:r>
            <a:r>
              <a:rPr dirty="0" sz="1200" spc="-5">
                <a:latin typeface="Calibri"/>
                <a:cs typeface="Calibri"/>
              </a:rPr>
              <a:t>vs</a:t>
            </a:r>
            <a:r>
              <a:rPr dirty="0" sz="1200">
                <a:latin typeface="Calibri"/>
                <a:cs typeface="Calibri"/>
              </a:rPr>
              <a:t> </a:t>
            </a:r>
            <a:r>
              <a:rPr dirty="0" sz="1200" spc="-5">
                <a:latin typeface="Calibri"/>
                <a:cs typeface="Calibri"/>
              </a:rPr>
              <a:t>closed.)</a:t>
            </a:r>
            <a:endParaRPr sz="1200">
              <a:latin typeface="Calibri"/>
              <a:cs typeface="Calibri"/>
            </a:endParaRPr>
          </a:p>
          <a:p>
            <a:pPr marL="636905">
              <a:lnSpc>
                <a:spcPct val="100000"/>
              </a:lnSpc>
              <a:spcBef>
                <a:spcPts val="600"/>
              </a:spcBef>
            </a:pPr>
            <a:r>
              <a:rPr dirty="0" sz="1200" spc="-15" b="1">
                <a:latin typeface="Calibri"/>
                <a:cs typeface="Calibri"/>
              </a:rPr>
              <a:t>Volume </a:t>
            </a:r>
            <a:r>
              <a:rPr dirty="0" sz="1200" spc="-5" b="1">
                <a:latin typeface="Calibri"/>
                <a:cs typeface="Calibri"/>
              </a:rPr>
              <a:t>changes: </a:t>
            </a:r>
            <a:r>
              <a:rPr dirty="0" sz="1200" spc="-30">
                <a:latin typeface="Calibri"/>
                <a:cs typeface="Calibri"/>
              </a:rPr>
              <a:t>Tops </a:t>
            </a:r>
            <a:r>
              <a:rPr dirty="0" sz="1200" spc="-5">
                <a:latin typeface="Calibri"/>
                <a:cs typeface="Calibri"/>
              </a:rPr>
              <a:t>off last </a:t>
            </a:r>
            <a:r>
              <a:rPr dirty="0" sz="1200">
                <a:latin typeface="Calibri"/>
                <a:cs typeface="Calibri"/>
              </a:rPr>
              <a:t>27-30% </a:t>
            </a:r>
            <a:r>
              <a:rPr dirty="0" sz="1200" spc="-5">
                <a:latin typeface="Calibri"/>
                <a:cs typeface="Calibri"/>
              </a:rPr>
              <a:t>of ventricular</a:t>
            </a:r>
            <a:r>
              <a:rPr dirty="0" sz="1200" spc="-30">
                <a:latin typeface="Calibri"/>
                <a:cs typeface="Calibri"/>
              </a:rPr>
              <a:t> </a:t>
            </a:r>
            <a:r>
              <a:rPr dirty="0" sz="1200">
                <a:latin typeface="Calibri"/>
                <a:cs typeface="Calibri"/>
              </a:rPr>
              <a:t>filling.</a:t>
            </a:r>
            <a:endParaRPr sz="1200">
              <a:latin typeface="Calibri"/>
              <a:cs typeface="Calibri"/>
            </a:endParaRPr>
          </a:p>
          <a:p>
            <a:pPr marL="636905">
              <a:lnSpc>
                <a:spcPct val="100000"/>
              </a:lnSpc>
              <a:spcBef>
                <a:spcPts val="600"/>
              </a:spcBef>
            </a:pPr>
            <a:r>
              <a:rPr dirty="0" sz="1200" spc="-5" b="1">
                <a:latin typeface="Calibri"/>
                <a:cs typeface="Calibri"/>
              </a:rPr>
              <a:t>Pressure changes: </a:t>
            </a:r>
            <a:r>
              <a:rPr dirty="0" sz="1200" spc="-5">
                <a:latin typeface="Calibri"/>
                <a:cs typeface="Calibri"/>
              </a:rPr>
              <a:t>↑ </a:t>
            </a:r>
            <a:r>
              <a:rPr dirty="0" sz="1200" spc="-10">
                <a:latin typeface="Calibri"/>
                <a:cs typeface="Calibri"/>
              </a:rPr>
              <a:t>Atrial</a:t>
            </a:r>
            <a:r>
              <a:rPr dirty="0" sz="1200" spc="-35">
                <a:latin typeface="Calibri"/>
                <a:cs typeface="Calibri"/>
              </a:rPr>
              <a:t> </a:t>
            </a:r>
            <a:r>
              <a:rPr dirty="0" sz="1200" spc="-5">
                <a:latin typeface="Calibri"/>
                <a:cs typeface="Calibri"/>
              </a:rPr>
              <a:t>pressure.</a:t>
            </a:r>
            <a:endParaRPr sz="1200">
              <a:latin typeface="Calibri"/>
              <a:cs typeface="Calibri"/>
            </a:endParaRPr>
          </a:p>
          <a:p>
            <a:pPr marL="639445">
              <a:lnSpc>
                <a:spcPct val="100000"/>
              </a:lnSpc>
              <a:spcBef>
                <a:spcPts val="600"/>
              </a:spcBef>
            </a:pPr>
            <a:r>
              <a:rPr dirty="0" sz="1200" spc="-5" b="1">
                <a:latin typeface="Calibri"/>
                <a:cs typeface="Calibri"/>
              </a:rPr>
              <a:t>4</a:t>
            </a:r>
            <a:r>
              <a:rPr dirty="0" baseline="24305" sz="1200" spc="-7" b="1">
                <a:latin typeface="Calibri"/>
                <a:cs typeface="Calibri"/>
              </a:rPr>
              <a:t>th </a:t>
            </a:r>
            <a:r>
              <a:rPr dirty="0" sz="1200" spc="-5" b="1">
                <a:latin typeface="Calibri"/>
                <a:cs typeface="Calibri"/>
              </a:rPr>
              <a:t>Heart </a:t>
            </a:r>
            <a:r>
              <a:rPr dirty="0" sz="1200" b="1">
                <a:latin typeface="Calibri"/>
                <a:cs typeface="Calibri"/>
              </a:rPr>
              <a:t>sound</a:t>
            </a:r>
            <a:r>
              <a:rPr dirty="0" sz="1200" spc="5" b="1">
                <a:latin typeface="Calibri"/>
                <a:cs typeface="Calibri"/>
              </a:rPr>
              <a:t> </a:t>
            </a:r>
            <a:r>
              <a:rPr dirty="0" sz="1200" spc="-5" b="1">
                <a:latin typeface="Calibri"/>
                <a:cs typeface="Calibri"/>
              </a:rPr>
              <a:t>heard.</a:t>
            </a:r>
            <a:endParaRPr sz="1200">
              <a:latin typeface="Calibri"/>
              <a:cs typeface="Calibri"/>
            </a:endParaRPr>
          </a:p>
          <a:p>
            <a:pPr marL="639445" marR="367665">
              <a:lnSpc>
                <a:spcPct val="100000"/>
              </a:lnSpc>
              <a:spcBef>
                <a:spcPts val="600"/>
              </a:spcBef>
            </a:pPr>
            <a:r>
              <a:rPr dirty="0" sz="1200" spc="-5">
                <a:latin typeface="Calibri"/>
                <a:cs typeface="Calibri"/>
              </a:rPr>
              <a:t>Blood </a:t>
            </a:r>
            <a:r>
              <a:rPr dirty="0" sz="1200">
                <a:latin typeface="Calibri"/>
                <a:cs typeface="Calibri"/>
              </a:rPr>
              <a:t>arriving the heart </a:t>
            </a:r>
            <a:r>
              <a:rPr dirty="0" sz="1200" spc="-5">
                <a:latin typeface="Calibri"/>
                <a:cs typeface="Calibri"/>
              </a:rPr>
              <a:t>can’t enter atria, </a:t>
            </a:r>
            <a:r>
              <a:rPr dirty="0" sz="1200">
                <a:latin typeface="Calibri"/>
                <a:cs typeface="Calibri"/>
              </a:rPr>
              <a:t>it </a:t>
            </a:r>
            <a:r>
              <a:rPr dirty="0" sz="1200" spc="-5">
                <a:latin typeface="Calibri"/>
                <a:cs typeface="Calibri"/>
              </a:rPr>
              <a:t>flows </a:t>
            </a:r>
            <a:r>
              <a:rPr dirty="0" sz="1200">
                <a:latin typeface="Calibri"/>
                <a:cs typeface="Calibri"/>
              </a:rPr>
              <a:t>back up  jugular</a:t>
            </a:r>
            <a:r>
              <a:rPr dirty="0" sz="1200" spc="-105">
                <a:latin typeface="Calibri"/>
                <a:cs typeface="Calibri"/>
              </a:rPr>
              <a:t> </a:t>
            </a:r>
            <a:r>
              <a:rPr dirty="0" sz="1200" spc="-5">
                <a:latin typeface="Calibri"/>
                <a:cs typeface="Calibri"/>
              </a:rPr>
              <a:t>vein.</a:t>
            </a:r>
            <a:endParaRPr sz="12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 algn="r" marR="252729">
              <a:lnSpc>
                <a:spcPct val="100000"/>
              </a:lnSpc>
              <a:spcBef>
                <a:spcPts val="925"/>
              </a:spcBef>
            </a:pPr>
            <a:r>
              <a:rPr dirty="0" sz="600" b="1">
                <a:solidFill>
                  <a:srgbClr val="001F5F"/>
                </a:solidFill>
                <a:latin typeface="Arial"/>
                <a:cs typeface="Arial"/>
              </a:rPr>
              <a:t>16</a:t>
            </a:r>
            <a:endParaRPr sz="600">
              <a:latin typeface="Arial"/>
              <a:cs typeface="Arial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5099303" y="4858511"/>
            <a:ext cx="600455" cy="269748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algn="r" marR="5715">
              <a:lnSpc>
                <a:spcPts val="1305"/>
              </a:lnSpc>
            </a:pPr>
            <a:r>
              <a:rPr dirty="0" spc="-25"/>
              <a:t>Dr. </a:t>
            </a:r>
            <a:r>
              <a:rPr dirty="0" spc="-5"/>
              <a:t>Abeer A. Al-Masri, Faculty </a:t>
            </a:r>
            <a:r>
              <a:rPr dirty="0"/>
              <a:t>of</a:t>
            </a:r>
            <a:r>
              <a:rPr dirty="0" spc="-120"/>
              <a:t> </a:t>
            </a:r>
            <a:r>
              <a:rPr dirty="0" spc="-5"/>
              <a:t>Medicine,</a:t>
            </a:r>
          </a:p>
          <a:p>
            <a:pPr algn="r" marR="5080">
              <a:lnSpc>
                <a:spcPct val="100000"/>
              </a:lnSpc>
            </a:pPr>
            <a:r>
              <a:rPr dirty="0" spc="-5"/>
              <a:t>KSU</a:t>
            </a:r>
          </a:p>
        </p:txBody>
      </p:sp>
      <p:sp>
        <p:nvSpPr>
          <p:cNvPr id="32" name="object 32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10"/>
              </a:lnSpc>
            </a:pPr>
            <a:fld id="{81D60167-4931-47E6-BA6A-407CBD079E47}" type="slidenum">
              <a:rPr dirty="0" spc="-5"/>
              <a:t>1</a:t>
            </a:fld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113401" y="41147"/>
            <a:ext cx="1671320" cy="1949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 spc="-5">
                <a:latin typeface="Times New Roman"/>
                <a:cs typeface="Times New Roman"/>
              </a:rPr>
              <a:t>Cardiovascular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Physiology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1788" y="41147"/>
            <a:ext cx="644525" cy="1949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>
                <a:latin typeface="Times New Roman"/>
                <a:cs typeface="Times New Roman"/>
              </a:rPr>
              <a:t>2/23</a:t>
            </a:r>
            <a:r>
              <a:rPr dirty="0" sz="1200" spc="5">
                <a:latin typeface="Times New Roman"/>
                <a:cs typeface="Times New Roman"/>
              </a:rPr>
              <a:t>/</a:t>
            </a:r>
            <a:r>
              <a:rPr dirty="0" sz="1200">
                <a:latin typeface="Times New Roman"/>
                <a:cs typeface="Times New Roman"/>
              </a:rPr>
              <a:t>2016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143000" y="868680"/>
            <a:ext cx="4572000" cy="3429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143000" y="868680"/>
            <a:ext cx="536575" cy="2646045"/>
          </a:xfrm>
          <a:custGeom>
            <a:avLst/>
            <a:gdLst/>
            <a:ahLst/>
            <a:cxnLst/>
            <a:rect l="l" t="t" r="r" b="b"/>
            <a:pathLst>
              <a:path w="536575" h="2646045">
                <a:moveTo>
                  <a:pt x="536448" y="0"/>
                </a:moveTo>
                <a:lnTo>
                  <a:pt x="407924" y="0"/>
                </a:lnTo>
                <a:lnTo>
                  <a:pt x="0" y="2486152"/>
                </a:lnTo>
                <a:lnTo>
                  <a:pt x="0" y="2629027"/>
                </a:lnTo>
                <a:lnTo>
                  <a:pt x="99987" y="2645664"/>
                </a:lnTo>
                <a:lnTo>
                  <a:pt x="536448" y="0"/>
                </a:lnTo>
                <a:close/>
              </a:path>
            </a:pathLst>
          </a:custGeom>
          <a:solidFill>
            <a:srgbClr val="BB1C1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143000" y="868680"/>
            <a:ext cx="379730" cy="2312035"/>
          </a:xfrm>
          <a:custGeom>
            <a:avLst/>
            <a:gdLst/>
            <a:ahLst/>
            <a:cxnLst/>
            <a:rect l="l" t="t" r="r" b="b"/>
            <a:pathLst>
              <a:path w="379730" h="2312035">
                <a:moveTo>
                  <a:pt x="379475" y="0"/>
                </a:moveTo>
                <a:lnTo>
                  <a:pt x="252475" y="0"/>
                </a:lnTo>
                <a:lnTo>
                  <a:pt x="0" y="1538097"/>
                </a:lnTo>
                <a:lnTo>
                  <a:pt x="0" y="2311908"/>
                </a:lnTo>
                <a:lnTo>
                  <a:pt x="379475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143000" y="3700271"/>
            <a:ext cx="452755" cy="597535"/>
          </a:xfrm>
          <a:custGeom>
            <a:avLst/>
            <a:gdLst/>
            <a:ahLst/>
            <a:cxnLst/>
            <a:rect l="l" t="t" r="r" b="b"/>
            <a:pathLst>
              <a:path w="452755" h="597535">
                <a:moveTo>
                  <a:pt x="0" y="0"/>
                </a:moveTo>
                <a:lnTo>
                  <a:pt x="0" y="9525"/>
                </a:lnTo>
                <a:lnTo>
                  <a:pt x="426466" y="597407"/>
                </a:lnTo>
                <a:lnTo>
                  <a:pt x="452628" y="597407"/>
                </a:lnTo>
                <a:lnTo>
                  <a:pt x="0" y="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143000" y="3517391"/>
            <a:ext cx="744220" cy="780415"/>
          </a:xfrm>
          <a:custGeom>
            <a:avLst/>
            <a:gdLst/>
            <a:ahLst/>
            <a:cxnLst/>
            <a:rect l="l" t="t" r="r" b="b"/>
            <a:pathLst>
              <a:path w="744219" h="780414">
                <a:moveTo>
                  <a:pt x="0" y="0"/>
                </a:moveTo>
                <a:lnTo>
                  <a:pt x="0" y="2412"/>
                </a:lnTo>
                <a:lnTo>
                  <a:pt x="715137" y="780288"/>
                </a:lnTo>
                <a:lnTo>
                  <a:pt x="743712" y="780288"/>
                </a:lnTo>
                <a:lnTo>
                  <a:pt x="0" y="0"/>
                </a:lnTo>
                <a:close/>
              </a:path>
            </a:pathLst>
          </a:custGeom>
          <a:solidFill>
            <a:srgbClr val="5E0D0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1143000" y="3497579"/>
            <a:ext cx="1065530" cy="800100"/>
          </a:xfrm>
          <a:custGeom>
            <a:avLst/>
            <a:gdLst/>
            <a:ahLst/>
            <a:cxnLst/>
            <a:rect l="l" t="t" r="r" b="b"/>
            <a:pathLst>
              <a:path w="1065530" h="800100">
                <a:moveTo>
                  <a:pt x="0" y="0"/>
                </a:moveTo>
                <a:lnTo>
                  <a:pt x="0" y="19050"/>
                </a:lnTo>
                <a:lnTo>
                  <a:pt x="743204" y="800100"/>
                </a:lnTo>
                <a:lnTo>
                  <a:pt x="1065276" y="800100"/>
                </a:lnTo>
                <a:lnTo>
                  <a:pt x="99949" y="16637"/>
                </a:lnTo>
                <a:lnTo>
                  <a:pt x="0" y="0"/>
                </a:lnTo>
                <a:close/>
              </a:path>
            </a:pathLst>
          </a:custGeom>
          <a:solidFill>
            <a:srgbClr val="8D151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1143000" y="3547871"/>
            <a:ext cx="688975" cy="749935"/>
          </a:xfrm>
          <a:custGeom>
            <a:avLst/>
            <a:gdLst/>
            <a:ahLst/>
            <a:cxnLst/>
            <a:rect l="l" t="t" r="r" b="b"/>
            <a:pathLst>
              <a:path w="688975" h="749935">
                <a:moveTo>
                  <a:pt x="0" y="0"/>
                </a:moveTo>
                <a:lnTo>
                  <a:pt x="0" y="152400"/>
                </a:lnTo>
                <a:lnTo>
                  <a:pt x="453136" y="749807"/>
                </a:lnTo>
                <a:lnTo>
                  <a:pt x="688848" y="749807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1800351" y="1746630"/>
            <a:ext cx="82295" cy="838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1800351" y="1988947"/>
            <a:ext cx="82295" cy="838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1800351" y="2232786"/>
            <a:ext cx="82295" cy="8382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1800351" y="2476626"/>
            <a:ext cx="82295" cy="8382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1800351" y="2720467"/>
            <a:ext cx="82295" cy="8382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1800351" y="2964307"/>
            <a:ext cx="82295" cy="8382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1980183" y="3211195"/>
            <a:ext cx="64007" cy="6705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1980183" y="3439795"/>
            <a:ext cx="64007" cy="67055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1800351" y="3665346"/>
            <a:ext cx="82295" cy="8382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1800351" y="3878707"/>
            <a:ext cx="70104" cy="762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 txBox="1"/>
          <p:nvPr/>
        </p:nvSpPr>
        <p:spPr>
          <a:xfrm>
            <a:off x="1143304" y="868933"/>
            <a:ext cx="4571365" cy="3428365"/>
          </a:xfrm>
          <a:prstGeom prst="rect">
            <a:avLst/>
          </a:prstGeom>
          <a:ln w="24384">
            <a:solidFill>
              <a:srgbClr val="000000"/>
            </a:solidFill>
          </a:ln>
        </p:spPr>
        <p:txBody>
          <a:bodyPr wrap="square" lIns="0" tIns="12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"/>
              </a:spcBef>
            </a:pPr>
            <a:endParaRPr sz="1200">
              <a:latin typeface="Times New Roman"/>
              <a:cs typeface="Times New Roman"/>
            </a:endParaRPr>
          </a:p>
          <a:p>
            <a:pPr marL="1591945">
              <a:lnSpc>
                <a:spcPct val="100000"/>
              </a:lnSpc>
            </a:pPr>
            <a:r>
              <a:rPr dirty="0" sz="900" spc="-5" b="1">
                <a:latin typeface="Calibri"/>
                <a:cs typeface="Calibri"/>
              </a:rPr>
              <a:t>Mechanical Phases of cardiac</a:t>
            </a:r>
            <a:r>
              <a:rPr dirty="0" sz="900" spc="-50" b="1">
                <a:latin typeface="Calibri"/>
                <a:cs typeface="Calibri"/>
              </a:rPr>
              <a:t> </a:t>
            </a:r>
            <a:r>
              <a:rPr dirty="0" sz="900" spc="-5" b="1">
                <a:latin typeface="Calibri"/>
                <a:cs typeface="Calibri"/>
              </a:rPr>
              <a:t>cycle:</a:t>
            </a:r>
            <a:endParaRPr sz="9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900">
              <a:latin typeface="Times New Roman"/>
              <a:cs typeface="Times New Roman"/>
            </a:endParaRPr>
          </a:p>
          <a:p>
            <a:pPr algn="r" marR="246379">
              <a:lnSpc>
                <a:spcPct val="100000"/>
              </a:lnSpc>
              <a:spcBef>
                <a:spcPts val="5"/>
              </a:spcBef>
            </a:pPr>
            <a:r>
              <a:rPr dirty="0" sz="1600" spc="50">
                <a:solidFill>
                  <a:srgbClr val="C00000"/>
                </a:solidFill>
                <a:latin typeface="Arial"/>
                <a:cs typeface="Arial"/>
              </a:rPr>
              <a:t>2. </a:t>
            </a:r>
            <a:r>
              <a:rPr dirty="0" sz="1600" spc="140">
                <a:solidFill>
                  <a:srgbClr val="C00000"/>
                </a:solidFill>
                <a:latin typeface="Arial"/>
                <a:cs typeface="Arial"/>
              </a:rPr>
              <a:t>Isovolumetric </a:t>
            </a:r>
            <a:r>
              <a:rPr dirty="0" sz="1600" spc="145">
                <a:solidFill>
                  <a:srgbClr val="C00000"/>
                </a:solidFill>
                <a:latin typeface="Arial"/>
                <a:cs typeface="Arial"/>
              </a:rPr>
              <a:t>Contraction </a:t>
            </a:r>
            <a:r>
              <a:rPr dirty="0" sz="1600" spc="25">
                <a:solidFill>
                  <a:srgbClr val="C00000"/>
                </a:solidFill>
                <a:latin typeface="Arial"/>
                <a:cs typeface="Arial"/>
              </a:rPr>
              <a:t>Phase:</a:t>
            </a:r>
            <a:endParaRPr sz="1600">
              <a:latin typeface="Arial"/>
              <a:cs typeface="Arial"/>
            </a:endParaRPr>
          </a:p>
          <a:p>
            <a:pPr marL="832485" marR="242570">
              <a:lnSpc>
                <a:spcPct val="145100"/>
              </a:lnSpc>
              <a:spcBef>
                <a:spcPts val="295"/>
              </a:spcBef>
            </a:pPr>
            <a:r>
              <a:rPr dirty="0" sz="1100" spc="-15">
                <a:latin typeface="Calibri"/>
                <a:cs typeface="Calibri"/>
              </a:rPr>
              <a:t>At </a:t>
            </a:r>
            <a:r>
              <a:rPr dirty="0" sz="1100" spc="-5">
                <a:latin typeface="Calibri"/>
                <a:cs typeface="Calibri"/>
              </a:rPr>
              <a:t>beginning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ventricular </a:t>
            </a:r>
            <a:r>
              <a:rPr dirty="0" sz="1100" spc="-10">
                <a:latin typeface="Calibri"/>
                <a:cs typeface="Calibri"/>
              </a:rPr>
              <a:t>systole </a:t>
            </a:r>
            <a:r>
              <a:rPr dirty="0" sz="1100">
                <a:latin typeface="Calibri"/>
                <a:cs typeface="Calibri"/>
              </a:rPr>
              <a:t>… </a:t>
            </a:r>
            <a:r>
              <a:rPr dirty="0" sz="1100" spc="-5">
                <a:latin typeface="Calibri"/>
                <a:cs typeface="Calibri"/>
              </a:rPr>
              <a:t>(Lasts </a:t>
            </a:r>
            <a:r>
              <a:rPr dirty="0" sz="1100">
                <a:latin typeface="Symbol"/>
                <a:cs typeface="Symbol"/>
              </a:rPr>
              <a:t></a:t>
            </a:r>
            <a:r>
              <a:rPr dirty="0" sz="110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0.04 sec.) Period  between closure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20">
                <a:latin typeface="Calibri"/>
                <a:cs typeface="Calibri"/>
              </a:rPr>
              <a:t>AV- </a:t>
            </a:r>
            <a:r>
              <a:rPr dirty="0" sz="1100">
                <a:latin typeface="Calibri"/>
                <a:cs typeface="Calibri"/>
              </a:rPr>
              <a:t>vs &amp; opening of Semilunar- </a:t>
            </a:r>
            <a:r>
              <a:rPr dirty="0" sz="1100" spc="-5">
                <a:latin typeface="Calibri"/>
                <a:cs typeface="Calibri"/>
              </a:rPr>
              <a:t>vs.  Preceded by ventricular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depolarization.</a:t>
            </a:r>
            <a:endParaRPr sz="1100">
              <a:latin typeface="Calibri"/>
              <a:cs typeface="Calibri"/>
            </a:endParaRPr>
          </a:p>
          <a:p>
            <a:pPr marL="832485">
              <a:lnSpc>
                <a:spcPct val="100000"/>
              </a:lnSpc>
              <a:spcBef>
                <a:spcPts val="600"/>
              </a:spcBef>
            </a:pPr>
            <a:r>
              <a:rPr dirty="0" sz="1100" spc="-5">
                <a:latin typeface="Calibri"/>
                <a:cs typeface="Calibri"/>
              </a:rPr>
              <a:t>Starts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 u="sng">
                <a:latin typeface="Calibri"/>
                <a:cs typeface="Calibri"/>
              </a:rPr>
              <a:t>closure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20">
                <a:latin typeface="Calibri"/>
                <a:cs typeface="Calibri"/>
              </a:rPr>
              <a:t>AV-</a:t>
            </a:r>
            <a:r>
              <a:rPr dirty="0" sz="1100" spc="-7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vs.</a:t>
            </a:r>
            <a:endParaRPr sz="1100">
              <a:latin typeface="Calibri"/>
              <a:cs typeface="Calibri"/>
            </a:endParaRPr>
          </a:p>
          <a:p>
            <a:pPr marL="832485" marR="1998345">
              <a:lnSpc>
                <a:spcPct val="145500"/>
              </a:lnSpc>
            </a:pPr>
            <a:r>
              <a:rPr dirty="0" sz="1100" b="1">
                <a:latin typeface="Calibri"/>
                <a:cs typeface="Calibri"/>
              </a:rPr>
              <a:t>1</a:t>
            </a:r>
            <a:r>
              <a:rPr dirty="0" baseline="27777" sz="1050" b="1">
                <a:latin typeface="Calibri"/>
                <a:cs typeface="Calibri"/>
              </a:rPr>
              <a:t>st </a:t>
            </a:r>
            <a:r>
              <a:rPr dirty="0" sz="1100" spc="-5" b="1">
                <a:latin typeface="Calibri"/>
                <a:cs typeface="Calibri"/>
              </a:rPr>
              <a:t>Heart sound heard.  </a:t>
            </a:r>
            <a:r>
              <a:rPr dirty="0" sz="1100" spc="-10" b="1">
                <a:latin typeface="Calibri"/>
                <a:cs typeface="Calibri"/>
              </a:rPr>
              <a:t>Ventricle </a:t>
            </a:r>
            <a:r>
              <a:rPr dirty="0" sz="1100" b="1">
                <a:latin typeface="Calibri"/>
                <a:cs typeface="Calibri"/>
              </a:rPr>
              <a:t>is a closed</a:t>
            </a:r>
            <a:r>
              <a:rPr dirty="0" sz="1100" spc="-75" b="1">
                <a:latin typeface="Calibri"/>
                <a:cs typeface="Calibri"/>
              </a:rPr>
              <a:t> </a:t>
            </a:r>
            <a:r>
              <a:rPr dirty="0" sz="1100" spc="-15" b="1">
                <a:latin typeface="Calibri"/>
                <a:cs typeface="Calibri"/>
              </a:rPr>
              <a:t>chamber.</a:t>
            </a:r>
            <a:endParaRPr sz="1100">
              <a:latin typeface="Calibri"/>
              <a:cs typeface="Calibri"/>
            </a:endParaRPr>
          </a:p>
          <a:p>
            <a:pPr marL="1004569">
              <a:lnSpc>
                <a:spcPct val="100000"/>
              </a:lnSpc>
              <a:spcBef>
                <a:spcPts val="605"/>
              </a:spcBef>
            </a:pPr>
            <a:r>
              <a:rPr dirty="0" sz="1000" spc="-15">
                <a:latin typeface="Calibri"/>
                <a:cs typeface="Calibri"/>
              </a:rPr>
              <a:t>Volume </a:t>
            </a:r>
            <a:r>
              <a:rPr dirty="0" sz="1000" spc="-5">
                <a:latin typeface="Calibri"/>
                <a:cs typeface="Calibri"/>
              </a:rPr>
              <a:t>in ventricle =</a:t>
            </a:r>
            <a:r>
              <a:rPr dirty="0" sz="1000" spc="20">
                <a:latin typeface="Calibri"/>
                <a:cs typeface="Calibri"/>
              </a:rPr>
              <a:t> </a:t>
            </a:r>
            <a:r>
              <a:rPr dirty="0" sz="1000" spc="-15" b="1">
                <a:latin typeface="Calibri"/>
                <a:cs typeface="Calibri"/>
              </a:rPr>
              <a:t>EDV</a:t>
            </a:r>
            <a:endParaRPr sz="1000">
              <a:latin typeface="Calibri"/>
              <a:cs typeface="Calibri"/>
            </a:endParaRPr>
          </a:p>
          <a:p>
            <a:pPr marL="1004569">
              <a:lnSpc>
                <a:spcPct val="100000"/>
              </a:lnSpc>
              <a:spcBef>
                <a:spcPts val="600"/>
              </a:spcBef>
            </a:pPr>
            <a:r>
              <a:rPr dirty="0" sz="1000" spc="-10">
                <a:latin typeface="Calibri"/>
                <a:cs typeface="Calibri"/>
              </a:rPr>
              <a:t>Ventricle contracts </a:t>
            </a:r>
            <a:r>
              <a:rPr dirty="0" sz="1000" spc="-5">
                <a:latin typeface="Calibri"/>
                <a:cs typeface="Calibri"/>
              </a:rPr>
              <a:t>with </a:t>
            </a:r>
            <a:r>
              <a:rPr dirty="0" sz="1000">
                <a:latin typeface="Calibri"/>
                <a:cs typeface="Calibri"/>
              </a:rPr>
              <a:t>no </a:t>
            </a:r>
            <a:r>
              <a:rPr dirty="0" sz="1000" spc="-5">
                <a:latin typeface="Calibri"/>
                <a:cs typeface="Calibri"/>
              </a:rPr>
              <a:t>changes in</a:t>
            </a:r>
            <a:r>
              <a:rPr dirty="0" sz="1000" spc="65">
                <a:latin typeface="Calibri"/>
                <a:cs typeface="Calibri"/>
              </a:rPr>
              <a:t> </a:t>
            </a:r>
            <a:r>
              <a:rPr dirty="0" sz="1000" spc="-10">
                <a:latin typeface="Calibri"/>
                <a:cs typeface="Calibri"/>
              </a:rPr>
              <a:t>volume.</a:t>
            </a:r>
            <a:endParaRPr sz="1000">
              <a:latin typeface="Calibri"/>
              <a:cs typeface="Calibri"/>
            </a:endParaRPr>
          </a:p>
          <a:p>
            <a:pPr marL="832485">
              <a:lnSpc>
                <a:spcPct val="100000"/>
              </a:lnSpc>
              <a:spcBef>
                <a:spcPts val="595"/>
              </a:spcBef>
            </a:pPr>
            <a:r>
              <a:rPr dirty="0" sz="1100" spc="-10">
                <a:latin typeface="Calibri"/>
                <a:cs typeface="Calibri"/>
              </a:rPr>
              <a:t>Ventricular </a:t>
            </a:r>
            <a:r>
              <a:rPr dirty="0" sz="1100" spc="-5">
                <a:latin typeface="Calibri"/>
                <a:cs typeface="Calibri"/>
              </a:rPr>
              <a:t>pressure</a:t>
            </a:r>
            <a:r>
              <a:rPr dirty="0" sz="1100" spc="-60">
                <a:latin typeface="Calibri"/>
                <a:cs typeface="Calibri"/>
              </a:rPr>
              <a:t> </a:t>
            </a:r>
            <a:r>
              <a:rPr dirty="0" sz="1000" spc="-5">
                <a:latin typeface="Calibri"/>
                <a:cs typeface="Calibri"/>
              </a:rPr>
              <a:t>↑</a:t>
            </a:r>
            <a:endParaRPr sz="1000">
              <a:latin typeface="Calibri"/>
              <a:cs typeface="Calibri"/>
            </a:endParaRPr>
          </a:p>
          <a:p>
            <a:pPr marL="832485" marR="333375">
              <a:lnSpc>
                <a:spcPct val="100899"/>
              </a:lnSpc>
              <a:spcBef>
                <a:spcPts val="290"/>
              </a:spcBef>
            </a:pPr>
            <a:r>
              <a:rPr dirty="0" sz="1000">
                <a:latin typeface="Calibri"/>
                <a:cs typeface="Calibri"/>
              </a:rPr>
              <a:t>A</a:t>
            </a:r>
            <a:r>
              <a:rPr dirty="0" sz="1100">
                <a:latin typeface="Calibri"/>
                <a:cs typeface="Calibri"/>
              </a:rPr>
              <a:t>ortic v </a:t>
            </a:r>
            <a:r>
              <a:rPr dirty="0" sz="1100" u="sng">
                <a:latin typeface="Calibri"/>
                <a:cs typeface="Calibri"/>
              </a:rPr>
              <a:t>opens </a:t>
            </a:r>
            <a:r>
              <a:rPr dirty="0" sz="1100" spc="-10">
                <a:latin typeface="Calibri"/>
                <a:cs typeface="Calibri"/>
              </a:rPr>
              <a:t>at </a:t>
            </a:r>
            <a:r>
              <a:rPr dirty="0" sz="1100">
                <a:latin typeface="Calibri"/>
                <a:cs typeface="Calibri"/>
              </a:rPr>
              <a:t>the end of this phase, when </a:t>
            </a:r>
            <a:r>
              <a:rPr dirty="0" sz="1100" spc="-40">
                <a:latin typeface="Calibri"/>
                <a:cs typeface="Calibri"/>
              </a:rPr>
              <a:t>LV </a:t>
            </a:r>
            <a:r>
              <a:rPr dirty="0" sz="1100" spc="-5">
                <a:latin typeface="Calibri"/>
                <a:cs typeface="Calibri"/>
              </a:rPr>
              <a:t>exceeds </a:t>
            </a:r>
            <a:r>
              <a:rPr dirty="0" sz="1100">
                <a:latin typeface="Calibri"/>
                <a:cs typeface="Calibri"/>
              </a:rPr>
              <a:t>80  mmHg.</a:t>
            </a:r>
            <a:endParaRPr sz="1100">
              <a:latin typeface="Calibri"/>
              <a:cs typeface="Calibri"/>
            </a:endParaRPr>
          </a:p>
          <a:p>
            <a:pPr algn="r" marR="252729">
              <a:lnSpc>
                <a:spcPct val="100000"/>
              </a:lnSpc>
              <a:spcBef>
                <a:spcPts val="245"/>
              </a:spcBef>
            </a:pPr>
            <a:r>
              <a:rPr dirty="0" sz="600" b="1">
                <a:solidFill>
                  <a:srgbClr val="001F5F"/>
                </a:solidFill>
                <a:latin typeface="Arial"/>
                <a:cs typeface="Arial"/>
              </a:rPr>
              <a:t>17</a:t>
            </a:r>
            <a:endParaRPr sz="60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5099303" y="882396"/>
            <a:ext cx="600455" cy="26974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1143000" y="4844796"/>
            <a:ext cx="4572000" cy="3429000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1143000" y="4844796"/>
            <a:ext cx="536575" cy="2646045"/>
          </a:xfrm>
          <a:custGeom>
            <a:avLst/>
            <a:gdLst/>
            <a:ahLst/>
            <a:cxnLst/>
            <a:rect l="l" t="t" r="r" b="b"/>
            <a:pathLst>
              <a:path w="536575" h="2646045">
                <a:moveTo>
                  <a:pt x="536448" y="0"/>
                </a:moveTo>
                <a:lnTo>
                  <a:pt x="407924" y="0"/>
                </a:lnTo>
                <a:lnTo>
                  <a:pt x="0" y="2486152"/>
                </a:lnTo>
                <a:lnTo>
                  <a:pt x="0" y="2629027"/>
                </a:lnTo>
                <a:lnTo>
                  <a:pt x="99987" y="2645664"/>
                </a:lnTo>
                <a:lnTo>
                  <a:pt x="536448" y="0"/>
                </a:lnTo>
                <a:close/>
              </a:path>
            </a:pathLst>
          </a:custGeom>
          <a:solidFill>
            <a:srgbClr val="BB1C1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1143000" y="4844796"/>
            <a:ext cx="379730" cy="2312035"/>
          </a:xfrm>
          <a:custGeom>
            <a:avLst/>
            <a:gdLst/>
            <a:ahLst/>
            <a:cxnLst/>
            <a:rect l="l" t="t" r="r" b="b"/>
            <a:pathLst>
              <a:path w="379730" h="2312034">
                <a:moveTo>
                  <a:pt x="379475" y="0"/>
                </a:moveTo>
                <a:lnTo>
                  <a:pt x="252475" y="0"/>
                </a:lnTo>
                <a:lnTo>
                  <a:pt x="0" y="1538096"/>
                </a:lnTo>
                <a:lnTo>
                  <a:pt x="0" y="2311908"/>
                </a:lnTo>
                <a:lnTo>
                  <a:pt x="379475" y="0"/>
                </a:lnTo>
                <a:close/>
              </a:path>
            </a:pathLst>
          </a:custGeom>
          <a:solidFill>
            <a:srgbClr val="58585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1143000" y="7676388"/>
            <a:ext cx="452755" cy="597535"/>
          </a:xfrm>
          <a:custGeom>
            <a:avLst/>
            <a:gdLst/>
            <a:ahLst/>
            <a:cxnLst/>
            <a:rect l="l" t="t" r="r" b="b"/>
            <a:pathLst>
              <a:path w="452755" h="597534">
                <a:moveTo>
                  <a:pt x="0" y="0"/>
                </a:moveTo>
                <a:lnTo>
                  <a:pt x="0" y="9524"/>
                </a:lnTo>
                <a:lnTo>
                  <a:pt x="426466" y="597407"/>
                </a:lnTo>
                <a:lnTo>
                  <a:pt x="452628" y="597407"/>
                </a:lnTo>
                <a:lnTo>
                  <a:pt x="0" y="0"/>
                </a:lnTo>
                <a:close/>
              </a:path>
            </a:pathLst>
          </a:custGeom>
          <a:solidFill>
            <a:srgbClr val="25252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1143000" y="7493507"/>
            <a:ext cx="744220" cy="780415"/>
          </a:xfrm>
          <a:custGeom>
            <a:avLst/>
            <a:gdLst/>
            <a:ahLst/>
            <a:cxnLst/>
            <a:rect l="l" t="t" r="r" b="b"/>
            <a:pathLst>
              <a:path w="744219" h="780415">
                <a:moveTo>
                  <a:pt x="0" y="0"/>
                </a:moveTo>
                <a:lnTo>
                  <a:pt x="0" y="2413"/>
                </a:lnTo>
                <a:lnTo>
                  <a:pt x="715137" y="780288"/>
                </a:lnTo>
                <a:lnTo>
                  <a:pt x="743712" y="780288"/>
                </a:lnTo>
                <a:lnTo>
                  <a:pt x="0" y="0"/>
                </a:lnTo>
                <a:close/>
              </a:path>
            </a:pathLst>
          </a:custGeom>
          <a:solidFill>
            <a:srgbClr val="5E0D0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1143000" y="7473695"/>
            <a:ext cx="1065530" cy="800100"/>
          </a:xfrm>
          <a:custGeom>
            <a:avLst/>
            <a:gdLst/>
            <a:ahLst/>
            <a:cxnLst/>
            <a:rect l="l" t="t" r="r" b="b"/>
            <a:pathLst>
              <a:path w="1065530" h="800100">
                <a:moveTo>
                  <a:pt x="0" y="0"/>
                </a:moveTo>
                <a:lnTo>
                  <a:pt x="0" y="19049"/>
                </a:lnTo>
                <a:lnTo>
                  <a:pt x="743204" y="800099"/>
                </a:lnTo>
                <a:lnTo>
                  <a:pt x="1065276" y="800099"/>
                </a:lnTo>
                <a:lnTo>
                  <a:pt x="99949" y="16636"/>
                </a:lnTo>
                <a:lnTo>
                  <a:pt x="0" y="0"/>
                </a:lnTo>
                <a:close/>
              </a:path>
            </a:pathLst>
          </a:custGeom>
          <a:solidFill>
            <a:srgbClr val="8D1515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1143000" y="7523988"/>
            <a:ext cx="688975" cy="749935"/>
          </a:xfrm>
          <a:custGeom>
            <a:avLst/>
            <a:gdLst/>
            <a:ahLst/>
            <a:cxnLst/>
            <a:rect l="l" t="t" r="r" b="b"/>
            <a:pathLst>
              <a:path w="688975" h="749934">
                <a:moveTo>
                  <a:pt x="0" y="0"/>
                </a:moveTo>
                <a:lnTo>
                  <a:pt x="0" y="152399"/>
                </a:lnTo>
                <a:lnTo>
                  <a:pt x="453136" y="749807"/>
                </a:lnTo>
                <a:lnTo>
                  <a:pt x="688848" y="749807"/>
                </a:lnTo>
                <a:lnTo>
                  <a:pt x="0" y="0"/>
                </a:lnTo>
                <a:close/>
              </a:path>
            </a:pathLst>
          </a:custGeom>
          <a:solidFill>
            <a:srgbClr val="40404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1756536" y="5818632"/>
            <a:ext cx="82295" cy="83820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1756536" y="6239255"/>
            <a:ext cx="82295" cy="83819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1756536" y="6432803"/>
            <a:ext cx="82295" cy="83819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1772411" y="7232904"/>
            <a:ext cx="82295" cy="83819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/>
          <p:nvPr/>
        </p:nvSpPr>
        <p:spPr>
          <a:xfrm>
            <a:off x="1772411" y="7438643"/>
            <a:ext cx="82295" cy="83819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/>
          <p:nvPr/>
        </p:nvSpPr>
        <p:spPr>
          <a:xfrm>
            <a:off x="1772411" y="7644383"/>
            <a:ext cx="82295" cy="83819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 txBox="1"/>
          <p:nvPr/>
        </p:nvSpPr>
        <p:spPr>
          <a:xfrm>
            <a:off x="1143304" y="4845684"/>
            <a:ext cx="4571365" cy="3428365"/>
          </a:xfrm>
          <a:prstGeom prst="rect">
            <a:avLst/>
          </a:prstGeom>
          <a:ln w="24384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700">
              <a:latin typeface="Times New Roman"/>
              <a:cs typeface="Times New Roman"/>
            </a:endParaRPr>
          </a:p>
          <a:p>
            <a:pPr marL="1599565">
              <a:lnSpc>
                <a:spcPct val="100000"/>
              </a:lnSpc>
            </a:pPr>
            <a:r>
              <a:rPr dirty="0" sz="900" spc="-5" b="1">
                <a:latin typeface="Calibri"/>
                <a:cs typeface="Calibri"/>
              </a:rPr>
              <a:t>Mechanical Phases of cardiac</a:t>
            </a:r>
            <a:r>
              <a:rPr dirty="0" sz="900" spc="-50" b="1">
                <a:latin typeface="Calibri"/>
                <a:cs typeface="Calibri"/>
              </a:rPr>
              <a:t> </a:t>
            </a:r>
            <a:r>
              <a:rPr dirty="0" sz="900" spc="-5" b="1">
                <a:latin typeface="Calibri"/>
                <a:cs typeface="Calibri"/>
              </a:rPr>
              <a:t>cycle:</a:t>
            </a:r>
            <a:endParaRPr sz="9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00">
              <a:latin typeface="Times New Roman"/>
              <a:cs typeface="Times New Roman"/>
            </a:endParaRPr>
          </a:p>
          <a:p>
            <a:pPr algn="r" marR="212090">
              <a:lnSpc>
                <a:spcPct val="100000"/>
              </a:lnSpc>
              <a:spcBef>
                <a:spcPts val="5"/>
              </a:spcBef>
            </a:pPr>
            <a:r>
              <a:rPr dirty="0" sz="1600" spc="50">
                <a:solidFill>
                  <a:srgbClr val="C00000"/>
                </a:solidFill>
                <a:latin typeface="Arial"/>
                <a:cs typeface="Arial"/>
              </a:rPr>
              <a:t>3. </a:t>
            </a:r>
            <a:r>
              <a:rPr dirty="0" sz="1600" spc="150">
                <a:solidFill>
                  <a:srgbClr val="C00000"/>
                </a:solidFill>
                <a:latin typeface="Arial"/>
                <a:cs typeface="Arial"/>
              </a:rPr>
              <a:t>Maximum </a:t>
            </a:r>
            <a:r>
              <a:rPr dirty="0" sz="1600" spc="160">
                <a:solidFill>
                  <a:srgbClr val="C00000"/>
                </a:solidFill>
                <a:latin typeface="Arial"/>
                <a:cs typeface="Arial"/>
              </a:rPr>
              <a:t>(Rapid) </a:t>
            </a:r>
            <a:r>
              <a:rPr dirty="0" sz="1600" spc="125">
                <a:solidFill>
                  <a:srgbClr val="C00000"/>
                </a:solidFill>
                <a:latin typeface="Arial"/>
                <a:cs typeface="Arial"/>
              </a:rPr>
              <a:t>Ejection</a:t>
            </a:r>
            <a:r>
              <a:rPr dirty="0" sz="1600" spc="-10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1600" spc="25">
                <a:solidFill>
                  <a:srgbClr val="C00000"/>
                </a:solidFill>
                <a:latin typeface="Arial"/>
                <a:cs typeface="Arial"/>
              </a:rPr>
              <a:t>Phase:</a:t>
            </a:r>
            <a:endParaRPr sz="1600">
              <a:latin typeface="Arial"/>
              <a:cs typeface="Arial"/>
            </a:endParaRPr>
          </a:p>
          <a:p>
            <a:pPr marL="788670">
              <a:lnSpc>
                <a:spcPct val="100000"/>
              </a:lnSpc>
              <a:spcBef>
                <a:spcPts val="1080"/>
              </a:spcBef>
            </a:pPr>
            <a:r>
              <a:rPr dirty="0" sz="1100" spc="-5">
                <a:latin typeface="Calibri"/>
                <a:cs typeface="Calibri"/>
              </a:rPr>
              <a:t>Semilunar- </a:t>
            </a:r>
            <a:r>
              <a:rPr dirty="0" sz="1100">
                <a:latin typeface="Calibri"/>
                <a:cs typeface="Calibri"/>
              </a:rPr>
              <a:t>vs open </a:t>
            </a:r>
            <a:r>
              <a:rPr dirty="0" sz="1100" spc="-10">
                <a:latin typeface="Calibri"/>
                <a:cs typeface="Calibri"/>
              </a:rPr>
              <a:t>at </a:t>
            </a:r>
            <a:r>
              <a:rPr dirty="0" sz="1100" spc="-5">
                <a:latin typeface="Calibri"/>
                <a:cs typeface="Calibri"/>
              </a:rPr>
              <a:t>beginning </a:t>
            </a:r>
            <a:r>
              <a:rPr dirty="0" sz="1100">
                <a:latin typeface="Calibri"/>
                <a:cs typeface="Calibri"/>
              </a:rPr>
              <a:t>of this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phase:</a:t>
            </a:r>
            <a:endParaRPr sz="1100">
              <a:latin typeface="Calibri"/>
              <a:cs typeface="Calibri"/>
            </a:endParaRPr>
          </a:p>
          <a:p>
            <a:pPr marL="828040">
              <a:lnSpc>
                <a:spcPct val="100000"/>
              </a:lnSpc>
              <a:spcBef>
                <a:spcPts val="204"/>
              </a:spcBef>
            </a:pPr>
            <a:r>
              <a:rPr dirty="0" sz="850">
                <a:solidFill>
                  <a:srgbClr val="C00000"/>
                </a:solidFill>
                <a:latin typeface="Courier New"/>
                <a:cs typeface="Courier New"/>
              </a:rPr>
              <a:t>o  </a:t>
            </a:r>
            <a:r>
              <a:rPr dirty="0" sz="1000" spc="-5">
                <a:latin typeface="Calibri"/>
                <a:cs typeface="Calibri"/>
              </a:rPr>
              <a:t>When </a:t>
            </a:r>
            <a:r>
              <a:rPr dirty="0" sz="1000" spc="-40">
                <a:latin typeface="Calibri"/>
                <a:cs typeface="Calibri"/>
              </a:rPr>
              <a:t>LV </a:t>
            </a:r>
            <a:r>
              <a:rPr dirty="0" sz="1000" spc="-10">
                <a:latin typeface="Calibri"/>
                <a:cs typeface="Calibri"/>
              </a:rPr>
              <a:t>pressure exceeds </a:t>
            </a:r>
            <a:r>
              <a:rPr dirty="0" sz="1000" spc="-5">
                <a:latin typeface="Calibri"/>
                <a:cs typeface="Calibri"/>
              </a:rPr>
              <a:t>80</a:t>
            </a:r>
            <a:r>
              <a:rPr dirty="0" sz="1000" spc="-50">
                <a:latin typeface="Calibri"/>
                <a:cs typeface="Calibri"/>
              </a:rPr>
              <a:t> </a:t>
            </a:r>
            <a:r>
              <a:rPr dirty="0" sz="1000" spc="-5">
                <a:latin typeface="Calibri"/>
                <a:cs typeface="Calibri"/>
              </a:rPr>
              <a:t>mmHg.</a:t>
            </a:r>
            <a:endParaRPr sz="1000">
              <a:latin typeface="Calibri"/>
              <a:cs typeface="Calibri"/>
            </a:endParaRPr>
          </a:p>
          <a:p>
            <a:pPr marL="788670" marR="489584">
              <a:lnSpc>
                <a:spcPct val="115500"/>
              </a:lnSpc>
              <a:spcBef>
                <a:spcPts val="380"/>
              </a:spcBef>
            </a:pPr>
            <a:r>
              <a:rPr dirty="0" sz="1100" spc="-5">
                <a:latin typeface="Calibri"/>
                <a:cs typeface="Calibri"/>
              </a:rPr>
              <a:t>Almost </a:t>
            </a:r>
            <a:r>
              <a:rPr dirty="0" sz="1100">
                <a:latin typeface="Calibri"/>
                <a:cs typeface="Calibri"/>
              </a:rPr>
              <a:t>75% of </a:t>
            </a:r>
            <a:r>
              <a:rPr dirty="0" sz="1100" spc="-5">
                <a:latin typeface="Calibri"/>
                <a:cs typeface="Calibri"/>
              </a:rPr>
              <a:t>ventricular </a:t>
            </a:r>
            <a:r>
              <a:rPr dirty="0" sz="1100">
                <a:latin typeface="Calibri"/>
                <a:cs typeface="Calibri"/>
              </a:rPr>
              <a:t>blood is ejected, i.e. 75% of </a:t>
            </a:r>
            <a:r>
              <a:rPr dirty="0" sz="1100" spc="-10" b="1">
                <a:latin typeface="Calibri"/>
                <a:cs typeface="Calibri"/>
              </a:rPr>
              <a:t>SV</a:t>
            </a:r>
            <a:r>
              <a:rPr dirty="0" sz="1100" spc="-10">
                <a:latin typeface="Calibri"/>
                <a:cs typeface="Calibri"/>
              </a:rPr>
              <a:t>.  Ventricular </a:t>
            </a:r>
            <a:r>
              <a:rPr dirty="0" sz="1100" spc="-5">
                <a:latin typeface="Calibri"/>
                <a:cs typeface="Calibri"/>
              </a:rPr>
              <a:t>pressure reaches </a:t>
            </a:r>
            <a:r>
              <a:rPr dirty="0" sz="1100">
                <a:latin typeface="Calibri"/>
                <a:cs typeface="Calibri"/>
              </a:rPr>
              <a:t>120</a:t>
            </a:r>
            <a:r>
              <a:rPr dirty="0" sz="1100" spc="-6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mmHg.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 marL="756920">
              <a:lnSpc>
                <a:spcPct val="100000"/>
              </a:lnSpc>
              <a:spcBef>
                <a:spcPts val="950"/>
              </a:spcBef>
            </a:pPr>
            <a:r>
              <a:rPr dirty="0" sz="1600" spc="50">
                <a:solidFill>
                  <a:srgbClr val="C00000"/>
                </a:solidFill>
                <a:latin typeface="Arial"/>
                <a:cs typeface="Arial"/>
              </a:rPr>
              <a:t>4. </a:t>
            </a:r>
            <a:r>
              <a:rPr dirty="0" sz="1600" spc="70">
                <a:solidFill>
                  <a:srgbClr val="C00000"/>
                </a:solidFill>
                <a:latin typeface="Arial"/>
                <a:cs typeface="Arial"/>
              </a:rPr>
              <a:t>Reduced </a:t>
            </a:r>
            <a:r>
              <a:rPr dirty="0" sz="1600" spc="125">
                <a:solidFill>
                  <a:srgbClr val="C00000"/>
                </a:solidFill>
                <a:latin typeface="Arial"/>
                <a:cs typeface="Arial"/>
              </a:rPr>
              <a:t>Ejection</a:t>
            </a:r>
            <a:r>
              <a:rPr dirty="0" sz="1600" spc="145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dirty="0" sz="1600" spc="25">
                <a:solidFill>
                  <a:srgbClr val="C00000"/>
                </a:solidFill>
                <a:latin typeface="Arial"/>
                <a:cs typeface="Arial"/>
              </a:rPr>
              <a:t>Phase:</a:t>
            </a:r>
            <a:endParaRPr sz="1600">
              <a:latin typeface="Arial"/>
              <a:cs typeface="Arial"/>
            </a:endParaRPr>
          </a:p>
          <a:p>
            <a:pPr marL="845185">
              <a:lnSpc>
                <a:spcPct val="100000"/>
              </a:lnSpc>
              <a:spcBef>
                <a:spcPts val="820"/>
              </a:spcBef>
            </a:pPr>
            <a:r>
              <a:rPr dirty="0" sz="1100">
                <a:latin typeface="Calibri"/>
                <a:cs typeface="Calibri"/>
              </a:rPr>
              <a:t>End of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systole.</a:t>
            </a:r>
            <a:endParaRPr sz="1100">
              <a:latin typeface="Calibri"/>
              <a:cs typeface="Calibri"/>
            </a:endParaRPr>
          </a:p>
          <a:p>
            <a:pPr marL="845185">
              <a:lnSpc>
                <a:spcPct val="100000"/>
              </a:lnSpc>
              <a:spcBef>
                <a:spcPts val="300"/>
              </a:spcBef>
            </a:pPr>
            <a:r>
              <a:rPr dirty="0" sz="1100">
                <a:latin typeface="Calibri"/>
                <a:cs typeface="Calibri"/>
              </a:rPr>
              <a:t>Almost 25% of </a:t>
            </a:r>
            <a:r>
              <a:rPr dirty="0" sz="1100" spc="-5">
                <a:latin typeface="Calibri"/>
                <a:cs typeface="Calibri"/>
              </a:rPr>
              <a:t>ventricular </a:t>
            </a:r>
            <a:r>
              <a:rPr dirty="0" sz="1100">
                <a:latin typeface="Calibri"/>
                <a:cs typeface="Calibri"/>
              </a:rPr>
              <a:t>blood is ejected, i.e. 25% of</a:t>
            </a:r>
            <a:r>
              <a:rPr dirty="0" sz="1100" spc="-150">
                <a:latin typeface="Calibri"/>
                <a:cs typeface="Calibri"/>
              </a:rPr>
              <a:t> </a:t>
            </a:r>
            <a:r>
              <a:rPr dirty="0" sz="1100" spc="-10" b="1">
                <a:latin typeface="Calibri"/>
                <a:cs typeface="Calibri"/>
              </a:rPr>
              <a:t>SV</a:t>
            </a:r>
            <a:r>
              <a:rPr dirty="0" sz="1100" spc="-1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 marL="837565" marR="448945">
              <a:lnSpc>
                <a:spcPct val="100000"/>
              </a:lnSpc>
              <a:spcBef>
                <a:spcPts val="300"/>
              </a:spcBef>
            </a:pPr>
            <a:r>
              <a:rPr dirty="0" sz="1100">
                <a:latin typeface="Calibri"/>
                <a:cs typeface="Calibri"/>
              </a:rPr>
              <a:t>Aortic- v closes </a:t>
            </a:r>
            <a:r>
              <a:rPr dirty="0" sz="1100" spc="-10">
                <a:latin typeface="Calibri"/>
                <a:cs typeface="Calibri"/>
              </a:rPr>
              <a:t>at </a:t>
            </a:r>
            <a:r>
              <a:rPr dirty="0" sz="1100">
                <a:latin typeface="Calibri"/>
                <a:cs typeface="Calibri"/>
              </a:rPr>
              <a:t>the end of this phase when </a:t>
            </a:r>
            <a:r>
              <a:rPr dirty="0" sz="1100" spc="-40">
                <a:latin typeface="Calibri"/>
                <a:cs typeface="Calibri"/>
              </a:rPr>
              <a:t>LV </a:t>
            </a:r>
            <a:r>
              <a:rPr dirty="0" sz="1100" spc="-5">
                <a:latin typeface="Calibri"/>
                <a:cs typeface="Calibri"/>
              </a:rPr>
              <a:t>pressure  reaches </a:t>
            </a:r>
            <a:r>
              <a:rPr dirty="0" sz="1100">
                <a:latin typeface="Calibri"/>
                <a:cs typeface="Calibri"/>
              </a:rPr>
              <a:t>110</a:t>
            </a:r>
            <a:r>
              <a:rPr dirty="0" sz="1100" spc="-1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mmHg.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600">
              <a:latin typeface="Times New Roman"/>
              <a:cs typeface="Times New Roman"/>
            </a:endParaRPr>
          </a:p>
          <a:p>
            <a:pPr algn="r" marR="252729">
              <a:lnSpc>
                <a:spcPct val="100000"/>
              </a:lnSpc>
            </a:pPr>
            <a:r>
              <a:rPr dirty="0" sz="600" b="1">
                <a:solidFill>
                  <a:srgbClr val="001F5F"/>
                </a:solidFill>
                <a:latin typeface="Arial"/>
                <a:cs typeface="Arial"/>
              </a:rPr>
              <a:t>18</a:t>
            </a:r>
            <a:endParaRPr sz="600">
              <a:latin typeface="Arial"/>
              <a:cs typeface="Arial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5099303" y="4858511"/>
            <a:ext cx="600455" cy="269748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algn="r" marR="5715">
              <a:lnSpc>
                <a:spcPts val="1305"/>
              </a:lnSpc>
            </a:pPr>
            <a:r>
              <a:rPr dirty="0" spc="-25"/>
              <a:t>Dr. </a:t>
            </a:r>
            <a:r>
              <a:rPr dirty="0" spc="-5"/>
              <a:t>Abeer A. Al-Masri, Faculty </a:t>
            </a:r>
            <a:r>
              <a:rPr dirty="0"/>
              <a:t>of</a:t>
            </a:r>
            <a:r>
              <a:rPr dirty="0" spc="-120"/>
              <a:t> </a:t>
            </a:r>
            <a:r>
              <a:rPr dirty="0" spc="-5"/>
              <a:t>Medicine,</a:t>
            </a:r>
          </a:p>
          <a:p>
            <a:pPr algn="r" marR="5080">
              <a:lnSpc>
                <a:spcPct val="100000"/>
              </a:lnSpc>
            </a:pPr>
            <a:r>
              <a:rPr dirty="0" spc="-5"/>
              <a:t>KSU</a:t>
            </a:r>
          </a:p>
        </p:txBody>
      </p:sp>
      <p:sp>
        <p:nvSpPr>
          <p:cNvPr id="39" name="object 39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310"/>
              </a:lnSpc>
            </a:pPr>
            <a:fld id="{81D60167-4931-47E6-BA6A-407CBD079E47}" type="slidenum">
              <a:rPr dirty="0" spc="-5"/>
              <a:t>1</a:t>
            </a:fld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Dr. Abeer</dc:creator>
  <dc:title>Slide 1</dc:title>
  <dcterms:created xsi:type="dcterms:W3CDTF">2016-02-23T05:35:03Z</dcterms:created>
  <dcterms:modified xsi:type="dcterms:W3CDTF">2016-02-23T05:35:03Z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2016-02-23T00:00:00Z</vt:filetime>
  </property>
  <property fmtid="{D5CDD505-2E9C-101B-9397-08002B2CF9AE}" pid="3" name="Creator">
    <vt:lpwstr>Microsoft® PowerPoint® 2013</vt:lpwstr>
  </property>
  <property fmtid="{D5CDD505-2E9C-101B-9397-08002B2CF9AE}" pid="4" name="LastSaved">
    <vt:filetime>2016-02-23T00:00:00Z</vt:filetime>
  </property>
</Properties>
</file>