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5077" y="8745015"/>
            <a:ext cx="2735579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788" y="8927035"/>
            <a:ext cx="2089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jp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image" Target="../media/image202.png"/><Relationship Id="rId10" Type="http://schemas.openxmlformats.org/officeDocument/2006/relationships/image" Target="../media/image203.png"/><Relationship Id="rId11" Type="http://schemas.openxmlformats.org/officeDocument/2006/relationships/image" Target="../media/image204.jpg"/><Relationship Id="rId12" Type="http://schemas.openxmlformats.org/officeDocument/2006/relationships/image" Target="../media/image205.png"/><Relationship Id="rId13" Type="http://schemas.openxmlformats.org/officeDocument/2006/relationships/image" Target="../media/image206.png"/><Relationship Id="rId14" Type="http://schemas.openxmlformats.org/officeDocument/2006/relationships/image" Target="../media/image207.png"/><Relationship Id="rId15" Type="http://schemas.openxmlformats.org/officeDocument/2006/relationships/image" Target="../media/image208.png"/><Relationship Id="rId16" Type="http://schemas.openxmlformats.org/officeDocument/2006/relationships/image" Target="../media/image209.png"/><Relationship Id="rId17" Type="http://schemas.openxmlformats.org/officeDocument/2006/relationships/image" Target="../media/image210.png"/><Relationship Id="rId18" Type="http://schemas.openxmlformats.org/officeDocument/2006/relationships/image" Target="../media/image2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2.jp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image" Target="../media/image218.jpg"/><Relationship Id="rId9" Type="http://schemas.openxmlformats.org/officeDocument/2006/relationships/image" Target="../media/image219.png"/><Relationship Id="rId10" Type="http://schemas.openxmlformats.org/officeDocument/2006/relationships/image" Target="../media/image220.png"/><Relationship Id="rId11" Type="http://schemas.openxmlformats.org/officeDocument/2006/relationships/image" Target="../media/image221.png"/><Relationship Id="rId12" Type="http://schemas.openxmlformats.org/officeDocument/2006/relationships/image" Target="../media/image222.png"/><Relationship Id="rId13" Type="http://schemas.openxmlformats.org/officeDocument/2006/relationships/image" Target="../media/image223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226.png"/><Relationship Id="rId17" Type="http://schemas.openxmlformats.org/officeDocument/2006/relationships/image" Target="../media/image227.png"/><Relationship Id="rId18" Type="http://schemas.openxmlformats.org/officeDocument/2006/relationships/image" Target="../media/image228.png"/><Relationship Id="rId19" Type="http://schemas.openxmlformats.org/officeDocument/2006/relationships/image" Target="../media/image229.png"/><Relationship Id="rId20" Type="http://schemas.openxmlformats.org/officeDocument/2006/relationships/image" Target="../media/image230.png"/><Relationship Id="rId21" Type="http://schemas.openxmlformats.org/officeDocument/2006/relationships/image" Target="../media/image231.png"/><Relationship Id="rId22" Type="http://schemas.openxmlformats.org/officeDocument/2006/relationships/image" Target="../media/image232.png"/><Relationship Id="rId23" Type="http://schemas.openxmlformats.org/officeDocument/2006/relationships/image" Target="../media/image233.png"/><Relationship Id="rId24" Type="http://schemas.openxmlformats.org/officeDocument/2006/relationships/image" Target="../media/image234.png"/><Relationship Id="rId25" Type="http://schemas.openxmlformats.org/officeDocument/2006/relationships/image" Target="../media/image23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6.jpg"/><Relationship Id="rId3" Type="http://schemas.openxmlformats.org/officeDocument/2006/relationships/image" Target="../media/image237.png"/><Relationship Id="rId4" Type="http://schemas.openxmlformats.org/officeDocument/2006/relationships/image" Target="../media/image238.png"/><Relationship Id="rId5" Type="http://schemas.openxmlformats.org/officeDocument/2006/relationships/image" Target="../media/image239.png"/><Relationship Id="rId6" Type="http://schemas.openxmlformats.org/officeDocument/2006/relationships/image" Target="../media/image240.jpg"/><Relationship Id="rId7" Type="http://schemas.openxmlformats.org/officeDocument/2006/relationships/image" Target="../media/image241.png"/><Relationship Id="rId8" Type="http://schemas.openxmlformats.org/officeDocument/2006/relationships/image" Target="../media/image242.png"/><Relationship Id="rId9" Type="http://schemas.openxmlformats.org/officeDocument/2006/relationships/image" Target="../media/image243.png"/><Relationship Id="rId10" Type="http://schemas.openxmlformats.org/officeDocument/2006/relationships/image" Target="../media/image244.png"/><Relationship Id="rId11" Type="http://schemas.openxmlformats.org/officeDocument/2006/relationships/image" Target="../media/image245.png"/><Relationship Id="rId12" Type="http://schemas.openxmlformats.org/officeDocument/2006/relationships/image" Target="../media/image246.png"/><Relationship Id="rId13" Type="http://schemas.openxmlformats.org/officeDocument/2006/relationships/image" Target="../media/image247.png"/><Relationship Id="rId14" Type="http://schemas.openxmlformats.org/officeDocument/2006/relationships/image" Target="../media/image24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9.jpg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jpg"/><Relationship Id="rId7" Type="http://schemas.openxmlformats.org/officeDocument/2006/relationships/image" Target="../media/image254.png"/><Relationship Id="rId8" Type="http://schemas.openxmlformats.org/officeDocument/2006/relationships/image" Target="../media/image255.png"/><Relationship Id="rId9" Type="http://schemas.openxmlformats.org/officeDocument/2006/relationships/image" Target="../media/image256.png"/><Relationship Id="rId10" Type="http://schemas.openxmlformats.org/officeDocument/2006/relationships/image" Target="../media/image257.png"/><Relationship Id="rId11" Type="http://schemas.openxmlformats.org/officeDocument/2006/relationships/image" Target="../media/image258.png"/><Relationship Id="rId12" Type="http://schemas.openxmlformats.org/officeDocument/2006/relationships/image" Target="../media/image259.png"/><Relationship Id="rId13" Type="http://schemas.openxmlformats.org/officeDocument/2006/relationships/image" Target="../media/image26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1.jpg"/><Relationship Id="rId3" Type="http://schemas.openxmlformats.org/officeDocument/2006/relationships/image" Target="../media/image262.jpg"/><Relationship Id="rId4" Type="http://schemas.openxmlformats.org/officeDocument/2006/relationships/image" Target="../media/image263.png"/><Relationship Id="rId5" Type="http://schemas.openxmlformats.org/officeDocument/2006/relationships/image" Target="../media/image264.jp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image" Target="../media/image268.png"/><Relationship Id="rId10" Type="http://schemas.openxmlformats.org/officeDocument/2006/relationships/image" Target="../media/image26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0.jpg"/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5" Type="http://schemas.openxmlformats.org/officeDocument/2006/relationships/image" Target="../media/image273.png"/><Relationship Id="rId6" Type="http://schemas.openxmlformats.org/officeDocument/2006/relationships/image" Target="../media/image274.png"/><Relationship Id="rId7" Type="http://schemas.openxmlformats.org/officeDocument/2006/relationships/image" Target="../media/image275.png"/><Relationship Id="rId8" Type="http://schemas.openxmlformats.org/officeDocument/2006/relationships/image" Target="../media/image276.png"/><Relationship Id="rId9" Type="http://schemas.openxmlformats.org/officeDocument/2006/relationships/image" Target="../media/image277.png"/><Relationship Id="rId10" Type="http://schemas.openxmlformats.org/officeDocument/2006/relationships/image" Target="../media/image278.jpg"/><Relationship Id="rId11" Type="http://schemas.openxmlformats.org/officeDocument/2006/relationships/image" Target="../media/image279.png"/><Relationship Id="rId12" Type="http://schemas.openxmlformats.org/officeDocument/2006/relationships/image" Target="../media/image280.png"/><Relationship Id="rId13" Type="http://schemas.openxmlformats.org/officeDocument/2006/relationships/image" Target="../media/image281.png"/><Relationship Id="rId14" Type="http://schemas.openxmlformats.org/officeDocument/2006/relationships/image" Target="../media/image28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3.jp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jp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4.jpg"/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jpg"/><Relationship Id="rId8" Type="http://schemas.openxmlformats.org/officeDocument/2006/relationships/image" Target="../media/image300.png"/><Relationship Id="rId9" Type="http://schemas.openxmlformats.org/officeDocument/2006/relationships/image" Target="../media/image301.png"/><Relationship Id="rId10" Type="http://schemas.openxmlformats.org/officeDocument/2006/relationships/image" Target="../media/image30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3.jpg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jpg"/><Relationship Id="rId8" Type="http://schemas.openxmlformats.org/officeDocument/2006/relationships/image" Target="../media/image309.png"/><Relationship Id="rId9" Type="http://schemas.openxmlformats.org/officeDocument/2006/relationships/image" Target="../media/image310.png"/><Relationship Id="rId10" Type="http://schemas.openxmlformats.org/officeDocument/2006/relationships/image" Target="../media/image3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2.jpg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Relationship Id="rId9" Type="http://schemas.openxmlformats.org/officeDocument/2006/relationships/image" Target="../media/image319.jpg"/><Relationship Id="rId10" Type="http://schemas.openxmlformats.org/officeDocument/2006/relationships/image" Target="../media/image320.png"/><Relationship Id="rId11" Type="http://schemas.openxmlformats.org/officeDocument/2006/relationships/image" Target="../media/image321.png"/><Relationship Id="rId12" Type="http://schemas.openxmlformats.org/officeDocument/2006/relationships/image" Target="../media/image322.jpg"/><Relationship Id="rId13" Type="http://schemas.openxmlformats.org/officeDocument/2006/relationships/image" Target="../media/image32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4.jpg"/><Relationship Id="rId3" Type="http://schemas.openxmlformats.org/officeDocument/2006/relationships/image" Target="../media/image325.png"/><Relationship Id="rId4" Type="http://schemas.openxmlformats.org/officeDocument/2006/relationships/image" Target="../media/image326.png"/><Relationship Id="rId5" Type="http://schemas.openxmlformats.org/officeDocument/2006/relationships/image" Target="../media/image327.png"/><Relationship Id="rId6" Type="http://schemas.openxmlformats.org/officeDocument/2006/relationships/image" Target="../media/image328.jpg"/><Relationship Id="rId7" Type="http://schemas.openxmlformats.org/officeDocument/2006/relationships/image" Target="../media/image329.png"/><Relationship Id="rId8" Type="http://schemas.openxmlformats.org/officeDocument/2006/relationships/image" Target="../media/image330.png"/><Relationship Id="rId9" Type="http://schemas.openxmlformats.org/officeDocument/2006/relationships/image" Target="../media/image331.png"/><Relationship Id="rId10" Type="http://schemas.openxmlformats.org/officeDocument/2006/relationships/image" Target="../media/image332.png"/><Relationship Id="rId11" Type="http://schemas.openxmlformats.org/officeDocument/2006/relationships/image" Target="../media/image333.png"/><Relationship Id="rId12" Type="http://schemas.openxmlformats.org/officeDocument/2006/relationships/image" Target="../media/image334.png"/><Relationship Id="rId13" Type="http://schemas.openxmlformats.org/officeDocument/2006/relationships/image" Target="../media/image335.png"/><Relationship Id="rId14" Type="http://schemas.openxmlformats.org/officeDocument/2006/relationships/image" Target="../media/image336.png"/><Relationship Id="rId15" Type="http://schemas.openxmlformats.org/officeDocument/2006/relationships/image" Target="../media/image337.png"/><Relationship Id="rId16" Type="http://schemas.openxmlformats.org/officeDocument/2006/relationships/image" Target="../media/image338.png"/><Relationship Id="rId17" Type="http://schemas.openxmlformats.org/officeDocument/2006/relationships/image" Target="../media/image339.png"/><Relationship Id="rId18" Type="http://schemas.openxmlformats.org/officeDocument/2006/relationships/image" Target="../media/image34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1.jpg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Relationship Id="rId7" Type="http://schemas.openxmlformats.org/officeDocument/2006/relationships/image" Target="../media/image346.png"/><Relationship Id="rId8" Type="http://schemas.openxmlformats.org/officeDocument/2006/relationships/image" Target="../media/image347.png"/><Relationship Id="rId9" Type="http://schemas.openxmlformats.org/officeDocument/2006/relationships/image" Target="../media/image348.png"/><Relationship Id="rId10" Type="http://schemas.openxmlformats.org/officeDocument/2006/relationships/image" Target="../media/image349.png"/><Relationship Id="rId11" Type="http://schemas.openxmlformats.org/officeDocument/2006/relationships/image" Target="../media/image350.png"/><Relationship Id="rId12" Type="http://schemas.openxmlformats.org/officeDocument/2006/relationships/image" Target="../media/image351.png"/><Relationship Id="rId13" Type="http://schemas.openxmlformats.org/officeDocument/2006/relationships/image" Target="../media/image352.png"/><Relationship Id="rId14" Type="http://schemas.openxmlformats.org/officeDocument/2006/relationships/image" Target="../media/image353.png"/><Relationship Id="rId15" Type="http://schemas.openxmlformats.org/officeDocument/2006/relationships/image" Target="../media/image354.jpg"/><Relationship Id="rId16" Type="http://schemas.openxmlformats.org/officeDocument/2006/relationships/image" Target="../media/image355.png"/><Relationship Id="rId17" Type="http://schemas.openxmlformats.org/officeDocument/2006/relationships/image" Target="../media/image356.png"/><Relationship Id="rId18" Type="http://schemas.openxmlformats.org/officeDocument/2006/relationships/image" Target="../media/image357.png"/><Relationship Id="rId19" Type="http://schemas.openxmlformats.org/officeDocument/2006/relationships/image" Target="../media/image358.png"/><Relationship Id="rId20" Type="http://schemas.openxmlformats.org/officeDocument/2006/relationships/image" Target="../media/image359.png"/><Relationship Id="rId21" Type="http://schemas.openxmlformats.org/officeDocument/2006/relationships/image" Target="../media/image360.png"/><Relationship Id="rId22" Type="http://schemas.openxmlformats.org/officeDocument/2006/relationships/image" Target="../media/image361.png"/><Relationship Id="rId23" Type="http://schemas.openxmlformats.org/officeDocument/2006/relationships/image" Target="../media/image362.png"/><Relationship Id="rId24" Type="http://schemas.openxmlformats.org/officeDocument/2006/relationships/image" Target="../media/image363.png"/><Relationship Id="rId25" Type="http://schemas.openxmlformats.org/officeDocument/2006/relationships/image" Target="../media/image364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5.jpg"/><Relationship Id="rId3" Type="http://schemas.openxmlformats.org/officeDocument/2006/relationships/image" Target="../media/image366.png"/><Relationship Id="rId4" Type="http://schemas.openxmlformats.org/officeDocument/2006/relationships/image" Target="../media/image367.png"/><Relationship Id="rId5" Type="http://schemas.openxmlformats.org/officeDocument/2006/relationships/image" Target="../media/image368.png"/><Relationship Id="rId6" Type="http://schemas.openxmlformats.org/officeDocument/2006/relationships/image" Target="../media/image369.png"/><Relationship Id="rId7" Type="http://schemas.openxmlformats.org/officeDocument/2006/relationships/image" Target="../media/image370.png"/><Relationship Id="rId8" Type="http://schemas.openxmlformats.org/officeDocument/2006/relationships/image" Target="../media/image371.png"/><Relationship Id="rId9" Type="http://schemas.openxmlformats.org/officeDocument/2006/relationships/image" Target="../media/image372.png"/><Relationship Id="rId10" Type="http://schemas.openxmlformats.org/officeDocument/2006/relationships/image" Target="../media/image373.png"/><Relationship Id="rId11" Type="http://schemas.openxmlformats.org/officeDocument/2006/relationships/image" Target="../media/image374.png"/><Relationship Id="rId12" Type="http://schemas.openxmlformats.org/officeDocument/2006/relationships/image" Target="../media/image375.png"/><Relationship Id="rId13" Type="http://schemas.openxmlformats.org/officeDocument/2006/relationships/image" Target="../media/image376.jpg"/><Relationship Id="rId14" Type="http://schemas.openxmlformats.org/officeDocument/2006/relationships/image" Target="../media/image377.png"/><Relationship Id="rId15" Type="http://schemas.openxmlformats.org/officeDocument/2006/relationships/image" Target="../media/image378.png"/><Relationship Id="rId16" Type="http://schemas.openxmlformats.org/officeDocument/2006/relationships/image" Target="../media/image379.png"/><Relationship Id="rId17" Type="http://schemas.openxmlformats.org/officeDocument/2006/relationships/image" Target="../media/image380.png"/><Relationship Id="rId18" Type="http://schemas.openxmlformats.org/officeDocument/2006/relationships/image" Target="../media/image38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2.jpg"/><Relationship Id="rId3" Type="http://schemas.openxmlformats.org/officeDocument/2006/relationships/image" Target="../media/image383.jpg"/><Relationship Id="rId4" Type="http://schemas.openxmlformats.org/officeDocument/2006/relationships/image" Target="../media/image384.png"/><Relationship Id="rId5" Type="http://schemas.openxmlformats.org/officeDocument/2006/relationships/image" Target="../media/image385.png"/><Relationship Id="rId6" Type="http://schemas.openxmlformats.org/officeDocument/2006/relationships/image" Target="../media/image386.png"/><Relationship Id="rId7" Type="http://schemas.openxmlformats.org/officeDocument/2006/relationships/image" Target="../media/image387.png"/><Relationship Id="rId8" Type="http://schemas.openxmlformats.org/officeDocument/2006/relationships/image" Target="../media/image388.jpg"/><Relationship Id="rId9" Type="http://schemas.openxmlformats.org/officeDocument/2006/relationships/image" Target="../media/image389.jpg"/><Relationship Id="rId10" Type="http://schemas.openxmlformats.org/officeDocument/2006/relationships/image" Target="../media/image39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jp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png"/><Relationship Id="rId7" Type="http://schemas.openxmlformats.org/officeDocument/2006/relationships/image" Target="../media/image55.jp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jp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image" Target="../media/image80.png"/><Relationship Id="rId23" Type="http://schemas.openxmlformats.org/officeDocument/2006/relationships/image" Target="../media/image81.png"/><Relationship Id="rId24" Type="http://schemas.openxmlformats.org/officeDocument/2006/relationships/image" Target="../media/image8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jp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9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image" Target="../media/image104.jp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8" Type="http://schemas.openxmlformats.org/officeDocument/2006/relationships/image" Target="../media/image110.png"/><Relationship Id="rId19" Type="http://schemas.openxmlformats.org/officeDocument/2006/relationships/image" Target="../media/image111.png"/><Relationship Id="rId20" Type="http://schemas.openxmlformats.org/officeDocument/2006/relationships/image" Target="../media/image112.png"/><Relationship Id="rId21" Type="http://schemas.openxmlformats.org/officeDocument/2006/relationships/image" Target="../media/image113.png"/><Relationship Id="rId22" Type="http://schemas.openxmlformats.org/officeDocument/2006/relationships/image" Target="../media/image114.png"/><Relationship Id="rId23" Type="http://schemas.openxmlformats.org/officeDocument/2006/relationships/image" Target="../media/image115.png"/><Relationship Id="rId24" Type="http://schemas.openxmlformats.org/officeDocument/2006/relationships/image" Target="../media/image116.png"/><Relationship Id="rId25" Type="http://schemas.openxmlformats.org/officeDocument/2006/relationships/image" Target="../media/image117.png"/><Relationship Id="rId26" Type="http://schemas.openxmlformats.org/officeDocument/2006/relationships/image" Target="../media/image118.png"/><Relationship Id="rId27" Type="http://schemas.openxmlformats.org/officeDocument/2006/relationships/image" Target="../media/image119.png"/><Relationship Id="rId28" Type="http://schemas.openxmlformats.org/officeDocument/2006/relationships/image" Target="../media/image120.png"/><Relationship Id="rId29" Type="http://schemas.openxmlformats.org/officeDocument/2006/relationships/image" Target="../media/image121.png"/><Relationship Id="rId30" Type="http://schemas.openxmlformats.org/officeDocument/2006/relationships/image" Target="../media/image122.png"/><Relationship Id="rId31" Type="http://schemas.openxmlformats.org/officeDocument/2006/relationships/image" Target="../media/image123.png"/><Relationship Id="rId32" Type="http://schemas.openxmlformats.org/officeDocument/2006/relationships/image" Target="../media/image124.png"/><Relationship Id="rId33" Type="http://schemas.openxmlformats.org/officeDocument/2006/relationships/image" Target="../media/image125.png"/><Relationship Id="rId34" Type="http://schemas.openxmlformats.org/officeDocument/2006/relationships/image" Target="../media/image126.png"/><Relationship Id="rId35" Type="http://schemas.openxmlformats.org/officeDocument/2006/relationships/image" Target="../media/image127.png"/><Relationship Id="rId36" Type="http://schemas.openxmlformats.org/officeDocument/2006/relationships/image" Target="../media/image128.png"/><Relationship Id="rId37" Type="http://schemas.openxmlformats.org/officeDocument/2006/relationships/image" Target="../media/image129.png"/><Relationship Id="rId38" Type="http://schemas.openxmlformats.org/officeDocument/2006/relationships/image" Target="../media/image130.png"/><Relationship Id="rId39" Type="http://schemas.openxmlformats.org/officeDocument/2006/relationships/image" Target="../media/image131.png"/><Relationship Id="rId40" Type="http://schemas.openxmlformats.org/officeDocument/2006/relationships/image" Target="../media/image132.png"/><Relationship Id="rId41" Type="http://schemas.openxmlformats.org/officeDocument/2006/relationships/image" Target="../media/image133.png"/><Relationship Id="rId42" Type="http://schemas.openxmlformats.org/officeDocument/2006/relationships/image" Target="../media/image134.png"/><Relationship Id="rId43" Type="http://schemas.openxmlformats.org/officeDocument/2006/relationships/image" Target="../media/image135.png"/><Relationship Id="rId44" Type="http://schemas.openxmlformats.org/officeDocument/2006/relationships/image" Target="../media/image136.png"/><Relationship Id="rId45" Type="http://schemas.openxmlformats.org/officeDocument/2006/relationships/image" Target="../media/image137.png"/><Relationship Id="rId46" Type="http://schemas.openxmlformats.org/officeDocument/2006/relationships/image" Target="../media/image138.png"/><Relationship Id="rId47" Type="http://schemas.openxmlformats.org/officeDocument/2006/relationships/image" Target="../media/image139.png"/><Relationship Id="rId48" Type="http://schemas.openxmlformats.org/officeDocument/2006/relationships/image" Target="../media/image140.png"/><Relationship Id="rId49" Type="http://schemas.openxmlformats.org/officeDocument/2006/relationships/image" Target="../media/image141.png"/><Relationship Id="rId50" Type="http://schemas.openxmlformats.org/officeDocument/2006/relationships/image" Target="../media/image142.png"/><Relationship Id="rId51" Type="http://schemas.openxmlformats.org/officeDocument/2006/relationships/image" Target="../media/image143.png"/><Relationship Id="rId52" Type="http://schemas.openxmlformats.org/officeDocument/2006/relationships/image" Target="../media/image144.png"/><Relationship Id="rId53" Type="http://schemas.openxmlformats.org/officeDocument/2006/relationships/image" Target="../media/image145.png"/><Relationship Id="rId54" Type="http://schemas.openxmlformats.org/officeDocument/2006/relationships/image" Target="../media/image146.png"/><Relationship Id="rId55" Type="http://schemas.openxmlformats.org/officeDocument/2006/relationships/image" Target="../media/image147.png"/><Relationship Id="rId56" Type="http://schemas.openxmlformats.org/officeDocument/2006/relationships/image" Target="../media/image148.png"/><Relationship Id="rId57" Type="http://schemas.openxmlformats.org/officeDocument/2006/relationships/image" Target="../media/image149.png"/><Relationship Id="rId58" Type="http://schemas.openxmlformats.org/officeDocument/2006/relationships/image" Target="../media/image150.png"/><Relationship Id="rId59" Type="http://schemas.openxmlformats.org/officeDocument/2006/relationships/image" Target="../media/image151.png"/><Relationship Id="rId60" Type="http://schemas.openxmlformats.org/officeDocument/2006/relationships/image" Target="../media/image152.png"/><Relationship Id="rId61" Type="http://schemas.openxmlformats.org/officeDocument/2006/relationships/image" Target="../media/image153.png"/><Relationship Id="rId62" Type="http://schemas.openxmlformats.org/officeDocument/2006/relationships/image" Target="../media/image154.png"/><Relationship Id="rId63" Type="http://schemas.openxmlformats.org/officeDocument/2006/relationships/image" Target="../media/image155.png"/><Relationship Id="rId64" Type="http://schemas.openxmlformats.org/officeDocument/2006/relationships/image" Target="../media/image156.png"/><Relationship Id="rId65" Type="http://schemas.openxmlformats.org/officeDocument/2006/relationships/image" Target="../media/image157.png"/><Relationship Id="rId66" Type="http://schemas.openxmlformats.org/officeDocument/2006/relationships/image" Target="../media/image158.png"/><Relationship Id="rId67" Type="http://schemas.openxmlformats.org/officeDocument/2006/relationships/image" Target="../media/image159.png"/><Relationship Id="rId68" Type="http://schemas.openxmlformats.org/officeDocument/2006/relationships/image" Target="../media/image160.png"/><Relationship Id="rId69" Type="http://schemas.openxmlformats.org/officeDocument/2006/relationships/image" Target="../media/image16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2.jp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jp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73.png"/><Relationship Id="rId14" Type="http://schemas.openxmlformats.org/officeDocument/2006/relationships/image" Target="../media/image17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jp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Relationship Id="rId13" Type="http://schemas.openxmlformats.org/officeDocument/2006/relationships/image" Target="../media/image186.png"/><Relationship Id="rId14" Type="http://schemas.openxmlformats.org/officeDocument/2006/relationships/image" Target="../media/image187.jp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image" Target="../media/image190.png"/><Relationship Id="rId18" Type="http://schemas.openxmlformats.org/officeDocument/2006/relationships/image" Target="../media/image191.png"/><Relationship Id="rId19" Type="http://schemas.openxmlformats.org/officeDocument/2006/relationships/image" Target="../media/image192.png"/><Relationship Id="rId20" Type="http://schemas.openxmlformats.org/officeDocument/2006/relationships/image" Target="../media/image193.png"/><Relationship Id="rId21" Type="http://schemas.openxmlformats.org/officeDocument/2006/relationships/image" Target="../media/image19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6420" y="1853183"/>
            <a:ext cx="1866900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3727" y="2318004"/>
            <a:ext cx="2467355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32276" y="2318004"/>
            <a:ext cx="455675" cy="643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96867" y="2318004"/>
            <a:ext cx="551688" cy="643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  <a:spcBef>
                <a:spcPts val="5"/>
              </a:spcBef>
            </a:pPr>
            <a:r>
              <a:rPr dirty="0" sz="1000" spc="70">
                <a:solidFill>
                  <a:srgbClr val="001F5F"/>
                </a:solidFill>
                <a:latin typeface="Arial"/>
                <a:cs typeface="Arial"/>
              </a:rPr>
              <a:t>Cardiovascular</a:t>
            </a:r>
            <a:r>
              <a:rPr dirty="0" sz="10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001F5F"/>
                </a:solidFill>
                <a:latin typeface="Arial"/>
                <a:cs typeface="Arial"/>
              </a:rPr>
              <a:t>Physiology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662940">
              <a:lnSpc>
                <a:spcPct val="100000"/>
              </a:lnSpc>
            </a:pPr>
            <a:r>
              <a:rPr dirty="0" sz="2400" spc="155">
                <a:solidFill>
                  <a:srgbClr val="C00000"/>
                </a:solidFill>
                <a:latin typeface="Arial"/>
                <a:cs typeface="Arial"/>
              </a:rPr>
              <a:t>Cardiac </a:t>
            </a:r>
            <a:r>
              <a:rPr dirty="0" sz="2400" spc="70">
                <a:solidFill>
                  <a:srgbClr val="C00000"/>
                </a:solidFill>
                <a:latin typeface="Arial"/>
                <a:cs typeface="Arial"/>
              </a:rPr>
              <a:t>Cycle-</a:t>
            </a:r>
            <a:r>
              <a:rPr dirty="0" sz="2400" spc="-3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2571750">
              <a:lnSpc>
                <a:spcPct val="100000"/>
              </a:lnSpc>
            </a:pPr>
            <a:r>
              <a:rPr dirty="0" sz="800" spc="60">
                <a:solidFill>
                  <a:srgbClr val="131516"/>
                </a:solidFill>
                <a:latin typeface="Arial"/>
                <a:cs typeface="Arial"/>
              </a:rPr>
              <a:t>Dr.</a:t>
            </a:r>
            <a:r>
              <a:rPr dirty="0" sz="800" spc="-4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131516"/>
                </a:solidFill>
                <a:latin typeface="Arial"/>
                <a:cs typeface="Arial"/>
              </a:rPr>
              <a:t>Abeer</a:t>
            </a:r>
            <a:r>
              <a:rPr dirty="0" sz="800" spc="-5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131516"/>
                </a:solidFill>
                <a:latin typeface="Arial"/>
                <a:cs typeface="Arial"/>
              </a:rPr>
              <a:t>A.</a:t>
            </a:r>
            <a:r>
              <a:rPr dirty="0" sz="800" spc="-3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131516"/>
                </a:solidFill>
                <a:latin typeface="Arial"/>
                <a:cs typeface="Arial"/>
              </a:rPr>
              <a:t>Al-Masri,</a:t>
            </a:r>
            <a:r>
              <a:rPr dirty="0" sz="800" spc="-4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131516"/>
                </a:solidFill>
                <a:latin typeface="Arial"/>
                <a:cs typeface="Arial"/>
              </a:rPr>
              <a:t>PhD</a:t>
            </a:r>
            <a:endParaRPr sz="800">
              <a:latin typeface="Arial"/>
              <a:cs typeface="Arial"/>
            </a:endParaRPr>
          </a:p>
          <a:p>
            <a:pPr marL="2571750">
              <a:lnSpc>
                <a:spcPct val="100000"/>
              </a:lnSpc>
              <a:spcBef>
                <a:spcPts val="575"/>
              </a:spcBef>
            </a:pPr>
            <a:r>
              <a:rPr dirty="0" sz="800" i="1">
                <a:solidFill>
                  <a:srgbClr val="131516"/>
                </a:solidFill>
                <a:latin typeface="Calibri"/>
                <a:cs typeface="Calibri"/>
              </a:rPr>
              <a:t>A.</a:t>
            </a:r>
            <a:r>
              <a:rPr dirty="0" sz="800" spc="-80" i="1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Professor,</a:t>
            </a:r>
            <a:endParaRPr sz="800">
              <a:latin typeface="Calibri"/>
              <a:cs typeface="Calibri"/>
            </a:endParaRPr>
          </a:p>
          <a:p>
            <a:pPr marL="2571750" marR="357505">
              <a:lnSpc>
                <a:spcPct val="131200"/>
              </a:lnSpc>
            </a:pP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Consultant </a:t>
            </a:r>
            <a:r>
              <a:rPr dirty="0" sz="800" spc="-5" i="1">
                <a:solidFill>
                  <a:srgbClr val="131516"/>
                </a:solidFill>
                <a:latin typeface="Calibri"/>
                <a:cs typeface="Calibri"/>
              </a:rPr>
              <a:t>Cardiovascular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Physiologist,  </a:t>
            </a:r>
            <a:r>
              <a:rPr dirty="0" sz="800" spc="-5" i="1">
                <a:solidFill>
                  <a:srgbClr val="131516"/>
                </a:solidFill>
                <a:latin typeface="Calibri"/>
                <a:cs typeface="Calibri"/>
              </a:rPr>
              <a:t>Faculty of Medicine,</a:t>
            </a:r>
            <a:r>
              <a:rPr dirty="0" sz="800" spc="-40" i="1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KSU.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64735" y="1944623"/>
            <a:ext cx="1152143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54250" y="5709284"/>
            <a:ext cx="1369440" cy="1168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39898" y="5711063"/>
            <a:ext cx="1342136" cy="11282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4739" y="6066154"/>
            <a:ext cx="1039622" cy="3549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73757" y="6642354"/>
            <a:ext cx="1194816" cy="11242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39085" y="6598157"/>
            <a:ext cx="1230629" cy="11616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69464" y="6826504"/>
            <a:ext cx="787146" cy="6614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56457" y="5857621"/>
            <a:ext cx="1505839" cy="11309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12641" y="5805042"/>
            <a:ext cx="1543050" cy="11864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68665" y="6193028"/>
            <a:ext cx="1205162" cy="4372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74998" y="6767830"/>
            <a:ext cx="1283970" cy="11662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62171" y="6767448"/>
            <a:ext cx="1256411" cy="11301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90009" y="6952106"/>
            <a:ext cx="780039" cy="7768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28572" y="5478779"/>
            <a:ext cx="4186428" cy="20726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915"/>
              </a:spcBef>
            </a:pPr>
            <a:r>
              <a:rPr dirty="0" sz="1250" spc="19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70">
                <a:solidFill>
                  <a:srgbClr val="C00000"/>
                </a:solidFill>
                <a:latin typeface="Arial"/>
                <a:cs typeface="Arial"/>
              </a:rPr>
              <a:t>end</a:t>
            </a:r>
            <a:r>
              <a:rPr dirty="0" sz="12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14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25">
                <a:solidFill>
                  <a:srgbClr val="C00000"/>
                </a:solidFill>
                <a:latin typeface="Arial"/>
                <a:cs typeface="Arial"/>
              </a:rPr>
              <a:t>this</a:t>
            </a:r>
            <a:r>
              <a:rPr dirty="0" sz="12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05">
                <a:solidFill>
                  <a:srgbClr val="C00000"/>
                </a:solidFill>
                <a:latin typeface="Arial"/>
                <a:cs typeface="Arial"/>
              </a:rPr>
              <a:t>lecture</a:t>
            </a:r>
            <a:r>
              <a:rPr dirty="0" sz="125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95">
                <a:solidFill>
                  <a:srgbClr val="C00000"/>
                </a:solidFill>
                <a:latin typeface="Arial"/>
                <a:cs typeface="Arial"/>
              </a:rPr>
              <a:t>you</a:t>
            </a:r>
            <a:r>
              <a:rPr dirty="0" sz="125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00">
                <a:solidFill>
                  <a:srgbClr val="C00000"/>
                </a:solidFill>
                <a:latin typeface="Arial"/>
                <a:cs typeface="Arial"/>
              </a:rPr>
              <a:t>should</a:t>
            </a:r>
            <a:r>
              <a:rPr dirty="0" sz="12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25">
                <a:solidFill>
                  <a:srgbClr val="C00000"/>
                </a:solidFill>
                <a:latin typeface="Arial"/>
                <a:cs typeface="Arial"/>
              </a:rPr>
              <a:t>be</a:t>
            </a:r>
            <a:r>
              <a:rPr dirty="0" sz="1250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60">
                <a:solidFill>
                  <a:srgbClr val="C00000"/>
                </a:solidFill>
                <a:latin typeface="Arial"/>
                <a:cs typeface="Arial"/>
              </a:rPr>
              <a:t>able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35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dirty="0" sz="125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60">
                <a:solidFill>
                  <a:srgbClr val="C00000"/>
                </a:solidFill>
                <a:latin typeface="Arial"/>
                <a:cs typeface="Arial"/>
              </a:rPr>
              <a:t>know: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58569" y="1984755"/>
            <a:ext cx="82295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58569" y="2268220"/>
            <a:ext cx="82295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58569" y="2548635"/>
            <a:ext cx="82295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58569" y="2830576"/>
            <a:ext cx="82295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58569" y="3112516"/>
            <a:ext cx="82295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58569" y="3394455"/>
            <a:ext cx="82295" cy="83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58569" y="3676396"/>
            <a:ext cx="82295" cy="83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599565">
              <a:lnSpc>
                <a:spcPct val="100000"/>
              </a:lnSpc>
              <a:spcBef>
                <a:spcPts val="5"/>
              </a:spcBef>
            </a:pPr>
            <a:r>
              <a:rPr dirty="0" sz="900" spc="-5" b="1">
                <a:latin typeface="Calibri"/>
                <a:cs typeface="Calibri"/>
              </a:rPr>
              <a:t>Mechanical Phases of cardiac</a:t>
            </a:r>
            <a:r>
              <a:rPr dirty="0" sz="900" spc="-5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cycle: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algn="r" marR="304165">
              <a:lnSpc>
                <a:spcPct val="100000"/>
              </a:lnSpc>
            </a:pPr>
            <a:r>
              <a:rPr dirty="0" sz="1600" spc="50">
                <a:solidFill>
                  <a:srgbClr val="C00000"/>
                </a:solidFill>
                <a:latin typeface="Arial"/>
                <a:cs typeface="Arial"/>
              </a:rPr>
              <a:t>5. </a:t>
            </a:r>
            <a:r>
              <a:rPr dirty="0" sz="1600" spc="140">
                <a:solidFill>
                  <a:srgbClr val="C00000"/>
                </a:solidFill>
                <a:latin typeface="Arial"/>
                <a:cs typeface="Arial"/>
              </a:rPr>
              <a:t>Isovolumetric </a:t>
            </a:r>
            <a:r>
              <a:rPr dirty="0" sz="1600" spc="114">
                <a:solidFill>
                  <a:srgbClr val="C00000"/>
                </a:solidFill>
                <a:latin typeface="Arial"/>
                <a:cs typeface="Arial"/>
              </a:rPr>
              <a:t>Relaxation</a:t>
            </a:r>
            <a:r>
              <a:rPr dirty="0" sz="1600" spc="1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C00000"/>
                </a:solidFill>
                <a:latin typeface="Arial"/>
                <a:cs typeface="Arial"/>
              </a:rPr>
              <a:t>Phase:</a:t>
            </a:r>
            <a:endParaRPr sz="1600">
              <a:latin typeface="Arial"/>
              <a:cs typeface="Arial"/>
            </a:endParaRPr>
          </a:p>
          <a:p>
            <a:pPr marL="790575" marR="294005">
              <a:lnSpc>
                <a:spcPct val="169100"/>
              </a:lnSpc>
              <a:spcBef>
                <a:spcPts val="1000"/>
              </a:spcBef>
            </a:pPr>
            <a:r>
              <a:rPr dirty="0" sz="1100" spc="-5">
                <a:latin typeface="Calibri"/>
                <a:cs typeface="Calibri"/>
              </a:rPr>
              <a:t>Period between closure </a:t>
            </a:r>
            <a:r>
              <a:rPr dirty="0" sz="1100">
                <a:latin typeface="Calibri"/>
                <a:cs typeface="Calibri"/>
              </a:rPr>
              <a:t>of semilunar- vs &amp; opening of </a:t>
            </a:r>
            <a:r>
              <a:rPr dirty="0" sz="1100" spc="-20">
                <a:latin typeface="Calibri"/>
                <a:cs typeface="Calibri"/>
              </a:rPr>
              <a:t>AV- </a:t>
            </a:r>
            <a:r>
              <a:rPr dirty="0" sz="1100" spc="-5">
                <a:latin typeface="Calibri"/>
                <a:cs typeface="Calibri"/>
              </a:rPr>
              <a:t>vs.  Beginning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5">
                <a:latin typeface="Calibri"/>
                <a:cs typeface="Calibri"/>
              </a:rPr>
              <a:t>diastole </a:t>
            </a:r>
            <a:r>
              <a:rPr dirty="0" sz="1100">
                <a:latin typeface="Calibri"/>
                <a:cs typeface="Calibri"/>
              </a:rPr>
              <a:t>… </a:t>
            </a:r>
            <a:r>
              <a:rPr dirty="0" sz="1100" spc="-5">
                <a:latin typeface="Calibri"/>
                <a:cs typeface="Calibri"/>
              </a:rPr>
              <a:t>(Lasts </a:t>
            </a: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Calibri"/>
                <a:cs typeface="Calibri"/>
              </a:rPr>
              <a:t>0.04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sec.)</a:t>
            </a:r>
            <a:endParaRPr sz="1100">
              <a:latin typeface="Calibri"/>
              <a:cs typeface="Calibri"/>
            </a:endParaRPr>
          </a:p>
          <a:p>
            <a:pPr marL="790575">
              <a:lnSpc>
                <a:spcPct val="100000"/>
              </a:lnSpc>
              <a:spcBef>
                <a:spcPts val="885"/>
              </a:spcBef>
            </a:pPr>
            <a:r>
              <a:rPr dirty="0" sz="1100" spc="-5">
                <a:latin typeface="Calibri"/>
                <a:cs typeface="Calibri"/>
              </a:rPr>
              <a:t>Preceded by ventricular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repolarization.</a:t>
            </a:r>
            <a:endParaRPr sz="1100">
              <a:latin typeface="Calibri"/>
              <a:cs typeface="Calibri"/>
            </a:endParaRPr>
          </a:p>
          <a:p>
            <a:pPr marL="790575">
              <a:lnSpc>
                <a:spcPct val="100000"/>
              </a:lnSpc>
              <a:spcBef>
                <a:spcPts val="900"/>
              </a:spcBef>
            </a:pPr>
            <a:r>
              <a:rPr dirty="0" sz="1100" spc="10" b="1">
                <a:latin typeface="Calibri"/>
                <a:cs typeface="Calibri"/>
              </a:rPr>
              <a:t>2</a:t>
            </a:r>
            <a:r>
              <a:rPr dirty="0" baseline="27777" sz="1050" spc="15" b="1">
                <a:latin typeface="Calibri"/>
                <a:cs typeface="Calibri"/>
              </a:rPr>
              <a:t>nd </a:t>
            </a:r>
            <a:r>
              <a:rPr dirty="0" sz="1100" spc="-5" b="1">
                <a:latin typeface="Calibri"/>
                <a:cs typeface="Calibri"/>
              </a:rPr>
              <a:t>Heart sound heard</a:t>
            </a:r>
            <a:r>
              <a:rPr dirty="0" sz="1100" spc="25" b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790575" marR="325120">
              <a:lnSpc>
                <a:spcPts val="2220"/>
              </a:lnSpc>
              <a:spcBef>
                <a:spcPts val="220"/>
              </a:spcBef>
            </a:pPr>
            <a:r>
              <a:rPr dirty="0" sz="1100" spc="-45" b="1">
                <a:latin typeface="Calibri"/>
                <a:cs typeface="Calibri"/>
              </a:rPr>
              <a:t>LV </a:t>
            </a:r>
            <a:r>
              <a:rPr dirty="0" sz="1100" b="1">
                <a:latin typeface="Calibri"/>
                <a:cs typeface="Calibri"/>
              </a:rPr>
              <a:t>is a closed chamber</a:t>
            </a:r>
            <a:r>
              <a:rPr dirty="0" sz="1100">
                <a:latin typeface="Calibri"/>
                <a:cs typeface="Calibri"/>
              </a:rPr>
              <a:t>, i.e. </a:t>
            </a:r>
            <a:r>
              <a:rPr dirty="0" sz="1100" spc="-5">
                <a:latin typeface="Calibri"/>
                <a:cs typeface="Calibri"/>
              </a:rPr>
              <a:t>relax </a:t>
            </a:r>
            <a:r>
              <a:rPr dirty="0" sz="1100">
                <a:latin typeface="Calibri"/>
                <a:cs typeface="Calibri"/>
              </a:rPr>
              <a:t>with </a:t>
            </a:r>
            <a:r>
              <a:rPr dirty="0" sz="1100" spc="-5">
                <a:latin typeface="Calibri"/>
                <a:cs typeface="Calibri"/>
              </a:rPr>
              <a:t>no changes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volume.  </a:t>
            </a:r>
            <a:r>
              <a:rPr dirty="0" sz="1100" spc="-10">
                <a:latin typeface="Calibri"/>
                <a:cs typeface="Calibri"/>
              </a:rPr>
              <a:t>Volume </a:t>
            </a:r>
            <a:r>
              <a:rPr dirty="0" sz="1100">
                <a:latin typeface="Calibri"/>
                <a:cs typeface="Calibri"/>
              </a:rPr>
              <a:t>of blood in </a:t>
            </a:r>
            <a:r>
              <a:rPr dirty="0" sz="1100" spc="-5">
                <a:latin typeface="Calibri"/>
                <a:cs typeface="Calibri"/>
              </a:rPr>
              <a:t>ventricle </a:t>
            </a:r>
            <a:r>
              <a:rPr dirty="0" sz="1100">
                <a:latin typeface="Calibri"/>
                <a:cs typeface="Calibri"/>
              </a:rPr>
              <a:t>=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40" b="1">
                <a:latin typeface="Calibri"/>
                <a:cs typeface="Calibri"/>
              </a:rPr>
              <a:t>ESV.</a:t>
            </a:r>
            <a:endParaRPr sz="1100">
              <a:latin typeface="Calibri"/>
              <a:cs typeface="Calibri"/>
            </a:endParaRPr>
          </a:p>
          <a:p>
            <a:pPr marL="790575">
              <a:lnSpc>
                <a:spcPct val="100000"/>
              </a:lnSpc>
              <a:spcBef>
                <a:spcPts val="675"/>
              </a:spcBef>
            </a:pPr>
            <a:r>
              <a:rPr dirty="0" sz="1100" spc="-20">
                <a:latin typeface="Calibri"/>
                <a:cs typeface="Calibri"/>
              </a:rPr>
              <a:t>AV- </a:t>
            </a:r>
            <a:r>
              <a:rPr dirty="0" sz="1100">
                <a:latin typeface="Calibri"/>
                <a:cs typeface="Calibri"/>
              </a:rPr>
              <a:t>vs open </a:t>
            </a:r>
            <a:r>
              <a:rPr dirty="0" sz="1100" spc="-10">
                <a:latin typeface="Calibri"/>
                <a:cs typeface="Calibri"/>
              </a:rPr>
              <a:t>at </a:t>
            </a:r>
            <a:r>
              <a:rPr dirty="0" sz="1100">
                <a:latin typeface="Calibri"/>
                <a:cs typeface="Calibri"/>
              </a:rPr>
              <a:t>the end of this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phase.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19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02942" y="5821807"/>
            <a:ext cx="82295" cy="83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02942" y="6027546"/>
            <a:ext cx="82295" cy="83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02942" y="6234810"/>
            <a:ext cx="82295" cy="83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2942" y="6606667"/>
            <a:ext cx="82295" cy="83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42694" y="7390638"/>
            <a:ext cx="82295" cy="83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42694" y="7596378"/>
            <a:ext cx="82295" cy="83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390015">
              <a:lnSpc>
                <a:spcPct val="100000"/>
              </a:lnSpc>
              <a:spcBef>
                <a:spcPts val="640"/>
              </a:spcBef>
            </a:pPr>
            <a:r>
              <a:rPr dirty="0" sz="900" spc="-5" b="1">
                <a:latin typeface="Calibri"/>
                <a:cs typeface="Calibri"/>
              </a:rPr>
              <a:t>Mechanical Phases of cardiac</a:t>
            </a:r>
            <a:r>
              <a:rPr dirty="0" sz="900" spc="-5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cycle: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1341755" indent="-285115">
              <a:lnSpc>
                <a:spcPct val="100000"/>
              </a:lnSpc>
              <a:buAutoNum type="arabicPeriod" startAt="6"/>
              <a:tabLst>
                <a:tab pos="1342390" algn="l"/>
              </a:tabLst>
            </a:pPr>
            <a:r>
              <a:rPr dirty="0" sz="1600" spc="120">
                <a:solidFill>
                  <a:srgbClr val="C00000"/>
                </a:solidFill>
                <a:latin typeface="Arial"/>
                <a:cs typeface="Arial"/>
              </a:rPr>
              <a:t>Rapid </a:t>
            </a:r>
            <a:r>
              <a:rPr dirty="0" sz="1600" spc="165">
                <a:solidFill>
                  <a:srgbClr val="C00000"/>
                </a:solidFill>
                <a:latin typeface="Arial"/>
                <a:cs typeface="Arial"/>
              </a:rPr>
              <a:t>Filling</a:t>
            </a:r>
            <a:r>
              <a:rPr dirty="0" sz="1600" spc="-2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C00000"/>
                </a:solidFill>
                <a:latin typeface="Arial"/>
                <a:cs typeface="Arial"/>
              </a:rPr>
              <a:t>Phase:</a:t>
            </a:r>
            <a:endParaRPr sz="1600">
              <a:latin typeface="Arial"/>
              <a:cs typeface="Arial"/>
            </a:endParaRPr>
          </a:p>
          <a:p>
            <a:pPr marL="734695" marR="1618615">
              <a:lnSpc>
                <a:spcPct val="122700"/>
              </a:lnSpc>
              <a:spcBef>
                <a:spcPts val="1090"/>
              </a:spcBef>
            </a:pPr>
            <a:r>
              <a:rPr dirty="0" sz="1100" spc="-5">
                <a:latin typeface="Calibri"/>
                <a:cs typeface="Calibri"/>
              </a:rPr>
              <a:t>Atrial pressure </a:t>
            </a:r>
            <a:r>
              <a:rPr dirty="0" sz="1100">
                <a:latin typeface="Calibri"/>
                <a:cs typeface="Calibri"/>
              </a:rPr>
              <a:t>&gt; </a:t>
            </a:r>
            <a:r>
              <a:rPr dirty="0" sz="1100" spc="-5">
                <a:latin typeface="Calibri"/>
                <a:cs typeface="Calibri"/>
              </a:rPr>
              <a:t>ventricular pressure.  </a:t>
            </a:r>
            <a:r>
              <a:rPr dirty="0" sz="1100" spc="-20">
                <a:latin typeface="Calibri"/>
                <a:cs typeface="Calibri"/>
              </a:rPr>
              <a:t>AV- </a:t>
            </a:r>
            <a:r>
              <a:rPr dirty="0" sz="1100">
                <a:latin typeface="Calibri"/>
                <a:cs typeface="Calibri"/>
              </a:rPr>
              <a:t>vs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open.</a:t>
            </a:r>
            <a:endParaRPr sz="1100">
              <a:latin typeface="Calibri"/>
              <a:cs typeface="Calibri"/>
            </a:endParaRPr>
          </a:p>
          <a:p>
            <a:pPr marL="734695" marR="525145">
              <a:lnSpc>
                <a:spcPts val="1310"/>
              </a:lnSpc>
              <a:spcBef>
                <a:spcPts val="365"/>
              </a:spcBef>
            </a:pP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60-70% of blood passes passively </a:t>
            </a:r>
            <a:r>
              <a:rPr dirty="0" sz="1100" spc="-5">
                <a:latin typeface="Calibri"/>
                <a:cs typeface="Calibri"/>
              </a:rPr>
              <a:t>to </a:t>
            </a:r>
            <a:r>
              <a:rPr dirty="0" sz="1100">
                <a:latin typeface="Calibri"/>
                <a:cs typeface="Calibri"/>
              </a:rPr>
              <a:t>the </a:t>
            </a:r>
            <a:r>
              <a:rPr dirty="0" sz="1100" spc="-5">
                <a:latin typeface="Calibri"/>
                <a:cs typeface="Calibri"/>
              </a:rPr>
              <a:t>ventricles </a:t>
            </a:r>
            <a:r>
              <a:rPr dirty="0" sz="1100">
                <a:latin typeface="Calibri"/>
                <a:cs typeface="Calibri"/>
              </a:rPr>
              <a:t>along  </a:t>
            </a:r>
            <a:r>
              <a:rPr dirty="0" sz="1100" spc="-5">
                <a:latin typeface="Calibri"/>
                <a:cs typeface="Calibri"/>
              </a:rPr>
              <a:t>pressure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gradient.</a:t>
            </a:r>
            <a:endParaRPr sz="1100">
              <a:latin typeface="Calibri"/>
              <a:cs typeface="Calibri"/>
            </a:endParaRPr>
          </a:p>
          <a:p>
            <a:pPr marL="734695">
              <a:lnSpc>
                <a:spcPct val="100000"/>
              </a:lnSpc>
              <a:spcBef>
                <a:spcPts val="254"/>
              </a:spcBef>
            </a:pPr>
            <a:r>
              <a:rPr dirty="0" sz="1100" spc="5" b="1">
                <a:latin typeface="Calibri"/>
                <a:cs typeface="Calibri"/>
              </a:rPr>
              <a:t>3</a:t>
            </a:r>
            <a:r>
              <a:rPr dirty="0" baseline="27777" sz="1050" spc="7" b="1">
                <a:latin typeface="Calibri"/>
                <a:cs typeface="Calibri"/>
              </a:rPr>
              <a:t>rd </a:t>
            </a:r>
            <a:r>
              <a:rPr dirty="0" sz="1100" spc="-5" b="1">
                <a:latin typeface="Calibri"/>
                <a:cs typeface="Calibri"/>
              </a:rPr>
              <a:t>Heart sound</a:t>
            </a:r>
            <a:r>
              <a:rPr dirty="0" sz="1100" spc="2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heard.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692150" indent="-280035">
              <a:lnSpc>
                <a:spcPct val="100000"/>
              </a:lnSpc>
              <a:spcBef>
                <a:spcPts val="720"/>
              </a:spcBef>
              <a:buAutoNum type="arabicPeriod" startAt="7"/>
              <a:tabLst>
                <a:tab pos="692785" algn="l"/>
              </a:tabLst>
            </a:pPr>
            <a:r>
              <a:rPr dirty="0" sz="1600" spc="70">
                <a:solidFill>
                  <a:srgbClr val="C00000"/>
                </a:solidFill>
                <a:latin typeface="Arial"/>
                <a:cs typeface="Arial"/>
              </a:rPr>
              <a:t>Reduced </a:t>
            </a:r>
            <a:r>
              <a:rPr dirty="0" sz="1600" spc="165">
                <a:solidFill>
                  <a:srgbClr val="C00000"/>
                </a:solidFill>
                <a:latin typeface="Arial"/>
                <a:cs typeface="Arial"/>
              </a:rPr>
              <a:t>Filling</a:t>
            </a:r>
            <a:r>
              <a:rPr dirty="0" sz="1600" spc="-2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C00000"/>
                </a:solidFill>
                <a:latin typeface="Arial"/>
                <a:cs typeface="Arial"/>
              </a:rPr>
              <a:t>Phase </a:t>
            </a:r>
            <a:r>
              <a:rPr dirty="0" sz="1600" spc="105">
                <a:solidFill>
                  <a:srgbClr val="C00000"/>
                </a:solidFill>
                <a:latin typeface="Arial"/>
                <a:cs typeface="Arial"/>
              </a:rPr>
              <a:t>(Diastasis):</a:t>
            </a:r>
            <a:endParaRPr sz="1600">
              <a:latin typeface="Arial"/>
              <a:cs typeface="Arial"/>
            </a:endParaRPr>
          </a:p>
          <a:p>
            <a:pPr marL="774700" marR="897890">
              <a:lnSpc>
                <a:spcPct val="122700"/>
              </a:lnSpc>
              <a:spcBef>
                <a:spcPts val="625"/>
              </a:spcBef>
            </a:pPr>
            <a:r>
              <a:rPr dirty="0" sz="1100" spc="-5">
                <a:latin typeface="Calibri"/>
                <a:cs typeface="Calibri"/>
              </a:rPr>
              <a:t>Remaining atrial </a:t>
            </a:r>
            <a:r>
              <a:rPr dirty="0" sz="1100">
                <a:latin typeface="Calibri"/>
                <a:cs typeface="Calibri"/>
              </a:rPr>
              <a:t>blood </a:t>
            </a:r>
            <a:r>
              <a:rPr dirty="0" sz="1100" spc="-5">
                <a:latin typeface="Calibri"/>
                <a:cs typeface="Calibri"/>
              </a:rPr>
              <a:t>flows </a:t>
            </a:r>
            <a:r>
              <a:rPr dirty="0" sz="1100">
                <a:latin typeface="Calibri"/>
                <a:cs typeface="Calibri"/>
              </a:rPr>
              <a:t>slowly </a:t>
            </a:r>
            <a:r>
              <a:rPr dirty="0" sz="1100" spc="-10">
                <a:latin typeface="Calibri"/>
                <a:cs typeface="Calibri"/>
              </a:rPr>
              <a:t>into </a:t>
            </a:r>
            <a:r>
              <a:rPr dirty="0" sz="1100" spc="-5">
                <a:latin typeface="Calibri"/>
                <a:cs typeface="Calibri"/>
              </a:rPr>
              <a:t>ventricles.  </a:t>
            </a:r>
            <a:r>
              <a:rPr dirty="0" sz="1100" spc="-20">
                <a:latin typeface="Calibri"/>
                <a:cs typeface="Calibri"/>
              </a:rPr>
              <a:t>AV- </a:t>
            </a:r>
            <a:r>
              <a:rPr dirty="0" sz="1100">
                <a:latin typeface="Calibri"/>
                <a:cs typeface="Calibri"/>
              </a:rPr>
              <a:t>vs </a:t>
            </a:r>
            <a:r>
              <a:rPr dirty="0" sz="1100" spc="-5">
                <a:latin typeface="Calibri"/>
                <a:cs typeface="Calibri"/>
              </a:rPr>
              <a:t>still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open.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20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1788" y="8927035"/>
            <a:ext cx="196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57476" y="1558036"/>
            <a:ext cx="82295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57476" y="2213355"/>
            <a:ext cx="82295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57476" y="2867151"/>
            <a:ext cx="82295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57476" y="3505708"/>
            <a:ext cx="82295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R="286385">
              <a:lnSpc>
                <a:spcPct val="100000"/>
              </a:lnSpc>
            </a:pPr>
            <a:r>
              <a:rPr dirty="0" sz="1600" spc="145">
                <a:solidFill>
                  <a:srgbClr val="C00000"/>
                </a:solidFill>
                <a:latin typeface="Arial"/>
                <a:cs typeface="Arial"/>
              </a:rPr>
              <a:t>Definitions</a:t>
            </a:r>
            <a:endParaRPr sz="1600">
              <a:latin typeface="Arial"/>
              <a:cs typeface="Arial"/>
            </a:endParaRPr>
          </a:p>
          <a:p>
            <a:pPr marL="750570">
              <a:lnSpc>
                <a:spcPct val="100000"/>
              </a:lnSpc>
              <a:spcBef>
                <a:spcPts val="1350"/>
              </a:spcBef>
            </a:pPr>
            <a:r>
              <a:rPr dirty="0" sz="1000" spc="65">
                <a:latin typeface="Arial"/>
                <a:cs typeface="Arial"/>
              </a:rPr>
              <a:t>End-diastolic </a:t>
            </a:r>
            <a:r>
              <a:rPr dirty="0" sz="1000" spc="75">
                <a:latin typeface="Arial"/>
                <a:cs typeface="Arial"/>
              </a:rPr>
              <a:t>volume</a:t>
            </a:r>
            <a:r>
              <a:rPr dirty="0" sz="1000" spc="-130">
                <a:latin typeface="Arial"/>
                <a:cs typeface="Arial"/>
              </a:rPr>
              <a:t> </a:t>
            </a:r>
            <a:r>
              <a:rPr dirty="0" sz="1000" spc="90">
                <a:latin typeface="Arial"/>
                <a:cs typeface="Arial"/>
              </a:rPr>
              <a:t>(EDV):</a:t>
            </a:r>
            <a:endParaRPr sz="1000">
              <a:latin typeface="Arial"/>
              <a:cs typeface="Arial"/>
            </a:endParaRPr>
          </a:p>
          <a:p>
            <a:pPr marL="959485" indent="-172720">
              <a:lnSpc>
                <a:spcPct val="100000"/>
              </a:lnSpc>
              <a:spcBef>
                <a:spcPts val="284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960119" algn="l"/>
              </a:tabLst>
            </a:pPr>
            <a:r>
              <a:rPr dirty="0" sz="1100" spc="-10">
                <a:latin typeface="Calibri"/>
                <a:cs typeface="Calibri"/>
              </a:rPr>
              <a:t>Volume </a:t>
            </a:r>
            <a:r>
              <a:rPr dirty="0" sz="1100">
                <a:latin typeface="Calibri"/>
                <a:cs typeface="Calibri"/>
              </a:rPr>
              <a:t>of blood in </a:t>
            </a:r>
            <a:r>
              <a:rPr dirty="0" sz="1100" spc="-5">
                <a:latin typeface="Calibri"/>
                <a:cs typeface="Calibri"/>
              </a:rPr>
              <a:t>ventricles </a:t>
            </a:r>
            <a:r>
              <a:rPr dirty="0" sz="1100" spc="-10">
                <a:latin typeface="Calibri"/>
                <a:cs typeface="Calibri"/>
              </a:rPr>
              <a:t>at </a:t>
            </a:r>
            <a:r>
              <a:rPr dirty="0" sz="1100">
                <a:latin typeface="Calibri"/>
                <a:cs typeface="Calibri"/>
              </a:rPr>
              <a:t>the end of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diastole.</a:t>
            </a:r>
            <a:endParaRPr sz="1100">
              <a:latin typeface="Calibri"/>
              <a:cs typeface="Calibri"/>
            </a:endParaRPr>
          </a:p>
          <a:p>
            <a:pPr marL="786765">
              <a:lnSpc>
                <a:spcPct val="100000"/>
              </a:lnSpc>
              <a:spcBef>
                <a:spcPts val="310"/>
              </a:spcBef>
            </a:pPr>
            <a:r>
              <a:rPr dirty="0" sz="1050" spc="-5">
                <a:solidFill>
                  <a:srgbClr val="006FC0"/>
                </a:solidFill>
                <a:latin typeface="Wingdings"/>
                <a:cs typeface="Wingdings"/>
              </a:rPr>
              <a:t></a:t>
            </a:r>
            <a:r>
              <a:rPr dirty="0" sz="1050" spc="-5">
                <a:solidFill>
                  <a:srgbClr val="006FC0"/>
                </a:solidFill>
                <a:latin typeface="Times New Roman"/>
                <a:cs typeface="Times New Roman"/>
              </a:rPr>
              <a:t>   </a:t>
            </a: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110-130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mL.</a:t>
            </a:r>
            <a:endParaRPr sz="1100">
              <a:latin typeface="Calibri"/>
              <a:cs typeface="Calibri"/>
            </a:endParaRPr>
          </a:p>
          <a:p>
            <a:pPr marL="721360">
              <a:lnSpc>
                <a:spcPct val="100000"/>
              </a:lnSpc>
              <a:spcBef>
                <a:spcPts val="725"/>
              </a:spcBef>
            </a:pPr>
            <a:r>
              <a:rPr dirty="0" sz="1000" spc="95">
                <a:latin typeface="Arial"/>
                <a:cs typeface="Arial"/>
              </a:rPr>
              <a:t>Stroke</a:t>
            </a:r>
            <a:r>
              <a:rPr dirty="0" sz="1000" spc="-204">
                <a:latin typeface="Arial"/>
                <a:cs typeface="Arial"/>
              </a:rPr>
              <a:t> </a:t>
            </a:r>
            <a:r>
              <a:rPr dirty="0" sz="1000" spc="75">
                <a:latin typeface="Arial"/>
                <a:cs typeface="Arial"/>
              </a:rPr>
              <a:t>volume </a:t>
            </a:r>
            <a:r>
              <a:rPr dirty="0" sz="1000" spc="90">
                <a:latin typeface="Arial"/>
                <a:cs typeface="Arial"/>
              </a:rPr>
              <a:t>(SV):</a:t>
            </a:r>
            <a:endParaRPr sz="1000">
              <a:latin typeface="Arial"/>
              <a:cs typeface="Arial"/>
            </a:endParaRPr>
          </a:p>
          <a:p>
            <a:pPr marL="959485" indent="-172720">
              <a:lnSpc>
                <a:spcPct val="100000"/>
              </a:lnSpc>
              <a:spcBef>
                <a:spcPts val="284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960119" algn="l"/>
              </a:tabLst>
            </a:pPr>
            <a:r>
              <a:rPr dirty="0" sz="1100" spc="-5">
                <a:latin typeface="Calibri"/>
                <a:cs typeface="Calibri"/>
              </a:rPr>
              <a:t>Amount </a:t>
            </a:r>
            <a:r>
              <a:rPr dirty="0" sz="1100">
                <a:latin typeface="Calibri"/>
                <a:cs typeface="Calibri"/>
              </a:rPr>
              <a:t>of blood ejected </a:t>
            </a:r>
            <a:r>
              <a:rPr dirty="0" sz="1100" spc="-5">
                <a:latin typeface="Calibri"/>
                <a:cs typeface="Calibri"/>
              </a:rPr>
              <a:t>from ventricles during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systole.</a:t>
            </a:r>
            <a:endParaRPr sz="1100">
              <a:latin typeface="Calibri"/>
              <a:cs typeface="Calibri"/>
            </a:endParaRPr>
          </a:p>
          <a:p>
            <a:pPr marL="959485" indent="-172720">
              <a:lnSpc>
                <a:spcPct val="100000"/>
              </a:lnSpc>
              <a:spcBef>
                <a:spcPts val="31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960119" algn="l"/>
              </a:tabLst>
            </a:pP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70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mL/beat.</a:t>
            </a:r>
            <a:endParaRPr sz="1100">
              <a:latin typeface="Calibri"/>
              <a:cs typeface="Calibri"/>
            </a:endParaRPr>
          </a:p>
          <a:p>
            <a:pPr marL="708025">
              <a:lnSpc>
                <a:spcPct val="100000"/>
              </a:lnSpc>
              <a:spcBef>
                <a:spcPts val="710"/>
              </a:spcBef>
            </a:pPr>
            <a:r>
              <a:rPr dirty="0" sz="1000" spc="60">
                <a:latin typeface="Arial"/>
                <a:cs typeface="Arial"/>
              </a:rPr>
              <a:t>End-systolic </a:t>
            </a:r>
            <a:r>
              <a:rPr dirty="0" sz="1000" spc="75">
                <a:latin typeface="Arial"/>
                <a:cs typeface="Arial"/>
              </a:rPr>
              <a:t>volume</a:t>
            </a:r>
            <a:r>
              <a:rPr dirty="0" sz="1000" spc="-150">
                <a:latin typeface="Arial"/>
                <a:cs typeface="Arial"/>
              </a:rPr>
              <a:t> </a:t>
            </a:r>
            <a:r>
              <a:rPr dirty="0" sz="1000" spc="75">
                <a:latin typeface="Arial"/>
                <a:cs typeface="Arial"/>
              </a:rPr>
              <a:t>(ESV):</a:t>
            </a:r>
            <a:endParaRPr sz="1000">
              <a:latin typeface="Arial"/>
              <a:cs typeface="Arial"/>
            </a:endParaRPr>
          </a:p>
          <a:p>
            <a:pPr marL="941069" indent="-133985">
              <a:lnSpc>
                <a:spcPct val="100000"/>
              </a:lnSpc>
              <a:spcBef>
                <a:spcPts val="29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941705" algn="l"/>
              </a:tabLst>
            </a:pPr>
            <a:r>
              <a:rPr dirty="0" sz="1100" spc="-5">
                <a:latin typeface="Calibri"/>
                <a:cs typeface="Calibri"/>
              </a:rPr>
              <a:t>Amount </a:t>
            </a:r>
            <a:r>
              <a:rPr dirty="0" sz="1100">
                <a:latin typeface="Calibri"/>
                <a:cs typeface="Calibri"/>
              </a:rPr>
              <a:t>of blood </a:t>
            </a:r>
            <a:r>
              <a:rPr dirty="0" sz="1100" spc="-5">
                <a:latin typeface="Calibri"/>
                <a:cs typeface="Calibri"/>
              </a:rPr>
              <a:t>left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ventricles at </a:t>
            </a:r>
            <a:r>
              <a:rPr dirty="0" sz="1100">
                <a:latin typeface="Calibri"/>
                <a:cs typeface="Calibri"/>
              </a:rPr>
              <a:t>the end of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systole.</a:t>
            </a:r>
            <a:endParaRPr sz="1100">
              <a:latin typeface="Calibri"/>
              <a:cs typeface="Calibri"/>
            </a:endParaRPr>
          </a:p>
          <a:p>
            <a:pPr marL="807085">
              <a:lnSpc>
                <a:spcPct val="100000"/>
              </a:lnSpc>
              <a:spcBef>
                <a:spcPts val="180"/>
              </a:spcBef>
            </a:pPr>
            <a:r>
              <a:rPr dirty="0" sz="1050" spc="-5">
                <a:solidFill>
                  <a:srgbClr val="006FC0"/>
                </a:solidFill>
                <a:latin typeface="Wingdings"/>
                <a:cs typeface="Wingdings"/>
              </a:rPr>
              <a:t></a:t>
            </a:r>
            <a:r>
              <a:rPr dirty="0" sz="1050" spc="-5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40-60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mL.</a:t>
            </a:r>
            <a:endParaRPr sz="1100">
              <a:latin typeface="Calibri"/>
              <a:cs typeface="Calibri"/>
            </a:endParaRPr>
          </a:p>
          <a:p>
            <a:pPr marL="708025">
              <a:lnSpc>
                <a:spcPct val="100000"/>
              </a:lnSpc>
              <a:spcBef>
                <a:spcPts val="710"/>
              </a:spcBef>
            </a:pPr>
            <a:r>
              <a:rPr dirty="0" sz="1000" spc="75">
                <a:latin typeface="Arial"/>
                <a:cs typeface="Arial"/>
              </a:rPr>
              <a:t>Ejection </a:t>
            </a:r>
            <a:r>
              <a:rPr dirty="0" sz="1000" spc="100">
                <a:latin typeface="Arial"/>
                <a:cs typeface="Arial"/>
              </a:rPr>
              <a:t>fraction</a:t>
            </a:r>
            <a:r>
              <a:rPr dirty="0" sz="1000" spc="-135">
                <a:latin typeface="Arial"/>
                <a:cs typeface="Arial"/>
              </a:rPr>
              <a:t> </a:t>
            </a:r>
            <a:r>
              <a:rPr dirty="0" sz="1000" spc="75">
                <a:latin typeface="Arial"/>
                <a:cs typeface="Arial"/>
              </a:rPr>
              <a:t>(EF):</a:t>
            </a:r>
            <a:endParaRPr sz="1000">
              <a:latin typeface="Arial"/>
              <a:cs typeface="Arial"/>
            </a:endParaRPr>
          </a:p>
          <a:p>
            <a:pPr marL="941069" indent="-133985">
              <a:lnSpc>
                <a:spcPct val="100000"/>
              </a:lnSpc>
              <a:spcBef>
                <a:spcPts val="29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941705" algn="l"/>
              </a:tabLst>
            </a:pPr>
            <a:r>
              <a:rPr dirty="0" sz="1100" spc="-5">
                <a:latin typeface="Calibri"/>
                <a:cs typeface="Calibri"/>
              </a:rPr>
              <a:t>Fraction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5">
                <a:latin typeface="Calibri"/>
                <a:cs typeface="Calibri"/>
              </a:rPr>
              <a:t>end-diastolic volume that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ejected.</a:t>
            </a:r>
            <a:endParaRPr sz="1100">
              <a:latin typeface="Calibri"/>
              <a:cs typeface="Calibri"/>
            </a:endParaRPr>
          </a:p>
          <a:p>
            <a:pPr marL="807085">
              <a:lnSpc>
                <a:spcPct val="100000"/>
              </a:lnSpc>
              <a:spcBef>
                <a:spcPts val="310"/>
              </a:spcBef>
            </a:pPr>
            <a:r>
              <a:rPr dirty="0" sz="1050" spc="-5">
                <a:solidFill>
                  <a:srgbClr val="006FC0"/>
                </a:solidFill>
                <a:latin typeface="Wingdings"/>
                <a:cs typeface="Wingdings"/>
              </a:rPr>
              <a:t></a:t>
            </a:r>
            <a:r>
              <a:rPr dirty="0" sz="1050" spc="-5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60-65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%.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21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6484620"/>
            <a:ext cx="4572000" cy="52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70075" y="6748271"/>
            <a:ext cx="1552956" cy="416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96867" y="6748271"/>
            <a:ext cx="1552956" cy="4160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42388" y="6748271"/>
            <a:ext cx="879348" cy="4160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17976" y="6748271"/>
            <a:ext cx="879348" cy="4160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81327" y="5623559"/>
            <a:ext cx="3858768" cy="1389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39161" y="5156453"/>
            <a:ext cx="1981200" cy="471170"/>
          </a:xfrm>
          <a:custGeom>
            <a:avLst/>
            <a:gdLst/>
            <a:ahLst/>
            <a:cxnLst/>
            <a:rect l="l" t="t" r="r" b="b"/>
            <a:pathLst>
              <a:path w="1981200" h="471170">
                <a:moveTo>
                  <a:pt x="1902714" y="0"/>
                </a:moveTo>
                <a:lnTo>
                  <a:pt x="78486" y="0"/>
                </a:lnTo>
                <a:lnTo>
                  <a:pt x="47952" y="6173"/>
                </a:lnTo>
                <a:lnTo>
                  <a:pt x="23002" y="23002"/>
                </a:lnTo>
                <a:lnTo>
                  <a:pt x="6173" y="47952"/>
                </a:lnTo>
                <a:lnTo>
                  <a:pt x="0" y="78486"/>
                </a:lnTo>
                <a:lnTo>
                  <a:pt x="0" y="470916"/>
                </a:lnTo>
                <a:lnTo>
                  <a:pt x="1981200" y="470916"/>
                </a:lnTo>
                <a:lnTo>
                  <a:pt x="1981200" y="78486"/>
                </a:lnTo>
                <a:lnTo>
                  <a:pt x="1975026" y="47952"/>
                </a:lnTo>
                <a:lnTo>
                  <a:pt x="1958197" y="23002"/>
                </a:lnTo>
                <a:lnTo>
                  <a:pt x="1933247" y="6173"/>
                </a:lnTo>
                <a:lnTo>
                  <a:pt x="1902714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39161" y="5156453"/>
            <a:ext cx="1981200" cy="471170"/>
          </a:xfrm>
          <a:custGeom>
            <a:avLst/>
            <a:gdLst/>
            <a:ahLst/>
            <a:cxnLst/>
            <a:rect l="l" t="t" r="r" b="b"/>
            <a:pathLst>
              <a:path w="1981200" h="471170">
                <a:moveTo>
                  <a:pt x="78486" y="0"/>
                </a:moveTo>
                <a:lnTo>
                  <a:pt x="1902714" y="0"/>
                </a:lnTo>
                <a:lnTo>
                  <a:pt x="1933247" y="6173"/>
                </a:lnTo>
                <a:lnTo>
                  <a:pt x="1958197" y="23002"/>
                </a:lnTo>
                <a:lnTo>
                  <a:pt x="1975026" y="47952"/>
                </a:lnTo>
                <a:lnTo>
                  <a:pt x="1981200" y="78486"/>
                </a:lnTo>
                <a:lnTo>
                  <a:pt x="1981200" y="470916"/>
                </a:lnTo>
                <a:lnTo>
                  <a:pt x="0" y="470916"/>
                </a:lnTo>
                <a:lnTo>
                  <a:pt x="0" y="78486"/>
                </a:lnTo>
                <a:lnTo>
                  <a:pt x="6173" y="47952"/>
                </a:lnTo>
                <a:lnTo>
                  <a:pt x="23002" y="23002"/>
                </a:lnTo>
                <a:lnTo>
                  <a:pt x="47952" y="6173"/>
                </a:lnTo>
                <a:lnTo>
                  <a:pt x="78486" y="0"/>
                </a:lnTo>
                <a:close/>
              </a:path>
            </a:pathLst>
          </a:custGeom>
          <a:ln w="7619">
            <a:solidFill>
              <a:srgbClr val="AC7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609723" y="5295010"/>
            <a:ext cx="1640839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0"/>
              </a:lnSpc>
            </a:pP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Events </a:t>
            </a:r>
            <a:r>
              <a:rPr dirty="0" sz="1200" spc="-100" b="1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200" spc="-140" b="1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Cardiac</a:t>
            </a:r>
            <a:r>
              <a:rPr dirty="0" sz="12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Cycle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31391" y="7399019"/>
            <a:ext cx="755904" cy="246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13103" y="7174992"/>
            <a:ext cx="794004" cy="298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305813" y="7221982"/>
            <a:ext cx="61722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1</a:t>
            </a:r>
            <a:endParaRPr sz="1000">
              <a:latin typeface="JasmineUPC"/>
              <a:cs typeface="JasmineUPC"/>
            </a:endParaRPr>
          </a:p>
          <a:p>
            <a:pPr algn="ctr" marL="54610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65" b="1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dirty="0" sz="1000" spc="-90" b="1">
                <a:solidFill>
                  <a:srgbClr val="585858"/>
                </a:solidFill>
                <a:latin typeface="Trebuchet MS"/>
                <a:cs typeface="Trebuchet MS"/>
              </a:rPr>
              <a:t>ec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ica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endParaRPr sz="1000">
              <a:latin typeface="Trebuchet MS"/>
              <a:cs typeface="Trebuchet MS"/>
            </a:endParaRPr>
          </a:p>
          <a:p>
            <a:pPr algn="ctr" marL="54610">
              <a:lnSpc>
                <a:spcPts val="1095"/>
              </a:lnSpc>
            </a:pP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events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42744" y="7399019"/>
            <a:ext cx="755904" cy="2468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24455" y="7174992"/>
            <a:ext cx="794004" cy="298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313177" y="7221982"/>
            <a:ext cx="45085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159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2</a:t>
            </a:r>
            <a:endParaRPr sz="1000">
              <a:latin typeface="JasmineUPC"/>
              <a:cs typeface="JasmineUPC"/>
            </a:endParaRPr>
          </a:p>
          <a:p>
            <a:pPr algn="ctr" marL="54610" marR="19685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145" b="1">
                <a:solidFill>
                  <a:srgbClr val="585858"/>
                </a:solidFill>
                <a:latin typeface="Trebuchet MS"/>
                <a:cs typeface="Trebuchet MS"/>
              </a:rPr>
              <a:t>V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dirty="0" sz="1000" spc="-55" b="1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dirty="0" sz="1000" spc="-10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130" b="1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dirty="0" sz="1000" spc="-125" b="1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endParaRPr sz="1000">
              <a:latin typeface="Trebuchet MS"/>
              <a:cs typeface="Trebuchet MS"/>
            </a:endParaRPr>
          </a:p>
          <a:p>
            <a:pPr algn="ctr" marL="27305">
              <a:lnSpc>
                <a:spcPts val="1095"/>
              </a:lnSpc>
            </a:pPr>
            <a:r>
              <a:rPr dirty="0" sz="1000" spc="-75" b="1">
                <a:solidFill>
                  <a:srgbClr val="585858"/>
                </a:solidFill>
                <a:latin typeface="Trebuchet MS"/>
                <a:cs typeface="Trebuchet MS"/>
              </a:rPr>
              <a:t>ch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dirty="0" sz="1000" spc="-5" b="1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54095" y="7399019"/>
            <a:ext cx="755904" cy="2468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34283" y="7174992"/>
            <a:ext cx="795528" cy="2987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187954" y="7221982"/>
            <a:ext cx="49784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3</a:t>
            </a:r>
            <a:endParaRPr sz="1000">
              <a:latin typeface="JasmineUPC"/>
              <a:cs typeface="JasmineUPC"/>
            </a:endParaRPr>
          </a:p>
          <a:p>
            <a:pPr algn="ctr" marL="54610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dirty="0" sz="1000" spc="-120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r>
              <a:rPr dirty="0" sz="1000" spc="-3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dirty="0" sz="1000" spc="-3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120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125" b="1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endParaRPr sz="1000">
              <a:latin typeface="Trebuchet MS"/>
              <a:cs typeface="Trebuchet MS"/>
            </a:endParaRPr>
          </a:p>
          <a:p>
            <a:pPr algn="ctr" marL="53340">
              <a:lnSpc>
                <a:spcPts val="1095"/>
              </a:lnSpc>
            </a:pPr>
            <a:r>
              <a:rPr dirty="0" sz="1000" spc="-75" b="1">
                <a:solidFill>
                  <a:srgbClr val="585858"/>
                </a:solidFill>
                <a:latin typeface="Trebuchet MS"/>
                <a:cs typeface="Trebuchet MS"/>
              </a:rPr>
              <a:t>ch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dirty="0" sz="1000" spc="-5" b="1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5447" y="7399019"/>
            <a:ext cx="755903" cy="2468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45635" y="7174992"/>
            <a:ext cx="795527" cy="2987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187697" y="7221982"/>
            <a:ext cx="37338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699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4</a:t>
            </a:r>
            <a:endParaRPr sz="1000">
              <a:latin typeface="JasmineUPC"/>
              <a:cs typeface="JasmineUPC"/>
            </a:endParaRPr>
          </a:p>
          <a:p>
            <a:pPr algn="ctr" marL="54610" marR="45720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110" b="1">
                <a:solidFill>
                  <a:srgbClr val="585858"/>
                </a:solidFill>
                <a:latin typeface="Trebuchet MS"/>
                <a:cs typeface="Trebuchet MS"/>
              </a:rPr>
              <a:t>Hea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125" b="1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endParaRPr sz="1000">
              <a:latin typeface="Trebuchet MS"/>
              <a:cs typeface="Trebuchet MS"/>
            </a:endParaRPr>
          </a:p>
          <a:p>
            <a:pPr algn="ctr" marL="1270">
              <a:lnSpc>
                <a:spcPts val="1095"/>
              </a:lnSpc>
            </a:pPr>
            <a:r>
              <a:rPr dirty="0" sz="1000" spc="-25" b="1">
                <a:solidFill>
                  <a:srgbClr val="585858"/>
                </a:solidFill>
                <a:latin typeface="Trebuchet MS"/>
                <a:cs typeface="Trebuchet MS"/>
              </a:rPr>
              <a:t>so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dirty="0" sz="1000" spc="2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76800" y="7399019"/>
            <a:ext cx="755903" cy="246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856988" y="7174992"/>
            <a:ext cx="795527" cy="2987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960365" y="7221982"/>
            <a:ext cx="65151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826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5</a:t>
            </a:r>
            <a:endParaRPr sz="1000">
              <a:latin typeface="JasmineUPC"/>
              <a:cs typeface="JasmineUPC"/>
            </a:endParaRPr>
          </a:p>
          <a:p>
            <a:pPr algn="ctr" marL="95885" marR="43815" indent="-55244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96520" algn="l"/>
              </a:tabLst>
            </a:pPr>
            <a:r>
              <a:rPr dirty="0" sz="1000" spc="-80" b="1">
                <a:solidFill>
                  <a:srgbClr val="585858"/>
                </a:solidFill>
                <a:latin typeface="Trebuchet MS"/>
                <a:cs typeface="Trebuchet MS"/>
              </a:rPr>
              <a:t>Electrical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ts val="1095"/>
              </a:lnSpc>
            </a:pP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events</a:t>
            </a:r>
            <a:r>
              <a:rPr dirty="0" sz="1000" spc="-165" b="1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dirty="0" sz="1000" spc="-60" b="1">
                <a:solidFill>
                  <a:srgbClr val="585858"/>
                </a:solidFill>
                <a:latin typeface="Trebuchet MS"/>
                <a:cs typeface="Trebuchet MS"/>
              </a:rPr>
              <a:t>(ECG)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356225" y="8108898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22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1788" y="8927035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85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27276" y="2151888"/>
            <a:ext cx="3595116" cy="483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391795">
              <a:lnSpc>
                <a:spcPct val="100000"/>
              </a:lnSpc>
            </a:pPr>
            <a:r>
              <a:rPr dirty="0" sz="1800" spc="185">
                <a:solidFill>
                  <a:srgbClr val="C00000"/>
                </a:solidFill>
                <a:latin typeface="Arial"/>
                <a:cs typeface="Arial"/>
              </a:rPr>
              <a:t>Ventricular </a:t>
            </a:r>
            <a:r>
              <a:rPr dirty="0" sz="1800" spc="135">
                <a:solidFill>
                  <a:srgbClr val="C00000"/>
                </a:solidFill>
                <a:latin typeface="Arial"/>
                <a:cs typeface="Arial"/>
              </a:rPr>
              <a:t>Volume</a:t>
            </a:r>
            <a:r>
              <a:rPr dirty="0" sz="1800" spc="-3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endParaRPr sz="1800">
              <a:latin typeface="Arial"/>
              <a:cs typeface="Arial"/>
            </a:endParaRPr>
          </a:p>
          <a:p>
            <a:pPr algn="ctr" marL="391795">
              <a:lnSpc>
                <a:spcPct val="100000"/>
              </a:lnSpc>
            </a:pPr>
            <a:r>
              <a:rPr dirty="0" sz="1800" spc="195">
                <a:solidFill>
                  <a:srgbClr val="C00000"/>
                </a:solidFill>
                <a:latin typeface="Arial"/>
                <a:cs typeface="Arial"/>
              </a:rPr>
              <a:t>During</a:t>
            </a: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7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14">
                <a:solidFill>
                  <a:srgbClr val="C00000"/>
                </a:solidFill>
                <a:latin typeface="Arial"/>
                <a:cs typeface="Arial"/>
              </a:rPr>
              <a:t>Cardiac</a:t>
            </a:r>
            <a:r>
              <a:rPr dirty="0" sz="18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75">
                <a:solidFill>
                  <a:srgbClr val="C00000"/>
                </a:solidFill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36064" y="2426207"/>
            <a:ext cx="3179064" cy="48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152650" y="5280405"/>
            <a:ext cx="297561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65">
                <a:solidFill>
                  <a:srgbClr val="C00000"/>
                </a:solidFill>
                <a:latin typeface="Arial"/>
                <a:cs typeface="Arial"/>
              </a:rPr>
              <a:t>Ventricular </a:t>
            </a:r>
            <a:r>
              <a:rPr dirty="0" sz="1600" spc="120">
                <a:solidFill>
                  <a:srgbClr val="C00000"/>
                </a:solidFill>
                <a:latin typeface="Arial"/>
                <a:cs typeface="Arial"/>
              </a:rPr>
              <a:t>Volume</a:t>
            </a:r>
            <a:r>
              <a:rPr dirty="0" sz="1600" spc="-2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10460" y="5671311"/>
            <a:ext cx="3433064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13763" y="6082791"/>
            <a:ext cx="3427476" cy="2468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84878" y="6322059"/>
            <a:ext cx="1356360" cy="246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12239" y="6322059"/>
            <a:ext cx="2080260" cy="725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984878" y="6561328"/>
            <a:ext cx="1356360" cy="7254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12239" y="7039812"/>
            <a:ext cx="2080260" cy="963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84878" y="7279131"/>
            <a:ext cx="1356360" cy="7238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913635" y="5669534"/>
          <a:ext cx="3430270" cy="2333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004"/>
                <a:gridCol w="1348359"/>
              </a:tblGrid>
              <a:tr h="414654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200" spc="10">
                          <a:latin typeface="Arial"/>
                          <a:cs typeface="Arial"/>
                        </a:rPr>
                        <a:t>Phases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2270" marR="210185" indent="-1695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200" spc="-114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  </a:t>
                      </a:r>
                      <a:r>
                        <a:rPr dirty="0" sz="1200" spc="100">
                          <a:latin typeface="Arial"/>
                          <a:cs typeface="Arial"/>
                        </a:rPr>
                        <a:t>volume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87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b="1">
                          <a:solidFill>
                            <a:srgbClr val="CC3300"/>
                          </a:solidFill>
                          <a:latin typeface="Calibri"/>
                          <a:cs typeface="Calibri"/>
                        </a:rPr>
                        <a:t>1. 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12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systole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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87">
                <a:tc rowSpan="3">
                  <a:txBody>
                    <a:bodyPr/>
                    <a:lstStyle/>
                    <a:p>
                      <a:pPr marL="228600" indent="-186055">
                        <a:lnSpc>
                          <a:spcPct val="100000"/>
                        </a:lnSpc>
                        <a:spcBef>
                          <a:spcPts val="90"/>
                        </a:spcBef>
                        <a:buClr>
                          <a:srgbClr val="CC3300"/>
                        </a:buClr>
                        <a:buFont typeface="Calibri"/>
                        <a:buAutoNum type="arabicPeriod" startAt="2"/>
                        <a:tabLst>
                          <a:tab pos="22923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Isometric contraction</a:t>
                      </a:r>
                      <a:r>
                        <a:rPr dirty="0" sz="12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phase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8600" indent="-1860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CC3300"/>
                        </a:buClr>
                        <a:buFont typeface="Calibri"/>
                        <a:buAutoNum type="arabicPeriod" startAt="2"/>
                        <a:tabLst>
                          <a:tab pos="22923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Rapid ejection</a:t>
                      </a:r>
                      <a:r>
                        <a:rPr dirty="0" sz="1200" spc="-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phase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8600" indent="-1860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CC3300"/>
                        </a:buClr>
                        <a:buFont typeface="Calibri"/>
                        <a:buAutoNum type="arabicPeriod" startAt="2"/>
                        <a:tabLst>
                          <a:tab pos="22923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Reduced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2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Constant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2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rapidly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7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2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slowly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87">
                <a:tc rowSpan="4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b="1">
                          <a:solidFill>
                            <a:srgbClr val="CC3300"/>
                          </a:solidFill>
                          <a:latin typeface="Calibri"/>
                          <a:cs typeface="Calibri"/>
                        </a:rPr>
                        <a:t>? </a:t>
                      </a:r>
                      <a:r>
                        <a:rPr dirty="0" sz="1200" spc="165" b="1">
                          <a:solidFill>
                            <a:srgbClr val="CC33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Protodiastole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8600" indent="-1860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CC3300"/>
                        </a:buClr>
                        <a:buFont typeface="Calibri"/>
                        <a:buAutoNum type="arabicPeriod" startAt="5"/>
                        <a:tabLst>
                          <a:tab pos="22923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Isometric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relaxation</a:t>
                      </a:r>
                      <a:r>
                        <a:rPr dirty="0" sz="1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phase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8600" indent="-1860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CC3300"/>
                        </a:buClr>
                        <a:buFont typeface="Calibri"/>
                        <a:buAutoNum type="arabicPeriod" startAt="5"/>
                        <a:tabLst>
                          <a:tab pos="229235" algn="l"/>
                        </a:tabLst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Rapid filling</a:t>
                      </a:r>
                      <a:r>
                        <a:rPr dirty="0" sz="12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phase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28600" indent="-186055">
                        <a:lnSpc>
                          <a:spcPct val="100000"/>
                        </a:lnSpc>
                        <a:spcBef>
                          <a:spcPts val="285"/>
                        </a:spcBef>
                        <a:buClr>
                          <a:srgbClr val="CC3300"/>
                        </a:buClr>
                        <a:buFont typeface="Calibri"/>
                        <a:buAutoNum type="arabicPeriod" startAt="5"/>
                        <a:tabLst>
                          <a:tab pos="229235" algn="l"/>
                        </a:tabLst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Reduced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filling</a:t>
                      </a:r>
                      <a:r>
                        <a:rPr dirty="0" sz="12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phase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Constant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Constant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01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2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rapidly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86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2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slowly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5343525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67711" y="2119883"/>
            <a:ext cx="2570988" cy="536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>
              <a:latin typeface="Times New Roman"/>
              <a:cs typeface="Times New Roman"/>
            </a:endParaRPr>
          </a:p>
          <a:p>
            <a:pPr marL="786130" marR="531495" indent="480059">
              <a:lnSpc>
                <a:spcPct val="100000"/>
              </a:lnSpc>
            </a:pPr>
            <a:r>
              <a:rPr dirty="0" sz="2000" spc="105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dirty="0" sz="2000" spc="60">
                <a:solidFill>
                  <a:srgbClr val="C00000"/>
                </a:solidFill>
                <a:latin typeface="Arial"/>
                <a:cs typeface="Arial"/>
              </a:rPr>
              <a:t>Changes  </a:t>
            </a:r>
            <a:r>
              <a:rPr dirty="0" sz="2000" spc="225">
                <a:solidFill>
                  <a:srgbClr val="C00000"/>
                </a:solidFill>
                <a:latin typeface="Arial"/>
                <a:cs typeface="Arial"/>
              </a:rPr>
              <a:t>During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19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2000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C00000"/>
                </a:solidFill>
                <a:latin typeface="Arial"/>
                <a:cs typeface="Arial"/>
              </a:rPr>
              <a:t>Cardiac</a:t>
            </a:r>
            <a:r>
              <a:rPr dirty="0" sz="2000" spc="-1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C00000"/>
                </a:solidFill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87651" y="2424683"/>
            <a:ext cx="3531108" cy="536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91513" y="5832475"/>
            <a:ext cx="96012" cy="97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91513" y="6260719"/>
            <a:ext cx="96012" cy="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90217" y="6530467"/>
            <a:ext cx="88392" cy="89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90217" y="6749922"/>
            <a:ext cx="88392" cy="89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91513" y="7165975"/>
            <a:ext cx="96012" cy="97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90217" y="7435722"/>
            <a:ext cx="88392" cy="899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353820">
              <a:lnSpc>
                <a:spcPct val="100000"/>
              </a:lnSpc>
              <a:spcBef>
                <a:spcPts val="5"/>
              </a:spcBef>
            </a:pP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800" spc="-1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5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endParaRPr sz="1800">
              <a:latin typeface="Arial"/>
              <a:cs typeface="Arial"/>
            </a:endParaRPr>
          </a:p>
          <a:p>
            <a:pPr marL="782955" marR="2377440">
              <a:lnSpc>
                <a:spcPct val="216200"/>
              </a:lnSpc>
              <a:spcBef>
                <a:spcPts val="105"/>
              </a:spcBef>
            </a:pPr>
            <a:r>
              <a:rPr dirty="0" sz="1300" spc="-15" b="1">
                <a:latin typeface="Calibri"/>
                <a:cs typeface="Calibri"/>
              </a:rPr>
              <a:t>Ventricular </a:t>
            </a:r>
            <a:r>
              <a:rPr dirty="0" sz="1300" spc="-10" b="1">
                <a:latin typeface="Calibri"/>
                <a:cs typeface="Calibri"/>
              </a:rPr>
              <a:t>pressure  Aortic</a:t>
            </a:r>
            <a:r>
              <a:rPr dirty="0" sz="1300" spc="-4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pressure</a:t>
            </a:r>
            <a:endParaRPr sz="1300">
              <a:latin typeface="Calibri"/>
              <a:cs typeface="Calibri"/>
            </a:endParaRPr>
          </a:p>
          <a:p>
            <a:pPr marL="1063625" marR="1826260">
              <a:lnSpc>
                <a:spcPct val="120000"/>
              </a:lnSpc>
              <a:spcBef>
                <a:spcPts val="315"/>
              </a:spcBef>
            </a:pPr>
            <a:r>
              <a:rPr dirty="0" sz="1200" spc="-5">
                <a:latin typeface="Calibri"/>
                <a:cs typeface="Calibri"/>
              </a:rPr>
              <a:t>Arterial pressure </a:t>
            </a:r>
            <a:r>
              <a:rPr dirty="0" sz="1200" spc="-15">
                <a:latin typeface="Calibri"/>
                <a:cs typeface="Calibri"/>
              </a:rPr>
              <a:t>waves  </a:t>
            </a:r>
            <a:r>
              <a:rPr dirty="0" sz="1200">
                <a:latin typeface="Calibri"/>
                <a:cs typeface="Calibri"/>
              </a:rPr>
              <a:t>Pulmonary </a:t>
            </a:r>
            <a:r>
              <a:rPr dirty="0" sz="1200" spc="-5">
                <a:latin typeface="Calibri"/>
                <a:cs typeface="Calibri"/>
              </a:rPr>
              <a:t>artery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pressure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782955">
              <a:lnSpc>
                <a:spcPct val="100000"/>
              </a:lnSpc>
            </a:pPr>
            <a:r>
              <a:rPr dirty="0" sz="1300" spc="-15" b="1">
                <a:latin typeface="Calibri"/>
                <a:cs typeface="Calibri"/>
              </a:rPr>
              <a:t>Atrial</a:t>
            </a:r>
            <a:r>
              <a:rPr dirty="0" sz="1300" spc="-40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pressure</a:t>
            </a:r>
            <a:endParaRPr sz="1300">
              <a:latin typeface="Calibri"/>
              <a:cs typeface="Calibri"/>
            </a:endParaRPr>
          </a:p>
          <a:p>
            <a:pPr marL="1063625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Calibri"/>
                <a:cs typeface="Calibri"/>
              </a:rPr>
              <a:t>Jugular </a:t>
            </a:r>
            <a:r>
              <a:rPr dirty="0" sz="1200" spc="-5">
                <a:latin typeface="Calibri"/>
                <a:cs typeface="Calibri"/>
              </a:rPr>
              <a:t>venous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pressure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26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35608" y="1645920"/>
            <a:ext cx="4032504" cy="2377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4261" y="1288541"/>
            <a:ext cx="4381500" cy="224154"/>
          </a:xfrm>
          <a:custGeom>
            <a:avLst/>
            <a:gdLst/>
            <a:ahLst/>
            <a:cxnLst/>
            <a:rect l="l" t="t" r="r" b="b"/>
            <a:pathLst>
              <a:path w="4381500" h="224155">
                <a:moveTo>
                  <a:pt x="0" y="224027"/>
                </a:moveTo>
                <a:lnTo>
                  <a:pt x="4381500" y="224027"/>
                </a:lnTo>
                <a:lnTo>
                  <a:pt x="4381500" y="0"/>
                </a:lnTo>
                <a:lnTo>
                  <a:pt x="0" y="0"/>
                </a:lnTo>
                <a:lnTo>
                  <a:pt x="0" y="22402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13966" y="1899666"/>
            <a:ext cx="0" cy="1656714"/>
          </a:xfrm>
          <a:custGeom>
            <a:avLst/>
            <a:gdLst/>
            <a:ahLst/>
            <a:cxnLst/>
            <a:rect l="l" t="t" r="r" b="b"/>
            <a:pathLst>
              <a:path w="0" h="1656714">
                <a:moveTo>
                  <a:pt x="0" y="0"/>
                </a:moveTo>
                <a:lnTo>
                  <a:pt x="0" y="1656206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65198" y="3352038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 h="0">
                <a:moveTo>
                  <a:pt x="47878" y="0"/>
                </a:moveTo>
                <a:lnTo>
                  <a:pt x="0" y="0"/>
                </a:lnTo>
              </a:path>
            </a:pathLst>
          </a:custGeom>
          <a:ln w="4572">
            <a:solidFill>
              <a:srgbClr val="AAAA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95855" y="3183635"/>
            <a:ext cx="108585" cy="143510"/>
          </a:xfrm>
          <a:custGeom>
            <a:avLst/>
            <a:gdLst/>
            <a:ahLst/>
            <a:cxnLst/>
            <a:rect l="l" t="t" r="r" b="b"/>
            <a:pathLst>
              <a:path w="108585" h="143510">
                <a:moveTo>
                  <a:pt x="0" y="143255"/>
                </a:moveTo>
                <a:lnTo>
                  <a:pt x="108204" y="143255"/>
                </a:lnTo>
                <a:lnTo>
                  <a:pt x="108204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131112" y="856741"/>
          <a:ext cx="4608195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57"/>
                <a:gridCol w="4380407"/>
              </a:tblGrid>
              <a:tr h="41960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4027">
                <a:tc>
                  <a:txBody>
                    <a:bodyPr/>
                    <a:lstStyle/>
                    <a:p>
                      <a:pPr/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B8D9D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ts val="1500"/>
                        </a:lnSpc>
                      </a:pPr>
                      <a:r>
                        <a:rPr dirty="0" sz="1400" spc="14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Ventricular </a:t>
                      </a:r>
                      <a:r>
                        <a:rPr dirty="0" sz="1400" spc="7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dirty="0" sz="1400" spc="4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r>
                        <a:rPr dirty="0" sz="1400" spc="-26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4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… </a:t>
                      </a:r>
                      <a:r>
                        <a:rPr dirty="0" sz="1400" spc="6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120/3-12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572">
                      <a:solidFill>
                        <a:srgbClr val="B8D9D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B8D9D0"/>
                      </a:solidFill>
                      <a:prstDash val="solid"/>
                    </a:lnT>
                    <a:lnB w="4572">
                      <a:solidFill>
                        <a:srgbClr val="B8D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78447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 marR="131445">
                        <a:lnSpc>
                          <a:spcPct val="100000"/>
                        </a:lnSpc>
                      </a:pPr>
                      <a:r>
                        <a:rPr dirty="0" sz="1000" spc="-6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1000" spc="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icular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r" marR="244475">
                        <a:lnSpc>
                          <a:spcPct val="100000"/>
                        </a:lnSpc>
                        <a:tabLst>
                          <a:tab pos="3036570" algn="l"/>
                        </a:tabLst>
                      </a:pPr>
                      <a:r>
                        <a:rPr dirty="0" baseline="19444" sz="1500">
                          <a:latin typeface="Arial"/>
                          <a:cs typeface="Arial"/>
                        </a:rPr>
                        <a:t>0</a:t>
                      </a:r>
                      <a:r>
                        <a:rPr dirty="0" baseline="19444" sz="15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0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 marR="252729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dirty="0" sz="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00022" y="6253098"/>
            <a:ext cx="88392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00022" y="6504558"/>
            <a:ext cx="82295" cy="83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00022" y="7364094"/>
            <a:ext cx="88392" cy="89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78935" y="5458967"/>
            <a:ext cx="2036064" cy="26730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70838" y="5211317"/>
            <a:ext cx="4344670" cy="233679"/>
          </a:xfrm>
          <a:custGeom>
            <a:avLst/>
            <a:gdLst/>
            <a:ahLst/>
            <a:cxnLst/>
            <a:rect l="l" t="t" r="r" b="b"/>
            <a:pathLst>
              <a:path w="4344670" h="233679">
                <a:moveTo>
                  <a:pt x="0" y="233172"/>
                </a:moveTo>
                <a:lnTo>
                  <a:pt x="4344161" y="233172"/>
                </a:lnTo>
                <a:lnTo>
                  <a:pt x="4344162" y="0"/>
                </a:lnTo>
                <a:lnTo>
                  <a:pt x="0" y="0"/>
                </a:lnTo>
                <a:lnTo>
                  <a:pt x="0" y="23317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18178" y="6264402"/>
            <a:ext cx="231140" cy="194945"/>
          </a:xfrm>
          <a:custGeom>
            <a:avLst/>
            <a:gdLst/>
            <a:ahLst/>
            <a:cxnLst/>
            <a:rect l="l" t="t" r="r" b="b"/>
            <a:pathLst>
              <a:path w="231139" h="194945">
                <a:moveTo>
                  <a:pt x="186497" y="36740"/>
                </a:moveTo>
                <a:lnTo>
                  <a:pt x="158172" y="41491"/>
                </a:lnTo>
                <a:lnTo>
                  <a:pt x="888" y="172593"/>
                </a:lnTo>
                <a:lnTo>
                  <a:pt x="0" y="181737"/>
                </a:lnTo>
                <a:lnTo>
                  <a:pt x="10287" y="194056"/>
                </a:lnTo>
                <a:lnTo>
                  <a:pt x="19431" y="194818"/>
                </a:lnTo>
                <a:lnTo>
                  <a:pt x="176704" y="63724"/>
                </a:lnTo>
                <a:lnTo>
                  <a:pt x="186497" y="36740"/>
                </a:lnTo>
                <a:close/>
              </a:path>
              <a:path w="231139" h="194945">
                <a:moveTo>
                  <a:pt x="220855" y="26922"/>
                </a:moveTo>
                <a:lnTo>
                  <a:pt x="176704" y="63724"/>
                </a:lnTo>
                <a:lnTo>
                  <a:pt x="160655" y="107950"/>
                </a:lnTo>
                <a:lnTo>
                  <a:pt x="157861" y="115443"/>
                </a:lnTo>
                <a:lnTo>
                  <a:pt x="161798" y="123825"/>
                </a:lnTo>
                <a:lnTo>
                  <a:pt x="169291" y="126492"/>
                </a:lnTo>
                <a:lnTo>
                  <a:pt x="176784" y="129286"/>
                </a:lnTo>
                <a:lnTo>
                  <a:pt x="185166" y="125349"/>
                </a:lnTo>
                <a:lnTo>
                  <a:pt x="187833" y="117856"/>
                </a:lnTo>
                <a:lnTo>
                  <a:pt x="220855" y="26922"/>
                </a:lnTo>
                <a:close/>
              </a:path>
              <a:path w="231139" h="194945">
                <a:moveTo>
                  <a:pt x="223305" y="13462"/>
                </a:moveTo>
                <a:lnTo>
                  <a:pt x="194945" y="13462"/>
                </a:lnTo>
                <a:lnTo>
                  <a:pt x="210947" y="32639"/>
                </a:lnTo>
                <a:lnTo>
                  <a:pt x="186497" y="36740"/>
                </a:lnTo>
                <a:lnTo>
                  <a:pt x="176704" y="63724"/>
                </a:lnTo>
                <a:lnTo>
                  <a:pt x="220855" y="26922"/>
                </a:lnTo>
                <a:lnTo>
                  <a:pt x="224677" y="16396"/>
                </a:lnTo>
                <a:lnTo>
                  <a:pt x="224789" y="15240"/>
                </a:lnTo>
                <a:lnTo>
                  <a:pt x="223305" y="13462"/>
                </a:lnTo>
                <a:close/>
              </a:path>
              <a:path w="231139" h="194945">
                <a:moveTo>
                  <a:pt x="202251" y="4749"/>
                </a:moveTo>
                <a:lnTo>
                  <a:pt x="106934" y="20700"/>
                </a:lnTo>
                <a:lnTo>
                  <a:pt x="99060" y="22098"/>
                </a:lnTo>
                <a:lnTo>
                  <a:pt x="93725" y="29591"/>
                </a:lnTo>
                <a:lnTo>
                  <a:pt x="95123" y="37465"/>
                </a:lnTo>
                <a:lnTo>
                  <a:pt x="96393" y="45339"/>
                </a:lnTo>
                <a:lnTo>
                  <a:pt x="103886" y="50673"/>
                </a:lnTo>
                <a:lnTo>
                  <a:pt x="158172" y="41491"/>
                </a:lnTo>
                <a:lnTo>
                  <a:pt x="202251" y="4749"/>
                </a:lnTo>
                <a:close/>
              </a:path>
              <a:path w="231139" h="194945">
                <a:moveTo>
                  <a:pt x="213618" y="2847"/>
                </a:moveTo>
                <a:lnTo>
                  <a:pt x="202251" y="4749"/>
                </a:lnTo>
                <a:lnTo>
                  <a:pt x="158172" y="41491"/>
                </a:lnTo>
                <a:lnTo>
                  <a:pt x="186497" y="36740"/>
                </a:lnTo>
                <a:lnTo>
                  <a:pt x="194945" y="13462"/>
                </a:lnTo>
                <a:lnTo>
                  <a:pt x="223305" y="13462"/>
                </a:lnTo>
                <a:lnTo>
                  <a:pt x="214502" y="2921"/>
                </a:lnTo>
                <a:lnTo>
                  <a:pt x="213618" y="2847"/>
                </a:lnTo>
                <a:close/>
              </a:path>
              <a:path w="231139" h="194945">
                <a:moveTo>
                  <a:pt x="194945" y="13462"/>
                </a:moveTo>
                <a:lnTo>
                  <a:pt x="186497" y="36740"/>
                </a:lnTo>
                <a:lnTo>
                  <a:pt x="210947" y="32639"/>
                </a:lnTo>
                <a:lnTo>
                  <a:pt x="194945" y="13462"/>
                </a:lnTo>
                <a:close/>
              </a:path>
              <a:path w="231139" h="194945">
                <a:moveTo>
                  <a:pt x="224677" y="16396"/>
                </a:moveTo>
                <a:lnTo>
                  <a:pt x="220855" y="26922"/>
                </a:lnTo>
                <a:lnTo>
                  <a:pt x="223900" y="24384"/>
                </a:lnTo>
                <a:lnTo>
                  <a:pt x="224677" y="16396"/>
                </a:lnTo>
                <a:close/>
              </a:path>
              <a:path w="231139" h="194945">
                <a:moveTo>
                  <a:pt x="230632" y="0"/>
                </a:moveTo>
                <a:lnTo>
                  <a:pt x="213618" y="2847"/>
                </a:lnTo>
                <a:lnTo>
                  <a:pt x="214502" y="2921"/>
                </a:lnTo>
                <a:lnTo>
                  <a:pt x="224789" y="15240"/>
                </a:lnTo>
                <a:lnTo>
                  <a:pt x="224677" y="16396"/>
                </a:lnTo>
                <a:lnTo>
                  <a:pt x="230632" y="0"/>
                </a:lnTo>
                <a:close/>
              </a:path>
              <a:path w="231139" h="194945">
                <a:moveTo>
                  <a:pt x="205359" y="2159"/>
                </a:moveTo>
                <a:lnTo>
                  <a:pt x="202251" y="4749"/>
                </a:lnTo>
                <a:lnTo>
                  <a:pt x="213618" y="2847"/>
                </a:lnTo>
                <a:lnTo>
                  <a:pt x="205359" y="21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29251" y="6088507"/>
            <a:ext cx="551815" cy="166370"/>
          </a:xfrm>
          <a:custGeom>
            <a:avLst/>
            <a:gdLst/>
            <a:ahLst/>
            <a:cxnLst/>
            <a:rect l="l" t="t" r="r" b="b"/>
            <a:pathLst>
              <a:path w="551814" h="166370">
                <a:moveTo>
                  <a:pt x="83666" y="45189"/>
                </a:moveTo>
                <a:lnTo>
                  <a:pt x="56392" y="54547"/>
                </a:lnTo>
                <a:lnTo>
                  <a:pt x="77908" y="73628"/>
                </a:lnTo>
                <a:lnTo>
                  <a:pt x="540893" y="166243"/>
                </a:lnTo>
                <a:lnTo>
                  <a:pt x="548513" y="161163"/>
                </a:lnTo>
                <a:lnTo>
                  <a:pt x="550163" y="153289"/>
                </a:lnTo>
                <a:lnTo>
                  <a:pt x="551688" y="145415"/>
                </a:lnTo>
                <a:lnTo>
                  <a:pt x="546608" y="137795"/>
                </a:lnTo>
                <a:lnTo>
                  <a:pt x="83666" y="45189"/>
                </a:lnTo>
                <a:close/>
              </a:path>
              <a:path w="551814" h="166370">
                <a:moveTo>
                  <a:pt x="21501" y="62364"/>
                </a:moveTo>
                <a:lnTo>
                  <a:pt x="99822" y="131826"/>
                </a:lnTo>
                <a:lnTo>
                  <a:pt x="108965" y="131191"/>
                </a:lnTo>
                <a:lnTo>
                  <a:pt x="119634" y="119253"/>
                </a:lnTo>
                <a:lnTo>
                  <a:pt x="119125" y="110109"/>
                </a:lnTo>
                <a:lnTo>
                  <a:pt x="113029" y="104775"/>
                </a:lnTo>
                <a:lnTo>
                  <a:pt x="77908" y="73628"/>
                </a:lnTo>
                <a:lnTo>
                  <a:pt x="21501" y="62364"/>
                </a:lnTo>
                <a:close/>
              </a:path>
              <a:path w="551814" h="166370">
                <a:moveTo>
                  <a:pt x="27284" y="33929"/>
                </a:moveTo>
                <a:lnTo>
                  <a:pt x="16514" y="37631"/>
                </a:lnTo>
                <a:lnTo>
                  <a:pt x="15621" y="38227"/>
                </a:lnTo>
                <a:lnTo>
                  <a:pt x="14097" y="46101"/>
                </a:lnTo>
                <a:lnTo>
                  <a:pt x="12446" y="53975"/>
                </a:lnTo>
                <a:lnTo>
                  <a:pt x="13038" y="54863"/>
                </a:lnTo>
                <a:lnTo>
                  <a:pt x="21501" y="62364"/>
                </a:lnTo>
                <a:lnTo>
                  <a:pt x="77908" y="73628"/>
                </a:lnTo>
                <a:lnTo>
                  <a:pt x="65485" y="62611"/>
                </a:lnTo>
                <a:lnTo>
                  <a:pt x="32893" y="62611"/>
                </a:lnTo>
                <a:lnTo>
                  <a:pt x="37846" y="38100"/>
                </a:lnTo>
                <a:lnTo>
                  <a:pt x="48247" y="38100"/>
                </a:lnTo>
                <a:lnTo>
                  <a:pt x="27284" y="33929"/>
                </a:lnTo>
                <a:close/>
              </a:path>
              <a:path w="551814" h="166370">
                <a:moveTo>
                  <a:pt x="37846" y="38100"/>
                </a:moveTo>
                <a:lnTo>
                  <a:pt x="32893" y="62611"/>
                </a:lnTo>
                <a:lnTo>
                  <a:pt x="56392" y="54547"/>
                </a:lnTo>
                <a:lnTo>
                  <a:pt x="37846" y="38100"/>
                </a:lnTo>
                <a:close/>
              </a:path>
              <a:path w="551814" h="166370">
                <a:moveTo>
                  <a:pt x="56392" y="54547"/>
                </a:moveTo>
                <a:lnTo>
                  <a:pt x="32893" y="62611"/>
                </a:lnTo>
                <a:lnTo>
                  <a:pt x="65485" y="62611"/>
                </a:lnTo>
                <a:lnTo>
                  <a:pt x="56392" y="54547"/>
                </a:lnTo>
                <a:close/>
              </a:path>
              <a:path w="551814" h="166370">
                <a:moveTo>
                  <a:pt x="13038" y="54863"/>
                </a:moveTo>
                <a:lnTo>
                  <a:pt x="17525" y="61595"/>
                </a:lnTo>
                <a:lnTo>
                  <a:pt x="21501" y="62364"/>
                </a:lnTo>
                <a:lnTo>
                  <a:pt x="13038" y="54863"/>
                </a:lnTo>
                <a:close/>
              </a:path>
              <a:path w="551814" h="166370">
                <a:moveTo>
                  <a:pt x="16514" y="37631"/>
                </a:moveTo>
                <a:lnTo>
                  <a:pt x="0" y="43307"/>
                </a:lnTo>
                <a:lnTo>
                  <a:pt x="13038" y="54863"/>
                </a:lnTo>
                <a:lnTo>
                  <a:pt x="12446" y="53975"/>
                </a:lnTo>
                <a:lnTo>
                  <a:pt x="14097" y="46101"/>
                </a:lnTo>
                <a:lnTo>
                  <a:pt x="15621" y="38227"/>
                </a:lnTo>
                <a:lnTo>
                  <a:pt x="16514" y="37631"/>
                </a:lnTo>
                <a:close/>
              </a:path>
              <a:path w="551814" h="166370">
                <a:moveTo>
                  <a:pt x="48247" y="38100"/>
                </a:moveTo>
                <a:lnTo>
                  <a:pt x="37846" y="38100"/>
                </a:lnTo>
                <a:lnTo>
                  <a:pt x="56392" y="54547"/>
                </a:lnTo>
                <a:lnTo>
                  <a:pt x="83666" y="45189"/>
                </a:lnTo>
                <a:lnTo>
                  <a:pt x="48247" y="38100"/>
                </a:lnTo>
                <a:close/>
              </a:path>
              <a:path w="551814" h="166370">
                <a:moveTo>
                  <a:pt x="126237" y="0"/>
                </a:moveTo>
                <a:lnTo>
                  <a:pt x="118618" y="2540"/>
                </a:lnTo>
                <a:lnTo>
                  <a:pt x="27284" y="33929"/>
                </a:lnTo>
                <a:lnTo>
                  <a:pt x="83666" y="45189"/>
                </a:lnTo>
                <a:lnTo>
                  <a:pt x="135636" y="27432"/>
                </a:lnTo>
                <a:lnTo>
                  <a:pt x="139700" y="19177"/>
                </a:lnTo>
                <a:lnTo>
                  <a:pt x="137033" y="11557"/>
                </a:lnTo>
                <a:lnTo>
                  <a:pt x="134493" y="4064"/>
                </a:lnTo>
                <a:lnTo>
                  <a:pt x="126237" y="0"/>
                </a:lnTo>
                <a:close/>
              </a:path>
              <a:path w="551814" h="166370">
                <a:moveTo>
                  <a:pt x="23240" y="33147"/>
                </a:moveTo>
                <a:lnTo>
                  <a:pt x="16514" y="37631"/>
                </a:lnTo>
                <a:lnTo>
                  <a:pt x="27284" y="33929"/>
                </a:lnTo>
                <a:lnTo>
                  <a:pt x="23240" y="331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27446" y="6222110"/>
            <a:ext cx="255270" cy="588010"/>
          </a:xfrm>
          <a:custGeom>
            <a:avLst/>
            <a:gdLst/>
            <a:ahLst/>
            <a:cxnLst/>
            <a:rect l="l" t="t" r="r" b="b"/>
            <a:pathLst>
              <a:path w="255270" h="588009">
                <a:moveTo>
                  <a:pt x="19071" y="570683"/>
                </a:moveTo>
                <a:lnTo>
                  <a:pt x="21970" y="588009"/>
                </a:lnTo>
                <a:lnTo>
                  <a:pt x="34969" y="577469"/>
                </a:lnTo>
                <a:lnTo>
                  <a:pt x="34416" y="577469"/>
                </a:lnTo>
                <a:lnTo>
                  <a:pt x="27050" y="574675"/>
                </a:lnTo>
                <a:lnTo>
                  <a:pt x="19557" y="571753"/>
                </a:lnTo>
                <a:lnTo>
                  <a:pt x="19071" y="570683"/>
                </a:lnTo>
                <a:close/>
              </a:path>
              <a:path w="255270" h="588009">
                <a:moveTo>
                  <a:pt x="37564" y="505861"/>
                </a:moveTo>
                <a:lnTo>
                  <a:pt x="17205" y="559531"/>
                </a:lnTo>
                <a:lnTo>
                  <a:pt x="19071" y="570683"/>
                </a:lnTo>
                <a:lnTo>
                  <a:pt x="19557" y="571753"/>
                </a:lnTo>
                <a:lnTo>
                  <a:pt x="27050" y="574675"/>
                </a:lnTo>
                <a:lnTo>
                  <a:pt x="34416" y="577469"/>
                </a:lnTo>
                <a:lnTo>
                  <a:pt x="35673" y="576897"/>
                </a:lnTo>
                <a:lnTo>
                  <a:pt x="44246" y="569945"/>
                </a:lnTo>
                <a:lnTo>
                  <a:pt x="45719" y="566165"/>
                </a:lnTo>
                <a:lnTo>
                  <a:pt x="48560" y="558672"/>
                </a:lnTo>
                <a:lnTo>
                  <a:pt x="46354" y="558672"/>
                </a:lnTo>
                <a:lnTo>
                  <a:pt x="22987" y="549782"/>
                </a:lnTo>
                <a:lnTo>
                  <a:pt x="42279" y="534186"/>
                </a:lnTo>
                <a:lnTo>
                  <a:pt x="37564" y="505861"/>
                </a:lnTo>
                <a:close/>
              </a:path>
              <a:path w="255270" h="588009">
                <a:moveTo>
                  <a:pt x="35673" y="576897"/>
                </a:moveTo>
                <a:lnTo>
                  <a:pt x="34416" y="577469"/>
                </a:lnTo>
                <a:lnTo>
                  <a:pt x="34969" y="577469"/>
                </a:lnTo>
                <a:lnTo>
                  <a:pt x="35673" y="576897"/>
                </a:lnTo>
                <a:close/>
              </a:path>
              <a:path w="255270" h="588009">
                <a:moveTo>
                  <a:pt x="44246" y="569945"/>
                </a:moveTo>
                <a:lnTo>
                  <a:pt x="35673" y="576897"/>
                </a:lnTo>
                <a:lnTo>
                  <a:pt x="42799" y="573658"/>
                </a:lnTo>
                <a:lnTo>
                  <a:pt x="44246" y="569945"/>
                </a:lnTo>
                <a:close/>
              </a:path>
              <a:path w="255270" h="588009">
                <a:moveTo>
                  <a:pt x="17205" y="559531"/>
                </a:moveTo>
                <a:lnTo>
                  <a:pt x="15748" y="563371"/>
                </a:lnTo>
                <a:lnTo>
                  <a:pt x="19071" y="570683"/>
                </a:lnTo>
                <a:lnTo>
                  <a:pt x="17205" y="559531"/>
                </a:lnTo>
                <a:close/>
              </a:path>
              <a:path w="255270" h="588009">
                <a:moveTo>
                  <a:pt x="107441" y="481583"/>
                </a:moveTo>
                <a:lnTo>
                  <a:pt x="101218" y="486537"/>
                </a:lnTo>
                <a:lnTo>
                  <a:pt x="64722" y="516042"/>
                </a:lnTo>
                <a:lnTo>
                  <a:pt x="45719" y="566165"/>
                </a:lnTo>
                <a:lnTo>
                  <a:pt x="44246" y="569945"/>
                </a:lnTo>
                <a:lnTo>
                  <a:pt x="119379" y="509015"/>
                </a:lnTo>
                <a:lnTo>
                  <a:pt x="125602" y="504063"/>
                </a:lnTo>
                <a:lnTo>
                  <a:pt x="126618" y="494919"/>
                </a:lnTo>
                <a:lnTo>
                  <a:pt x="121538" y="488695"/>
                </a:lnTo>
                <a:lnTo>
                  <a:pt x="116586" y="482472"/>
                </a:lnTo>
                <a:lnTo>
                  <a:pt x="107441" y="481583"/>
                </a:lnTo>
                <a:close/>
              </a:path>
              <a:path w="255270" h="588009">
                <a:moveTo>
                  <a:pt x="21081" y="446277"/>
                </a:moveTo>
                <a:lnTo>
                  <a:pt x="13207" y="447547"/>
                </a:lnTo>
                <a:lnTo>
                  <a:pt x="5333" y="448944"/>
                </a:lnTo>
                <a:lnTo>
                  <a:pt x="0" y="456438"/>
                </a:lnTo>
                <a:lnTo>
                  <a:pt x="1269" y="464312"/>
                </a:lnTo>
                <a:lnTo>
                  <a:pt x="17205" y="559531"/>
                </a:lnTo>
                <a:lnTo>
                  <a:pt x="37564" y="505861"/>
                </a:lnTo>
                <a:lnTo>
                  <a:pt x="29844" y="459486"/>
                </a:lnTo>
                <a:lnTo>
                  <a:pt x="28575" y="451612"/>
                </a:lnTo>
                <a:lnTo>
                  <a:pt x="21081" y="446277"/>
                </a:lnTo>
                <a:close/>
              </a:path>
              <a:path w="255270" h="588009">
                <a:moveTo>
                  <a:pt x="42279" y="534186"/>
                </a:moveTo>
                <a:lnTo>
                  <a:pt x="22987" y="549782"/>
                </a:lnTo>
                <a:lnTo>
                  <a:pt x="46354" y="558672"/>
                </a:lnTo>
                <a:lnTo>
                  <a:pt x="42279" y="534186"/>
                </a:lnTo>
                <a:close/>
              </a:path>
              <a:path w="255270" h="588009">
                <a:moveTo>
                  <a:pt x="64722" y="516042"/>
                </a:moveTo>
                <a:lnTo>
                  <a:pt x="42279" y="534186"/>
                </a:lnTo>
                <a:lnTo>
                  <a:pt x="46354" y="558672"/>
                </a:lnTo>
                <a:lnTo>
                  <a:pt x="48560" y="558672"/>
                </a:lnTo>
                <a:lnTo>
                  <a:pt x="64722" y="516042"/>
                </a:lnTo>
                <a:close/>
              </a:path>
              <a:path w="255270" h="588009">
                <a:moveTo>
                  <a:pt x="236347" y="0"/>
                </a:moveTo>
                <a:lnTo>
                  <a:pt x="227964" y="3809"/>
                </a:lnTo>
                <a:lnTo>
                  <a:pt x="225170" y="11302"/>
                </a:lnTo>
                <a:lnTo>
                  <a:pt x="37564" y="505861"/>
                </a:lnTo>
                <a:lnTo>
                  <a:pt x="42279" y="534186"/>
                </a:lnTo>
                <a:lnTo>
                  <a:pt x="64722" y="516042"/>
                </a:lnTo>
                <a:lnTo>
                  <a:pt x="255015" y="14096"/>
                </a:lnTo>
                <a:lnTo>
                  <a:pt x="251332" y="5714"/>
                </a:lnTo>
                <a:lnTo>
                  <a:pt x="243839" y="2793"/>
                </a:lnTo>
                <a:lnTo>
                  <a:pt x="2363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1131112" y="4833492"/>
          <a:ext cx="4608195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33"/>
                <a:gridCol w="4343831"/>
              </a:tblGrid>
              <a:tr h="36563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3172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1">
                      <a:solidFill>
                        <a:srgbClr val="B8D9D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580"/>
                        </a:lnSpc>
                      </a:pPr>
                      <a:r>
                        <a:rPr dirty="0" sz="1400" spc="17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Aortic</a:t>
                      </a:r>
                      <a:r>
                        <a:rPr dirty="0" sz="1400" spc="-24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7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dirty="0" sz="1400" spc="4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Changes </a:t>
                      </a:r>
                      <a:r>
                        <a:rPr dirty="0" sz="1400" spc="-13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… </a:t>
                      </a:r>
                      <a:r>
                        <a:rPr dirty="0" sz="1400" spc="9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120/80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571">
                      <a:solidFill>
                        <a:srgbClr val="B8D9D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4571">
                      <a:solidFill>
                        <a:srgbClr val="B8D9D0"/>
                      </a:solidFill>
                      <a:prstDash val="solid"/>
                    </a:lnT>
                    <a:lnB w="4572">
                      <a:solidFill>
                        <a:srgbClr val="B8D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82930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1334" indent="-17335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alphaLcPeriod"/>
                        <a:tabLst>
                          <a:tab pos="521970" algn="l"/>
                        </a:tabLst>
                      </a:pPr>
                      <a:r>
                        <a:rPr dirty="0" sz="1000" spc="65">
                          <a:latin typeface="Arial"/>
                          <a:cs typeface="Arial"/>
                        </a:rPr>
                        <a:t>Ascending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anacrotic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95">
                          <a:latin typeface="Arial"/>
                          <a:cs typeface="Arial"/>
                        </a:rPr>
                        <a:t>limb: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2009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‘rapid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1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phase.’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6435" marR="2456815" indent="31750">
                        <a:lnSpc>
                          <a:spcPts val="1310"/>
                        </a:lnSpc>
                        <a:spcBef>
                          <a:spcPts val="65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Aortic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press </a:t>
                      </a:r>
                      <a:r>
                        <a:rPr dirty="0" sz="1100" b="1"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up to</a:t>
                      </a:r>
                      <a:r>
                        <a:rPr dirty="0" sz="11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120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mmHg.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28955" indent="-18097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LcPeriod" startAt="2"/>
                        <a:tabLst>
                          <a:tab pos="529590" algn="l"/>
                        </a:tabLst>
                      </a:pPr>
                      <a:r>
                        <a:rPr dirty="0" sz="1000" spc="50">
                          <a:latin typeface="Arial"/>
                          <a:cs typeface="Arial"/>
                        </a:rPr>
                        <a:t>Descending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14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catacrotic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75">
                          <a:latin typeface="Arial"/>
                          <a:cs typeface="Arial"/>
                        </a:rPr>
                        <a:t>limb</a:t>
                      </a:r>
                      <a:r>
                        <a:rPr dirty="0" sz="1000" spc="75" b="1">
                          <a:latin typeface="Trebuchet MS"/>
                          <a:cs typeface="Trebuchet MS"/>
                        </a:rPr>
                        <a:t>: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7181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Passes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 4</a:t>
                      </a:r>
                      <a:r>
                        <a:rPr dirty="0"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stages.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2527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5977" y="1590166"/>
            <a:ext cx="126492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55977" y="1795907"/>
            <a:ext cx="126492" cy="12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87982" y="2442082"/>
            <a:ext cx="120395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87982" y="2638679"/>
            <a:ext cx="120395" cy="121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87982" y="3278759"/>
            <a:ext cx="120395" cy="121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78223" y="1644395"/>
            <a:ext cx="1629155" cy="2516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13510" y="1072133"/>
            <a:ext cx="3312160" cy="216535"/>
          </a:xfrm>
          <a:prstGeom prst="rect">
            <a:avLst/>
          </a:prstGeom>
          <a:solidFill>
            <a:srgbClr val="C3E2DB"/>
          </a:solidFill>
          <a:ln w="4571">
            <a:solidFill>
              <a:srgbClr val="CAD3B8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35"/>
              </a:spcBef>
            </a:pPr>
            <a:r>
              <a:rPr dirty="0" sz="1100" spc="25">
                <a:latin typeface="Arial"/>
                <a:cs typeface="Arial"/>
              </a:rPr>
              <a:t>Stages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the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Descending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/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Catacrotic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Limb: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732790" indent="-260985"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  <a:tabLst>
                <a:tab pos="640080" algn="l"/>
              </a:tabLst>
            </a:pPr>
            <a:r>
              <a:rPr dirty="0" sz="950" spc="-5" b="1">
                <a:latin typeface="Symbol"/>
                <a:cs typeface="Symbol"/>
              </a:rPr>
              <a:t>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110">
                <a:latin typeface="Arial"/>
                <a:cs typeface="Arial"/>
              </a:rPr>
              <a:t>Aortic</a:t>
            </a:r>
            <a:r>
              <a:rPr dirty="0" sz="950" spc="-70">
                <a:latin typeface="Arial"/>
                <a:cs typeface="Arial"/>
              </a:rPr>
              <a:t> </a:t>
            </a:r>
            <a:r>
              <a:rPr dirty="0" sz="950" spc="35">
                <a:latin typeface="Arial"/>
                <a:cs typeface="Arial"/>
              </a:rPr>
              <a:t>press:</a:t>
            </a:r>
            <a:endParaRPr sz="950">
              <a:latin typeface="Arial"/>
              <a:cs typeface="Arial"/>
            </a:endParaRPr>
          </a:p>
          <a:p>
            <a:pPr marL="929005">
              <a:lnSpc>
                <a:spcPct val="100000"/>
              </a:lnSpc>
              <a:spcBef>
                <a:spcPts val="395"/>
              </a:spcBef>
            </a:pPr>
            <a:r>
              <a:rPr dirty="0" sz="1000" spc="-5">
                <a:latin typeface="Calibri"/>
                <a:cs typeface="Calibri"/>
              </a:rPr>
              <a:t>With ‘reduced ejection </a:t>
            </a:r>
            <a:r>
              <a:rPr dirty="0" sz="1000" spc="-15">
                <a:latin typeface="Calibri"/>
                <a:cs typeface="Calibri"/>
              </a:rPr>
              <a:t>phase.’</a:t>
            </a:r>
            <a:endParaRPr sz="1000">
              <a:latin typeface="Calibri"/>
              <a:cs typeface="Calibri"/>
            </a:endParaRPr>
          </a:p>
          <a:p>
            <a:pPr marL="929005">
              <a:lnSpc>
                <a:spcPct val="100000"/>
              </a:lnSpc>
              <a:spcBef>
                <a:spcPts val="420"/>
              </a:spcBef>
            </a:pPr>
            <a:r>
              <a:rPr dirty="0" sz="1000" spc="-5">
                <a:latin typeface="Calibri"/>
                <a:cs typeface="Calibri"/>
              </a:rPr>
              <a:t>Amount of blood </a:t>
            </a:r>
            <a:r>
              <a:rPr dirty="0" sz="1000" spc="-10">
                <a:latin typeface="Calibri"/>
                <a:cs typeface="Calibri"/>
              </a:rPr>
              <a:t>enters </a:t>
            </a:r>
            <a:r>
              <a:rPr dirty="0" sz="1000" spc="-5">
                <a:latin typeface="Calibri"/>
                <a:cs typeface="Calibri"/>
              </a:rPr>
              <a:t>aorta </a:t>
            </a:r>
            <a:r>
              <a:rPr dirty="0" sz="1000" spc="-5" b="1">
                <a:latin typeface="Calibri"/>
                <a:cs typeface="Calibri"/>
              </a:rPr>
              <a:t>&lt;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leaves.</a:t>
            </a:r>
            <a:endParaRPr sz="1000">
              <a:latin typeface="Calibri"/>
              <a:cs typeface="Calibri"/>
            </a:endParaRPr>
          </a:p>
          <a:p>
            <a:pPr marL="641350" indent="-169545">
              <a:lnSpc>
                <a:spcPct val="100000"/>
              </a:lnSpc>
              <a:spcBef>
                <a:spcPts val="720"/>
              </a:spcBef>
              <a:buAutoNum type="arabicPeriod" startAt="2"/>
              <a:tabLst>
                <a:tab pos="641985" algn="l"/>
              </a:tabLst>
            </a:pPr>
            <a:r>
              <a:rPr dirty="0" sz="950" spc="90">
                <a:latin typeface="Arial"/>
                <a:cs typeface="Arial"/>
              </a:rPr>
              <a:t>Dicrotic notch</a:t>
            </a:r>
            <a:r>
              <a:rPr dirty="0" sz="950" spc="-195">
                <a:latin typeface="Arial"/>
                <a:cs typeface="Arial"/>
              </a:rPr>
              <a:t> </a:t>
            </a:r>
            <a:r>
              <a:rPr dirty="0" sz="950" spc="85">
                <a:latin typeface="Arial"/>
                <a:cs typeface="Arial"/>
              </a:rPr>
              <a:t>(incisura):</a:t>
            </a:r>
            <a:endParaRPr sz="950">
              <a:latin typeface="Arial"/>
              <a:cs typeface="Arial"/>
            </a:endParaRPr>
          </a:p>
          <a:p>
            <a:pPr algn="ctr" marR="1903730">
              <a:lnSpc>
                <a:spcPct val="100000"/>
              </a:lnSpc>
              <a:spcBef>
                <a:spcPts val="415"/>
              </a:spcBef>
            </a:pPr>
            <a:r>
              <a:rPr dirty="0" sz="1000" spc="-5">
                <a:latin typeface="Calibri"/>
                <a:cs typeface="Calibri"/>
              </a:rPr>
              <a:t>Due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5">
                <a:latin typeface="Calibri"/>
                <a:cs typeface="Calibri"/>
              </a:rPr>
              <a:t>closure of </a:t>
            </a:r>
            <a:r>
              <a:rPr dirty="0" sz="1000">
                <a:latin typeface="Calibri"/>
                <a:cs typeface="Calibri"/>
              </a:rPr>
              <a:t>aortic-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95">
                <a:latin typeface="Calibri"/>
                <a:cs typeface="Calibri"/>
              </a:rPr>
              <a:t>v.</a:t>
            </a:r>
            <a:endParaRPr sz="1000">
              <a:latin typeface="Calibri"/>
              <a:cs typeface="Calibri"/>
            </a:endParaRPr>
          </a:p>
          <a:p>
            <a:pPr marL="929005">
              <a:lnSpc>
                <a:spcPct val="100000"/>
              </a:lnSpc>
              <a:spcBef>
                <a:spcPts val="409"/>
              </a:spcBef>
            </a:pPr>
            <a:r>
              <a:rPr dirty="0" sz="950" spc="-5">
                <a:latin typeface="Calibri"/>
                <a:cs typeface="Calibri"/>
              </a:rPr>
              <a:t>Sudden drop </a:t>
            </a:r>
            <a:r>
              <a:rPr dirty="0" sz="950">
                <a:latin typeface="Calibri"/>
                <a:cs typeface="Calibri"/>
              </a:rPr>
              <a:t>in </a:t>
            </a:r>
            <a:r>
              <a:rPr dirty="0" sz="950" spc="-5">
                <a:latin typeface="Calibri"/>
                <a:cs typeface="Calibri"/>
              </a:rPr>
              <a:t>aortic</a:t>
            </a:r>
            <a:r>
              <a:rPr dirty="0" sz="950" spc="-35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pressure.</a:t>
            </a:r>
            <a:endParaRPr sz="950">
              <a:latin typeface="Calibri"/>
              <a:cs typeface="Calibri"/>
            </a:endParaRPr>
          </a:p>
          <a:p>
            <a:pPr marL="929005">
              <a:lnSpc>
                <a:spcPct val="100000"/>
              </a:lnSpc>
              <a:spcBef>
                <a:spcPts val="409"/>
              </a:spcBef>
            </a:pPr>
            <a:r>
              <a:rPr dirty="0" sz="950" spc="-15">
                <a:latin typeface="Calibri"/>
                <a:cs typeface="Calibri"/>
              </a:rPr>
              <a:t>At </a:t>
            </a:r>
            <a:r>
              <a:rPr dirty="0" sz="950" spc="-5">
                <a:latin typeface="Calibri"/>
                <a:cs typeface="Calibri"/>
              </a:rPr>
              <a:t>end of ventricular</a:t>
            </a:r>
            <a:r>
              <a:rPr dirty="0" sz="950" spc="-55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systole.</a:t>
            </a:r>
            <a:endParaRPr sz="950">
              <a:latin typeface="Calibri"/>
              <a:cs typeface="Calibri"/>
            </a:endParaRPr>
          </a:p>
          <a:p>
            <a:pPr marL="641350" indent="-169545">
              <a:lnSpc>
                <a:spcPct val="100000"/>
              </a:lnSpc>
              <a:spcBef>
                <a:spcPts val="740"/>
              </a:spcBef>
              <a:buAutoNum type="arabicPeriod" startAt="3"/>
              <a:tabLst>
                <a:tab pos="641985" algn="l"/>
              </a:tabLst>
            </a:pPr>
            <a:r>
              <a:rPr dirty="0" sz="950" spc="90">
                <a:latin typeface="Arial"/>
                <a:cs typeface="Arial"/>
              </a:rPr>
              <a:t>Dicrotic</a:t>
            </a:r>
            <a:r>
              <a:rPr dirty="0" sz="950" spc="-95">
                <a:latin typeface="Arial"/>
                <a:cs typeface="Arial"/>
              </a:rPr>
              <a:t> </a:t>
            </a:r>
            <a:r>
              <a:rPr dirty="0" sz="950" spc="55">
                <a:latin typeface="Arial"/>
                <a:cs typeface="Arial"/>
              </a:rPr>
              <a:t>wave:</a:t>
            </a:r>
            <a:endParaRPr sz="95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390"/>
              </a:spcBef>
            </a:pPr>
            <a:r>
              <a:rPr dirty="0" sz="1000" spc="-5">
                <a:latin typeface="Calibri"/>
                <a:cs typeface="Calibri"/>
              </a:rPr>
              <a:t>Due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5">
                <a:latin typeface="Calibri"/>
                <a:cs typeface="Calibri"/>
              </a:rPr>
              <a:t>elastic </a:t>
            </a:r>
            <a:r>
              <a:rPr dirty="0" sz="1000" spc="-10">
                <a:latin typeface="Calibri"/>
                <a:cs typeface="Calibri"/>
              </a:rPr>
              <a:t>recoil </a:t>
            </a:r>
            <a:r>
              <a:rPr dirty="0" sz="1000" spc="-5">
                <a:latin typeface="Calibri"/>
                <a:cs typeface="Calibri"/>
              </a:rPr>
              <a:t>of the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aorta.</a:t>
            </a:r>
            <a:endParaRPr sz="1000">
              <a:latin typeface="Calibri"/>
              <a:cs typeface="Calibri"/>
            </a:endParaRPr>
          </a:p>
          <a:p>
            <a:pPr marL="929005">
              <a:lnSpc>
                <a:spcPct val="100000"/>
              </a:lnSpc>
              <a:spcBef>
                <a:spcPts val="420"/>
              </a:spcBef>
            </a:pPr>
            <a:r>
              <a:rPr dirty="0" sz="950" spc="-5">
                <a:latin typeface="Calibri"/>
                <a:cs typeface="Calibri"/>
              </a:rPr>
              <a:t>Slight </a:t>
            </a:r>
            <a:r>
              <a:rPr dirty="0" sz="950" spc="-5" b="1">
                <a:latin typeface="Symbol"/>
                <a:cs typeface="Symbol"/>
              </a:rPr>
              <a:t>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-5">
                <a:latin typeface="Calibri"/>
                <a:cs typeface="Calibri"/>
              </a:rPr>
              <a:t>in aortic</a:t>
            </a:r>
            <a:r>
              <a:rPr dirty="0" sz="950" spc="-6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pressure.</a:t>
            </a:r>
            <a:endParaRPr sz="950">
              <a:latin typeface="Calibri"/>
              <a:cs typeface="Calibri"/>
            </a:endParaRPr>
          </a:p>
          <a:p>
            <a:pPr marL="732790" marR="1592580" indent="-260985">
              <a:lnSpc>
                <a:spcPct val="135000"/>
              </a:lnSpc>
              <a:spcBef>
                <a:spcPts val="285"/>
              </a:spcBef>
              <a:buAutoNum type="arabicPeriod" startAt="4"/>
              <a:tabLst>
                <a:tab pos="641350" algn="l"/>
              </a:tabLst>
            </a:pPr>
            <a:r>
              <a:rPr dirty="0" sz="950" spc="95">
                <a:latin typeface="Arial"/>
                <a:cs typeface="Arial"/>
              </a:rPr>
              <a:t>Slow </a:t>
            </a:r>
            <a:r>
              <a:rPr dirty="0" sz="950" spc="-5" b="1">
                <a:latin typeface="Symbol"/>
                <a:cs typeface="Symbol"/>
              </a:rPr>
              <a:t>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95">
                <a:latin typeface="Arial"/>
                <a:cs typeface="Arial"/>
              </a:rPr>
              <a:t>aortic </a:t>
            </a:r>
            <a:r>
              <a:rPr dirty="0" sz="950" spc="35">
                <a:latin typeface="Arial"/>
                <a:cs typeface="Arial"/>
              </a:rPr>
              <a:t>press: </a:t>
            </a:r>
            <a:r>
              <a:rPr dirty="0" sz="1000" spc="-5">
                <a:latin typeface="Calibri"/>
                <a:cs typeface="Calibri"/>
              </a:rPr>
              <a:t>up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5">
                <a:latin typeface="Calibri"/>
                <a:cs typeface="Calibri"/>
              </a:rPr>
              <a:t>80 mmHg.  Due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5">
                <a:latin typeface="Calibri"/>
                <a:cs typeface="Calibri"/>
              </a:rPr>
              <a:t>continued flow of blood </a:t>
            </a:r>
            <a:r>
              <a:rPr dirty="0" sz="1000" spc="-10">
                <a:latin typeface="Calibri"/>
                <a:cs typeface="Calibri"/>
              </a:rPr>
              <a:t>from </a:t>
            </a:r>
            <a:r>
              <a:rPr dirty="0" sz="1000" spc="-5">
                <a:latin typeface="Calibri"/>
                <a:cs typeface="Calibri"/>
              </a:rPr>
              <a:t> aorta</a:t>
            </a:r>
            <a:endParaRPr sz="1000">
              <a:latin typeface="Calibri"/>
              <a:cs typeface="Calibri"/>
            </a:endParaRPr>
          </a:p>
          <a:p>
            <a:pPr algn="ctr" marR="1877695">
              <a:lnSpc>
                <a:spcPts val="1090"/>
              </a:lnSpc>
            </a:pPr>
            <a:r>
              <a:rPr dirty="0" sz="1000" spc="-5" b="1">
                <a:latin typeface="Symbol"/>
                <a:cs typeface="Symbol"/>
              </a:rPr>
              <a:t></a:t>
            </a:r>
            <a:r>
              <a:rPr dirty="0" sz="1000" spc="-5" b="1">
                <a:latin typeface="Times New Roman"/>
                <a:cs typeface="Times New Roman"/>
              </a:rPr>
              <a:t> </a:t>
            </a:r>
            <a:r>
              <a:rPr dirty="0" sz="1000" spc="-15">
                <a:latin typeface="Calibri"/>
                <a:cs typeface="Calibri"/>
              </a:rPr>
              <a:t>systemic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circulation.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29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0475" y="1992883"/>
            <a:ext cx="164465" cy="266700"/>
          </a:xfrm>
          <a:custGeom>
            <a:avLst/>
            <a:gdLst/>
            <a:ahLst/>
            <a:cxnLst/>
            <a:rect l="l" t="t" r="r" b="b"/>
            <a:pathLst>
              <a:path w="164464" h="266700">
                <a:moveTo>
                  <a:pt x="2123" y="249251"/>
                </a:moveTo>
                <a:lnTo>
                  <a:pt x="2159" y="266573"/>
                </a:lnTo>
                <a:lnTo>
                  <a:pt x="16702" y="258318"/>
                </a:lnTo>
                <a:lnTo>
                  <a:pt x="16255" y="258318"/>
                </a:lnTo>
                <a:lnTo>
                  <a:pt x="2412" y="250317"/>
                </a:lnTo>
                <a:lnTo>
                  <a:pt x="2123" y="249251"/>
                </a:lnTo>
                <a:close/>
              </a:path>
              <a:path w="164464" h="266700">
                <a:moveTo>
                  <a:pt x="30925" y="188198"/>
                </a:moveTo>
                <a:lnTo>
                  <a:pt x="2100" y="237811"/>
                </a:lnTo>
                <a:lnTo>
                  <a:pt x="2123" y="249251"/>
                </a:lnTo>
                <a:lnTo>
                  <a:pt x="2412" y="250317"/>
                </a:lnTo>
                <a:lnTo>
                  <a:pt x="16255" y="258318"/>
                </a:lnTo>
                <a:lnTo>
                  <a:pt x="17123" y="258079"/>
                </a:lnTo>
                <a:lnTo>
                  <a:pt x="27079" y="252428"/>
                </a:lnTo>
                <a:lnTo>
                  <a:pt x="29083" y="249047"/>
                </a:lnTo>
                <a:lnTo>
                  <a:pt x="33359" y="241681"/>
                </a:lnTo>
                <a:lnTo>
                  <a:pt x="30987" y="241681"/>
                </a:lnTo>
                <a:lnTo>
                  <a:pt x="9398" y="229108"/>
                </a:lnTo>
                <a:lnTo>
                  <a:pt x="30958" y="216872"/>
                </a:lnTo>
                <a:lnTo>
                  <a:pt x="30925" y="188198"/>
                </a:lnTo>
                <a:close/>
              </a:path>
              <a:path w="164464" h="266700">
                <a:moveTo>
                  <a:pt x="17123" y="258079"/>
                </a:moveTo>
                <a:lnTo>
                  <a:pt x="16255" y="258318"/>
                </a:lnTo>
                <a:lnTo>
                  <a:pt x="16702" y="258318"/>
                </a:lnTo>
                <a:lnTo>
                  <a:pt x="17123" y="258079"/>
                </a:lnTo>
                <a:close/>
              </a:path>
              <a:path w="164464" h="266700">
                <a:moveTo>
                  <a:pt x="27079" y="252428"/>
                </a:moveTo>
                <a:lnTo>
                  <a:pt x="17123" y="258079"/>
                </a:lnTo>
                <a:lnTo>
                  <a:pt x="25019" y="255905"/>
                </a:lnTo>
                <a:lnTo>
                  <a:pt x="27079" y="252428"/>
                </a:lnTo>
                <a:close/>
              </a:path>
              <a:path w="164464" h="266700">
                <a:moveTo>
                  <a:pt x="103759" y="175514"/>
                </a:moveTo>
                <a:lnTo>
                  <a:pt x="56021" y="202649"/>
                </a:lnTo>
                <a:lnTo>
                  <a:pt x="28961" y="249251"/>
                </a:lnTo>
                <a:lnTo>
                  <a:pt x="27079" y="252428"/>
                </a:lnTo>
                <a:lnTo>
                  <a:pt x="118110" y="200787"/>
                </a:lnTo>
                <a:lnTo>
                  <a:pt x="120523" y="191897"/>
                </a:lnTo>
                <a:lnTo>
                  <a:pt x="116586" y="184912"/>
                </a:lnTo>
                <a:lnTo>
                  <a:pt x="112649" y="178054"/>
                </a:lnTo>
                <a:lnTo>
                  <a:pt x="103759" y="175514"/>
                </a:lnTo>
                <a:close/>
              </a:path>
              <a:path w="164464" h="266700">
                <a:moveTo>
                  <a:pt x="2100" y="237811"/>
                </a:moveTo>
                <a:lnTo>
                  <a:pt x="0" y="241426"/>
                </a:lnTo>
                <a:lnTo>
                  <a:pt x="2123" y="249251"/>
                </a:lnTo>
                <a:lnTo>
                  <a:pt x="2100" y="237811"/>
                </a:lnTo>
                <a:close/>
              </a:path>
              <a:path w="164464" h="266700">
                <a:moveTo>
                  <a:pt x="30958" y="216872"/>
                </a:moveTo>
                <a:lnTo>
                  <a:pt x="9398" y="229108"/>
                </a:lnTo>
                <a:lnTo>
                  <a:pt x="30987" y="241681"/>
                </a:lnTo>
                <a:lnTo>
                  <a:pt x="30958" y="216872"/>
                </a:lnTo>
                <a:close/>
              </a:path>
              <a:path w="164464" h="266700">
                <a:moveTo>
                  <a:pt x="56021" y="202649"/>
                </a:moveTo>
                <a:lnTo>
                  <a:pt x="30958" y="216872"/>
                </a:lnTo>
                <a:lnTo>
                  <a:pt x="30987" y="241681"/>
                </a:lnTo>
                <a:lnTo>
                  <a:pt x="33359" y="241681"/>
                </a:lnTo>
                <a:lnTo>
                  <a:pt x="56021" y="202649"/>
                </a:lnTo>
                <a:close/>
              </a:path>
              <a:path w="164464" h="266700">
                <a:moveTo>
                  <a:pt x="24384" y="126746"/>
                </a:moveTo>
                <a:lnTo>
                  <a:pt x="8382" y="126746"/>
                </a:lnTo>
                <a:lnTo>
                  <a:pt x="1904" y="133223"/>
                </a:lnTo>
                <a:lnTo>
                  <a:pt x="2100" y="237811"/>
                </a:lnTo>
                <a:lnTo>
                  <a:pt x="30925" y="188198"/>
                </a:lnTo>
                <a:lnTo>
                  <a:pt x="30861" y="133223"/>
                </a:lnTo>
                <a:lnTo>
                  <a:pt x="24384" y="126746"/>
                </a:lnTo>
                <a:close/>
              </a:path>
              <a:path w="164464" h="266700">
                <a:moveTo>
                  <a:pt x="147827" y="0"/>
                </a:moveTo>
                <a:lnTo>
                  <a:pt x="138937" y="2286"/>
                </a:lnTo>
                <a:lnTo>
                  <a:pt x="30925" y="188198"/>
                </a:lnTo>
                <a:lnTo>
                  <a:pt x="30958" y="216872"/>
                </a:lnTo>
                <a:lnTo>
                  <a:pt x="56021" y="202649"/>
                </a:lnTo>
                <a:lnTo>
                  <a:pt x="159892" y="23749"/>
                </a:lnTo>
                <a:lnTo>
                  <a:pt x="163957" y="16891"/>
                </a:lnTo>
                <a:lnTo>
                  <a:pt x="161544" y="8000"/>
                </a:lnTo>
                <a:lnTo>
                  <a:pt x="154686" y="3937"/>
                </a:lnTo>
                <a:lnTo>
                  <a:pt x="1478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76444" y="2547239"/>
            <a:ext cx="133350" cy="303530"/>
          </a:xfrm>
          <a:custGeom>
            <a:avLst/>
            <a:gdLst/>
            <a:ahLst/>
            <a:cxnLst/>
            <a:rect l="l" t="t" r="r" b="b"/>
            <a:pathLst>
              <a:path w="133350" h="303530">
                <a:moveTo>
                  <a:pt x="73846" y="57023"/>
                </a:moveTo>
                <a:lnTo>
                  <a:pt x="56369" y="79877"/>
                </a:lnTo>
                <a:lnTo>
                  <a:pt x="30606" y="286384"/>
                </a:lnTo>
                <a:lnTo>
                  <a:pt x="29590" y="294258"/>
                </a:lnTo>
                <a:lnTo>
                  <a:pt x="35178" y="301497"/>
                </a:lnTo>
                <a:lnTo>
                  <a:pt x="51053" y="303529"/>
                </a:lnTo>
                <a:lnTo>
                  <a:pt x="58292" y="297941"/>
                </a:lnTo>
                <a:lnTo>
                  <a:pt x="59308" y="289940"/>
                </a:lnTo>
                <a:lnTo>
                  <a:pt x="85162" y="83513"/>
                </a:lnTo>
                <a:lnTo>
                  <a:pt x="73846" y="57023"/>
                </a:lnTo>
                <a:close/>
              </a:path>
              <a:path w="133350" h="303530">
                <a:moveTo>
                  <a:pt x="92269" y="26380"/>
                </a:moveTo>
                <a:lnTo>
                  <a:pt x="91820" y="30352"/>
                </a:lnTo>
                <a:lnTo>
                  <a:pt x="85162" y="83513"/>
                </a:lnTo>
                <a:lnTo>
                  <a:pt x="103631" y="126745"/>
                </a:lnTo>
                <a:lnTo>
                  <a:pt x="106679" y="134111"/>
                </a:lnTo>
                <a:lnTo>
                  <a:pt x="115188" y="137540"/>
                </a:lnTo>
                <a:lnTo>
                  <a:pt x="129920" y="131190"/>
                </a:lnTo>
                <a:lnTo>
                  <a:pt x="133350" y="122681"/>
                </a:lnTo>
                <a:lnTo>
                  <a:pt x="130120" y="115188"/>
                </a:lnTo>
                <a:lnTo>
                  <a:pt x="92269" y="26380"/>
                </a:lnTo>
                <a:close/>
              </a:path>
              <a:path w="133350" h="303530">
                <a:moveTo>
                  <a:pt x="63479" y="22956"/>
                </a:moveTo>
                <a:lnTo>
                  <a:pt x="0" y="106044"/>
                </a:lnTo>
                <a:lnTo>
                  <a:pt x="1142" y="115188"/>
                </a:lnTo>
                <a:lnTo>
                  <a:pt x="7619" y="120014"/>
                </a:lnTo>
                <a:lnTo>
                  <a:pt x="13969" y="124840"/>
                </a:lnTo>
                <a:lnTo>
                  <a:pt x="22986" y="123570"/>
                </a:lnTo>
                <a:lnTo>
                  <a:pt x="29366" y="115188"/>
                </a:lnTo>
                <a:lnTo>
                  <a:pt x="56369" y="79877"/>
                </a:lnTo>
                <a:lnTo>
                  <a:pt x="63479" y="22956"/>
                </a:lnTo>
                <a:close/>
              </a:path>
              <a:path w="133350" h="303530">
                <a:moveTo>
                  <a:pt x="91327" y="34289"/>
                </a:moveTo>
                <a:lnTo>
                  <a:pt x="64134" y="34289"/>
                </a:lnTo>
                <a:lnTo>
                  <a:pt x="88900" y="37337"/>
                </a:lnTo>
                <a:lnTo>
                  <a:pt x="73846" y="57023"/>
                </a:lnTo>
                <a:lnTo>
                  <a:pt x="85162" y="83513"/>
                </a:lnTo>
                <a:lnTo>
                  <a:pt x="91327" y="34289"/>
                </a:lnTo>
                <a:close/>
              </a:path>
              <a:path w="133350" h="303530">
                <a:moveTo>
                  <a:pt x="71246" y="13207"/>
                </a:moveTo>
                <a:lnTo>
                  <a:pt x="70475" y="13803"/>
                </a:lnTo>
                <a:lnTo>
                  <a:pt x="63479" y="22956"/>
                </a:lnTo>
                <a:lnTo>
                  <a:pt x="56369" y="79877"/>
                </a:lnTo>
                <a:lnTo>
                  <a:pt x="73846" y="57023"/>
                </a:lnTo>
                <a:lnTo>
                  <a:pt x="64134" y="34289"/>
                </a:lnTo>
                <a:lnTo>
                  <a:pt x="91327" y="34289"/>
                </a:lnTo>
                <a:lnTo>
                  <a:pt x="91820" y="30352"/>
                </a:lnTo>
                <a:lnTo>
                  <a:pt x="92269" y="26380"/>
                </a:lnTo>
                <a:lnTo>
                  <a:pt x="88013" y="16395"/>
                </a:lnTo>
                <a:lnTo>
                  <a:pt x="87121" y="15239"/>
                </a:lnTo>
                <a:lnTo>
                  <a:pt x="71246" y="13207"/>
                </a:lnTo>
                <a:close/>
              </a:path>
              <a:path w="133350" h="303530">
                <a:moveTo>
                  <a:pt x="64134" y="34289"/>
                </a:moveTo>
                <a:lnTo>
                  <a:pt x="73846" y="57023"/>
                </a:lnTo>
                <a:lnTo>
                  <a:pt x="88900" y="37337"/>
                </a:lnTo>
                <a:lnTo>
                  <a:pt x="64134" y="34289"/>
                </a:lnTo>
                <a:close/>
              </a:path>
              <a:path w="133350" h="303530">
                <a:moveTo>
                  <a:pt x="88013" y="16395"/>
                </a:moveTo>
                <a:lnTo>
                  <a:pt x="92269" y="26380"/>
                </a:lnTo>
                <a:lnTo>
                  <a:pt x="92709" y="22478"/>
                </a:lnTo>
                <a:lnTo>
                  <a:pt x="88013" y="16395"/>
                </a:lnTo>
                <a:close/>
              </a:path>
              <a:path w="133350" h="303530">
                <a:moveTo>
                  <a:pt x="70475" y="13803"/>
                </a:moveTo>
                <a:lnTo>
                  <a:pt x="64007" y="18795"/>
                </a:lnTo>
                <a:lnTo>
                  <a:pt x="63479" y="22956"/>
                </a:lnTo>
                <a:lnTo>
                  <a:pt x="70475" y="13803"/>
                </a:lnTo>
                <a:close/>
              </a:path>
              <a:path w="133350" h="303530">
                <a:moveTo>
                  <a:pt x="86655" y="13207"/>
                </a:moveTo>
                <a:lnTo>
                  <a:pt x="71246" y="13207"/>
                </a:lnTo>
                <a:lnTo>
                  <a:pt x="87121" y="15239"/>
                </a:lnTo>
                <a:lnTo>
                  <a:pt x="88013" y="16395"/>
                </a:lnTo>
                <a:lnTo>
                  <a:pt x="86655" y="13207"/>
                </a:lnTo>
                <a:close/>
              </a:path>
              <a:path w="133350" h="303530">
                <a:moveTo>
                  <a:pt x="81025" y="0"/>
                </a:moveTo>
                <a:lnTo>
                  <a:pt x="70475" y="13803"/>
                </a:lnTo>
                <a:lnTo>
                  <a:pt x="71246" y="13207"/>
                </a:lnTo>
                <a:lnTo>
                  <a:pt x="86655" y="13207"/>
                </a:lnTo>
                <a:lnTo>
                  <a:pt x="81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30495" y="2194051"/>
            <a:ext cx="164465" cy="266700"/>
          </a:xfrm>
          <a:custGeom>
            <a:avLst/>
            <a:gdLst/>
            <a:ahLst/>
            <a:cxnLst/>
            <a:rect l="l" t="t" r="r" b="b"/>
            <a:pathLst>
              <a:path w="164464" h="266700">
                <a:moveTo>
                  <a:pt x="2123" y="249251"/>
                </a:moveTo>
                <a:lnTo>
                  <a:pt x="2158" y="266573"/>
                </a:lnTo>
                <a:lnTo>
                  <a:pt x="16702" y="258318"/>
                </a:lnTo>
                <a:lnTo>
                  <a:pt x="16255" y="258318"/>
                </a:lnTo>
                <a:lnTo>
                  <a:pt x="2412" y="250317"/>
                </a:lnTo>
                <a:lnTo>
                  <a:pt x="2123" y="249251"/>
                </a:lnTo>
                <a:close/>
              </a:path>
              <a:path w="164464" h="266700">
                <a:moveTo>
                  <a:pt x="30925" y="188198"/>
                </a:moveTo>
                <a:lnTo>
                  <a:pt x="2100" y="237811"/>
                </a:lnTo>
                <a:lnTo>
                  <a:pt x="2123" y="249251"/>
                </a:lnTo>
                <a:lnTo>
                  <a:pt x="2412" y="250317"/>
                </a:lnTo>
                <a:lnTo>
                  <a:pt x="16255" y="258318"/>
                </a:lnTo>
                <a:lnTo>
                  <a:pt x="17123" y="258079"/>
                </a:lnTo>
                <a:lnTo>
                  <a:pt x="27079" y="252428"/>
                </a:lnTo>
                <a:lnTo>
                  <a:pt x="29082" y="249047"/>
                </a:lnTo>
                <a:lnTo>
                  <a:pt x="33359" y="241680"/>
                </a:lnTo>
                <a:lnTo>
                  <a:pt x="30987" y="241680"/>
                </a:lnTo>
                <a:lnTo>
                  <a:pt x="9397" y="229107"/>
                </a:lnTo>
                <a:lnTo>
                  <a:pt x="30958" y="216872"/>
                </a:lnTo>
                <a:lnTo>
                  <a:pt x="30925" y="188198"/>
                </a:lnTo>
                <a:close/>
              </a:path>
              <a:path w="164464" h="266700">
                <a:moveTo>
                  <a:pt x="17123" y="258079"/>
                </a:moveTo>
                <a:lnTo>
                  <a:pt x="16255" y="258318"/>
                </a:lnTo>
                <a:lnTo>
                  <a:pt x="16702" y="258318"/>
                </a:lnTo>
                <a:lnTo>
                  <a:pt x="17123" y="258079"/>
                </a:lnTo>
                <a:close/>
              </a:path>
              <a:path w="164464" h="266700">
                <a:moveTo>
                  <a:pt x="27079" y="252428"/>
                </a:moveTo>
                <a:lnTo>
                  <a:pt x="17123" y="258079"/>
                </a:lnTo>
                <a:lnTo>
                  <a:pt x="25018" y="255904"/>
                </a:lnTo>
                <a:lnTo>
                  <a:pt x="27079" y="252428"/>
                </a:lnTo>
                <a:close/>
              </a:path>
              <a:path w="164464" h="266700">
                <a:moveTo>
                  <a:pt x="103758" y="175514"/>
                </a:moveTo>
                <a:lnTo>
                  <a:pt x="56021" y="202649"/>
                </a:lnTo>
                <a:lnTo>
                  <a:pt x="28961" y="249251"/>
                </a:lnTo>
                <a:lnTo>
                  <a:pt x="27079" y="252428"/>
                </a:lnTo>
                <a:lnTo>
                  <a:pt x="118109" y="200787"/>
                </a:lnTo>
                <a:lnTo>
                  <a:pt x="120522" y="191897"/>
                </a:lnTo>
                <a:lnTo>
                  <a:pt x="116585" y="184912"/>
                </a:lnTo>
                <a:lnTo>
                  <a:pt x="112649" y="178053"/>
                </a:lnTo>
                <a:lnTo>
                  <a:pt x="103758" y="175514"/>
                </a:lnTo>
                <a:close/>
              </a:path>
              <a:path w="164464" h="266700">
                <a:moveTo>
                  <a:pt x="2100" y="237811"/>
                </a:moveTo>
                <a:lnTo>
                  <a:pt x="0" y="241426"/>
                </a:lnTo>
                <a:lnTo>
                  <a:pt x="2123" y="249251"/>
                </a:lnTo>
                <a:lnTo>
                  <a:pt x="2100" y="237811"/>
                </a:lnTo>
                <a:close/>
              </a:path>
              <a:path w="164464" h="266700">
                <a:moveTo>
                  <a:pt x="30958" y="216872"/>
                </a:moveTo>
                <a:lnTo>
                  <a:pt x="9397" y="229107"/>
                </a:lnTo>
                <a:lnTo>
                  <a:pt x="30987" y="241680"/>
                </a:lnTo>
                <a:lnTo>
                  <a:pt x="30958" y="216872"/>
                </a:lnTo>
                <a:close/>
              </a:path>
              <a:path w="164464" h="266700">
                <a:moveTo>
                  <a:pt x="56021" y="202649"/>
                </a:moveTo>
                <a:lnTo>
                  <a:pt x="30958" y="216872"/>
                </a:lnTo>
                <a:lnTo>
                  <a:pt x="30987" y="241680"/>
                </a:lnTo>
                <a:lnTo>
                  <a:pt x="33359" y="241680"/>
                </a:lnTo>
                <a:lnTo>
                  <a:pt x="56021" y="202649"/>
                </a:lnTo>
                <a:close/>
              </a:path>
              <a:path w="164464" h="266700">
                <a:moveTo>
                  <a:pt x="24383" y="126746"/>
                </a:moveTo>
                <a:lnTo>
                  <a:pt x="8381" y="126746"/>
                </a:lnTo>
                <a:lnTo>
                  <a:pt x="1904" y="133223"/>
                </a:lnTo>
                <a:lnTo>
                  <a:pt x="2100" y="237811"/>
                </a:lnTo>
                <a:lnTo>
                  <a:pt x="30925" y="188198"/>
                </a:lnTo>
                <a:lnTo>
                  <a:pt x="30860" y="133223"/>
                </a:lnTo>
                <a:lnTo>
                  <a:pt x="24383" y="126746"/>
                </a:lnTo>
                <a:close/>
              </a:path>
              <a:path w="164464" h="266700">
                <a:moveTo>
                  <a:pt x="147827" y="0"/>
                </a:moveTo>
                <a:lnTo>
                  <a:pt x="138937" y="2286"/>
                </a:lnTo>
                <a:lnTo>
                  <a:pt x="30925" y="188198"/>
                </a:lnTo>
                <a:lnTo>
                  <a:pt x="30958" y="216872"/>
                </a:lnTo>
                <a:lnTo>
                  <a:pt x="56021" y="202649"/>
                </a:lnTo>
                <a:lnTo>
                  <a:pt x="159892" y="23749"/>
                </a:lnTo>
                <a:lnTo>
                  <a:pt x="163956" y="16891"/>
                </a:lnTo>
                <a:lnTo>
                  <a:pt x="161543" y="8000"/>
                </a:lnTo>
                <a:lnTo>
                  <a:pt x="154685" y="3937"/>
                </a:lnTo>
                <a:lnTo>
                  <a:pt x="1478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24983" y="2710688"/>
            <a:ext cx="164465" cy="266700"/>
          </a:xfrm>
          <a:custGeom>
            <a:avLst/>
            <a:gdLst/>
            <a:ahLst/>
            <a:cxnLst/>
            <a:rect l="l" t="t" r="r" b="b"/>
            <a:pathLst>
              <a:path w="164464" h="266700">
                <a:moveTo>
                  <a:pt x="2123" y="249251"/>
                </a:moveTo>
                <a:lnTo>
                  <a:pt x="2158" y="266573"/>
                </a:lnTo>
                <a:lnTo>
                  <a:pt x="16702" y="258317"/>
                </a:lnTo>
                <a:lnTo>
                  <a:pt x="16255" y="258317"/>
                </a:lnTo>
                <a:lnTo>
                  <a:pt x="2412" y="250316"/>
                </a:lnTo>
                <a:lnTo>
                  <a:pt x="2123" y="249251"/>
                </a:lnTo>
                <a:close/>
              </a:path>
              <a:path w="164464" h="266700">
                <a:moveTo>
                  <a:pt x="30925" y="188198"/>
                </a:moveTo>
                <a:lnTo>
                  <a:pt x="2100" y="237811"/>
                </a:lnTo>
                <a:lnTo>
                  <a:pt x="2123" y="249251"/>
                </a:lnTo>
                <a:lnTo>
                  <a:pt x="2412" y="250316"/>
                </a:lnTo>
                <a:lnTo>
                  <a:pt x="16255" y="258317"/>
                </a:lnTo>
                <a:lnTo>
                  <a:pt x="17123" y="258079"/>
                </a:lnTo>
                <a:lnTo>
                  <a:pt x="27079" y="252428"/>
                </a:lnTo>
                <a:lnTo>
                  <a:pt x="29082" y="249047"/>
                </a:lnTo>
                <a:lnTo>
                  <a:pt x="33359" y="241681"/>
                </a:lnTo>
                <a:lnTo>
                  <a:pt x="30987" y="241681"/>
                </a:lnTo>
                <a:lnTo>
                  <a:pt x="9397" y="229108"/>
                </a:lnTo>
                <a:lnTo>
                  <a:pt x="30958" y="216872"/>
                </a:lnTo>
                <a:lnTo>
                  <a:pt x="30925" y="188198"/>
                </a:lnTo>
                <a:close/>
              </a:path>
              <a:path w="164464" h="266700">
                <a:moveTo>
                  <a:pt x="17123" y="258079"/>
                </a:moveTo>
                <a:lnTo>
                  <a:pt x="16255" y="258317"/>
                </a:lnTo>
                <a:lnTo>
                  <a:pt x="16702" y="258317"/>
                </a:lnTo>
                <a:lnTo>
                  <a:pt x="17123" y="258079"/>
                </a:lnTo>
                <a:close/>
              </a:path>
              <a:path w="164464" h="266700">
                <a:moveTo>
                  <a:pt x="27079" y="252428"/>
                </a:moveTo>
                <a:lnTo>
                  <a:pt x="17123" y="258079"/>
                </a:lnTo>
                <a:lnTo>
                  <a:pt x="25018" y="255904"/>
                </a:lnTo>
                <a:lnTo>
                  <a:pt x="27079" y="252428"/>
                </a:lnTo>
                <a:close/>
              </a:path>
              <a:path w="164464" h="266700">
                <a:moveTo>
                  <a:pt x="103758" y="175513"/>
                </a:moveTo>
                <a:lnTo>
                  <a:pt x="56021" y="202649"/>
                </a:lnTo>
                <a:lnTo>
                  <a:pt x="28961" y="249251"/>
                </a:lnTo>
                <a:lnTo>
                  <a:pt x="27079" y="252428"/>
                </a:lnTo>
                <a:lnTo>
                  <a:pt x="118109" y="200787"/>
                </a:lnTo>
                <a:lnTo>
                  <a:pt x="120522" y="191897"/>
                </a:lnTo>
                <a:lnTo>
                  <a:pt x="116586" y="184912"/>
                </a:lnTo>
                <a:lnTo>
                  <a:pt x="112649" y="178053"/>
                </a:lnTo>
                <a:lnTo>
                  <a:pt x="103758" y="175513"/>
                </a:lnTo>
                <a:close/>
              </a:path>
              <a:path w="164464" h="266700">
                <a:moveTo>
                  <a:pt x="2100" y="237811"/>
                </a:moveTo>
                <a:lnTo>
                  <a:pt x="0" y="241426"/>
                </a:lnTo>
                <a:lnTo>
                  <a:pt x="2123" y="249251"/>
                </a:lnTo>
                <a:lnTo>
                  <a:pt x="2100" y="237811"/>
                </a:lnTo>
                <a:close/>
              </a:path>
              <a:path w="164464" h="266700">
                <a:moveTo>
                  <a:pt x="30958" y="216872"/>
                </a:moveTo>
                <a:lnTo>
                  <a:pt x="9397" y="229108"/>
                </a:lnTo>
                <a:lnTo>
                  <a:pt x="30987" y="241681"/>
                </a:lnTo>
                <a:lnTo>
                  <a:pt x="30958" y="216872"/>
                </a:lnTo>
                <a:close/>
              </a:path>
              <a:path w="164464" h="266700">
                <a:moveTo>
                  <a:pt x="56021" y="202649"/>
                </a:moveTo>
                <a:lnTo>
                  <a:pt x="30958" y="216872"/>
                </a:lnTo>
                <a:lnTo>
                  <a:pt x="30987" y="241681"/>
                </a:lnTo>
                <a:lnTo>
                  <a:pt x="33359" y="241681"/>
                </a:lnTo>
                <a:lnTo>
                  <a:pt x="56021" y="202649"/>
                </a:lnTo>
                <a:close/>
              </a:path>
              <a:path w="164464" h="266700">
                <a:moveTo>
                  <a:pt x="24383" y="126746"/>
                </a:moveTo>
                <a:lnTo>
                  <a:pt x="8381" y="126746"/>
                </a:lnTo>
                <a:lnTo>
                  <a:pt x="1904" y="133223"/>
                </a:lnTo>
                <a:lnTo>
                  <a:pt x="2100" y="237811"/>
                </a:lnTo>
                <a:lnTo>
                  <a:pt x="30925" y="188198"/>
                </a:lnTo>
                <a:lnTo>
                  <a:pt x="30861" y="133223"/>
                </a:lnTo>
                <a:lnTo>
                  <a:pt x="24383" y="126746"/>
                </a:lnTo>
                <a:close/>
              </a:path>
              <a:path w="164464" h="266700">
                <a:moveTo>
                  <a:pt x="147827" y="0"/>
                </a:moveTo>
                <a:lnTo>
                  <a:pt x="138937" y="2286"/>
                </a:lnTo>
                <a:lnTo>
                  <a:pt x="30925" y="188198"/>
                </a:lnTo>
                <a:lnTo>
                  <a:pt x="30958" y="216872"/>
                </a:lnTo>
                <a:lnTo>
                  <a:pt x="56021" y="202649"/>
                </a:lnTo>
                <a:lnTo>
                  <a:pt x="159892" y="23749"/>
                </a:lnTo>
                <a:lnTo>
                  <a:pt x="163956" y="16890"/>
                </a:lnTo>
                <a:lnTo>
                  <a:pt x="161543" y="8000"/>
                </a:lnTo>
                <a:lnTo>
                  <a:pt x="154686" y="3937"/>
                </a:lnTo>
                <a:lnTo>
                  <a:pt x="1478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413503" y="540105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 h="0">
                <a:moveTo>
                  <a:pt x="0" y="0"/>
                </a:moveTo>
                <a:lnTo>
                  <a:pt x="300227" y="0"/>
                </a:lnTo>
              </a:path>
            </a:pathLst>
          </a:custGeom>
          <a:ln w="4267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7876031"/>
            <a:ext cx="2275331" cy="277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38983" y="5919215"/>
            <a:ext cx="3176016" cy="2788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30929" y="4877561"/>
            <a:ext cx="1978660" cy="325120"/>
          </a:xfrm>
          <a:custGeom>
            <a:avLst/>
            <a:gdLst/>
            <a:ahLst/>
            <a:cxnLst/>
            <a:rect l="l" t="t" r="r" b="b"/>
            <a:pathLst>
              <a:path w="1978660" h="325120">
                <a:moveTo>
                  <a:pt x="0" y="324612"/>
                </a:moveTo>
                <a:lnTo>
                  <a:pt x="1978152" y="324612"/>
                </a:lnTo>
                <a:lnTo>
                  <a:pt x="1978152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FCE2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algn="r" marR="224790">
              <a:lnSpc>
                <a:spcPct val="100000"/>
              </a:lnSpc>
              <a:spcBef>
                <a:spcPts val="305"/>
              </a:spcBef>
            </a:pPr>
            <a:r>
              <a:rPr dirty="0" sz="900" spc="5" b="1">
                <a:solidFill>
                  <a:srgbClr val="C00000"/>
                </a:solidFill>
                <a:latin typeface="Arial Black"/>
                <a:cs typeface="Arial Black"/>
              </a:rPr>
              <a:t>Aortic </a:t>
            </a:r>
            <a:r>
              <a:rPr dirty="0" sz="900" b="1">
                <a:solidFill>
                  <a:srgbClr val="C00000"/>
                </a:solidFill>
                <a:latin typeface="Arial Black"/>
                <a:cs typeface="Arial Black"/>
              </a:rPr>
              <a:t>pressure </a:t>
            </a:r>
            <a:r>
              <a:rPr dirty="0" sz="900" spc="-5" b="1">
                <a:solidFill>
                  <a:srgbClr val="C00000"/>
                </a:solidFill>
                <a:latin typeface="Arial Black"/>
                <a:cs typeface="Arial Black"/>
              </a:rPr>
              <a:t>changes</a:t>
            </a:r>
            <a:r>
              <a:rPr dirty="0" sz="900" spc="-3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900" b="1">
                <a:solidFill>
                  <a:srgbClr val="C00000"/>
                </a:solidFill>
                <a:latin typeface="Arial Black"/>
                <a:cs typeface="Arial Black"/>
              </a:rPr>
              <a:t>…</a:t>
            </a:r>
            <a:endParaRPr sz="900">
              <a:latin typeface="Arial Black"/>
              <a:cs typeface="Arial Black"/>
            </a:endParaRPr>
          </a:p>
          <a:p>
            <a:pPr algn="r" marR="868044">
              <a:lnSpc>
                <a:spcPct val="100000"/>
              </a:lnSpc>
            </a:pPr>
            <a:r>
              <a:rPr dirty="0" sz="900" spc="-5" b="1">
                <a:solidFill>
                  <a:srgbClr val="C00000"/>
                </a:solidFill>
                <a:latin typeface="Arial Black"/>
                <a:cs typeface="Arial Black"/>
              </a:rPr>
              <a:t>120</a:t>
            </a:r>
            <a:r>
              <a:rPr dirty="0" sz="900" b="1">
                <a:solidFill>
                  <a:srgbClr val="C00000"/>
                </a:solidFill>
                <a:latin typeface="Arial Black"/>
                <a:cs typeface="Arial Black"/>
              </a:rPr>
              <a:t>/</a:t>
            </a:r>
            <a:r>
              <a:rPr dirty="0" sz="900" spc="-5" b="1">
                <a:solidFill>
                  <a:srgbClr val="C00000"/>
                </a:solidFill>
                <a:latin typeface="Arial Black"/>
                <a:cs typeface="Arial Black"/>
              </a:rPr>
              <a:t>80</a:t>
            </a:r>
            <a:endParaRPr sz="9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1507490">
              <a:lnSpc>
                <a:spcPct val="100000"/>
              </a:lnSpc>
            </a:pPr>
            <a:r>
              <a:rPr dirty="0" sz="850" spc="-5" b="1">
                <a:latin typeface="Arial"/>
                <a:cs typeface="Arial"/>
              </a:rPr>
              <a:t>Mean Pressure </a:t>
            </a:r>
            <a:r>
              <a:rPr dirty="0" sz="850" b="1">
                <a:latin typeface="Arial"/>
                <a:cs typeface="Arial"/>
              </a:rPr>
              <a:t>= </a:t>
            </a:r>
            <a:r>
              <a:rPr dirty="0" sz="850" spc="-5" b="1">
                <a:latin typeface="Arial"/>
                <a:cs typeface="Arial"/>
              </a:rPr>
              <a:t>diastolic </a:t>
            </a:r>
            <a:r>
              <a:rPr dirty="0" sz="850" b="1">
                <a:latin typeface="Arial"/>
                <a:cs typeface="Arial"/>
              </a:rPr>
              <a:t>P + </a:t>
            </a:r>
            <a:r>
              <a:rPr dirty="0" sz="850" spc="-5" b="1">
                <a:latin typeface="Arial"/>
                <a:cs typeface="Arial"/>
              </a:rPr>
              <a:t>1/3 (systolic </a:t>
            </a:r>
            <a:r>
              <a:rPr dirty="0" sz="850" b="1">
                <a:latin typeface="Arial"/>
                <a:cs typeface="Arial"/>
              </a:rPr>
              <a:t>P - </a:t>
            </a:r>
            <a:r>
              <a:rPr dirty="0" sz="850" spc="-5" b="1">
                <a:latin typeface="Arial"/>
                <a:cs typeface="Arial"/>
              </a:rPr>
              <a:t>diastolic</a:t>
            </a:r>
            <a:r>
              <a:rPr dirty="0" sz="850" spc="40" b="1">
                <a:latin typeface="Arial"/>
                <a:cs typeface="Arial"/>
              </a:rPr>
              <a:t> </a:t>
            </a:r>
            <a:r>
              <a:rPr dirty="0" sz="850" spc="-5" b="1">
                <a:latin typeface="Arial"/>
                <a:cs typeface="Arial"/>
              </a:rPr>
              <a:t>P)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580"/>
              </a:spcBef>
            </a:pPr>
            <a:r>
              <a:rPr dirty="0" sz="850" spc="-5" b="1">
                <a:latin typeface="Arial"/>
                <a:cs typeface="Arial"/>
              </a:rPr>
              <a:t>Pulse pressure </a:t>
            </a:r>
            <a:r>
              <a:rPr dirty="0" sz="850" b="1">
                <a:latin typeface="Arial"/>
                <a:cs typeface="Arial"/>
              </a:rPr>
              <a:t>= </a:t>
            </a:r>
            <a:r>
              <a:rPr dirty="0" sz="850" spc="-5" b="1">
                <a:latin typeface="Arial"/>
                <a:cs typeface="Arial"/>
              </a:rPr>
              <a:t>Systolic </a:t>
            </a:r>
            <a:r>
              <a:rPr dirty="0" sz="850" b="1">
                <a:latin typeface="Arial"/>
                <a:cs typeface="Arial"/>
              </a:rPr>
              <a:t>P – </a:t>
            </a:r>
            <a:r>
              <a:rPr dirty="0" sz="850" spc="-5" b="1">
                <a:latin typeface="Arial"/>
                <a:cs typeface="Arial"/>
              </a:rPr>
              <a:t>Diastolic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P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30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53667" y="4852415"/>
            <a:ext cx="600456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35379" y="2558160"/>
            <a:ext cx="88392" cy="89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35379" y="2817241"/>
            <a:ext cx="88392" cy="89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27860" y="1501139"/>
            <a:ext cx="3098291" cy="943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76933" y="1200150"/>
            <a:ext cx="4017645" cy="231775"/>
          </a:xfrm>
          <a:prstGeom prst="rect">
            <a:avLst/>
          </a:prstGeom>
          <a:solidFill>
            <a:srgbClr val="C3E2DB"/>
          </a:solidFill>
          <a:ln w="4572">
            <a:solidFill>
              <a:srgbClr val="B8D9D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marL="213995">
              <a:lnSpc>
                <a:spcPct val="100000"/>
              </a:lnSpc>
              <a:spcBef>
                <a:spcPts val="10"/>
              </a:spcBef>
            </a:pPr>
            <a:r>
              <a:rPr dirty="0" sz="1300" spc="160">
                <a:solidFill>
                  <a:srgbClr val="C00000"/>
                </a:solidFill>
                <a:latin typeface="Arial"/>
                <a:cs typeface="Arial"/>
              </a:rPr>
              <a:t>Arterial </a:t>
            </a:r>
            <a:r>
              <a:rPr dirty="0" sz="1300" spc="60">
                <a:solidFill>
                  <a:srgbClr val="C00000"/>
                </a:solidFill>
                <a:latin typeface="Arial"/>
                <a:cs typeface="Arial"/>
              </a:rPr>
              <a:t>Pressure </a:t>
            </a:r>
            <a:r>
              <a:rPr dirty="0" sz="1300" spc="3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r>
              <a:rPr dirty="0" sz="1300" spc="-1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00" spc="-135">
                <a:solidFill>
                  <a:srgbClr val="C00000"/>
                </a:solidFill>
                <a:latin typeface="Arial"/>
                <a:cs typeface="Arial"/>
              </a:rPr>
              <a:t>… </a:t>
            </a:r>
            <a:r>
              <a:rPr dirty="0" sz="1300" spc="40">
                <a:solidFill>
                  <a:srgbClr val="C00000"/>
                </a:solidFill>
                <a:latin typeface="Arial"/>
                <a:cs typeface="Arial"/>
              </a:rPr>
              <a:t>110-130/70-85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6933" y="3251453"/>
            <a:ext cx="4110354" cy="233679"/>
          </a:xfrm>
          <a:prstGeom prst="rect">
            <a:avLst/>
          </a:prstGeom>
          <a:solidFill>
            <a:srgbClr val="C3E2DB"/>
          </a:solidFill>
          <a:ln w="4572">
            <a:solidFill>
              <a:srgbClr val="B8D9D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204"/>
              </a:spcBef>
            </a:pPr>
            <a:r>
              <a:rPr dirty="0" sz="1150" spc="114">
                <a:solidFill>
                  <a:srgbClr val="C00000"/>
                </a:solidFill>
                <a:latin typeface="Arial"/>
                <a:cs typeface="Arial"/>
              </a:rPr>
              <a:t>Pulmonary</a:t>
            </a:r>
            <a:r>
              <a:rPr dirty="0" sz="11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50" spc="155">
                <a:solidFill>
                  <a:srgbClr val="C00000"/>
                </a:solidFill>
                <a:latin typeface="Arial"/>
                <a:cs typeface="Arial"/>
              </a:rPr>
              <a:t>Artery</a:t>
            </a:r>
            <a:r>
              <a:rPr dirty="0" sz="1150" spc="-1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1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r>
              <a:rPr dirty="0" sz="115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50" spc="-114">
                <a:solidFill>
                  <a:srgbClr val="C00000"/>
                </a:solidFill>
                <a:latin typeface="Arial"/>
                <a:cs typeface="Arial"/>
              </a:rPr>
              <a:t>…</a:t>
            </a:r>
            <a:r>
              <a:rPr dirty="0" sz="115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C00000"/>
                </a:solidFill>
                <a:latin typeface="Arial"/>
                <a:cs typeface="Arial"/>
              </a:rPr>
              <a:t>25-30/4-12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53158" y="3586860"/>
            <a:ext cx="88392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66103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Similar to </a:t>
            </a:r>
            <a:r>
              <a:rPr dirty="0" sz="1200">
                <a:latin typeface="Calibri"/>
                <a:cs typeface="Calibri"/>
              </a:rPr>
              <a:t>aortic </a:t>
            </a:r>
            <a:r>
              <a:rPr dirty="0" sz="1200" spc="-5">
                <a:latin typeface="Calibri"/>
                <a:cs typeface="Calibri"/>
              </a:rPr>
              <a:t>pressure </a:t>
            </a:r>
            <a:r>
              <a:rPr dirty="0" sz="1200" spc="-10">
                <a:latin typeface="Calibri"/>
                <a:cs typeface="Calibri"/>
              </a:rPr>
              <a:t>waves, </a:t>
            </a:r>
            <a:r>
              <a:rPr dirty="0" sz="1200">
                <a:latin typeface="Calibri"/>
                <a:cs typeface="Calibri"/>
              </a:rPr>
              <a:t>but</a:t>
            </a:r>
            <a:r>
              <a:rPr dirty="0" sz="1200" spc="-110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sharper.</a:t>
            </a:r>
            <a:endParaRPr sz="1200">
              <a:latin typeface="Calibri"/>
              <a:cs typeface="Calibri"/>
            </a:endParaRPr>
          </a:p>
          <a:p>
            <a:pPr marL="661035" marR="615315">
              <a:lnSpc>
                <a:spcPct val="100000"/>
              </a:lnSpc>
              <a:spcBef>
                <a:spcPts val="600"/>
              </a:spcBef>
            </a:pPr>
            <a:r>
              <a:rPr dirty="0" sz="1200" spc="-5">
                <a:latin typeface="Calibri"/>
                <a:cs typeface="Calibri"/>
              </a:rPr>
              <a:t>Reflects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15">
                <a:latin typeface="Calibri"/>
                <a:cs typeface="Calibri"/>
              </a:rPr>
              <a:t>systolic </a:t>
            </a:r>
            <a:r>
              <a:rPr dirty="0" sz="1200">
                <a:latin typeface="Calibri"/>
                <a:cs typeface="Calibri"/>
              </a:rPr>
              <a:t>peak </a:t>
            </a:r>
            <a:r>
              <a:rPr dirty="0" sz="1200" spc="-5">
                <a:latin typeface="Calibri"/>
                <a:cs typeface="Calibri"/>
              </a:rPr>
              <a:t>pressure of </a:t>
            </a:r>
            <a:r>
              <a:rPr dirty="0" sz="1200">
                <a:latin typeface="Calibri"/>
                <a:cs typeface="Calibri"/>
              </a:rPr>
              <a:t>110-130 mmHg &amp;  a </a:t>
            </a:r>
            <a:r>
              <a:rPr dirty="0" sz="1200" spc="-5">
                <a:latin typeface="Calibri"/>
                <a:cs typeface="Calibri"/>
              </a:rPr>
              <a:t>diastolic pressure of </a:t>
            </a:r>
            <a:r>
              <a:rPr dirty="0" sz="1200">
                <a:latin typeface="Calibri"/>
                <a:cs typeface="Calibri"/>
              </a:rPr>
              <a:t>70-85</a:t>
            </a:r>
            <a:r>
              <a:rPr dirty="0" sz="1200" spc="-1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mmHg.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726440" marR="461009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latin typeface="Calibri"/>
                <a:cs typeface="Calibri"/>
              </a:rPr>
              <a:t>Similar to </a:t>
            </a:r>
            <a:r>
              <a:rPr dirty="0" sz="1200">
                <a:latin typeface="Calibri"/>
                <a:cs typeface="Calibri"/>
              </a:rPr>
              <a:t>aortic </a:t>
            </a:r>
            <a:r>
              <a:rPr dirty="0" sz="1200" spc="-5">
                <a:latin typeface="Calibri"/>
                <a:cs typeface="Calibri"/>
              </a:rPr>
              <a:t>pressure changes, </a:t>
            </a:r>
            <a:r>
              <a:rPr dirty="0" sz="1200">
                <a:latin typeface="Calibri"/>
                <a:cs typeface="Calibri"/>
              </a:rPr>
              <a:t>but </a:t>
            </a:r>
            <a:r>
              <a:rPr dirty="0" sz="1200" spc="-5">
                <a:latin typeface="Calibri"/>
                <a:cs typeface="Calibri"/>
              </a:rPr>
              <a:t>with </a:t>
            </a:r>
            <a:r>
              <a:rPr dirty="0" sz="1200" spc="-5" b="1">
                <a:latin typeface="Calibri"/>
                <a:cs typeface="Calibri"/>
              </a:rPr>
              <a:t>difference  </a:t>
            </a:r>
            <a:r>
              <a:rPr dirty="0" sz="1200" b="1">
                <a:latin typeface="Calibri"/>
                <a:cs typeface="Calibri"/>
              </a:rPr>
              <a:t>in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magnitude.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95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31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25269" y="6726428"/>
            <a:ext cx="96012" cy="97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25269" y="7762747"/>
            <a:ext cx="88391" cy="89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45336" y="5580888"/>
            <a:ext cx="3838955" cy="10530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41882" y="5228082"/>
            <a:ext cx="4373880" cy="239395"/>
          </a:xfrm>
          <a:custGeom>
            <a:avLst/>
            <a:gdLst/>
            <a:ahLst/>
            <a:cxnLst/>
            <a:rect l="l" t="t" r="r" b="b"/>
            <a:pathLst>
              <a:path w="4373880" h="239395">
                <a:moveTo>
                  <a:pt x="0" y="239267"/>
                </a:moveTo>
                <a:lnTo>
                  <a:pt x="4373880" y="239267"/>
                </a:lnTo>
                <a:lnTo>
                  <a:pt x="4373880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07742" y="5612129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4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6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820161" y="5577078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4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6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75126" y="5631941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5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2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2" y="249936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96005" y="5688329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5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4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6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33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70782" y="5666994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5" h="250189">
                <a:moveTo>
                  <a:pt x="0" y="124967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7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5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7"/>
                </a:lnTo>
                <a:close/>
              </a:path>
            </a:pathLst>
          </a:custGeom>
          <a:ln w="28956">
            <a:solidFill>
              <a:srgbClr val="3366CC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131112" y="4833492"/>
          <a:ext cx="4608195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577"/>
                <a:gridCol w="4372787"/>
              </a:tblGrid>
              <a:tr h="38239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9267">
                <a:tc>
                  <a:txBody>
                    <a:bodyPr/>
                    <a:lstStyle/>
                    <a:p>
                      <a:pPr/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B8D9D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8070">
                        <a:lnSpc>
                          <a:spcPts val="1630"/>
                        </a:lnSpc>
                      </a:pPr>
                      <a:r>
                        <a:rPr dirty="0" sz="1400" spc="19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400" spc="-22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7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Pressure </a:t>
                      </a:r>
                      <a:r>
                        <a:rPr dirty="0" sz="1400" spc="35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Changes: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572">
                      <a:solidFill>
                        <a:srgbClr val="B8D9D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B8D9D0"/>
                      </a:solidFill>
                      <a:prstDash val="solid"/>
                    </a:lnT>
                    <a:lnB w="4572">
                      <a:solidFill>
                        <a:srgbClr val="B8D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80644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452755">
                        <a:lnSpc>
                          <a:spcPct val="100000"/>
                        </a:lnSpc>
                        <a:spcBef>
                          <a:spcPts val="750"/>
                        </a:spcBef>
                        <a:tabLst>
                          <a:tab pos="1311910" algn="l"/>
                        </a:tabLst>
                      </a:pPr>
                      <a:r>
                        <a:rPr dirty="0" baseline="-23809" sz="1050" spc="-7" b="1">
                          <a:solidFill>
                            <a:srgbClr val="333399"/>
                          </a:solidFill>
                          <a:latin typeface="Arial Black"/>
                          <a:cs typeface="Arial Black"/>
                        </a:rPr>
                        <a:t>x	</a:t>
                      </a:r>
                      <a:r>
                        <a:rPr dirty="0" sz="700" spc="-5" b="1">
                          <a:solidFill>
                            <a:srgbClr val="333399"/>
                          </a:solidFill>
                          <a:latin typeface="Arial Black"/>
                          <a:cs typeface="Arial Black"/>
                        </a:rPr>
                        <a:t>y</a:t>
                      </a:r>
                      <a:endParaRPr sz="7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Results</a:t>
                      </a:r>
                      <a:r>
                        <a:rPr dirty="0" sz="13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in: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888365" indent="-169545">
                        <a:lnSpc>
                          <a:spcPct val="100000"/>
                        </a:lnSpc>
                        <a:spcBef>
                          <a:spcPts val="440"/>
                        </a:spcBef>
                        <a:buClr>
                          <a:srgbClr val="C00000"/>
                        </a:buClr>
                        <a:buSzPct val="119230"/>
                        <a:buFont typeface="Wingdings"/>
                        <a:buChar char=""/>
                        <a:tabLst>
                          <a:tab pos="889000" algn="l"/>
                        </a:tabLst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3 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upward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deflection </a:t>
                      </a:r>
                      <a:r>
                        <a:rPr dirty="0" sz="1300" spc="-5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 b="1">
                          <a:latin typeface="Arial Black"/>
                          <a:cs typeface="Arial Black"/>
                        </a:rPr>
                        <a:t>a, c,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&amp;</a:t>
                      </a:r>
                      <a:r>
                        <a:rPr dirty="0" sz="1100" spc="4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v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r" marR="3048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050" spc="-5">
                          <a:solidFill>
                            <a:srgbClr val="003366"/>
                          </a:solidFill>
                          <a:latin typeface="Courier New"/>
                          <a:cs typeface="Courier New"/>
                        </a:rPr>
                        <a:t>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components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in each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wave: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+ve (</a:t>
                      </a:r>
                      <a:r>
                        <a:rPr dirty="0" sz="1100">
                          <a:latin typeface="Symbol"/>
                          <a:cs typeface="Symbol"/>
                        </a:rPr>
                        <a:t>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press), -ve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100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1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press)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88365" indent="-169545">
                        <a:lnSpc>
                          <a:spcPct val="100000"/>
                        </a:lnSpc>
                        <a:spcBef>
                          <a:spcPts val="290"/>
                        </a:spcBef>
                        <a:buClr>
                          <a:srgbClr val="C00000"/>
                        </a:buClr>
                        <a:buSzPct val="119230"/>
                        <a:buFont typeface="Wingdings"/>
                        <a:buChar char=""/>
                        <a:tabLst>
                          <a:tab pos="889000" algn="l"/>
                        </a:tabLst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downward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deflection </a:t>
                      </a:r>
                      <a:r>
                        <a:rPr dirty="0" sz="1300" spc="-5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x &amp;</a:t>
                      </a:r>
                      <a:r>
                        <a:rPr dirty="0" sz="1100" spc="6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b="1">
                          <a:latin typeface="Arial Black"/>
                          <a:cs typeface="Arial Black"/>
                        </a:rPr>
                        <a:t>y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algn="r" marR="20383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The 3 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(a,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c, &amp; v)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equal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to ONE cardiac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cycle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= 0.8</a:t>
                      </a:r>
                      <a:r>
                        <a:rPr dirty="0" sz="12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sec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25272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16380" y="1763648"/>
            <a:ext cx="82296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16380" y="2303145"/>
            <a:ext cx="82296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16380" y="3392804"/>
            <a:ext cx="82296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1377" y="1287017"/>
            <a:ext cx="3180715" cy="253365"/>
          </a:xfrm>
          <a:prstGeom prst="rect">
            <a:avLst/>
          </a:prstGeom>
          <a:solidFill>
            <a:srgbClr val="C3E2DB"/>
          </a:solidFill>
          <a:ln w="4572">
            <a:solidFill>
              <a:srgbClr val="CAD3B8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198755">
              <a:lnSpc>
                <a:spcPct val="100000"/>
              </a:lnSpc>
              <a:spcBef>
                <a:spcPts val="50"/>
              </a:spcBef>
            </a:pPr>
            <a:r>
              <a:rPr dirty="0" sz="1400" spc="10">
                <a:solidFill>
                  <a:srgbClr val="001F5F"/>
                </a:solidFill>
                <a:latin typeface="Arial"/>
                <a:cs typeface="Arial"/>
              </a:rPr>
              <a:t>Causes</a:t>
            </a:r>
            <a:r>
              <a:rPr dirty="0" sz="1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13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4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160">
                <a:solidFill>
                  <a:srgbClr val="001F5F"/>
                </a:solidFill>
                <a:latin typeface="Arial"/>
                <a:cs typeface="Arial"/>
              </a:rPr>
              <a:t>atrial</a:t>
            </a:r>
            <a:r>
              <a:rPr dirty="0" sz="1400" spc="-6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90">
                <a:solidFill>
                  <a:srgbClr val="001F5F"/>
                </a:solidFill>
                <a:latin typeface="Arial"/>
                <a:cs typeface="Arial"/>
              </a:rPr>
              <a:t>pressure</a:t>
            </a:r>
            <a:r>
              <a:rPr dirty="0" sz="14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001F5F"/>
                </a:solidFill>
                <a:latin typeface="Arial"/>
                <a:cs typeface="Arial"/>
              </a:rPr>
              <a:t>waves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570865">
              <a:lnSpc>
                <a:spcPct val="100000"/>
              </a:lnSpc>
            </a:pPr>
            <a:r>
              <a:rPr dirty="0" sz="1100" spc="55">
                <a:latin typeface="Arial"/>
                <a:cs typeface="Arial"/>
              </a:rPr>
              <a:t>‘a’ </a:t>
            </a:r>
            <a:r>
              <a:rPr dirty="0" sz="1100" spc="70">
                <a:latin typeface="Arial"/>
                <a:cs typeface="Arial"/>
              </a:rPr>
              <a:t>wave: </a:t>
            </a:r>
            <a:r>
              <a:rPr dirty="0" sz="1000" spc="-10" b="1">
                <a:latin typeface="Calibri"/>
                <a:cs typeface="Calibri"/>
              </a:rPr>
              <a:t>Atrial</a:t>
            </a:r>
            <a:r>
              <a:rPr dirty="0" sz="1000" spc="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systole</a:t>
            </a:r>
            <a:r>
              <a:rPr dirty="0" sz="1000" spc="-1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1225550">
              <a:lnSpc>
                <a:spcPct val="100000"/>
              </a:lnSpc>
              <a:spcBef>
                <a:spcPts val="400"/>
              </a:spcBef>
            </a:pPr>
            <a:r>
              <a:rPr dirty="0" sz="950" spc="-5" b="1">
                <a:latin typeface="Calibri"/>
                <a:cs typeface="Calibri"/>
              </a:rPr>
              <a:t>↑ </a:t>
            </a:r>
            <a:r>
              <a:rPr dirty="0" sz="950" spc="-5">
                <a:latin typeface="Calibri"/>
                <a:cs typeface="Calibri"/>
              </a:rPr>
              <a:t>atrial pressure </a:t>
            </a:r>
            <a:r>
              <a:rPr dirty="0" sz="950">
                <a:latin typeface="Calibri"/>
                <a:cs typeface="Calibri"/>
              </a:rPr>
              <a:t>during </a:t>
            </a:r>
            <a:r>
              <a:rPr dirty="0" sz="950" spc="-5">
                <a:latin typeface="Calibri"/>
                <a:cs typeface="Calibri"/>
              </a:rPr>
              <a:t>atrial</a:t>
            </a:r>
            <a:r>
              <a:rPr dirty="0" sz="950" spc="-90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systole.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570865">
              <a:lnSpc>
                <a:spcPct val="100000"/>
              </a:lnSpc>
            </a:pPr>
            <a:r>
              <a:rPr dirty="0" sz="1100" spc="65">
                <a:latin typeface="Arial"/>
                <a:cs typeface="Arial"/>
              </a:rPr>
              <a:t>‘c’ </a:t>
            </a:r>
            <a:r>
              <a:rPr dirty="0" sz="1100" spc="70">
                <a:latin typeface="Arial"/>
                <a:cs typeface="Arial"/>
              </a:rPr>
              <a:t>wave: </a:t>
            </a:r>
            <a:r>
              <a:rPr dirty="0" sz="1000" spc="-10" b="1">
                <a:latin typeface="Calibri"/>
                <a:cs typeface="Calibri"/>
              </a:rPr>
              <a:t>Ventricular</a:t>
            </a:r>
            <a:r>
              <a:rPr dirty="0" sz="1000" spc="30" b="1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systole</a:t>
            </a:r>
            <a:endParaRPr sz="1000">
              <a:latin typeface="Calibri"/>
              <a:cs typeface="Calibri"/>
            </a:endParaRPr>
          </a:p>
          <a:p>
            <a:pPr marL="1129030" marR="301625" indent="-512445">
              <a:lnSpc>
                <a:spcPts val="1360"/>
              </a:lnSpc>
              <a:spcBef>
                <a:spcPts val="155"/>
              </a:spcBef>
            </a:pPr>
            <a:r>
              <a:rPr dirty="0" sz="900">
                <a:solidFill>
                  <a:srgbClr val="003366"/>
                </a:solidFill>
                <a:latin typeface="Courier New"/>
                <a:cs typeface="Courier New"/>
              </a:rPr>
              <a:t>o </a:t>
            </a:r>
            <a:r>
              <a:rPr dirty="0" sz="950" spc="20">
                <a:latin typeface="Arial"/>
                <a:cs typeface="Arial"/>
              </a:rPr>
              <a:t>+ve </a:t>
            </a:r>
            <a:r>
              <a:rPr dirty="0" sz="1100">
                <a:latin typeface="Symbol"/>
                <a:cs typeface="Symbol"/>
              </a:rPr>
              <a:t>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950">
                <a:latin typeface="Calibri"/>
                <a:cs typeface="Calibri"/>
              </a:rPr>
              <a:t>due </a:t>
            </a:r>
            <a:r>
              <a:rPr dirty="0" sz="950" spc="-15">
                <a:latin typeface="Calibri"/>
                <a:cs typeface="Calibri"/>
              </a:rPr>
              <a:t>to </a:t>
            </a:r>
            <a:r>
              <a:rPr dirty="0" sz="950" spc="-5">
                <a:latin typeface="Calibri"/>
                <a:cs typeface="Calibri"/>
              </a:rPr>
              <a:t>the </a:t>
            </a:r>
            <a:r>
              <a:rPr dirty="0" sz="950">
                <a:latin typeface="Calibri"/>
                <a:cs typeface="Calibri"/>
              </a:rPr>
              <a:t>bulging </a:t>
            </a:r>
            <a:r>
              <a:rPr dirty="0" sz="950" spc="-5">
                <a:latin typeface="Calibri"/>
                <a:cs typeface="Calibri"/>
              </a:rPr>
              <a:t>of </a:t>
            </a:r>
            <a:r>
              <a:rPr dirty="0" sz="950" spc="-15">
                <a:latin typeface="Calibri"/>
                <a:cs typeface="Calibri"/>
              </a:rPr>
              <a:t>AV- </a:t>
            </a:r>
            <a:r>
              <a:rPr dirty="0" sz="950" spc="-5">
                <a:latin typeface="Calibri"/>
                <a:cs typeface="Calibri"/>
              </a:rPr>
              <a:t>vs </a:t>
            </a:r>
            <a:r>
              <a:rPr dirty="0" sz="950" spc="-10">
                <a:latin typeface="Calibri"/>
                <a:cs typeface="Calibri"/>
              </a:rPr>
              <a:t>into </a:t>
            </a:r>
            <a:r>
              <a:rPr dirty="0" sz="950" spc="-5">
                <a:latin typeface="Calibri"/>
                <a:cs typeface="Calibri"/>
              </a:rPr>
              <a:t>the </a:t>
            </a:r>
            <a:r>
              <a:rPr dirty="0" sz="950" spc="-10">
                <a:latin typeface="Calibri"/>
                <a:cs typeface="Calibri"/>
              </a:rPr>
              <a:t>atria </a:t>
            </a:r>
            <a:r>
              <a:rPr dirty="0" sz="950">
                <a:latin typeface="Calibri"/>
                <a:cs typeface="Calibri"/>
              </a:rPr>
              <a:t>during </a:t>
            </a:r>
            <a:r>
              <a:rPr dirty="0" sz="950" spc="-5">
                <a:latin typeface="Calibri"/>
                <a:cs typeface="Calibri"/>
              </a:rPr>
              <a:t>‘isovolumetric  </a:t>
            </a:r>
            <a:r>
              <a:rPr dirty="0" sz="950" spc="-10">
                <a:latin typeface="Calibri"/>
                <a:cs typeface="Calibri"/>
              </a:rPr>
              <a:t>contraction</a:t>
            </a:r>
            <a:r>
              <a:rPr dirty="0" sz="950" spc="-30">
                <a:latin typeface="Calibri"/>
                <a:cs typeface="Calibri"/>
              </a:rPr>
              <a:t> </a:t>
            </a:r>
            <a:r>
              <a:rPr dirty="0" sz="950" spc="-15">
                <a:latin typeface="Calibri"/>
                <a:cs typeface="Calibri"/>
              </a:rPr>
              <a:t>phase.’</a:t>
            </a:r>
            <a:endParaRPr sz="950">
              <a:latin typeface="Calibri"/>
              <a:cs typeface="Calibri"/>
            </a:endParaRPr>
          </a:p>
          <a:p>
            <a:pPr marL="1103630" marR="56515" indent="-487045">
              <a:lnSpc>
                <a:spcPct val="114100"/>
              </a:lnSpc>
              <a:spcBef>
                <a:spcPts val="170"/>
              </a:spcBef>
            </a:pPr>
            <a:r>
              <a:rPr dirty="0" sz="900">
                <a:solidFill>
                  <a:srgbClr val="003366"/>
                </a:solidFill>
                <a:latin typeface="Courier New"/>
                <a:cs typeface="Courier New"/>
              </a:rPr>
              <a:t>o </a:t>
            </a:r>
            <a:r>
              <a:rPr dirty="0" sz="950">
                <a:latin typeface="Arial"/>
                <a:cs typeface="Arial"/>
              </a:rPr>
              <a:t>-ve </a:t>
            </a:r>
            <a:r>
              <a:rPr dirty="0" sz="1100">
                <a:latin typeface="Symbol"/>
                <a:cs typeface="Symbol"/>
              </a:rPr>
              <a:t>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950">
                <a:latin typeface="Calibri"/>
                <a:cs typeface="Calibri"/>
              </a:rPr>
              <a:t>due </a:t>
            </a:r>
            <a:r>
              <a:rPr dirty="0" sz="950" spc="-15">
                <a:latin typeface="Calibri"/>
                <a:cs typeface="Calibri"/>
              </a:rPr>
              <a:t>to </a:t>
            </a:r>
            <a:r>
              <a:rPr dirty="0" sz="950" spc="-5">
                <a:latin typeface="Calibri"/>
                <a:cs typeface="Calibri"/>
              </a:rPr>
              <a:t>the </a:t>
            </a:r>
            <a:r>
              <a:rPr dirty="0" sz="950">
                <a:latin typeface="Calibri"/>
                <a:cs typeface="Calibri"/>
              </a:rPr>
              <a:t>pulling </a:t>
            </a:r>
            <a:r>
              <a:rPr dirty="0" sz="950" spc="-5">
                <a:latin typeface="Calibri"/>
                <a:cs typeface="Calibri"/>
              </a:rPr>
              <a:t>down of the atrial muscle &amp; </a:t>
            </a:r>
            <a:r>
              <a:rPr dirty="0" sz="950" spc="-20">
                <a:latin typeface="Calibri"/>
                <a:cs typeface="Calibri"/>
              </a:rPr>
              <a:t>AV </a:t>
            </a:r>
            <a:r>
              <a:rPr dirty="0" sz="950">
                <a:latin typeface="Calibri"/>
                <a:cs typeface="Calibri"/>
              </a:rPr>
              <a:t>cusps during </a:t>
            </a:r>
            <a:r>
              <a:rPr dirty="0" sz="950" spc="-5">
                <a:latin typeface="Calibri"/>
                <a:cs typeface="Calibri"/>
              </a:rPr>
              <a:t>‘rapid  ejection </a:t>
            </a:r>
            <a:r>
              <a:rPr dirty="0" sz="950" spc="-15">
                <a:latin typeface="Calibri"/>
                <a:cs typeface="Calibri"/>
              </a:rPr>
              <a:t>phase’, </a:t>
            </a:r>
            <a:r>
              <a:rPr dirty="0" sz="950" spc="-5">
                <a:latin typeface="Calibri"/>
                <a:cs typeface="Calibri"/>
              </a:rPr>
              <a:t>resulting in </a:t>
            </a:r>
            <a:r>
              <a:rPr dirty="0" sz="950" spc="-5" b="1">
                <a:latin typeface="Symbol"/>
                <a:cs typeface="Symbol"/>
              </a:rPr>
              <a:t>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-5">
                <a:latin typeface="Calibri"/>
                <a:cs typeface="Calibri"/>
              </a:rPr>
              <a:t>atrial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pressure.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570865">
              <a:lnSpc>
                <a:spcPct val="100000"/>
              </a:lnSpc>
            </a:pPr>
            <a:r>
              <a:rPr dirty="0" sz="1100" spc="105">
                <a:latin typeface="Arial"/>
                <a:cs typeface="Arial"/>
              </a:rPr>
              <a:t>‘v’</a:t>
            </a:r>
            <a:r>
              <a:rPr dirty="0" sz="1100" spc="-145">
                <a:latin typeface="Arial"/>
                <a:cs typeface="Arial"/>
              </a:rPr>
              <a:t> </a:t>
            </a:r>
            <a:r>
              <a:rPr dirty="0" sz="1100" spc="70">
                <a:latin typeface="Arial"/>
                <a:cs typeface="Arial"/>
              </a:rPr>
              <a:t>wave:</a:t>
            </a:r>
            <a:endParaRPr sz="1100">
              <a:latin typeface="Arial"/>
              <a:cs typeface="Arial"/>
            </a:endParaRPr>
          </a:p>
          <a:p>
            <a:pPr marL="618490">
              <a:lnSpc>
                <a:spcPct val="100000"/>
              </a:lnSpc>
              <a:spcBef>
                <a:spcPts val="140"/>
              </a:spcBef>
            </a:pPr>
            <a:r>
              <a:rPr dirty="0" sz="80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dirty="0" sz="950" spc="20">
                <a:latin typeface="Arial"/>
                <a:cs typeface="Arial"/>
              </a:rPr>
              <a:t>+ve </a:t>
            </a:r>
            <a:r>
              <a:rPr dirty="0" sz="1100">
                <a:latin typeface="Symbol"/>
                <a:cs typeface="Symbol"/>
              </a:rPr>
              <a:t>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950" spc="-5" b="1">
                <a:latin typeface="Symbol"/>
                <a:cs typeface="Symbol"/>
              </a:rPr>
              <a:t>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-10">
                <a:latin typeface="Calibri"/>
                <a:cs typeface="Calibri"/>
              </a:rPr>
              <a:t>Atrial </a:t>
            </a:r>
            <a:r>
              <a:rPr dirty="0" sz="950" spc="-5">
                <a:latin typeface="Calibri"/>
                <a:cs typeface="Calibri"/>
              </a:rPr>
              <a:t>pressure </a:t>
            </a:r>
            <a:r>
              <a:rPr dirty="0" sz="950" spc="-5" b="1">
                <a:latin typeface="Calibri"/>
                <a:cs typeface="Calibri"/>
              </a:rPr>
              <a:t>due </a:t>
            </a:r>
            <a:r>
              <a:rPr dirty="0" sz="950" spc="-15" b="1">
                <a:latin typeface="Calibri"/>
                <a:cs typeface="Calibri"/>
              </a:rPr>
              <a:t>to </a:t>
            </a:r>
            <a:r>
              <a:rPr dirty="0" sz="950" spc="-5" b="1">
                <a:latin typeface="Symbol"/>
                <a:cs typeface="Symbol"/>
              </a:rPr>
              <a:t>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-10" b="1">
                <a:latin typeface="Calibri"/>
                <a:cs typeface="Calibri"/>
              </a:rPr>
              <a:t>venous return </a:t>
            </a:r>
            <a:r>
              <a:rPr dirty="0" sz="950" spc="-5" b="1">
                <a:latin typeface="Calibri"/>
                <a:cs typeface="Calibri"/>
              </a:rPr>
              <a:t>(VR)</a:t>
            </a:r>
            <a:r>
              <a:rPr dirty="0" sz="950" spc="105" b="1">
                <a:latin typeface="Calibri"/>
                <a:cs typeface="Calibri"/>
              </a:rPr>
              <a:t> </a:t>
            </a:r>
            <a:r>
              <a:rPr dirty="0" sz="950">
                <a:latin typeface="Calibri"/>
                <a:cs typeface="Calibri"/>
              </a:rPr>
              <a:t>during</a:t>
            </a:r>
            <a:endParaRPr sz="950">
              <a:latin typeface="Calibri"/>
              <a:cs typeface="Calibri"/>
            </a:endParaRPr>
          </a:p>
          <a:p>
            <a:pPr marL="1124585">
              <a:lnSpc>
                <a:spcPct val="100000"/>
              </a:lnSpc>
              <a:spcBef>
                <a:spcPts val="234"/>
              </a:spcBef>
            </a:pPr>
            <a:r>
              <a:rPr dirty="0" sz="950" spc="-5">
                <a:latin typeface="Calibri"/>
                <a:cs typeface="Calibri"/>
              </a:rPr>
              <a:t>atrial</a:t>
            </a:r>
            <a:r>
              <a:rPr dirty="0" sz="950" spc="-100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diastole.</a:t>
            </a:r>
            <a:endParaRPr sz="950">
              <a:latin typeface="Calibri"/>
              <a:cs typeface="Calibri"/>
            </a:endParaRPr>
          </a:p>
          <a:p>
            <a:pPr marL="616585">
              <a:lnSpc>
                <a:spcPct val="100000"/>
              </a:lnSpc>
              <a:spcBef>
                <a:spcPts val="430"/>
              </a:spcBef>
            </a:pPr>
            <a:r>
              <a:rPr dirty="0" sz="900">
                <a:solidFill>
                  <a:srgbClr val="003366"/>
                </a:solidFill>
                <a:latin typeface="Courier New"/>
                <a:cs typeface="Courier New"/>
              </a:rPr>
              <a:t>o </a:t>
            </a:r>
            <a:r>
              <a:rPr dirty="0" sz="950">
                <a:latin typeface="Arial"/>
                <a:cs typeface="Arial"/>
              </a:rPr>
              <a:t>-ve </a:t>
            </a:r>
            <a:r>
              <a:rPr dirty="0" sz="1100">
                <a:latin typeface="Symbol"/>
                <a:cs typeface="Symbol"/>
              </a:rPr>
              <a:t>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950" spc="-5" b="1">
                <a:latin typeface="Symbol"/>
                <a:cs typeface="Symbol"/>
              </a:rPr>
              <a:t>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-5" b="1">
                <a:latin typeface="Symbol"/>
                <a:cs typeface="Symbol"/>
              </a:rPr>
              <a:t></a:t>
            </a:r>
            <a:r>
              <a:rPr dirty="0" sz="950" spc="-5" b="1">
                <a:latin typeface="Times New Roman"/>
                <a:cs typeface="Times New Roman"/>
              </a:rPr>
              <a:t> </a:t>
            </a:r>
            <a:r>
              <a:rPr dirty="0" sz="950" spc="-5">
                <a:latin typeface="Calibri"/>
                <a:cs typeface="Calibri"/>
              </a:rPr>
              <a:t>atrial pressure </a:t>
            </a:r>
            <a:r>
              <a:rPr dirty="0" sz="950">
                <a:latin typeface="Calibri"/>
                <a:cs typeface="Calibri"/>
              </a:rPr>
              <a:t>during </a:t>
            </a:r>
            <a:r>
              <a:rPr dirty="0" sz="950" spc="-5">
                <a:latin typeface="Calibri"/>
                <a:cs typeface="Calibri"/>
              </a:rPr>
              <a:t>‘rapid filling</a:t>
            </a:r>
            <a:r>
              <a:rPr dirty="0" sz="950" spc="-110">
                <a:latin typeface="Calibri"/>
                <a:cs typeface="Calibri"/>
              </a:rPr>
              <a:t> </a:t>
            </a:r>
            <a:r>
              <a:rPr dirty="0" sz="950" spc="-15">
                <a:latin typeface="Calibri"/>
                <a:cs typeface="Calibri"/>
              </a:rPr>
              <a:t>phase.’</a:t>
            </a:r>
            <a:endParaRPr sz="950">
              <a:latin typeface="Calibri"/>
              <a:cs typeface="Calibri"/>
            </a:endParaRPr>
          </a:p>
          <a:p>
            <a:pPr algn="r" marR="252729">
              <a:lnSpc>
                <a:spcPct val="100000"/>
              </a:lnSpc>
              <a:spcBef>
                <a:spcPts val="76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33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773173" y="5299709"/>
            <a:ext cx="3564890" cy="253365"/>
          </a:xfrm>
          <a:prstGeom prst="rect">
            <a:avLst/>
          </a:prstGeom>
          <a:solidFill>
            <a:srgbClr val="C3E2DB"/>
          </a:solidFill>
          <a:ln w="4572">
            <a:solidFill>
              <a:srgbClr val="CAD3B8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300"/>
              </a:spcBef>
            </a:pPr>
            <a:r>
              <a:rPr dirty="0" sz="1200" spc="10">
                <a:solidFill>
                  <a:srgbClr val="001F5F"/>
                </a:solidFill>
                <a:latin typeface="Arial"/>
                <a:cs typeface="Arial"/>
              </a:rPr>
              <a:t>Causes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2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35">
                <a:solidFill>
                  <a:srgbClr val="001F5F"/>
                </a:solidFill>
                <a:latin typeface="Arial"/>
                <a:cs typeface="Arial"/>
              </a:rPr>
              <a:t>atrial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001F5F"/>
                </a:solidFill>
                <a:latin typeface="Arial"/>
                <a:cs typeface="Arial"/>
              </a:rPr>
              <a:t>pressure</a:t>
            </a:r>
            <a:r>
              <a:rPr dirty="0" sz="12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65">
                <a:solidFill>
                  <a:srgbClr val="001F5F"/>
                </a:solidFill>
                <a:latin typeface="Arial"/>
                <a:cs typeface="Arial"/>
              </a:rPr>
              <a:t>waves</a:t>
            </a:r>
            <a:r>
              <a:rPr dirty="0" sz="1200" spc="-5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-120">
                <a:solidFill>
                  <a:srgbClr val="001F5F"/>
                </a:solidFill>
                <a:latin typeface="Arial"/>
                <a:cs typeface="Arial"/>
              </a:rPr>
              <a:t>…</a:t>
            </a:r>
            <a:r>
              <a:rPr dirty="0" sz="12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001F5F"/>
                </a:solidFill>
                <a:latin typeface="Arial"/>
                <a:cs typeface="Arial"/>
              </a:rPr>
              <a:t>(Cont.)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00022" y="5837935"/>
            <a:ext cx="88392" cy="89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00022" y="6634988"/>
            <a:ext cx="96012" cy="97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799465">
              <a:lnSpc>
                <a:spcPct val="100000"/>
              </a:lnSpc>
            </a:pPr>
            <a:r>
              <a:rPr dirty="0" sz="1200" spc="100">
                <a:latin typeface="Arial"/>
                <a:cs typeface="Arial"/>
              </a:rPr>
              <a:t>‘x’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descent:</a:t>
            </a:r>
            <a:endParaRPr sz="1200">
              <a:latin typeface="Arial"/>
              <a:cs typeface="Arial"/>
            </a:endParaRPr>
          </a:p>
          <a:p>
            <a:pPr marL="812800" marR="603250" indent="-1905">
              <a:lnSpc>
                <a:spcPts val="1430"/>
              </a:lnSpc>
              <a:spcBef>
                <a:spcPts val="484"/>
              </a:spcBef>
            </a:pPr>
            <a:r>
              <a:rPr dirty="0" sz="1200" spc="-10">
                <a:latin typeface="Calibri"/>
                <a:cs typeface="Calibri"/>
              </a:rPr>
              <a:t>Downward </a:t>
            </a:r>
            <a:r>
              <a:rPr dirty="0" sz="1200" spc="-5">
                <a:latin typeface="Calibri"/>
                <a:cs typeface="Calibri"/>
              </a:rPr>
              <a:t>displacement of </a:t>
            </a:r>
            <a:r>
              <a:rPr dirty="0" sz="1200" spc="-15">
                <a:latin typeface="Calibri"/>
                <a:cs typeface="Calibri"/>
              </a:rPr>
              <a:t>AV- </a:t>
            </a:r>
            <a:r>
              <a:rPr dirty="0" sz="1200" spc="-5">
                <a:latin typeface="Calibri"/>
                <a:cs typeface="Calibri"/>
              </a:rPr>
              <a:t>vs </a:t>
            </a:r>
            <a:r>
              <a:rPr dirty="0" sz="1200">
                <a:latin typeface="Calibri"/>
                <a:cs typeface="Calibri"/>
              </a:rPr>
              <a:t>during </a:t>
            </a:r>
            <a:r>
              <a:rPr dirty="0" sz="1200" spc="-5">
                <a:latin typeface="Calibri"/>
                <a:cs typeface="Calibri"/>
              </a:rPr>
              <a:t>‘reduced  </a:t>
            </a:r>
            <a:r>
              <a:rPr dirty="0" sz="1200">
                <a:latin typeface="Calibri"/>
                <a:cs typeface="Calibri"/>
              </a:rPr>
              <a:t>ejection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phase.’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786765">
              <a:lnSpc>
                <a:spcPct val="100000"/>
              </a:lnSpc>
            </a:pPr>
            <a:r>
              <a:rPr dirty="0" sz="1200" spc="105">
                <a:latin typeface="Arial"/>
                <a:cs typeface="Arial"/>
              </a:rPr>
              <a:t>‘y’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55">
                <a:latin typeface="Arial"/>
                <a:cs typeface="Arial"/>
              </a:rPr>
              <a:t>descent:</a:t>
            </a:r>
            <a:endParaRPr sz="1200">
              <a:latin typeface="Arial"/>
              <a:cs typeface="Arial"/>
            </a:endParaRPr>
          </a:p>
          <a:p>
            <a:pPr marL="807085">
              <a:lnSpc>
                <a:spcPct val="100000"/>
              </a:lnSpc>
              <a:spcBef>
                <a:spcPts val="335"/>
              </a:spcBef>
            </a:pPr>
            <a:r>
              <a:rPr dirty="0" sz="1200" spc="-5" b="1">
                <a:latin typeface="Symbol"/>
                <a:cs typeface="Symbol"/>
              </a:rPr>
              <a:t>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5" b="1">
                <a:latin typeface="Symbol"/>
                <a:cs typeface="Symbol"/>
              </a:rPr>
              <a:t></a:t>
            </a:r>
            <a:r>
              <a:rPr dirty="0" sz="1200" spc="-5" b="1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Calibri"/>
                <a:cs typeface="Calibri"/>
              </a:rPr>
              <a:t>atrial pressure </a:t>
            </a:r>
            <a:r>
              <a:rPr dirty="0" sz="1200">
                <a:latin typeface="Calibri"/>
                <a:cs typeface="Calibri"/>
              </a:rPr>
              <a:t>during </a:t>
            </a:r>
            <a:r>
              <a:rPr dirty="0" sz="1200" spc="-5">
                <a:latin typeface="Calibri"/>
                <a:cs typeface="Calibri"/>
              </a:rPr>
              <a:t>‘reduced </a:t>
            </a:r>
            <a:r>
              <a:rPr dirty="0" sz="1200">
                <a:latin typeface="Calibri"/>
                <a:cs typeface="Calibri"/>
              </a:rPr>
              <a:t>filling</a:t>
            </a:r>
            <a:r>
              <a:rPr dirty="0" sz="1200" spc="-14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phase.’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34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58467" y="3175126"/>
            <a:ext cx="102107" cy="105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97989" y="3115817"/>
            <a:ext cx="3730625" cy="721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">
              <a:lnSpc>
                <a:spcPct val="100000"/>
              </a:lnSpc>
            </a:pPr>
            <a:r>
              <a:rPr dirty="0" sz="1300" spc="-5" b="1">
                <a:latin typeface="Calibri"/>
                <a:cs typeface="Calibri"/>
              </a:rPr>
              <a:t>Similar </a:t>
            </a:r>
            <a:r>
              <a:rPr dirty="0" sz="1300" spc="-10" b="1">
                <a:latin typeface="Calibri"/>
                <a:cs typeface="Calibri"/>
              </a:rPr>
              <a:t>recordings </a:t>
            </a:r>
            <a:r>
              <a:rPr dirty="0" sz="1300" spc="-5" b="1">
                <a:latin typeface="Calibri"/>
                <a:cs typeface="Calibri"/>
              </a:rPr>
              <a:t>of </a:t>
            </a:r>
            <a:r>
              <a:rPr dirty="0" sz="1300" spc="-10" b="1">
                <a:latin typeface="Calibri"/>
                <a:cs typeface="Calibri"/>
              </a:rPr>
              <a:t>transmitted delayed atrial</a:t>
            </a:r>
            <a:r>
              <a:rPr dirty="0" sz="1300" spc="130" b="1">
                <a:latin typeface="Calibri"/>
                <a:cs typeface="Calibri"/>
              </a:rPr>
              <a:t> </a:t>
            </a:r>
            <a:r>
              <a:rPr dirty="0" sz="1300" spc="-15" b="1">
                <a:latin typeface="Calibri"/>
                <a:cs typeface="Calibri"/>
              </a:rPr>
              <a:t>waves:</a:t>
            </a:r>
            <a:endParaRPr sz="13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590"/>
              </a:spcBef>
              <a:buClr>
                <a:srgbClr val="006FC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1200">
                <a:latin typeface="Calibri"/>
                <a:cs typeface="Calibri"/>
              </a:rPr>
              <a:t>3 </a:t>
            </a:r>
            <a:r>
              <a:rPr dirty="0" sz="1200" spc="-5">
                <a:latin typeface="Calibri"/>
                <a:cs typeface="Calibri"/>
              </a:rPr>
              <a:t>upward </a:t>
            </a:r>
            <a:r>
              <a:rPr dirty="0" sz="1200" spc="-10">
                <a:latin typeface="Calibri"/>
                <a:cs typeface="Calibri"/>
              </a:rPr>
              <a:t>waves: </a:t>
            </a:r>
            <a:r>
              <a:rPr dirty="0" sz="1200">
                <a:latin typeface="Calibri"/>
                <a:cs typeface="Calibri"/>
              </a:rPr>
              <a:t>a, </a:t>
            </a:r>
            <a:r>
              <a:rPr dirty="0" sz="1200" spc="-5">
                <a:latin typeface="Calibri"/>
                <a:cs typeface="Calibri"/>
              </a:rPr>
              <a:t>c,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11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</a:t>
            </a:r>
            <a:endParaRPr sz="12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585"/>
              </a:spcBef>
              <a:buClr>
                <a:srgbClr val="006FC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1200">
                <a:latin typeface="Calibri"/>
                <a:cs typeface="Calibri"/>
              </a:rPr>
              <a:t>2 </a:t>
            </a:r>
            <a:r>
              <a:rPr dirty="0" sz="1200" spc="-10">
                <a:latin typeface="Calibri"/>
                <a:cs typeface="Calibri"/>
              </a:rPr>
              <a:t>downward waves: </a:t>
            </a:r>
            <a:r>
              <a:rPr dirty="0" sz="1200">
                <a:latin typeface="Calibri"/>
                <a:cs typeface="Calibri"/>
              </a:rPr>
              <a:t>x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73708" y="1712976"/>
            <a:ext cx="3904488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55314" y="1929892"/>
            <a:ext cx="68580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b="1">
                <a:solidFill>
                  <a:srgbClr val="333399"/>
                </a:solidFill>
                <a:latin typeface="Arial Black"/>
                <a:cs typeface="Arial Black"/>
              </a:rPr>
              <a:t>x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8633" y="1894205"/>
            <a:ext cx="62865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b="1">
                <a:solidFill>
                  <a:srgbClr val="333399"/>
                </a:solidFill>
                <a:latin typeface="Arial Black"/>
                <a:cs typeface="Arial Black"/>
              </a:rPr>
              <a:t>y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11986" y="1215389"/>
            <a:ext cx="3910584" cy="239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11986" y="1215389"/>
            <a:ext cx="3910965" cy="239395"/>
          </a:xfrm>
          <a:prstGeom prst="rect">
            <a:avLst/>
          </a:prstGeom>
          <a:ln w="4571">
            <a:solidFill>
              <a:srgbClr val="B8D9D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65"/>
              </a:spcBef>
            </a:pPr>
            <a:r>
              <a:rPr dirty="0" sz="1300" spc="130">
                <a:solidFill>
                  <a:srgbClr val="C00000"/>
                </a:solidFill>
                <a:latin typeface="Arial"/>
                <a:cs typeface="Arial"/>
              </a:rPr>
              <a:t>Jugular</a:t>
            </a:r>
            <a:r>
              <a:rPr dirty="0" sz="1300" spc="-20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C00000"/>
                </a:solidFill>
                <a:latin typeface="Arial"/>
                <a:cs typeface="Arial"/>
              </a:rPr>
              <a:t>venous </a:t>
            </a:r>
            <a:r>
              <a:rPr dirty="0" sz="1300" spc="75">
                <a:solidFill>
                  <a:srgbClr val="C00000"/>
                </a:solidFill>
                <a:latin typeface="Arial"/>
                <a:cs typeface="Arial"/>
              </a:rPr>
              <a:t>pulse </a:t>
            </a:r>
            <a:r>
              <a:rPr dirty="0" sz="1300" spc="30">
                <a:solidFill>
                  <a:srgbClr val="C00000"/>
                </a:solidFill>
                <a:latin typeface="Arial"/>
                <a:cs typeface="Arial"/>
              </a:rPr>
              <a:t>changes: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6225" y="418274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35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30245" y="1986533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4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4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6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01517" y="2038350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4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5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83914" y="2047494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5" h="250189">
                <a:moveTo>
                  <a:pt x="0" y="124967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2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7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2" y="249935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188840" y="2118232"/>
            <a:ext cx="62865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b="1">
                <a:solidFill>
                  <a:srgbClr val="333399"/>
                </a:solidFill>
                <a:latin typeface="Arial Black"/>
                <a:cs typeface="Arial Black"/>
              </a:rPr>
              <a:t>y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5990" y="2146554"/>
            <a:ext cx="68580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800" b="1">
                <a:solidFill>
                  <a:srgbClr val="333399"/>
                </a:solidFill>
                <a:latin typeface="Arial Black"/>
                <a:cs typeface="Arial Black"/>
              </a:rPr>
              <a:t>x</a:t>
            </a:r>
            <a:endParaRPr sz="8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1661" y="2109977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5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2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2" y="249936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33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23182" y="2084070"/>
            <a:ext cx="245745" cy="250190"/>
          </a:xfrm>
          <a:custGeom>
            <a:avLst/>
            <a:gdLst/>
            <a:ahLst/>
            <a:cxnLst/>
            <a:rect l="l" t="t" r="r" b="b"/>
            <a:pathLst>
              <a:path w="245745" h="250189">
                <a:moveTo>
                  <a:pt x="0" y="124968"/>
                </a:moveTo>
                <a:lnTo>
                  <a:pt x="9632" y="76348"/>
                </a:lnTo>
                <a:lnTo>
                  <a:pt x="35909" y="36623"/>
                </a:lnTo>
                <a:lnTo>
                  <a:pt x="74902" y="9828"/>
                </a:lnTo>
                <a:lnTo>
                  <a:pt x="122681" y="0"/>
                </a:lnTo>
                <a:lnTo>
                  <a:pt x="170461" y="9828"/>
                </a:lnTo>
                <a:lnTo>
                  <a:pt x="209454" y="36623"/>
                </a:lnTo>
                <a:lnTo>
                  <a:pt x="235731" y="76348"/>
                </a:lnTo>
                <a:lnTo>
                  <a:pt x="245363" y="124968"/>
                </a:lnTo>
                <a:lnTo>
                  <a:pt x="235731" y="173587"/>
                </a:lnTo>
                <a:lnTo>
                  <a:pt x="209454" y="213312"/>
                </a:lnTo>
                <a:lnTo>
                  <a:pt x="170461" y="240107"/>
                </a:lnTo>
                <a:lnTo>
                  <a:pt x="122681" y="249935"/>
                </a:lnTo>
                <a:lnTo>
                  <a:pt x="74902" y="240107"/>
                </a:lnTo>
                <a:lnTo>
                  <a:pt x="35909" y="213312"/>
                </a:lnTo>
                <a:lnTo>
                  <a:pt x="9632" y="173587"/>
                </a:lnTo>
                <a:lnTo>
                  <a:pt x="0" y="124968"/>
                </a:lnTo>
                <a:close/>
              </a:path>
            </a:pathLst>
          </a:custGeom>
          <a:ln w="28956">
            <a:solidFill>
              <a:srgbClr val="33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63039" y="4844796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79">
                <a:moveTo>
                  <a:pt x="682752" y="0"/>
                </a:moveTo>
                <a:lnTo>
                  <a:pt x="492252" y="0"/>
                </a:lnTo>
                <a:lnTo>
                  <a:pt x="0" y="1940559"/>
                </a:lnTo>
                <a:lnTo>
                  <a:pt x="180974" y="1985771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45108" y="4844796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4">
                <a:moveTo>
                  <a:pt x="667511" y="0"/>
                </a:moveTo>
                <a:lnTo>
                  <a:pt x="477266" y="0"/>
                </a:lnTo>
                <a:lnTo>
                  <a:pt x="0" y="1885695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46632" y="6733031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466088" y="6787895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899"/>
                </a:lnTo>
                <a:lnTo>
                  <a:pt x="1187195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63039" y="6784847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8"/>
                </a:lnTo>
                <a:lnTo>
                  <a:pt x="1670303" y="1488948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45108" y="6731507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5">
                <a:moveTo>
                  <a:pt x="0" y="0"/>
                </a:moveTo>
                <a:lnTo>
                  <a:pt x="2387" y="2413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5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5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45108" y="6731507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23416" y="6778752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956816" y="6024371"/>
            <a:ext cx="3337559" cy="536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857885" marR="459740" indent="97155">
              <a:lnSpc>
                <a:spcPct val="100000"/>
              </a:lnSpc>
            </a:pPr>
            <a:r>
              <a:rPr dirty="0" sz="2000" spc="185">
                <a:solidFill>
                  <a:srgbClr val="C00000"/>
                </a:solidFill>
                <a:latin typeface="Arial"/>
                <a:cs typeface="Arial"/>
              </a:rPr>
              <a:t>Heart </a:t>
            </a:r>
            <a:r>
              <a:rPr dirty="0" sz="2000" spc="110">
                <a:solidFill>
                  <a:srgbClr val="C00000"/>
                </a:solidFill>
                <a:latin typeface="Arial"/>
                <a:cs typeface="Arial"/>
              </a:rPr>
              <a:t>Sounds Recorded  </a:t>
            </a:r>
            <a:r>
              <a:rPr dirty="0" sz="2000" spc="225">
                <a:solidFill>
                  <a:srgbClr val="C00000"/>
                </a:solidFill>
                <a:latin typeface="Arial"/>
                <a:cs typeface="Arial"/>
              </a:rPr>
              <a:t>During</a:t>
            </a:r>
            <a:r>
              <a:rPr dirty="0" sz="20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19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2000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130">
                <a:solidFill>
                  <a:srgbClr val="C00000"/>
                </a:solidFill>
                <a:latin typeface="Arial"/>
                <a:cs typeface="Arial"/>
              </a:rPr>
              <a:t>Cardiac</a:t>
            </a:r>
            <a:r>
              <a:rPr dirty="0" sz="2000" spc="-1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85">
                <a:solidFill>
                  <a:srgbClr val="C00000"/>
                </a:solidFill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59279" y="6329171"/>
            <a:ext cx="3531108" cy="53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742688" y="4902708"/>
            <a:ext cx="918972" cy="361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32457" y="1599819"/>
            <a:ext cx="88392" cy="89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32457" y="2267330"/>
            <a:ext cx="88392" cy="8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32457" y="3498722"/>
            <a:ext cx="88392" cy="89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81072" y="1210055"/>
            <a:ext cx="1740407" cy="291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98548" y="2895600"/>
            <a:ext cx="2759964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647700">
              <a:lnSpc>
                <a:spcPct val="100000"/>
              </a:lnSpc>
              <a:spcBef>
                <a:spcPts val="1030"/>
              </a:spcBef>
            </a:pPr>
            <a:r>
              <a:rPr dirty="0" sz="1200" spc="-10" b="1">
                <a:latin typeface="Calibri"/>
                <a:cs typeface="Calibri"/>
              </a:rPr>
              <a:t>Detected </a:t>
            </a:r>
            <a:r>
              <a:rPr dirty="0" sz="1200" spc="-5" b="1">
                <a:latin typeface="Calibri"/>
                <a:cs typeface="Calibri"/>
              </a:rPr>
              <a:t>over anterior chest wall</a:t>
            </a:r>
            <a:r>
              <a:rPr dirty="0" sz="1200" spc="-7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  <a:p>
            <a:pPr marL="810895" indent="-163195">
              <a:lnSpc>
                <a:spcPct val="100000"/>
              </a:lnSpc>
              <a:spcBef>
                <a:spcPts val="200"/>
              </a:spcBef>
              <a:buClr>
                <a:srgbClr val="F67534"/>
              </a:buClr>
              <a:buFont typeface="Arial"/>
              <a:buChar char="■"/>
              <a:tabLst>
                <a:tab pos="811530" algn="l"/>
              </a:tabLst>
            </a:pPr>
            <a:r>
              <a:rPr dirty="0" sz="1000" spc="-5">
                <a:latin typeface="Calibri"/>
                <a:cs typeface="Calibri"/>
              </a:rPr>
              <a:t>Auscultation…</a:t>
            </a:r>
            <a:r>
              <a:rPr dirty="0" sz="1000" spc="-6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(Stethoscope.)</a:t>
            </a:r>
            <a:endParaRPr sz="1000">
              <a:latin typeface="Calibri"/>
              <a:cs typeface="Calibri"/>
            </a:endParaRPr>
          </a:p>
          <a:p>
            <a:pPr marL="810895" indent="-163195">
              <a:lnSpc>
                <a:spcPct val="100000"/>
              </a:lnSpc>
              <a:spcBef>
                <a:spcPts val="180"/>
              </a:spcBef>
              <a:buClr>
                <a:srgbClr val="F67534"/>
              </a:buClr>
              <a:buFont typeface="Arial"/>
              <a:buChar char="■"/>
              <a:tabLst>
                <a:tab pos="811530" algn="l"/>
              </a:tabLst>
            </a:pPr>
            <a:r>
              <a:rPr dirty="0" sz="1000" spc="-10">
                <a:latin typeface="Calibri"/>
                <a:cs typeface="Calibri"/>
              </a:rPr>
              <a:t>Phonocardiography… </a:t>
            </a:r>
            <a:r>
              <a:rPr dirty="0" sz="1000" spc="-5">
                <a:latin typeface="Calibri"/>
                <a:cs typeface="Calibri"/>
              </a:rPr>
              <a:t>(sound </a:t>
            </a:r>
            <a:r>
              <a:rPr dirty="0" sz="1000" spc="-10">
                <a:latin typeface="Calibri"/>
                <a:cs typeface="Calibri"/>
              </a:rPr>
              <a:t>recording</a:t>
            </a:r>
            <a:r>
              <a:rPr dirty="0" sz="1000" spc="5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device.)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■"/>
            </a:pPr>
            <a:endParaRPr sz="900">
              <a:latin typeface="Times New Roman"/>
              <a:cs typeface="Times New Roman"/>
            </a:endParaRPr>
          </a:p>
          <a:p>
            <a:pPr marL="647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‘4’ </a:t>
            </a:r>
            <a:r>
              <a:rPr dirty="0" sz="1200" spc="-5" b="1">
                <a:latin typeface="Calibri"/>
                <a:cs typeface="Calibri"/>
              </a:rPr>
              <a:t>heart </a:t>
            </a:r>
            <a:r>
              <a:rPr dirty="0" sz="1200" b="1">
                <a:latin typeface="Calibri"/>
                <a:cs typeface="Calibri"/>
              </a:rPr>
              <a:t>sounds </a:t>
            </a:r>
            <a:r>
              <a:rPr dirty="0" sz="1200" spc="-5" b="1">
                <a:latin typeface="Calibri"/>
                <a:cs typeface="Calibri"/>
              </a:rPr>
              <a:t>can </a:t>
            </a:r>
            <a:r>
              <a:rPr dirty="0" sz="1200" b="1">
                <a:latin typeface="Calibri"/>
                <a:cs typeface="Calibri"/>
              </a:rPr>
              <a:t>be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detected:</a:t>
            </a:r>
            <a:endParaRPr sz="1200">
              <a:latin typeface="Calibri"/>
              <a:cs typeface="Calibri"/>
            </a:endParaRPr>
          </a:p>
          <a:p>
            <a:pPr marL="810895" indent="-163195">
              <a:lnSpc>
                <a:spcPct val="100000"/>
              </a:lnSpc>
              <a:spcBef>
                <a:spcPts val="200"/>
              </a:spcBef>
              <a:buClr>
                <a:srgbClr val="006FC0"/>
              </a:buClr>
              <a:buFont typeface="Arial"/>
              <a:buChar char="■"/>
              <a:tabLst>
                <a:tab pos="811530" algn="l"/>
              </a:tabLst>
            </a:pPr>
            <a:r>
              <a:rPr dirty="0" sz="1000" spc="-5">
                <a:latin typeface="Calibri"/>
                <a:cs typeface="Calibri"/>
              </a:rPr>
              <a:t>1</a:t>
            </a:r>
            <a:r>
              <a:rPr dirty="0" baseline="25641" sz="975" spc="-7">
                <a:latin typeface="Calibri"/>
                <a:cs typeface="Calibri"/>
              </a:rPr>
              <a:t>st  </a:t>
            </a:r>
            <a:r>
              <a:rPr dirty="0" sz="1000" spc="-5">
                <a:latin typeface="Calibri"/>
                <a:cs typeface="Calibri"/>
              </a:rPr>
              <a:t>&amp; </a:t>
            </a:r>
            <a:r>
              <a:rPr dirty="0" sz="1000">
                <a:latin typeface="Calibri"/>
                <a:cs typeface="Calibri"/>
              </a:rPr>
              <a:t>2</a:t>
            </a:r>
            <a:r>
              <a:rPr dirty="0" baseline="25641" sz="975">
                <a:latin typeface="Calibri"/>
                <a:cs typeface="Calibri"/>
              </a:rPr>
              <a:t>nd  </a:t>
            </a:r>
            <a:r>
              <a:rPr dirty="0" sz="1000" spc="-5">
                <a:latin typeface="Calibri"/>
                <a:cs typeface="Calibri"/>
              </a:rPr>
              <a:t>heart </a:t>
            </a:r>
            <a:r>
              <a:rPr dirty="0" sz="1000">
                <a:latin typeface="Calibri"/>
                <a:cs typeface="Calibri"/>
              </a:rPr>
              <a:t>sounds </a:t>
            </a:r>
            <a:r>
              <a:rPr dirty="0" sz="1000" spc="-5">
                <a:latin typeface="Calibri"/>
                <a:cs typeface="Calibri"/>
              </a:rPr>
              <a:t>… (usually</a:t>
            </a:r>
            <a:r>
              <a:rPr dirty="0" sz="1000" spc="-12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audible)</a:t>
            </a:r>
            <a:endParaRPr sz="1000">
              <a:latin typeface="Calibri"/>
              <a:cs typeface="Calibri"/>
            </a:endParaRPr>
          </a:p>
          <a:p>
            <a:pPr marL="810895" indent="-163195">
              <a:lnSpc>
                <a:spcPct val="100000"/>
              </a:lnSpc>
              <a:spcBef>
                <a:spcPts val="180"/>
              </a:spcBef>
              <a:buClr>
                <a:srgbClr val="006FC0"/>
              </a:buClr>
              <a:buFont typeface="Arial"/>
              <a:buChar char="■"/>
              <a:tabLst>
                <a:tab pos="811530" algn="l"/>
              </a:tabLst>
            </a:pPr>
            <a:r>
              <a:rPr dirty="0" sz="1000">
                <a:latin typeface="Calibri"/>
                <a:cs typeface="Calibri"/>
              </a:rPr>
              <a:t>3</a:t>
            </a:r>
            <a:r>
              <a:rPr dirty="0" baseline="25641" sz="975">
                <a:latin typeface="Calibri"/>
                <a:cs typeface="Calibri"/>
              </a:rPr>
              <a:t>rd </a:t>
            </a:r>
            <a:r>
              <a:rPr dirty="0" sz="1000" spc="-5">
                <a:latin typeface="Calibri"/>
                <a:cs typeface="Calibri"/>
              </a:rPr>
              <a:t>&amp; </a:t>
            </a:r>
            <a:r>
              <a:rPr dirty="0" sz="1000">
                <a:latin typeface="Calibri"/>
                <a:cs typeface="Calibri"/>
              </a:rPr>
              <a:t>4</a:t>
            </a:r>
            <a:r>
              <a:rPr dirty="0" baseline="25641" sz="975">
                <a:latin typeface="Calibri"/>
                <a:cs typeface="Calibri"/>
              </a:rPr>
              <a:t>th </a:t>
            </a:r>
            <a:r>
              <a:rPr dirty="0" sz="1000" spc="-5">
                <a:latin typeface="Calibri"/>
                <a:cs typeface="Calibri"/>
              </a:rPr>
              <a:t>heart </a:t>
            </a:r>
            <a:r>
              <a:rPr dirty="0" sz="1000">
                <a:latin typeface="Calibri"/>
                <a:cs typeface="Calibri"/>
              </a:rPr>
              <a:t>sounds </a:t>
            </a:r>
            <a:r>
              <a:rPr dirty="0" sz="1000" spc="-5">
                <a:latin typeface="Calibri"/>
                <a:cs typeface="Calibri"/>
              </a:rPr>
              <a:t>… (of low pitch, usually not</a:t>
            </a:r>
            <a:r>
              <a:rPr dirty="0" sz="1000" spc="17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audible)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647700" marR="767080">
              <a:lnSpc>
                <a:spcPts val="1300"/>
              </a:lnSpc>
            </a:pPr>
            <a:r>
              <a:rPr dirty="0" sz="1200" spc="-5" b="1">
                <a:latin typeface="Calibri"/>
                <a:cs typeface="Calibri"/>
              </a:rPr>
              <a:t>Important </a:t>
            </a:r>
            <a:r>
              <a:rPr dirty="0" sz="1200" spc="-10" b="1">
                <a:latin typeface="Calibri"/>
                <a:cs typeface="Calibri"/>
              </a:rPr>
              <a:t>for </a:t>
            </a:r>
            <a:r>
              <a:rPr dirty="0" sz="1200" spc="-5" b="1">
                <a:latin typeface="Calibri"/>
                <a:cs typeface="Calibri"/>
              </a:rPr>
              <a:t>diagnosis </a:t>
            </a:r>
            <a:r>
              <a:rPr dirty="0" sz="1200" b="1">
                <a:latin typeface="Calibri"/>
                <a:cs typeface="Calibri"/>
              </a:rPr>
              <a:t>of </a:t>
            </a:r>
            <a:r>
              <a:rPr dirty="0" sz="1200" spc="-5" b="1">
                <a:latin typeface="Calibri"/>
                <a:cs typeface="Calibri"/>
              </a:rPr>
              <a:t>valvular heart diseases  (murmurs)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37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68423" y="5282184"/>
            <a:ext cx="2965704" cy="291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05533" y="5676772"/>
            <a:ext cx="88391" cy="89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10257" y="5602604"/>
            <a:ext cx="199517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-10" b="1">
                <a:latin typeface="Calibri"/>
                <a:cs typeface="Calibri"/>
              </a:rPr>
              <a:t>Best heard </a:t>
            </a:r>
            <a:r>
              <a:rPr dirty="0" sz="1300" spc="-15" b="1">
                <a:latin typeface="Calibri"/>
                <a:cs typeface="Calibri"/>
              </a:rPr>
              <a:t>at </a:t>
            </a:r>
            <a:r>
              <a:rPr dirty="0" sz="1300" spc="-5" b="1">
                <a:latin typeface="Calibri"/>
                <a:cs typeface="Calibri"/>
              </a:rPr>
              <a:t>4 </a:t>
            </a:r>
            <a:r>
              <a:rPr dirty="0" sz="1300" spc="-10" b="1">
                <a:latin typeface="Calibri"/>
                <a:cs typeface="Calibri"/>
              </a:rPr>
              <a:t>certain</a:t>
            </a:r>
            <a:r>
              <a:rPr dirty="0" sz="1300" spc="6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areas: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22450" y="7101585"/>
            <a:ext cx="1445895" cy="808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780" indent="-144780">
              <a:lnSpc>
                <a:spcPct val="100000"/>
              </a:lnSpc>
              <a:buClr>
                <a:srgbClr val="EAAC35"/>
              </a:buClr>
              <a:buSzPct val="83333"/>
              <a:buFont typeface="Arial"/>
              <a:buChar char="■"/>
              <a:tabLst>
                <a:tab pos="144780" algn="l"/>
              </a:tabLst>
            </a:pPr>
            <a:r>
              <a:rPr dirty="0" sz="1200" spc="-5" b="1">
                <a:latin typeface="Calibri"/>
                <a:cs typeface="Calibri"/>
              </a:rPr>
              <a:t>Pulmonary</a:t>
            </a:r>
            <a:r>
              <a:rPr dirty="0" sz="1200" spc="-9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area:</a:t>
            </a:r>
            <a:endParaRPr sz="1200">
              <a:latin typeface="Calibri"/>
              <a:cs typeface="Calibri"/>
            </a:endParaRPr>
          </a:p>
          <a:p>
            <a:pPr lvl="1" marL="306070" indent="-130810">
              <a:lnSpc>
                <a:spcPct val="100000"/>
              </a:lnSpc>
              <a:spcBef>
                <a:spcPts val="309"/>
              </a:spcBef>
              <a:buClr>
                <a:srgbClr val="C00000"/>
              </a:buClr>
              <a:buSzPct val="142105"/>
              <a:buFont typeface="Arial"/>
              <a:buChar char="•"/>
              <a:tabLst>
                <a:tab pos="306705" algn="l"/>
              </a:tabLst>
            </a:pPr>
            <a:r>
              <a:rPr dirty="0" sz="950" spc="10">
                <a:latin typeface="Calibri"/>
                <a:cs typeface="Calibri"/>
              </a:rPr>
              <a:t>2</a:t>
            </a:r>
            <a:r>
              <a:rPr dirty="0" baseline="27777" sz="900" spc="15">
                <a:latin typeface="Calibri"/>
                <a:cs typeface="Calibri"/>
              </a:rPr>
              <a:t>nd </a:t>
            </a:r>
            <a:r>
              <a:rPr dirty="0" sz="950" spc="-10">
                <a:latin typeface="Calibri"/>
                <a:cs typeface="Calibri"/>
              </a:rPr>
              <a:t>Lt intercostal</a:t>
            </a:r>
            <a:r>
              <a:rPr dirty="0" sz="950" spc="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space.</a:t>
            </a:r>
            <a:endParaRPr sz="950">
              <a:latin typeface="Calibri"/>
              <a:cs typeface="Calibri"/>
            </a:endParaRPr>
          </a:p>
          <a:p>
            <a:pPr marL="156845" indent="-144780">
              <a:lnSpc>
                <a:spcPct val="100000"/>
              </a:lnSpc>
              <a:spcBef>
                <a:spcPts val="290"/>
              </a:spcBef>
              <a:buClr>
                <a:srgbClr val="EAAC35"/>
              </a:buClr>
              <a:buSzPct val="83333"/>
              <a:buFont typeface="Arial"/>
              <a:buChar char="■"/>
              <a:tabLst>
                <a:tab pos="157480" algn="l"/>
              </a:tabLst>
            </a:pPr>
            <a:r>
              <a:rPr dirty="0" sz="1200" b="1">
                <a:latin typeface="Calibri"/>
                <a:cs typeface="Calibri"/>
              </a:rPr>
              <a:t>Aortic</a:t>
            </a:r>
            <a:r>
              <a:rPr dirty="0" sz="1200" spc="-1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area:</a:t>
            </a:r>
            <a:endParaRPr sz="1200">
              <a:latin typeface="Calibri"/>
              <a:cs typeface="Calibri"/>
            </a:endParaRPr>
          </a:p>
          <a:p>
            <a:pPr lvl="1" marL="306070" indent="-130810">
              <a:lnSpc>
                <a:spcPct val="100000"/>
              </a:lnSpc>
              <a:spcBef>
                <a:spcPts val="535"/>
              </a:spcBef>
              <a:buClr>
                <a:srgbClr val="C00000"/>
              </a:buClr>
              <a:buSzPct val="142105"/>
              <a:buFont typeface="Arial"/>
              <a:buChar char="•"/>
              <a:tabLst>
                <a:tab pos="306705" algn="l"/>
              </a:tabLst>
            </a:pPr>
            <a:r>
              <a:rPr dirty="0" sz="950" spc="10">
                <a:latin typeface="Calibri"/>
                <a:cs typeface="Calibri"/>
              </a:rPr>
              <a:t>2</a:t>
            </a:r>
            <a:r>
              <a:rPr dirty="0" baseline="27777" sz="900" spc="15">
                <a:latin typeface="Calibri"/>
                <a:cs typeface="Calibri"/>
              </a:rPr>
              <a:t>nd </a:t>
            </a:r>
            <a:r>
              <a:rPr dirty="0" sz="950" spc="-5">
                <a:latin typeface="Calibri"/>
                <a:cs typeface="Calibri"/>
              </a:rPr>
              <a:t>Rt </a:t>
            </a:r>
            <a:r>
              <a:rPr dirty="0" sz="950" spc="-10">
                <a:latin typeface="Calibri"/>
                <a:cs typeface="Calibri"/>
              </a:rPr>
              <a:t>costal</a:t>
            </a:r>
            <a:r>
              <a:rPr dirty="0" sz="950" spc="15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cartilage.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600" y="5862828"/>
            <a:ext cx="2019300" cy="11536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33571" y="7058914"/>
            <a:ext cx="2098040" cy="1191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160" indent="-137160">
              <a:lnSpc>
                <a:spcPts val="1330"/>
              </a:lnSpc>
              <a:buClr>
                <a:srgbClr val="EAAC35"/>
              </a:buClr>
              <a:buSzPct val="79166"/>
              <a:buFont typeface="Arial"/>
              <a:buChar char="■"/>
              <a:tabLst>
                <a:tab pos="137160" algn="l"/>
              </a:tabLst>
            </a:pPr>
            <a:r>
              <a:rPr dirty="0" sz="1200" spc="-5" b="1">
                <a:latin typeface="Calibri"/>
                <a:cs typeface="Calibri"/>
              </a:rPr>
              <a:t>Mitral</a:t>
            </a:r>
            <a:r>
              <a:rPr dirty="0" sz="1200" spc="-114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area:</a:t>
            </a:r>
            <a:endParaRPr sz="1200">
              <a:latin typeface="Calibri"/>
              <a:cs typeface="Calibri"/>
            </a:endParaRPr>
          </a:p>
          <a:p>
            <a:pPr lvl="1" marL="313690" indent="-135890">
              <a:lnSpc>
                <a:spcPts val="910"/>
              </a:lnSpc>
              <a:spcBef>
                <a:spcPts val="11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314325" algn="l"/>
              </a:tabLst>
            </a:pPr>
            <a:r>
              <a:rPr dirty="0" sz="950" spc="10">
                <a:latin typeface="Calibri"/>
                <a:cs typeface="Calibri"/>
              </a:rPr>
              <a:t>5</a:t>
            </a:r>
            <a:r>
              <a:rPr dirty="0" baseline="27777" sz="900" spc="15">
                <a:latin typeface="Calibri"/>
                <a:cs typeface="Calibri"/>
              </a:rPr>
              <a:t>nd </a:t>
            </a:r>
            <a:r>
              <a:rPr dirty="0" sz="950" spc="-10">
                <a:latin typeface="Calibri"/>
                <a:cs typeface="Calibri"/>
              </a:rPr>
              <a:t>Lt intercostal </a:t>
            </a:r>
            <a:r>
              <a:rPr dirty="0" sz="950" spc="-5">
                <a:latin typeface="Calibri"/>
                <a:cs typeface="Calibri"/>
              </a:rPr>
              <a:t>space crossing </a:t>
            </a:r>
            <a:r>
              <a:rPr dirty="0" sz="950">
                <a:latin typeface="Calibri"/>
                <a:cs typeface="Calibri"/>
              </a:rPr>
              <a:t>mid-  </a:t>
            </a:r>
            <a:r>
              <a:rPr dirty="0" sz="950" spc="-5">
                <a:latin typeface="Calibri"/>
                <a:cs typeface="Calibri"/>
              </a:rPr>
              <a:t>clavicular line,</a:t>
            </a:r>
            <a:r>
              <a:rPr dirty="0" sz="950" spc="-50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or</a:t>
            </a:r>
            <a:endParaRPr sz="950">
              <a:latin typeface="Calibri"/>
              <a:cs typeface="Calibri"/>
            </a:endParaRPr>
          </a:p>
          <a:p>
            <a:pPr lvl="1" marL="320040" indent="-142240">
              <a:lnSpc>
                <a:spcPct val="100000"/>
              </a:lnSpc>
              <a:spcBef>
                <a:spcPts val="8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320040" algn="l"/>
              </a:tabLst>
            </a:pPr>
            <a:r>
              <a:rPr dirty="0" sz="950" spc="-5">
                <a:latin typeface="Calibri"/>
                <a:cs typeface="Calibri"/>
              </a:rPr>
              <a:t>9 cm  (2.5-3 in) from</a:t>
            </a:r>
            <a:r>
              <a:rPr dirty="0" sz="950" spc="-6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sternum.</a:t>
            </a:r>
            <a:endParaRPr sz="950">
              <a:latin typeface="Calibri"/>
              <a:cs typeface="Calibri"/>
            </a:endParaRPr>
          </a:p>
          <a:p>
            <a:pPr marL="137160" indent="-137160">
              <a:lnSpc>
                <a:spcPts val="1410"/>
              </a:lnSpc>
              <a:buClr>
                <a:srgbClr val="EAAC35"/>
              </a:buClr>
              <a:buSzPct val="79166"/>
              <a:buFont typeface="Arial"/>
              <a:buChar char="■"/>
              <a:tabLst>
                <a:tab pos="137160" algn="l"/>
              </a:tabLst>
            </a:pPr>
            <a:r>
              <a:rPr dirty="0" sz="1200" spc="-10" b="1">
                <a:latin typeface="Calibri"/>
                <a:cs typeface="Calibri"/>
              </a:rPr>
              <a:t>Tricuspid</a:t>
            </a:r>
            <a:r>
              <a:rPr dirty="0" sz="1200" spc="-1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area:</a:t>
            </a:r>
            <a:endParaRPr sz="1200">
              <a:latin typeface="Calibri"/>
              <a:cs typeface="Calibri"/>
            </a:endParaRPr>
          </a:p>
          <a:p>
            <a:pPr lvl="1" marL="313690" marR="145415" indent="-135890">
              <a:lnSpc>
                <a:spcPts val="910"/>
              </a:lnSpc>
              <a:spcBef>
                <a:spcPts val="190"/>
              </a:spcBef>
              <a:buClr>
                <a:srgbClr val="C00000"/>
              </a:buClr>
              <a:buSzPct val="78947"/>
              <a:buFont typeface="Arial"/>
              <a:buChar char="•"/>
              <a:tabLst>
                <a:tab pos="314325" algn="l"/>
              </a:tabLst>
            </a:pPr>
            <a:r>
              <a:rPr dirty="0" sz="950" spc="-10">
                <a:latin typeface="Calibri"/>
                <a:cs typeface="Calibri"/>
              </a:rPr>
              <a:t>lower </a:t>
            </a:r>
            <a:r>
              <a:rPr dirty="0" sz="950">
                <a:latin typeface="Calibri"/>
                <a:cs typeface="Calibri"/>
              </a:rPr>
              <a:t>part </a:t>
            </a:r>
            <a:r>
              <a:rPr dirty="0" sz="950" spc="-5">
                <a:latin typeface="Calibri"/>
                <a:cs typeface="Calibri"/>
              </a:rPr>
              <a:t>of </a:t>
            </a:r>
            <a:r>
              <a:rPr dirty="0" sz="950" spc="-10">
                <a:latin typeface="Calibri"/>
                <a:cs typeface="Calibri"/>
              </a:rPr>
              <a:t>sternum towards </a:t>
            </a:r>
            <a:r>
              <a:rPr dirty="0" sz="950" spc="-5">
                <a:latin typeface="Calibri"/>
                <a:cs typeface="Calibri"/>
              </a:rPr>
              <a:t>Rt  side.</a:t>
            </a:r>
            <a:endParaRPr sz="950">
              <a:latin typeface="Calibri"/>
              <a:cs typeface="Calibri"/>
            </a:endParaRPr>
          </a:p>
          <a:p>
            <a:pPr algn="r" marR="81915">
              <a:lnSpc>
                <a:spcPts val="715"/>
              </a:lnSpc>
              <a:spcBef>
                <a:spcPts val="75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38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02764" y="1414525"/>
            <a:ext cx="3270504" cy="197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L="90170">
              <a:lnSpc>
                <a:spcPct val="100000"/>
              </a:lnSpc>
              <a:spcBef>
                <a:spcPts val="1550"/>
              </a:spcBef>
            </a:pPr>
            <a:r>
              <a:rPr dirty="0" sz="2000" spc="190">
                <a:solidFill>
                  <a:srgbClr val="B7BBBC"/>
                </a:solidFill>
                <a:latin typeface="Arial"/>
                <a:cs typeface="Arial"/>
              </a:rPr>
              <a:t>Pump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8483" y="1920239"/>
            <a:ext cx="2087880" cy="1815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74164" y="5297932"/>
            <a:ext cx="3426980" cy="2845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95272" y="5145023"/>
            <a:ext cx="3590544" cy="5303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798830">
              <a:lnSpc>
                <a:spcPct val="100000"/>
              </a:lnSpc>
              <a:spcBef>
                <a:spcPts val="5"/>
              </a:spcBef>
            </a:pPr>
            <a:r>
              <a:rPr dirty="0" sz="1850" spc="85" b="1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dirty="0" sz="1850" spc="-1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50" spc="110" b="1">
                <a:solidFill>
                  <a:srgbClr val="C00000"/>
                </a:solidFill>
                <a:latin typeface="Trebuchet MS"/>
                <a:cs typeface="Trebuchet MS"/>
              </a:rPr>
              <a:t>Heart</a:t>
            </a:r>
            <a:r>
              <a:rPr dirty="0" sz="1850" spc="-15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50" spc="100" b="1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dirty="0" sz="1850" spc="-114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50" spc="60" b="1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dirty="0" sz="1850" spc="-12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50" spc="85" b="1">
                <a:solidFill>
                  <a:srgbClr val="C00000"/>
                </a:solidFill>
                <a:latin typeface="Trebuchet MS"/>
                <a:cs typeface="Trebuchet MS"/>
              </a:rPr>
              <a:t>double</a:t>
            </a:r>
            <a:r>
              <a:rPr dirty="0" sz="1850" spc="-14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850" spc="170" b="1">
                <a:solidFill>
                  <a:srgbClr val="C00000"/>
                </a:solidFill>
                <a:latin typeface="Trebuchet MS"/>
                <a:cs typeface="Trebuchet MS"/>
              </a:rPr>
              <a:t>pump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75816" y="6119367"/>
            <a:ext cx="1252601" cy="1206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59560" y="6117844"/>
            <a:ext cx="1232535" cy="11808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18948" y="6334378"/>
            <a:ext cx="815844" cy="7570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47900" y="1371600"/>
            <a:ext cx="2232660" cy="14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5316" y="2087879"/>
            <a:ext cx="4082796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1505" y="2084070"/>
            <a:ext cx="4090670" cy="1112520"/>
          </a:xfrm>
          <a:custGeom>
            <a:avLst/>
            <a:gdLst/>
            <a:ahLst/>
            <a:cxnLst/>
            <a:rect l="l" t="t" r="r" b="b"/>
            <a:pathLst>
              <a:path w="4090670" h="1112520">
                <a:moveTo>
                  <a:pt x="0" y="1112519"/>
                </a:moveTo>
                <a:lnTo>
                  <a:pt x="4090416" y="1112519"/>
                </a:lnTo>
                <a:lnTo>
                  <a:pt x="4090416" y="0"/>
                </a:lnTo>
                <a:lnTo>
                  <a:pt x="0" y="0"/>
                </a:lnTo>
                <a:lnTo>
                  <a:pt x="0" y="1112519"/>
                </a:lnTo>
                <a:close/>
              </a:path>
            </a:pathLst>
          </a:custGeom>
          <a:ln w="7620">
            <a:solidFill>
              <a:srgbClr val="BB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47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39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01923" y="5161788"/>
            <a:ext cx="272796" cy="227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85388" y="5192267"/>
            <a:ext cx="135636" cy="150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30167" y="5163311"/>
            <a:ext cx="112775" cy="225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07236" y="5586984"/>
            <a:ext cx="4081272" cy="1104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03425" y="5583173"/>
            <a:ext cx="4089400" cy="1112520"/>
          </a:xfrm>
          <a:custGeom>
            <a:avLst/>
            <a:gdLst/>
            <a:ahLst/>
            <a:cxnLst/>
            <a:rect l="l" t="t" r="r" b="b"/>
            <a:pathLst>
              <a:path w="4089400" h="1112520">
                <a:moveTo>
                  <a:pt x="0" y="1112520"/>
                </a:moveTo>
                <a:lnTo>
                  <a:pt x="4088891" y="1112520"/>
                </a:lnTo>
                <a:lnTo>
                  <a:pt x="4088891" y="0"/>
                </a:lnTo>
                <a:lnTo>
                  <a:pt x="0" y="0"/>
                </a:lnTo>
                <a:lnTo>
                  <a:pt x="0" y="1112520"/>
                </a:lnTo>
                <a:close/>
              </a:path>
            </a:pathLst>
          </a:custGeom>
          <a:ln w="7620">
            <a:solidFill>
              <a:srgbClr val="BB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74495" y="6781927"/>
            <a:ext cx="70104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74495" y="6961758"/>
            <a:ext cx="70104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74495" y="7140068"/>
            <a:ext cx="70104" cy="761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74495" y="7319898"/>
            <a:ext cx="70104" cy="76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74495" y="7498208"/>
            <a:ext cx="70104" cy="761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74495" y="7678039"/>
            <a:ext cx="70104" cy="7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747395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Due </a:t>
            </a:r>
            <a:r>
              <a:rPr dirty="0" sz="1000" spc="-10">
                <a:latin typeface="Calibri"/>
                <a:cs typeface="Calibri"/>
              </a:rPr>
              <a:t>to </a:t>
            </a:r>
            <a:r>
              <a:rPr dirty="0" sz="1000" spc="-5">
                <a:latin typeface="Calibri"/>
                <a:cs typeface="Calibri"/>
              </a:rPr>
              <a:t>closure of the </a:t>
            </a:r>
            <a:r>
              <a:rPr dirty="0" sz="1000" spc="-20">
                <a:latin typeface="Calibri"/>
                <a:cs typeface="Calibri"/>
              </a:rPr>
              <a:t>AV-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vs.</a:t>
            </a:r>
            <a:endParaRPr sz="1000">
              <a:latin typeface="Calibri"/>
              <a:cs typeface="Calibri"/>
            </a:endParaRPr>
          </a:p>
          <a:p>
            <a:pPr marL="747395">
              <a:lnSpc>
                <a:spcPct val="100000"/>
              </a:lnSpc>
              <a:spcBef>
                <a:spcPts val="215"/>
              </a:spcBef>
            </a:pPr>
            <a:r>
              <a:rPr dirty="0" sz="1000" spc="-10">
                <a:latin typeface="Calibri"/>
                <a:cs typeface="Calibri"/>
              </a:rPr>
              <a:t>Recorded at </a:t>
            </a:r>
            <a:r>
              <a:rPr dirty="0" sz="1000" spc="-5">
                <a:latin typeface="Calibri"/>
                <a:cs typeface="Calibri"/>
              </a:rPr>
              <a:t>the beginning of the the ‘isovolumetric </a:t>
            </a:r>
            <a:r>
              <a:rPr dirty="0" sz="1000" spc="-10">
                <a:latin typeface="Calibri"/>
                <a:cs typeface="Calibri"/>
              </a:rPr>
              <a:t>contraction</a:t>
            </a:r>
            <a:r>
              <a:rPr dirty="0" sz="1000" spc="1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phase.’</a:t>
            </a:r>
            <a:endParaRPr sz="1000">
              <a:latin typeface="Calibri"/>
              <a:cs typeface="Calibri"/>
            </a:endParaRPr>
          </a:p>
          <a:p>
            <a:pPr marL="747395" marR="1709420">
              <a:lnSpc>
                <a:spcPts val="1420"/>
              </a:lnSpc>
              <a:spcBef>
                <a:spcPts val="65"/>
              </a:spcBef>
            </a:pPr>
            <a:r>
              <a:rPr dirty="0" sz="1000" spc="-5">
                <a:latin typeface="Calibri"/>
                <a:cs typeface="Calibri"/>
              </a:rPr>
              <a:t>It marks beginning of ventricular </a:t>
            </a:r>
            <a:r>
              <a:rPr dirty="0" sz="1000" spc="-15">
                <a:latin typeface="Calibri"/>
                <a:cs typeface="Calibri"/>
              </a:rPr>
              <a:t>systole.  </a:t>
            </a:r>
            <a:r>
              <a:rPr dirty="0" sz="1000" spc="-5">
                <a:latin typeface="Calibri"/>
                <a:cs typeface="Calibri"/>
              </a:rPr>
              <a:t>Long in </a:t>
            </a:r>
            <a:r>
              <a:rPr dirty="0" sz="1000" spc="-10">
                <a:latin typeface="Calibri"/>
                <a:cs typeface="Calibri"/>
              </a:rPr>
              <a:t>duration </a:t>
            </a:r>
            <a:r>
              <a:rPr dirty="0" sz="1000" spc="-5">
                <a:latin typeface="Calibri"/>
                <a:cs typeface="Calibri"/>
              </a:rPr>
              <a:t>..  0.15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sec.</a:t>
            </a:r>
            <a:endParaRPr sz="1000">
              <a:latin typeface="Calibri"/>
              <a:cs typeface="Calibri"/>
            </a:endParaRPr>
          </a:p>
          <a:p>
            <a:pPr marL="747395">
              <a:lnSpc>
                <a:spcPct val="100000"/>
              </a:lnSpc>
              <a:spcBef>
                <a:spcPts val="120"/>
              </a:spcBef>
            </a:pPr>
            <a:r>
              <a:rPr dirty="0" sz="1000" spc="-5">
                <a:latin typeface="Calibri"/>
                <a:cs typeface="Calibri"/>
              </a:rPr>
              <a:t>Of low pitch </a:t>
            </a:r>
            <a:r>
              <a:rPr dirty="0" sz="1000" spc="-10">
                <a:latin typeface="Calibri"/>
                <a:cs typeface="Calibri"/>
              </a:rPr>
              <a:t>(LUB) </a:t>
            </a:r>
            <a:r>
              <a:rPr dirty="0" sz="1000" spc="-5">
                <a:latin typeface="Calibri"/>
                <a:cs typeface="Calibri"/>
              </a:rPr>
              <a:t>..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Loud.</a:t>
            </a:r>
            <a:endParaRPr sz="1000">
              <a:latin typeface="Calibri"/>
              <a:cs typeface="Calibri"/>
            </a:endParaRPr>
          </a:p>
          <a:p>
            <a:pPr marL="747395">
              <a:lnSpc>
                <a:spcPct val="100000"/>
              </a:lnSpc>
              <a:spcBef>
                <a:spcPts val="215"/>
              </a:spcBef>
            </a:pPr>
            <a:r>
              <a:rPr dirty="0" sz="1000" spc="-10">
                <a:latin typeface="Calibri"/>
                <a:cs typeface="Calibri"/>
              </a:rPr>
              <a:t>25-35</a:t>
            </a:r>
            <a:r>
              <a:rPr dirty="0" sz="1000" spc="-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Hz.</a:t>
            </a:r>
            <a:endParaRPr sz="1000">
              <a:latin typeface="Calibri"/>
              <a:cs typeface="Calibri"/>
            </a:endParaRPr>
          </a:p>
          <a:p>
            <a:pPr marL="747395">
              <a:lnSpc>
                <a:spcPct val="100000"/>
              </a:lnSpc>
              <a:spcBef>
                <a:spcPts val="204"/>
              </a:spcBef>
            </a:pPr>
            <a:r>
              <a:rPr dirty="0" sz="1000" spc="-10">
                <a:latin typeface="Calibri"/>
                <a:cs typeface="Calibri"/>
              </a:rPr>
              <a:t>Best </a:t>
            </a:r>
            <a:r>
              <a:rPr dirty="0" sz="1000" spc="-5">
                <a:latin typeface="Calibri"/>
                <a:cs typeface="Calibri"/>
              </a:rPr>
              <a:t>heard </a:t>
            </a:r>
            <a:r>
              <a:rPr dirty="0" sz="1000" spc="-10">
                <a:latin typeface="Calibri"/>
                <a:cs typeface="Calibri"/>
              </a:rPr>
              <a:t>at Mitral </a:t>
            </a:r>
            <a:r>
              <a:rPr dirty="0" sz="1000" spc="-5">
                <a:latin typeface="Calibri"/>
                <a:cs typeface="Calibri"/>
              </a:rPr>
              <a:t>&amp; </a:t>
            </a:r>
            <a:r>
              <a:rPr dirty="0" sz="1000" spc="-10">
                <a:latin typeface="Calibri"/>
                <a:cs typeface="Calibri"/>
              </a:rPr>
              <a:t>Tricuspid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areas.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40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74495" y="7856411"/>
            <a:ext cx="70104" cy="761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339084" y="5618226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10027" y="5616702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38883" y="5624321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39184" y="5624321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1788" y="8927035"/>
            <a:ext cx="196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5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3344" y="1114044"/>
            <a:ext cx="272795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10711" y="1144524"/>
            <a:ext cx="149351" cy="158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63111" y="1115567"/>
            <a:ext cx="111251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49400" y="2374264"/>
            <a:ext cx="82295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49400" y="2566289"/>
            <a:ext cx="82295" cy="83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49400" y="2772029"/>
            <a:ext cx="82295" cy="83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55496" y="2997580"/>
            <a:ext cx="82296" cy="83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55496" y="3221608"/>
            <a:ext cx="82296" cy="83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55496" y="3447160"/>
            <a:ext cx="82296" cy="83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58102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Due </a:t>
            </a:r>
            <a:r>
              <a:rPr dirty="0" sz="1100" spc="-5">
                <a:latin typeface="Calibri"/>
                <a:cs typeface="Calibri"/>
              </a:rPr>
              <a:t>to closure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5">
                <a:latin typeface="Calibri"/>
                <a:cs typeface="Calibri"/>
              </a:rPr>
              <a:t>semilunar-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vs.</a:t>
            </a:r>
            <a:endParaRPr sz="1100">
              <a:latin typeface="Calibri"/>
              <a:cs typeface="Calibri"/>
            </a:endParaRPr>
          </a:p>
          <a:p>
            <a:pPr algn="just" marL="581025">
              <a:lnSpc>
                <a:spcPct val="100000"/>
              </a:lnSpc>
              <a:spcBef>
                <a:spcPts val="190"/>
              </a:spcBef>
            </a:pPr>
            <a:r>
              <a:rPr dirty="0" sz="1100" spc="-5">
                <a:latin typeface="Calibri"/>
                <a:cs typeface="Calibri"/>
              </a:rPr>
              <a:t>Recorded at </a:t>
            </a:r>
            <a:r>
              <a:rPr dirty="0" sz="1100">
                <a:latin typeface="Calibri"/>
                <a:cs typeface="Calibri"/>
              </a:rPr>
              <a:t>the beginning of the </a:t>
            </a:r>
            <a:r>
              <a:rPr dirty="0" sz="1100" spc="-5">
                <a:latin typeface="Calibri"/>
                <a:cs typeface="Calibri"/>
              </a:rPr>
              <a:t>‘isovolumetric relaxation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 spc="-15">
                <a:latin typeface="Calibri"/>
                <a:cs typeface="Calibri"/>
              </a:rPr>
              <a:t>phase.’</a:t>
            </a:r>
            <a:endParaRPr sz="1100">
              <a:latin typeface="Calibri"/>
              <a:cs typeface="Calibri"/>
            </a:endParaRPr>
          </a:p>
          <a:p>
            <a:pPr algn="just" marL="581025">
              <a:lnSpc>
                <a:spcPct val="100000"/>
              </a:lnSpc>
              <a:spcBef>
                <a:spcPts val="300"/>
              </a:spcBef>
            </a:pPr>
            <a:r>
              <a:rPr dirty="0" sz="1100" spc="-5">
                <a:latin typeface="Calibri"/>
                <a:cs typeface="Calibri"/>
              </a:rPr>
              <a:t>Marks </a:t>
            </a:r>
            <a:r>
              <a:rPr dirty="0" sz="1100">
                <a:latin typeface="Calibri"/>
                <a:cs typeface="Calibri"/>
              </a:rPr>
              <a:t>the </a:t>
            </a:r>
            <a:r>
              <a:rPr dirty="0" sz="1100" spc="-5">
                <a:latin typeface="Calibri"/>
                <a:cs typeface="Calibri"/>
              </a:rPr>
              <a:t>beginning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5">
                <a:latin typeface="Calibri"/>
                <a:cs typeface="Calibri"/>
              </a:rPr>
              <a:t>ventricular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diastole.</a:t>
            </a:r>
            <a:endParaRPr sz="1100">
              <a:latin typeface="Calibri"/>
              <a:cs typeface="Calibri"/>
            </a:endParaRPr>
          </a:p>
          <a:p>
            <a:pPr algn="just" marL="581025" marR="1975485">
              <a:lnSpc>
                <a:spcPct val="1341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Short </a:t>
            </a:r>
            <a:r>
              <a:rPr dirty="0" sz="1100">
                <a:latin typeface="Calibri"/>
                <a:cs typeface="Calibri"/>
              </a:rPr>
              <a:t>in </a:t>
            </a:r>
            <a:r>
              <a:rPr dirty="0" sz="1100" spc="-5">
                <a:latin typeface="Calibri"/>
                <a:cs typeface="Calibri"/>
              </a:rPr>
              <a:t>duration .. 0.11-0.125 sec.  Of high pitch </a:t>
            </a:r>
            <a:r>
              <a:rPr dirty="0" sz="1100">
                <a:latin typeface="Calibri"/>
                <a:cs typeface="Calibri"/>
              </a:rPr>
              <a:t>(DUB) </a:t>
            </a:r>
            <a:r>
              <a:rPr dirty="0" sz="1100" spc="-5">
                <a:latin typeface="Calibri"/>
                <a:cs typeface="Calibri"/>
              </a:rPr>
              <a:t>.. Soft </a:t>
            </a:r>
            <a:r>
              <a:rPr dirty="0" sz="1100">
                <a:latin typeface="Calibri"/>
                <a:cs typeface="Calibri"/>
              </a:rPr>
              <a:t>&amp; </a:t>
            </a:r>
            <a:r>
              <a:rPr dirty="0" sz="1100" spc="-5">
                <a:latin typeface="Calibri"/>
                <a:cs typeface="Calibri"/>
              </a:rPr>
              <a:t>Sharp.  </a:t>
            </a:r>
            <a:r>
              <a:rPr dirty="0" sz="1100">
                <a:latin typeface="Calibri"/>
                <a:cs typeface="Calibri"/>
              </a:rPr>
              <a:t>50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Hz.</a:t>
            </a:r>
            <a:endParaRPr sz="1100">
              <a:latin typeface="Calibri"/>
              <a:cs typeface="Calibri"/>
            </a:endParaRPr>
          </a:p>
          <a:p>
            <a:pPr algn="just" marL="581025">
              <a:lnSpc>
                <a:spcPct val="100000"/>
              </a:lnSpc>
              <a:spcBef>
                <a:spcPts val="440"/>
              </a:spcBef>
            </a:pPr>
            <a:r>
              <a:rPr dirty="0" sz="1100" spc="-5">
                <a:latin typeface="Calibri"/>
                <a:cs typeface="Calibri"/>
              </a:rPr>
              <a:t>Best heard </a:t>
            </a:r>
            <a:r>
              <a:rPr dirty="0" sz="1100" spc="-10">
                <a:latin typeface="Calibri"/>
                <a:cs typeface="Calibri"/>
              </a:rPr>
              <a:t>at </a:t>
            </a:r>
            <a:r>
              <a:rPr dirty="0" sz="1100">
                <a:latin typeface="Calibri"/>
                <a:cs typeface="Calibri"/>
              </a:rPr>
              <a:t>Aortic &amp; Pulmonary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areas.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64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41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55496" y="3671189"/>
            <a:ext cx="82296" cy="83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84375" y="1545336"/>
            <a:ext cx="4082796" cy="7178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75303" y="14973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55392" y="14973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70532" y="14973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83023" y="14973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133344" y="5090159"/>
            <a:ext cx="272795" cy="2255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10711" y="5120640"/>
            <a:ext cx="149351" cy="158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63111" y="5091684"/>
            <a:ext cx="111251" cy="2255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95400" y="6841235"/>
            <a:ext cx="4267200" cy="6858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94432" y="6472428"/>
            <a:ext cx="1645920" cy="381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500628" y="6805421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419600" y="7459980"/>
            <a:ext cx="1223772" cy="5897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33009" y="7603997"/>
            <a:ext cx="215265" cy="144780"/>
          </a:xfrm>
          <a:custGeom>
            <a:avLst/>
            <a:gdLst/>
            <a:ahLst/>
            <a:cxnLst/>
            <a:rect l="l" t="t" r="r" b="b"/>
            <a:pathLst>
              <a:path w="215264" h="144779">
                <a:moveTo>
                  <a:pt x="0" y="72389"/>
                </a:moveTo>
                <a:lnTo>
                  <a:pt x="8447" y="44201"/>
                </a:lnTo>
                <a:lnTo>
                  <a:pt x="31480" y="21193"/>
                </a:lnTo>
                <a:lnTo>
                  <a:pt x="65633" y="5685"/>
                </a:lnTo>
                <a:lnTo>
                  <a:pt x="107441" y="0"/>
                </a:lnTo>
                <a:lnTo>
                  <a:pt x="149250" y="5685"/>
                </a:lnTo>
                <a:lnTo>
                  <a:pt x="183403" y="21193"/>
                </a:lnTo>
                <a:lnTo>
                  <a:pt x="206436" y="44201"/>
                </a:lnTo>
                <a:lnTo>
                  <a:pt x="214884" y="72389"/>
                </a:lnTo>
                <a:lnTo>
                  <a:pt x="206436" y="100578"/>
                </a:lnTo>
                <a:lnTo>
                  <a:pt x="183403" y="123586"/>
                </a:lnTo>
                <a:lnTo>
                  <a:pt x="149250" y="139094"/>
                </a:lnTo>
                <a:lnTo>
                  <a:pt x="107441" y="144779"/>
                </a:lnTo>
                <a:lnTo>
                  <a:pt x="65633" y="139094"/>
                </a:lnTo>
                <a:lnTo>
                  <a:pt x="31480" y="123586"/>
                </a:lnTo>
                <a:lnTo>
                  <a:pt x="8447" y="100578"/>
                </a:lnTo>
                <a:lnTo>
                  <a:pt x="0" y="7238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91107" y="6057900"/>
            <a:ext cx="82296" cy="838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77391" y="7406640"/>
            <a:ext cx="82296" cy="838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50927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S2 splits physiologically </a:t>
            </a:r>
            <a:r>
              <a:rPr dirty="0" sz="1100" spc="-10">
                <a:latin typeface="Calibri"/>
                <a:cs typeface="Calibri"/>
              </a:rPr>
              <a:t>into </a:t>
            </a:r>
            <a:r>
              <a:rPr dirty="0" sz="1100">
                <a:latin typeface="Calibri"/>
                <a:cs typeface="Calibri"/>
              </a:rPr>
              <a:t>2 </a:t>
            </a:r>
            <a:r>
              <a:rPr dirty="0" sz="1100" spc="-5">
                <a:latin typeface="Calibri"/>
                <a:cs typeface="Calibri"/>
              </a:rPr>
              <a:t>sounds during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inspiration</a:t>
            </a:r>
            <a:endParaRPr sz="1100">
              <a:latin typeface="Calibri"/>
              <a:cs typeface="Calibri"/>
            </a:endParaRPr>
          </a:p>
          <a:p>
            <a:pPr marL="525780">
              <a:lnSpc>
                <a:spcPct val="100000"/>
              </a:lnSpc>
              <a:spcBef>
                <a:spcPts val="440"/>
              </a:spcBef>
            </a:pPr>
            <a:r>
              <a:rPr dirty="0" sz="1100">
                <a:latin typeface="Calibri"/>
                <a:cs typeface="Calibri"/>
              </a:rPr>
              <a:t>= </a:t>
            </a:r>
            <a:r>
              <a:rPr dirty="0" sz="1100" spc="-5">
                <a:latin typeface="Calibri"/>
                <a:cs typeface="Calibri"/>
              </a:rPr>
              <a:t>Physiological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Splitting.</a:t>
            </a:r>
            <a:endParaRPr sz="1100">
              <a:latin typeface="Calibri"/>
              <a:cs typeface="Calibri"/>
            </a:endParaRPr>
          </a:p>
          <a:p>
            <a:pPr marL="2027555" marR="1477010" indent="-391795">
              <a:lnSpc>
                <a:spcPct val="100000"/>
              </a:lnSpc>
              <a:spcBef>
                <a:spcPts val="960"/>
              </a:spcBef>
            </a:pPr>
            <a:r>
              <a:rPr dirty="0" sz="800" spc="-5" b="1">
                <a:latin typeface="Arial"/>
                <a:cs typeface="Arial"/>
              </a:rPr>
              <a:t>Physiological </a:t>
            </a:r>
            <a:r>
              <a:rPr dirty="0" sz="800" b="1">
                <a:latin typeface="Arial"/>
                <a:cs typeface="Arial"/>
              </a:rPr>
              <a:t>splitting during  </a:t>
            </a:r>
            <a:r>
              <a:rPr dirty="0" sz="800" spc="-10" b="1">
                <a:latin typeface="Arial"/>
                <a:cs typeface="Arial"/>
              </a:rPr>
              <a:t>INSPIRATION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Times New Roman"/>
              <a:cs typeface="Times New Roman"/>
            </a:endParaRPr>
          </a:p>
          <a:p>
            <a:pPr marL="50927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This </a:t>
            </a:r>
            <a:r>
              <a:rPr dirty="0" sz="1100" spc="-5">
                <a:latin typeface="Calibri"/>
                <a:cs typeface="Calibri"/>
              </a:rPr>
              <a:t>splitting occurs </a:t>
            </a:r>
            <a:r>
              <a:rPr dirty="0" sz="1100">
                <a:latin typeface="Calibri"/>
                <a:cs typeface="Calibri"/>
              </a:rPr>
              <a:t>due </a:t>
            </a:r>
            <a:r>
              <a:rPr dirty="0" sz="1100" spc="-5">
                <a:latin typeface="Calibri"/>
                <a:cs typeface="Calibri"/>
              </a:rPr>
              <a:t>to delay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closure</a:t>
            </a:r>
            <a:endParaRPr sz="1100">
              <a:latin typeface="Calibri"/>
              <a:cs typeface="Calibri"/>
            </a:endParaRPr>
          </a:p>
          <a:p>
            <a:pPr marL="544195">
              <a:lnSpc>
                <a:spcPct val="100000"/>
              </a:lnSpc>
              <a:spcBef>
                <a:spcPts val="145"/>
              </a:spcBef>
            </a:pPr>
            <a:r>
              <a:rPr dirty="0" sz="1100">
                <a:latin typeface="Calibri"/>
                <a:cs typeface="Calibri"/>
              </a:rPr>
              <a:t>of pulmonary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valve.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42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39567" y="6805421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507236" y="5478779"/>
            <a:ext cx="4081272" cy="4267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605784" y="5415534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778251" y="5415534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07107" y="5407914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34895" y="6805421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402835" y="5420105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331208" y="6803897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2</a:t>
            </a:r>
            <a:r>
              <a:rPr dirty="0" spc="-5"/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01923" y="1150619"/>
            <a:ext cx="272796" cy="225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74720" y="1181100"/>
            <a:ext cx="152400" cy="172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0167" y="1150619"/>
            <a:ext cx="112775" cy="225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4375" y="1539239"/>
            <a:ext cx="4104132" cy="1301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0566" y="1535430"/>
            <a:ext cx="4112260" cy="1309370"/>
          </a:xfrm>
          <a:custGeom>
            <a:avLst/>
            <a:gdLst/>
            <a:ahLst/>
            <a:cxnLst/>
            <a:rect l="l" t="t" r="r" b="b"/>
            <a:pathLst>
              <a:path w="4112260" h="1309370">
                <a:moveTo>
                  <a:pt x="0" y="1309116"/>
                </a:moveTo>
                <a:lnTo>
                  <a:pt x="4111752" y="1309116"/>
                </a:lnTo>
                <a:lnTo>
                  <a:pt x="4111752" y="0"/>
                </a:lnTo>
                <a:lnTo>
                  <a:pt x="0" y="0"/>
                </a:lnTo>
                <a:lnTo>
                  <a:pt x="0" y="1309116"/>
                </a:lnTo>
                <a:close/>
              </a:path>
            </a:pathLst>
          </a:custGeom>
          <a:ln w="7620">
            <a:solidFill>
              <a:srgbClr val="BB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96720" y="2951988"/>
            <a:ext cx="88392" cy="89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96720" y="3342132"/>
            <a:ext cx="88392" cy="89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96720" y="3550920"/>
            <a:ext cx="88392" cy="89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96720" y="3759708"/>
            <a:ext cx="88392" cy="899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76835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Calibri"/>
                <a:cs typeface="Calibri"/>
              </a:rPr>
              <a:t>Recorded </a:t>
            </a:r>
            <a:r>
              <a:rPr dirty="0" sz="1200">
                <a:latin typeface="Calibri"/>
                <a:cs typeface="Calibri"/>
              </a:rPr>
              <a:t>during the </a:t>
            </a:r>
            <a:r>
              <a:rPr dirty="0" sz="1200" spc="-5">
                <a:latin typeface="Calibri"/>
                <a:cs typeface="Calibri"/>
              </a:rPr>
              <a:t>‘rapid </a:t>
            </a:r>
            <a:r>
              <a:rPr dirty="0" sz="1200">
                <a:latin typeface="Calibri"/>
                <a:cs typeface="Calibri"/>
              </a:rPr>
              <a:t>filling phase’ </a:t>
            </a:r>
            <a:r>
              <a:rPr dirty="0" sz="1200" spc="-5">
                <a:latin typeface="Calibri"/>
                <a:cs typeface="Calibri"/>
              </a:rPr>
              <a:t>due </a:t>
            </a:r>
            <a:r>
              <a:rPr dirty="0" sz="1200" spc="-10">
                <a:latin typeface="Calibri"/>
                <a:cs typeface="Calibri"/>
              </a:rPr>
              <a:t>to </a:t>
            </a:r>
            <a:r>
              <a:rPr dirty="0" sz="1200">
                <a:latin typeface="Calibri"/>
                <a:cs typeface="Calibri"/>
              </a:rPr>
              <a:t>rush</a:t>
            </a:r>
            <a:r>
              <a:rPr dirty="0" sz="1200" spc="-1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blood </a:t>
            </a:r>
            <a:r>
              <a:rPr dirty="0" sz="1200" spc="-5">
                <a:latin typeface="Calibri"/>
                <a:cs typeface="Calibri"/>
              </a:rPr>
              <a:t>into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12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ventricle.</a:t>
            </a:r>
            <a:endParaRPr sz="120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  <a:spcBef>
                <a:spcPts val="190"/>
              </a:spcBef>
            </a:pPr>
            <a:r>
              <a:rPr dirty="0" sz="1200">
                <a:latin typeface="Calibri"/>
                <a:cs typeface="Calibri"/>
              </a:rPr>
              <a:t>S3 is </a:t>
            </a:r>
            <a:r>
              <a:rPr dirty="0" sz="1200" spc="-5">
                <a:latin typeface="Calibri"/>
                <a:cs typeface="Calibri"/>
              </a:rPr>
              <a:t>usually not </a:t>
            </a:r>
            <a:r>
              <a:rPr dirty="0" sz="1200">
                <a:latin typeface="Calibri"/>
                <a:cs typeface="Calibri"/>
              </a:rPr>
              <a:t>audible </a:t>
            </a:r>
            <a:r>
              <a:rPr dirty="0" sz="1200" spc="-5">
                <a:latin typeface="Calibri"/>
                <a:cs typeface="Calibri"/>
              </a:rPr>
              <a:t>(very </a:t>
            </a:r>
            <a:r>
              <a:rPr dirty="0" sz="1200">
                <a:latin typeface="Calibri"/>
                <a:cs typeface="Calibri"/>
              </a:rPr>
              <a:t>low</a:t>
            </a:r>
            <a:r>
              <a:rPr dirty="0" sz="1200" spc="-10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pitch.)</a:t>
            </a:r>
            <a:endParaRPr sz="120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  <a:spcBef>
                <a:spcPts val="204"/>
              </a:spcBef>
            </a:pPr>
            <a:r>
              <a:rPr dirty="0" sz="1200">
                <a:latin typeface="Calibri"/>
                <a:cs typeface="Calibri"/>
              </a:rPr>
              <a:t>0.05</a:t>
            </a:r>
            <a:r>
              <a:rPr dirty="0" sz="1200" spc="-114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sec.</a:t>
            </a:r>
            <a:endParaRPr sz="120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  <a:spcBef>
                <a:spcPts val="204"/>
              </a:spcBef>
            </a:pPr>
            <a:r>
              <a:rPr dirty="0" sz="1200">
                <a:latin typeface="Calibri"/>
                <a:cs typeface="Calibri"/>
              </a:rPr>
              <a:t>? </a:t>
            </a:r>
            <a:r>
              <a:rPr dirty="0" sz="1200" spc="-5">
                <a:latin typeface="Calibri"/>
                <a:cs typeface="Calibri"/>
              </a:rPr>
              <a:t>heard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children.</a:t>
            </a:r>
            <a:endParaRPr sz="1200">
              <a:latin typeface="Calibri"/>
              <a:cs typeface="Calibri"/>
            </a:endParaRPr>
          </a:p>
          <a:p>
            <a:pPr marL="768350">
              <a:lnSpc>
                <a:spcPct val="100000"/>
              </a:lnSpc>
              <a:spcBef>
                <a:spcPts val="190"/>
              </a:spcBef>
            </a:pPr>
            <a:r>
              <a:rPr dirty="0" sz="1200" spc="-5">
                <a:latin typeface="Calibri"/>
                <a:cs typeface="Calibri"/>
              </a:rPr>
              <a:t>Best heard </a:t>
            </a:r>
            <a:r>
              <a:rPr dirty="0" sz="1200" spc="-10">
                <a:latin typeface="Calibri"/>
                <a:cs typeface="Calibri"/>
              </a:rPr>
              <a:t>at </a:t>
            </a:r>
            <a:r>
              <a:rPr dirty="0" sz="1200" spc="-5">
                <a:latin typeface="Calibri"/>
                <a:cs typeface="Calibri"/>
              </a:rPr>
              <a:t>Mitral</a:t>
            </a:r>
            <a:r>
              <a:rPr dirty="0" sz="1200" spc="-1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area.</a:t>
            </a:r>
            <a:endParaRPr sz="1200">
              <a:latin typeface="Calibri"/>
              <a:cs typeface="Calibri"/>
            </a:endParaRPr>
          </a:p>
          <a:p>
            <a:pPr algn="r" marR="252729">
              <a:lnSpc>
                <a:spcPct val="100000"/>
              </a:lnSpc>
              <a:spcBef>
                <a:spcPts val="78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43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6720" y="3966971"/>
            <a:ext cx="88392" cy="89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98747" y="16116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91027" y="16116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50364" y="16116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69891" y="1611630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01923" y="5198364"/>
            <a:ext cx="272796" cy="2255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80942" y="5221859"/>
            <a:ext cx="143510" cy="175895"/>
          </a:xfrm>
          <a:custGeom>
            <a:avLst/>
            <a:gdLst/>
            <a:ahLst/>
            <a:cxnLst/>
            <a:rect l="l" t="t" r="r" b="b"/>
            <a:pathLst>
              <a:path w="143510" h="175895">
                <a:moveTo>
                  <a:pt x="119507" y="0"/>
                </a:moveTo>
                <a:lnTo>
                  <a:pt x="111252" y="0"/>
                </a:lnTo>
                <a:lnTo>
                  <a:pt x="106680" y="762"/>
                </a:lnTo>
                <a:lnTo>
                  <a:pt x="65476" y="31289"/>
                </a:lnTo>
                <a:lnTo>
                  <a:pt x="22860" y="82168"/>
                </a:lnTo>
                <a:lnTo>
                  <a:pt x="889" y="114680"/>
                </a:lnTo>
                <a:lnTo>
                  <a:pt x="0" y="120903"/>
                </a:lnTo>
                <a:lnTo>
                  <a:pt x="0" y="134874"/>
                </a:lnTo>
                <a:lnTo>
                  <a:pt x="1143" y="139064"/>
                </a:lnTo>
                <a:lnTo>
                  <a:pt x="3556" y="141477"/>
                </a:lnTo>
                <a:lnTo>
                  <a:pt x="5842" y="143890"/>
                </a:lnTo>
                <a:lnTo>
                  <a:pt x="9906" y="145161"/>
                </a:lnTo>
                <a:lnTo>
                  <a:pt x="67564" y="145161"/>
                </a:lnTo>
                <a:lnTo>
                  <a:pt x="69850" y="145795"/>
                </a:lnTo>
                <a:lnTo>
                  <a:pt x="71120" y="147192"/>
                </a:lnTo>
                <a:lnTo>
                  <a:pt x="72517" y="148589"/>
                </a:lnTo>
                <a:lnTo>
                  <a:pt x="73152" y="151002"/>
                </a:lnTo>
                <a:lnTo>
                  <a:pt x="73152" y="170687"/>
                </a:lnTo>
                <a:lnTo>
                  <a:pt x="73660" y="172846"/>
                </a:lnTo>
                <a:lnTo>
                  <a:pt x="75437" y="174878"/>
                </a:lnTo>
                <a:lnTo>
                  <a:pt x="77343" y="175513"/>
                </a:lnTo>
                <a:lnTo>
                  <a:pt x="122936" y="175513"/>
                </a:lnTo>
                <a:lnTo>
                  <a:pt x="128016" y="175260"/>
                </a:lnTo>
                <a:lnTo>
                  <a:pt x="130429" y="172465"/>
                </a:lnTo>
                <a:lnTo>
                  <a:pt x="130048" y="167258"/>
                </a:lnTo>
                <a:lnTo>
                  <a:pt x="130048" y="149732"/>
                </a:lnTo>
                <a:lnTo>
                  <a:pt x="136652" y="145668"/>
                </a:lnTo>
                <a:lnTo>
                  <a:pt x="141097" y="145033"/>
                </a:lnTo>
                <a:lnTo>
                  <a:pt x="143383" y="142620"/>
                </a:lnTo>
                <a:lnTo>
                  <a:pt x="143260" y="109474"/>
                </a:lnTo>
                <a:lnTo>
                  <a:pt x="62992" y="109474"/>
                </a:lnTo>
                <a:lnTo>
                  <a:pt x="53212" y="109346"/>
                </a:lnTo>
                <a:lnTo>
                  <a:pt x="43942" y="109092"/>
                </a:lnTo>
                <a:lnTo>
                  <a:pt x="38227" y="108712"/>
                </a:lnTo>
                <a:lnTo>
                  <a:pt x="35941" y="108076"/>
                </a:lnTo>
                <a:lnTo>
                  <a:pt x="33528" y="107441"/>
                </a:lnTo>
                <a:lnTo>
                  <a:pt x="32385" y="106044"/>
                </a:lnTo>
                <a:lnTo>
                  <a:pt x="32385" y="100837"/>
                </a:lnTo>
                <a:lnTo>
                  <a:pt x="35179" y="96012"/>
                </a:lnTo>
                <a:lnTo>
                  <a:pt x="40767" y="89026"/>
                </a:lnTo>
                <a:lnTo>
                  <a:pt x="62611" y="62229"/>
                </a:lnTo>
                <a:lnTo>
                  <a:pt x="65532" y="60451"/>
                </a:lnTo>
                <a:lnTo>
                  <a:pt x="127127" y="60451"/>
                </a:lnTo>
                <a:lnTo>
                  <a:pt x="127127" y="8508"/>
                </a:lnTo>
                <a:lnTo>
                  <a:pt x="126237" y="5206"/>
                </a:lnTo>
                <a:lnTo>
                  <a:pt x="122555" y="1015"/>
                </a:lnTo>
                <a:lnTo>
                  <a:pt x="119507" y="0"/>
                </a:lnTo>
                <a:close/>
              </a:path>
              <a:path w="143510" h="175895">
                <a:moveTo>
                  <a:pt x="127127" y="60451"/>
                </a:moveTo>
                <a:lnTo>
                  <a:pt x="72898" y="60451"/>
                </a:lnTo>
                <a:lnTo>
                  <a:pt x="74930" y="64262"/>
                </a:lnTo>
                <a:lnTo>
                  <a:pt x="74879" y="91287"/>
                </a:lnTo>
                <a:lnTo>
                  <a:pt x="74676" y="97789"/>
                </a:lnTo>
                <a:lnTo>
                  <a:pt x="74168" y="102362"/>
                </a:lnTo>
                <a:lnTo>
                  <a:pt x="73914" y="105155"/>
                </a:lnTo>
                <a:lnTo>
                  <a:pt x="73025" y="107061"/>
                </a:lnTo>
                <a:lnTo>
                  <a:pt x="71501" y="108076"/>
                </a:lnTo>
                <a:lnTo>
                  <a:pt x="70104" y="108965"/>
                </a:lnTo>
                <a:lnTo>
                  <a:pt x="67183" y="109474"/>
                </a:lnTo>
                <a:lnTo>
                  <a:pt x="143260" y="109474"/>
                </a:lnTo>
                <a:lnTo>
                  <a:pt x="143149" y="108076"/>
                </a:lnTo>
                <a:lnTo>
                  <a:pt x="141330" y="105917"/>
                </a:lnTo>
                <a:lnTo>
                  <a:pt x="130175" y="105917"/>
                </a:lnTo>
                <a:lnTo>
                  <a:pt x="128905" y="105410"/>
                </a:lnTo>
                <a:lnTo>
                  <a:pt x="128143" y="104393"/>
                </a:lnTo>
                <a:lnTo>
                  <a:pt x="127508" y="103504"/>
                </a:lnTo>
                <a:lnTo>
                  <a:pt x="127127" y="101726"/>
                </a:lnTo>
                <a:lnTo>
                  <a:pt x="127127" y="60451"/>
                </a:lnTo>
                <a:close/>
              </a:path>
              <a:path w="143510" h="175895">
                <a:moveTo>
                  <a:pt x="141224" y="105790"/>
                </a:moveTo>
                <a:lnTo>
                  <a:pt x="130175" y="105917"/>
                </a:lnTo>
                <a:lnTo>
                  <a:pt x="141330" y="10591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13328" y="5282310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5" h="49529">
                <a:moveTo>
                  <a:pt x="36322" y="0"/>
                </a:moveTo>
                <a:lnTo>
                  <a:pt x="33147" y="0"/>
                </a:lnTo>
                <a:lnTo>
                  <a:pt x="30225" y="1777"/>
                </a:lnTo>
                <a:lnTo>
                  <a:pt x="27432" y="5206"/>
                </a:lnTo>
                <a:lnTo>
                  <a:pt x="8382" y="28575"/>
                </a:lnTo>
                <a:lnTo>
                  <a:pt x="2794" y="35560"/>
                </a:lnTo>
                <a:lnTo>
                  <a:pt x="0" y="40386"/>
                </a:lnTo>
                <a:lnTo>
                  <a:pt x="0" y="43434"/>
                </a:lnTo>
                <a:lnTo>
                  <a:pt x="0" y="45592"/>
                </a:lnTo>
                <a:lnTo>
                  <a:pt x="1143" y="46989"/>
                </a:lnTo>
                <a:lnTo>
                  <a:pt x="3556" y="47625"/>
                </a:lnTo>
                <a:lnTo>
                  <a:pt x="5842" y="48260"/>
                </a:lnTo>
                <a:lnTo>
                  <a:pt x="11557" y="48640"/>
                </a:lnTo>
                <a:lnTo>
                  <a:pt x="20827" y="48894"/>
                </a:lnTo>
                <a:lnTo>
                  <a:pt x="30607" y="49022"/>
                </a:lnTo>
                <a:lnTo>
                  <a:pt x="34798" y="49022"/>
                </a:lnTo>
                <a:lnTo>
                  <a:pt x="41783" y="41910"/>
                </a:lnTo>
                <a:lnTo>
                  <a:pt x="42291" y="37337"/>
                </a:lnTo>
                <a:lnTo>
                  <a:pt x="42545" y="29210"/>
                </a:lnTo>
                <a:lnTo>
                  <a:pt x="42545" y="17272"/>
                </a:lnTo>
                <a:lnTo>
                  <a:pt x="42545" y="11175"/>
                </a:lnTo>
                <a:lnTo>
                  <a:pt x="42545" y="3810"/>
                </a:lnTo>
                <a:lnTo>
                  <a:pt x="40512" y="0"/>
                </a:lnTo>
                <a:lnTo>
                  <a:pt x="36322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79291" y="5219700"/>
            <a:ext cx="147827" cy="1798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30167" y="5199888"/>
            <a:ext cx="112775" cy="2240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35608" y="5586984"/>
            <a:ext cx="4152900" cy="1257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31797" y="5583173"/>
            <a:ext cx="4160520" cy="1264920"/>
          </a:xfrm>
          <a:custGeom>
            <a:avLst/>
            <a:gdLst/>
            <a:ahLst/>
            <a:cxnLst/>
            <a:rect l="l" t="t" r="r" b="b"/>
            <a:pathLst>
              <a:path w="4160520" h="1264920">
                <a:moveTo>
                  <a:pt x="0" y="1264920"/>
                </a:moveTo>
                <a:lnTo>
                  <a:pt x="4160520" y="1264920"/>
                </a:lnTo>
                <a:lnTo>
                  <a:pt x="4160520" y="0"/>
                </a:lnTo>
                <a:lnTo>
                  <a:pt x="0" y="0"/>
                </a:lnTo>
                <a:lnTo>
                  <a:pt x="0" y="1264920"/>
                </a:lnTo>
                <a:close/>
              </a:path>
            </a:pathLst>
          </a:custGeom>
          <a:ln w="7620">
            <a:solidFill>
              <a:srgbClr val="BB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640715" indent="-180975">
              <a:lnSpc>
                <a:spcPct val="100000"/>
              </a:lnSpc>
              <a:spcBef>
                <a:spcPts val="960"/>
              </a:spcBef>
              <a:buClr>
                <a:srgbClr val="002776"/>
              </a:buClr>
              <a:buSzPct val="95833"/>
              <a:buFont typeface="Wingdings"/>
              <a:buChar char=""/>
              <a:tabLst>
                <a:tab pos="641350" algn="l"/>
              </a:tabLst>
            </a:pPr>
            <a:r>
              <a:rPr dirty="0" sz="1200" spc="-10">
                <a:latin typeface="Calibri"/>
                <a:cs typeface="Calibri"/>
              </a:rPr>
              <a:t>Recorded </a:t>
            </a:r>
            <a:r>
              <a:rPr dirty="0" sz="1200">
                <a:latin typeface="Calibri"/>
                <a:cs typeface="Calibri"/>
              </a:rPr>
              <a:t>during </a:t>
            </a:r>
            <a:r>
              <a:rPr dirty="0" sz="1200" spc="-10">
                <a:latin typeface="Calibri"/>
                <a:cs typeface="Calibri"/>
              </a:rPr>
              <a:t>‘atrial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systole.’</a:t>
            </a:r>
            <a:endParaRPr sz="1200">
              <a:latin typeface="Calibri"/>
              <a:cs typeface="Calibri"/>
            </a:endParaRPr>
          </a:p>
          <a:p>
            <a:pPr marL="640715" indent="-180975">
              <a:lnSpc>
                <a:spcPct val="100000"/>
              </a:lnSpc>
              <a:spcBef>
                <a:spcPts val="300"/>
              </a:spcBef>
              <a:buClr>
                <a:srgbClr val="002776"/>
              </a:buClr>
              <a:buSzPct val="91666"/>
              <a:buFont typeface="Wingdings"/>
              <a:buChar char=""/>
              <a:tabLst>
                <a:tab pos="641350" algn="l"/>
              </a:tabLst>
            </a:pPr>
            <a:r>
              <a:rPr dirty="0" sz="1200">
                <a:latin typeface="Calibri"/>
                <a:cs typeface="Calibri"/>
              </a:rPr>
              <a:t>S4 is </a:t>
            </a:r>
            <a:r>
              <a:rPr dirty="0" sz="1200" spc="-5">
                <a:latin typeface="Calibri"/>
                <a:cs typeface="Calibri"/>
              </a:rPr>
              <a:t>usually not </a:t>
            </a:r>
            <a:r>
              <a:rPr dirty="0" sz="1200">
                <a:latin typeface="Calibri"/>
                <a:cs typeface="Calibri"/>
              </a:rPr>
              <a:t>audible </a:t>
            </a:r>
            <a:r>
              <a:rPr dirty="0" sz="1200" spc="-5">
                <a:latin typeface="Calibri"/>
                <a:cs typeface="Calibri"/>
              </a:rPr>
              <a:t>(very </a:t>
            </a:r>
            <a:r>
              <a:rPr dirty="0" sz="1200">
                <a:latin typeface="Calibri"/>
                <a:cs typeface="Calibri"/>
              </a:rPr>
              <a:t>low</a:t>
            </a:r>
            <a:r>
              <a:rPr dirty="0" sz="1200" spc="-10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pitch.)</a:t>
            </a:r>
            <a:endParaRPr sz="1200">
              <a:latin typeface="Calibri"/>
              <a:cs typeface="Calibri"/>
            </a:endParaRPr>
          </a:p>
          <a:p>
            <a:pPr marL="459740">
              <a:lnSpc>
                <a:spcPct val="100000"/>
              </a:lnSpc>
              <a:spcBef>
                <a:spcPts val="300"/>
              </a:spcBef>
            </a:pPr>
            <a:r>
              <a:rPr dirty="0" sz="1150" spc="-5">
                <a:solidFill>
                  <a:srgbClr val="002776"/>
                </a:solidFill>
                <a:latin typeface="Wingdings"/>
                <a:cs typeface="Wingdings"/>
              </a:rPr>
              <a:t></a:t>
            </a:r>
            <a:r>
              <a:rPr dirty="0" sz="1150" spc="-5">
                <a:solidFill>
                  <a:srgbClr val="002776"/>
                </a:solidFill>
                <a:latin typeface="Times New Roman"/>
                <a:cs typeface="Times New Roman"/>
              </a:rPr>
              <a:t>   </a:t>
            </a:r>
            <a:r>
              <a:rPr dirty="0" sz="1200">
                <a:latin typeface="Calibri"/>
                <a:cs typeface="Calibri"/>
              </a:rPr>
              <a:t>0.04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sec.</a:t>
            </a:r>
            <a:endParaRPr sz="1200">
              <a:latin typeface="Calibri"/>
              <a:cs typeface="Calibri"/>
            </a:endParaRPr>
          </a:p>
          <a:p>
            <a:pPr marL="640715" indent="-180975">
              <a:lnSpc>
                <a:spcPct val="100000"/>
              </a:lnSpc>
              <a:spcBef>
                <a:spcPts val="300"/>
              </a:spcBef>
              <a:buClr>
                <a:srgbClr val="002776"/>
              </a:buClr>
              <a:buSzPct val="91666"/>
              <a:buFont typeface="Wingdings"/>
              <a:buChar char=""/>
              <a:tabLst>
                <a:tab pos="641350" algn="l"/>
              </a:tabLst>
            </a:pPr>
            <a:r>
              <a:rPr dirty="0" sz="1200">
                <a:latin typeface="Calibri"/>
                <a:cs typeface="Calibri"/>
              </a:rPr>
              <a:t>? </a:t>
            </a:r>
            <a:r>
              <a:rPr dirty="0" sz="1200" spc="-5">
                <a:latin typeface="Calibri"/>
                <a:cs typeface="Calibri"/>
              </a:rPr>
              <a:t>heard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elderly.</a:t>
            </a:r>
            <a:endParaRPr sz="1200">
              <a:latin typeface="Calibri"/>
              <a:cs typeface="Calibri"/>
            </a:endParaRPr>
          </a:p>
          <a:p>
            <a:pPr marL="640715" indent="-180975">
              <a:lnSpc>
                <a:spcPct val="100000"/>
              </a:lnSpc>
              <a:spcBef>
                <a:spcPts val="300"/>
              </a:spcBef>
              <a:buClr>
                <a:srgbClr val="002776"/>
              </a:buClr>
              <a:buSzPct val="95833"/>
              <a:buFont typeface="Wingdings"/>
              <a:buChar char=""/>
              <a:tabLst>
                <a:tab pos="641350" algn="l"/>
              </a:tabLst>
            </a:pPr>
            <a:r>
              <a:rPr dirty="0" sz="1200" spc="-5">
                <a:latin typeface="Calibri"/>
                <a:cs typeface="Calibri"/>
              </a:rPr>
              <a:t>Best heard </a:t>
            </a:r>
            <a:r>
              <a:rPr dirty="0" sz="1200" spc="-10">
                <a:latin typeface="Calibri"/>
                <a:cs typeface="Calibri"/>
              </a:rPr>
              <a:t>at </a:t>
            </a:r>
            <a:r>
              <a:rPr dirty="0" sz="1200" spc="-5">
                <a:latin typeface="Calibri"/>
                <a:cs typeface="Calibri"/>
              </a:rPr>
              <a:t>Mitral</a:t>
            </a:r>
            <a:r>
              <a:rPr dirty="0" sz="1200" spc="-1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area.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44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01923" y="5587746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59151" y="5587746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559052" y="5587746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30979" y="5587746"/>
            <a:ext cx="38100" cy="114300"/>
          </a:xfrm>
          <a:custGeom>
            <a:avLst/>
            <a:gdLst/>
            <a:ahLst/>
            <a:cxnLst/>
            <a:rect l="l" t="t" r="r" b="b"/>
            <a:pathLst>
              <a:path w="38100" h="114300">
                <a:moveTo>
                  <a:pt x="15875" y="76200"/>
                </a:moveTo>
                <a:lnTo>
                  <a:pt x="0" y="76200"/>
                </a:lnTo>
                <a:lnTo>
                  <a:pt x="19050" y="114300"/>
                </a:lnTo>
                <a:lnTo>
                  <a:pt x="34925" y="82550"/>
                </a:lnTo>
                <a:lnTo>
                  <a:pt x="15875" y="82550"/>
                </a:lnTo>
                <a:lnTo>
                  <a:pt x="15875" y="76200"/>
                </a:lnTo>
                <a:close/>
              </a:path>
              <a:path w="38100" h="114300">
                <a:moveTo>
                  <a:pt x="22225" y="0"/>
                </a:moveTo>
                <a:lnTo>
                  <a:pt x="15875" y="0"/>
                </a:lnTo>
                <a:lnTo>
                  <a:pt x="15875" y="82550"/>
                </a:lnTo>
                <a:lnTo>
                  <a:pt x="22225" y="82550"/>
                </a:lnTo>
                <a:lnTo>
                  <a:pt x="22225" y="0"/>
                </a:lnTo>
                <a:close/>
              </a:path>
              <a:path w="38100" h="114300">
                <a:moveTo>
                  <a:pt x="38100" y="76200"/>
                </a:moveTo>
                <a:lnTo>
                  <a:pt x="22225" y="76200"/>
                </a:lnTo>
                <a:lnTo>
                  <a:pt x="22225" y="82550"/>
                </a:lnTo>
                <a:lnTo>
                  <a:pt x="34925" y="8255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2</a:t>
            </a:r>
            <a:r>
              <a:rPr dirty="0" spc="-5"/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6047" y="868680"/>
            <a:ext cx="4568952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54473" y="1891664"/>
            <a:ext cx="1088771" cy="9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6407" y="1853692"/>
            <a:ext cx="1115059" cy="981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31258" y="2126742"/>
            <a:ext cx="757681" cy="481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47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45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64152" y="7738871"/>
            <a:ext cx="1450848" cy="534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algn="r" marR="144780">
              <a:lnSpc>
                <a:spcPct val="100000"/>
              </a:lnSpc>
            </a:pPr>
            <a:r>
              <a:rPr dirty="0" sz="2400" spc="-315" b="1" i="1">
                <a:solidFill>
                  <a:srgbClr val="008000"/>
                </a:solidFill>
                <a:latin typeface="Times New Roman"/>
                <a:cs typeface="Times New Roman"/>
              </a:rPr>
              <a:t>Thank</a:t>
            </a:r>
            <a:r>
              <a:rPr dirty="0" sz="2400" spc="-50" b="1" i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2400" spc="-385" b="1" i="1">
                <a:solidFill>
                  <a:srgbClr val="008000"/>
                </a:solidFill>
                <a:latin typeface="Times New Roman"/>
                <a:cs typeface="Times New Roman"/>
              </a:rPr>
              <a:t>You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2</a:t>
            </a:r>
            <a:r>
              <a:rPr dirty="0" spc="-5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0888" y="1242060"/>
            <a:ext cx="3717036" cy="2726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51070" y="3277870"/>
            <a:ext cx="900429" cy="677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28083" y="3247770"/>
            <a:ext cx="918590" cy="708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47463" y="3448558"/>
            <a:ext cx="671195" cy="330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75460" y="5337047"/>
            <a:ext cx="96012" cy="97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775460" y="5649467"/>
            <a:ext cx="96012" cy="97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75460" y="6160008"/>
            <a:ext cx="96012" cy="97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775460" y="6472428"/>
            <a:ext cx="96012" cy="975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75460" y="6982966"/>
            <a:ext cx="96012" cy="975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775460" y="7493506"/>
            <a:ext cx="96012" cy="975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859155">
              <a:lnSpc>
                <a:spcPct val="100000"/>
              </a:lnSpc>
            </a:pPr>
            <a:r>
              <a:rPr dirty="0" sz="1300" spc="-5">
                <a:latin typeface="Calibri"/>
                <a:cs typeface="Calibri"/>
              </a:rPr>
              <a:t>4</a:t>
            </a:r>
            <a:r>
              <a:rPr dirty="0" sz="1300" spc="-8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valves.</a:t>
            </a:r>
            <a:endParaRPr sz="13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  <a:spcBef>
                <a:spcPts val="900"/>
              </a:spcBef>
            </a:pPr>
            <a:r>
              <a:rPr dirty="0" sz="1300" spc="-10">
                <a:latin typeface="Calibri"/>
                <a:cs typeface="Calibri"/>
              </a:rPr>
              <a:t>Found at </a:t>
            </a:r>
            <a:r>
              <a:rPr dirty="0" sz="1300" spc="-5">
                <a:latin typeface="Calibri"/>
                <a:cs typeface="Calibri"/>
              </a:rPr>
              <a:t>entry &amp; </a:t>
            </a:r>
            <a:r>
              <a:rPr dirty="0" sz="1300" spc="-10">
                <a:latin typeface="Calibri"/>
                <a:cs typeface="Calibri"/>
              </a:rPr>
              <a:t>exit </a:t>
            </a:r>
            <a:r>
              <a:rPr dirty="0" sz="1300" spc="-5">
                <a:latin typeface="Calibri"/>
                <a:cs typeface="Calibri"/>
              </a:rPr>
              <a:t>of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each</a:t>
            </a:r>
            <a:endParaRPr sz="1300">
              <a:latin typeface="Calibri"/>
              <a:cs typeface="Calibri"/>
            </a:endParaRPr>
          </a:p>
          <a:p>
            <a:pPr marL="880744">
              <a:lnSpc>
                <a:spcPct val="100000"/>
              </a:lnSpc>
            </a:pPr>
            <a:r>
              <a:rPr dirty="0" sz="1300" spc="-5">
                <a:latin typeface="Calibri"/>
                <a:cs typeface="Calibri"/>
              </a:rPr>
              <a:t>ventricle.</a:t>
            </a:r>
            <a:endParaRPr sz="1300">
              <a:latin typeface="Calibri"/>
              <a:cs typeface="Calibri"/>
            </a:endParaRPr>
          </a:p>
          <a:p>
            <a:pPr marL="859155">
              <a:lnSpc>
                <a:spcPct val="100000"/>
              </a:lnSpc>
              <a:spcBef>
                <a:spcPts val="900"/>
              </a:spcBef>
            </a:pPr>
            <a:r>
              <a:rPr dirty="0" sz="1300" spc="-5">
                <a:latin typeface="Calibri"/>
                <a:cs typeface="Calibri"/>
              </a:rPr>
              <a:t>Allow blood </a:t>
            </a:r>
            <a:r>
              <a:rPr dirty="0" sz="1300" spc="-10">
                <a:latin typeface="Calibri"/>
                <a:cs typeface="Calibri"/>
              </a:rPr>
              <a:t>to flow </a:t>
            </a:r>
            <a:r>
              <a:rPr dirty="0" sz="1300" spc="-5">
                <a:latin typeface="Calibri"/>
                <a:cs typeface="Calibri"/>
              </a:rPr>
              <a:t>in only ONE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direction.</a:t>
            </a:r>
            <a:endParaRPr sz="1300">
              <a:latin typeface="Calibri"/>
              <a:cs typeface="Calibri"/>
            </a:endParaRPr>
          </a:p>
          <a:p>
            <a:pPr marL="859155" marR="955040">
              <a:lnSpc>
                <a:spcPct val="100000"/>
              </a:lnSpc>
              <a:spcBef>
                <a:spcPts val="900"/>
              </a:spcBef>
            </a:pPr>
            <a:r>
              <a:rPr dirty="0" sz="1300" spc="-5">
                <a:latin typeface="Calibri"/>
                <a:cs typeface="Calibri"/>
              </a:rPr>
              <a:t>When </a:t>
            </a:r>
            <a:r>
              <a:rPr dirty="0" sz="1300" spc="-30">
                <a:latin typeface="Calibri"/>
                <a:cs typeface="Calibri"/>
              </a:rPr>
              <a:t>AV- </a:t>
            </a:r>
            <a:r>
              <a:rPr dirty="0" sz="1300" spc="-5">
                <a:latin typeface="Calibri"/>
                <a:cs typeface="Calibri"/>
              </a:rPr>
              <a:t>vs open, semilunar- vs close &amp;  vice</a:t>
            </a:r>
            <a:r>
              <a:rPr dirty="0" sz="1300" spc="-9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versa.</a:t>
            </a:r>
            <a:endParaRPr sz="1300">
              <a:latin typeface="Calibri"/>
              <a:cs typeface="Calibri"/>
            </a:endParaRPr>
          </a:p>
          <a:p>
            <a:pPr marL="859155" marR="789305">
              <a:lnSpc>
                <a:spcPct val="100000"/>
              </a:lnSpc>
              <a:spcBef>
                <a:spcPts val="900"/>
              </a:spcBef>
            </a:pPr>
            <a:r>
              <a:rPr dirty="0" sz="1300" spc="-5">
                <a:latin typeface="Calibri"/>
                <a:cs typeface="Calibri"/>
              </a:rPr>
              <a:t>Opening &amp; </a:t>
            </a:r>
            <a:r>
              <a:rPr dirty="0" sz="1300" spc="-10">
                <a:latin typeface="Calibri"/>
                <a:cs typeface="Calibri"/>
              </a:rPr>
              <a:t>closure </a:t>
            </a:r>
            <a:r>
              <a:rPr dirty="0" sz="1300" spc="-5">
                <a:latin typeface="Calibri"/>
                <a:cs typeface="Calibri"/>
              </a:rPr>
              <a:t>of vs occur as a result </a:t>
            </a:r>
            <a:r>
              <a:rPr dirty="0" sz="1300" spc="-10">
                <a:latin typeface="Calibri"/>
                <a:cs typeface="Calibri"/>
              </a:rPr>
              <a:t>of  </a:t>
            </a:r>
            <a:r>
              <a:rPr dirty="0" sz="1300" spc="-5">
                <a:latin typeface="Calibri"/>
                <a:cs typeface="Calibri"/>
              </a:rPr>
              <a:t>pressure </a:t>
            </a:r>
            <a:r>
              <a:rPr dirty="0" sz="1300" spc="-10">
                <a:latin typeface="Calibri"/>
                <a:cs typeface="Calibri"/>
              </a:rPr>
              <a:t>gradient across </a:t>
            </a:r>
            <a:r>
              <a:rPr dirty="0" sz="1300" spc="-5">
                <a:latin typeface="Calibri"/>
                <a:cs typeface="Calibri"/>
              </a:rPr>
              <a:t>the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vs.</a:t>
            </a:r>
            <a:endParaRPr sz="1300">
              <a:latin typeface="Calibri"/>
              <a:cs typeface="Calibri"/>
            </a:endParaRPr>
          </a:p>
          <a:p>
            <a:pPr marL="859155" marR="914400">
              <a:lnSpc>
                <a:spcPct val="100000"/>
              </a:lnSpc>
              <a:spcBef>
                <a:spcPts val="900"/>
              </a:spcBef>
            </a:pPr>
            <a:r>
              <a:rPr dirty="0" sz="1300" spc="-40">
                <a:latin typeface="Calibri"/>
                <a:cs typeface="Calibri"/>
              </a:rPr>
              <a:t>AV </a:t>
            </a:r>
            <a:r>
              <a:rPr dirty="0" sz="1300" spc="-5">
                <a:latin typeface="Calibri"/>
                <a:cs typeface="Calibri"/>
              </a:rPr>
              <a:t>cusps are held </a:t>
            </a:r>
            <a:r>
              <a:rPr dirty="0" sz="1300" spc="-10">
                <a:latin typeface="Calibri"/>
                <a:cs typeface="Calibri"/>
              </a:rPr>
              <a:t>by </a:t>
            </a:r>
            <a:r>
              <a:rPr dirty="0" sz="1300" spc="-5">
                <a:latin typeface="Calibri"/>
                <a:cs typeface="Calibri"/>
              </a:rPr>
              <a:t>chordae tendinea </a:t>
            </a:r>
            <a:r>
              <a:rPr dirty="0" sz="1300" spc="-10">
                <a:latin typeface="Calibri"/>
                <a:cs typeface="Calibri"/>
              </a:rPr>
              <a:t>to  </a:t>
            </a:r>
            <a:r>
              <a:rPr dirty="0" sz="1300" spc="-5">
                <a:latin typeface="Calibri"/>
                <a:cs typeface="Calibri"/>
              </a:rPr>
              <a:t>muscular projections called Papillary  muscles.</a:t>
            </a:r>
            <a:endParaRPr sz="1300">
              <a:latin typeface="Calibri"/>
              <a:cs typeface="Calibri"/>
            </a:endParaRPr>
          </a:p>
          <a:p>
            <a:pPr algn="r" marR="252729">
              <a:lnSpc>
                <a:spcPct val="100000"/>
              </a:lnSpc>
              <a:spcBef>
                <a:spcPts val="108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968496" y="5052059"/>
            <a:ext cx="1746503" cy="14706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44721" y="5485624"/>
            <a:ext cx="1138874" cy="3708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33600" y="1296924"/>
            <a:ext cx="2609215" cy="299085"/>
          </a:xfrm>
          <a:custGeom>
            <a:avLst/>
            <a:gdLst/>
            <a:ahLst/>
            <a:cxnLst/>
            <a:rect l="l" t="t" r="r" b="b"/>
            <a:pathLst>
              <a:path w="2609215" h="299084">
                <a:moveTo>
                  <a:pt x="0" y="298703"/>
                </a:moveTo>
                <a:lnTo>
                  <a:pt x="2609088" y="298703"/>
                </a:lnTo>
                <a:lnTo>
                  <a:pt x="2609088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58770" y="1373505"/>
            <a:ext cx="2165096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33727" y="1863851"/>
            <a:ext cx="1869948" cy="1882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1442" y="1861566"/>
            <a:ext cx="1874520" cy="1887220"/>
          </a:xfrm>
          <a:custGeom>
            <a:avLst/>
            <a:gdLst/>
            <a:ahLst/>
            <a:cxnLst/>
            <a:rect l="l" t="t" r="r" b="b"/>
            <a:pathLst>
              <a:path w="1874520" h="1887220">
                <a:moveTo>
                  <a:pt x="0" y="1886712"/>
                </a:moveTo>
                <a:lnTo>
                  <a:pt x="1874520" y="1886712"/>
                </a:lnTo>
                <a:lnTo>
                  <a:pt x="1874520" y="0"/>
                </a:lnTo>
                <a:lnTo>
                  <a:pt x="0" y="0"/>
                </a:lnTo>
                <a:lnTo>
                  <a:pt x="0" y="1886712"/>
                </a:lnTo>
                <a:close/>
              </a:path>
            </a:pathLst>
          </a:custGeom>
          <a:ln w="457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16452" y="1863851"/>
            <a:ext cx="1869948" cy="1876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14165" y="1861566"/>
            <a:ext cx="1874520" cy="1880870"/>
          </a:xfrm>
          <a:custGeom>
            <a:avLst/>
            <a:gdLst/>
            <a:ahLst/>
            <a:cxnLst/>
            <a:rect l="l" t="t" r="r" b="b"/>
            <a:pathLst>
              <a:path w="1874520" h="1880870">
                <a:moveTo>
                  <a:pt x="0" y="1880615"/>
                </a:moveTo>
                <a:lnTo>
                  <a:pt x="1874519" y="1880615"/>
                </a:lnTo>
                <a:lnTo>
                  <a:pt x="1874519" y="0"/>
                </a:lnTo>
                <a:lnTo>
                  <a:pt x="0" y="0"/>
                </a:lnTo>
                <a:lnTo>
                  <a:pt x="0" y="1880615"/>
                </a:lnTo>
                <a:close/>
              </a:path>
            </a:pathLst>
          </a:custGeom>
          <a:ln w="457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26235" y="5913882"/>
            <a:ext cx="96012" cy="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26235" y="6462521"/>
            <a:ext cx="96012" cy="97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26235" y="7011160"/>
            <a:ext cx="96012" cy="975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324610">
              <a:lnSpc>
                <a:spcPct val="100000"/>
              </a:lnSpc>
              <a:spcBef>
                <a:spcPts val="985"/>
              </a:spcBef>
            </a:pPr>
            <a:r>
              <a:rPr dirty="0" sz="1600" spc="95">
                <a:solidFill>
                  <a:srgbClr val="C00000"/>
                </a:solidFill>
                <a:latin typeface="Arial"/>
                <a:cs typeface="Arial"/>
              </a:rPr>
              <a:t>General</a:t>
            </a:r>
            <a:r>
              <a:rPr dirty="0" sz="1600" spc="-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25">
                <a:solidFill>
                  <a:srgbClr val="C00000"/>
                </a:solidFill>
                <a:latin typeface="Arial"/>
                <a:cs typeface="Arial"/>
              </a:rPr>
              <a:t>Principles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709930" marR="272415">
              <a:lnSpc>
                <a:spcPct val="100000"/>
              </a:lnSpc>
              <a:spcBef>
                <a:spcPts val="1200"/>
              </a:spcBef>
            </a:pPr>
            <a:r>
              <a:rPr dirty="0" sz="1300" spc="-5">
                <a:latin typeface="Calibri"/>
                <a:cs typeface="Calibri"/>
              </a:rPr>
              <a:t>Contraction of the heart </a:t>
            </a:r>
            <a:r>
              <a:rPr dirty="0" sz="1300" spc="-10">
                <a:latin typeface="Calibri"/>
                <a:cs typeface="Calibri"/>
              </a:rPr>
              <a:t>generates </a:t>
            </a:r>
            <a:r>
              <a:rPr dirty="0" sz="1300" spc="-5">
                <a:latin typeface="Calibri"/>
                <a:cs typeface="Calibri"/>
              </a:rPr>
              <a:t>pressure changes,  &amp; results in orderly blood</a:t>
            </a:r>
            <a:r>
              <a:rPr dirty="0" sz="1300" spc="-7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movement.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709930">
              <a:lnSpc>
                <a:spcPct val="100000"/>
              </a:lnSpc>
            </a:pPr>
            <a:r>
              <a:rPr dirty="0" sz="1300" spc="-5">
                <a:latin typeface="Calibri"/>
                <a:cs typeface="Calibri"/>
              </a:rPr>
              <a:t>Blood </a:t>
            </a:r>
            <a:r>
              <a:rPr dirty="0" sz="1300" spc="-10">
                <a:latin typeface="Calibri"/>
                <a:cs typeface="Calibri"/>
              </a:rPr>
              <a:t>flows from </a:t>
            </a:r>
            <a:r>
              <a:rPr dirty="0" sz="1300" spc="-5">
                <a:latin typeface="Calibri"/>
                <a:cs typeface="Calibri"/>
              </a:rPr>
              <a:t>an area of high </a:t>
            </a:r>
            <a:r>
              <a:rPr dirty="0" sz="1300" spc="-10">
                <a:latin typeface="Calibri"/>
                <a:cs typeface="Calibri"/>
              </a:rPr>
              <a:t>pressure </a:t>
            </a:r>
            <a:r>
              <a:rPr dirty="0" sz="1300" spc="-15">
                <a:latin typeface="Calibri"/>
                <a:cs typeface="Calibri"/>
              </a:rPr>
              <a:t>to </a:t>
            </a:r>
            <a:r>
              <a:rPr dirty="0" sz="1300" spc="-5">
                <a:latin typeface="Calibri"/>
                <a:cs typeface="Calibri"/>
              </a:rPr>
              <a:t>an</a:t>
            </a:r>
            <a:r>
              <a:rPr dirty="0" sz="1300" spc="5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area</a:t>
            </a:r>
            <a:endParaRPr sz="1300">
              <a:latin typeface="Calibri"/>
              <a:cs typeface="Calibri"/>
            </a:endParaRPr>
          </a:p>
          <a:p>
            <a:pPr marL="709930">
              <a:lnSpc>
                <a:spcPct val="100000"/>
              </a:lnSpc>
            </a:pPr>
            <a:r>
              <a:rPr dirty="0" sz="1300" spc="-5">
                <a:latin typeface="Calibri"/>
                <a:cs typeface="Calibri"/>
              </a:rPr>
              <a:t>of low</a:t>
            </a:r>
            <a:r>
              <a:rPr dirty="0" sz="1300" spc="-7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pressure.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709930" marR="487045">
              <a:lnSpc>
                <a:spcPct val="100000"/>
              </a:lnSpc>
            </a:pPr>
            <a:r>
              <a:rPr dirty="0" sz="1300" spc="-15">
                <a:latin typeface="Calibri"/>
                <a:cs typeface="Calibri"/>
              </a:rPr>
              <a:t>Events </a:t>
            </a:r>
            <a:r>
              <a:rPr dirty="0" sz="1300" spc="-5">
                <a:latin typeface="Calibri"/>
                <a:cs typeface="Calibri"/>
              </a:rPr>
              <a:t>in the right &amp; </a:t>
            </a:r>
            <a:r>
              <a:rPr dirty="0" sz="1300" spc="-10">
                <a:latin typeface="Calibri"/>
                <a:cs typeface="Calibri"/>
              </a:rPr>
              <a:t>left </a:t>
            </a:r>
            <a:r>
              <a:rPr dirty="0" sz="1300" spc="-5">
                <a:latin typeface="Calibri"/>
                <a:cs typeface="Calibri"/>
              </a:rPr>
              <a:t>sides of </a:t>
            </a:r>
            <a:r>
              <a:rPr dirty="0" sz="1300" spc="-10">
                <a:latin typeface="Calibri"/>
                <a:cs typeface="Calibri"/>
              </a:rPr>
              <a:t>the </a:t>
            </a:r>
            <a:r>
              <a:rPr dirty="0" sz="1300" spc="-5">
                <a:latin typeface="Calibri"/>
                <a:cs typeface="Calibri"/>
              </a:rPr>
              <a:t>heart are </a:t>
            </a:r>
            <a:r>
              <a:rPr dirty="0" sz="1300" spc="-10">
                <a:latin typeface="Calibri"/>
                <a:cs typeface="Calibri"/>
              </a:rPr>
              <a:t>the  same, </a:t>
            </a:r>
            <a:r>
              <a:rPr dirty="0" sz="1300" spc="-5">
                <a:latin typeface="Calibri"/>
                <a:cs typeface="Calibri"/>
              </a:rPr>
              <a:t>but with lower pressures in the right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side.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43884" y="2150364"/>
            <a:ext cx="1658112" cy="1082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66444" y="1584960"/>
            <a:ext cx="4448556" cy="502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76197" y="3409950"/>
            <a:ext cx="96011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193800">
              <a:lnSpc>
                <a:spcPct val="100000"/>
              </a:lnSpc>
            </a:pPr>
            <a:r>
              <a:rPr dirty="0" sz="2000" spc="130">
                <a:solidFill>
                  <a:srgbClr val="C00000"/>
                </a:solidFill>
                <a:latin typeface="Arial"/>
                <a:cs typeface="Arial"/>
              </a:rPr>
              <a:t>Cardiac </a:t>
            </a:r>
            <a:r>
              <a:rPr dirty="0" sz="2000" spc="85">
                <a:solidFill>
                  <a:srgbClr val="C00000"/>
                </a:solidFill>
                <a:latin typeface="Arial"/>
                <a:cs typeface="Arial"/>
              </a:rPr>
              <a:t>Cycle</a:t>
            </a:r>
            <a:r>
              <a:rPr dirty="0" sz="2000" spc="-3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5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386080">
              <a:lnSpc>
                <a:spcPct val="100000"/>
              </a:lnSpc>
              <a:spcBef>
                <a:spcPts val="1370"/>
              </a:spcBef>
            </a:pPr>
            <a:r>
              <a:rPr dirty="0" sz="1300" spc="-5" b="1">
                <a:latin typeface="Calibri"/>
                <a:cs typeface="Calibri"/>
              </a:rPr>
              <a:t>Sequence of </a:t>
            </a:r>
            <a:r>
              <a:rPr dirty="0" sz="1300" spc="-15" b="1">
                <a:latin typeface="Calibri"/>
                <a:cs typeface="Calibri"/>
              </a:rPr>
              <a:t>events </a:t>
            </a:r>
            <a:r>
              <a:rPr dirty="0" sz="1300" spc="-10" b="1">
                <a:latin typeface="Calibri"/>
                <a:cs typeface="Calibri"/>
              </a:rPr>
              <a:t>that </a:t>
            </a:r>
            <a:r>
              <a:rPr dirty="0" sz="1300" spc="-20" b="1">
                <a:latin typeface="Calibri"/>
                <a:cs typeface="Calibri"/>
              </a:rPr>
              <a:t>take </a:t>
            </a:r>
            <a:r>
              <a:rPr dirty="0" sz="1300" spc="-5" b="1">
                <a:latin typeface="Calibri"/>
                <a:cs typeface="Calibri"/>
              </a:rPr>
              <a:t>place in the heart in </a:t>
            </a:r>
            <a:r>
              <a:rPr dirty="0" sz="1300" spc="-10" b="1">
                <a:latin typeface="Calibri"/>
                <a:cs typeface="Calibri"/>
              </a:rPr>
              <a:t>each</a:t>
            </a:r>
            <a:r>
              <a:rPr dirty="0" sz="1300" spc="240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beat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603250" marR="2613025">
              <a:lnSpc>
                <a:spcPct val="132700"/>
              </a:lnSpc>
              <a:tabLst>
                <a:tab pos="869950" algn="l"/>
              </a:tabLst>
            </a:pPr>
            <a:r>
              <a:rPr dirty="0" sz="1100" b="1">
                <a:solidFill>
                  <a:srgbClr val="C00000"/>
                </a:solidFill>
                <a:latin typeface="Calibri"/>
                <a:cs typeface="Calibri"/>
              </a:rPr>
              <a:t>I:	</a:t>
            </a:r>
            <a:r>
              <a:rPr dirty="0" sz="1100" spc="-5">
                <a:latin typeface="Calibri"/>
                <a:cs typeface="Calibri"/>
              </a:rPr>
              <a:t>Mechanical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events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C00000"/>
                </a:solidFill>
                <a:latin typeface="Calibri"/>
                <a:cs typeface="Calibri"/>
              </a:rPr>
              <a:t>II:	</a:t>
            </a:r>
            <a:r>
              <a:rPr dirty="0" sz="1100" spc="-10">
                <a:latin typeface="Calibri"/>
                <a:cs typeface="Calibri"/>
              </a:rPr>
              <a:t>Volume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changes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C00000"/>
                </a:solidFill>
                <a:latin typeface="Calibri"/>
                <a:cs typeface="Calibri"/>
              </a:rPr>
              <a:t>III: </a:t>
            </a:r>
            <a:r>
              <a:rPr dirty="0" sz="1100" spc="-5">
                <a:latin typeface="Calibri"/>
                <a:cs typeface="Calibri"/>
              </a:rPr>
              <a:t>Pressure changes  </a:t>
            </a:r>
            <a:r>
              <a:rPr dirty="0" sz="1100" spc="-15" b="1">
                <a:solidFill>
                  <a:srgbClr val="C00000"/>
                </a:solidFill>
                <a:latin typeface="Calibri"/>
                <a:cs typeface="Calibri"/>
              </a:rPr>
              <a:t>IV:	</a:t>
            </a:r>
            <a:r>
              <a:rPr dirty="0" sz="1100">
                <a:latin typeface="Calibri"/>
                <a:cs typeface="Calibri"/>
              </a:rPr>
              <a:t>Heart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sounds</a:t>
            </a:r>
            <a:endParaRPr sz="1100">
              <a:latin typeface="Calibri"/>
              <a:cs typeface="Calibri"/>
            </a:endParaRPr>
          </a:p>
          <a:p>
            <a:pPr marL="603250">
              <a:lnSpc>
                <a:spcPct val="100000"/>
              </a:lnSpc>
              <a:spcBef>
                <a:spcPts val="430"/>
              </a:spcBef>
              <a:tabLst>
                <a:tab pos="880744" algn="l"/>
              </a:tabLst>
            </a:pPr>
            <a:r>
              <a:rPr dirty="0" sz="1100" spc="-25" b="1">
                <a:solidFill>
                  <a:srgbClr val="C00000"/>
                </a:solidFill>
                <a:latin typeface="Calibri"/>
                <a:cs typeface="Calibri"/>
              </a:rPr>
              <a:t>V:	</a:t>
            </a:r>
            <a:r>
              <a:rPr dirty="0" sz="1100" spc="-5">
                <a:latin typeface="Calibri"/>
                <a:cs typeface="Calibri"/>
              </a:rPr>
              <a:t>Electrical events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(ECG)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619125">
              <a:lnSpc>
                <a:spcPct val="100000"/>
              </a:lnSpc>
            </a:pPr>
            <a:r>
              <a:rPr dirty="0" sz="1300" spc="-10" b="1">
                <a:latin typeface="Calibri"/>
                <a:cs typeface="Calibri"/>
              </a:rPr>
              <a:t>Cardiac cycle duration </a:t>
            </a:r>
            <a:r>
              <a:rPr dirty="0" sz="1300" spc="-5" b="1">
                <a:latin typeface="Calibri"/>
                <a:cs typeface="Calibri"/>
              </a:rPr>
              <a:t>= 0.8 </a:t>
            </a:r>
            <a:r>
              <a:rPr dirty="0" sz="1300" spc="-10" b="1">
                <a:latin typeface="Calibri"/>
                <a:cs typeface="Calibri"/>
              </a:rPr>
              <a:t>sec</a:t>
            </a:r>
            <a:r>
              <a:rPr dirty="0" sz="1300" spc="70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…</a:t>
            </a:r>
            <a:endParaRPr sz="1300">
              <a:latin typeface="Calibri"/>
              <a:cs typeface="Calibri"/>
            </a:endParaRPr>
          </a:p>
          <a:p>
            <a:pPr marL="822960" indent="-141605">
              <a:lnSpc>
                <a:spcPct val="100000"/>
              </a:lnSpc>
              <a:spcBef>
                <a:spcPts val="160"/>
              </a:spcBef>
              <a:buClr>
                <a:srgbClr val="4F5B2F"/>
              </a:buClr>
              <a:buSzPct val="77272"/>
              <a:buFont typeface="Wingdings"/>
              <a:buChar char=""/>
              <a:tabLst>
                <a:tab pos="823594" algn="l"/>
              </a:tabLst>
            </a:pPr>
            <a:r>
              <a:rPr dirty="0" sz="1100">
                <a:latin typeface="Calibri"/>
                <a:cs typeface="Calibri"/>
              </a:rPr>
              <a:t>When </a:t>
            </a:r>
            <a:r>
              <a:rPr dirty="0" sz="1100" spc="-5">
                <a:latin typeface="Calibri"/>
                <a:cs typeface="Calibri"/>
              </a:rPr>
              <a:t>HR </a:t>
            </a:r>
            <a:r>
              <a:rPr dirty="0" sz="1100">
                <a:latin typeface="Calibri"/>
                <a:cs typeface="Calibri"/>
              </a:rPr>
              <a:t>72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bpm</a:t>
            </a:r>
            <a:endParaRPr sz="1100">
              <a:latin typeface="Calibri"/>
              <a:cs typeface="Calibri"/>
            </a:endParaRPr>
          </a:p>
          <a:p>
            <a:pPr lvl="1" marL="1083945" indent="-141605">
              <a:lnSpc>
                <a:spcPct val="100000"/>
              </a:lnSpc>
              <a:spcBef>
                <a:spcPts val="20"/>
              </a:spcBef>
              <a:buClr>
                <a:srgbClr val="4F5B2F"/>
              </a:buClr>
              <a:buFont typeface="Wingdings"/>
              <a:buChar char=""/>
              <a:tabLst>
                <a:tab pos="1084580" algn="l"/>
              </a:tabLst>
            </a:pPr>
            <a:r>
              <a:rPr dirty="0" sz="900" spc="-10">
                <a:latin typeface="Calibri"/>
                <a:cs typeface="Calibri"/>
              </a:rPr>
              <a:t>Shortened </a:t>
            </a:r>
            <a:r>
              <a:rPr dirty="0" sz="900" spc="-5">
                <a:latin typeface="Calibri"/>
                <a:cs typeface="Calibri"/>
              </a:rPr>
              <a:t>when </a:t>
            </a:r>
            <a:r>
              <a:rPr dirty="0" sz="900">
                <a:latin typeface="Calibri"/>
                <a:cs typeface="Calibri"/>
              </a:rPr>
              <a:t>HR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 b="1">
                <a:latin typeface="Symbol"/>
                <a:cs typeface="Symbol"/>
              </a:rPr>
              <a:t></a:t>
            </a:r>
            <a:endParaRPr sz="900">
              <a:latin typeface="Symbol"/>
              <a:cs typeface="Symbo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6484620"/>
            <a:ext cx="4572000" cy="5242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70075" y="6748271"/>
            <a:ext cx="1552956" cy="4160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96867" y="6748271"/>
            <a:ext cx="1552956" cy="416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42388" y="6748271"/>
            <a:ext cx="879348" cy="4160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17976" y="6748271"/>
            <a:ext cx="879348" cy="4160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481327" y="5623559"/>
            <a:ext cx="3858768" cy="1389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39161" y="5156453"/>
            <a:ext cx="1981200" cy="471170"/>
          </a:xfrm>
          <a:custGeom>
            <a:avLst/>
            <a:gdLst/>
            <a:ahLst/>
            <a:cxnLst/>
            <a:rect l="l" t="t" r="r" b="b"/>
            <a:pathLst>
              <a:path w="1981200" h="471170">
                <a:moveTo>
                  <a:pt x="1902714" y="0"/>
                </a:moveTo>
                <a:lnTo>
                  <a:pt x="78486" y="0"/>
                </a:lnTo>
                <a:lnTo>
                  <a:pt x="47952" y="6173"/>
                </a:lnTo>
                <a:lnTo>
                  <a:pt x="23002" y="23002"/>
                </a:lnTo>
                <a:lnTo>
                  <a:pt x="6173" y="47952"/>
                </a:lnTo>
                <a:lnTo>
                  <a:pt x="0" y="78486"/>
                </a:lnTo>
                <a:lnTo>
                  <a:pt x="0" y="470916"/>
                </a:lnTo>
                <a:lnTo>
                  <a:pt x="1981200" y="470916"/>
                </a:lnTo>
                <a:lnTo>
                  <a:pt x="1981200" y="78486"/>
                </a:lnTo>
                <a:lnTo>
                  <a:pt x="1975026" y="47952"/>
                </a:lnTo>
                <a:lnTo>
                  <a:pt x="1958197" y="23002"/>
                </a:lnTo>
                <a:lnTo>
                  <a:pt x="1933247" y="6173"/>
                </a:lnTo>
                <a:lnTo>
                  <a:pt x="1902714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39161" y="5156453"/>
            <a:ext cx="1981200" cy="471170"/>
          </a:xfrm>
          <a:custGeom>
            <a:avLst/>
            <a:gdLst/>
            <a:ahLst/>
            <a:cxnLst/>
            <a:rect l="l" t="t" r="r" b="b"/>
            <a:pathLst>
              <a:path w="1981200" h="471170">
                <a:moveTo>
                  <a:pt x="78486" y="0"/>
                </a:moveTo>
                <a:lnTo>
                  <a:pt x="1902714" y="0"/>
                </a:lnTo>
                <a:lnTo>
                  <a:pt x="1933247" y="6173"/>
                </a:lnTo>
                <a:lnTo>
                  <a:pt x="1958197" y="23002"/>
                </a:lnTo>
                <a:lnTo>
                  <a:pt x="1975026" y="47952"/>
                </a:lnTo>
                <a:lnTo>
                  <a:pt x="1981200" y="78486"/>
                </a:lnTo>
                <a:lnTo>
                  <a:pt x="1981200" y="470916"/>
                </a:lnTo>
                <a:lnTo>
                  <a:pt x="0" y="470916"/>
                </a:lnTo>
                <a:lnTo>
                  <a:pt x="0" y="78486"/>
                </a:lnTo>
                <a:lnTo>
                  <a:pt x="6173" y="47952"/>
                </a:lnTo>
                <a:lnTo>
                  <a:pt x="23002" y="23002"/>
                </a:lnTo>
                <a:lnTo>
                  <a:pt x="47952" y="6173"/>
                </a:lnTo>
                <a:lnTo>
                  <a:pt x="78486" y="0"/>
                </a:lnTo>
                <a:close/>
              </a:path>
            </a:pathLst>
          </a:custGeom>
          <a:ln w="7619">
            <a:solidFill>
              <a:srgbClr val="AC7C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609723" y="5295010"/>
            <a:ext cx="1640839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20"/>
              </a:lnSpc>
            </a:pP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Events </a:t>
            </a:r>
            <a:r>
              <a:rPr dirty="0" sz="1200" spc="-100" b="1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200" spc="-140" b="1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Cardiac</a:t>
            </a:r>
            <a:r>
              <a:rPr dirty="0" sz="12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Cycle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31391" y="7399019"/>
            <a:ext cx="755904" cy="2468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13103" y="7174992"/>
            <a:ext cx="794004" cy="298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305813" y="7221982"/>
            <a:ext cx="61722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1</a:t>
            </a:r>
            <a:endParaRPr sz="1000">
              <a:latin typeface="JasmineUPC"/>
              <a:cs typeface="JasmineUPC"/>
            </a:endParaRPr>
          </a:p>
          <a:p>
            <a:pPr algn="ctr" marL="54610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65" b="1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dirty="0" sz="1000" spc="-90" b="1">
                <a:solidFill>
                  <a:srgbClr val="585858"/>
                </a:solidFill>
                <a:latin typeface="Trebuchet MS"/>
                <a:cs typeface="Trebuchet MS"/>
              </a:rPr>
              <a:t>ec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ica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endParaRPr sz="1000">
              <a:latin typeface="Trebuchet MS"/>
              <a:cs typeface="Trebuchet MS"/>
            </a:endParaRPr>
          </a:p>
          <a:p>
            <a:pPr algn="ctr" marL="54610">
              <a:lnSpc>
                <a:spcPts val="1095"/>
              </a:lnSpc>
            </a:pP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events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42744" y="7399019"/>
            <a:ext cx="755904" cy="2468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24455" y="7174992"/>
            <a:ext cx="794004" cy="298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313177" y="7221982"/>
            <a:ext cx="45085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159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2</a:t>
            </a:r>
            <a:endParaRPr sz="1000">
              <a:latin typeface="JasmineUPC"/>
              <a:cs typeface="JasmineUPC"/>
            </a:endParaRPr>
          </a:p>
          <a:p>
            <a:pPr algn="ctr" marL="54610" marR="19685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145" b="1">
                <a:solidFill>
                  <a:srgbClr val="585858"/>
                </a:solidFill>
                <a:latin typeface="Trebuchet MS"/>
                <a:cs typeface="Trebuchet MS"/>
              </a:rPr>
              <a:t>V</a:t>
            </a:r>
            <a:r>
              <a:rPr dirty="0" sz="1000" spc="-70" b="1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dirty="0" sz="1000" spc="-55" b="1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dirty="0" sz="1000" spc="-10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130" b="1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dirty="0" sz="1000" spc="-125" b="1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endParaRPr sz="1000">
              <a:latin typeface="Trebuchet MS"/>
              <a:cs typeface="Trebuchet MS"/>
            </a:endParaRPr>
          </a:p>
          <a:p>
            <a:pPr algn="ctr" marL="27305">
              <a:lnSpc>
                <a:spcPts val="1095"/>
              </a:lnSpc>
            </a:pPr>
            <a:r>
              <a:rPr dirty="0" sz="1000" spc="-75" b="1">
                <a:solidFill>
                  <a:srgbClr val="585858"/>
                </a:solidFill>
                <a:latin typeface="Trebuchet MS"/>
                <a:cs typeface="Trebuchet MS"/>
              </a:rPr>
              <a:t>ch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dirty="0" sz="1000" spc="-5" b="1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54095" y="7399019"/>
            <a:ext cx="755904" cy="246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34283" y="7174992"/>
            <a:ext cx="795528" cy="2987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187954" y="7221982"/>
            <a:ext cx="49784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3</a:t>
            </a:r>
            <a:endParaRPr sz="1000">
              <a:latin typeface="JasmineUPC"/>
              <a:cs typeface="JasmineUPC"/>
            </a:endParaRPr>
          </a:p>
          <a:p>
            <a:pPr algn="ctr" marL="54610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P</a:t>
            </a:r>
            <a:r>
              <a:rPr dirty="0" sz="1000" spc="-120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r>
              <a:rPr dirty="0" sz="1000" spc="-3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dirty="0" sz="1000" spc="-3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120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125" b="1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endParaRPr sz="1000">
              <a:latin typeface="Trebuchet MS"/>
              <a:cs typeface="Trebuchet MS"/>
            </a:endParaRPr>
          </a:p>
          <a:p>
            <a:pPr algn="ctr" marL="53340">
              <a:lnSpc>
                <a:spcPts val="1095"/>
              </a:lnSpc>
            </a:pPr>
            <a:r>
              <a:rPr dirty="0" sz="1000" spc="-75" b="1">
                <a:solidFill>
                  <a:srgbClr val="585858"/>
                </a:solidFill>
                <a:latin typeface="Trebuchet MS"/>
                <a:cs typeface="Trebuchet MS"/>
              </a:rPr>
              <a:t>ch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an</a:t>
            </a:r>
            <a:r>
              <a:rPr dirty="0" sz="1000" spc="-5" b="1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dirty="0" sz="1000" spc="-50" b="1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65447" y="7399019"/>
            <a:ext cx="755903" cy="2468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45635" y="7174992"/>
            <a:ext cx="795527" cy="298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187697" y="7221982"/>
            <a:ext cx="37338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699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4</a:t>
            </a:r>
            <a:endParaRPr sz="1000">
              <a:latin typeface="JasmineUPC"/>
              <a:cs typeface="JasmineUPC"/>
            </a:endParaRPr>
          </a:p>
          <a:p>
            <a:pPr algn="ctr" marL="54610" marR="45720" indent="-54610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55244" algn="l"/>
              </a:tabLst>
            </a:pPr>
            <a:r>
              <a:rPr dirty="0" sz="1000" spc="-110" b="1">
                <a:solidFill>
                  <a:srgbClr val="585858"/>
                </a:solidFill>
                <a:latin typeface="Trebuchet MS"/>
                <a:cs typeface="Trebuchet MS"/>
              </a:rPr>
              <a:t>Hea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dirty="0" sz="1000" spc="-125" b="1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endParaRPr sz="1000">
              <a:latin typeface="Trebuchet MS"/>
              <a:cs typeface="Trebuchet MS"/>
            </a:endParaRPr>
          </a:p>
          <a:p>
            <a:pPr algn="ctr" marL="1270">
              <a:lnSpc>
                <a:spcPts val="1095"/>
              </a:lnSpc>
            </a:pPr>
            <a:r>
              <a:rPr dirty="0" sz="1000" spc="-25" b="1">
                <a:solidFill>
                  <a:srgbClr val="585858"/>
                </a:solidFill>
                <a:latin typeface="Trebuchet MS"/>
                <a:cs typeface="Trebuchet MS"/>
              </a:rPr>
              <a:t>so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dirty="0" sz="1000" spc="-95" b="1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dirty="0" sz="1000" spc="20" b="1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76800" y="7399019"/>
            <a:ext cx="755903" cy="246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56988" y="7174992"/>
            <a:ext cx="795527" cy="29870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960365" y="7221982"/>
            <a:ext cx="65151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826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JasmineUPC"/>
                <a:cs typeface="JasmineUPC"/>
              </a:rPr>
              <a:t>5</a:t>
            </a:r>
            <a:endParaRPr sz="1000">
              <a:latin typeface="JasmineUPC"/>
              <a:cs typeface="JasmineUPC"/>
            </a:endParaRPr>
          </a:p>
          <a:p>
            <a:pPr algn="ctr" marL="95885" marR="43815" indent="-55244">
              <a:lnSpc>
                <a:spcPts val="1110"/>
              </a:lnSpc>
              <a:spcBef>
                <a:spcPts val="80"/>
              </a:spcBef>
              <a:buFont typeface="Arial"/>
              <a:buChar char="•"/>
              <a:tabLst>
                <a:tab pos="96520" algn="l"/>
              </a:tabLst>
            </a:pPr>
            <a:r>
              <a:rPr dirty="0" sz="1000" spc="-80" b="1">
                <a:solidFill>
                  <a:srgbClr val="585858"/>
                </a:solidFill>
                <a:latin typeface="Trebuchet MS"/>
                <a:cs typeface="Trebuchet MS"/>
              </a:rPr>
              <a:t>Electrical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ts val="1095"/>
              </a:lnSpc>
            </a:pPr>
            <a:r>
              <a:rPr dirty="0" sz="1000" spc="-85" b="1">
                <a:solidFill>
                  <a:srgbClr val="585858"/>
                </a:solidFill>
                <a:latin typeface="Trebuchet MS"/>
                <a:cs typeface="Trebuchet MS"/>
              </a:rPr>
              <a:t>events</a:t>
            </a:r>
            <a:r>
              <a:rPr dirty="0" sz="1000" spc="-165" b="1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dirty="0" sz="1000" spc="-60" b="1">
                <a:solidFill>
                  <a:srgbClr val="585858"/>
                </a:solidFill>
                <a:latin typeface="Trebuchet MS"/>
                <a:cs typeface="Trebuchet MS"/>
              </a:rPr>
              <a:t>(ECG)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356225" y="8108898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38554" y="1621026"/>
            <a:ext cx="96012" cy="9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91919" y="1126997"/>
            <a:ext cx="2948940" cy="103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0515">
              <a:lnSpc>
                <a:spcPct val="100000"/>
              </a:lnSpc>
            </a:pPr>
            <a:r>
              <a:rPr dirty="0" sz="2000" spc="120">
                <a:solidFill>
                  <a:srgbClr val="001F5F"/>
                </a:solidFill>
                <a:latin typeface="Arial"/>
                <a:cs typeface="Arial"/>
              </a:rPr>
              <a:t>Mechanical</a:t>
            </a:r>
            <a:r>
              <a:rPr dirty="0" sz="2000" spc="-1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114">
                <a:solidFill>
                  <a:srgbClr val="001F5F"/>
                </a:solidFill>
                <a:latin typeface="Arial"/>
                <a:cs typeface="Arial"/>
              </a:rPr>
              <a:t>Events: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dirty="0" sz="1300" spc="-10" b="1">
                <a:latin typeface="Calibri"/>
                <a:cs typeface="Calibri"/>
              </a:rPr>
              <a:t>Each heartbeat consists </a:t>
            </a:r>
            <a:r>
              <a:rPr dirty="0" sz="1300" spc="-5" b="1">
                <a:latin typeface="Calibri"/>
                <a:cs typeface="Calibri"/>
              </a:rPr>
              <a:t>of 2 major</a:t>
            </a:r>
            <a:r>
              <a:rPr dirty="0" sz="1300" spc="100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periods:</a:t>
            </a:r>
            <a:endParaRPr sz="1300">
              <a:latin typeface="Calibri"/>
              <a:cs typeface="Calibri"/>
            </a:endParaRPr>
          </a:p>
          <a:p>
            <a:pPr marL="236220" indent="-205740">
              <a:lnSpc>
                <a:spcPct val="100000"/>
              </a:lnSpc>
              <a:spcBef>
                <a:spcPts val="210"/>
              </a:spcBef>
              <a:buClr>
                <a:srgbClr val="4F5B2F"/>
              </a:buClr>
              <a:buSzPct val="95454"/>
              <a:buFont typeface="Wingdings"/>
              <a:buChar char=""/>
              <a:tabLst>
                <a:tab pos="235585" algn="l"/>
                <a:tab pos="236220" algn="l"/>
              </a:tabLst>
            </a:pPr>
            <a:r>
              <a:rPr dirty="0" sz="1100" spc="-5">
                <a:latin typeface="Calibri"/>
                <a:cs typeface="Calibri"/>
              </a:rPr>
              <a:t>Systole ..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(Contraction)</a:t>
            </a:r>
            <a:endParaRPr sz="1100">
              <a:latin typeface="Calibri"/>
              <a:cs typeface="Calibri"/>
            </a:endParaRPr>
          </a:p>
          <a:p>
            <a:pPr marL="236220" indent="-205740">
              <a:lnSpc>
                <a:spcPct val="100000"/>
              </a:lnSpc>
              <a:spcBef>
                <a:spcPts val="300"/>
              </a:spcBef>
              <a:buClr>
                <a:srgbClr val="4F5B2F"/>
              </a:buClr>
              <a:buSzPct val="95454"/>
              <a:buFont typeface="Wingdings"/>
              <a:buChar char=""/>
              <a:tabLst>
                <a:tab pos="235585" algn="l"/>
                <a:tab pos="236220" algn="l"/>
              </a:tabLst>
            </a:pPr>
            <a:r>
              <a:rPr dirty="0" sz="1100" spc="-5">
                <a:latin typeface="Calibri"/>
                <a:cs typeface="Calibri"/>
              </a:rPr>
              <a:t>Diastole ..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(Relaxation)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00350" y="3095244"/>
            <a:ext cx="1160780" cy="548640"/>
          </a:xfrm>
          <a:custGeom>
            <a:avLst/>
            <a:gdLst/>
            <a:ahLst/>
            <a:cxnLst/>
            <a:rect l="l" t="t" r="r" b="b"/>
            <a:pathLst>
              <a:path w="1160779" h="548639">
                <a:moveTo>
                  <a:pt x="178181" y="86740"/>
                </a:moveTo>
                <a:lnTo>
                  <a:pt x="70231" y="86740"/>
                </a:lnTo>
                <a:lnTo>
                  <a:pt x="79650" y="132939"/>
                </a:lnTo>
                <a:lnTo>
                  <a:pt x="92774" y="177525"/>
                </a:lnTo>
                <a:lnTo>
                  <a:pt x="109423" y="220347"/>
                </a:lnTo>
                <a:lnTo>
                  <a:pt x="129415" y="261250"/>
                </a:lnTo>
                <a:lnTo>
                  <a:pt x="152573" y="300082"/>
                </a:lnTo>
                <a:lnTo>
                  <a:pt x="178716" y="336689"/>
                </a:lnTo>
                <a:lnTo>
                  <a:pt x="207664" y="370917"/>
                </a:lnTo>
                <a:lnTo>
                  <a:pt x="239237" y="402614"/>
                </a:lnTo>
                <a:lnTo>
                  <a:pt x="273256" y="431625"/>
                </a:lnTo>
                <a:lnTo>
                  <a:pt x="309541" y="457797"/>
                </a:lnTo>
                <a:lnTo>
                  <a:pt x="347913" y="480978"/>
                </a:lnTo>
                <a:lnTo>
                  <a:pt x="388260" y="501041"/>
                </a:lnTo>
                <a:lnTo>
                  <a:pt x="430195" y="517750"/>
                </a:lnTo>
                <a:lnTo>
                  <a:pt x="473747" y="531034"/>
                </a:lnTo>
                <a:lnTo>
                  <a:pt x="518665" y="540713"/>
                </a:lnTo>
                <a:lnTo>
                  <a:pt x="564772" y="546632"/>
                </a:lnTo>
                <a:lnTo>
                  <a:pt x="611886" y="548639"/>
                </a:lnTo>
                <a:lnTo>
                  <a:pt x="659227" y="546626"/>
                </a:lnTo>
                <a:lnTo>
                  <a:pt x="705449" y="540694"/>
                </a:lnTo>
                <a:lnTo>
                  <a:pt x="750388" y="531010"/>
                </a:lnTo>
                <a:lnTo>
                  <a:pt x="793879" y="517737"/>
                </a:lnTo>
                <a:lnTo>
                  <a:pt x="835813" y="501013"/>
                </a:lnTo>
                <a:lnTo>
                  <a:pt x="875858" y="481085"/>
                </a:lnTo>
                <a:lnTo>
                  <a:pt x="914017" y="458035"/>
                </a:lnTo>
                <a:lnTo>
                  <a:pt x="935853" y="442301"/>
                </a:lnTo>
                <a:lnTo>
                  <a:pt x="603593" y="442301"/>
                </a:lnTo>
                <a:lnTo>
                  <a:pt x="557132" y="439000"/>
                </a:lnTo>
                <a:lnTo>
                  <a:pt x="511799" y="430915"/>
                </a:lnTo>
                <a:lnTo>
                  <a:pt x="467910" y="418258"/>
                </a:lnTo>
                <a:lnTo>
                  <a:pt x="425782" y="401239"/>
                </a:lnTo>
                <a:lnTo>
                  <a:pt x="385732" y="380072"/>
                </a:lnTo>
                <a:lnTo>
                  <a:pt x="348077" y="354966"/>
                </a:lnTo>
                <a:lnTo>
                  <a:pt x="313134" y="326134"/>
                </a:lnTo>
                <a:lnTo>
                  <a:pt x="281220" y="293788"/>
                </a:lnTo>
                <a:lnTo>
                  <a:pt x="252652" y="258139"/>
                </a:lnTo>
                <a:lnTo>
                  <a:pt x="227747" y="219398"/>
                </a:lnTo>
                <a:lnTo>
                  <a:pt x="206822" y="177777"/>
                </a:lnTo>
                <a:lnTo>
                  <a:pt x="190194" y="133487"/>
                </a:lnTo>
                <a:lnTo>
                  <a:pt x="178181" y="86740"/>
                </a:lnTo>
                <a:close/>
              </a:path>
              <a:path w="1160779" h="548639">
                <a:moveTo>
                  <a:pt x="1160526" y="0"/>
                </a:moveTo>
                <a:lnTo>
                  <a:pt x="1054100" y="0"/>
                </a:lnTo>
                <a:lnTo>
                  <a:pt x="1051501" y="48079"/>
                </a:lnTo>
                <a:lnTo>
                  <a:pt x="1043870" y="94815"/>
                </a:lnTo>
                <a:lnTo>
                  <a:pt x="1031454" y="139904"/>
                </a:lnTo>
                <a:lnTo>
                  <a:pt x="1014502" y="183044"/>
                </a:lnTo>
                <a:lnTo>
                  <a:pt x="993260" y="223933"/>
                </a:lnTo>
                <a:lnTo>
                  <a:pt x="967977" y="262268"/>
                </a:lnTo>
                <a:lnTo>
                  <a:pt x="938899" y="297747"/>
                </a:lnTo>
                <a:lnTo>
                  <a:pt x="906275" y="330068"/>
                </a:lnTo>
                <a:lnTo>
                  <a:pt x="870352" y="358927"/>
                </a:lnTo>
                <a:lnTo>
                  <a:pt x="831378" y="384023"/>
                </a:lnTo>
                <a:lnTo>
                  <a:pt x="789601" y="405053"/>
                </a:lnTo>
                <a:lnTo>
                  <a:pt x="745268" y="421714"/>
                </a:lnTo>
                <a:lnTo>
                  <a:pt x="698626" y="433704"/>
                </a:lnTo>
                <a:lnTo>
                  <a:pt x="650863" y="440606"/>
                </a:lnTo>
                <a:lnTo>
                  <a:pt x="603593" y="442301"/>
                </a:lnTo>
                <a:lnTo>
                  <a:pt x="935853" y="442301"/>
                </a:lnTo>
                <a:lnTo>
                  <a:pt x="983851" y="403311"/>
                </a:lnTo>
                <a:lnTo>
                  <a:pt x="1015197" y="371965"/>
                </a:lnTo>
                <a:lnTo>
                  <a:pt x="1043942" y="338184"/>
                </a:lnTo>
                <a:lnTo>
                  <a:pt x="1069921" y="302131"/>
                </a:lnTo>
                <a:lnTo>
                  <a:pt x="1092971" y="263972"/>
                </a:lnTo>
                <a:lnTo>
                  <a:pt x="1112927" y="223871"/>
                </a:lnTo>
                <a:lnTo>
                  <a:pt x="1129623" y="181993"/>
                </a:lnTo>
                <a:lnTo>
                  <a:pt x="1142896" y="138502"/>
                </a:lnTo>
                <a:lnTo>
                  <a:pt x="1152580" y="93563"/>
                </a:lnTo>
                <a:lnTo>
                  <a:pt x="1158512" y="47341"/>
                </a:lnTo>
                <a:lnTo>
                  <a:pt x="1160526" y="0"/>
                </a:lnTo>
                <a:close/>
              </a:path>
              <a:path w="1160779" h="548639">
                <a:moveTo>
                  <a:pt x="116458" y="0"/>
                </a:moveTo>
                <a:lnTo>
                  <a:pt x="0" y="86740"/>
                </a:lnTo>
                <a:lnTo>
                  <a:pt x="248157" y="86740"/>
                </a:lnTo>
                <a:lnTo>
                  <a:pt x="11645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00350" y="3095244"/>
            <a:ext cx="1160780" cy="548640"/>
          </a:xfrm>
          <a:custGeom>
            <a:avLst/>
            <a:gdLst/>
            <a:ahLst/>
            <a:cxnLst/>
            <a:rect l="l" t="t" r="r" b="b"/>
            <a:pathLst>
              <a:path w="1160779" h="548639">
                <a:moveTo>
                  <a:pt x="1160526" y="0"/>
                </a:moveTo>
                <a:lnTo>
                  <a:pt x="1158512" y="47341"/>
                </a:lnTo>
                <a:lnTo>
                  <a:pt x="1152580" y="93563"/>
                </a:lnTo>
                <a:lnTo>
                  <a:pt x="1142896" y="138502"/>
                </a:lnTo>
                <a:lnTo>
                  <a:pt x="1129623" y="181993"/>
                </a:lnTo>
                <a:lnTo>
                  <a:pt x="1112927" y="223871"/>
                </a:lnTo>
                <a:lnTo>
                  <a:pt x="1092971" y="263972"/>
                </a:lnTo>
                <a:lnTo>
                  <a:pt x="1069921" y="302131"/>
                </a:lnTo>
                <a:lnTo>
                  <a:pt x="1043942" y="338184"/>
                </a:lnTo>
                <a:lnTo>
                  <a:pt x="1015197" y="371965"/>
                </a:lnTo>
                <a:lnTo>
                  <a:pt x="983851" y="403311"/>
                </a:lnTo>
                <a:lnTo>
                  <a:pt x="950070" y="432056"/>
                </a:lnTo>
                <a:lnTo>
                  <a:pt x="914017" y="458035"/>
                </a:lnTo>
                <a:lnTo>
                  <a:pt x="875858" y="481085"/>
                </a:lnTo>
                <a:lnTo>
                  <a:pt x="835757" y="501041"/>
                </a:lnTo>
                <a:lnTo>
                  <a:pt x="793879" y="517737"/>
                </a:lnTo>
                <a:lnTo>
                  <a:pt x="750388" y="531010"/>
                </a:lnTo>
                <a:lnTo>
                  <a:pt x="705449" y="540694"/>
                </a:lnTo>
                <a:lnTo>
                  <a:pt x="659227" y="546626"/>
                </a:lnTo>
                <a:lnTo>
                  <a:pt x="611886" y="548639"/>
                </a:lnTo>
                <a:lnTo>
                  <a:pt x="564772" y="546632"/>
                </a:lnTo>
                <a:lnTo>
                  <a:pt x="518665" y="540713"/>
                </a:lnTo>
                <a:lnTo>
                  <a:pt x="473747" y="531034"/>
                </a:lnTo>
                <a:lnTo>
                  <a:pt x="430195" y="517750"/>
                </a:lnTo>
                <a:lnTo>
                  <a:pt x="388191" y="501013"/>
                </a:lnTo>
                <a:lnTo>
                  <a:pt x="347913" y="480978"/>
                </a:lnTo>
                <a:lnTo>
                  <a:pt x="309541" y="457797"/>
                </a:lnTo>
                <a:lnTo>
                  <a:pt x="273256" y="431625"/>
                </a:lnTo>
                <a:lnTo>
                  <a:pt x="239237" y="402614"/>
                </a:lnTo>
                <a:lnTo>
                  <a:pt x="207664" y="370917"/>
                </a:lnTo>
                <a:lnTo>
                  <a:pt x="178716" y="336689"/>
                </a:lnTo>
                <a:lnTo>
                  <a:pt x="152573" y="300082"/>
                </a:lnTo>
                <a:lnTo>
                  <a:pt x="129415" y="261250"/>
                </a:lnTo>
                <a:lnTo>
                  <a:pt x="109423" y="220347"/>
                </a:lnTo>
                <a:lnTo>
                  <a:pt x="92774" y="177525"/>
                </a:lnTo>
                <a:lnTo>
                  <a:pt x="79650" y="132939"/>
                </a:lnTo>
                <a:lnTo>
                  <a:pt x="70231" y="86740"/>
                </a:lnTo>
                <a:lnTo>
                  <a:pt x="0" y="86740"/>
                </a:lnTo>
                <a:lnTo>
                  <a:pt x="116458" y="0"/>
                </a:lnTo>
                <a:lnTo>
                  <a:pt x="248157" y="86740"/>
                </a:lnTo>
                <a:lnTo>
                  <a:pt x="178181" y="86740"/>
                </a:lnTo>
                <a:lnTo>
                  <a:pt x="190194" y="133487"/>
                </a:lnTo>
                <a:lnTo>
                  <a:pt x="206822" y="177777"/>
                </a:lnTo>
                <a:lnTo>
                  <a:pt x="227747" y="219398"/>
                </a:lnTo>
                <a:lnTo>
                  <a:pt x="252652" y="258139"/>
                </a:lnTo>
                <a:lnTo>
                  <a:pt x="281220" y="293788"/>
                </a:lnTo>
                <a:lnTo>
                  <a:pt x="313134" y="326134"/>
                </a:lnTo>
                <a:lnTo>
                  <a:pt x="348077" y="354966"/>
                </a:lnTo>
                <a:lnTo>
                  <a:pt x="385732" y="380072"/>
                </a:lnTo>
                <a:lnTo>
                  <a:pt x="425782" y="401239"/>
                </a:lnTo>
                <a:lnTo>
                  <a:pt x="467910" y="418258"/>
                </a:lnTo>
                <a:lnTo>
                  <a:pt x="511799" y="430915"/>
                </a:lnTo>
                <a:lnTo>
                  <a:pt x="557132" y="439000"/>
                </a:lnTo>
                <a:lnTo>
                  <a:pt x="603593" y="442301"/>
                </a:lnTo>
                <a:lnTo>
                  <a:pt x="650863" y="440606"/>
                </a:lnTo>
                <a:lnTo>
                  <a:pt x="698626" y="433704"/>
                </a:lnTo>
                <a:lnTo>
                  <a:pt x="745268" y="421714"/>
                </a:lnTo>
                <a:lnTo>
                  <a:pt x="789601" y="405053"/>
                </a:lnTo>
                <a:lnTo>
                  <a:pt x="831378" y="384023"/>
                </a:lnTo>
                <a:lnTo>
                  <a:pt x="870352" y="358927"/>
                </a:lnTo>
                <a:lnTo>
                  <a:pt x="906275" y="330068"/>
                </a:lnTo>
                <a:lnTo>
                  <a:pt x="938899" y="297747"/>
                </a:lnTo>
                <a:lnTo>
                  <a:pt x="967977" y="262268"/>
                </a:lnTo>
                <a:lnTo>
                  <a:pt x="993260" y="223933"/>
                </a:lnTo>
                <a:lnTo>
                  <a:pt x="1014502" y="183044"/>
                </a:lnTo>
                <a:lnTo>
                  <a:pt x="1031454" y="139904"/>
                </a:lnTo>
                <a:lnTo>
                  <a:pt x="1043870" y="94815"/>
                </a:lnTo>
                <a:lnTo>
                  <a:pt x="1051501" y="48079"/>
                </a:lnTo>
                <a:lnTo>
                  <a:pt x="1054100" y="0"/>
                </a:lnTo>
                <a:lnTo>
                  <a:pt x="1160526" y="0"/>
                </a:lnTo>
                <a:close/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91054" y="2742087"/>
            <a:ext cx="492125" cy="213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 indent="-70485">
              <a:lnSpc>
                <a:spcPct val="101400"/>
              </a:lnSpc>
            </a:pPr>
            <a:r>
              <a:rPr dirty="0" sz="700" spc="-5" b="1">
                <a:latin typeface="Tahoma"/>
                <a:cs typeface="Tahoma"/>
              </a:rPr>
              <a:t>V</a:t>
            </a:r>
            <a:r>
              <a:rPr dirty="0" sz="700" spc="-15" b="1">
                <a:latin typeface="Tahoma"/>
                <a:cs typeface="Tahoma"/>
              </a:rPr>
              <a:t>e</a:t>
            </a:r>
            <a:r>
              <a:rPr dirty="0" sz="700" spc="-5" b="1">
                <a:latin typeface="Tahoma"/>
                <a:cs typeface="Tahoma"/>
              </a:rPr>
              <a:t>n</a:t>
            </a:r>
            <a:r>
              <a:rPr dirty="0" sz="700" spc="-10" b="1">
                <a:latin typeface="Tahoma"/>
                <a:cs typeface="Tahoma"/>
              </a:rPr>
              <a:t>t</a:t>
            </a:r>
            <a:r>
              <a:rPr dirty="0" sz="700" spc="-5" b="1">
                <a:latin typeface="Tahoma"/>
                <a:cs typeface="Tahoma"/>
              </a:rPr>
              <a:t>ricular  </a:t>
            </a:r>
            <a:r>
              <a:rPr dirty="0" sz="700" spc="-5" b="1">
                <a:latin typeface="Tahoma"/>
                <a:cs typeface="Tahoma"/>
              </a:rPr>
              <a:t>diastole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63595" y="2171700"/>
            <a:ext cx="1160780" cy="548640"/>
          </a:xfrm>
          <a:custGeom>
            <a:avLst/>
            <a:gdLst/>
            <a:ahLst/>
            <a:cxnLst/>
            <a:rect l="l" t="t" r="r" b="b"/>
            <a:pathLst>
              <a:path w="1160779" h="54863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12" y="47626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106426" y="548639"/>
                </a:lnTo>
                <a:lnTo>
                  <a:pt x="109024" y="500560"/>
                </a:lnTo>
                <a:lnTo>
                  <a:pt x="116655" y="453824"/>
                </a:lnTo>
                <a:lnTo>
                  <a:pt x="129071" y="408735"/>
                </a:lnTo>
                <a:lnTo>
                  <a:pt x="146023" y="365595"/>
                </a:lnTo>
                <a:lnTo>
                  <a:pt x="167265" y="324706"/>
                </a:lnTo>
                <a:lnTo>
                  <a:pt x="192548" y="286371"/>
                </a:lnTo>
                <a:lnTo>
                  <a:pt x="221626" y="250892"/>
                </a:lnTo>
                <a:lnTo>
                  <a:pt x="254250" y="218571"/>
                </a:lnTo>
                <a:lnTo>
                  <a:pt x="290173" y="189712"/>
                </a:lnTo>
                <a:lnTo>
                  <a:pt x="329147" y="164616"/>
                </a:lnTo>
                <a:lnTo>
                  <a:pt x="370924" y="143586"/>
                </a:lnTo>
                <a:lnTo>
                  <a:pt x="415257" y="126925"/>
                </a:lnTo>
                <a:lnTo>
                  <a:pt x="461899" y="114934"/>
                </a:lnTo>
                <a:lnTo>
                  <a:pt x="509662" y="108033"/>
                </a:lnTo>
                <a:lnTo>
                  <a:pt x="556932" y="106338"/>
                </a:lnTo>
                <a:lnTo>
                  <a:pt x="872468" y="106338"/>
                </a:lnTo>
                <a:lnTo>
                  <a:pt x="850984" y="90842"/>
                </a:lnTo>
                <a:lnTo>
                  <a:pt x="812612" y="67661"/>
                </a:lnTo>
                <a:lnTo>
                  <a:pt x="772265" y="47598"/>
                </a:lnTo>
                <a:lnTo>
                  <a:pt x="730330" y="30889"/>
                </a:lnTo>
                <a:lnTo>
                  <a:pt x="686778" y="17605"/>
                </a:lnTo>
                <a:lnTo>
                  <a:pt x="641860" y="7926"/>
                </a:lnTo>
                <a:lnTo>
                  <a:pt x="595753" y="2007"/>
                </a:lnTo>
                <a:lnTo>
                  <a:pt x="548640" y="0"/>
                </a:lnTo>
                <a:close/>
              </a:path>
              <a:path w="1160779" h="548639">
                <a:moveTo>
                  <a:pt x="1160526" y="461899"/>
                </a:moveTo>
                <a:lnTo>
                  <a:pt x="912368" y="461899"/>
                </a:lnTo>
                <a:lnTo>
                  <a:pt x="1044067" y="548639"/>
                </a:lnTo>
                <a:lnTo>
                  <a:pt x="1160526" y="461899"/>
                </a:lnTo>
                <a:close/>
              </a:path>
              <a:path w="1160779" h="548639">
                <a:moveTo>
                  <a:pt x="872468" y="106338"/>
                </a:moveTo>
                <a:lnTo>
                  <a:pt x="556932" y="106338"/>
                </a:lnTo>
                <a:lnTo>
                  <a:pt x="603393" y="109639"/>
                </a:lnTo>
                <a:lnTo>
                  <a:pt x="648726" y="117724"/>
                </a:lnTo>
                <a:lnTo>
                  <a:pt x="692615" y="130381"/>
                </a:lnTo>
                <a:lnTo>
                  <a:pt x="734743" y="147400"/>
                </a:lnTo>
                <a:lnTo>
                  <a:pt x="774793" y="168567"/>
                </a:lnTo>
                <a:lnTo>
                  <a:pt x="812448" y="193673"/>
                </a:lnTo>
                <a:lnTo>
                  <a:pt x="847391" y="222505"/>
                </a:lnTo>
                <a:lnTo>
                  <a:pt x="879305" y="254851"/>
                </a:lnTo>
                <a:lnTo>
                  <a:pt x="907873" y="290500"/>
                </a:lnTo>
                <a:lnTo>
                  <a:pt x="932778" y="329241"/>
                </a:lnTo>
                <a:lnTo>
                  <a:pt x="953703" y="370862"/>
                </a:lnTo>
                <a:lnTo>
                  <a:pt x="970331" y="415152"/>
                </a:lnTo>
                <a:lnTo>
                  <a:pt x="982344" y="461899"/>
                </a:lnTo>
                <a:lnTo>
                  <a:pt x="1090295" y="461899"/>
                </a:lnTo>
                <a:lnTo>
                  <a:pt x="1080875" y="415700"/>
                </a:lnTo>
                <a:lnTo>
                  <a:pt x="1067751" y="371114"/>
                </a:lnTo>
                <a:lnTo>
                  <a:pt x="1051102" y="328292"/>
                </a:lnTo>
                <a:lnTo>
                  <a:pt x="1031110" y="287389"/>
                </a:lnTo>
                <a:lnTo>
                  <a:pt x="1007952" y="248557"/>
                </a:lnTo>
                <a:lnTo>
                  <a:pt x="981809" y="211950"/>
                </a:lnTo>
                <a:lnTo>
                  <a:pt x="952861" y="177722"/>
                </a:lnTo>
                <a:lnTo>
                  <a:pt x="921288" y="146025"/>
                </a:lnTo>
                <a:lnTo>
                  <a:pt x="887269" y="117014"/>
                </a:lnTo>
                <a:lnTo>
                  <a:pt x="872468" y="106338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63595" y="2171700"/>
            <a:ext cx="1160780" cy="548640"/>
          </a:xfrm>
          <a:custGeom>
            <a:avLst/>
            <a:gdLst/>
            <a:ahLst/>
            <a:cxnLst/>
            <a:rect l="l" t="t" r="r" b="b"/>
            <a:pathLst>
              <a:path w="1160779" h="548639">
                <a:moveTo>
                  <a:pt x="0" y="548639"/>
                </a:moveTo>
                <a:lnTo>
                  <a:pt x="2013" y="501298"/>
                </a:lnTo>
                <a:lnTo>
                  <a:pt x="7945" y="455076"/>
                </a:lnTo>
                <a:lnTo>
                  <a:pt x="17629" y="410137"/>
                </a:lnTo>
                <a:lnTo>
                  <a:pt x="30902" y="366646"/>
                </a:lnTo>
                <a:lnTo>
                  <a:pt x="47598" y="324768"/>
                </a:lnTo>
                <a:lnTo>
                  <a:pt x="67554" y="284667"/>
                </a:lnTo>
                <a:lnTo>
                  <a:pt x="90604" y="246508"/>
                </a:lnTo>
                <a:lnTo>
                  <a:pt x="116583" y="210455"/>
                </a:lnTo>
                <a:lnTo>
                  <a:pt x="145328" y="176674"/>
                </a:lnTo>
                <a:lnTo>
                  <a:pt x="176674" y="145328"/>
                </a:lnTo>
                <a:lnTo>
                  <a:pt x="210455" y="116583"/>
                </a:lnTo>
                <a:lnTo>
                  <a:pt x="246508" y="90604"/>
                </a:lnTo>
                <a:lnTo>
                  <a:pt x="284667" y="67554"/>
                </a:lnTo>
                <a:lnTo>
                  <a:pt x="324768" y="47598"/>
                </a:lnTo>
                <a:lnTo>
                  <a:pt x="366646" y="30902"/>
                </a:lnTo>
                <a:lnTo>
                  <a:pt x="410137" y="17629"/>
                </a:lnTo>
                <a:lnTo>
                  <a:pt x="455076" y="7945"/>
                </a:lnTo>
                <a:lnTo>
                  <a:pt x="501298" y="2013"/>
                </a:lnTo>
                <a:lnTo>
                  <a:pt x="548640" y="0"/>
                </a:lnTo>
                <a:lnTo>
                  <a:pt x="595753" y="2007"/>
                </a:lnTo>
                <a:lnTo>
                  <a:pt x="641860" y="7926"/>
                </a:lnTo>
                <a:lnTo>
                  <a:pt x="686778" y="17605"/>
                </a:lnTo>
                <a:lnTo>
                  <a:pt x="730330" y="30889"/>
                </a:lnTo>
                <a:lnTo>
                  <a:pt x="772334" y="47626"/>
                </a:lnTo>
                <a:lnTo>
                  <a:pt x="812612" y="67661"/>
                </a:lnTo>
                <a:lnTo>
                  <a:pt x="850984" y="90842"/>
                </a:lnTo>
                <a:lnTo>
                  <a:pt x="887269" y="117014"/>
                </a:lnTo>
                <a:lnTo>
                  <a:pt x="921288" y="146025"/>
                </a:lnTo>
                <a:lnTo>
                  <a:pt x="952861" y="177722"/>
                </a:lnTo>
                <a:lnTo>
                  <a:pt x="981809" y="211950"/>
                </a:lnTo>
                <a:lnTo>
                  <a:pt x="1007952" y="248557"/>
                </a:lnTo>
                <a:lnTo>
                  <a:pt x="1031110" y="287389"/>
                </a:lnTo>
                <a:lnTo>
                  <a:pt x="1051102" y="328292"/>
                </a:lnTo>
                <a:lnTo>
                  <a:pt x="1067751" y="371114"/>
                </a:lnTo>
                <a:lnTo>
                  <a:pt x="1080875" y="415700"/>
                </a:lnTo>
                <a:lnTo>
                  <a:pt x="1090295" y="461899"/>
                </a:lnTo>
                <a:lnTo>
                  <a:pt x="1160526" y="461899"/>
                </a:lnTo>
                <a:lnTo>
                  <a:pt x="1044067" y="548639"/>
                </a:lnTo>
                <a:lnTo>
                  <a:pt x="912368" y="461899"/>
                </a:lnTo>
                <a:lnTo>
                  <a:pt x="982344" y="461899"/>
                </a:lnTo>
                <a:lnTo>
                  <a:pt x="970331" y="415152"/>
                </a:lnTo>
                <a:lnTo>
                  <a:pt x="953703" y="370862"/>
                </a:lnTo>
                <a:lnTo>
                  <a:pt x="932778" y="329241"/>
                </a:lnTo>
                <a:lnTo>
                  <a:pt x="907873" y="290500"/>
                </a:lnTo>
                <a:lnTo>
                  <a:pt x="879305" y="254851"/>
                </a:lnTo>
                <a:lnTo>
                  <a:pt x="847391" y="222505"/>
                </a:lnTo>
                <a:lnTo>
                  <a:pt x="812448" y="193673"/>
                </a:lnTo>
                <a:lnTo>
                  <a:pt x="774793" y="168567"/>
                </a:lnTo>
                <a:lnTo>
                  <a:pt x="734743" y="147400"/>
                </a:lnTo>
                <a:lnTo>
                  <a:pt x="692615" y="130381"/>
                </a:lnTo>
                <a:lnTo>
                  <a:pt x="648726" y="117724"/>
                </a:lnTo>
                <a:lnTo>
                  <a:pt x="603393" y="109639"/>
                </a:lnTo>
                <a:lnTo>
                  <a:pt x="556932" y="106338"/>
                </a:lnTo>
                <a:lnTo>
                  <a:pt x="509662" y="108033"/>
                </a:lnTo>
                <a:lnTo>
                  <a:pt x="461899" y="114934"/>
                </a:lnTo>
                <a:lnTo>
                  <a:pt x="415257" y="126925"/>
                </a:lnTo>
                <a:lnTo>
                  <a:pt x="370924" y="143586"/>
                </a:lnTo>
                <a:lnTo>
                  <a:pt x="329147" y="164616"/>
                </a:lnTo>
                <a:lnTo>
                  <a:pt x="290173" y="189712"/>
                </a:lnTo>
                <a:lnTo>
                  <a:pt x="254250" y="218571"/>
                </a:lnTo>
                <a:lnTo>
                  <a:pt x="221626" y="250892"/>
                </a:lnTo>
                <a:lnTo>
                  <a:pt x="192548" y="286371"/>
                </a:lnTo>
                <a:lnTo>
                  <a:pt x="167265" y="324706"/>
                </a:lnTo>
                <a:lnTo>
                  <a:pt x="146023" y="365595"/>
                </a:lnTo>
                <a:lnTo>
                  <a:pt x="129071" y="408735"/>
                </a:lnTo>
                <a:lnTo>
                  <a:pt x="116655" y="453824"/>
                </a:lnTo>
                <a:lnTo>
                  <a:pt x="109024" y="500560"/>
                </a:lnTo>
                <a:lnTo>
                  <a:pt x="106426" y="548639"/>
                </a:lnTo>
                <a:lnTo>
                  <a:pt x="0" y="548639"/>
                </a:lnTo>
                <a:close/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60796" y="4182745"/>
            <a:ext cx="76200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spc="-35" b="1">
                <a:solidFill>
                  <a:srgbClr val="001F5F"/>
                </a:solidFill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14673" y="2851784"/>
            <a:ext cx="526415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815"/>
              </a:lnSpc>
            </a:pPr>
            <a:r>
              <a:rPr dirty="0" sz="700" spc="-5" b="1">
                <a:latin typeface="Tahoma"/>
                <a:cs typeface="Tahoma"/>
              </a:rPr>
              <a:t>s</a:t>
            </a:r>
            <a:r>
              <a:rPr dirty="0" sz="700" spc="-10" b="1">
                <a:latin typeface="Tahoma"/>
                <a:cs typeface="Tahoma"/>
              </a:rPr>
              <a:t>y</a:t>
            </a:r>
            <a:r>
              <a:rPr dirty="0" sz="700" spc="-5" b="1">
                <a:latin typeface="Tahoma"/>
                <a:cs typeface="Tahoma"/>
              </a:rPr>
              <a:t>sto</a:t>
            </a:r>
            <a:r>
              <a:rPr dirty="0" sz="700" b="1">
                <a:latin typeface="Tahoma"/>
                <a:cs typeface="Tahoma"/>
              </a:rPr>
              <a:t>l</a:t>
            </a:r>
            <a:r>
              <a:rPr dirty="0" sz="700" spc="-5" b="1">
                <a:latin typeface="Tahoma"/>
                <a:cs typeface="Tahoma"/>
              </a:rPr>
              <a:t>e</a:t>
            </a:r>
            <a:endParaRPr sz="700">
              <a:latin typeface="Tahoma"/>
              <a:cs typeface="Tahoma"/>
            </a:endParaRPr>
          </a:p>
          <a:p>
            <a:pPr>
              <a:lnSpc>
                <a:spcPts val="815"/>
              </a:lnSpc>
            </a:pPr>
            <a:r>
              <a:rPr dirty="0" sz="700" spc="-5" b="1">
                <a:latin typeface="Calibri"/>
                <a:cs typeface="Calibri"/>
              </a:rPr>
              <a:t>(Contraction)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3867" y="2951734"/>
            <a:ext cx="447040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 b="1">
                <a:latin typeface="Calibri"/>
                <a:cs typeface="Calibri"/>
              </a:rPr>
              <a:t>(R</a:t>
            </a:r>
            <a:r>
              <a:rPr dirty="0" sz="700" spc="-10" b="1">
                <a:latin typeface="Calibri"/>
                <a:cs typeface="Calibri"/>
              </a:rPr>
              <a:t>el</a:t>
            </a:r>
            <a:r>
              <a:rPr dirty="0" sz="700" spc="-5" b="1">
                <a:latin typeface="Calibri"/>
                <a:cs typeface="Calibri"/>
              </a:rPr>
              <a:t>axat</a:t>
            </a:r>
            <a:r>
              <a:rPr dirty="0" sz="700" spc="-10" b="1">
                <a:latin typeface="Calibri"/>
                <a:cs typeface="Calibri"/>
              </a:rPr>
              <a:t>io</a:t>
            </a:r>
            <a:r>
              <a:rPr dirty="0" sz="700" spc="-5" b="1">
                <a:latin typeface="Calibri"/>
                <a:cs typeface="Calibri"/>
              </a:rPr>
              <a:t>n)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40864" y="3794378"/>
            <a:ext cx="76200" cy="80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40864" y="3977259"/>
            <a:ext cx="76200" cy="80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73147" y="3721861"/>
            <a:ext cx="1929764" cy="373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Atrial </a:t>
            </a:r>
            <a:r>
              <a:rPr dirty="0" sz="1200" b="1">
                <a:latin typeface="Calibri"/>
                <a:cs typeface="Calibri"/>
              </a:rPr>
              <a:t>.. </a:t>
            </a:r>
            <a:r>
              <a:rPr dirty="0" sz="1200" spc="-15">
                <a:latin typeface="Calibri"/>
                <a:cs typeface="Calibri"/>
              </a:rPr>
              <a:t>systole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diastole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Ventricular </a:t>
            </a:r>
            <a:r>
              <a:rPr dirty="0" sz="1200" b="1">
                <a:latin typeface="Calibri"/>
                <a:cs typeface="Calibri"/>
              </a:rPr>
              <a:t>.. </a:t>
            </a:r>
            <a:r>
              <a:rPr dirty="0" sz="1200" spc="-15">
                <a:latin typeface="Calibri"/>
                <a:cs typeface="Calibri"/>
              </a:rPr>
              <a:t>systole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diastole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34867" y="2734055"/>
            <a:ext cx="563880" cy="175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183889" y="2748534"/>
            <a:ext cx="1046480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5"/>
              </a:lnSpc>
            </a:pPr>
            <a:r>
              <a:rPr dirty="0" sz="600" spc="-5" b="1">
                <a:solidFill>
                  <a:srgbClr val="CC3300"/>
                </a:solidFill>
                <a:latin typeface="Tahoma"/>
                <a:cs typeface="Tahoma"/>
              </a:rPr>
              <a:t>repeated </a:t>
            </a:r>
            <a:r>
              <a:rPr dirty="0" sz="600" b="1">
                <a:solidFill>
                  <a:srgbClr val="CC3300"/>
                </a:solidFill>
                <a:latin typeface="Tahoma"/>
                <a:cs typeface="Tahoma"/>
              </a:rPr>
              <a:t>in   </a:t>
            </a:r>
            <a:r>
              <a:rPr dirty="0" sz="600" spc="160" b="1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dirty="0" baseline="3968" sz="1050" spc="-7" b="1">
                <a:latin typeface="Tahoma"/>
                <a:cs typeface="Tahoma"/>
              </a:rPr>
              <a:t>Ventricular</a:t>
            </a:r>
            <a:endParaRPr baseline="3968" sz="105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80588" y="2825495"/>
            <a:ext cx="472439" cy="175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229610" y="2852673"/>
            <a:ext cx="365125" cy="89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05"/>
              </a:lnSpc>
            </a:pPr>
            <a:r>
              <a:rPr dirty="0" sz="600" spc="-5" b="1">
                <a:solidFill>
                  <a:srgbClr val="CC3300"/>
                </a:solidFill>
                <a:latin typeface="Tahoma"/>
                <a:cs typeface="Tahoma"/>
              </a:rPr>
              <a:t>next</a:t>
            </a:r>
            <a:r>
              <a:rPr dirty="0" sz="600" spc="-95" b="1">
                <a:solidFill>
                  <a:srgbClr val="CC3300"/>
                </a:solidFill>
                <a:latin typeface="Tahoma"/>
                <a:cs typeface="Tahoma"/>
              </a:rPr>
              <a:t> </a:t>
            </a:r>
            <a:r>
              <a:rPr dirty="0" sz="600" b="1">
                <a:solidFill>
                  <a:srgbClr val="CC3300"/>
                </a:solidFill>
                <a:latin typeface="Tahoma"/>
                <a:cs typeface="Tahoma"/>
              </a:rPr>
              <a:t>beat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74495" y="5851905"/>
            <a:ext cx="96012" cy="97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74495" y="7165593"/>
            <a:ext cx="96012" cy="97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874394">
              <a:lnSpc>
                <a:spcPct val="100000"/>
              </a:lnSpc>
            </a:pPr>
            <a:r>
              <a:rPr dirty="0" sz="1600" spc="90">
                <a:solidFill>
                  <a:srgbClr val="C00000"/>
                </a:solidFill>
                <a:latin typeface="Arial"/>
                <a:cs typeface="Arial"/>
              </a:rPr>
              <a:t>Mechanical </a:t>
            </a:r>
            <a:r>
              <a:rPr dirty="0" sz="1600" spc="100">
                <a:solidFill>
                  <a:srgbClr val="C00000"/>
                </a:solidFill>
                <a:latin typeface="Arial"/>
                <a:cs typeface="Arial"/>
              </a:rPr>
              <a:t>Events’</a:t>
            </a:r>
            <a:r>
              <a:rPr dirty="0" sz="1600" spc="-1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90">
                <a:solidFill>
                  <a:srgbClr val="C00000"/>
                </a:solidFill>
                <a:latin typeface="Arial"/>
                <a:cs typeface="Arial"/>
              </a:rPr>
              <a:t>Periods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716915">
              <a:lnSpc>
                <a:spcPct val="100000"/>
              </a:lnSpc>
              <a:spcBef>
                <a:spcPts val="935"/>
              </a:spcBef>
            </a:pPr>
            <a:r>
              <a:rPr dirty="0" sz="1300" spc="-5" b="1">
                <a:latin typeface="Calibri"/>
                <a:cs typeface="Calibri"/>
              </a:rPr>
              <a:t>Normally </a:t>
            </a:r>
            <a:r>
              <a:rPr dirty="0" sz="1300" spc="-10" b="1">
                <a:latin typeface="Calibri"/>
                <a:cs typeface="Calibri"/>
              </a:rPr>
              <a:t>diastole </a:t>
            </a:r>
            <a:r>
              <a:rPr dirty="0" sz="1300" spc="-5" b="1">
                <a:latin typeface="Calibri"/>
                <a:cs typeface="Calibri"/>
              </a:rPr>
              <a:t>is </a:t>
            </a:r>
            <a:r>
              <a:rPr dirty="0" sz="1300" spc="-10" b="1">
                <a:latin typeface="Calibri"/>
                <a:cs typeface="Calibri"/>
              </a:rPr>
              <a:t>longer </a:t>
            </a:r>
            <a:r>
              <a:rPr dirty="0" sz="1300" spc="-5" b="1">
                <a:latin typeface="Calibri"/>
                <a:cs typeface="Calibri"/>
              </a:rPr>
              <a:t>&gt;</a:t>
            </a:r>
            <a:r>
              <a:rPr dirty="0" sz="1300" spc="50" b="1">
                <a:latin typeface="Calibri"/>
                <a:cs typeface="Calibri"/>
              </a:rPr>
              <a:t> </a:t>
            </a:r>
            <a:r>
              <a:rPr dirty="0" sz="1300" spc="-15" b="1">
                <a:latin typeface="Calibri"/>
                <a:cs typeface="Calibri"/>
              </a:rPr>
              <a:t>systole:</a:t>
            </a:r>
            <a:endParaRPr sz="1300">
              <a:latin typeface="Calibri"/>
              <a:cs typeface="Calibri"/>
            </a:endParaRPr>
          </a:p>
          <a:p>
            <a:pPr marL="1064895" indent="-143510">
              <a:lnSpc>
                <a:spcPct val="100000"/>
              </a:lnSpc>
              <a:spcBef>
                <a:spcPts val="585"/>
              </a:spcBef>
              <a:buClr>
                <a:srgbClr val="4F5B2F"/>
              </a:buClr>
              <a:buSzPct val="145454"/>
              <a:buFont typeface="Wingdings"/>
              <a:buChar char=""/>
              <a:tabLst>
                <a:tab pos="1065530" algn="l"/>
              </a:tabLst>
            </a:pPr>
            <a:r>
              <a:rPr dirty="0" sz="1100" spc="-10">
                <a:latin typeface="Calibri"/>
                <a:cs typeface="Calibri"/>
              </a:rPr>
              <a:t>Ventricular systole </a:t>
            </a:r>
            <a:r>
              <a:rPr dirty="0" sz="1100">
                <a:latin typeface="Calibri"/>
                <a:cs typeface="Calibri"/>
              </a:rPr>
              <a:t>= 0.3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</a:t>
            </a:r>
            <a:endParaRPr sz="1100">
              <a:latin typeface="Calibri"/>
              <a:cs typeface="Calibri"/>
            </a:endParaRPr>
          </a:p>
          <a:p>
            <a:pPr marL="1064895" indent="-143510">
              <a:lnSpc>
                <a:spcPct val="100000"/>
              </a:lnSpc>
              <a:spcBef>
                <a:spcPts val="560"/>
              </a:spcBef>
              <a:buClr>
                <a:srgbClr val="4F5B2F"/>
              </a:buClr>
              <a:buSzPct val="145454"/>
              <a:buFont typeface="Wingdings"/>
              <a:buChar char=""/>
              <a:tabLst>
                <a:tab pos="1065530" algn="l"/>
              </a:tabLst>
            </a:pPr>
            <a:r>
              <a:rPr dirty="0" sz="1100" spc="-10">
                <a:latin typeface="Calibri"/>
                <a:cs typeface="Calibri"/>
              </a:rPr>
              <a:t>Ventricular </a:t>
            </a:r>
            <a:r>
              <a:rPr dirty="0" sz="1100" spc="-5">
                <a:latin typeface="Calibri"/>
                <a:cs typeface="Calibri"/>
              </a:rPr>
              <a:t>diastole </a:t>
            </a:r>
            <a:r>
              <a:rPr dirty="0" sz="1100">
                <a:latin typeface="Calibri"/>
                <a:cs typeface="Calibri"/>
              </a:rPr>
              <a:t>= 0.5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</a:t>
            </a:r>
            <a:endParaRPr sz="1100">
              <a:latin typeface="Calibri"/>
              <a:cs typeface="Calibri"/>
            </a:endParaRPr>
          </a:p>
          <a:p>
            <a:pPr marL="1064895" indent="-143510">
              <a:lnSpc>
                <a:spcPct val="100000"/>
              </a:lnSpc>
              <a:spcBef>
                <a:spcPts val="600"/>
              </a:spcBef>
              <a:buClr>
                <a:srgbClr val="4F5B2F"/>
              </a:buClr>
              <a:buSzPct val="145454"/>
              <a:buFont typeface="Wingdings"/>
              <a:buChar char=""/>
              <a:tabLst>
                <a:tab pos="1065530" algn="l"/>
              </a:tabLst>
            </a:pPr>
            <a:r>
              <a:rPr dirty="0" sz="1100" spc="-5">
                <a:latin typeface="Calibri"/>
                <a:cs typeface="Calibri"/>
              </a:rPr>
              <a:t>Atrial </a:t>
            </a:r>
            <a:r>
              <a:rPr dirty="0" sz="1100" spc="-10">
                <a:latin typeface="Calibri"/>
                <a:cs typeface="Calibri"/>
              </a:rPr>
              <a:t>systole </a:t>
            </a:r>
            <a:r>
              <a:rPr dirty="0" sz="1100">
                <a:latin typeface="Calibri"/>
                <a:cs typeface="Calibri"/>
              </a:rPr>
              <a:t>= 0.1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</a:t>
            </a:r>
            <a:endParaRPr sz="1100">
              <a:latin typeface="Calibri"/>
              <a:cs typeface="Calibri"/>
            </a:endParaRPr>
          </a:p>
          <a:p>
            <a:pPr marL="1064895" indent="-143510">
              <a:lnSpc>
                <a:spcPct val="100000"/>
              </a:lnSpc>
              <a:spcBef>
                <a:spcPts val="560"/>
              </a:spcBef>
              <a:buClr>
                <a:srgbClr val="4F5B2F"/>
              </a:buClr>
              <a:buSzPct val="145454"/>
              <a:buFont typeface="Wingdings"/>
              <a:buChar char=""/>
              <a:tabLst>
                <a:tab pos="1065530" algn="l"/>
              </a:tabLst>
            </a:pPr>
            <a:r>
              <a:rPr dirty="0" sz="1100" spc="-5">
                <a:latin typeface="Calibri"/>
                <a:cs typeface="Calibri"/>
              </a:rPr>
              <a:t>Atrial diastole </a:t>
            </a:r>
            <a:r>
              <a:rPr dirty="0" sz="1100">
                <a:latin typeface="Calibri"/>
                <a:cs typeface="Calibri"/>
              </a:rPr>
              <a:t>= 0.7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</a:t>
            </a:r>
            <a:endParaRPr sz="1100">
              <a:latin typeface="Calibri"/>
              <a:cs typeface="Calibri"/>
            </a:endParaRPr>
          </a:p>
          <a:p>
            <a:pPr marL="700405">
              <a:lnSpc>
                <a:spcPct val="100000"/>
              </a:lnSpc>
              <a:spcBef>
                <a:spcPts val="1195"/>
              </a:spcBef>
            </a:pPr>
            <a:r>
              <a:rPr dirty="0" sz="1300" spc="-10" b="1">
                <a:latin typeface="Calibri"/>
                <a:cs typeface="Calibri"/>
              </a:rPr>
              <a:t>Importance </a:t>
            </a:r>
            <a:r>
              <a:rPr dirty="0" sz="1300" spc="-5" b="1">
                <a:latin typeface="Calibri"/>
                <a:cs typeface="Calibri"/>
              </a:rPr>
              <a:t>of long </a:t>
            </a:r>
            <a:r>
              <a:rPr dirty="0" sz="1300" spc="-10" b="1">
                <a:latin typeface="Calibri"/>
                <a:cs typeface="Calibri"/>
              </a:rPr>
              <a:t>ventricular</a:t>
            </a:r>
            <a:r>
              <a:rPr dirty="0" sz="1300" spc="10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diastole?</a:t>
            </a:r>
            <a:endParaRPr sz="1300">
              <a:latin typeface="Calibri"/>
              <a:cs typeface="Calibri"/>
            </a:endParaRPr>
          </a:p>
          <a:p>
            <a:pPr lvl="1" marL="1164590" indent="-16827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1165225" algn="l"/>
              </a:tabLst>
            </a:pPr>
            <a:r>
              <a:rPr dirty="0" sz="1100">
                <a:latin typeface="Calibri"/>
                <a:cs typeface="Calibri"/>
              </a:rPr>
              <a:t>Coronary blood</a:t>
            </a:r>
            <a:r>
              <a:rPr dirty="0" sz="1100" spc="-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flow</a:t>
            </a:r>
            <a:endParaRPr sz="1100">
              <a:latin typeface="Calibri"/>
              <a:cs typeface="Calibri"/>
            </a:endParaRPr>
          </a:p>
          <a:p>
            <a:pPr lvl="1" marL="1164590" indent="-16827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1165225" algn="l"/>
              </a:tabLst>
            </a:pPr>
            <a:r>
              <a:rPr dirty="0" sz="1100" spc="-10">
                <a:latin typeface="Calibri"/>
                <a:cs typeface="Calibri"/>
              </a:rPr>
              <a:t>Ventricular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filling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98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12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68723" y="1167383"/>
            <a:ext cx="1431036" cy="711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371721" y="1224458"/>
            <a:ext cx="1226185" cy="520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98800"/>
              </a:lnSpc>
            </a:pPr>
            <a:r>
              <a:rPr dirty="0" sz="1000" spc="55">
                <a:solidFill>
                  <a:srgbClr val="C00000"/>
                </a:solidFill>
                <a:latin typeface="Arial"/>
                <a:cs typeface="Arial"/>
              </a:rPr>
              <a:t>Mechanical</a:t>
            </a:r>
            <a:r>
              <a:rPr dirty="0" sz="1000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55">
                <a:solidFill>
                  <a:srgbClr val="C00000"/>
                </a:solidFill>
                <a:latin typeface="Arial"/>
                <a:cs typeface="Arial"/>
              </a:rPr>
              <a:t>Events:  </a:t>
            </a:r>
            <a:r>
              <a:rPr dirty="0" sz="1200" spc="-5" b="1">
                <a:solidFill>
                  <a:srgbClr val="2D6255"/>
                </a:solidFill>
                <a:latin typeface="Calibri"/>
                <a:cs typeface="Calibri"/>
              </a:rPr>
              <a:t>Intra-Cardiac  Pressures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6225" y="4132198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00271" y="2796539"/>
            <a:ext cx="1175003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002023" y="2946653"/>
            <a:ext cx="410209" cy="21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12</a:t>
            </a:r>
            <a:r>
              <a:rPr dirty="0" sz="700" spc="-10" b="1">
                <a:latin typeface="Arial Black"/>
                <a:cs typeface="Arial Black"/>
              </a:rPr>
              <a:t>0/</a:t>
            </a:r>
            <a:r>
              <a:rPr dirty="0" sz="700" spc="-5" b="1">
                <a:latin typeface="Arial Black"/>
                <a:cs typeface="Arial Black"/>
              </a:rPr>
              <a:t>3</a:t>
            </a:r>
            <a:r>
              <a:rPr dirty="0" sz="700" spc="-10" b="1">
                <a:latin typeface="Arial Black"/>
                <a:cs typeface="Arial Black"/>
              </a:rPr>
              <a:t>-</a:t>
            </a:r>
            <a:r>
              <a:rPr dirty="0" sz="700" spc="-5" b="1">
                <a:latin typeface="Arial Black"/>
                <a:cs typeface="Arial Black"/>
              </a:rPr>
              <a:t>12</a:t>
            </a:r>
            <a:endParaRPr sz="700">
              <a:latin typeface="Arial Black"/>
              <a:cs typeface="Arial Black"/>
            </a:endParaRPr>
          </a:p>
          <a:p>
            <a:pPr marL="50165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mmHg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02051" y="1554480"/>
            <a:ext cx="937260" cy="652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96767" y="1691767"/>
            <a:ext cx="321945" cy="21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120</a:t>
            </a:r>
            <a:r>
              <a:rPr dirty="0" sz="700" spc="-10" b="1">
                <a:latin typeface="Arial Black"/>
                <a:cs typeface="Arial Black"/>
              </a:rPr>
              <a:t>/</a:t>
            </a:r>
            <a:r>
              <a:rPr dirty="0" sz="700" spc="-5" b="1">
                <a:latin typeface="Arial Black"/>
                <a:cs typeface="Arial Black"/>
              </a:rPr>
              <a:t>80</a:t>
            </a:r>
            <a:endParaRPr sz="700">
              <a:latin typeface="Arial Black"/>
              <a:cs typeface="Arial Black"/>
            </a:endParaRPr>
          </a:p>
          <a:p>
            <a:pPr marL="5715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mm</a:t>
            </a:r>
            <a:r>
              <a:rPr dirty="0" sz="700" spc="-10" b="1">
                <a:latin typeface="Arial Black"/>
                <a:cs typeface="Arial Black"/>
              </a:rPr>
              <a:t>H</a:t>
            </a:r>
            <a:r>
              <a:rPr dirty="0" sz="700" spc="-5" b="1">
                <a:latin typeface="Arial Black"/>
                <a:cs typeface="Arial Black"/>
              </a:rPr>
              <a:t>g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57828" y="2276855"/>
            <a:ext cx="446531" cy="268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027296" y="2298572"/>
            <a:ext cx="309245" cy="21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435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2-10</a:t>
            </a:r>
            <a:endParaRPr sz="7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mm</a:t>
            </a:r>
            <a:r>
              <a:rPr dirty="0" sz="700" spc="-10" b="1">
                <a:latin typeface="Arial Black"/>
                <a:cs typeface="Arial Black"/>
              </a:rPr>
              <a:t>H</a:t>
            </a:r>
            <a:r>
              <a:rPr dirty="0" sz="700" spc="-5" b="1">
                <a:latin typeface="Arial Black"/>
                <a:cs typeface="Arial Black"/>
              </a:rPr>
              <a:t>g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77895" y="3029711"/>
            <a:ext cx="790956" cy="490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66288" y="3069463"/>
            <a:ext cx="438784" cy="21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25</a:t>
            </a:r>
            <a:r>
              <a:rPr dirty="0" sz="700" spc="-10" b="1">
                <a:latin typeface="Arial Black"/>
                <a:cs typeface="Arial Black"/>
              </a:rPr>
              <a:t>-</a:t>
            </a:r>
            <a:r>
              <a:rPr dirty="0" sz="700" spc="-5" b="1">
                <a:latin typeface="Arial Black"/>
                <a:cs typeface="Arial Black"/>
              </a:rPr>
              <a:t>30</a:t>
            </a:r>
            <a:r>
              <a:rPr dirty="0" sz="700" spc="-10" b="1">
                <a:latin typeface="Arial Black"/>
                <a:cs typeface="Arial Black"/>
              </a:rPr>
              <a:t>/</a:t>
            </a:r>
            <a:r>
              <a:rPr dirty="0" sz="700" spc="-5" b="1">
                <a:latin typeface="Arial Black"/>
                <a:cs typeface="Arial Black"/>
              </a:rPr>
              <a:t>2</a:t>
            </a:r>
            <a:r>
              <a:rPr dirty="0" sz="700" spc="-10" b="1">
                <a:latin typeface="Arial Black"/>
                <a:cs typeface="Arial Black"/>
              </a:rPr>
              <a:t>-</a:t>
            </a:r>
            <a:r>
              <a:rPr dirty="0" sz="700" spc="-5" b="1">
                <a:latin typeface="Arial Black"/>
                <a:cs typeface="Arial Black"/>
              </a:rPr>
              <a:t>8</a:t>
            </a:r>
            <a:endParaRPr sz="7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mmHg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17164" y="2002535"/>
            <a:ext cx="841248" cy="451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89959" y="2025142"/>
            <a:ext cx="498475" cy="21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25</a:t>
            </a:r>
            <a:r>
              <a:rPr dirty="0" sz="700" spc="-10" b="1">
                <a:latin typeface="Arial Black"/>
                <a:cs typeface="Arial Black"/>
              </a:rPr>
              <a:t>-</a:t>
            </a:r>
            <a:r>
              <a:rPr dirty="0" sz="700" spc="-5" b="1">
                <a:latin typeface="Arial Black"/>
                <a:cs typeface="Arial Black"/>
              </a:rPr>
              <a:t>30</a:t>
            </a:r>
            <a:r>
              <a:rPr dirty="0" sz="700" spc="-10" b="1">
                <a:latin typeface="Arial Black"/>
                <a:cs typeface="Arial Black"/>
              </a:rPr>
              <a:t>/</a:t>
            </a:r>
            <a:r>
              <a:rPr dirty="0" sz="700" spc="-5" b="1">
                <a:latin typeface="Arial Black"/>
                <a:cs typeface="Arial Black"/>
              </a:rPr>
              <a:t>4</a:t>
            </a:r>
            <a:r>
              <a:rPr dirty="0" sz="700" spc="-10" b="1">
                <a:latin typeface="Arial Black"/>
                <a:cs typeface="Arial Black"/>
              </a:rPr>
              <a:t>-</a:t>
            </a:r>
            <a:r>
              <a:rPr dirty="0" sz="700" spc="-5" b="1">
                <a:latin typeface="Arial Black"/>
                <a:cs typeface="Arial Black"/>
              </a:rPr>
              <a:t>12</a:t>
            </a:r>
            <a:endParaRPr sz="700">
              <a:latin typeface="Arial Black"/>
              <a:cs typeface="Arial Black"/>
            </a:endParaRPr>
          </a:p>
          <a:p>
            <a:pPr algn="ctr" marR="22860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mmHg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06979" y="2426207"/>
            <a:ext cx="422148" cy="2682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63367" y="2447925"/>
            <a:ext cx="309245" cy="21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2-8</a:t>
            </a:r>
            <a:endParaRPr sz="7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700" spc="-5" b="1">
                <a:latin typeface="Arial Black"/>
                <a:cs typeface="Arial Black"/>
              </a:rPr>
              <a:t>mm</a:t>
            </a:r>
            <a:r>
              <a:rPr dirty="0" sz="700" spc="-10" b="1">
                <a:latin typeface="Arial Black"/>
                <a:cs typeface="Arial Black"/>
              </a:rPr>
              <a:t>H</a:t>
            </a:r>
            <a:r>
              <a:rPr dirty="0" sz="700" spc="-5" b="1">
                <a:latin typeface="Arial Black"/>
                <a:cs typeface="Arial Black"/>
              </a:rPr>
              <a:t>g</a:t>
            </a:r>
            <a:endParaRPr sz="700">
              <a:latin typeface="Arial Black"/>
              <a:cs typeface="Arial Blac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0744" y="5006340"/>
            <a:ext cx="4207763" cy="3003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278632" y="5257038"/>
            <a:ext cx="316864" cy="24171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08807" y="5125720"/>
            <a:ext cx="1969389" cy="254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93774" y="5264784"/>
            <a:ext cx="1969262" cy="25429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542796" y="5451475"/>
            <a:ext cx="637921" cy="2278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53591" y="5437378"/>
            <a:ext cx="639826" cy="23046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64513" y="5426455"/>
            <a:ext cx="640969" cy="23213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74927" y="5409057"/>
            <a:ext cx="643000" cy="23478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695316" y="5220208"/>
            <a:ext cx="637921" cy="22781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682616" y="5207761"/>
            <a:ext cx="639826" cy="23046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70297" y="5198617"/>
            <a:ext cx="640968" cy="232130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657344" y="5182870"/>
            <a:ext cx="643001" cy="2347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57626" y="5173090"/>
            <a:ext cx="1932051" cy="24615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88769" y="5304916"/>
            <a:ext cx="1933067" cy="24465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03832" y="7467600"/>
            <a:ext cx="318516" cy="3398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42058" y="7505827"/>
            <a:ext cx="223393" cy="2456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21834" y="6790563"/>
            <a:ext cx="623442" cy="61709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09313" y="6750557"/>
            <a:ext cx="739139" cy="61645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621403" y="6914388"/>
            <a:ext cx="334137" cy="2992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507991" y="6638543"/>
            <a:ext cx="611124" cy="2042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512564" y="6643496"/>
            <a:ext cx="593851" cy="1855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497579" y="5222747"/>
            <a:ext cx="752855" cy="5623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519551" y="5244719"/>
            <a:ext cx="710184" cy="5191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636558" y="5409565"/>
            <a:ext cx="487766" cy="1732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38728" y="5218176"/>
            <a:ext cx="128015" cy="3840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65045" y="5492241"/>
            <a:ext cx="944245" cy="15176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46804" y="5916929"/>
            <a:ext cx="516520" cy="24955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450969" y="5927597"/>
            <a:ext cx="661796" cy="68960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347336" y="5926963"/>
            <a:ext cx="740790" cy="57975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69638" y="6095746"/>
            <a:ext cx="479425" cy="32791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465320" y="5875020"/>
            <a:ext cx="460248" cy="1813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469129" y="5880353"/>
            <a:ext cx="442722" cy="16243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048001" y="6971030"/>
            <a:ext cx="1116965" cy="41033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910460" y="6920865"/>
            <a:ext cx="1259586" cy="47688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007235" y="7047483"/>
            <a:ext cx="964819" cy="9893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08822" y="7211948"/>
            <a:ext cx="484949" cy="7023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79904" y="6877811"/>
            <a:ext cx="452628" cy="14630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283586" y="6882638"/>
            <a:ext cx="435356" cy="12865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341367" y="5425313"/>
            <a:ext cx="714520" cy="26136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572764" y="6269609"/>
            <a:ext cx="826388" cy="58851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62096" y="6274053"/>
            <a:ext cx="814704" cy="56337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670206" y="6437248"/>
            <a:ext cx="615027" cy="2527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701796" y="6230111"/>
            <a:ext cx="460248" cy="18135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705733" y="6235319"/>
            <a:ext cx="442849" cy="1624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71954" y="5722873"/>
            <a:ext cx="1047242" cy="100622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61795" y="5720969"/>
            <a:ext cx="1023874" cy="9787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747647" y="5871336"/>
            <a:ext cx="634364" cy="25018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799970" y="6236589"/>
            <a:ext cx="806450" cy="36258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555875" y="6356222"/>
            <a:ext cx="873887" cy="6769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530094" y="6325234"/>
            <a:ext cx="896366" cy="70904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611627" y="6416928"/>
            <a:ext cx="660908" cy="45351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834639" y="6274308"/>
            <a:ext cx="463296" cy="1905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840482" y="6278753"/>
            <a:ext cx="444119" cy="17183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877567" y="5689091"/>
            <a:ext cx="461771" cy="19964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81377" y="5695315"/>
            <a:ext cx="444246" cy="18033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802186" y="6128258"/>
            <a:ext cx="614242" cy="14465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1776222" y="7882890"/>
            <a:ext cx="3345179" cy="178435"/>
          </a:xfrm>
          <a:prstGeom prst="rect">
            <a:avLst/>
          </a:prstGeom>
          <a:solidFill>
            <a:srgbClr val="A3D4C9"/>
          </a:solidFill>
          <a:ln w="4572">
            <a:solidFill>
              <a:srgbClr val="778847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245745">
              <a:lnSpc>
                <a:spcPct val="100000"/>
              </a:lnSpc>
              <a:spcBef>
                <a:spcPts val="110"/>
              </a:spcBef>
            </a:pPr>
            <a:r>
              <a:rPr dirty="0" sz="900" spc="-5" b="1">
                <a:latin typeface="Calibri"/>
                <a:cs typeface="Calibri"/>
              </a:rPr>
              <a:t>N.B. ? Considered ‘8’ phases if </a:t>
            </a:r>
            <a:r>
              <a:rPr dirty="0" sz="900" spc="-10" b="1">
                <a:latin typeface="Calibri"/>
                <a:cs typeface="Calibri"/>
              </a:rPr>
              <a:t>including 1</a:t>
            </a:r>
            <a:r>
              <a:rPr dirty="0" baseline="27777" sz="900" spc="-15" b="1">
                <a:latin typeface="Calibri"/>
                <a:cs typeface="Calibri"/>
              </a:rPr>
              <a:t>st  </a:t>
            </a:r>
            <a:r>
              <a:rPr dirty="0" sz="900" spc="-5" b="1">
                <a:latin typeface="Calibri"/>
                <a:cs typeface="Calibri"/>
              </a:rPr>
              <a:t>phase of</a:t>
            </a:r>
            <a:r>
              <a:rPr dirty="0" sz="900" spc="5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diastole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105400" y="4852415"/>
            <a:ext cx="601979" cy="268224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5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96" name="object 9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470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15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24400" y="3494532"/>
            <a:ext cx="669036" cy="41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07692" y="5832475"/>
            <a:ext cx="88392" cy="89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07692" y="6091554"/>
            <a:ext cx="88392" cy="89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07692" y="6350634"/>
            <a:ext cx="88392" cy="89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07692" y="6609715"/>
            <a:ext cx="88392" cy="89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07692" y="6868794"/>
            <a:ext cx="88392" cy="89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13788" y="7127875"/>
            <a:ext cx="88392" cy="899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13788" y="7386955"/>
            <a:ext cx="88392" cy="899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391920">
              <a:lnSpc>
                <a:spcPct val="100000"/>
              </a:lnSpc>
              <a:spcBef>
                <a:spcPts val="610"/>
              </a:spcBef>
            </a:pPr>
            <a:r>
              <a:rPr dirty="0" sz="900" spc="-5" b="1">
                <a:latin typeface="Calibri"/>
                <a:cs typeface="Calibri"/>
              </a:rPr>
              <a:t>Mechanical Phases of cardiac</a:t>
            </a:r>
            <a:r>
              <a:rPr dirty="0" sz="900" spc="-5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cycle: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marL="1343025">
              <a:lnSpc>
                <a:spcPct val="100000"/>
              </a:lnSpc>
            </a:pPr>
            <a:r>
              <a:rPr dirty="0" sz="1600" spc="45">
                <a:solidFill>
                  <a:srgbClr val="C00000"/>
                </a:solidFill>
                <a:latin typeface="Arial"/>
                <a:cs typeface="Arial"/>
              </a:rPr>
              <a:t>1.  </a:t>
            </a:r>
            <a:r>
              <a:rPr dirty="0" sz="1600" spc="210">
                <a:solidFill>
                  <a:srgbClr val="C00000"/>
                </a:solidFill>
                <a:latin typeface="Arial"/>
                <a:cs typeface="Arial"/>
              </a:rPr>
              <a:t>Atrial</a:t>
            </a:r>
            <a:r>
              <a:rPr dirty="0" sz="1600" spc="-2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C00000"/>
                </a:solidFill>
                <a:latin typeface="Arial"/>
                <a:cs typeface="Arial"/>
              </a:rPr>
              <a:t>Systole:</a:t>
            </a:r>
            <a:endParaRPr sz="1600">
              <a:latin typeface="Arial"/>
              <a:cs typeface="Arial"/>
            </a:endParaRPr>
          </a:p>
          <a:p>
            <a:pPr marL="636905" marR="1072515">
              <a:lnSpc>
                <a:spcPct val="141700"/>
              </a:lnSpc>
              <a:spcBef>
                <a:spcPts val="865"/>
              </a:spcBef>
            </a:pPr>
            <a:r>
              <a:rPr dirty="0" sz="1200" spc="-20">
                <a:latin typeface="Calibri"/>
                <a:cs typeface="Calibri"/>
              </a:rPr>
              <a:t>At </a:t>
            </a:r>
            <a:r>
              <a:rPr dirty="0" sz="1200">
                <a:latin typeface="Calibri"/>
                <a:cs typeface="Calibri"/>
              </a:rPr>
              <a:t>end </a:t>
            </a:r>
            <a:r>
              <a:rPr dirty="0" sz="1200" spc="-5">
                <a:latin typeface="Calibri"/>
                <a:cs typeface="Calibri"/>
              </a:rPr>
              <a:t>of ventricular diastole … (lasts </a:t>
            </a:r>
            <a:r>
              <a:rPr dirty="0" sz="1200">
                <a:latin typeface="Calibri"/>
                <a:cs typeface="Calibri"/>
              </a:rPr>
              <a:t>0.1 </a:t>
            </a:r>
            <a:r>
              <a:rPr dirty="0" sz="1200" spc="-5">
                <a:latin typeface="Calibri"/>
                <a:cs typeface="Calibri"/>
              </a:rPr>
              <a:t>sec.)  Preceded </a:t>
            </a:r>
            <a:r>
              <a:rPr dirty="0" sz="1200">
                <a:latin typeface="Calibri"/>
                <a:cs typeface="Calibri"/>
              </a:rPr>
              <a:t>by </a:t>
            </a:r>
            <a:r>
              <a:rPr dirty="0" sz="1200" spc="-5">
                <a:latin typeface="Calibri"/>
                <a:cs typeface="Calibri"/>
              </a:rPr>
              <a:t>atrial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depolarization.</a:t>
            </a:r>
            <a:endParaRPr sz="1200">
              <a:latin typeface="Calibri"/>
              <a:cs typeface="Calibri"/>
            </a:endParaRPr>
          </a:p>
          <a:p>
            <a:pPr marL="636905">
              <a:lnSpc>
                <a:spcPct val="100000"/>
              </a:lnSpc>
              <a:spcBef>
                <a:spcPts val="600"/>
              </a:spcBef>
            </a:pPr>
            <a:r>
              <a:rPr dirty="0" sz="1200" spc="-20" b="1">
                <a:latin typeface="Calibri"/>
                <a:cs typeface="Calibri"/>
              </a:rPr>
              <a:t>Valves: </a:t>
            </a:r>
            <a:r>
              <a:rPr dirty="0" sz="1200" spc="-20">
                <a:latin typeface="Calibri"/>
                <a:cs typeface="Calibri"/>
              </a:rPr>
              <a:t>AV- </a:t>
            </a:r>
            <a:r>
              <a:rPr dirty="0" sz="1200" spc="-5">
                <a:latin typeface="Calibri"/>
                <a:cs typeface="Calibri"/>
              </a:rPr>
              <a:t>vs </a:t>
            </a:r>
            <a:r>
              <a:rPr dirty="0" sz="1200">
                <a:latin typeface="Calibri"/>
                <a:cs typeface="Calibri"/>
              </a:rPr>
              <a:t>open (semilunar- </a:t>
            </a:r>
            <a:r>
              <a:rPr dirty="0" sz="1200" spc="-5">
                <a:latin typeface="Calibri"/>
                <a:cs typeface="Calibri"/>
              </a:rPr>
              <a:t>vs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closed.)</a:t>
            </a:r>
            <a:endParaRPr sz="1200">
              <a:latin typeface="Calibri"/>
              <a:cs typeface="Calibri"/>
            </a:endParaRPr>
          </a:p>
          <a:p>
            <a:pPr marL="636905">
              <a:lnSpc>
                <a:spcPct val="100000"/>
              </a:lnSpc>
              <a:spcBef>
                <a:spcPts val="600"/>
              </a:spcBef>
            </a:pPr>
            <a:r>
              <a:rPr dirty="0" sz="1200" spc="-15" b="1">
                <a:latin typeface="Calibri"/>
                <a:cs typeface="Calibri"/>
              </a:rPr>
              <a:t>Volume </a:t>
            </a:r>
            <a:r>
              <a:rPr dirty="0" sz="1200" spc="-5" b="1">
                <a:latin typeface="Calibri"/>
                <a:cs typeface="Calibri"/>
              </a:rPr>
              <a:t>changes: </a:t>
            </a:r>
            <a:r>
              <a:rPr dirty="0" sz="1200" spc="-30">
                <a:latin typeface="Calibri"/>
                <a:cs typeface="Calibri"/>
              </a:rPr>
              <a:t>Tops </a:t>
            </a:r>
            <a:r>
              <a:rPr dirty="0" sz="1200" spc="-5">
                <a:latin typeface="Calibri"/>
                <a:cs typeface="Calibri"/>
              </a:rPr>
              <a:t>off last </a:t>
            </a:r>
            <a:r>
              <a:rPr dirty="0" sz="1200">
                <a:latin typeface="Calibri"/>
                <a:cs typeface="Calibri"/>
              </a:rPr>
              <a:t>27-30% </a:t>
            </a:r>
            <a:r>
              <a:rPr dirty="0" sz="1200" spc="-5">
                <a:latin typeface="Calibri"/>
                <a:cs typeface="Calibri"/>
              </a:rPr>
              <a:t>of ventricular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filling.</a:t>
            </a:r>
            <a:endParaRPr sz="1200">
              <a:latin typeface="Calibri"/>
              <a:cs typeface="Calibri"/>
            </a:endParaRPr>
          </a:p>
          <a:p>
            <a:pPr marL="636905">
              <a:lnSpc>
                <a:spcPct val="100000"/>
              </a:lnSpc>
              <a:spcBef>
                <a:spcPts val="600"/>
              </a:spcBef>
            </a:pPr>
            <a:r>
              <a:rPr dirty="0" sz="1200" spc="-5" b="1">
                <a:latin typeface="Calibri"/>
                <a:cs typeface="Calibri"/>
              </a:rPr>
              <a:t>Pressure changes: </a:t>
            </a:r>
            <a:r>
              <a:rPr dirty="0" sz="1200" spc="-5">
                <a:latin typeface="Calibri"/>
                <a:cs typeface="Calibri"/>
              </a:rPr>
              <a:t>↑ </a:t>
            </a:r>
            <a:r>
              <a:rPr dirty="0" sz="1200" spc="-10">
                <a:latin typeface="Calibri"/>
                <a:cs typeface="Calibri"/>
              </a:rPr>
              <a:t>Atrial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pressure.</a:t>
            </a:r>
            <a:endParaRPr sz="1200">
              <a:latin typeface="Calibri"/>
              <a:cs typeface="Calibri"/>
            </a:endParaRPr>
          </a:p>
          <a:p>
            <a:pPr marL="639445">
              <a:lnSpc>
                <a:spcPct val="100000"/>
              </a:lnSpc>
              <a:spcBef>
                <a:spcPts val="600"/>
              </a:spcBef>
            </a:pPr>
            <a:r>
              <a:rPr dirty="0" sz="1200" spc="-5" b="1">
                <a:latin typeface="Calibri"/>
                <a:cs typeface="Calibri"/>
              </a:rPr>
              <a:t>4</a:t>
            </a:r>
            <a:r>
              <a:rPr dirty="0" baseline="24305" sz="1200" spc="-7" b="1">
                <a:latin typeface="Calibri"/>
                <a:cs typeface="Calibri"/>
              </a:rPr>
              <a:t>th </a:t>
            </a:r>
            <a:r>
              <a:rPr dirty="0" sz="1200" spc="-5" b="1">
                <a:latin typeface="Calibri"/>
                <a:cs typeface="Calibri"/>
              </a:rPr>
              <a:t>Heart </a:t>
            </a:r>
            <a:r>
              <a:rPr dirty="0" sz="1200" b="1">
                <a:latin typeface="Calibri"/>
                <a:cs typeface="Calibri"/>
              </a:rPr>
              <a:t>sound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heard.</a:t>
            </a:r>
            <a:endParaRPr sz="1200">
              <a:latin typeface="Calibri"/>
              <a:cs typeface="Calibri"/>
            </a:endParaRPr>
          </a:p>
          <a:p>
            <a:pPr marL="639445" marR="367665">
              <a:lnSpc>
                <a:spcPct val="100000"/>
              </a:lnSpc>
              <a:spcBef>
                <a:spcPts val="600"/>
              </a:spcBef>
            </a:pPr>
            <a:r>
              <a:rPr dirty="0" sz="1200" spc="-5">
                <a:latin typeface="Calibri"/>
                <a:cs typeface="Calibri"/>
              </a:rPr>
              <a:t>Blood </a:t>
            </a:r>
            <a:r>
              <a:rPr dirty="0" sz="1200">
                <a:latin typeface="Calibri"/>
                <a:cs typeface="Calibri"/>
              </a:rPr>
              <a:t>arriving the heart </a:t>
            </a:r>
            <a:r>
              <a:rPr dirty="0" sz="1200" spc="-5">
                <a:latin typeface="Calibri"/>
                <a:cs typeface="Calibri"/>
              </a:rPr>
              <a:t>can’t enter atria, </a:t>
            </a:r>
            <a:r>
              <a:rPr dirty="0" sz="1200">
                <a:latin typeface="Calibri"/>
                <a:cs typeface="Calibri"/>
              </a:rPr>
              <a:t>it </a:t>
            </a:r>
            <a:r>
              <a:rPr dirty="0" sz="1200" spc="-5">
                <a:latin typeface="Calibri"/>
                <a:cs typeface="Calibri"/>
              </a:rPr>
              <a:t>flows </a:t>
            </a:r>
            <a:r>
              <a:rPr dirty="0" sz="1200">
                <a:latin typeface="Calibri"/>
                <a:cs typeface="Calibri"/>
              </a:rPr>
              <a:t>back up  jugular</a:t>
            </a:r>
            <a:r>
              <a:rPr dirty="0" sz="1200" spc="-10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vein.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  <a:spcBef>
                <a:spcPts val="92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64452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2/23</a:t>
            </a:r>
            <a:r>
              <a:rPr dirty="0" sz="1200" spc="5">
                <a:latin typeface="Times New Roman"/>
                <a:cs typeface="Times New Roman"/>
              </a:rPr>
              <a:t>/</a:t>
            </a:r>
            <a:r>
              <a:rPr dirty="0" sz="1200">
                <a:latin typeface="Times New Roman"/>
                <a:cs typeface="Times New Roman"/>
              </a:rPr>
              <a:t>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00351" y="1746630"/>
            <a:ext cx="82295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00351" y="1988947"/>
            <a:ext cx="82295" cy="83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00351" y="2232786"/>
            <a:ext cx="82295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00351" y="2476626"/>
            <a:ext cx="82295" cy="8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00351" y="2720467"/>
            <a:ext cx="82295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00351" y="2964307"/>
            <a:ext cx="82295" cy="83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0183" y="3211195"/>
            <a:ext cx="64007" cy="670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80183" y="3439795"/>
            <a:ext cx="64007" cy="670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0351" y="3665346"/>
            <a:ext cx="82295" cy="83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00351" y="3878707"/>
            <a:ext cx="70104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591945">
              <a:lnSpc>
                <a:spcPct val="100000"/>
              </a:lnSpc>
            </a:pPr>
            <a:r>
              <a:rPr dirty="0" sz="900" spc="-5" b="1">
                <a:latin typeface="Calibri"/>
                <a:cs typeface="Calibri"/>
              </a:rPr>
              <a:t>Mechanical Phases of cardiac</a:t>
            </a:r>
            <a:r>
              <a:rPr dirty="0" sz="900" spc="-5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cycle: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imes New Roman"/>
              <a:cs typeface="Times New Roman"/>
            </a:endParaRPr>
          </a:p>
          <a:p>
            <a:pPr algn="r" marR="246379">
              <a:lnSpc>
                <a:spcPct val="100000"/>
              </a:lnSpc>
              <a:spcBef>
                <a:spcPts val="5"/>
              </a:spcBef>
            </a:pPr>
            <a:r>
              <a:rPr dirty="0" sz="1600" spc="50">
                <a:solidFill>
                  <a:srgbClr val="C00000"/>
                </a:solidFill>
                <a:latin typeface="Arial"/>
                <a:cs typeface="Arial"/>
              </a:rPr>
              <a:t>2. </a:t>
            </a:r>
            <a:r>
              <a:rPr dirty="0" sz="1600" spc="140">
                <a:solidFill>
                  <a:srgbClr val="C00000"/>
                </a:solidFill>
                <a:latin typeface="Arial"/>
                <a:cs typeface="Arial"/>
              </a:rPr>
              <a:t>Isovolumetric </a:t>
            </a:r>
            <a:r>
              <a:rPr dirty="0" sz="1600" spc="145">
                <a:solidFill>
                  <a:srgbClr val="C00000"/>
                </a:solidFill>
                <a:latin typeface="Arial"/>
                <a:cs typeface="Arial"/>
              </a:rPr>
              <a:t>Contraction </a:t>
            </a:r>
            <a:r>
              <a:rPr dirty="0" sz="1600" spc="25">
                <a:solidFill>
                  <a:srgbClr val="C00000"/>
                </a:solidFill>
                <a:latin typeface="Arial"/>
                <a:cs typeface="Arial"/>
              </a:rPr>
              <a:t>Phase:</a:t>
            </a:r>
            <a:endParaRPr sz="1600">
              <a:latin typeface="Arial"/>
              <a:cs typeface="Arial"/>
            </a:endParaRPr>
          </a:p>
          <a:p>
            <a:pPr marL="832485" marR="242570">
              <a:lnSpc>
                <a:spcPct val="145100"/>
              </a:lnSpc>
              <a:spcBef>
                <a:spcPts val="295"/>
              </a:spcBef>
            </a:pPr>
            <a:r>
              <a:rPr dirty="0" sz="1100" spc="-15">
                <a:latin typeface="Calibri"/>
                <a:cs typeface="Calibri"/>
              </a:rPr>
              <a:t>At </a:t>
            </a:r>
            <a:r>
              <a:rPr dirty="0" sz="1100" spc="-5">
                <a:latin typeface="Calibri"/>
                <a:cs typeface="Calibri"/>
              </a:rPr>
              <a:t>beginning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5">
                <a:latin typeface="Calibri"/>
                <a:cs typeface="Calibri"/>
              </a:rPr>
              <a:t>ventricular </a:t>
            </a:r>
            <a:r>
              <a:rPr dirty="0" sz="1100" spc="-10">
                <a:latin typeface="Calibri"/>
                <a:cs typeface="Calibri"/>
              </a:rPr>
              <a:t>systole </a:t>
            </a:r>
            <a:r>
              <a:rPr dirty="0" sz="1100">
                <a:latin typeface="Calibri"/>
                <a:cs typeface="Calibri"/>
              </a:rPr>
              <a:t>… </a:t>
            </a:r>
            <a:r>
              <a:rPr dirty="0" sz="1100" spc="-5">
                <a:latin typeface="Calibri"/>
                <a:cs typeface="Calibri"/>
              </a:rPr>
              <a:t>(Lasts </a:t>
            </a:r>
            <a:r>
              <a:rPr dirty="0" sz="1100">
                <a:latin typeface="Symbol"/>
                <a:cs typeface="Symbol"/>
              </a:rPr>
              <a:t>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Calibri"/>
                <a:cs typeface="Calibri"/>
              </a:rPr>
              <a:t>0.04 sec.) Period  between closure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20">
                <a:latin typeface="Calibri"/>
                <a:cs typeface="Calibri"/>
              </a:rPr>
              <a:t>AV- </a:t>
            </a:r>
            <a:r>
              <a:rPr dirty="0" sz="1100">
                <a:latin typeface="Calibri"/>
                <a:cs typeface="Calibri"/>
              </a:rPr>
              <a:t>vs &amp; opening of Semilunar- </a:t>
            </a:r>
            <a:r>
              <a:rPr dirty="0" sz="1100" spc="-5">
                <a:latin typeface="Calibri"/>
                <a:cs typeface="Calibri"/>
              </a:rPr>
              <a:t>vs.  Preceded by ventricular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depolarization.</a:t>
            </a:r>
            <a:endParaRPr sz="1100">
              <a:latin typeface="Calibri"/>
              <a:cs typeface="Calibri"/>
            </a:endParaRPr>
          </a:p>
          <a:p>
            <a:pPr marL="832485">
              <a:lnSpc>
                <a:spcPct val="100000"/>
              </a:lnSpc>
              <a:spcBef>
                <a:spcPts val="600"/>
              </a:spcBef>
            </a:pPr>
            <a:r>
              <a:rPr dirty="0" sz="1100" spc="-5">
                <a:latin typeface="Calibri"/>
                <a:cs typeface="Calibri"/>
              </a:rPr>
              <a:t>Starts </a:t>
            </a:r>
            <a:r>
              <a:rPr dirty="0" sz="1100">
                <a:latin typeface="Calibri"/>
                <a:cs typeface="Calibri"/>
              </a:rPr>
              <a:t>with </a:t>
            </a:r>
            <a:r>
              <a:rPr dirty="0" sz="1100" spc="-5" u="sng">
                <a:latin typeface="Calibri"/>
                <a:cs typeface="Calibri"/>
              </a:rPr>
              <a:t>closure </a:t>
            </a:r>
            <a:r>
              <a:rPr dirty="0" sz="1100">
                <a:latin typeface="Calibri"/>
                <a:cs typeface="Calibri"/>
              </a:rPr>
              <a:t>of </a:t>
            </a:r>
            <a:r>
              <a:rPr dirty="0" sz="1100" spc="-20">
                <a:latin typeface="Calibri"/>
                <a:cs typeface="Calibri"/>
              </a:rPr>
              <a:t>AV-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vs.</a:t>
            </a:r>
            <a:endParaRPr sz="1100">
              <a:latin typeface="Calibri"/>
              <a:cs typeface="Calibri"/>
            </a:endParaRPr>
          </a:p>
          <a:p>
            <a:pPr marL="832485" marR="1998345">
              <a:lnSpc>
                <a:spcPct val="145500"/>
              </a:lnSpc>
            </a:pPr>
            <a:r>
              <a:rPr dirty="0" sz="1100" b="1">
                <a:latin typeface="Calibri"/>
                <a:cs typeface="Calibri"/>
              </a:rPr>
              <a:t>1</a:t>
            </a:r>
            <a:r>
              <a:rPr dirty="0" baseline="27777" sz="1050" b="1">
                <a:latin typeface="Calibri"/>
                <a:cs typeface="Calibri"/>
              </a:rPr>
              <a:t>st </a:t>
            </a:r>
            <a:r>
              <a:rPr dirty="0" sz="1100" spc="-5" b="1">
                <a:latin typeface="Calibri"/>
                <a:cs typeface="Calibri"/>
              </a:rPr>
              <a:t>Heart sound heard.  </a:t>
            </a:r>
            <a:r>
              <a:rPr dirty="0" sz="1100" spc="-10" b="1">
                <a:latin typeface="Calibri"/>
                <a:cs typeface="Calibri"/>
              </a:rPr>
              <a:t>Ventricle </a:t>
            </a:r>
            <a:r>
              <a:rPr dirty="0" sz="1100" b="1">
                <a:latin typeface="Calibri"/>
                <a:cs typeface="Calibri"/>
              </a:rPr>
              <a:t>is a closed</a:t>
            </a:r>
            <a:r>
              <a:rPr dirty="0" sz="1100" spc="-75" b="1">
                <a:latin typeface="Calibri"/>
                <a:cs typeface="Calibri"/>
              </a:rPr>
              <a:t> </a:t>
            </a:r>
            <a:r>
              <a:rPr dirty="0" sz="1100" spc="-15" b="1">
                <a:latin typeface="Calibri"/>
                <a:cs typeface="Calibri"/>
              </a:rPr>
              <a:t>chamber.</a:t>
            </a:r>
            <a:endParaRPr sz="1100">
              <a:latin typeface="Calibri"/>
              <a:cs typeface="Calibri"/>
            </a:endParaRPr>
          </a:p>
          <a:p>
            <a:pPr marL="1004569">
              <a:lnSpc>
                <a:spcPct val="100000"/>
              </a:lnSpc>
              <a:spcBef>
                <a:spcPts val="605"/>
              </a:spcBef>
            </a:pPr>
            <a:r>
              <a:rPr dirty="0" sz="1000" spc="-15">
                <a:latin typeface="Calibri"/>
                <a:cs typeface="Calibri"/>
              </a:rPr>
              <a:t>Volume </a:t>
            </a:r>
            <a:r>
              <a:rPr dirty="0" sz="1000" spc="-5">
                <a:latin typeface="Calibri"/>
                <a:cs typeface="Calibri"/>
              </a:rPr>
              <a:t>in ventricle =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5" b="1">
                <a:latin typeface="Calibri"/>
                <a:cs typeface="Calibri"/>
              </a:rPr>
              <a:t>EDV</a:t>
            </a:r>
            <a:endParaRPr sz="1000">
              <a:latin typeface="Calibri"/>
              <a:cs typeface="Calibri"/>
            </a:endParaRPr>
          </a:p>
          <a:p>
            <a:pPr marL="1004569">
              <a:lnSpc>
                <a:spcPct val="100000"/>
              </a:lnSpc>
              <a:spcBef>
                <a:spcPts val="600"/>
              </a:spcBef>
            </a:pPr>
            <a:r>
              <a:rPr dirty="0" sz="1000" spc="-10">
                <a:latin typeface="Calibri"/>
                <a:cs typeface="Calibri"/>
              </a:rPr>
              <a:t>Ventricle contracts </a:t>
            </a:r>
            <a:r>
              <a:rPr dirty="0" sz="1000" spc="-5">
                <a:latin typeface="Calibri"/>
                <a:cs typeface="Calibri"/>
              </a:rPr>
              <a:t>with </a:t>
            </a:r>
            <a:r>
              <a:rPr dirty="0" sz="1000">
                <a:latin typeface="Calibri"/>
                <a:cs typeface="Calibri"/>
              </a:rPr>
              <a:t>no </a:t>
            </a:r>
            <a:r>
              <a:rPr dirty="0" sz="1000" spc="-5">
                <a:latin typeface="Calibri"/>
                <a:cs typeface="Calibri"/>
              </a:rPr>
              <a:t>changes in</a:t>
            </a:r>
            <a:r>
              <a:rPr dirty="0" sz="1000" spc="6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volume.</a:t>
            </a:r>
            <a:endParaRPr sz="1000">
              <a:latin typeface="Calibri"/>
              <a:cs typeface="Calibri"/>
            </a:endParaRPr>
          </a:p>
          <a:p>
            <a:pPr marL="832485">
              <a:lnSpc>
                <a:spcPct val="100000"/>
              </a:lnSpc>
              <a:spcBef>
                <a:spcPts val="595"/>
              </a:spcBef>
            </a:pPr>
            <a:r>
              <a:rPr dirty="0" sz="1100" spc="-10">
                <a:latin typeface="Calibri"/>
                <a:cs typeface="Calibri"/>
              </a:rPr>
              <a:t>Ventricular </a:t>
            </a:r>
            <a:r>
              <a:rPr dirty="0" sz="1100" spc="-5">
                <a:latin typeface="Calibri"/>
                <a:cs typeface="Calibri"/>
              </a:rPr>
              <a:t>pressure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↑</a:t>
            </a:r>
            <a:endParaRPr sz="1000">
              <a:latin typeface="Calibri"/>
              <a:cs typeface="Calibri"/>
            </a:endParaRPr>
          </a:p>
          <a:p>
            <a:pPr marL="832485" marR="333375">
              <a:lnSpc>
                <a:spcPct val="100899"/>
              </a:lnSpc>
              <a:spcBef>
                <a:spcPts val="290"/>
              </a:spcBef>
            </a:pPr>
            <a:r>
              <a:rPr dirty="0" sz="1000">
                <a:latin typeface="Calibri"/>
                <a:cs typeface="Calibri"/>
              </a:rPr>
              <a:t>A</a:t>
            </a:r>
            <a:r>
              <a:rPr dirty="0" sz="1100">
                <a:latin typeface="Calibri"/>
                <a:cs typeface="Calibri"/>
              </a:rPr>
              <a:t>ortic v </a:t>
            </a:r>
            <a:r>
              <a:rPr dirty="0" sz="1100" u="sng">
                <a:latin typeface="Calibri"/>
                <a:cs typeface="Calibri"/>
              </a:rPr>
              <a:t>opens </a:t>
            </a:r>
            <a:r>
              <a:rPr dirty="0" sz="1100" spc="-10">
                <a:latin typeface="Calibri"/>
                <a:cs typeface="Calibri"/>
              </a:rPr>
              <a:t>at </a:t>
            </a:r>
            <a:r>
              <a:rPr dirty="0" sz="1100">
                <a:latin typeface="Calibri"/>
                <a:cs typeface="Calibri"/>
              </a:rPr>
              <a:t>the end of this phase, when </a:t>
            </a:r>
            <a:r>
              <a:rPr dirty="0" sz="1100" spc="-40">
                <a:latin typeface="Calibri"/>
                <a:cs typeface="Calibri"/>
              </a:rPr>
              <a:t>LV </a:t>
            </a:r>
            <a:r>
              <a:rPr dirty="0" sz="1100" spc="-5">
                <a:latin typeface="Calibri"/>
                <a:cs typeface="Calibri"/>
              </a:rPr>
              <a:t>exceeds </a:t>
            </a:r>
            <a:r>
              <a:rPr dirty="0" sz="1100">
                <a:latin typeface="Calibri"/>
                <a:cs typeface="Calibri"/>
              </a:rPr>
              <a:t>80  mmHg.</a:t>
            </a:r>
            <a:endParaRPr sz="1100">
              <a:latin typeface="Calibri"/>
              <a:cs typeface="Calibri"/>
            </a:endParaRPr>
          </a:p>
          <a:p>
            <a:pPr algn="r" marR="252729">
              <a:lnSpc>
                <a:spcPct val="100000"/>
              </a:lnSpc>
              <a:spcBef>
                <a:spcPts val="24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17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56536" y="5818632"/>
            <a:ext cx="82295" cy="838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756536" y="6239255"/>
            <a:ext cx="82295" cy="83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56536" y="6432803"/>
            <a:ext cx="82295" cy="83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772411" y="7232904"/>
            <a:ext cx="82295" cy="838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72411" y="7438643"/>
            <a:ext cx="82295" cy="838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72411" y="7644383"/>
            <a:ext cx="82295" cy="83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599565">
              <a:lnSpc>
                <a:spcPct val="100000"/>
              </a:lnSpc>
            </a:pPr>
            <a:r>
              <a:rPr dirty="0" sz="900" spc="-5" b="1">
                <a:latin typeface="Calibri"/>
                <a:cs typeface="Calibri"/>
              </a:rPr>
              <a:t>Mechanical Phases of cardiac</a:t>
            </a:r>
            <a:r>
              <a:rPr dirty="0" sz="900" spc="-5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cycle: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algn="r" marR="212090">
              <a:lnSpc>
                <a:spcPct val="100000"/>
              </a:lnSpc>
              <a:spcBef>
                <a:spcPts val="5"/>
              </a:spcBef>
            </a:pPr>
            <a:r>
              <a:rPr dirty="0" sz="1600" spc="50">
                <a:solidFill>
                  <a:srgbClr val="C00000"/>
                </a:solidFill>
                <a:latin typeface="Arial"/>
                <a:cs typeface="Arial"/>
              </a:rPr>
              <a:t>3. </a:t>
            </a:r>
            <a:r>
              <a:rPr dirty="0" sz="1600" spc="150">
                <a:solidFill>
                  <a:srgbClr val="C00000"/>
                </a:solidFill>
                <a:latin typeface="Arial"/>
                <a:cs typeface="Arial"/>
              </a:rPr>
              <a:t>Maximum </a:t>
            </a:r>
            <a:r>
              <a:rPr dirty="0" sz="1600" spc="160">
                <a:solidFill>
                  <a:srgbClr val="C00000"/>
                </a:solidFill>
                <a:latin typeface="Arial"/>
                <a:cs typeface="Arial"/>
              </a:rPr>
              <a:t>(Rapid) </a:t>
            </a:r>
            <a:r>
              <a:rPr dirty="0" sz="1600" spc="125">
                <a:solidFill>
                  <a:srgbClr val="C00000"/>
                </a:solidFill>
                <a:latin typeface="Arial"/>
                <a:cs typeface="Arial"/>
              </a:rPr>
              <a:t>Ejection</a:t>
            </a:r>
            <a:r>
              <a:rPr dirty="0" sz="1600" spc="-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C00000"/>
                </a:solidFill>
                <a:latin typeface="Arial"/>
                <a:cs typeface="Arial"/>
              </a:rPr>
              <a:t>Phase:</a:t>
            </a:r>
            <a:endParaRPr sz="1600">
              <a:latin typeface="Arial"/>
              <a:cs typeface="Arial"/>
            </a:endParaRPr>
          </a:p>
          <a:p>
            <a:pPr marL="788670">
              <a:lnSpc>
                <a:spcPct val="100000"/>
              </a:lnSpc>
              <a:spcBef>
                <a:spcPts val="1080"/>
              </a:spcBef>
            </a:pPr>
            <a:r>
              <a:rPr dirty="0" sz="1100" spc="-5">
                <a:latin typeface="Calibri"/>
                <a:cs typeface="Calibri"/>
              </a:rPr>
              <a:t>Semilunar- </a:t>
            </a:r>
            <a:r>
              <a:rPr dirty="0" sz="1100">
                <a:latin typeface="Calibri"/>
                <a:cs typeface="Calibri"/>
              </a:rPr>
              <a:t>vs open </a:t>
            </a:r>
            <a:r>
              <a:rPr dirty="0" sz="1100" spc="-10">
                <a:latin typeface="Calibri"/>
                <a:cs typeface="Calibri"/>
              </a:rPr>
              <a:t>at </a:t>
            </a:r>
            <a:r>
              <a:rPr dirty="0" sz="1100" spc="-5">
                <a:latin typeface="Calibri"/>
                <a:cs typeface="Calibri"/>
              </a:rPr>
              <a:t>beginning </a:t>
            </a:r>
            <a:r>
              <a:rPr dirty="0" sz="1100">
                <a:latin typeface="Calibri"/>
                <a:cs typeface="Calibri"/>
              </a:rPr>
              <a:t>of this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phase:</a:t>
            </a:r>
            <a:endParaRPr sz="1100">
              <a:latin typeface="Calibri"/>
              <a:cs typeface="Calibri"/>
            </a:endParaRPr>
          </a:p>
          <a:p>
            <a:pPr marL="828040">
              <a:lnSpc>
                <a:spcPct val="100000"/>
              </a:lnSpc>
              <a:spcBef>
                <a:spcPts val="204"/>
              </a:spcBef>
            </a:pPr>
            <a:r>
              <a:rPr dirty="0" sz="850">
                <a:solidFill>
                  <a:srgbClr val="C00000"/>
                </a:solidFill>
                <a:latin typeface="Courier New"/>
                <a:cs typeface="Courier New"/>
              </a:rPr>
              <a:t>o  </a:t>
            </a:r>
            <a:r>
              <a:rPr dirty="0" sz="1000" spc="-5">
                <a:latin typeface="Calibri"/>
                <a:cs typeface="Calibri"/>
              </a:rPr>
              <a:t>When </a:t>
            </a:r>
            <a:r>
              <a:rPr dirty="0" sz="1000" spc="-40">
                <a:latin typeface="Calibri"/>
                <a:cs typeface="Calibri"/>
              </a:rPr>
              <a:t>LV </a:t>
            </a:r>
            <a:r>
              <a:rPr dirty="0" sz="1000" spc="-10">
                <a:latin typeface="Calibri"/>
                <a:cs typeface="Calibri"/>
              </a:rPr>
              <a:t>pressure exceeds </a:t>
            </a:r>
            <a:r>
              <a:rPr dirty="0" sz="1000" spc="-5">
                <a:latin typeface="Calibri"/>
                <a:cs typeface="Calibri"/>
              </a:rPr>
              <a:t>80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mmHg.</a:t>
            </a:r>
            <a:endParaRPr sz="1000">
              <a:latin typeface="Calibri"/>
              <a:cs typeface="Calibri"/>
            </a:endParaRPr>
          </a:p>
          <a:p>
            <a:pPr marL="788670" marR="489584">
              <a:lnSpc>
                <a:spcPct val="115500"/>
              </a:lnSpc>
              <a:spcBef>
                <a:spcPts val="380"/>
              </a:spcBef>
            </a:pPr>
            <a:r>
              <a:rPr dirty="0" sz="1100" spc="-5">
                <a:latin typeface="Calibri"/>
                <a:cs typeface="Calibri"/>
              </a:rPr>
              <a:t>Almost </a:t>
            </a:r>
            <a:r>
              <a:rPr dirty="0" sz="1100">
                <a:latin typeface="Calibri"/>
                <a:cs typeface="Calibri"/>
              </a:rPr>
              <a:t>75% of </a:t>
            </a:r>
            <a:r>
              <a:rPr dirty="0" sz="1100" spc="-5">
                <a:latin typeface="Calibri"/>
                <a:cs typeface="Calibri"/>
              </a:rPr>
              <a:t>ventricular </a:t>
            </a:r>
            <a:r>
              <a:rPr dirty="0" sz="1100">
                <a:latin typeface="Calibri"/>
                <a:cs typeface="Calibri"/>
              </a:rPr>
              <a:t>blood is ejected, i.e. 75% of </a:t>
            </a:r>
            <a:r>
              <a:rPr dirty="0" sz="1100" spc="-10" b="1">
                <a:latin typeface="Calibri"/>
                <a:cs typeface="Calibri"/>
              </a:rPr>
              <a:t>SV</a:t>
            </a:r>
            <a:r>
              <a:rPr dirty="0" sz="1100" spc="-10">
                <a:latin typeface="Calibri"/>
                <a:cs typeface="Calibri"/>
              </a:rPr>
              <a:t>.  Ventricular </a:t>
            </a:r>
            <a:r>
              <a:rPr dirty="0" sz="1100" spc="-5">
                <a:latin typeface="Calibri"/>
                <a:cs typeface="Calibri"/>
              </a:rPr>
              <a:t>pressure reaches </a:t>
            </a:r>
            <a:r>
              <a:rPr dirty="0" sz="1100">
                <a:latin typeface="Calibri"/>
                <a:cs typeface="Calibri"/>
              </a:rPr>
              <a:t>120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mmHg.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756920">
              <a:lnSpc>
                <a:spcPct val="100000"/>
              </a:lnSpc>
              <a:spcBef>
                <a:spcPts val="950"/>
              </a:spcBef>
            </a:pPr>
            <a:r>
              <a:rPr dirty="0" sz="1600" spc="50">
                <a:solidFill>
                  <a:srgbClr val="C00000"/>
                </a:solidFill>
                <a:latin typeface="Arial"/>
                <a:cs typeface="Arial"/>
              </a:rPr>
              <a:t>4. </a:t>
            </a:r>
            <a:r>
              <a:rPr dirty="0" sz="1600" spc="70">
                <a:solidFill>
                  <a:srgbClr val="C00000"/>
                </a:solidFill>
                <a:latin typeface="Arial"/>
                <a:cs typeface="Arial"/>
              </a:rPr>
              <a:t>Reduced </a:t>
            </a:r>
            <a:r>
              <a:rPr dirty="0" sz="1600" spc="125">
                <a:solidFill>
                  <a:srgbClr val="C00000"/>
                </a:solidFill>
                <a:latin typeface="Arial"/>
                <a:cs typeface="Arial"/>
              </a:rPr>
              <a:t>Ejection</a:t>
            </a:r>
            <a:r>
              <a:rPr dirty="0" sz="1600" spc="1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5">
                <a:solidFill>
                  <a:srgbClr val="C00000"/>
                </a:solidFill>
                <a:latin typeface="Arial"/>
                <a:cs typeface="Arial"/>
              </a:rPr>
              <a:t>Phase:</a:t>
            </a:r>
            <a:endParaRPr sz="1600">
              <a:latin typeface="Arial"/>
              <a:cs typeface="Arial"/>
            </a:endParaRPr>
          </a:p>
          <a:p>
            <a:pPr marL="845185">
              <a:lnSpc>
                <a:spcPct val="100000"/>
              </a:lnSpc>
              <a:spcBef>
                <a:spcPts val="820"/>
              </a:spcBef>
            </a:pPr>
            <a:r>
              <a:rPr dirty="0" sz="1100">
                <a:latin typeface="Calibri"/>
                <a:cs typeface="Calibri"/>
              </a:rPr>
              <a:t>End of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systole.</a:t>
            </a:r>
            <a:endParaRPr sz="1100">
              <a:latin typeface="Calibri"/>
              <a:cs typeface="Calibri"/>
            </a:endParaRPr>
          </a:p>
          <a:p>
            <a:pPr marL="845185">
              <a:lnSpc>
                <a:spcPct val="100000"/>
              </a:lnSpc>
              <a:spcBef>
                <a:spcPts val="300"/>
              </a:spcBef>
            </a:pPr>
            <a:r>
              <a:rPr dirty="0" sz="1100">
                <a:latin typeface="Calibri"/>
                <a:cs typeface="Calibri"/>
              </a:rPr>
              <a:t>Almost 25% of </a:t>
            </a:r>
            <a:r>
              <a:rPr dirty="0" sz="1100" spc="-5">
                <a:latin typeface="Calibri"/>
                <a:cs typeface="Calibri"/>
              </a:rPr>
              <a:t>ventricular </a:t>
            </a:r>
            <a:r>
              <a:rPr dirty="0" sz="1100">
                <a:latin typeface="Calibri"/>
                <a:cs typeface="Calibri"/>
              </a:rPr>
              <a:t>blood is ejected, i.e. 25% of</a:t>
            </a:r>
            <a:r>
              <a:rPr dirty="0" sz="1100" spc="-150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SV</a:t>
            </a:r>
            <a:r>
              <a:rPr dirty="0" sz="1100" spc="-1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837565" marR="448945">
              <a:lnSpc>
                <a:spcPct val="100000"/>
              </a:lnSpc>
              <a:spcBef>
                <a:spcPts val="300"/>
              </a:spcBef>
            </a:pPr>
            <a:r>
              <a:rPr dirty="0" sz="1100">
                <a:latin typeface="Calibri"/>
                <a:cs typeface="Calibri"/>
              </a:rPr>
              <a:t>Aortic- v closes </a:t>
            </a:r>
            <a:r>
              <a:rPr dirty="0" sz="1100" spc="-10">
                <a:latin typeface="Calibri"/>
                <a:cs typeface="Calibri"/>
              </a:rPr>
              <a:t>at </a:t>
            </a:r>
            <a:r>
              <a:rPr dirty="0" sz="1100">
                <a:latin typeface="Calibri"/>
                <a:cs typeface="Calibri"/>
              </a:rPr>
              <a:t>the end of this phase when </a:t>
            </a:r>
            <a:r>
              <a:rPr dirty="0" sz="1100" spc="-40">
                <a:latin typeface="Calibri"/>
                <a:cs typeface="Calibri"/>
              </a:rPr>
              <a:t>LV </a:t>
            </a:r>
            <a:r>
              <a:rPr dirty="0" sz="1100" spc="-5">
                <a:latin typeface="Calibri"/>
                <a:cs typeface="Calibri"/>
              </a:rPr>
              <a:t>pressure  reaches </a:t>
            </a:r>
            <a:r>
              <a:rPr dirty="0" sz="1100">
                <a:latin typeface="Calibri"/>
                <a:cs typeface="Calibri"/>
              </a:rPr>
              <a:t>110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mmHg.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algn="r" marR="252729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18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Abeer</dc:creator>
  <dc:title>Slide 1</dc:title>
  <dcterms:created xsi:type="dcterms:W3CDTF">2016-02-23T05:35:03Z</dcterms:created>
  <dcterms:modified xsi:type="dcterms:W3CDTF">2016-02-23T05:35:03Z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2016-02-23T00:00:00Z</vt:filetime>
  </property>
</Properties>
</file>