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6858000" cy="9144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4290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53187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46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103120"/>
            <a:ext cx="61722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045077" y="8745015"/>
            <a:ext cx="2735579" cy="36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4290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9088" y="8927035"/>
            <a:ext cx="13589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6.jpg"/><Relationship Id="rId3" Type="http://schemas.openxmlformats.org/officeDocument/2006/relationships/image" Target="../media/image137.jpg"/><Relationship Id="rId4" Type="http://schemas.openxmlformats.org/officeDocument/2006/relationships/image" Target="../media/image138.jpg"/><Relationship Id="rId5" Type="http://schemas.openxmlformats.org/officeDocument/2006/relationships/image" Target="../media/image139.png"/><Relationship Id="rId6" Type="http://schemas.openxmlformats.org/officeDocument/2006/relationships/image" Target="../media/image140.jpg"/><Relationship Id="rId7" Type="http://schemas.openxmlformats.org/officeDocument/2006/relationships/image" Target="../media/image141.jpg"/><Relationship Id="rId8" Type="http://schemas.openxmlformats.org/officeDocument/2006/relationships/image" Target="../media/image142.png"/><Relationship Id="rId9" Type="http://schemas.openxmlformats.org/officeDocument/2006/relationships/image" Target="../media/image143.png"/><Relationship Id="rId10" Type="http://schemas.openxmlformats.org/officeDocument/2006/relationships/image" Target="../media/image144.png"/><Relationship Id="rId11" Type="http://schemas.openxmlformats.org/officeDocument/2006/relationships/image" Target="../media/image14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6.jpg"/><Relationship Id="rId3" Type="http://schemas.openxmlformats.org/officeDocument/2006/relationships/image" Target="../media/image147.png"/><Relationship Id="rId4" Type="http://schemas.openxmlformats.org/officeDocument/2006/relationships/image" Target="../media/image148.png"/><Relationship Id="rId5" Type="http://schemas.openxmlformats.org/officeDocument/2006/relationships/image" Target="../media/image149.png"/><Relationship Id="rId6" Type="http://schemas.openxmlformats.org/officeDocument/2006/relationships/image" Target="../media/image150.png"/><Relationship Id="rId7" Type="http://schemas.openxmlformats.org/officeDocument/2006/relationships/image" Target="../media/image151.png"/><Relationship Id="rId8" Type="http://schemas.openxmlformats.org/officeDocument/2006/relationships/image" Target="../media/image152.png"/><Relationship Id="rId9" Type="http://schemas.openxmlformats.org/officeDocument/2006/relationships/image" Target="../media/image153.png"/><Relationship Id="rId10" Type="http://schemas.openxmlformats.org/officeDocument/2006/relationships/image" Target="../media/image154.png"/><Relationship Id="rId11" Type="http://schemas.openxmlformats.org/officeDocument/2006/relationships/image" Target="../media/image155.jpg"/><Relationship Id="rId12" Type="http://schemas.openxmlformats.org/officeDocument/2006/relationships/image" Target="../media/image156.jpg"/><Relationship Id="rId13" Type="http://schemas.openxmlformats.org/officeDocument/2006/relationships/image" Target="../media/image15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8" Type="http://schemas.openxmlformats.org/officeDocument/2006/relationships/image" Target="../media/image39.png"/><Relationship Id="rId19" Type="http://schemas.openxmlformats.org/officeDocument/2006/relationships/image" Target="../media/image40.png"/><Relationship Id="rId20" Type="http://schemas.openxmlformats.org/officeDocument/2006/relationships/image" Target="../media/image41.jp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jp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jp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Relationship Id="rId15" Type="http://schemas.openxmlformats.org/officeDocument/2006/relationships/image" Target="../media/image70.png"/><Relationship Id="rId16" Type="http://schemas.openxmlformats.org/officeDocument/2006/relationships/image" Target="../media/image71.png"/><Relationship Id="rId17" Type="http://schemas.openxmlformats.org/officeDocument/2006/relationships/image" Target="../media/image72.png"/><Relationship Id="rId18" Type="http://schemas.openxmlformats.org/officeDocument/2006/relationships/image" Target="../media/image73.png"/><Relationship Id="rId19" Type="http://schemas.openxmlformats.org/officeDocument/2006/relationships/image" Target="../media/image74.png"/><Relationship Id="rId20" Type="http://schemas.openxmlformats.org/officeDocument/2006/relationships/image" Target="../media/image75.png"/><Relationship Id="rId21" Type="http://schemas.openxmlformats.org/officeDocument/2006/relationships/image" Target="../media/image76.png"/><Relationship Id="rId22" Type="http://schemas.openxmlformats.org/officeDocument/2006/relationships/image" Target="../media/image77.png"/><Relationship Id="rId23" Type="http://schemas.openxmlformats.org/officeDocument/2006/relationships/image" Target="../media/image78.png"/><Relationship Id="rId24" Type="http://schemas.openxmlformats.org/officeDocument/2006/relationships/image" Target="../media/image79.png"/><Relationship Id="rId25" Type="http://schemas.openxmlformats.org/officeDocument/2006/relationships/image" Target="../media/image80.png"/><Relationship Id="rId26" Type="http://schemas.openxmlformats.org/officeDocument/2006/relationships/image" Target="../media/image81.png"/><Relationship Id="rId27" Type="http://schemas.openxmlformats.org/officeDocument/2006/relationships/image" Target="../media/image8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jpg"/><Relationship Id="rId3" Type="http://schemas.openxmlformats.org/officeDocument/2006/relationships/image" Target="../media/image84.jpg"/><Relationship Id="rId4" Type="http://schemas.openxmlformats.org/officeDocument/2006/relationships/image" Target="../media/image85.png"/><Relationship Id="rId5" Type="http://schemas.openxmlformats.org/officeDocument/2006/relationships/image" Target="../media/image86.jpg"/><Relationship Id="rId6" Type="http://schemas.openxmlformats.org/officeDocument/2006/relationships/image" Target="../media/image8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jpg"/><Relationship Id="rId3" Type="http://schemas.openxmlformats.org/officeDocument/2006/relationships/image" Target="../media/image89.png"/><Relationship Id="rId4" Type="http://schemas.openxmlformats.org/officeDocument/2006/relationships/image" Target="../media/image90.jpg"/><Relationship Id="rId5" Type="http://schemas.openxmlformats.org/officeDocument/2006/relationships/image" Target="../media/image91.png"/><Relationship Id="rId6" Type="http://schemas.openxmlformats.org/officeDocument/2006/relationships/image" Target="../media/image92.jpg"/><Relationship Id="rId7" Type="http://schemas.openxmlformats.org/officeDocument/2006/relationships/image" Target="../media/image93.png"/><Relationship Id="rId8" Type="http://schemas.openxmlformats.org/officeDocument/2006/relationships/image" Target="../media/image94.png"/><Relationship Id="rId9" Type="http://schemas.openxmlformats.org/officeDocument/2006/relationships/image" Target="../media/image9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6.jpg"/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8" Type="http://schemas.openxmlformats.org/officeDocument/2006/relationships/image" Target="../media/image102.png"/><Relationship Id="rId9" Type="http://schemas.openxmlformats.org/officeDocument/2006/relationships/image" Target="../media/image103.png"/><Relationship Id="rId10" Type="http://schemas.openxmlformats.org/officeDocument/2006/relationships/image" Target="../media/image104.jpg"/><Relationship Id="rId11" Type="http://schemas.openxmlformats.org/officeDocument/2006/relationships/image" Target="../media/image105.png"/><Relationship Id="rId12" Type="http://schemas.openxmlformats.org/officeDocument/2006/relationships/image" Target="../media/image10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7.jp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7" Type="http://schemas.openxmlformats.org/officeDocument/2006/relationships/image" Target="../media/image112.png"/><Relationship Id="rId8" Type="http://schemas.openxmlformats.org/officeDocument/2006/relationships/image" Target="../media/image113.png"/><Relationship Id="rId9" Type="http://schemas.openxmlformats.org/officeDocument/2006/relationships/image" Target="../media/image114.jpg"/><Relationship Id="rId10" Type="http://schemas.openxmlformats.org/officeDocument/2006/relationships/image" Target="../media/image115.png"/><Relationship Id="rId11" Type="http://schemas.openxmlformats.org/officeDocument/2006/relationships/image" Target="../media/image11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7.jpg"/><Relationship Id="rId3" Type="http://schemas.openxmlformats.org/officeDocument/2006/relationships/image" Target="../media/image118.png"/><Relationship Id="rId4" Type="http://schemas.openxmlformats.org/officeDocument/2006/relationships/image" Target="../media/image119.png"/><Relationship Id="rId5" Type="http://schemas.openxmlformats.org/officeDocument/2006/relationships/image" Target="../media/image120.png"/><Relationship Id="rId6" Type="http://schemas.openxmlformats.org/officeDocument/2006/relationships/image" Target="../media/image121.png"/><Relationship Id="rId7" Type="http://schemas.openxmlformats.org/officeDocument/2006/relationships/image" Target="../media/image122.png"/><Relationship Id="rId8" Type="http://schemas.openxmlformats.org/officeDocument/2006/relationships/image" Target="../media/image123.png"/><Relationship Id="rId9" Type="http://schemas.openxmlformats.org/officeDocument/2006/relationships/image" Target="../media/image124.png"/><Relationship Id="rId10" Type="http://schemas.openxmlformats.org/officeDocument/2006/relationships/image" Target="../media/image125.png"/><Relationship Id="rId11" Type="http://schemas.openxmlformats.org/officeDocument/2006/relationships/image" Target="../media/image126.jpg"/><Relationship Id="rId12" Type="http://schemas.openxmlformats.org/officeDocument/2006/relationships/image" Target="../media/image127.jpg"/><Relationship Id="rId13" Type="http://schemas.openxmlformats.org/officeDocument/2006/relationships/image" Target="../media/image128.png"/><Relationship Id="rId14" Type="http://schemas.openxmlformats.org/officeDocument/2006/relationships/image" Target="../media/image129.png"/><Relationship Id="rId15" Type="http://schemas.openxmlformats.org/officeDocument/2006/relationships/image" Target="../media/image130.png"/><Relationship Id="rId16" Type="http://schemas.openxmlformats.org/officeDocument/2006/relationships/image" Target="../media/image131.png"/><Relationship Id="rId17" Type="http://schemas.openxmlformats.org/officeDocument/2006/relationships/image" Target="../media/image132.png"/><Relationship Id="rId18" Type="http://schemas.openxmlformats.org/officeDocument/2006/relationships/image" Target="../media/image133.png"/><Relationship Id="rId19" Type="http://schemas.openxmlformats.org/officeDocument/2006/relationships/image" Target="../media/image134.png"/><Relationship Id="rId20" Type="http://schemas.openxmlformats.org/officeDocument/2006/relationships/image" Target="../media/image13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63039" y="868680"/>
            <a:ext cx="683260" cy="1986280"/>
          </a:xfrm>
          <a:custGeom>
            <a:avLst/>
            <a:gdLst/>
            <a:ahLst/>
            <a:cxnLst/>
            <a:rect l="l" t="t" r="r" b="b"/>
            <a:pathLst>
              <a:path w="683260" h="1986280">
                <a:moveTo>
                  <a:pt x="682752" y="0"/>
                </a:moveTo>
                <a:lnTo>
                  <a:pt x="492252" y="0"/>
                </a:lnTo>
                <a:lnTo>
                  <a:pt x="0" y="1940560"/>
                </a:lnTo>
                <a:lnTo>
                  <a:pt x="180974" y="1985772"/>
                </a:lnTo>
                <a:lnTo>
                  <a:pt x="682752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45108" y="868680"/>
            <a:ext cx="668020" cy="1931035"/>
          </a:xfrm>
          <a:custGeom>
            <a:avLst/>
            <a:gdLst/>
            <a:ahLst/>
            <a:cxnLst/>
            <a:rect l="l" t="t" r="r" b="b"/>
            <a:pathLst>
              <a:path w="668019" h="1931035">
                <a:moveTo>
                  <a:pt x="667511" y="0"/>
                </a:moveTo>
                <a:lnTo>
                  <a:pt x="477266" y="0"/>
                </a:lnTo>
                <a:lnTo>
                  <a:pt x="0" y="1885696"/>
                </a:lnTo>
                <a:lnTo>
                  <a:pt x="180720" y="1930908"/>
                </a:lnTo>
                <a:lnTo>
                  <a:pt x="667511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46632" y="2756916"/>
            <a:ext cx="969644" cy="1541145"/>
          </a:xfrm>
          <a:custGeom>
            <a:avLst/>
            <a:gdLst/>
            <a:ahLst/>
            <a:cxnLst/>
            <a:rect l="l" t="t" r="r" b="b"/>
            <a:pathLst>
              <a:path w="969644" h="1541145">
                <a:moveTo>
                  <a:pt x="0" y="0"/>
                </a:moveTo>
                <a:lnTo>
                  <a:pt x="926338" y="1540764"/>
                </a:lnTo>
                <a:lnTo>
                  <a:pt x="969263" y="1540764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66088" y="2811779"/>
            <a:ext cx="1187450" cy="1485900"/>
          </a:xfrm>
          <a:custGeom>
            <a:avLst/>
            <a:gdLst/>
            <a:ahLst/>
            <a:cxnLst/>
            <a:rect l="l" t="t" r="r" b="b"/>
            <a:pathLst>
              <a:path w="1187450" h="1485900">
                <a:moveTo>
                  <a:pt x="0" y="0"/>
                </a:moveTo>
                <a:lnTo>
                  <a:pt x="1145159" y="1485900"/>
                </a:lnTo>
                <a:lnTo>
                  <a:pt x="1187195" y="1485900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63039" y="2808732"/>
            <a:ext cx="1670685" cy="1489075"/>
          </a:xfrm>
          <a:custGeom>
            <a:avLst/>
            <a:gdLst/>
            <a:ahLst/>
            <a:cxnLst/>
            <a:rect l="l" t="t" r="r" b="b"/>
            <a:pathLst>
              <a:path w="1670685" h="1489075">
                <a:moveTo>
                  <a:pt x="0" y="0"/>
                </a:moveTo>
                <a:lnTo>
                  <a:pt x="2412" y="2412"/>
                </a:lnTo>
                <a:lnTo>
                  <a:pt x="1189228" y="1488947"/>
                </a:lnTo>
                <a:lnTo>
                  <a:pt x="1670303" y="1488947"/>
                </a:lnTo>
                <a:lnTo>
                  <a:pt x="180974" y="45212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45108" y="2755392"/>
            <a:ext cx="1330960" cy="1542415"/>
          </a:xfrm>
          <a:custGeom>
            <a:avLst/>
            <a:gdLst/>
            <a:ahLst/>
            <a:cxnLst/>
            <a:rect l="l" t="t" r="r" b="b"/>
            <a:pathLst>
              <a:path w="1330960" h="1542414">
                <a:moveTo>
                  <a:pt x="0" y="0"/>
                </a:moveTo>
                <a:lnTo>
                  <a:pt x="2387" y="2412"/>
                </a:lnTo>
                <a:lnTo>
                  <a:pt x="970787" y="1542288"/>
                </a:lnTo>
                <a:lnTo>
                  <a:pt x="1330452" y="1542288"/>
                </a:lnTo>
                <a:lnTo>
                  <a:pt x="178561" y="47625"/>
                </a:lnTo>
                <a:lnTo>
                  <a:pt x="182197" y="47625"/>
                </a:lnTo>
                <a:lnTo>
                  <a:pt x="180975" y="45212"/>
                </a:lnTo>
                <a:lnTo>
                  <a:pt x="176275" y="42799"/>
                </a:lnTo>
                <a:lnTo>
                  <a:pt x="0" y="0"/>
                </a:lnTo>
                <a:close/>
              </a:path>
              <a:path w="1330960" h="1542414">
                <a:moveTo>
                  <a:pt x="185281" y="53711"/>
                </a:moveTo>
                <a:lnTo>
                  <a:pt x="185800" y="54737"/>
                </a:lnTo>
                <a:lnTo>
                  <a:pt x="209550" y="88011"/>
                </a:lnTo>
                <a:lnTo>
                  <a:pt x="185281" y="53711"/>
                </a:lnTo>
                <a:close/>
              </a:path>
              <a:path w="1330960" h="1542414">
                <a:moveTo>
                  <a:pt x="182197" y="47625"/>
                </a:moveTo>
                <a:lnTo>
                  <a:pt x="180975" y="47625"/>
                </a:lnTo>
                <a:lnTo>
                  <a:pt x="185281" y="53711"/>
                </a:lnTo>
                <a:lnTo>
                  <a:pt x="182197" y="47625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45108" y="2755392"/>
            <a:ext cx="180340" cy="44450"/>
          </a:xfrm>
          <a:custGeom>
            <a:avLst/>
            <a:gdLst/>
            <a:ahLst/>
            <a:cxnLst/>
            <a:rect l="l" t="t" r="r" b="b"/>
            <a:pathLst>
              <a:path w="180340" h="44450">
                <a:moveTo>
                  <a:pt x="0" y="0"/>
                </a:moveTo>
                <a:lnTo>
                  <a:pt x="179831" y="44196"/>
                </a:lnTo>
                <a:lnTo>
                  <a:pt x="175132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29A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23416" y="2802635"/>
            <a:ext cx="30480" cy="40005"/>
          </a:xfrm>
          <a:custGeom>
            <a:avLst/>
            <a:gdLst/>
            <a:ahLst/>
            <a:cxnLst/>
            <a:rect l="l" t="t" r="r" b="b"/>
            <a:pathLst>
              <a:path w="30480" h="40005">
                <a:moveTo>
                  <a:pt x="2286" y="0"/>
                </a:moveTo>
                <a:lnTo>
                  <a:pt x="0" y="0"/>
                </a:lnTo>
                <a:lnTo>
                  <a:pt x="30480" y="39624"/>
                </a:lnTo>
                <a:lnTo>
                  <a:pt x="2286" y="0"/>
                </a:lnTo>
                <a:close/>
              </a:path>
            </a:pathLst>
          </a:custGeom>
          <a:solidFill>
            <a:srgbClr val="29A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36420" y="1853183"/>
            <a:ext cx="1866900" cy="269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33727" y="2318004"/>
            <a:ext cx="2467355" cy="643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732276" y="2318004"/>
            <a:ext cx="455675" cy="6431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96867" y="2318004"/>
            <a:ext cx="551688" cy="6431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Times New Roman"/>
              <a:cs typeface="Times New Roman"/>
            </a:endParaRPr>
          </a:p>
          <a:p>
            <a:pPr marL="759460">
              <a:lnSpc>
                <a:spcPct val="100000"/>
              </a:lnSpc>
              <a:spcBef>
                <a:spcPts val="5"/>
              </a:spcBef>
            </a:pPr>
            <a:r>
              <a:rPr dirty="0" sz="1000" spc="70">
                <a:solidFill>
                  <a:srgbClr val="001F5F"/>
                </a:solidFill>
                <a:latin typeface="Arial"/>
                <a:cs typeface="Arial"/>
              </a:rPr>
              <a:t>Cardiovascular</a:t>
            </a:r>
            <a:r>
              <a:rPr dirty="0" sz="10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000" spc="65">
                <a:solidFill>
                  <a:srgbClr val="001F5F"/>
                </a:solidFill>
                <a:latin typeface="Arial"/>
                <a:cs typeface="Arial"/>
              </a:rPr>
              <a:t>Physiology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662940">
              <a:lnSpc>
                <a:spcPct val="100000"/>
              </a:lnSpc>
            </a:pPr>
            <a:r>
              <a:rPr dirty="0" sz="2400" spc="155">
                <a:solidFill>
                  <a:srgbClr val="C00000"/>
                </a:solidFill>
                <a:latin typeface="Arial"/>
                <a:cs typeface="Arial"/>
              </a:rPr>
              <a:t>Cardiac </a:t>
            </a:r>
            <a:r>
              <a:rPr dirty="0" sz="2400" spc="70">
                <a:solidFill>
                  <a:srgbClr val="C00000"/>
                </a:solidFill>
                <a:latin typeface="Arial"/>
                <a:cs typeface="Arial"/>
              </a:rPr>
              <a:t>Cycle-</a:t>
            </a:r>
            <a:r>
              <a:rPr dirty="0" sz="2400" spc="-37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105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2571750">
              <a:lnSpc>
                <a:spcPct val="100000"/>
              </a:lnSpc>
            </a:pPr>
            <a:r>
              <a:rPr dirty="0" sz="800" spc="60">
                <a:solidFill>
                  <a:srgbClr val="131516"/>
                </a:solidFill>
                <a:latin typeface="Arial"/>
                <a:cs typeface="Arial"/>
              </a:rPr>
              <a:t>Dr.</a:t>
            </a:r>
            <a:r>
              <a:rPr dirty="0" sz="800" spc="-45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dirty="0" sz="800" spc="60">
                <a:solidFill>
                  <a:srgbClr val="131516"/>
                </a:solidFill>
                <a:latin typeface="Arial"/>
                <a:cs typeface="Arial"/>
              </a:rPr>
              <a:t>Abeer</a:t>
            </a:r>
            <a:r>
              <a:rPr dirty="0" sz="800" spc="-55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dirty="0" sz="800" spc="75">
                <a:solidFill>
                  <a:srgbClr val="131516"/>
                </a:solidFill>
                <a:latin typeface="Arial"/>
                <a:cs typeface="Arial"/>
              </a:rPr>
              <a:t>A.</a:t>
            </a:r>
            <a:r>
              <a:rPr dirty="0" sz="800" spc="-35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dirty="0" sz="800" spc="55">
                <a:solidFill>
                  <a:srgbClr val="131516"/>
                </a:solidFill>
                <a:latin typeface="Arial"/>
                <a:cs typeface="Arial"/>
              </a:rPr>
              <a:t>Al-Masri,</a:t>
            </a:r>
            <a:r>
              <a:rPr dirty="0" sz="800" spc="-45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dirty="0" sz="800" spc="55">
                <a:solidFill>
                  <a:srgbClr val="131516"/>
                </a:solidFill>
                <a:latin typeface="Arial"/>
                <a:cs typeface="Arial"/>
              </a:rPr>
              <a:t>PhD</a:t>
            </a:r>
            <a:endParaRPr sz="800">
              <a:latin typeface="Arial"/>
              <a:cs typeface="Arial"/>
            </a:endParaRPr>
          </a:p>
          <a:p>
            <a:pPr marL="2571750">
              <a:lnSpc>
                <a:spcPct val="100000"/>
              </a:lnSpc>
              <a:spcBef>
                <a:spcPts val="575"/>
              </a:spcBef>
            </a:pPr>
            <a:r>
              <a:rPr dirty="0" sz="800" i="1">
                <a:solidFill>
                  <a:srgbClr val="131516"/>
                </a:solidFill>
                <a:latin typeface="Calibri"/>
                <a:cs typeface="Calibri"/>
              </a:rPr>
              <a:t>A.</a:t>
            </a:r>
            <a:r>
              <a:rPr dirty="0" sz="800" spc="-80" i="1">
                <a:solidFill>
                  <a:srgbClr val="131516"/>
                </a:solidFill>
                <a:latin typeface="Calibri"/>
                <a:cs typeface="Calibri"/>
              </a:rPr>
              <a:t> </a:t>
            </a:r>
            <a:r>
              <a:rPr dirty="0" sz="800" spc="-10" i="1">
                <a:solidFill>
                  <a:srgbClr val="131516"/>
                </a:solidFill>
                <a:latin typeface="Calibri"/>
                <a:cs typeface="Calibri"/>
              </a:rPr>
              <a:t>Professor,</a:t>
            </a:r>
            <a:endParaRPr sz="800">
              <a:latin typeface="Calibri"/>
              <a:cs typeface="Calibri"/>
            </a:endParaRPr>
          </a:p>
          <a:p>
            <a:pPr marL="2571750" marR="357505">
              <a:lnSpc>
                <a:spcPct val="131200"/>
              </a:lnSpc>
            </a:pPr>
            <a:r>
              <a:rPr dirty="0" sz="800" spc="-10" i="1">
                <a:solidFill>
                  <a:srgbClr val="131516"/>
                </a:solidFill>
                <a:latin typeface="Calibri"/>
                <a:cs typeface="Calibri"/>
              </a:rPr>
              <a:t>Consultant </a:t>
            </a:r>
            <a:r>
              <a:rPr dirty="0" sz="800" spc="-5" i="1">
                <a:solidFill>
                  <a:srgbClr val="131516"/>
                </a:solidFill>
                <a:latin typeface="Calibri"/>
                <a:cs typeface="Calibri"/>
              </a:rPr>
              <a:t>Cardiovascular </a:t>
            </a:r>
            <a:r>
              <a:rPr dirty="0" sz="800" spc="-10" i="1">
                <a:solidFill>
                  <a:srgbClr val="131516"/>
                </a:solidFill>
                <a:latin typeface="Calibri"/>
                <a:cs typeface="Calibri"/>
              </a:rPr>
              <a:t>Physiologist,  </a:t>
            </a:r>
            <a:r>
              <a:rPr dirty="0" sz="800" spc="-5" i="1">
                <a:solidFill>
                  <a:srgbClr val="131516"/>
                </a:solidFill>
                <a:latin typeface="Calibri"/>
                <a:cs typeface="Calibri"/>
              </a:rPr>
              <a:t>Faculty of Medicine,</a:t>
            </a:r>
            <a:r>
              <a:rPr dirty="0" sz="800" spc="-40" i="1">
                <a:solidFill>
                  <a:srgbClr val="131516"/>
                </a:solidFill>
                <a:latin typeface="Calibri"/>
                <a:cs typeface="Calibri"/>
              </a:rPr>
              <a:t> </a:t>
            </a:r>
            <a:r>
              <a:rPr dirty="0" sz="800" spc="-10" i="1">
                <a:solidFill>
                  <a:srgbClr val="131516"/>
                </a:solidFill>
                <a:latin typeface="Calibri"/>
                <a:cs typeface="Calibri"/>
              </a:rPr>
              <a:t>KSU.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42688" y="926591"/>
            <a:ext cx="918972" cy="3611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64735" y="1944623"/>
            <a:ext cx="1152143" cy="1143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109977" y="5825109"/>
            <a:ext cx="1313942" cy="13108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090673" y="5822188"/>
            <a:ext cx="1296797" cy="12903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328672" y="6105271"/>
            <a:ext cx="875410" cy="7622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296411" y="5816853"/>
            <a:ext cx="1505839" cy="11310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252596" y="5764403"/>
            <a:ext cx="1543050" cy="11863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446526" y="6072123"/>
            <a:ext cx="1131719" cy="55714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709670" y="6703059"/>
            <a:ext cx="1283969" cy="11662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96970" y="6702679"/>
            <a:ext cx="1256410" cy="11302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854311" y="7014718"/>
            <a:ext cx="868183" cy="5175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528572" y="5515355"/>
            <a:ext cx="4186428" cy="2057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1143304" y="4845684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471805">
              <a:lnSpc>
                <a:spcPct val="100000"/>
              </a:lnSpc>
            </a:pPr>
            <a:r>
              <a:rPr dirty="0" sz="1250" spc="190">
                <a:solidFill>
                  <a:srgbClr val="C00000"/>
                </a:solidFill>
                <a:latin typeface="Arial"/>
                <a:cs typeface="Arial"/>
              </a:rPr>
              <a:t>At</a:t>
            </a:r>
            <a:r>
              <a:rPr dirty="0" sz="1250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70">
                <a:solidFill>
                  <a:srgbClr val="C00000"/>
                </a:solidFill>
                <a:latin typeface="Arial"/>
                <a:cs typeface="Arial"/>
              </a:rPr>
              <a:t>end</a:t>
            </a:r>
            <a:r>
              <a:rPr dirty="0" sz="1250" spc="-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114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dirty="0" sz="1250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125">
                <a:solidFill>
                  <a:srgbClr val="C00000"/>
                </a:solidFill>
                <a:latin typeface="Arial"/>
                <a:cs typeface="Arial"/>
              </a:rPr>
              <a:t>this</a:t>
            </a:r>
            <a:r>
              <a:rPr dirty="0" sz="1250" spc="-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105">
                <a:solidFill>
                  <a:srgbClr val="C00000"/>
                </a:solidFill>
                <a:latin typeface="Arial"/>
                <a:cs typeface="Arial"/>
              </a:rPr>
              <a:t>lecture</a:t>
            </a:r>
            <a:r>
              <a:rPr dirty="0" sz="1250" spc="-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95">
                <a:solidFill>
                  <a:srgbClr val="C00000"/>
                </a:solidFill>
                <a:latin typeface="Arial"/>
                <a:cs typeface="Arial"/>
              </a:rPr>
              <a:t>you</a:t>
            </a:r>
            <a:r>
              <a:rPr dirty="0" sz="1250" spc="-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100">
                <a:solidFill>
                  <a:srgbClr val="C00000"/>
                </a:solidFill>
                <a:latin typeface="Arial"/>
                <a:cs typeface="Arial"/>
              </a:rPr>
              <a:t>should</a:t>
            </a:r>
            <a:r>
              <a:rPr dirty="0" sz="1250" spc="-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25">
                <a:solidFill>
                  <a:srgbClr val="C00000"/>
                </a:solidFill>
                <a:latin typeface="Arial"/>
                <a:cs typeface="Arial"/>
              </a:rPr>
              <a:t>be</a:t>
            </a:r>
            <a:r>
              <a:rPr dirty="0" sz="1250" spc="-5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60">
                <a:solidFill>
                  <a:srgbClr val="C00000"/>
                </a:solidFill>
                <a:latin typeface="Arial"/>
                <a:cs typeface="Arial"/>
              </a:rPr>
              <a:t>able</a:t>
            </a:r>
            <a:r>
              <a:rPr dirty="0" sz="1250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135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dirty="0" sz="1250" spc="-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160">
                <a:solidFill>
                  <a:srgbClr val="C00000"/>
                </a:solidFill>
                <a:latin typeface="Arial"/>
                <a:cs typeface="Arial"/>
              </a:rPr>
              <a:t>know: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  <a:spcBef>
                <a:spcPts val="820"/>
              </a:spcBef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529204" y="6883145"/>
            <a:ext cx="983360" cy="96786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488945" y="6879463"/>
            <a:ext cx="1012698" cy="94716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617216" y="7205726"/>
            <a:ext cx="743711" cy="28994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43000" y="1249680"/>
            <a:ext cx="4572000" cy="3048000"/>
          </a:xfrm>
          <a:custGeom>
            <a:avLst/>
            <a:gdLst/>
            <a:ahLst/>
            <a:cxnLst/>
            <a:rect l="l" t="t" r="r" b="b"/>
            <a:pathLst>
              <a:path w="4572000" h="3048000">
                <a:moveTo>
                  <a:pt x="0" y="3048000"/>
                </a:moveTo>
                <a:lnTo>
                  <a:pt x="4572000" y="3048000"/>
                </a:lnTo>
                <a:lnTo>
                  <a:pt x="4572000" y="0"/>
                </a:lnTo>
                <a:lnTo>
                  <a:pt x="0" y="0"/>
                </a:lnTo>
                <a:lnTo>
                  <a:pt x="0" y="304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43761" y="867917"/>
            <a:ext cx="4572000" cy="382905"/>
          </a:xfrm>
          <a:custGeom>
            <a:avLst/>
            <a:gdLst/>
            <a:ahLst/>
            <a:cxnLst/>
            <a:rect l="l" t="t" r="r" b="b"/>
            <a:pathLst>
              <a:path w="4572000" h="382905">
                <a:moveTo>
                  <a:pt x="0" y="382524"/>
                </a:moveTo>
                <a:lnTo>
                  <a:pt x="4572000" y="382524"/>
                </a:lnTo>
                <a:lnTo>
                  <a:pt x="4572000" y="0"/>
                </a:lnTo>
                <a:lnTo>
                  <a:pt x="0" y="0"/>
                </a:lnTo>
                <a:lnTo>
                  <a:pt x="0" y="382524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3761" y="867917"/>
            <a:ext cx="4572000" cy="382905"/>
          </a:xfrm>
          <a:custGeom>
            <a:avLst/>
            <a:gdLst/>
            <a:ahLst/>
            <a:cxnLst/>
            <a:rect l="l" t="t" r="r" b="b"/>
            <a:pathLst>
              <a:path w="4572000" h="382905">
                <a:moveTo>
                  <a:pt x="0" y="382524"/>
                </a:moveTo>
                <a:lnTo>
                  <a:pt x="4572000" y="382524"/>
                </a:lnTo>
                <a:lnTo>
                  <a:pt x="4572000" y="0"/>
                </a:lnTo>
                <a:lnTo>
                  <a:pt x="0" y="0"/>
                </a:lnTo>
                <a:lnTo>
                  <a:pt x="0" y="382524"/>
                </a:lnTo>
                <a:close/>
              </a:path>
            </a:pathLst>
          </a:custGeom>
          <a:ln w="4572">
            <a:solidFill>
              <a:srgbClr val="CAD3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278382" y="927861"/>
            <a:ext cx="3687445" cy="256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165">
                <a:solidFill>
                  <a:srgbClr val="C00000"/>
                </a:solidFill>
                <a:latin typeface="Arial"/>
                <a:cs typeface="Arial"/>
              </a:rPr>
              <a:t>Ventricular</a:t>
            </a:r>
            <a:r>
              <a:rPr dirty="0" sz="1600" spc="-26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75">
                <a:solidFill>
                  <a:srgbClr val="C00000"/>
                </a:solidFill>
                <a:latin typeface="Arial"/>
                <a:cs typeface="Arial"/>
              </a:rPr>
              <a:t>Pressure </a:t>
            </a:r>
            <a:r>
              <a:rPr dirty="0" sz="1600" spc="-80">
                <a:solidFill>
                  <a:srgbClr val="C00000"/>
                </a:solidFill>
                <a:latin typeface="Arial"/>
                <a:cs typeface="Arial"/>
              </a:rPr>
              <a:t>- </a:t>
            </a:r>
            <a:r>
              <a:rPr dirty="0" sz="1600" spc="120">
                <a:solidFill>
                  <a:srgbClr val="C00000"/>
                </a:solidFill>
                <a:latin typeface="Arial"/>
                <a:cs typeface="Arial"/>
              </a:rPr>
              <a:t>Volume </a:t>
            </a:r>
            <a:r>
              <a:rPr dirty="0" sz="1600" spc="105">
                <a:solidFill>
                  <a:srgbClr val="C00000"/>
                </a:solidFill>
                <a:latin typeface="Arial"/>
                <a:cs typeface="Arial"/>
              </a:rPr>
              <a:t>Loop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41119" y="1591055"/>
            <a:ext cx="3041904" cy="1964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475357" y="3090798"/>
            <a:ext cx="756285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5" b="1">
                <a:solidFill>
                  <a:srgbClr val="1D5E75"/>
                </a:solidFill>
                <a:latin typeface="Calibri"/>
                <a:cs typeface="Calibri"/>
              </a:rPr>
              <a:t>→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000" spc="-10" b="1">
                <a:solidFill>
                  <a:srgbClr val="1D5E75"/>
                </a:solidFill>
                <a:latin typeface="Calibri"/>
                <a:cs typeface="Calibri"/>
              </a:rPr>
              <a:t>Late</a:t>
            </a:r>
            <a:r>
              <a:rPr dirty="0" sz="1000" spc="-75" b="1">
                <a:solidFill>
                  <a:srgbClr val="1D5E75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1D5E75"/>
                </a:solidFill>
                <a:latin typeface="Calibri"/>
                <a:cs typeface="Calibri"/>
              </a:rPr>
              <a:t>Diastole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dirty="0" sz="1000" spc="-5" b="1">
                <a:solidFill>
                  <a:srgbClr val="1D5E75"/>
                </a:solidFill>
                <a:latin typeface="Calibri"/>
                <a:cs typeface="Calibri"/>
              </a:rPr>
              <a:t>(Filling</a:t>
            </a:r>
            <a:r>
              <a:rPr dirty="0" sz="1000" spc="-70" b="1">
                <a:solidFill>
                  <a:srgbClr val="1D5E75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1D5E75"/>
                </a:solidFill>
                <a:latin typeface="Calibri"/>
                <a:cs typeface="Calibri"/>
              </a:rPr>
              <a:t>phase)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42466" y="2316292"/>
            <a:ext cx="704215" cy="433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600"/>
              </a:lnSpc>
            </a:pPr>
            <a:r>
              <a:rPr dirty="0" sz="900" spc="-5" b="1">
                <a:solidFill>
                  <a:srgbClr val="1D5E75"/>
                </a:solidFill>
                <a:latin typeface="Calibri"/>
                <a:cs typeface="Calibri"/>
              </a:rPr>
              <a:t>Early </a:t>
            </a:r>
            <a:r>
              <a:rPr dirty="0" sz="900" spc="-10" b="1">
                <a:solidFill>
                  <a:srgbClr val="1D5E75"/>
                </a:solidFill>
                <a:latin typeface="Calibri"/>
                <a:cs typeface="Calibri"/>
              </a:rPr>
              <a:t>Diastole  </a:t>
            </a:r>
            <a:r>
              <a:rPr dirty="0" sz="900" spc="-5" b="1">
                <a:solidFill>
                  <a:srgbClr val="1D5E75"/>
                </a:solidFill>
                <a:latin typeface="Calibri"/>
                <a:cs typeface="Calibri"/>
              </a:rPr>
              <a:t>(</a:t>
            </a:r>
            <a:r>
              <a:rPr dirty="0" sz="900" b="1">
                <a:solidFill>
                  <a:srgbClr val="1D5E75"/>
                </a:solidFill>
                <a:latin typeface="Calibri"/>
                <a:cs typeface="Calibri"/>
              </a:rPr>
              <a:t>Is</a:t>
            </a:r>
            <a:r>
              <a:rPr dirty="0" sz="900" spc="-5" b="1">
                <a:solidFill>
                  <a:srgbClr val="1D5E75"/>
                </a:solidFill>
                <a:latin typeface="Calibri"/>
                <a:cs typeface="Calibri"/>
              </a:rPr>
              <a:t>o</a:t>
            </a:r>
            <a:r>
              <a:rPr dirty="0" sz="900" spc="-20" b="1">
                <a:solidFill>
                  <a:srgbClr val="1D5E75"/>
                </a:solidFill>
                <a:latin typeface="Calibri"/>
                <a:cs typeface="Calibri"/>
              </a:rPr>
              <a:t>v</a:t>
            </a:r>
            <a:r>
              <a:rPr dirty="0" sz="900" spc="-5" b="1">
                <a:solidFill>
                  <a:srgbClr val="1D5E75"/>
                </a:solidFill>
                <a:latin typeface="Calibri"/>
                <a:cs typeface="Calibri"/>
              </a:rPr>
              <a:t>olum</a:t>
            </a:r>
            <a:r>
              <a:rPr dirty="0" sz="900" spc="-10" b="1">
                <a:solidFill>
                  <a:srgbClr val="1D5E75"/>
                </a:solidFill>
                <a:latin typeface="Calibri"/>
                <a:cs typeface="Calibri"/>
              </a:rPr>
              <a:t>e</a:t>
            </a:r>
            <a:r>
              <a:rPr dirty="0" sz="900" b="1">
                <a:solidFill>
                  <a:srgbClr val="1D5E75"/>
                </a:solidFill>
                <a:latin typeface="Calibri"/>
                <a:cs typeface="Calibri"/>
              </a:rPr>
              <a:t>tr</a:t>
            </a:r>
            <a:r>
              <a:rPr dirty="0" sz="900" spc="-5" b="1">
                <a:solidFill>
                  <a:srgbClr val="1D5E75"/>
                </a:solidFill>
                <a:latin typeface="Calibri"/>
                <a:cs typeface="Calibri"/>
              </a:rPr>
              <a:t>i</a:t>
            </a:r>
            <a:r>
              <a:rPr dirty="0" sz="900" b="1">
                <a:solidFill>
                  <a:srgbClr val="1D5E75"/>
                </a:solidFill>
                <a:latin typeface="Calibri"/>
                <a:cs typeface="Calibri"/>
              </a:rPr>
              <a:t>c  </a:t>
            </a:r>
            <a:r>
              <a:rPr dirty="0" sz="900" spc="-10" b="1">
                <a:solidFill>
                  <a:srgbClr val="1D5E75"/>
                </a:solidFill>
                <a:latin typeface="Calibri"/>
                <a:cs typeface="Calibri"/>
              </a:rPr>
              <a:t>relaxation)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14117" y="1463167"/>
            <a:ext cx="869315" cy="478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-1905">
              <a:lnSpc>
                <a:spcPct val="101000"/>
              </a:lnSpc>
            </a:pPr>
            <a:r>
              <a:rPr dirty="0" sz="1000" spc="-10" b="1">
                <a:solidFill>
                  <a:srgbClr val="C00000"/>
                </a:solidFill>
                <a:latin typeface="Calibri"/>
                <a:cs typeface="Calibri"/>
              </a:rPr>
              <a:t>Late </a:t>
            </a:r>
            <a:r>
              <a:rPr dirty="0" sz="1000" spc="-15" b="1">
                <a:solidFill>
                  <a:srgbClr val="C00000"/>
                </a:solidFill>
                <a:latin typeface="Calibri"/>
                <a:cs typeface="Calibri"/>
              </a:rPr>
              <a:t>Systole  </a:t>
            </a:r>
            <a:r>
              <a:rPr dirty="0" sz="1000" spc="-5" b="1">
                <a:solidFill>
                  <a:srgbClr val="C00000"/>
                </a:solidFill>
                <a:latin typeface="Calibri"/>
                <a:cs typeface="Calibri"/>
              </a:rPr>
              <a:t>(Ejection</a:t>
            </a:r>
            <a:r>
              <a:rPr dirty="0" sz="1000" spc="-6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C00000"/>
                </a:solidFill>
                <a:latin typeface="Calibri"/>
                <a:cs typeface="Calibri"/>
              </a:rPr>
              <a:t>phase)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ts val="1190"/>
              </a:lnSpc>
            </a:pPr>
            <a:r>
              <a:rPr dirty="0" sz="1000" spc="-5" b="1">
                <a:solidFill>
                  <a:srgbClr val="C00000"/>
                </a:solidFill>
                <a:latin typeface="Calibri"/>
                <a:cs typeface="Calibri"/>
              </a:rPr>
              <a:t>←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29000" y="1610867"/>
            <a:ext cx="901065" cy="576580"/>
          </a:xfrm>
          <a:custGeom>
            <a:avLst/>
            <a:gdLst/>
            <a:ahLst/>
            <a:cxnLst/>
            <a:rect l="l" t="t" r="r" b="b"/>
            <a:pathLst>
              <a:path w="901064" h="576580">
                <a:moveTo>
                  <a:pt x="0" y="576072"/>
                </a:moveTo>
                <a:lnTo>
                  <a:pt x="900684" y="576072"/>
                </a:lnTo>
                <a:lnTo>
                  <a:pt x="900684" y="0"/>
                </a:lnTo>
                <a:lnTo>
                  <a:pt x="0" y="0"/>
                </a:lnTo>
                <a:lnTo>
                  <a:pt x="0" y="5760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15384" y="2875788"/>
            <a:ext cx="1499615" cy="1421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178808" y="1467611"/>
            <a:ext cx="1464945" cy="661670"/>
          </a:xfrm>
          <a:prstGeom prst="rect">
            <a:avLst/>
          </a:prstGeom>
          <a:solidFill>
            <a:srgbClr val="F1CD85"/>
          </a:solidFill>
        </p:spPr>
        <p:txBody>
          <a:bodyPr wrap="square" lIns="0" tIns="14605" rIns="0" bIns="0" rtlCol="0" vert="horz">
            <a:spAutoFit/>
          </a:bodyPr>
          <a:lstStyle/>
          <a:p>
            <a:pPr algn="just" marL="149225" marR="137160" indent="-1905">
              <a:lnSpc>
                <a:spcPct val="100000"/>
              </a:lnSpc>
              <a:spcBef>
                <a:spcPts val="115"/>
              </a:spcBef>
            </a:pPr>
            <a:r>
              <a:rPr dirty="0" sz="1000" spc="-5" b="1">
                <a:latin typeface="Calibri"/>
                <a:cs typeface="Calibri"/>
              </a:rPr>
              <a:t>A – Mitral </a:t>
            </a:r>
            <a:r>
              <a:rPr dirty="0" sz="1000" spc="-10" b="1">
                <a:latin typeface="Calibri"/>
                <a:cs typeface="Calibri"/>
              </a:rPr>
              <a:t>valve </a:t>
            </a:r>
            <a:r>
              <a:rPr dirty="0" sz="1000" spc="-5" b="1">
                <a:latin typeface="Calibri"/>
                <a:cs typeface="Calibri"/>
              </a:rPr>
              <a:t>opens  B – Mitral </a:t>
            </a:r>
            <a:r>
              <a:rPr dirty="0" sz="1000" spc="-10" b="1">
                <a:latin typeface="Calibri"/>
                <a:cs typeface="Calibri"/>
              </a:rPr>
              <a:t>valve </a:t>
            </a:r>
            <a:r>
              <a:rPr dirty="0" sz="1000" spc="-5" b="1">
                <a:latin typeface="Calibri"/>
                <a:cs typeface="Calibri"/>
              </a:rPr>
              <a:t>closes  C – Aortic </a:t>
            </a:r>
            <a:r>
              <a:rPr dirty="0" sz="1000" spc="-10" b="1">
                <a:latin typeface="Calibri"/>
                <a:cs typeface="Calibri"/>
              </a:rPr>
              <a:t>valve </a:t>
            </a:r>
            <a:r>
              <a:rPr dirty="0" sz="1000" spc="-5" b="1">
                <a:latin typeface="Calibri"/>
                <a:cs typeface="Calibri"/>
              </a:rPr>
              <a:t>opens  D – Aortic </a:t>
            </a:r>
            <a:r>
              <a:rPr dirty="0" sz="1000" spc="-10" b="1">
                <a:latin typeface="Calibri"/>
                <a:cs typeface="Calibri"/>
              </a:rPr>
              <a:t>valve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closes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50692" y="3657600"/>
            <a:ext cx="393700" cy="186055"/>
          </a:xfrm>
          <a:prstGeom prst="rect">
            <a:avLst/>
          </a:prstGeom>
          <a:solidFill>
            <a:srgbClr val="FFFFCC"/>
          </a:solidFill>
        </p:spPr>
        <p:txBody>
          <a:bodyPr wrap="square" lIns="0" tIns="16510" rIns="0" bIns="0" rtlCol="0" vert="horz">
            <a:spAutoFit/>
          </a:bodyPr>
          <a:lstStyle/>
          <a:p>
            <a:pPr marL="69215">
              <a:lnSpc>
                <a:spcPct val="100000"/>
              </a:lnSpc>
              <a:spcBef>
                <a:spcPts val="130"/>
              </a:spcBef>
            </a:pPr>
            <a:r>
              <a:rPr dirty="0" sz="900" spc="-20" b="1">
                <a:solidFill>
                  <a:srgbClr val="FF0000"/>
                </a:solidFill>
                <a:latin typeface="Arial Black"/>
                <a:cs typeface="Arial Black"/>
              </a:rPr>
              <a:t>EDV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88820" y="3681984"/>
            <a:ext cx="475615" cy="187960"/>
          </a:xfrm>
          <a:prstGeom prst="rect">
            <a:avLst/>
          </a:prstGeom>
          <a:solidFill>
            <a:srgbClr val="FFFFCC"/>
          </a:solidFill>
        </p:spPr>
        <p:txBody>
          <a:bodyPr wrap="square" lIns="0" tIns="16510" rIns="0" bIns="0" rtlCol="0" vert="horz">
            <a:spAutoFit/>
          </a:bodyPr>
          <a:lstStyle/>
          <a:p>
            <a:pPr marL="111125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solidFill>
                  <a:srgbClr val="FF0000"/>
                </a:solidFill>
                <a:latin typeface="Arial Black"/>
                <a:cs typeface="Arial Black"/>
              </a:rPr>
              <a:t>ESV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84907" y="3393185"/>
            <a:ext cx="92075" cy="296545"/>
          </a:xfrm>
          <a:custGeom>
            <a:avLst/>
            <a:gdLst/>
            <a:ahLst/>
            <a:cxnLst/>
            <a:rect l="l" t="t" r="r" b="b"/>
            <a:pathLst>
              <a:path w="92075" h="296545">
                <a:moveTo>
                  <a:pt x="46539" y="39317"/>
                </a:moveTo>
                <a:lnTo>
                  <a:pt x="36367" y="56077"/>
                </a:lnTo>
                <a:lnTo>
                  <a:pt x="32512" y="295910"/>
                </a:lnTo>
                <a:lnTo>
                  <a:pt x="52324" y="296290"/>
                </a:lnTo>
                <a:lnTo>
                  <a:pt x="56179" y="56486"/>
                </a:lnTo>
                <a:lnTo>
                  <a:pt x="46539" y="39317"/>
                </a:lnTo>
                <a:close/>
              </a:path>
              <a:path w="92075" h="296545">
                <a:moveTo>
                  <a:pt x="58130" y="19430"/>
                </a:moveTo>
                <a:lnTo>
                  <a:pt x="36956" y="19430"/>
                </a:lnTo>
                <a:lnTo>
                  <a:pt x="56768" y="19812"/>
                </a:lnTo>
                <a:lnTo>
                  <a:pt x="56179" y="56486"/>
                </a:lnTo>
                <a:lnTo>
                  <a:pt x="71881" y="84454"/>
                </a:lnTo>
                <a:lnTo>
                  <a:pt x="74675" y="89280"/>
                </a:lnTo>
                <a:lnTo>
                  <a:pt x="80644" y="90931"/>
                </a:lnTo>
                <a:lnTo>
                  <a:pt x="85471" y="88264"/>
                </a:lnTo>
                <a:lnTo>
                  <a:pt x="90169" y="85598"/>
                </a:lnTo>
                <a:lnTo>
                  <a:pt x="91948" y="79501"/>
                </a:lnTo>
                <a:lnTo>
                  <a:pt x="89154" y="74802"/>
                </a:lnTo>
                <a:lnTo>
                  <a:pt x="58130" y="19430"/>
                </a:lnTo>
                <a:close/>
              </a:path>
              <a:path w="92075" h="296545">
                <a:moveTo>
                  <a:pt x="47243" y="0"/>
                </a:moveTo>
                <a:lnTo>
                  <a:pt x="2793" y="73405"/>
                </a:lnTo>
                <a:lnTo>
                  <a:pt x="0" y="77977"/>
                </a:lnTo>
                <a:lnTo>
                  <a:pt x="1397" y="84074"/>
                </a:lnTo>
                <a:lnTo>
                  <a:pt x="6096" y="86994"/>
                </a:lnTo>
                <a:lnTo>
                  <a:pt x="10794" y="89788"/>
                </a:lnTo>
                <a:lnTo>
                  <a:pt x="16891" y="88264"/>
                </a:lnTo>
                <a:lnTo>
                  <a:pt x="19685" y="83565"/>
                </a:lnTo>
                <a:lnTo>
                  <a:pt x="36367" y="56077"/>
                </a:lnTo>
                <a:lnTo>
                  <a:pt x="36956" y="19430"/>
                </a:lnTo>
                <a:lnTo>
                  <a:pt x="58130" y="19430"/>
                </a:lnTo>
                <a:lnTo>
                  <a:pt x="47243" y="0"/>
                </a:lnTo>
                <a:close/>
              </a:path>
              <a:path w="92075" h="296545">
                <a:moveTo>
                  <a:pt x="56693" y="24511"/>
                </a:moveTo>
                <a:lnTo>
                  <a:pt x="38227" y="24511"/>
                </a:lnTo>
                <a:lnTo>
                  <a:pt x="55372" y="24764"/>
                </a:lnTo>
                <a:lnTo>
                  <a:pt x="46539" y="39317"/>
                </a:lnTo>
                <a:lnTo>
                  <a:pt x="56179" y="56486"/>
                </a:lnTo>
                <a:lnTo>
                  <a:pt x="56693" y="24511"/>
                </a:lnTo>
                <a:close/>
              </a:path>
              <a:path w="92075" h="296545">
                <a:moveTo>
                  <a:pt x="36956" y="19430"/>
                </a:moveTo>
                <a:lnTo>
                  <a:pt x="36367" y="56077"/>
                </a:lnTo>
                <a:lnTo>
                  <a:pt x="46539" y="39317"/>
                </a:lnTo>
                <a:lnTo>
                  <a:pt x="38227" y="24511"/>
                </a:lnTo>
                <a:lnTo>
                  <a:pt x="56693" y="24511"/>
                </a:lnTo>
                <a:lnTo>
                  <a:pt x="56768" y="19812"/>
                </a:lnTo>
                <a:lnTo>
                  <a:pt x="36956" y="19430"/>
                </a:lnTo>
                <a:close/>
              </a:path>
              <a:path w="92075" h="296545">
                <a:moveTo>
                  <a:pt x="38227" y="24511"/>
                </a:moveTo>
                <a:lnTo>
                  <a:pt x="46539" y="39317"/>
                </a:lnTo>
                <a:lnTo>
                  <a:pt x="55372" y="24764"/>
                </a:lnTo>
                <a:lnTo>
                  <a:pt x="38227" y="2451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99663" y="3344417"/>
            <a:ext cx="92075" cy="316230"/>
          </a:xfrm>
          <a:custGeom>
            <a:avLst/>
            <a:gdLst/>
            <a:ahLst/>
            <a:cxnLst/>
            <a:rect l="l" t="t" r="r" b="b"/>
            <a:pathLst>
              <a:path w="92075" h="316229">
                <a:moveTo>
                  <a:pt x="45995" y="39320"/>
                </a:moveTo>
                <a:lnTo>
                  <a:pt x="36100" y="56184"/>
                </a:lnTo>
                <a:lnTo>
                  <a:pt x="35433" y="315849"/>
                </a:lnTo>
                <a:lnTo>
                  <a:pt x="55245" y="315976"/>
                </a:lnTo>
                <a:lnTo>
                  <a:pt x="55825" y="90424"/>
                </a:lnTo>
                <a:lnTo>
                  <a:pt x="55794" y="56184"/>
                </a:lnTo>
                <a:lnTo>
                  <a:pt x="45995" y="39320"/>
                </a:lnTo>
                <a:close/>
              </a:path>
              <a:path w="92075" h="316229">
                <a:moveTo>
                  <a:pt x="57454" y="19558"/>
                </a:moveTo>
                <a:lnTo>
                  <a:pt x="36195" y="19558"/>
                </a:lnTo>
                <a:lnTo>
                  <a:pt x="56007" y="19685"/>
                </a:lnTo>
                <a:lnTo>
                  <a:pt x="55912" y="56387"/>
                </a:lnTo>
                <a:lnTo>
                  <a:pt x="74802" y="88900"/>
                </a:lnTo>
                <a:lnTo>
                  <a:pt x="80899" y="90424"/>
                </a:lnTo>
                <a:lnTo>
                  <a:pt x="85598" y="87757"/>
                </a:lnTo>
                <a:lnTo>
                  <a:pt x="90297" y="84962"/>
                </a:lnTo>
                <a:lnTo>
                  <a:pt x="91948" y="78867"/>
                </a:lnTo>
                <a:lnTo>
                  <a:pt x="89153" y="74168"/>
                </a:lnTo>
                <a:lnTo>
                  <a:pt x="57454" y="19558"/>
                </a:lnTo>
                <a:close/>
              </a:path>
              <a:path w="92075" h="316229">
                <a:moveTo>
                  <a:pt x="46100" y="0"/>
                </a:moveTo>
                <a:lnTo>
                  <a:pt x="2666" y="73914"/>
                </a:lnTo>
                <a:lnTo>
                  <a:pt x="0" y="78612"/>
                </a:lnTo>
                <a:lnTo>
                  <a:pt x="1524" y="84709"/>
                </a:lnTo>
                <a:lnTo>
                  <a:pt x="10922" y="90297"/>
                </a:lnTo>
                <a:lnTo>
                  <a:pt x="17017" y="88646"/>
                </a:lnTo>
                <a:lnTo>
                  <a:pt x="19812" y="83947"/>
                </a:lnTo>
                <a:lnTo>
                  <a:pt x="36100" y="56184"/>
                </a:lnTo>
                <a:lnTo>
                  <a:pt x="36195" y="19558"/>
                </a:lnTo>
                <a:lnTo>
                  <a:pt x="57454" y="19558"/>
                </a:lnTo>
                <a:lnTo>
                  <a:pt x="46100" y="0"/>
                </a:lnTo>
                <a:close/>
              </a:path>
              <a:path w="92075" h="316229">
                <a:moveTo>
                  <a:pt x="55994" y="24637"/>
                </a:moveTo>
                <a:lnTo>
                  <a:pt x="54610" y="24637"/>
                </a:lnTo>
                <a:lnTo>
                  <a:pt x="45995" y="39320"/>
                </a:lnTo>
                <a:lnTo>
                  <a:pt x="55912" y="56387"/>
                </a:lnTo>
                <a:lnTo>
                  <a:pt x="55994" y="24637"/>
                </a:lnTo>
                <a:close/>
              </a:path>
              <a:path w="92075" h="316229">
                <a:moveTo>
                  <a:pt x="36195" y="19558"/>
                </a:moveTo>
                <a:lnTo>
                  <a:pt x="36100" y="56184"/>
                </a:lnTo>
                <a:lnTo>
                  <a:pt x="45995" y="39320"/>
                </a:lnTo>
                <a:lnTo>
                  <a:pt x="37464" y="24637"/>
                </a:lnTo>
                <a:lnTo>
                  <a:pt x="55994" y="24637"/>
                </a:lnTo>
                <a:lnTo>
                  <a:pt x="56007" y="19685"/>
                </a:lnTo>
                <a:lnTo>
                  <a:pt x="36195" y="19558"/>
                </a:lnTo>
                <a:close/>
              </a:path>
              <a:path w="92075" h="316229">
                <a:moveTo>
                  <a:pt x="54610" y="24637"/>
                </a:moveTo>
                <a:lnTo>
                  <a:pt x="37464" y="24637"/>
                </a:lnTo>
                <a:lnTo>
                  <a:pt x="45995" y="39320"/>
                </a:lnTo>
                <a:lnTo>
                  <a:pt x="54610" y="2463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055367" y="2519298"/>
            <a:ext cx="140335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solidFill>
                  <a:srgbClr val="1D5E75"/>
                </a:solidFill>
                <a:latin typeface="Calibri"/>
                <a:cs typeface="Calibri"/>
              </a:rPr>
              <a:t>↓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84626" y="2348230"/>
            <a:ext cx="782320" cy="684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384">
              <a:lnSpc>
                <a:spcPct val="100000"/>
              </a:lnSpc>
            </a:pPr>
            <a:r>
              <a:rPr dirty="0" sz="1000" spc="-5" b="1">
                <a:solidFill>
                  <a:srgbClr val="C00000"/>
                </a:solidFill>
                <a:latin typeface="Calibri"/>
                <a:cs typeface="Calibri"/>
              </a:rPr>
              <a:t>↑</a:t>
            </a:r>
            <a:endParaRPr sz="1000">
              <a:latin typeface="Calibri"/>
              <a:cs typeface="Calibri"/>
            </a:endParaRPr>
          </a:p>
          <a:p>
            <a:pPr algn="ctr" marL="12700" marR="5080" indent="-1270">
              <a:lnSpc>
                <a:spcPct val="100499"/>
              </a:lnSpc>
              <a:spcBef>
                <a:spcPts val="420"/>
              </a:spcBef>
            </a:pPr>
            <a:r>
              <a:rPr dirty="0" sz="1000" spc="-10" b="1">
                <a:solidFill>
                  <a:srgbClr val="C00000"/>
                </a:solidFill>
                <a:latin typeface="Calibri"/>
                <a:cs typeface="Calibri"/>
              </a:rPr>
              <a:t>Early </a:t>
            </a:r>
            <a:r>
              <a:rPr dirty="0" sz="1000" spc="-15" b="1">
                <a:solidFill>
                  <a:srgbClr val="C00000"/>
                </a:solidFill>
                <a:latin typeface="Calibri"/>
                <a:cs typeface="Calibri"/>
              </a:rPr>
              <a:t>Systole  </a:t>
            </a:r>
            <a:r>
              <a:rPr dirty="0" sz="1000" spc="-5" b="1">
                <a:solidFill>
                  <a:srgbClr val="C00000"/>
                </a:solidFill>
                <a:latin typeface="Calibri"/>
                <a:cs typeface="Calibri"/>
              </a:rPr>
              <a:t>(I</a:t>
            </a:r>
            <a:r>
              <a:rPr dirty="0" sz="1000" spc="-10" b="1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dirty="0" sz="1000" spc="-5" b="1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dirty="0" sz="1000" spc="-20" b="1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dirty="0" sz="1000" spc="-5" b="1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dirty="0" sz="1000" spc="-10" b="1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dirty="0" sz="1000" spc="-5" b="1">
                <a:solidFill>
                  <a:srgbClr val="C00000"/>
                </a:solidFill>
                <a:latin typeface="Calibri"/>
                <a:cs typeface="Calibri"/>
              </a:rPr>
              <a:t>um</a:t>
            </a:r>
            <a:r>
              <a:rPr dirty="0" sz="1000" spc="-15" b="1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dirty="0" sz="1000" spc="-5" b="1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dirty="0" sz="1000" b="1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dirty="0" sz="1000" spc="-10" b="1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dirty="0" sz="1000" spc="-5" b="1">
                <a:solidFill>
                  <a:srgbClr val="C00000"/>
                </a:solidFill>
                <a:latin typeface="Calibri"/>
                <a:cs typeface="Calibri"/>
              </a:rPr>
              <a:t>c  </a:t>
            </a:r>
            <a:r>
              <a:rPr dirty="0" sz="1000" spc="-5" b="1">
                <a:solidFill>
                  <a:srgbClr val="C00000"/>
                </a:solidFill>
                <a:latin typeface="Calibri"/>
                <a:cs typeface="Calibri"/>
              </a:rPr>
              <a:t>Contraction)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071877" y="3120389"/>
            <a:ext cx="233679" cy="142240"/>
          </a:xfrm>
          <a:custGeom>
            <a:avLst/>
            <a:gdLst/>
            <a:ahLst/>
            <a:cxnLst/>
            <a:rect l="l" t="t" r="r" b="b"/>
            <a:pathLst>
              <a:path w="233680" h="142239">
                <a:moveTo>
                  <a:pt x="0" y="70865"/>
                </a:moveTo>
                <a:lnTo>
                  <a:pt x="9161" y="43291"/>
                </a:lnTo>
                <a:lnTo>
                  <a:pt x="34147" y="20764"/>
                </a:lnTo>
                <a:lnTo>
                  <a:pt x="71205" y="5572"/>
                </a:lnTo>
                <a:lnTo>
                  <a:pt x="116586" y="0"/>
                </a:lnTo>
                <a:lnTo>
                  <a:pt x="161966" y="5572"/>
                </a:lnTo>
                <a:lnTo>
                  <a:pt x="199024" y="20764"/>
                </a:lnTo>
                <a:lnTo>
                  <a:pt x="224010" y="43291"/>
                </a:lnTo>
                <a:lnTo>
                  <a:pt x="233172" y="70865"/>
                </a:lnTo>
                <a:lnTo>
                  <a:pt x="224010" y="98440"/>
                </a:lnTo>
                <a:lnTo>
                  <a:pt x="199024" y="120967"/>
                </a:lnTo>
                <a:lnTo>
                  <a:pt x="161966" y="136159"/>
                </a:lnTo>
                <a:lnTo>
                  <a:pt x="116586" y="141732"/>
                </a:lnTo>
                <a:lnTo>
                  <a:pt x="71205" y="136159"/>
                </a:lnTo>
                <a:lnTo>
                  <a:pt x="34147" y="120967"/>
                </a:lnTo>
                <a:lnTo>
                  <a:pt x="9161" y="98440"/>
                </a:lnTo>
                <a:lnTo>
                  <a:pt x="0" y="70865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5461" y="3082289"/>
            <a:ext cx="233679" cy="142240"/>
          </a:xfrm>
          <a:custGeom>
            <a:avLst/>
            <a:gdLst/>
            <a:ahLst/>
            <a:cxnLst/>
            <a:rect l="l" t="t" r="r" b="b"/>
            <a:pathLst>
              <a:path w="233679" h="142239">
                <a:moveTo>
                  <a:pt x="0" y="70865"/>
                </a:moveTo>
                <a:lnTo>
                  <a:pt x="9161" y="43291"/>
                </a:lnTo>
                <a:lnTo>
                  <a:pt x="34147" y="20764"/>
                </a:lnTo>
                <a:lnTo>
                  <a:pt x="71205" y="5572"/>
                </a:lnTo>
                <a:lnTo>
                  <a:pt x="116586" y="0"/>
                </a:lnTo>
                <a:lnTo>
                  <a:pt x="161966" y="5572"/>
                </a:lnTo>
                <a:lnTo>
                  <a:pt x="199024" y="20764"/>
                </a:lnTo>
                <a:lnTo>
                  <a:pt x="224010" y="43291"/>
                </a:lnTo>
                <a:lnTo>
                  <a:pt x="233172" y="70865"/>
                </a:lnTo>
                <a:lnTo>
                  <a:pt x="224010" y="98440"/>
                </a:lnTo>
                <a:lnTo>
                  <a:pt x="199024" y="120967"/>
                </a:lnTo>
                <a:lnTo>
                  <a:pt x="161966" y="136159"/>
                </a:lnTo>
                <a:lnTo>
                  <a:pt x="116586" y="141732"/>
                </a:lnTo>
                <a:lnTo>
                  <a:pt x="71205" y="136159"/>
                </a:lnTo>
                <a:lnTo>
                  <a:pt x="34147" y="120967"/>
                </a:lnTo>
                <a:lnTo>
                  <a:pt x="9161" y="98440"/>
                </a:lnTo>
                <a:lnTo>
                  <a:pt x="0" y="70865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71850" y="2190750"/>
            <a:ext cx="234950" cy="143510"/>
          </a:xfrm>
          <a:custGeom>
            <a:avLst/>
            <a:gdLst/>
            <a:ahLst/>
            <a:cxnLst/>
            <a:rect l="l" t="t" r="r" b="b"/>
            <a:pathLst>
              <a:path w="234950" h="143510">
                <a:moveTo>
                  <a:pt x="0" y="71627"/>
                </a:moveTo>
                <a:lnTo>
                  <a:pt x="9227" y="43773"/>
                </a:lnTo>
                <a:lnTo>
                  <a:pt x="34385" y="21002"/>
                </a:lnTo>
                <a:lnTo>
                  <a:pt x="71687" y="5637"/>
                </a:lnTo>
                <a:lnTo>
                  <a:pt x="117348" y="0"/>
                </a:lnTo>
                <a:lnTo>
                  <a:pt x="163008" y="5637"/>
                </a:lnTo>
                <a:lnTo>
                  <a:pt x="200310" y="21002"/>
                </a:lnTo>
                <a:lnTo>
                  <a:pt x="225468" y="43773"/>
                </a:lnTo>
                <a:lnTo>
                  <a:pt x="234696" y="71627"/>
                </a:lnTo>
                <a:lnTo>
                  <a:pt x="225468" y="99482"/>
                </a:lnTo>
                <a:lnTo>
                  <a:pt x="200310" y="122253"/>
                </a:lnTo>
                <a:lnTo>
                  <a:pt x="163008" y="137618"/>
                </a:lnTo>
                <a:lnTo>
                  <a:pt x="117348" y="143255"/>
                </a:lnTo>
                <a:lnTo>
                  <a:pt x="71687" y="137618"/>
                </a:lnTo>
                <a:lnTo>
                  <a:pt x="34385" y="122253"/>
                </a:lnTo>
                <a:lnTo>
                  <a:pt x="9227" y="99482"/>
                </a:lnTo>
                <a:lnTo>
                  <a:pt x="0" y="71627"/>
                </a:lnTo>
                <a:close/>
              </a:path>
            </a:pathLst>
          </a:custGeom>
          <a:ln w="28956">
            <a:solidFill>
              <a:srgbClr val="00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082545" y="1905761"/>
            <a:ext cx="233679" cy="142240"/>
          </a:xfrm>
          <a:custGeom>
            <a:avLst/>
            <a:gdLst/>
            <a:ahLst/>
            <a:cxnLst/>
            <a:rect l="l" t="t" r="r" b="b"/>
            <a:pathLst>
              <a:path w="233680" h="142239">
                <a:moveTo>
                  <a:pt x="0" y="70866"/>
                </a:moveTo>
                <a:lnTo>
                  <a:pt x="9161" y="43291"/>
                </a:lnTo>
                <a:lnTo>
                  <a:pt x="34147" y="20764"/>
                </a:lnTo>
                <a:lnTo>
                  <a:pt x="71205" y="5572"/>
                </a:lnTo>
                <a:lnTo>
                  <a:pt x="116586" y="0"/>
                </a:lnTo>
                <a:lnTo>
                  <a:pt x="161966" y="5572"/>
                </a:lnTo>
                <a:lnTo>
                  <a:pt x="199024" y="20764"/>
                </a:lnTo>
                <a:lnTo>
                  <a:pt x="224010" y="43291"/>
                </a:lnTo>
                <a:lnTo>
                  <a:pt x="233172" y="70866"/>
                </a:lnTo>
                <a:lnTo>
                  <a:pt x="224010" y="98440"/>
                </a:lnTo>
                <a:lnTo>
                  <a:pt x="199024" y="120967"/>
                </a:lnTo>
                <a:lnTo>
                  <a:pt x="161966" y="136159"/>
                </a:lnTo>
                <a:lnTo>
                  <a:pt x="116586" y="141732"/>
                </a:lnTo>
                <a:lnTo>
                  <a:pt x="71205" y="136159"/>
                </a:lnTo>
                <a:lnTo>
                  <a:pt x="34147" y="120967"/>
                </a:lnTo>
                <a:lnTo>
                  <a:pt x="9161" y="98440"/>
                </a:lnTo>
                <a:lnTo>
                  <a:pt x="0" y="70866"/>
                </a:lnTo>
                <a:close/>
              </a:path>
            </a:pathLst>
          </a:custGeom>
          <a:ln w="28955">
            <a:solidFill>
              <a:srgbClr val="00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5343525" y="4182745"/>
            <a:ext cx="111125" cy="103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19</a:t>
            </a:r>
            <a:endParaRPr sz="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143304" y="868933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0"/>
                </a:moveTo>
                <a:lnTo>
                  <a:pt x="4571365" y="3428110"/>
                </a:lnTo>
                <a:lnTo>
                  <a:pt x="4571365" y="0"/>
                </a:lnTo>
                <a:lnTo>
                  <a:pt x="0" y="0"/>
                </a:lnTo>
                <a:lnTo>
                  <a:pt x="0" y="342811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143000" y="5196840"/>
            <a:ext cx="4572000" cy="30769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501134" y="7764018"/>
            <a:ext cx="1155191" cy="1996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501134" y="7764018"/>
            <a:ext cx="1155700" cy="200025"/>
          </a:xfrm>
          <a:custGeom>
            <a:avLst/>
            <a:gdLst/>
            <a:ahLst/>
            <a:cxnLst/>
            <a:rect l="l" t="t" r="r" b="b"/>
            <a:pathLst>
              <a:path w="1155700" h="200025">
                <a:moveTo>
                  <a:pt x="0" y="199643"/>
                </a:moveTo>
                <a:lnTo>
                  <a:pt x="1155191" y="199643"/>
                </a:lnTo>
                <a:lnTo>
                  <a:pt x="1155191" y="0"/>
                </a:lnTo>
                <a:lnTo>
                  <a:pt x="0" y="0"/>
                </a:lnTo>
                <a:lnTo>
                  <a:pt x="0" y="199643"/>
                </a:lnTo>
                <a:close/>
              </a:path>
            </a:pathLst>
          </a:custGeom>
          <a:ln w="4572">
            <a:solidFill>
              <a:srgbClr val="CAD3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620261" y="5413121"/>
            <a:ext cx="1134745" cy="126364"/>
          </a:xfrm>
          <a:custGeom>
            <a:avLst/>
            <a:gdLst/>
            <a:ahLst/>
            <a:cxnLst/>
            <a:rect l="l" t="t" r="r" b="b"/>
            <a:pathLst>
              <a:path w="1134745" h="126364">
                <a:moveTo>
                  <a:pt x="36195" y="88011"/>
                </a:moveTo>
                <a:lnTo>
                  <a:pt x="0" y="110616"/>
                </a:lnTo>
                <a:lnTo>
                  <a:pt x="39750" y="125983"/>
                </a:lnTo>
                <a:lnTo>
                  <a:pt x="38407" y="111632"/>
                </a:lnTo>
                <a:lnTo>
                  <a:pt x="29845" y="111632"/>
                </a:lnTo>
                <a:lnTo>
                  <a:pt x="28066" y="110108"/>
                </a:lnTo>
                <a:lnTo>
                  <a:pt x="27559" y="105917"/>
                </a:lnTo>
                <a:lnTo>
                  <a:pt x="29210" y="104012"/>
                </a:lnTo>
                <a:lnTo>
                  <a:pt x="31241" y="103886"/>
                </a:lnTo>
                <a:lnTo>
                  <a:pt x="37625" y="103283"/>
                </a:lnTo>
                <a:lnTo>
                  <a:pt x="36195" y="88011"/>
                </a:lnTo>
                <a:close/>
              </a:path>
              <a:path w="1134745" h="126364">
                <a:moveTo>
                  <a:pt x="37625" y="103283"/>
                </a:moveTo>
                <a:lnTo>
                  <a:pt x="31241" y="103886"/>
                </a:lnTo>
                <a:lnTo>
                  <a:pt x="29210" y="104012"/>
                </a:lnTo>
                <a:lnTo>
                  <a:pt x="27559" y="105917"/>
                </a:lnTo>
                <a:lnTo>
                  <a:pt x="28066" y="110108"/>
                </a:lnTo>
                <a:lnTo>
                  <a:pt x="29845" y="111632"/>
                </a:lnTo>
                <a:lnTo>
                  <a:pt x="32003" y="111378"/>
                </a:lnTo>
                <a:lnTo>
                  <a:pt x="38327" y="110782"/>
                </a:lnTo>
                <a:lnTo>
                  <a:pt x="37625" y="103283"/>
                </a:lnTo>
                <a:close/>
              </a:path>
              <a:path w="1134745" h="126364">
                <a:moveTo>
                  <a:pt x="38327" y="110782"/>
                </a:moveTo>
                <a:lnTo>
                  <a:pt x="32003" y="111378"/>
                </a:lnTo>
                <a:lnTo>
                  <a:pt x="29845" y="111632"/>
                </a:lnTo>
                <a:lnTo>
                  <a:pt x="38407" y="111632"/>
                </a:lnTo>
                <a:lnTo>
                  <a:pt x="38327" y="110782"/>
                </a:lnTo>
                <a:close/>
              </a:path>
              <a:path w="1134745" h="126364">
                <a:moveTo>
                  <a:pt x="1132586" y="0"/>
                </a:moveTo>
                <a:lnTo>
                  <a:pt x="1130427" y="126"/>
                </a:lnTo>
                <a:lnTo>
                  <a:pt x="37625" y="103283"/>
                </a:lnTo>
                <a:lnTo>
                  <a:pt x="38327" y="110782"/>
                </a:lnTo>
                <a:lnTo>
                  <a:pt x="1131189" y="7746"/>
                </a:lnTo>
                <a:lnTo>
                  <a:pt x="1133221" y="7492"/>
                </a:lnTo>
                <a:lnTo>
                  <a:pt x="1134745" y="5714"/>
                </a:lnTo>
                <a:lnTo>
                  <a:pt x="1134617" y="3555"/>
                </a:lnTo>
                <a:lnTo>
                  <a:pt x="1134364" y="1524"/>
                </a:lnTo>
                <a:lnTo>
                  <a:pt x="11325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755641" y="5310378"/>
            <a:ext cx="810767" cy="1844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755641" y="5310378"/>
            <a:ext cx="810895" cy="184785"/>
          </a:xfrm>
          <a:custGeom>
            <a:avLst/>
            <a:gdLst/>
            <a:ahLst/>
            <a:cxnLst/>
            <a:rect l="l" t="t" r="r" b="b"/>
            <a:pathLst>
              <a:path w="810895" h="184785">
                <a:moveTo>
                  <a:pt x="0" y="184403"/>
                </a:moveTo>
                <a:lnTo>
                  <a:pt x="810767" y="184403"/>
                </a:lnTo>
                <a:lnTo>
                  <a:pt x="810767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ln w="4571">
            <a:solidFill>
              <a:srgbClr val="F3D2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239767" y="6240779"/>
            <a:ext cx="728472" cy="3489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287773" y="5910834"/>
            <a:ext cx="672465" cy="296545"/>
          </a:xfrm>
          <a:custGeom>
            <a:avLst/>
            <a:gdLst/>
            <a:ahLst/>
            <a:cxnLst/>
            <a:rect l="l" t="t" r="r" b="b"/>
            <a:pathLst>
              <a:path w="672464" h="296545">
                <a:moveTo>
                  <a:pt x="27431" y="261493"/>
                </a:moveTo>
                <a:lnTo>
                  <a:pt x="0" y="294132"/>
                </a:lnTo>
                <a:lnTo>
                  <a:pt x="42545" y="296545"/>
                </a:lnTo>
                <a:lnTo>
                  <a:pt x="38711" y="287655"/>
                </a:lnTo>
                <a:lnTo>
                  <a:pt x="28575" y="287655"/>
                </a:lnTo>
                <a:lnTo>
                  <a:pt x="25400" y="286385"/>
                </a:lnTo>
                <a:lnTo>
                  <a:pt x="24256" y="283591"/>
                </a:lnTo>
                <a:lnTo>
                  <a:pt x="23113" y="280924"/>
                </a:lnTo>
                <a:lnTo>
                  <a:pt x="24256" y="277749"/>
                </a:lnTo>
                <a:lnTo>
                  <a:pt x="27050" y="276606"/>
                </a:lnTo>
                <a:lnTo>
                  <a:pt x="32863" y="274091"/>
                </a:lnTo>
                <a:lnTo>
                  <a:pt x="27431" y="261493"/>
                </a:lnTo>
                <a:close/>
              </a:path>
              <a:path w="672464" h="296545">
                <a:moveTo>
                  <a:pt x="32863" y="274091"/>
                </a:moveTo>
                <a:lnTo>
                  <a:pt x="27050" y="276606"/>
                </a:lnTo>
                <a:lnTo>
                  <a:pt x="24256" y="277749"/>
                </a:lnTo>
                <a:lnTo>
                  <a:pt x="23113" y="280924"/>
                </a:lnTo>
                <a:lnTo>
                  <a:pt x="24368" y="283862"/>
                </a:lnTo>
                <a:lnTo>
                  <a:pt x="25400" y="286385"/>
                </a:lnTo>
                <a:lnTo>
                  <a:pt x="28575" y="287655"/>
                </a:lnTo>
                <a:lnTo>
                  <a:pt x="31241" y="286385"/>
                </a:lnTo>
                <a:lnTo>
                  <a:pt x="37076" y="283862"/>
                </a:lnTo>
                <a:lnTo>
                  <a:pt x="32863" y="274091"/>
                </a:lnTo>
                <a:close/>
              </a:path>
              <a:path w="672464" h="296545">
                <a:moveTo>
                  <a:pt x="37076" y="283862"/>
                </a:moveTo>
                <a:lnTo>
                  <a:pt x="31241" y="286385"/>
                </a:lnTo>
                <a:lnTo>
                  <a:pt x="28575" y="287655"/>
                </a:lnTo>
                <a:lnTo>
                  <a:pt x="38711" y="287655"/>
                </a:lnTo>
                <a:lnTo>
                  <a:pt x="37076" y="283862"/>
                </a:lnTo>
                <a:close/>
              </a:path>
              <a:path w="672464" h="296545">
                <a:moveTo>
                  <a:pt x="666623" y="0"/>
                </a:moveTo>
                <a:lnTo>
                  <a:pt x="663828" y="1143"/>
                </a:lnTo>
                <a:lnTo>
                  <a:pt x="32863" y="274091"/>
                </a:lnTo>
                <a:lnTo>
                  <a:pt x="37076" y="283862"/>
                </a:lnTo>
                <a:lnTo>
                  <a:pt x="668147" y="11049"/>
                </a:lnTo>
                <a:lnTo>
                  <a:pt x="670813" y="9779"/>
                </a:lnTo>
                <a:lnTo>
                  <a:pt x="672084" y="6731"/>
                </a:lnTo>
                <a:lnTo>
                  <a:pt x="670940" y="3937"/>
                </a:lnTo>
                <a:lnTo>
                  <a:pt x="669671" y="1270"/>
                </a:lnTo>
                <a:lnTo>
                  <a:pt x="6666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965953" y="5738621"/>
            <a:ext cx="678180" cy="323215"/>
          </a:xfrm>
          <a:custGeom>
            <a:avLst/>
            <a:gdLst/>
            <a:ahLst/>
            <a:cxnLst/>
            <a:rect l="l" t="t" r="r" b="b"/>
            <a:pathLst>
              <a:path w="678179" h="323214">
                <a:moveTo>
                  <a:pt x="0" y="323088"/>
                </a:moveTo>
                <a:lnTo>
                  <a:pt x="678179" y="323088"/>
                </a:lnTo>
                <a:lnTo>
                  <a:pt x="678179" y="0"/>
                </a:lnTo>
                <a:lnTo>
                  <a:pt x="0" y="0"/>
                </a:lnTo>
                <a:lnTo>
                  <a:pt x="0" y="323088"/>
                </a:lnTo>
                <a:close/>
              </a:path>
            </a:pathLst>
          </a:custGeom>
          <a:solidFill>
            <a:srgbClr val="F675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965953" y="5738621"/>
            <a:ext cx="678180" cy="323215"/>
          </a:xfrm>
          <a:custGeom>
            <a:avLst/>
            <a:gdLst/>
            <a:ahLst/>
            <a:cxnLst/>
            <a:rect l="l" t="t" r="r" b="b"/>
            <a:pathLst>
              <a:path w="678179" h="323214">
                <a:moveTo>
                  <a:pt x="0" y="323088"/>
                </a:moveTo>
                <a:lnTo>
                  <a:pt x="678179" y="323088"/>
                </a:lnTo>
                <a:lnTo>
                  <a:pt x="678179" y="0"/>
                </a:lnTo>
                <a:lnTo>
                  <a:pt x="0" y="0"/>
                </a:lnTo>
                <a:lnTo>
                  <a:pt x="0" y="323088"/>
                </a:lnTo>
                <a:close/>
              </a:path>
            </a:pathLst>
          </a:custGeom>
          <a:ln w="7620">
            <a:solidFill>
              <a:srgbClr val="B55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954402" y="5418454"/>
            <a:ext cx="1082675" cy="264795"/>
          </a:xfrm>
          <a:custGeom>
            <a:avLst/>
            <a:gdLst/>
            <a:ahLst/>
            <a:cxnLst/>
            <a:rect l="l" t="t" r="r" b="b"/>
            <a:pathLst>
              <a:path w="1082675" h="264795">
                <a:moveTo>
                  <a:pt x="1021956" y="245377"/>
                </a:moveTo>
                <a:lnTo>
                  <a:pt x="1017651" y="264668"/>
                </a:lnTo>
                <a:lnTo>
                  <a:pt x="1081659" y="248666"/>
                </a:lnTo>
                <a:lnTo>
                  <a:pt x="1036955" y="248666"/>
                </a:lnTo>
                <a:lnTo>
                  <a:pt x="1021956" y="245377"/>
                </a:lnTo>
                <a:close/>
              </a:path>
              <a:path w="1082675" h="264795">
                <a:moveTo>
                  <a:pt x="1026292" y="225951"/>
                </a:moveTo>
                <a:lnTo>
                  <a:pt x="1021956" y="245377"/>
                </a:lnTo>
                <a:lnTo>
                  <a:pt x="1036955" y="248666"/>
                </a:lnTo>
                <a:lnTo>
                  <a:pt x="1042289" y="245237"/>
                </a:lnTo>
                <a:lnTo>
                  <a:pt x="1043432" y="239903"/>
                </a:lnTo>
                <a:lnTo>
                  <a:pt x="1044702" y="234569"/>
                </a:lnTo>
                <a:lnTo>
                  <a:pt x="1041273" y="229362"/>
                </a:lnTo>
                <a:lnTo>
                  <a:pt x="1035939" y="228092"/>
                </a:lnTo>
                <a:lnTo>
                  <a:pt x="1026292" y="225951"/>
                </a:lnTo>
                <a:close/>
              </a:path>
              <a:path w="1082675" h="264795">
                <a:moveTo>
                  <a:pt x="1030605" y="206629"/>
                </a:moveTo>
                <a:lnTo>
                  <a:pt x="1026292" y="225951"/>
                </a:lnTo>
                <a:lnTo>
                  <a:pt x="1035939" y="228092"/>
                </a:lnTo>
                <a:lnTo>
                  <a:pt x="1041273" y="229362"/>
                </a:lnTo>
                <a:lnTo>
                  <a:pt x="1044702" y="234569"/>
                </a:lnTo>
                <a:lnTo>
                  <a:pt x="1043432" y="239903"/>
                </a:lnTo>
                <a:lnTo>
                  <a:pt x="1042289" y="245237"/>
                </a:lnTo>
                <a:lnTo>
                  <a:pt x="1036955" y="248666"/>
                </a:lnTo>
                <a:lnTo>
                  <a:pt x="1081659" y="248666"/>
                </a:lnTo>
                <a:lnTo>
                  <a:pt x="1082167" y="248539"/>
                </a:lnTo>
                <a:lnTo>
                  <a:pt x="1030605" y="206629"/>
                </a:lnTo>
                <a:close/>
              </a:path>
              <a:path w="1082675" h="264795">
                <a:moveTo>
                  <a:pt x="7620" y="0"/>
                </a:moveTo>
                <a:lnTo>
                  <a:pt x="2286" y="3302"/>
                </a:lnTo>
                <a:lnTo>
                  <a:pt x="0" y="13970"/>
                </a:lnTo>
                <a:lnTo>
                  <a:pt x="3302" y="19304"/>
                </a:lnTo>
                <a:lnTo>
                  <a:pt x="1021956" y="245377"/>
                </a:lnTo>
                <a:lnTo>
                  <a:pt x="1026292" y="225951"/>
                </a:lnTo>
                <a:lnTo>
                  <a:pt x="7620" y="0"/>
                </a:lnTo>
                <a:close/>
              </a:path>
            </a:pathLst>
          </a:custGeom>
          <a:solidFill>
            <a:srgbClr val="EAAC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375410" y="5310378"/>
            <a:ext cx="589915" cy="323215"/>
          </a:xfrm>
          <a:custGeom>
            <a:avLst/>
            <a:gdLst/>
            <a:ahLst/>
            <a:cxnLst/>
            <a:rect l="l" t="t" r="r" b="b"/>
            <a:pathLst>
              <a:path w="589914" h="323214">
                <a:moveTo>
                  <a:pt x="0" y="323088"/>
                </a:moveTo>
                <a:lnTo>
                  <a:pt x="589788" y="323088"/>
                </a:lnTo>
                <a:lnTo>
                  <a:pt x="589788" y="0"/>
                </a:lnTo>
                <a:lnTo>
                  <a:pt x="0" y="0"/>
                </a:lnTo>
                <a:lnTo>
                  <a:pt x="0" y="323088"/>
                </a:lnTo>
                <a:close/>
              </a:path>
            </a:pathLst>
          </a:custGeom>
          <a:solidFill>
            <a:srgbClr val="EAAC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375410" y="5310378"/>
            <a:ext cx="589915" cy="323215"/>
          </a:xfrm>
          <a:custGeom>
            <a:avLst/>
            <a:gdLst/>
            <a:ahLst/>
            <a:cxnLst/>
            <a:rect l="l" t="t" r="r" b="b"/>
            <a:pathLst>
              <a:path w="589914" h="323214">
                <a:moveTo>
                  <a:pt x="0" y="323088"/>
                </a:moveTo>
                <a:lnTo>
                  <a:pt x="589788" y="323088"/>
                </a:lnTo>
                <a:lnTo>
                  <a:pt x="589788" y="0"/>
                </a:lnTo>
                <a:lnTo>
                  <a:pt x="0" y="0"/>
                </a:lnTo>
                <a:lnTo>
                  <a:pt x="0" y="323088"/>
                </a:lnTo>
                <a:close/>
              </a:path>
            </a:pathLst>
          </a:custGeom>
          <a:ln w="7620">
            <a:solidFill>
              <a:srgbClr val="AC7C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834890" y="6951726"/>
            <a:ext cx="805180" cy="323215"/>
          </a:xfrm>
          <a:custGeom>
            <a:avLst/>
            <a:gdLst/>
            <a:ahLst/>
            <a:cxnLst/>
            <a:rect l="l" t="t" r="r" b="b"/>
            <a:pathLst>
              <a:path w="805179" h="323215">
                <a:moveTo>
                  <a:pt x="0" y="323088"/>
                </a:moveTo>
                <a:lnTo>
                  <a:pt x="804672" y="323088"/>
                </a:lnTo>
                <a:lnTo>
                  <a:pt x="804672" y="0"/>
                </a:lnTo>
                <a:lnTo>
                  <a:pt x="0" y="0"/>
                </a:lnTo>
                <a:lnTo>
                  <a:pt x="0" y="323088"/>
                </a:lnTo>
                <a:close/>
              </a:path>
            </a:pathLst>
          </a:custGeom>
          <a:solidFill>
            <a:srgbClr val="EAAC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834890" y="6951726"/>
            <a:ext cx="805180" cy="323215"/>
          </a:xfrm>
          <a:custGeom>
            <a:avLst/>
            <a:gdLst/>
            <a:ahLst/>
            <a:cxnLst/>
            <a:rect l="l" t="t" r="r" b="b"/>
            <a:pathLst>
              <a:path w="805179" h="323215">
                <a:moveTo>
                  <a:pt x="0" y="323088"/>
                </a:moveTo>
                <a:lnTo>
                  <a:pt x="804672" y="323088"/>
                </a:lnTo>
                <a:lnTo>
                  <a:pt x="804672" y="0"/>
                </a:lnTo>
                <a:lnTo>
                  <a:pt x="0" y="0"/>
                </a:lnTo>
                <a:lnTo>
                  <a:pt x="0" y="323088"/>
                </a:lnTo>
                <a:close/>
              </a:path>
            </a:pathLst>
          </a:custGeom>
          <a:ln w="7620">
            <a:solidFill>
              <a:srgbClr val="AC7C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292346" y="7013956"/>
            <a:ext cx="577850" cy="167005"/>
          </a:xfrm>
          <a:custGeom>
            <a:avLst/>
            <a:gdLst/>
            <a:ahLst/>
            <a:cxnLst/>
            <a:rect l="l" t="t" r="r" b="b"/>
            <a:pathLst>
              <a:path w="577850" h="167004">
                <a:moveTo>
                  <a:pt x="50418" y="109347"/>
                </a:moveTo>
                <a:lnTo>
                  <a:pt x="0" y="152654"/>
                </a:lnTo>
                <a:lnTo>
                  <a:pt x="64896" y="167005"/>
                </a:lnTo>
                <a:lnTo>
                  <a:pt x="61038" y="151638"/>
                </a:lnTo>
                <a:lnTo>
                  <a:pt x="45084" y="151638"/>
                </a:lnTo>
                <a:lnTo>
                  <a:pt x="39750" y="148336"/>
                </a:lnTo>
                <a:lnTo>
                  <a:pt x="38480" y="143002"/>
                </a:lnTo>
                <a:lnTo>
                  <a:pt x="37083" y="137795"/>
                </a:lnTo>
                <a:lnTo>
                  <a:pt x="40386" y="132334"/>
                </a:lnTo>
                <a:lnTo>
                  <a:pt x="55264" y="128644"/>
                </a:lnTo>
                <a:lnTo>
                  <a:pt x="50418" y="109347"/>
                </a:lnTo>
                <a:close/>
              </a:path>
              <a:path w="577850" h="167004">
                <a:moveTo>
                  <a:pt x="55264" y="128644"/>
                </a:moveTo>
                <a:lnTo>
                  <a:pt x="40386" y="132334"/>
                </a:lnTo>
                <a:lnTo>
                  <a:pt x="37083" y="137795"/>
                </a:lnTo>
                <a:lnTo>
                  <a:pt x="38480" y="143002"/>
                </a:lnTo>
                <a:lnTo>
                  <a:pt x="39750" y="148336"/>
                </a:lnTo>
                <a:lnTo>
                  <a:pt x="45084" y="151638"/>
                </a:lnTo>
                <a:lnTo>
                  <a:pt x="50418" y="150241"/>
                </a:lnTo>
                <a:lnTo>
                  <a:pt x="60081" y="147826"/>
                </a:lnTo>
                <a:lnTo>
                  <a:pt x="55264" y="128644"/>
                </a:lnTo>
                <a:close/>
              </a:path>
              <a:path w="577850" h="167004">
                <a:moveTo>
                  <a:pt x="60081" y="147826"/>
                </a:moveTo>
                <a:lnTo>
                  <a:pt x="50418" y="150241"/>
                </a:lnTo>
                <a:lnTo>
                  <a:pt x="45084" y="151638"/>
                </a:lnTo>
                <a:lnTo>
                  <a:pt x="61038" y="151638"/>
                </a:lnTo>
                <a:lnTo>
                  <a:pt x="60081" y="147826"/>
                </a:lnTo>
                <a:close/>
              </a:path>
              <a:path w="577850" h="167004">
                <a:moveTo>
                  <a:pt x="569849" y="0"/>
                </a:moveTo>
                <a:lnTo>
                  <a:pt x="564514" y="1270"/>
                </a:lnTo>
                <a:lnTo>
                  <a:pt x="55264" y="128644"/>
                </a:lnTo>
                <a:lnTo>
                  <a:pt x="60081" y="147826"/>
                </a:lnTo>
                <a:lnTo>
                  <a:pt x="569340" y="20574"/>
                </a:lnTo>
                <a:lnTo>
                  <a:pt x="574675" y="19177"/>
                </a:lnTo>
                <a:lnTo>
                  <a:pt x="577850" y="13843"/>
                </a:lnTo>
                <a:lnTo>
                  <a:pt x="576579" y="8509"/>
                </a:lnTo>
                <a:lnTo>
                  <a:pt x="575182" y="3175"/>
                </a:lnTo>
                <a:lnTo>
                  <a:pt x="569849" y="0"/>
                </a:lnTo>
                <a:close/>
              </a:path>
            </a:pathLst>
          </a:custGeom>
          <a:solidFill>
            <a:srgbClr val="EAAC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452116" y="7523988"/>
            <a:ext cx="477520" cy="186055"/>
          </a:xfrm>
          <a:custGeom>
            <a:avLst/>
            <a:gdLst/>
            <a:ahLst/>
            <a:cxnLst/>
            <a:rect l="l" t="t" r="r" b="b"/>
            <a:pathLst>
              <a:path w="477519" h="186054">
                <a:moveTo>
                  <a:pt x="0" y="185927"/>
                </a:moveTo>
                <a:lnTo>
                  <a:pt x="477012" y="185927"/>
                </a:lnTo>
                <a:lnTo>
                  <a:pt x="477012" y="0"/>
                </a:lnTo>
                <a:lnTo>
                  <a:pt x="0" y="0"/>
                </a:lnTo>
                <a:lnTo>
                  <a:pt x="0" y="185927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815335" y="7274814"/>
            <a:ext cx="222250" cy="292100"/>
          </a:xfrm>
          <a:custGeom>
            <a:avLst/>
            <a:gdLst/>
            <a:ahLst/>
            <a:cxnLst/>
            <a:rect l="l" t="t" r="r" b="b"/>
            <a:pathLst>
              <a:path w="222250" h="292100">
                <a:moveTo>
                  <a:pt x="198597" y="31385"/>
                </a:moveTo>
                <a:lnTo>
                  <a:pt x="180497" y="39042"/>
                </a:lnTo>
                <a:lnTo>
                  <a:pt x="0" y="279781"/>
                </a:lnTo>
                <a:lnTo>
                  <a:pt x="15747" y="291719"/>
                </a:lnTo>
                <a:lnTo>
                  <a:pt x="196349" y="50878"/>
                </a:lnTo>
                <a:lnTo>
                  <a:pt x="198597" y="31385"/>
                </a:lnTo>
                <a:close/>
              </a:path>
              <a:path w="222250" h="292100">
                <a:moveTo>
                  <a:pt x="221113" y="9779"/>
                </a:moveTo>
                <a:lnTo>
                  <a:pt x="202437" y="9779"/>
                </a:lnTo>
                <a:lnTo>
                  <a:pt x="218312" y="21590"/>
                </a:lnTo>
                <a:lnTo>
                  <a:pt x="196349" y="50878"/>
                </a:lnTo>
                <a:lnTo>
                  <a:pt x="192024" y="88392"/>
                </a:lnTo>
                <a:lnTo>
                  <a:pt x="195961" y="93218"/>
                </a:lnTo>
                <a:lnTo>
                  <a:pt x="206756" y="94488"/>
                </a:lnTo>
                <a:lnTo>
                  <a:pt x="211708" y="90678"/>
                </a:lnTo>
                <a:lnTo>
                  <a:pt x="221113" y="9779"/>
                </a:lnTo>
                <a:close/>
              </a:path>
              <a:path w="222250" h="292100">
                <a:moveTo>
                  <a:pt x="222250" y="0"/>
                </a:moveTo>
                <a:lnTo>
                  <a:pt x="143128" y="33274"/>
                </a:lnTo>
                <a:lnTo>
                  <a:pt x="138175" y="35433"/>
                </a:lnTo>
                <a:lnTo>
                  <a:pt x="135762" y="41275"/>
                </a:lnTo>
                <a:lnTo>
                  <a:pt x="137921" y="46228"/>
                </a:lnTo>
                <a:lnTo>
                  <a:pt x="140081" y="51308"/>
                </a:lnTo>
                <a:lnTo>
                  <a:pt x="145795" y="53721"/>
                </a:lnTo>
                <a:lnTo>
                  <a:pt x="180497" y="39042"/>
                </a:lnTo>
                <a:lnTo>
                  <a:pt x="202437" y="9779"/>
                </a:lnTo>
                <a:lnTo>
                  <a:pt x="221113" y="9779"/>
                </a:lnTo>
                <a:lnTo>
                  <a:pt x="222250" y="0"/>
                </a:lnTo>
                <a:close/>
              </a:path>
              <a:path w="222250" h="292100">
                <a:moveTo>
                  <a:pt x="208924" y="14605"/>
                </a:moveTo>
                <a:lnTo>
                  <a:pt x="200532" y="14605"/>
                </a:lnTo>
                <a:lnTo>
                  <a:pt x="214249" y="24765"/>
                </a:lnTo>
                <a:lnTo>
                  <a:pt x="198597" y="31385"/>
                </a:lnTo>
                <a:lnTo>
                  <a:pt x="196349" y="50878"/>
                </a:lnTo>
                <a:lnTo>
                  <a:pt x="218312" y="21590"/>
                </a:lnTo>
                <a:lnTo>
                  <a:pt x="208924" y="14605"/>
                </a:lnTo>
                <a:close/>
              </a:path>
              <a:path w="222250" h="292100">
                <a:moveTo>
                  <a:pt x="202437" y="9779"/>
                </a:moveTo>
                <a:lnTo>
                  <a:pt x="180497" y="39042"/>
                </a:lnTo>
                <a:lnTo>
                  <a:pt x="198597" y="31385"/>
                </a:lnTo>
                <a:lnTo>
                  <a:pt x="200532" y="14605"/>
                </a:lnTo>
                <a:lnTo>
                  <a:pt x="208924" y="14605"/>
                </a:lnTo>
                <a:lnTo>
                  <a:pt x="202437" y="9779"/>
                </a:lnTo>
                <a:close/>
              </a:path>
              <a:path w="222250" h="292100">
                <a:moveTo>
                  <a:pt x="200532" y="14605"/>
                </a:moveTo>
                <a:lnTo>
                  <a:pt x="198597" y="31385"/>
                </a:lnTo>
                <a:lnTo>
                  <a:pt x="214249" y="24765"/>
                </a:lnTo>
                <a:lnTo>
                  <a:pt x="200532" y="1460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428744" y="7446264"/>
            <a:ext cx="393700" cy="184785"/>
          </a:xfrm>
          <a:custGeom>
            <a:avLst/>
            <a:gdLst/>
            <a:ahLst/>
            <a:cxnLst/>
            <a:rect l="l" t="t" r="r" b="b"/>
            <a:pathLst>
              <a:path w="393700" h="184784">
                <a:moveTo>
                  <a:pt x="0" y="184404"/>
                </a:moveTo>
                <a:lnTo>
                  <a:pt x="393191" y="184404"/>
                </a:lnTo>
                <a:lnTo>
                  <a:pt x="393191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315205" y="7215378"/>
            <a:ext cx="170815" cy="280670"/>
          </a:xfrm>
          <a:custGeom>
            <a:avLst/>
            <a:gdLst/>
            <a:ahLst/>
            <a:cxnLst/>
            <a:rect l="l" t="t" r="r" b="b"/>
            <a:pathLst>
              <a:path w="170814" h="280670">
                <a:moveTo>
                  <a:pt x="19874" y="33815"/>
                </a:moveTo>
                <a:lnTo>
                  <a:pt x="19947" y="53507"/>
                </a:lnTo>
                <a:lnTo>
                  <a:pt x="153416" y="280416"/>
                </a:lnTo>
                <a:lnTo>
                  <a:pt x="170434" y="270383"/>
                </a:lnTo>
                <a:lnTo>
                  <a:pt x="37057" y="43442"/>
                </a:lnTo>
                <a:lnTo>
                  <a:pt x="19874" y="33815"/>
                </a:lnTo>
                <a:close/>
              </a:path>
              <a:path w="170814" h="280670">
                <a:moveTo>
                  <a:pt x="0" y="0"/>
                </a:moveTo>
                <a:lnTo>
                  <a:pt x="254" y="91186"/>
                </a:lnTo>
                <a:lnTo>
                  <a:pt x="4699" y="95631"/>
                </a:lnTo>
                <a:lnTo>
                  <a:pt x="15621" y="95631"/>
                </a:lnTo>
                <a:lnTo>
                  <a:pt x="20066" y="91186"/>
                </a:lnTo>
                <a:lnTo>
                  <a:pt x="19947" y="53507"/>
                </a:lnTo>
                <a:lnTo>
                  <a:pt x="1397" y="21971"/>
                </a:lnTo>
                <a:lnTo>
                  <a:pt x="18542" y="11938"/>
                </a:lnTo>
                <a:lnTo>
                  <a:pt x="21307" y="11938"/>
                </a:lnTo>
                <a:lnTo>
                  <a:pt x="0" y="0"/>
                </a:lnTo>
                <a:close/>
              </a:path>
              <a:path w="170814" h="280670">
                <a:moveTo>
                  <a:pt x="21307" y="11938"/>
                </a:moveTo>
                <a:lnTo>
                  <a:pt x="18542" y="11938"/>
                </a:lnTo>
                <a:lnTo>
                  <a:pt x="37057" y="43442"/>
                </a:lnTo>
                <a:lnTo>
                  <a:pt x="69850" y="61849"/>
                </a:lnTo>
                <a:lnTo>
                  <a:pt x="75946" y="60198"/>
                </a:lnTo>
                <a:lnTo>
                  <a:pt x="78613" y="55372"/>
                </a:lnTo>
                <a:lnTo>
                  <a:pt x="81280" y="50673"/>
                </a:lnTo>
                <a:lnTo>
                  <a:pt x="79629" y="44577"/>
                </a:lnTo>
                <a:lnTo>
                  <a:pt x="21307" y="11938"/>
                </a:lnTo>
                <a:close/>
              </a:path>
              <a:path w="170814" h="280670">
                <a:moveTo>
                  <a:pt x="18542" y="11938"/>
                </a:moveTo>
                <a:lnTo>
                  <a:pt x="1397" y="21971"/>
                </a:lnTo>
                <a:lnTo>
                  <a:pt x="19947" y="53507"/>
                </a:lnTo>
                <a:lnTo>
                  <a:pt x="19874" y="33815"/>
                </a:lnTo>
                <a:lnTo>
                  <a:pt x="5080" y="25527"/>
                </a:lnTo>
                <a:lnTo>
                  <a:pt x="19812" y="16891"/>
                </a:lnTo>
                <a:lnTo>
                  <a:pt x="21452" y="16891"/>
                </a:lnTo>
                <a:lnTo>
                  <a:pt x="18542" y="11938"/>
                </a:lnTo>
                <a:close/>
              </a:path>
              <a:path w="170814" h="280670">
                <a:moveTo>
                  <a:pt x="21452" y="16891"/>
                </a:moveTo>
                <a:lnTo>
                  <a:pt x="19812" y="16891"/>
                </a:lnTo>
                <a:lnTo>
                  <a:pt x="19874" y="33815"/>
                </a:lnTo>
                <a:lnTo>
                  <a:pt x="37057" y="43442"/>
                </a:lnTo>
                <a:lnTo>
                  <a:pt x="21452" y="16891"/>
                </a:lnTo>
                <a:close/>
              </a:path>
              <a:path w="170814" h="280670">
                <a:moveTo>
                  <a:pt x="19812" y="16891"/>
                </a:moveTo>
                <a:lnTo>
                  <a:pt x="5080" y="25527"/>
                </a:lnTo>
                <a:lnTo>
                  <a:pt x="19874" y="33815"/>
                </a:lnTo>
                <a:lnTo>
                  <a:pt x="19812" y="168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151382" y="5871209"/>
            <a:ext cx="795655" cy="169545"/>
          </a:xfrm>
          <a:custGeom>
            <a:avLst/>
            <a:gdLst/>
            <a:ahLst/>
            <a:cxnLst/>
            <a:rect l="l" t="t" r="r" b="b"/>
            <a:pathLst>
              <a:path w="795655" h="169545">
                <a:moveTo>
                  <a:pt x="0" y="169163"/>
                </a:moveTo>
                <a:lnTo>
                  <a:pt x="795528" y="169163"/>
                </a:lnTo>
                <a:lnTo>
                  <a:pt x="795528" y="0"/>
                </a:lnTo>
                <a:lnTo>
                  <a:pt x="0" y="0"/>
                </a:lnTo>
                <a:lnTo>
                  <a:pt x="0" y="169163"/>
                </a:lnTo>
                <a:close/>
              </a:path>
            </a:pathLst>
          </a:custGeom>
          <a:solidFill>
            <a:srgbClr val="BBE1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175766" y="6678930"/>
            <a:ext cx="753110" cy="169545"/>
          </a:xfrm>
          <a:custGeom>
            <a:avLst/>
            <a:gdLst/>
            <a:ahLst/>
            <a:cxnLst/>
            <a:rect l="l" t="t" r="r" b="b"/>
            <a:pathLst>
              <a:path w="753110" h="169545">
                <a:moveTo>
                  <a:pt x="0" y="169164"/>
                </a:moveTo>
                <a:lnTo>
                  <a:pt x="752856" y="169164"/>
                </a:lnTo>
                <a:lnTo>
                  <a:pt x="752856" y="0"/>
                </a:lnTo>
                <a:lnTo>
                  <a:pt x="0" y="0"/>
                </a:lnTo>
                <a:lnTo>
                  <a:pt x="0" y="169164"/>
                </a:lnTo>
                <a:close/>
              </a:path>
            </a:pathLst>
          </a:custGeom>
          <a:solidFill>
            <a:srgbClr val="BBE1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162050" y="6282690"/>
            <a:ext cx="779145" cy="169545"/>
          </a:xfrm>
          <a:custGeom>
            <a:avLst/>
            <a:gdLst/>
            <a:ahLst/>
            <a:cxnLst/>
            <a:rect l="l" t="t" r="r" b="b"/>
            <a:pathLst>
              <a:path w="779144" h="169545">
                <a:moveTo>
                  <a:pt x="0" y="169163"/>
                </a:moveTo>
                <a:lnTo>
                  <a:pt x="778763" y="169163"/>
                </a:lnTo>
                <a:lnTo>
                  <a:pt x="778763" y="0"/>
                </a:lnTo>
                <a:lnTo>
                  <a:pt x="0" y="0"/>
                </a:lnTo>
                <a:lnTo>
                  <a:pt x="0" y="169163"/>
                </a:lnTo>
                <a:close/>
              </a:path>
            </a:pathLst>
          </a:custGeom>
          <a:solidFill>
            <a:srgbClr val="EF9999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5" name="object 65"/>
          <p:cNvGraphicFramePr>
            <a:graphicFrameLocks noGrp="1"/>
          </p:cNvGraphicFramePr>
          <p:nvPr/>
        </p:nvGraphicFramePr>
        <p:xfrm>
          <a:off x="1126693" y="4833492"/>
          <a:ext cx="4612640" cy="3452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0557"/>
                <a:gridCol w="603357"/>
                <a:gridCol w="961618"/>
                <a:gridCol w="943809"/>
                <a:gridCol w="1262022"/>
              </a:tblGrid>
              <a:tr h="380873">
                <a:tc gridSpan="2"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600" spc="165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Ventricular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4384">
                      <a:solidFill>
                        <a:srgbClr val="000000"/>
                      </a:solidFill>
                      <a:prstDash val="solid"/>
                    </a:lnL>
                    <a:lnT w="24384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CAD3B8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600" spc="8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Pressure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24384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CAD3B8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600" spc="-8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600" spc="-15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Volume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24384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CAD3B8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600" spc="105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Loop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24384">
                      <a:solidFill>
                        <a:srgbClr val="000000"/>
                      </a:solidFill>
                      <a:prstDash val="solid"/>
                    </a:lnR>
                    <a:lnT w="24384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CAD3B8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  <a:tr h="644651">
                <a:tc gridSpan="2">
                  <a:txBody>
                    <a:bodyPr/>
                    <a:lstStyle/>
                    <a:p>
                      <a:pPr marL="281305" marR="638810" indent="3175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900" spc="-5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End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of  </a:t>
                      </a:r>
                      <a:r>
                        <a:rPr dirty="0" sz="900" spc="-5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Systole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24384">
                      <a:solidFill>
                        <a:srgbClr val="000000"/>
                      </a:solidFill>
                      <a:prstDash val="solid"/>
                    </a:lnL>
                    <a:lnT w="4572">
                      <a:solidFill>
                        <a:srgbClr val="CAD3B8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T w="4572">
                      <a:solidFill>
                        <a:srgbClr val="CAD3B8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29540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900" spc="-5" b="1">
                          <a:latin typeface="Arial Black"/>
                          <a:cs typeface="Arial Black"/>
                        </a:rPr>
                        <a:t>Systolic</a:t>
                      </a:r>
                      <a:r>
                        <a:rPr dirty="0" sz="900" spc="-9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900" spc="-5" b="1">
                          <a:latin typeface="Arial Black"/>
                          <a:cs typeface="Arial Black"/>
                        </a:rPr>
                        <a:t>BP</a:t>
                      </a:r>
                      <a:endParaRPr sz="900">
                        <a:latin typeface="Arial Black"/>
                        <a:cs typeface="Arial Black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r" marR="113030">
                        <a:lnSpc>
                          <a:spcPct val="100000"/>
                        </a:lnSpc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Diastolic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R w="24384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CAD3B8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91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800" b="1">
                          <a:latin typeface="Arial Black"/>
                          <a:cs typeface="Arial Black"/>
                        </a:rPr>
                        <a:t>Contractility</a:t>
                      </a:r>
                      <a:endParaRPr sz="8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24384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9900"/>
                      </a:solidFill>
                      <a:prstDash val="solid"/>
                    </a:lnR>
                    <a:lnT w="4572">
                      <a:solidFill>
                        <a:srgbClr val="009900"/>
                      </a:solidFill>
                      <a:prstDash val="solid"/>
                    </a:lnT>
                    <a:lnB w="4572">
                      <a:solidFill>
                        <a:srgbClr val="009900"/>
                      </a:solidFill>
                      <a:prstDash val="solid"/>
                    </a:lnB>
                    <a:solidFill>
                      <a:srgbClr val="BBE19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marR="304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 spc="-5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BP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4572">
                      <a:solidFill>
                        <a:srgbClr val="0099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2316">
                <a:tc gridSpan="5">
                  <a:txBody>
                    <a:bodyPr/>
                    <a:lstStyle/>
                    <a:p>
                      <a:pPr/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91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800" spc="5" b="1">
                          <a:latin typeface="Arial Black"/>
                          <a:cs typeface="Arial Black"/>
                        </a:rPr>
                        <a:t>Area </a:t>
                      </a:r>
                      <a:r>
                        <a:rPr dirty="0" sz="800" b="1">
                          <a:latin typeface="Arial Black"/>
                          <a:cs typeface="Arial Black"/>
                        </a:rPr>
                        <a:t>=</a:t>
                      </a:r>
                      <a:r>
                        <a:rPr dirty="0" sz="800" spc="-12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800" b="1">
                          <a:latin typeface="Arial Black"/>
                          <a:cs typeface="Arial Black"/>
                        </a:rPr>
                        <a:t>Work</a:t>
                      </a:r>
                      <a:endParaRPr sz="8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33223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000000"/>
                      </a:solidFill>
                      <a:prstDash val="solid"/>
                    </a:lnB>
                    <a:solidFill>
                      <a:srgbClr val="EF9999"/>
                    </a:solidFill>
                  </a:tcPr>
                </a:tc>
                <a:tc gridSpan="4">
                  <a:txBody>
                    <a:bodyPr/>
                    <a:lstStyle/>
                    <a:p>
                      <a:pPr/>
                      <a:endParaRPr sz="8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4572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2194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dirty="0" sz="800" b="1">
                          <a:latin typeface="Arial Black"/>
                          <a:cs typeface="Arial Black"/>
                        </a:rPr>
                        <a:t>Compliance</a:t>
                      </a:r>
                      <a:endParaRPr sz="8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24384">
                      <a:solidFill>
                        <a:srgbClr val="000000"/>
                      </a:solidFill>
                      <a:prstDash val="solid"/>
                    </a:lnL>
                    <a:lnB w="2438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dirty="0" sz="900" spc="-5" b="1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ESV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B w="2438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412875" marR="143510" indent="2540">
                        <a:lnSpc>
                          <a:spcPct val="100000"/>
                        </a:lnSpc>
                      </a:pPr>
                      <a:r>
                        <a:rPr dirty="0" sz="900" spc="-5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B</a:t>
                      </a:r>
                      <a:r>
                        <a:rPr dirty="0" sz="900" spc="20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ginning  of</a:t>
                      </a:r>
                      <a:r>
                        <a:rPr dirty="0" sz="900" spc="-45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Systole</a:t>
                      </a:r>
                      <a:endParaRPr sz="900">
                        <a:latin typeface="Arial Black"/>
                        <a:cs typeface="Arial Black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4127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900" spc="-20" b="1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EDV</a:t>
                      </a:r>
                      <a:endParaRPr sz="900">
                        <a:latin typeface="Arial Black"/>
                        <a:cs typeface="Arial Blac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382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 b="1">
                          <a:latin typeface="Arial Black"/>
                          <a:cs typeface="Arial Black"/>
                        </a:rPr>
                        <a:t>SV </a:t>
                      </a:r>
                      <a:r>
                        <a:rPr dirty="0" sz="1000" spc="-5" b="1">
                          <a:latin typeface="Arial Black"/>
                          <a:cs typeface="Arial Black"/>
                        </a:rPr>
                        <a:t>= </a:t>
                      </a:r>
                      <a:r>
                        <a:rPr dirty="0" sz="1000" spc="-15" b="1">
                          <a:latin typeface="Arial Black"/>
                          <a:cs typeface="Arial Black"/>
                        </a:rPr>
                        <a:t>EDV </a:t>
                      </a:r>
                      <a:r>
                        <a:rPr dirty="0" sz="1000" spc="-5" b="1">
                          <a:latin typeface="Arial Black"/>
                          <a:cs typeface="Arial Black"/>
                        </a:rPr>
                        <a:t>-</a:t>
                      </a:r>
                      <a:r>
                        <a:rPr dirty="0" sz="1000" spc="-5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000" spc="-5" b="1">
                          <a:latin typeface="Arial Black"/>
                          <a:cs typeface="Arial Black"/>
                        </a:rPr>
                        <a:t>ESV</a:t>
                      </a:r>
                      <a:endParaRPr sz="1000">
                        <a:latin typeface="Arial Black"/>
                        <a:cs typeface="Arial Black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252729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6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24384">
                      <a:solidFill>
                        <a:srgbClr val="000000"/>
                      </a:solidFill>
                      <a:prstDash val="solid"/>
                    </a:lnR>
                    <a:lnB w="2438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66" name="object 66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81788" y="8927035"/>
            <a:ext cx="19621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-5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30477" y="1771650"/>
            <a:ext cx="102108" cy="105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530477" y="2068829"/>
            <a:ext cx="102108" cy="1051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30477" y="2366010"/>
            <a:ext cx="102108" cy="1051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30477" y="2663189"/>
            <a:ext cx="102108" cy="105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30477" y="2960370"/>
            <a:ext cx="102108" cy="1051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530477" y="3257550"/>
            <a:ext cx="102108" cy="1051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530477" y="3554729"/>
            <a:ext cx="102108" cy="1051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354074" y="1323594"/>
            <a:ext cx="4272280" cy="216535"/>
          </a:xfrm>
          <a:prstGeom prst="rect">
            <a:avLst/>
          </a:prstGeom>
          <a:solidFill>
            <a:srgbClr val="F1CD85"/>
          </a:solidFill>
          <a:ln w="4571">
            <a:solidFill>
              <a:srgbClr val="CAD3B8"/>
            </a:solidFill>
          </a:ln>
        </p:spPr>
        <p:txBody>
          <a:bodyPr wrap="square" lIns="0" tIns="14604" rIns="0" bIns="0" rtlCol="0" vert="horz">
            <a:spAutoFit/>
          </a:bodyPr>
          <a:lstStyle/>
          <a:p>
            <a:pPr marL="53340">
              <a:lnSpc>
                <a:spcPct val="100000"/>
              </a:lnSpc>
              <a:spcBef>
                <a:spcPts val="114"/>
              </a:spcBef>
            </a:pPr>
            <a:r>
              <a:rPr dirty="0" sz="1100" spc="110">
                <a:latin typeface="Arial"/>
                <a:cs typeface="Arial"/>
              </a:rPr>
              <a:t>What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85">
                <a:latin typeface="Arial"/>
                <a:cs typeface="Arial"/>
              </a:rPr>
              <a:t>you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should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remember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95">
                <a:latin typeface="Arial"/>
                <a:cs typeface="Arial"/>
              </a:rPr>
              <a:t>about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Pressure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Verdana"/>
                <a:cs typeface="Verdana"/>
              </a:rPr>
              <a:t>–</a:t>
            </a:r>
            <a:r>
              <a:rPr dirty="0" sz="1100" spc="-114">
                <a:latin typeface="Verdana"/>
                <a:cs typeface="Verdana"/>
              </a:rPr>
              <a:t> </a:t>
            </a:r>
            <a:r>
              <a:rPr dirty="0" sz="1100" spc="85">
                <a:latin typeface="Arial"/>
                <a:cs typeface="Arial"/>
              </a:rPr>
              <a:t>Volume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loop?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603885" marR="371475">
              <a:lnSpc>
                <a:spcPct val="162500"/>
              </a:lnSpc>
            </a:pPr>
            <a:r>
              <a:rPr dirty="0" sz="1200" spc="-5">
                <a:latin typeface="Calibri"/>
                <a:cs typeface="Calibri"/>
              </a:rPr>
              <a:t>Closer </a:t>
            </a:r>
            <a:r>
              <a:rPr dirty="0" sz="1200">
                <a:latin typeface="Calibri"/>
                <a:cs typeface="Calibri"/>
              </a:rPr>
              <a:t>&amp; opening </a:t>
            </a:r>
            <a:r>
              <a:rPr dirty="0" sz="1200" spc="-5">
                <a:latin typeface="Calibri"/>
                <a:cs typeface="Calibri"/>
              </a:rPr>
              <a:t>of mitral </a:t>
            </a:r>
            <a:r>
              <a:rPr dirty="0" sz="1200">
                <a:latin typeface="Calibri"/>
                <a:cs typeface="Calibri"/>
              </a:rPr>
              <a:t>&amp; aortic- </a:t>
            </a:r>
            <a:r>
              <a:rPr dirty="0" sz="1200" spc="-5">
                <a:latin typeface="Calibri"/>
                <a:cs typeface="Calibri"/>
              </a:rPr>
              <a:t>vs </a:t>
            </a:r>
            <a:r>
              <a:rPr dirty="0" sz="1200">
                <a:latin typeface="Calibri"/>
                <a:cs typeface="Calibri"/>
              </a:rPr>
              <a:t>during </a:t>
            </a:r>
            <a:r>
              <a:rPr dirty="0" sz="1200" spc="-5">
                <a:latin typeface="Calibri"/>
                <a:cs typeface="Calibri"/>
              </a:rPr>
              <a:t>each </a:t>
            </a:r>
            <a:r>
              <a:rPr dirty="0" sz="1200">
                <a:latin typeface="Calibri"/>
                <a:cs typeface="Calibri"/>
              </a:rPr>
              <a:t>phase.  Beginning </a:t>
            </a:r>
            <a:r>
              <a:rPr dirty="0" sz="1200" spc="-5">
                <a:latin typeface="Calibri"/>
                <a:cs typeface="Calibri"/>
              </a:rPr>
              <a:t>of </a:t>
            </a:r>
            <a:r>
              <a:rPr dirty="0" sz="1200" spc="-15">
                <a:latin typeface="Calibri"/>
                <a:cs typeface="Calibri"/>
              </a:rPr>
              <a:t>systole </a:t>
            </a:r>
            <a:r>
              <a:rPr dirty="0" sz="1200" spc="-5">
                <a:latin typeface="Calibri"/>
                <a:cs typeface="Calibri"/>
              </a:rPr>
              <a:t>(B) </a:t>
            </a:r>
            <a:r>
              <a:rPr dirty="0" sz="1200">
                <a:latin typeface="Calibri"/>
                <a:cs typeface="Calibri"/>
              </a:rPr>
              <a:t>&amp; end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(D.)</a:t>
            </a:r>
            <a:endParaRPr sz="1200">
              <a:latin typeface="Calibri"/>
              <a:cs typeface="Calibri"/>
            </a:endParaRPr>
          </a:p>
          <a:p>
            <a:pPr marL="603885" marR="1765300">
              <a:lnSpc>
                <a:spcPct val="162500"/>
              </a:lnSpc>
            </a:pPr>
            <a:r>
              <a:rPr dirty="0" sz="1200" spc="-5">
                <a:latin typeface="Calibri"/>
                <a:cs typeface="Calibri"/>
              </a:rPr>
              <a:t>Early </a:t>
            </a:r>
            <a:r>
              <a:rPr dirty="0" sz="1200">
                <a:latin typeface="Calibri"/>
                <a:cs typeface="Calibri"/>
              </a:rPr>
              <a:t>&amp; </a:t>
            </a:r>
            <a:r>
              <a:rPr dirty="0" sz="1200" spc="-10">
                <a:latin typeface="Calibri"/>
                <a:cs typeface="Calibri"/>
              </a:rPr>
              <a:t>late </a:t>
            </a:r>
            <a:r>
              <a:rPr dirty="0" sz="1200" spc="-15">
                <a:latin typeface="Calibri"/>
                <a:cs typeface="Calibri"/>
              </a:rPr>
              <a:t>systolic </a:t>
            </a:r>
            <a:r>
              <a:rPr dirty="0" sz="1200" spc="-5">
                <a:latin typeface="Calibri"/>
                <a:cs typeface="Calibri"/>
              </a:rPr>
              <a:t>periods.  </a:t>
            </a:r>
            <a:r>
              <a:rPr dirty="0" sz="1200">
                <a:latin typeface="Calibri"/>
                <a:cs typeface="Calibri"/>
              </a:rPr>
              <a:t>Beginning </a:t>
            </a:r>
            <a:r>
              <a:rPr dirty="0" sz="1200" spc="-5">
                <a:latin typeface="Calibri"/>
                <a:cs typeface="Calibri"/>
              </a:rPr>
              <a:t>of diastole (D) </a:t>
            </a:r>
            <a:r>
              <a:rPr dirty="0" sz="1200">
                <a:latin typeface="Calibri"/>
                <a:cs typeface="Calibri"/>
              </a:rPr>
              <a:t>&amp; end </a:t>
            </a:r>
            <a:r>
              <a:rPr dirty="0" sz="1200" spc="-5">
                <a:latin typeface="Calibri"/>
                <a:cs typeface="Calibri"/>
              </a:rPr>
              <a:t>(B.)  Early </a:t>
            </a:r>
            <a:r>
              <a:rPr dirty="0" sz="1200">
                <a:latin typeface="Calibri"/>
                <a:cs typeface="Calibri"/>
              </a:rPr>
              <a:t>&amp; </a:t>
            </a:r>
            <a:r>
              <a:rPr dirty="0" sz="1200" spc="-10">
                <a:latin typeface="Calibri"/>
                <a:cs typeface="Calibri"/>
              </a:rPr>
              <a:t>late </a:t>
            </a:r>
            <a:r>
              <a:rPr dirty="0" sz="1200" spc="-5">
                <a:latin typeface="Calibri"/>
                <a:cs typeface="Calibri"/>
              </a:rPr>
              <a:t>diastolic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periods.</a:t>
            </a:r>
            <a:endParaRPr sz="1200">
              <a:latin typeface="Calibri"/>
              <a:cs typeface="Calibri"/>
            </a:endParaRPr>
          </a:p>
          <a:p>
            <a:pPr marL="603885" marR="1193165">
              <a:lnSpc>
                <a:spcPct val="162500"/>
              </a:lnSpc>
            </a:pPr>
            <a:r>
              <a:rPr dirty="0" sz="1200" spc="-5">
                <a:latin typeface="Calibri"/>
                <a:cs typeface="Calibri"/>
              </a:rPr>
              <a:t>Diastolic </a:t>
            </a:r>
            <a:r>
              <a:rPr dirty="0" sz="1200">
                <a:latin typeface="Calibri"/>
                <a:cs typeface="Calibri"/>
              </a:rPr>
              <a:t>filling </a:t>
            </a:r>
            <a:r>
              <a:rPr dirty="0" sz="1200" spc="-10">
                <a:latin typeface="Calibri"/>
                <a:cs typeface="Calibri"/>
              </a:rPr>
              <a:t>occurs </a:t>
            </a:r>
            <a:r>
              <a:rPr dirty="0" sz="1200" spc="-5">
                <a:latin typeface="Calibri"/>
                <a:cs typeface="Calibri"/>
              </a:rPr>
              <a:t>between points </a:t>
            </a:r>
            <a:r>
              <a:rPr dirty="0" sz="1200">
                <a:latin typeface="Calibri"/>
                <a:cs typeface="Calibri"/>
              </a:rPr>
              <a:t>A &amp; </a:t>
            </a:r>
            <a:r>
              <a:rPr dirty="0" sz="1200" spc="-5">
                <a:latin typeface="Calibri"/>
                <a:cs typeface="Calibri"/>
              </a:rPr>
              <a:t>B.  Ejection </a:t>
            </a:r>
            <a:r>
              <a:rPr dirty="0" sz="1200" spc="-10">
                <a:latin typeface="Calibri"/>
                <a:cs typeface="Calibri"/>
              </a:rPr>
              <a:t>occurs </a:t>
            </a:r>
            <a:r>
              <a:rPr dirty="0" sz="1200" spc="-5">
                <a:latin typeface="Calibri"/>
                <a:cs typeface="Calibri"/>
              </a:rPr>
              <a:t>between points </a:t>
            </a:r>
            <a:r>
              <a:rPr dirty="0" sz="1200">
                <a:latin typeface="Calibri"/>
                <a:cs typeface="Calibri"/>
              </a:rPr>
              <a:t>C &amp;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D.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21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64152" y="7738871"/>
            <a:ext cx="1450848" cy="5349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143304" y="4845684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>
              <a:latin typeface="Times New Roman"/>
              <a:cs typeface="Times New Roman"/>
            </a:endParaRPr>
          </a:p>
          <a:p>
            <a:pPr algn="r" marR="144780">
              <a:lnSpc>
                <a:spcPct val="100000"/>
              </a:lnSpc>
            </a:pPr>
            <a:r>
              <a:rPr dirty="0" sz="2400" spc="-315" b="1" i="1">
                <a:solidFill>
                  <a:srgbClr val="008000"/>
                </a:solidFill>
                <a:latin typeface="Times New Roman"/>
                <a:cs typeface="Times New Roman"/>
              </a:rPr>
              <a:t>Thank</a:t>
            </a:r>
            <a:r>
              <a:rPr dirty="0" sz="2400" spc="-50" b="1" i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2400" spc="-385" b="1" i="1">
                <a:solidFill>
                  <a:srgbClr val="008000"/>
                </a:solidFill>
                <a:latin typeface="Times New Roman"/>
                <a:cs typeface="Times New Roman"/>
              </a:rPr>
              <a:t>You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1788" y="8927035"/>
            <a:ext cx="1752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-85"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43000" y="2508504"/>
            <a:ext cx="4572000" cy="524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70075" y="2772155"/>
            <a:ext cx="1552956" cy="4160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96867" y="2772155"/>
            <a:ext cx="1552956" cy="4160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42388" y="2772155"/>
            <a:ext cx="879348" cy="4160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17976" y="2772155"/>
            <a:ext cx="879348" cy="4160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81327" y="1647444"/>
            <a:ext cx="3858768" cy="13898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39161" y="1180338"/>
            <a:ext cx="1981200" cy="471170"/>
          </a:xfrm>
          <a:custGeom>
            <a:avLst/>
            <a:gdLst/>
            <a:ahLst/>
            <a:cxnLst/>
            <a:rect l="l" t="t" r="r" b="b"/>
            <a:pathLst>
              <a:path w="1981200" h="471169">
                <a:moveTo>
                  <a:pt x="1902714" y="0"/>
                </a:moveTo>
                <a:lnTo>
                  <a:pt x="78486" y="0"/>
                </a:lnTo>
                <a:lnTo>
                  <a:pt x="47952" y="6173"/>
                </a:lnTo>
                <a:lnTo>
                  <a:pt x="23002" y="23002"/>
                </a:lnTo>
                <a:lnTo>
                  <a:pt x="6173" y="47952"/>
                </a:lnTo>
                <a:lnTo>
                  <a:pt x="0" y="78485"/>
                </a:lnTo>
                <a:lnTo>
                  <a:pt x="0" y="470915"/>
                </a:lnTo>
                <a:lnTo>
                  <a:pt x="1981200" y="470915"/>
                </a:lnTo>
                <a:lnTo>
                  <a:pt x="1981200" y="78485"/>
                </a:lnTo>
                <a:lnTo>
                  <a:pt x="1975026" y="47952"/>
                </a:lnTo>
                <a:lnTo>
                  <a:pt x="1958197" y="23002"/>
                </a:lnTo>
                <a:lnTo>
                  <a:pt x="1933247" y="6173"/>
                </a:lnTo>
                <a:lnTo>
                  <a:pt x="1902714" y="0"/>
                </a:lnTo>
                <a:close/>
              </a:path>
            </a:pathLst>
          </a:custGeom>
          <a:solidFill>
            <a:srgbClr val="EAAC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439161" y="1180338"/>
            <a:ext cx="1981200" cy="471170"/>
          </a:xfrm>
          <a:custGeom>
            <a:avLst/>
            <a:gdLst/>
            <a:ahLst/>
            <a:cxnLst/>
            <a:rect l="l" t="t" r="r" b="b"/>
            <a:pathLst>
              <a:path w="1981200" h="471169">
                <a:moveTo>
                  <a:pt x="78486" y="0"/>
                </a:moveTo>
                <a:lnTo>
                  <a:pt x="1902714" y="0"/>
                </a:lnTo>
                <a:lnTo>
                  <a:pt x="1933247" y="6173"/>
                </a:lnTo>
                <a:lnTo>
                  <a:pt x="1958197" y="23002"/>
                </a:lnTo>
                <a:lnTo>
                  <a:pt x="1975026" y="47952"/>
                </a:lnTo>
                <a:lnTo>
                  <a:pt x="1981200" y="78485"/>
                </a:lnTo>
                <a:lnTo>
                  <a:pt x="1981200" y="470915"/>
                </a:lnTo>
                <a:lnTo>
                  <a:pt x="0" y="470915"/>
                </a:lnTo>
                <a:lnTo>
                  <a:pt x="0" y="78485"/>
                </a:lnTo>
                <a:lnTo>
                  <a:pt x="6173" y="47952"/>
                </a:lnTo>
                <a:lnTo>
                  <a:pt x="23002" y="23002"/>
                </a:lnTo>
                <a:lnTo>
                  <a:pt x="47952" y="6173"/>
                </a:lnTo>
                <a:lnTo>
                  <a:pt x="78486" y="0"/>
                </a:lnTo>
                <a:close/>
              </a:path>
            </a:pathLst>
          </a:custGeom>
          <a:ln w="7620">
            <a:solidFill>
              <a:srgbClr val="AC7C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609723" y="1318006"/>
            <a:ext cx="1640839" cy="180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20"/>
              </a:lnSpc>
            </a:pPr>
            <a:r>
              <a:rPr dirty="0" sz="1200" spc="-85" b="1">
                <a:solidFill>
                  <a:srgbClr val="FFFFFF"/>
                </a:solidFill>
                <a:latin typeface="Trebuchet MS"/>
                <a:cs typeface="Trebuchet MS"/>
              </a:rPr>
              <a:t>Events </a:t>
            </a:r>
            <a:r>
              <a:rPr dirty="0" sz="1200" spc="-100" b="1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dirty="0" sz="1200" spc="-140" b="1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dirty="0" sz="1200" spc="-85" b="1">
                <a:solidFill>
                  <a:srgbClr val="FFFFFF"/>
                </a:solidFill>
                <a:latin typeface="Trebuchet MS"/>
                <a:cs typeface="Trebuchet MS"/>
              </a:rPr>
              <a:t>Cardiac</a:t>
            </a:r>
            <a:r>
              <a:rPr dirty="0" sz="1200" spc="-5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5" b="1">
                <a:solidFill>
                  <a:srgbClr val="FFFFFF"/>
                </a:solidFill>
                <a:latin typeface="Trebuchet MS"/>
                <a:cs typeface="Trebuchet MS"/>
              </a:rPr>
              <a:t>Cycle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31391" y="3422903"/>
            <a:ext cx="755904" cy="2468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213103" y="3198876"/>
            <a:ext cx="794004" cy="298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305813" y="3244977"/>
            <a:ext cx="617220" cy="443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5">
                <a:solidFill>
                  <a:srgbClr val="FFFFFF"/>
                </a:solidFill>
                <a:latin typeface="JasmineUPC"/>
                <a:cs typeface="JasmineUPC"/>
              </a:rPr>
              <a:t>1</a:t>
            </a:r>
            <a:endParaRPr sz="1000">
              <a:latin typeface="JasmineUPC"/>
              <a:cs typeface="JasmineUPC"/>
            </a:endParaRPr>
          </a:p>
          <a:p>
            <a:pPr marL="170180" indent="-170180">
              <a:lnSpc>
                <a:spcPts val="1019"/>
              </a:lnSpc>
              <a:spcBef>
                <a:spcPts val="270"/>
              </a:spcBef>
              <a:buFont typeface="Arial"/>
              <a:buChar char="•"/>
              <a:tabLst>
                <a:tab pos="55244" algn="l"/>
              </a:tabLst>
            </a:pPr>
            <a:r>
              <a:rPr dirty="0" sz="1000" spc="-65" b="1">
                <a:solidFill>
                  <a:srgbClr val="585858"/>
                </a:solidFill>
                <a:latin typeface="Trebuchet MS"/>
                <a:cs typeface="Trebuchet MS"/>
              </a:rPr>
              <a:t>M</a:t>
            </a:r>
            <a:r>
              <a:rPr dirty="0" sz="1000" spc="-90" b="1">
                <a:solidFill>
                  <a:srgbClr val="585858"/>
                </a:solidFill>
                <a:latin typeface="Trebuchet MS"/>
                <a:cs typeface="Trebuchet MS"/>
              </a:rPr>
              <a:t>ec</a:t>
            </a:r>
            <a:r>
              <a:rPr dirty="0" sz="1000" spc="-95" b="1">
                <a:solidFill>
                  <a:srgbClr val="585858"/>
                </a:solidFill>
                <a:latin typeface="Trebuchet MS"/>
                <a:cs typeface="Trebuchet MS"/>
              </a:rPr>
              <a:t>h</a:t>
            </a:r>
            <a:r>
              <a:rPr dirty="0" sz="1000" spc="-85" b="1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dirty="0" sz="1000" spc="-85" b="1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dirty="0" sz="1000" spc="-70" b="1">
                <a:solidFill>
                  <a:srgbClr val="585858"/>
                </a:solidFill>
                <a:latin typeface="Trebuchet MS"/>
                <a:cs typeface="Trebuchet MS"/>
              </a:rPr>
              <a:t>ica</a:t>
            </a:r>
            <a:r>
              <a:rPr dirty="0" sz="1000" spc="-70" b="1">
                <a:solidFill>
                  <a:srgbClr val="585858"/>
                </a:solidFill>
                <a:latin typeface="Trebuchet MS"/>
                <a:cs typeface="Trebuchet MS"/>
              </a:rPr>
              <a:t>l  </a:t>
            </a:r>
            <a:r>
              <a:rPr dirty="0" sz="1000" spc="-85" b="1">
                <a:solidFill>
                  <a:srgbClr val="585858"/>
                </a:solidFill>
                <a:latin typeface="Trebuchet MS"/>
                <a:cs typeface="Trebuchet MS"/>
              </a:rPr>
              <a:t>events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142744" y="3422903"/>
            <a:ext cx="755904" cy="2468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124455" y="3198876"/>
            <a:ext cx="794004" cy="298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313177" y="3244977"/>
            <a:ext cx="450850" cy="443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20955">
              <a:lnSpc>
                <a:spcPct val="100000"/>
              </a:lnSpc>
            </a:pPr>
            <a:r>
              <a:rPr dirty="0" sz="1000" spc="-5">
                <a:solidFill>
                  <a:srgbClr val="FFFFFF"/>
                </a:solidFill>
                <a:latin typeface="JasmineUPC"/>
                <a:cs typeface="JasmineUPC"/>
              </a:rPr>
              <a:t>2</a:t>
            </a:r>
            <a:endParaRPr sz="1000">
              <a:latin typeface="JasmineUPC"/>
              <a:cs typeface="JasmineUPC"/>
            </a:endParaRPr>
          </a:p>
          <a:p>
            <a:pPr marL="27305" indent="-27305">
              <a:lnSpc>
                <a:spcPts val="1019"/>
              </a:lnSpc>
              <a:spcBef>
                <a:spcPts val="270"/>
              </a:spcBef>
              <a:buFont typeface="Arial"/>
              <a:buChar char="•"/>
              <a:tabLst>
                <a:tab pos="55244" algn="l"/>
              </a:tabLst>
            </a:pPr>
            <a:r>
              <a:rPr dirty="0" sz="1000" spc="-105" b="1">
                <a:solidFill>
                  <a:srgbClr val="585858"/>
                </a:solidFill>
                <a:latin typeface="Trebuchet MS"/>
                <a:cs typeface="Trebuchet MS"/>
              </a:rPr>
              <a:t>Volume  </a:t>
            </a:r>
            <a:r>
              <a:rPr dirty="0" sz="1000" spc="-70" b="1">
                <a:solidFill>
                  <a:srgbClr val="585858"/>
                </a:solidFill>
                <a:latin typeface="Trebuchet MS"/>
                <a:cs typeface="Trebuchet MS"/>
              </a:rPr>
              <a:t>c</a:t>
            </a:r>
            <a:r>
              <a:rPr dirty="0" sz="1000" spc="-80" b="1">
                <a:solidFill>
                  <a:srgbClr val="585858"/>
                </a:solidFill>
                <a:latin typeface="Trebuchet MS"/>
                <a:cs typeface="Trebuchet MS"/>
              </a:rPr>
              <a:t>h</a:t>
            </a:r>
            <a:r>
              <a:rPr dirty="0" sz="1000" spc="-85" b="1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dirty="0" sz="1000" spc="-85" b="1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dirty="0" sz="1000" spc="-5" b="1">
                <a:solidFill>
                  <a:srgbClr val="585858"/>
                </a:solidFill>
                <a:latin typeface="Trebuchet MS"/>
                <a:cs typeface="Trebuchet MS"/>
              </a:rPr>
              <a:t>g</a:t>
            </a:r>
            <a:r>
              <a:rPr dirty="0" sz="1000" spc="-50" b="1">
                <a:solidFill>
                  <a:srgbClr val="585858"/>
                </a:solidFill>
                <a:latin typeface="Trebuchet MS"/>
                <a:cs typeface="Trebuchet MS"/>
              </a:rPr>
              <a:t>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54095" y="3422903"/>
            <a:ext cx="755904" cy="2468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34283" y="3198876"/>
            <a:ext cx="795528" cy="298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187954" y="3244977"/>
            <a:ext cx="497840" cy="443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5">
                <a:solidFill>
                  <a:srgbClr val="FFFFFF"/>
                </a:solidFill>
                <a:latin typeface="JasmineUPC"/>
                <a:cs typeface="JasmineUPC"/>
              </a:rPr>
              <a:t>3</a:t>
            </a:r>
            <a:endParaRPr sz="1000">
              <a:latin typeface="JasmineUPC"/>
              <a:cs typeface="JasmineUPC"/>
            </a:endParaRPr>
          </a:p>
          <a:p>
            <a:pPr marL="63500" indent="-63500">
              <a:lnSpc>
                <a:spcPts val="1019"/>
              </a:lnSpc>
              <a:spcBef>
                <a:spcPts val="270"/>
              </a:spcBef>
              <a:buFont typeface="Arial"/>
              <a:buChar char="•"/>
              <a:tabLst>
                <a:tab pos="55244" algn="l"/>
              </a:tabLst>
            </a:pPr>
            <a:r>
              <a:rPr dirty="0" sz="1000" spc="-50" b="1">
                <a:solidFill>
                  <a:srgbClr val="585858"/>
                </a:solidFill>
                <a:latin typeface="Trebuchet MS"/>
                <a:cs typeface="Trebuchet MS"/>
              </a:rPr>
              <a:t>P</a:t>
            </a:r>
            <a:r>
              <a:rPr dirty="0" sz="1000" spc="-120" b="1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dirty="0" sz="1000" spc="-50" b="1">
                <a:solidFill>
                  <a:srgbClr val="585858"/>
                </a:solidFill>
                <a:latin typeface="Trebuchet MS"/>
                <a:cs typeface="Trebuchet MS"/>
              </a:rPr>
              <a:t>es</a:t>
            </a:r>
            <a:r>
              <a:rPr dirty="0" sz="1000" spc="-30" b="1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dirty="0" sz="1000" spc="-35" b="1">
                <a:solidFill>
                  <a:srgbClr val="585858"/>
                </a:solidFill>
                <a:latin typeface="Trebuchet MS"/>
                <a:cs typeface="Trebuchet MS"/>
              </a:rPr>
              <a:t>u</a:t>
            </a:r>
            <a:r>
              <a:rPr dirty="0" sz="1000" spc="-120" b="1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dirty="0" sz="1000" spc="-85" b="1">
                <a:solidFill>
                  <a:srgbClr val="585858"/>
                </a:solidFill>
                <a:latin typeface="Trebuchet MS"/>
                <a:cs typeface="Trebuchet MS"/>
              </a:rPr>
              <a:t>e  </a:t>
            </a:r>
            <a:r>
              <a:rPr dirty="0" sz="1000" spc="-70" b="1">
                <a:solidFill>
                  <a:srgbClr val="585858"/>
                </a:solidFill>
                <a:latin typeface="Trebuchet MS"/>
                <a:cs typeface="Trebuchet MS"/>
              </a:rPr>
              <a:t>c</a:t>
            </a:r>
            <a:r>
              <a:rPr dirty="0" sz="1000" spc="-80" b="1">
                <a:solidFill>
                  <a:srgbClr val="585858"/>
                </a:solidFill>
                <a:latin typeface="Trebuchet MS"/>
                <a:cs typeface="Trebuchet MS"/>
              </a:rPr>
              <a:t>h</a:t>
            </a:r>
            <a:r>
              <a:rPr dirty="0" sz="1000" spc="-85" b="1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dirty="0" sz="1000" spc="-85" b="1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dirty="0" sz="1000" spc="-5" b="1">
                <a:solidFill>
                  <a:srgbClr val="585858"/>
                </a:solidFill>
                <a:latin typeface="Trebuchet MS"/>
                <a:cs typeface="Trebuchet MS"/>
              </a:rPr>
              <a:t>g</a:t>
            </a:r>
            <a:r>
              <a:rPr dirty="0" sz="1000" spc="-50" b="1">
                <a:solidFill>
                  <a:srgbClr val="585858"/>
                </a:solidFill>
                <a:latin typeface="Trebuchet MS"/>
                <a:cs typeface="Trebuchet MS"/>
              </a:rPr>
              <a:t>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965447" y="3422903"/>
            <a:ext cx="755903" cy="2468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945635" y="3198876"/>
            <a:ext cx="795527" cy="2987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4187697" y="3244977"/>
            <a:ext cx="372745" cy="443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46990">
              <a:lnSpc>
                <a:spcPct val="100000"/>
              </a:lnSpc>
            </a:pPr>
            <a:r>
              <a:rPr dirty="0" sz="1000" spc="-5">
                <a:solidFill>
                  <a:srgbClr val="FFFFFF"/>
                </a:solidFill>
                <a:latin typeface="JasmineUPC"/>
                <a:cs typeface="JasmineUPC"/>
              </a:rPr>
              <a:t>4</a:t>
            </a:r>
            <a:endParaRPr sz="1000">
              <a:latin typeface="JasmineUPC"/>
              <a:cs typeface="JasmineUPC"/>
            </a:endParaRPr>
          </a:p>
          <a:p>
            <a:pPr marL="1270" indent="-1270">
              <a:lnSpc>
                <a:spcPts val="1019"/>
              </a:lnSpc>
              <a:spcBef>
                <a:spcPts val="270"/>
              </a:spcBef>
              <a:buFont typeface="Arial"/>
              <a:buChar char="•"/>
              <a:tabLst>
                <a:tab pos="55244" algn="l"/>
              </a:tabLst>
            </a:pPr>
            <a:r>
              <a:rPr dirty="0" sz="1000" spc="-110" b="1">
                <a:solidFill>
                  <a:srgbClr val="585858"/>
                </a:solidFill>
                <a:latin typeface="Trebuchet MS"/>
                <a:cs typeface="Trebuchet MS"/>
              </a:rPr>
              <a:t>Heart  </a:t>
            </a:r>
            <a:r>
              <a:rPr dirty="0" sz="1000" spc="-20" b="1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dirty="0" sz="1000" spc="-20" b="1">
                <a:solidFill>
                  <a:srgbClr val="585858"/>
                </a:solidFill>
                <a:latin typeface="Trebuchet MS"/>
                <a:cs typeface="Trebuchet MS"/>
              </a:rPr>
              <a:t>o</a:t>
            </a:r>
            <a:r>
              <a:rPr dirty="0" sz="1000" spc="-95" b="1">
                <a:solidFill>
                  <a:srgbClr val="585858"/>
                </a:solidFill>
                <a:latin typeface="Trebuchet MS"/>
                <a:cs typeface="Trebuchet MS"/>
              </a:rPr>
              <a:t>u</a:t>
            </a:r>
            <a:r>
              <a:rPr dirty="0" sz="1000" spc="-95" b="1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dirty="0" sz="1000" spc="-85" b="1">
                <a:solidFill>
                  <a:srgbClr val="585858"/>
                </a:solidFill>
                <a:latin typeface="Trebuchet MS"/>
                <a:cs typeface="Trebuchet MS"/>
              </a:rPr>
              <a:t>d</a:t>
            </a:r>
            <a:r>
              <a:rPr dirty="0" sz="1000" spc="20" b="1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876800" y="3422903"/>
            <a:ext cx="755903" cy="2468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856988" y="3198876"/>
            <a:ext cx="795527" cy="2987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4960365" y="3244977"/>
            <a:ext cx="651510" cy="443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48260">
              <a:lnSpc>
                <a:spcPct val="100000"/>
              </a:lnSpc>
            </a:pPr>
            <a:r>
              <a:rPr dirty="0" sz="1000" spc="-5">
                <a:solidFill>
                  <a:srgbClr val="FFFFFF"/>
                </a:solidFill>
                <a:latin typeface="JasmineUPC"/>
                <a:cs typeface="JasmineUPC"/>
              </a:rPr>
              <a:t>5</a:t>
            </a:r>
            <a:endParaRPr sz="1000">
              <a:latin typeface="JasmineUPC"/>
              <a:cs typeface="JasmineUPC"/>
            </a:endParaRPr>
          </a:p>
          <a:p>
            <a:pPr indent="40640">
              <a:lnSpc>
                <a:spcPts val="1019"/>
              </a:lnSpc>
              <a:spcBef>
                <a:spcPts val="270"/>
              </a:spcBef>
              <a:buFont typeface="Arial"/>
              <a:buChar char="•"/>
              <a:tabLst>
                <a:tab pos="96520" algn="l"/>
              </a:tabLst>
            </a:pPr>
            <a:r>
              <a:rPr dirty="0" sz="1000" spc="-80" b="1">
                <a:solidFill>
                  <a:srgbClr val="585858"/>
                </a:solidFill>
                <a:latin typeface="Trebuchet MS"/>
                <a:cs typeface="Trebuchet MS"/>
              </a:rPr>
              <a:t>Electrical  </a:t>
            </a:r>
            <a:r>
              <a:rPr dirty="0" sz="1000" spc="-85" b="1">
                <a:solidFill>
                  <a:srgbClr val="585858"/>
                </a:solidFill>
                <a:latin typeface="Trebuchet MS"/>
                <a:cs typeface="Trebuchet MS"/>
              </a:rPr>
              <a:t>events</a:t>
            </a:r>
            <a:r>
              <a:rPr dirty="0" sz="1000" spc="-155" b="1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dirty="0" sz="1000" spc="-60" b="1">
                <a:solidFill>
                  <a:srgbClr val="585858"/>
                </a:solidFill>
                <a:latin typeface="Trebuchet MS"/>
                <a:cs typeface="Trebuchet MS"/>
              </a:rPr>
              <a:t>(ECG)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5399278" y="4132198"/>
            <a:ext cx="42545" cy="90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15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43304" y="868933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0"/>
                </a:moveTo>
                <a:lnTo>
                  <a:pt x="4571365" y="3428110"/>
                </a:lnTo>
                <a:lnTo>
                  <a:pt x="4571365" y="0"/>
                </a:lnTo>
                <a:lnTo>
                  <a:pt x="0" y="0"/>
                </a:lnTo>
                <a:lnTo>
                  <a:pt x="0" y="342811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463039" y="4844796"/>
            <a:ext cx="683260" cy="1986280"/>
          </a:xfrm>
          <a:custGeom>
            <a:avLst/>
            <a:gdLst/>
            <a:ahLst/>
            <a:cxnLst/>
            <a:rect l="l" t="t" r="r" b="b"/>
            <a:pathLst>
              <a:path w="683260" h="1986279">
                <a:moveTo>
                  <a:pt x="682752" y="0"/>
                </a:moveTo>
                <a:lnTo>
                  <a:pt x="492252" y="0"/>
                </a:lnTo>
                <a:lnTo>
                  <a:pt x="0" y="1940559"/>
                </a:lnTo>
                <a:lnTo>
                  <a:pt x="180974" y="1985771"/>
                </a:lnTo>
                <a:lnTo>
                  <a:pt x="682752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245108" y="4844796"/>
            <a:ext cx="668020" cy="1931035"/>
          </a:xfrm>
          <a:custGeom>
            <a:avLst/>
            <a:gdLst/>
            <a:ahLst/>
            <a:cxnLst/>
            <a:rect l="l" t="t" r="r" b="b"/>
            <a:pathLst>
              <a:path w="668019" h="1931034">
                <a:moveTo>
                  <a:pt x="667511" y="0"/>
                </a:moveTo>
                <a:lnTo>
                  <a:pt x="477266" y="0"/>
                </a:lnTo>
                <a:lnTo>
                  <a:pt x="0" y="1885695"/>
                </a:lnTo>
                <a:lnTo>
                  <a:pt x="180720" y="1930908"/>
                </a:lnTo>
                <a:lnTo>
                  <a:pt x="667511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246632" y="6733031"/>
            <a:ext cx="969644" cy="1541145"/>
          </a:xfrm>
          <a:custGeom>
            <a:avLst/>
            <a:gdLst/>
            <a:ahLst/>
            <a:cxnLst/>
            <a:rect l="l" t="t" r="r" b="b"/>
            <a:pathLst>
              <a:path w="969644" h="1541145">
                <a:moveTo>
                  <a:pt x="0" y="0"/>
                </a:moveTo>
                <a:lnTo>
                  <a:pt x="926338" y="1540764"/>
                </a:lnTo>
                <a:lnTo>
                  <a:pt x="969263" y="1540764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466088" y="6787895"/>
            <a:ext cx="1187450" cy="1485900"/>
          </a:xfrm>
          <a:custGeom>
            <a:avLst/>
            <a:gdLst/>
            <a:ahLst/>
            <a:cxnLst/>
            <a:rect l="l" t="t" r="r" b="b"/>
            <a:pathLst>
              <a:path w="1187450" h="1485900">
                <a:moveTo>
                  <a:pt x="0" y="0"/>
                </a:moveTo>
                <a:lnTo>
                  <a:pt x="1145159" y="1485899"/>
                </a:lnTo>
                <a:lnTo>
                  <a:pt x="1187195" y="1485899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463039" y="6784847"/>
            <a:ext cx="1670685" cy="1489075"/>
          </a:xfrm>
          <a:custGeom>
            <a:avLst/>
            <a:gdLst/>
            <a:ahLst/>
            <a:cxnLst/>
            <a:rect l="l" t="t" r="r" b="b"/>
            <a:pathLst>
              <a:path w="1670685" h="1489075">
                <a:moveTo>
                  <a:pt x="0" y="0"/>
                </a:moveTo>
                <a:lnTo>
                  <a:pt x="2412" y="2412"/>
                </a:lnTo>
                <a:lnTo>
                  <a:pt x="1189228" y="1488948"/>
                </a:lnTo>
                <a:lnTo>
                  <a:pt x="1670303" y="1488948"/>
                </a:lnTo>
                <a:lnTo>
                  <a:pt x="180974" y="45212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245108" y="6731507"/>
            <a:ext cx="1330960" cy="1542415"/>
          </a:xfrm>
          <a:custGeom>
            <a:avLst/>
            <a:gdLst/>
            <a:ahLst/>
            <a:cxnLst/>
            <a:rect l="l" t="t" r="r" b="b"/>
            <a:pathLst>
              <a:path w="1330960" h="1542415">
                <a:moveTo>
                  <a:pt x="0" y="0"/>
                </a:moveTo>
                <a:lnTo>
                  <a:pt x="2387" y="2413"/>
                </a:lnTo>
                <a:lnTo>
                  <a:pt x="970787" y="1542288"/>
                </a:lnTo>
                <a:lnTo>
                  <a:pt x="1330452" y="1542288"/>
                </a:lnTo>
                <a:lnTo>
                  <a:pt x="178561" y="47625"/>
                </a:lnTo>
                <a:lnTo>
                  <a:pt x="182197" y="47625"/>
                </a:lnTo>
                <a:lnTo>
                  <a:pt x="180975" y="45212"/>
                </a:lnTo>
                <a:lnTo>
                  <a:pt x="176275" y="42799"/>
                </a:lnTo>
                <a:lnTo>
                  <a:pt x="0" y="0"/>
                </a:lnTo>
                <a:close/>
              </a:path>
              <a:path w="1330960" h="1542415">
                <a:moveTo>
                  <a:pt x="185281" y="53711"/>
                </a:moveTo>
                <a:lnTo>
                  <a:pt x="185800" y="54737"/>
                </a:lnTo>
                <a:lnTo>
                  <a:pt x="209550" y="88011"/>
                </a:lnTo>
                <a:lnTo>
                  <a:pt x="185281" y="53711"/>
                </a:lnTo>
                <a:close/>
              </a:path>
              <a:path w="1330960" h="1542415">
                <a:moveTo>
                  <a:pt x="182197" y="47625"/>
                </a:moveTo>
                <a:lnTo>
                  <a:pt x="180975" y="47625"/>
                </a:lnTo>
                <a:lnTo>
                  <a:pt x="185281" y="53711"/>
                </a:lnTo>
                <a:lnTo>
                  <a:pt x="182197" y="47625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245108" y="6731507"/>
            <a:ext cx="180340" cy="44450"/>
          </a:xfrm>
          <a:custGeom>
            <a:avLst/>
            <a:gdLst/>
            <a:ahLst/>
            <a:cxnLst/>
            <a:rect l="l" t="t" r="r" b="b"/>
            <a:pathLst>
              <a:path w="180340" h="44450">
                <a:moveTo>
                  <a:pt x="0" y="0"/>
                </a:moveTo>
                <a:lnTo>
                  <a:pt x="179831" y="44196"/>
                </a:lnTo>
                <a:lnTo>
                  <a:pt x="175132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29A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423416" y="6778752"/>
            <a:ext cx="30480" cy="40005"/>
          </a:xfrm>
          <a:custGeom>
            <a:avLst/>
            <a:gdLst/>
            <a:ahLst/>
            <a:cxnLst/>
            <a:rect l="l" t="t" r="r" b="b"/>
            <a:pathLst>
              <a:path w="30480" h="40004">
                <a:moveTo>
                  <a:pt x="2286" y="0"/>
                </a:moveTo>
                <a:lnTo>
                  <a:pt x="0" y="0"/>
                </a:lnTo>
                <a:lnTo>
                  <a:pt x="30480" y="39624"/>
                </a:lnTo>
                <a:lnTo>
                  <a:pt x="2286" y="0"/>
                </a:lnTo>
                <a:close/>
              </a:path>
            </a:pathLst>
          </a:custGeom>
          <a:solidFill>
            <a:srgbClr val="29A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017776" y="6097523"/>
            <a:ext cx="3215640" cy="48310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1143304" y="4845684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/>
              <a:cs typeface="Times New Roman"/>
            </a:endParaRPr>
          </a:p>
          <a:p>
            <a:pPr marL="1001394">
              <a:lnSpc>
                <a:spcPct val="100000"/>
              </a:lnSpc>
            </a:pPr>
            <a:r>
              <a:rPr dirty="0" sz="1800" spc="155">
                <a:solidFill>
                  <a:srgbClr val="C00000"/>
                </a:solidFill>
                <a:latin typeface="Arial"/>
                <a:cs typeface="Arial"/>
              </a:rPr>
              <a:t>Electrical </a:t>
            </a:r>
            <a:r>
              <a:rPr dirty="0" sz="1800" spc="50">
                <a:solidFill>
                  <a:srgbClr val="C00000"/>
                </a:solidFill>
                <a:latin typeface="Arial"/>
                <a:cs typeface="Arial"/>
              </a:rPr>
              <a:t>Changes</a:t>
            </a:r>
            <a:r>
              <a:rPr dirty="0" sz="1800" spc="-3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130">
                <a:solidFill>
                  <a:srgbClr val="C00000"/>
                </a:solidFill>
                <a:latin typeface="Arial"/>
                <a:cs typeface="Arial"/>
              </a:rPr>
              <a:t>(ECG)</a:t>
            </a:r>
            <a:endParaRPr sz="1800">
              <a:latin typeface="Arial"/>
              <a:cs typeface="Arial"/>
            </a:endParaRPr>
          </a:p>
          <a:p>
            <a:pPr marL="1019810">
              <a:lnSpc>
                <a:spcPct val="100000"/>
              </a:lnSpc>
            </a:pPr>
            <a:r>
              <a:rPr dirty="0" sz="1800" spc="195">
                <a:solidFill>
                  <a:srgbClr val="C00000"/>
                </a:solidFill>
                <a:latin typeface="Arial"/>
                <a:cs typeface="Arial"/>
              </a:rPr>
              <a:t>During</a:t>
            </a:r>
            <a:r>
              <a:rPr dirty="0" sz="1800" spc="-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17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dirty="0" sz="1800" spc="-8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114">
                <a:solidFill>
                  <a:srgbClr val="C00000"/>
                </a:solidFill>
                <a:latin typeface="Arial"/>
                <a:cs typeface="Arial"/>
              </a:rPr>
              <a:t>Cardiac</a:t>
            </a:r>
            <a:r>
              <a:rPr dirty="0" sz="1800" spc="-7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75">
                <a:solidFill>
                  <a:srgbClr val="C00000"/>
                </a:solidFill>
                <a:latin typeface="Arial"/>
                <a:cs typeface="Arial"/>
              </a:rPr>
              <a:t>Cycle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036064" y="6371844"/>
            <a:ext cx="3179064" cy="48310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742688" y="4902708"/>
            <a:ext cx="918972" cy="3611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143000" y="7059168"/>
            <a:ext cx="4572000" cy="58064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43000" y="891539"/>
            <a:ext cx="1031748" cy="637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29867" y="890016"/>
            <a:ext cx="891540" cy="4831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95983" y="2165604"/>
            <a:ext cx="4102608" cy="5958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69850" rIns="0" bIns="0" rtlCol="0" vert="horz">
            <a:spAutoFit/>
          </a:bodyPr>
          <a:lstStyle/>
          <a:p>
            <a:pPr marL="212725">
              <a:lnSpc>
                <a:spcPct val="100000"/>
              </a:lnSpc>
              <a:spcBef>
                <a:spcPts val="550"/>
              </a:spcBef>
            </a:pP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ECG?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algn="ctr" marL="34925">
              <a:lnSpc>
                <a:spcPct val="100000"/>
              </a:lnSpc>
              <a:spcBef>
                <a:spcPts val="1585"/>
              </a:spcBef>
            </a:pPr>
            <a:r>
              <a:rPr dirty="0" sz="1300" spc="-15" b="1">
                <a:solidFill>
                  <a:srgbClr val="001F5F"/>
                </a:solidFill>
                <a:latin typeface="Calibri"/>
                <a:cs typeface="Calibri"/>
              </a:rPr>
              <a:t>Record </a:t>
            </a:r>
            <a:r>
              <a:rPr dirty="0" sz="1300" spc="-5" b="1">
                <a:solidFill>
                  <a:srgbClr val="001F5F"/>
                </a:solidFill>
                <a:latin typeface="Calibri"/>
                <a:cs typeface="Calibri"/>
              </a:rPr>
              <a:t>of the </a:t>
            </a:r>
            <a:r>
              <a:rPr dirty="0" sz="1300" spc="-10" b="1">
                <a:solidFill>
                  <a:srgbClr val="001F5F"/>
                </a:solidFill>
                <a:latin typeface="Calibri"/>
                <a:cs typeface="Calibri"/>
              </a:rPr>
              <a:t>electrical activity </a:t>
            </a:r>
            <a:r>
              <a:rPr dirty="0" sz="1300" spc="-5" b="1">
                <a:solidFill>
                  <a:srgbClr val="001F5F"/>
                </a:solidFill>
                <a:latin typeface="Calibri"/>
                <a:cs typeface="Calibri"/>
              </a:rPr>
              <a:t>(action</a:t>
            </a:r>
            <a:r>
              <a:rPr dirty="0" sz="1300" spc="2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001F5F"/>
                </a:solidFill>
                <a:latin typeface="Calibri"/>
                <a:cs typeface="Calibri"/>
              </a:rPr>
              <a:t>potentials)</a:t>
            </a:r>
            <a:endParaRPr sz="1300">
              <a:latin typeface="Calibri"/>
              <a:cs typeface="Calibri"/>
            </a:endParaRPr>
          </a:p>
          <a:p>
            <a:pPr algn="ctr" marL="37465">
              <a:lnSpc>
                <a:spcPct val="100000"/>
              </a:lnSpc>
            </a:pPr>
            <a:r>
              <a:rPr dirty="0" sz="1300" spc="-15" b="1">
                <a:solidFill>
                  <a:srgbClr val="001F5F"/>
                </a:solidFill>
                <a:latin typeface="Calibri"/>
                <a:cs typeface="Calibri"/>
              </a:rPr>
              <a:t>generated </a:t>
            </a:r>
            <a:r>
              <a:rPr dirty="0" sz="1300" spc="-10" b="1">
                <a:solidFill>
                  <a:srgbClr val="001F5F"/>
                </a:solidFill>
                <a:latin typeface="Calibri"/>
                <a:cs typeface="Calibri"/>
              </a:rPr>
              <a:t>by </a:t>
            </a:r>
            <a:r>
              <a:rPr dirty="0" sz="1300" spc="-5" b="1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dirty="0" sz="1300" spc="-10" b="1">
                <a:solidFill>
                  <a:srgbClr val="001F5F"/>
                </a:solidFill>
                <a:latin typeface="Calibri"/>
                <a:cs typeface="Calibri"/>
              </a:rPr>
              <a:t>heart from chest surface, </a:t>
            </a:r>
            <a:r>
              <a:rPr dirty="0" sz="1300" spc="-5" b="1">
                <a:solidFill>
                  <a:srgbClr val="001F5F"/>
                </a:solidFill>
                <a:latin typeface="Calibri"/>
                <a:cs typeface="Calibri"/>
              </a:rPr>
              <a:t>per unit</a:t>
            </a:r>
            <a:r>
              <a:rPr dirty="0" sz="1300" spc="27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001F5F"/>
                </a:solidFill>
                <a:latin typeface="Calibri"/>
                <a:cs typeface="Calibri"/>
              </a:rPr>
              <a:t>time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Times New Roman"/>
              <a:cs typeface="Times New Roman"/>
            </a:endParaRPr>
          </a:p>
          <a:p>
            <a:pPr algn="r" marR="251460">
              <a:lnSpc>
                <a:spcPct val="100000"/>
              </a:lnSpc>
            </a:pP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375407" y="5300853"/>
            <a:ext cx="3074924" cy="1832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143304" y="4845684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marL="567690" marR="1720214" indent="-181610">
              <a:lnSpc>
                <a:spcPct val="100000"/>
              </a:lnSpc>
              <a:buClr>
                <a:srgbClr val="C00000"/>
              </a:buClr>
              <a:buSzPct val="75000"/>
              <a:buFont typeface="Wingdings"/>
              <a:buChar char=""/>
              <a:tabLst>
                <a:tab pos="568325" algn="l"/>
              </a:tabLst>
            </a:pPr>
            <a:r>
              <a:rPr dirty="0" sz="1200" spc="-10">
                <a:latin typeface="Calibri"/>
                <a:cs typeface="Calibri"/>
              </a:rPr>
              <a:t>ECG </a:t>
            </a:r>
            <a:r>
              <a:rPr dirty="0" sz="1200">
                <a:latin typeface="Calibri"/>
                <a:cs typeface="Calibri"/>
              </a:rPr>
              <a:t>is </a:t>
            </a:r>
            <a:r>
              <a:rPr dirty="0" sz="1200" spc="-5">
                <a:latin typeface="Calibri"/>
                <a:cs typeface="Calibri"/>
              </a:rPr>
              <a:t>displayed on </a:t>
            </a:r>
            <a:r>
              <a:rPr dirty="0" sz="1200">
                <a:latin typeface="Calibri"/>
                <a:cs typeface="Calibri"/>
              </a:rPr>
              <a:t>a </a:t>
            </a:r>
            <a:r>
              <a:rPr dirty="0" sz="1200" spc="-5">
                <a:latin typeface="Calibri"/>
                <a:cs typeface="Calibri"/>
              </a:rPr>
              <a:t>graph </a:t>
            </a:r>
            <a:r>
              <a:rPr dirty="0" sz="1200">
                <a:latin typeface="Calibri"/>
                <a:cs typeface="Calibri"/>
              </a:rPr>
              <a:t>paper as  </a:t>
            </a:r>
            <a:r>
              <a:rPr dirty="0" sz="1200" spc="-10">
                <a:latin typeface="Calibri"/>
                <a:cs typeface="Calibri"/>
              </a:rPr>
              <a:t>waves.</a:t>
            </a:r>
            <a:endParaRPr sz="1200">
              <a:latin typeface="Calibri"/>
              <a:cs typeface="Calibri"/>
            </a:endParaRPr>
          </a:p>
          <a:p>
            <a:pPr marL="567690" marR="2238375" indent="-18161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SzPct val="75000"/>
              <a:buFont typeface="Wingdings"/>
              <a:buChar char=""/>
              <a:tabLst>
                <a:tab pos="568325" algn="l"/>
              </a:tabLst>
            </a:pPr>
            <a:r>
              <a:rPr dirty="0" sz="1200">
                <a:latin typeface="Calibri"/>
                <a:cs typeface="Calibri"/>
              </a:rPr>
              <a:t>Speed: </a:t>
            </a:r>
            <a:r>
              <a:rPr dirty="0" sz="1200" spc="-10">
                <a:latin typeface="Calibri"/>
                <a:cs typeface="Calibri"/>
              </a:rPr>
              <a:t>ECG </a:t>
            </a:r>
            <a:r>
              <a:rPr dirty="0" sz="1200">
                <a:latin typeface="Calibri"/>
                <a:cs typeface="Calibri"/>
              </a:rPr>
              <a:t>machine runs </a:t>
            </a:r>
            <a:r>
              <a:rPr dirty="0" sz="1200" spc="-10">
                <a:latin typeface="Calibri"/>
                <a:cs typeface="Calibri"/>
              </a:rPr>
              <a:t>at  </a:t>
            </a:r>
            <a:r>
              <a:rPr dirty="0" sz="1200" spc="-5">
                <a:latin typeface="Calibri"/>
                <a:cs typeface="Calibri"/>
              </a:rPr>
              <a:t>25mm/sec.</a:t>
            </a:r>
            <a:endParaRPr sz="1200">
              <a:latin typeface="Calibri"/>
              <a:cs typeface="Calibri"/>
            </a:endParaRPr>
          </a:p>
          <a:p>
            <a:pPr lvl="1" marL="796290" indent="-173990">
              <a:lnSpc>
                <a:spcPct val="100000"/>
              </a:lnSpc>
              <a:spcBef>
                <a:spcPts val="305"/>
              </a:spcBef>
              <a:buClr>
                <a:srgbClr val="C00000"/>
              </a:buClr>
              <a:buSzPct val="75000"/>
              <a:buFont typeface="Wingdings"/>
              <a:buChar char=""/>
              <a:tabLst>
                <a:tab pos="796290" algn="l"/>
                <a:tab pos="796925" algn="l"/>
              </a:tabLst>
            </a:pPr>
            <a:r>
              <a:rPr dirty="0" sz="1000" spc="-10">
                <a:latin typeface="Calibri"/>
                <a:cs typeface="Calibri"/>
              </a:rPr>
              <a:t>X-axis </a:t>
            </a:r>
            <a:r>
              <a:rPr dirty="0" sz="1000" spc="-5">
                <a:latin typeface="Calibri"/>
                <a:cs typeface="Calibri"/>
              </a:rPr>
              <a:t>is the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time.</a:t>
            </a:r>
            <a:endParaRPr sz="1000">
              <a:latin typeface="Calibri"/>
              <a:cs typeface="Calibri"/>
            </a:endParaRPr>
          </a:p>
          <a:p>
            <a:pPr lvl="1" marL="796290" indent="-173990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SzPct val="75000"/>
              <a:buFont typeface="Wingdings"/>
              <a:buChar char=""/>
              <a:tabLst>
                <a:tab pos="796290" algn="l"/>
                <a:tab pos="796925" algn="l"/>
              </a:tabLst>
            </a:pPr>
            <a:r>
              <a:rPr dirty="0" sz="1000" spc="-10">
                <a:latin typeface="Calibri"/>
                <a:cs typeface="Calibri"/>
              </a:rPr>
              <a:t>1mm </a:t>
            </a:r>
            <a:r>
              <a:rPr dirty="0" sz="1000" spc="-5">
                <a:latin typeface="Calibri"/>
                <a:cs typeface="Calibri"/>
              </a:rPr>
              <a:t>square </a:t>
            </a:r>
            <a:r>
              <a:rPr dirty="0" sz="1000" spc="-10">
                <a:latin typeface="Calibri"/>
                <a:cs typeface="Calibri"/>
              </a:rPr>
              <a:t>corresponds to </a:t>
            </a:r>
            <a:r>
              <a:rPr dirty="0" sz="1000" spc="-5">
                <a:latin typeface="Calibri"/>
                <a:cs typeface="Calibri"/>
              </a:rPr>
              <a:t>0.04</a:t>
            </a:r>
            <a:r>
              <a:rPr dirty="0" sz="1000" spc="5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sec.</a:t>
            </a:r>
            <a:endParaRPr sz="1000">
              <a:latin typeface="Calibri"/>
              <a:cs typeface="Calibri"/>
            </a:endParaRPr>
          </a:p>
          <a:p>
            <a:pPr marL="567690" indent="-173990">
              <a:lnSpc>
                <a:spcPct val="100000"/>
              </a:lnSpc>
              <a:spcBef>
                <a:spcPts val="590"/>
              </a:spcBef>
              <a:buClr>
                <a:srgbClr val="C00000"/>
              </a:buClr>
              <a:buSzPct val="75000"/>
              <a:buFont typeface="Wingdings"/>
              <a:buChar char=""/>
              <a:tabLst>
                <a:tab pos="568325" algn="l"/>
              </a:tabLst>
            </a:pPr>
            <a:r>
              <a:rPr dirty="0" sz="1200" spc="-15">
                <a:latin typeface="Calibri"/>
                <a:cs typeface="Calibri"/>
              </a:rPr>
              <a:t>Voltage </a:t>
            </a:r>
            <a:r>
              <a:rPr dirty="0" sz="1200">
                <a:latin typeface="Calibri"/>
                <a:cs typeface="Calibri"/>
              </a:rPr>
              <a:t>is </a:t>
            </a:r>
            <a:r>
              <a:rPr dirty="0" sz="1200" spc="-5">
                <a:latin typeface="Calibri"/>
                <a:cs typeface="Calibri"/>
              </a:rPr>
              <a:t>measured on vertical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Y-axis.</a:t>
            </a:r>
            <a:endParaRPr sz="1200">
              <a:latin typeface="Calibri"/>
              <a:cs typeface="Calibri"/>
            </a:endParaRPr>
          </a:p>
          <a:p>
            <a:pPr marL="622300">
              <a:lnSpc>
                <a:spcPct val="100000"/>
              </a:lnSpc>
              <a:spcBef>
                <a:spcPts val="305"/>
              </a:spcBef>
              <a:tabLst>
                <a:tab pos="796290" algn="l"/>
              </a:tabLst>
            </a:pPr>
            <a:r>
              <a:rPr dirty="0" sz="75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r>
              <a:rPr dirty="0" sz="75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dirty="0" sz="1000" spc="-15">
                <a:latin typeface="Calibri"/>
                <a:cs typeface="Calibri"/>
              </a:rPr>
              <a:t>0.1mV/mm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(1mV=10mm.)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r" marR="251460">
              <a:lnSpc>
                <a:spcPct val="100000"/>
              </a:lnSpc>
              <a:spcBef>
                <a:spcPts val="720"/>
              </a:spcBef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6</a:t>
            </a:r>
            <a:endParaRPr sz="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43000" y="4844796"/>
            <a:ext cx="1226820" cy="9616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069460" y="5659120"/>
            <a:ext cx="1595767" cy="15845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066794" y="5656579"/>
            <a:ext cx="1601470" cy="1590040"/>
          </a:xfrm>
          <a:custGeom>
            <a:avLst/>
            <a:gdLst/>
            <a:ahLst/>
            <a:cxnLst/>
            <a:rect l="l" t="t" r="r" b="b"/>
            <a:pathLst>
              <a:path w="1601470" h="1590040">
                <a:moveTo>
                  <a:pt x="170052" y="0"/>
                </a:moveTo>
                <a:lnTo>
                  <a:pt x="1601089" y="171450"/>
                </a:lnTo>
                <a:lnTo>
                  <a:pt x="1431035" y="1589786"/>
                </a:lnTo>
                <a:lnTo>
                  <a:pt x="0" y="1418336"/>
                </a:lnTo>
                <a:lnTo>
                  <a:pt x="170052" y="0"/>
                </a:lnTo>
                <a:close/>
              </a:path>
            </a:pathLst>
          </a:custGeom>
          <a:ln w="4762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09444" y="1153667"/>
            <a:ext cx="2121408" cy="483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14550" y="1683257"/>
            <a:ext cx="82295" cy="83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imes New Roman"/>
              <a:cs typeface="Times New Roman"/>
            </a:endParaRPr>
          </a:p>
          <a:p>
            <a:pPr marL="1393190">
              <a:lnSpc>
                <a:spcPct val="100000"/>
              </a:lnSpc>
            </a:pPr>
            <a:r>
              <a:rPr dirty="0" sz="1800" spc="20">
                <a:solidFill>
                  <a:srgbClr val="C00000"/>
                </a:solidFill>
                <a:latin typeface="Arial"/>
                <a:cs typeface="Arial"/>
              </a:rPr>
              <a:t>ECG</a:t>
            </a:r>
            <a:r>
              <a:rPr dirty="0" sz="1800" spc="-1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150">
                <a:solidFill>
                  <a:srgbClr val="C00000"/>
                </a:solidFill>
                <a:latin typeface="Arial"/>
                <a:cs typeface="Arial"/>
              </a:rPr>
              <a:t>waveforms</a:t>
            </a:r>
            <a:endParaRPr sz="1800">
              <a:latin typeface="Arial"/>
              <a:cs typeface="Arial"/>
            </a:endParaRPr>
          </a:p>
          <a:p>
            <a:pPr marL="601980">
              <a:lnSpc>
                <a:spcPct val="100000"/>
              </a:lnSpc>
              <a:spcBef>
                <a:spcPts val="1175"/>
              </a:spcBef>
            </a:pPr>
            <a:r>
              <a:rPr dirty="0" sz="1000" spc="-10" b="1">
                <a:latin typeface="Arial Black"/>
                <a:cs typeface="Arial Black"/>
              </a:rPr>
              <a:t>One </a:t>
            </a:r>
            <a:r>
              <a:rPr dirty="0" sz="1000" spc="-5" b="1">
                <a:latin typeface="Arial Black"/>
                <a:cs typeface="Arial Black"/>
              </a:rPr>
              <a:t>heartbeat is </a:t>
            </a:r>
            <a:r>
              <a:rPr dirty="0" sz="1000" b="1">
                <a:latin typeface="Arial Black"/>
                <a:cs typeface="Arial Black"/>
              </a:rPr>
              <a:t>normally </a:t>
            </a:r>
            <a:r>
              <a:rPr dirty="0" sz="1000" spc="-5" b="1">
                <a:latin typeface="Arial Black"/>
                <a:cs typeface="Arial Black"/>
              </a:rPr>
              <a:t>recorded</a:t>
            </a:r>
            <a:r>
              <a:rPr dirty="0" sz="1000" spc="145" b="1">
                <a:latin typeface="Arial Black"/>
                <a:cs typeface="Arial Black"/>
              </a:rPr>
              <a:t> </a:t>
            </a:r>
            <a:r>
              <a:rPr dirty="0" sz="1000" spc="-5" b="1">
                <a:latin typeface="Arial Black"/>
                <a:cs typeface="Arial Black"/>
              </a:rPr>
              <a:t>as:</a:t>
            </a:r>
            <a:endParaRPr sz="1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908685" indent="-22860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SzPct val="84210"/>
              <a:buFont typeface="Wingdings"/>
              <a:buChar char=""/>
              <a:tabLst>
                <a:tab pos="908685" algn="l"/>
                <a:tab pos="909319" algn="l"/>
                <a:tab pos="1646555" algn="l"/>
              </a:tabLst>
            </a:pPr>
            <a:r>
              <a:rPr dirty="0" sz="950" spc="-5" b="1">
                <a:latin typeface="Arial Black"/>
                <a:cs typeface="Arial Black"/>
              </a:rPr>
              <a:t>3</a:t>
            </a:r>
            <a:r>
              <a:rPr dirty="0" sz="950" spc="20" b="1">
                <a:latin typeface="Arial Black"/>
                <a:cs typeface="Arial Black"/>
              </a:rPr>
              <a:t> </a:t>
            </a:r>
            <a:r>
              <a:rPr dirty="0" sz="950" spc="-15" b="1">
                <a:latin typeface="Arial Black"/>
                <a:cs typeface="Arial Black"/>
              </a:rPr>
              <a:t>waves:	</a:t>
            </a:r>
            <a:r>
              <a:rPr dirty="0" sz="950" spc="-5" b="1">
                <a:solidFill>
                  <a:srgbClr val="004D85"/>
                </a:solidFill>
                <a:latin typeface="Arial"/>
                <a:cs typeface="Arial"/>
              </a:rPr>
              <a:t>P- </a:t>
            </a:r>
            <a:r>
              <a:rPr dirty="0" sz="950" b="1">
                <a:solidFill>
                  <a:srgbClr val="004D85"/>
                </a:solidFill>
                <a:latin typeface="Arial"/>
                <a:cs typeface="Arial"/>
              </a:rPr>
              <a:t>wave, </a:t>
            </a:r>
            <a:r>
              <a:rPr dirty="0" sz="950" spc="-5" b="1">
                <a:solidFill>
                  <a:srgbClr val="004D85"/>
                </a:solidFill>
                <a:latin typeface="Arial"/>
                <a:cs typeface="Arial"/>
              </a:rPr>
              <a:t>QRS- complex &amp; </a:t>
            </a:r>
            <a:r>
              <a:rPr dirty="0" sz="950" spc="-25" b="1">
                <a:solidFill>
                  <a:srgbClr val="004D85"/>
                </a:solidFill>
                <a:latin typeface="Arial"/>
                <a:cs typeface="Arial"/>
              </a:rPr>
              <a:t>T-</a:t>
            </a:r>
            <a:r>
              <a:rPr dirty="0" sz="950" spc="-30" b="1">
                <a:solidFill>
                  <a:srgbClr val="004D85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004D85"/>
                </a:solidFill>
                <a:latin typeface="Arial"/>
                <a:cs typeface="Arial"/>
              </a:rPr>
              <a:t>wave.</a:t>
            </a:r>
            <a:endParaRPr sz="950">
              <a:latin typeface="Arial"/>
              <a:cs typeface="Arial"/>
            </a:endParaRPr>
          </a:p>
          <a:p>
            <a:pPr lvl="1" marL="1114425" indent="-205740">
              <a:lnSpc>
                <a:spcPct val="100000"/>
              </a:lnSpc>
              <a:spcBef>
                <a:spcPts val="430"/>
              </a:spcBef>
              <a:buClr>
                <a:srgbClr val="0033CC"/>
              </a:buClr>
              <a:buSzPct val="84210"/>
              <a:buFont typeface="Wingdings"/>
              <a:buChar char=""/>
              <a:tabLst>
                <a:tab pos="1114425" algn="l"/>
                <a:tab pos="1115060" algn="l"/>
              </a:tabLst>
            </a:pPr>
            <a:r>
              <a:rPr dirty="0" sz="950" spc="-5">
                <a:latin typeface="Arial"/>
                <a:cs typeface="Arial"/>
              </a:rPr>
              <a:t>3 positive waves </a:t>
            </a:r>
            <a:r>
              <a:rPr dirty="0" sz="950" spc="-45">
                <a:latin typeface="Arial"/>
                <a:cs typeface="Arial"/>
              </a:rPr>
              <a:t>(P, </a:t>
            </a:r>
            <a:r>
              <a:rPr dirty="0" sz="950" spc="-5">
                <a:latin typeface="Arial"/>
                <a:cs typeface="Arial"/>
              </a:rPr>
              <a:t>R &amp;</a:t>
            </a:r>
            <a:r>
              <a:rPr dirty="0" sz="950" spc="10">
                <a:latin typeface="Arial"/>
                <a:cs typeface="Arial"/>
              </a:rPr>
              <a:t> </a:t>
            </a:r>
            <a:r>
              <a:rPr dirty="0" sz="950" spc="-40">
                <a:latin typeface="Arial"/>
                <a:cs typeface="Arial"/>
              </a:rPr>
              <a:t>T.)</a:t>
            </a:r>
            <a:endParaRPr sz="950">
              <a:latin typeface="Arial"/>
              <a:cs typeface="Arial"/>
            </a:endParaRPr>
          </a:p>
          <a:p>
            <a:pPr lvl="1" marL="1117600" indent="-208915">
              <a:lnSpc>
                <a:spcPct val="100000"/>
              </a:lnSpc>
              <a:spcBef>
                <a:spcPts val="420"/>
              </a:spcBef>
              <a:buClr>
                <a:srgbClr val="0033CC"/>
              </a:buClr>
              <a:buSzPct val="94736"/>
              <a:buFont typeface="Wingdings"/>
              <a:buChar char=""/>
              <a:tabLst>
                <a:tab pos="1117600" algn="l"/>
                <a:tab pos="1118235" algn="l"/>
              </a:tabLst>
            </a:pPr>
            <a:r>
              <a:rPr dirty="0" sz="950" spc="-5">
                <a:latin typeface="Arial"/>
                <a:cs typeface="Arial"/>
              </a:rPr>
              <a:t>2 negative waves (Q </a:t>
            </a:r>
            <a:r>
              <a:rPr dirty="0" sz="950">
                <a:latin typeface="Arial"/>
                <a:cs typeface="Arial"/>
              </a:rPr>
              <a:t>&amp;</a:t>
            </a:r>
            <a:r>
              <a:rPr dirty="0" sz="950" spc="-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S.)</a:t>
            </a:r>
            <a:endParaRPr sz="950">
              <a:latin typeface="Arial"/>
              <a:cs typeface="Arial"/>
            </a:endParaRPr>
          </a:p>
          <a:p>
            <a:pPr marL="908685" indent="-228600">
              <a:lnSpc>
                <a:spcPct val="100000"/>
              </a:lnSpc>
              <a:spcBef>
                <a:spcPts val="385"/>
              </a:spcBef>
              <a:buClr>
                <a:srgbClr val="C00000"/>
              </a:buClr>
              <a:buSzPct val="84210"/>
              <a:buFont typeface="Wingdings"/>
              <a:buChar char=""/>
              <a:tabLst>
                <a:tab pos="908685" algn="l"/>
                <a:tab pos="909319" algn="l"/>
              </a:tabLst>
            </a:pPr>
            <a:r>
              <a:rPr dirty="0" sz="950" spc="-5" b="1">
                <a:latin typeface="Arial Black"/>
                <a:cs typeface="Arial Black"/>
              </a:rPr>
              <a:t>2 </a:t>
            </a:r>
            <a:r>
              <a:rPr dirty="0" sz="950" b="1">
                <a:latin typeface="Arial Black"/>
                <a:cs typeface="Arial Black"/>
              </a:rPr>
              <a:t>intervals </a:t>
            </a:r>
            <a:r>
              <a:rPr dirty="0" sz="950" spc="-5" b="1">
                <a:latin typeface="Arial Black"/>
                <a:cs typeface="Arial Black"/>
              </a:rPr>
              <a:t>between </a:t>
            </a:r>
            <a:r>
              <a:rPr dirty="0" sz="950" spc="-15" b="1">
                <a:latin typeface="Arial Black"/>
                <a:cs typeface="Arial Black"/>
              </a:rPr>
              <a:t>waves:   </a:t>
            </a:r>
            <a:r>
              <a:rPr dirty="0" sz="950" spc="-5" b="1">
                <a:solidFill>
                  <a:srgbClr val="004D85"/>
                </a:solidFill>
                <a:latin typeface="Arial"/>
                <a:cs typeface="Arial"/>
              </a:rPr>
              <a:t>PR &amp; </a:t>
            </a:r>
            <a:r>
              <a:rPr dirty="0" sz="950" spc="-10" b="1">
                <a:solidFill>
                  <a:srgbClr val="004D85"/>
                </a:solidFill>
                <a:latin typeface="Arial"/>
                <a:cs typeface="Arial"/>
              </a:rPr>
              <a:t>QT</a:t>
            </a:r>
            <a:r>
              <a:rPr dirty="0" sz="950" spc="-120" b="1">
                <a:solidFill>
                  <a:srgbClr val="004D85"/>
                </a:solidFill>
                <a:latin typeface="Arial"/>
                <a:cs typeface="Arial"/>
              </a:rPr>
              <a:t> </a:t>
            </a:r>
            <a:r>
              <a:rPr dirty="0" sz="950" spc="-5" b="1">
                <a:solidFill>
                  <a:srgbClr val="004D85"/>
                </a:solidFill>
                <a:latin typeface="Arial"/>
                <a:cs typeface="Arial"/>
              </a:rPr>
              <a:t>intervals.</a:t>
            </a:r>
            <a:endParaRPr sz="950">
              <a:latin typeface="Arial"/>
              <a:cs typeface="Arial"/>
            </a:endParaRPr>
          </a:p>
          <a:p>
            <a:pPr marL="908685" indent="-228600">
              <a:lnSpc>
                <a:spcPct val="100000"/>
              </a:lnSpc>
              <a:spcBef>
                <a:spcPts val="420"/>
              </a:spcBef>
              <a:buClr>
                <a:srgbClr val="C00000"/>
              </a:buClr>
              <a:buSzPct val="84210"/>
              <a:buFont typeface="Wingdings"/>
              <a:buChar char=""/>
              <a:tabLst>
                <a:tab pos="908685" algn="l"/>
                <a:tab pos="909319" algn="l"/>
              </a:tabLst>
            </a:pPr>
            <a:r>
              <a:rPr dirty="0" sz="950" spc="-5" b="1">
                <a:latin typeface="Arial Black"/>
                <a:cs typeface="Arial Black"/>
              </a:rPr>
              <a:t>2 </a:t>
            </a:r>
            <a:r>
              <a:rPr dirty="0" sz="950" b="1">
                <a:latin typeface="Arial Black"/>
                <a:cs typeface="Arial Black"/>
              </a:rPr>
              <a:t>segments:   </a:t>
            </a:r>
            <a:r>
              <a:rPr dirty="0" sz="950" spc="-5" b="1">
                <a:solidFill>
                  <a:srgbClr val="004D85"/>
                </a:solidFill>
                <a:latin typeface="Arial"/>
                <a:cs typeface="Arial"/>
              </a:rPr>
              <a:t>PR &amp; ST</a:t>
            </a:r>
            <a:r>
              <a:rPr dirty="0" sz="950" spc="-50" b="1">
                <a:solidFill>
                  <a:srgbClr val="004D85"/>
                </a:solidFill>
                <a:latin typeface="Arial"/>
                <a:cs typeface="Arial"/>
              </a:rPr>
              <a:t> </a:t>
            </a:r>
            <a:r>
              <a:rPr dirty="0" sz="950" spc="-5" b="1">
                <a:solidFill>
                  <a:srgbClr val="004D85"/>
                </a:solidFill>
                <a:latin typeface="Arial"/>
                <a:cs typeface="Arial"/>
              </a:rPr>
              <a:t>segments.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 algn="r" marR="251460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7</a:t>
            </a:r>
            <a:endParaRPr sz="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447544" y="1839467"/>
            <a:ext cx="2025395" cy="10683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6749795"/>
            <a:ext cx="1458595" cy="1524000"/>
          </a:xfrm>
          <a:custGeom>
            <a:avLst/>
            <a:gdLst/>
            <a:ahLst/>
            <a:cxnLst/>
            <a:rect l="l" t="t" r="r" b="b"/>
            <a:pathLst>
              <a:path w="1458595" h="1524000">
                <a:moveTo>
                  <a:pt x="0" y="1523999"/>
                </a:moveTo>
                <a:lnTo>
                  <a:pt x="1458468" y="1523999"/>
                </a:lnTo>
                <a:lnTo>
                  <a:pt x="1458468" y="0"/>
                </a:lnTo>
                <a:lnTo>
                  <a:pt x="0" y="0"/>
                </a:lnTo>
                <a:lnTo>
                  <a:pt x="0" y="1523999"/>
                </a:lnTo>
                <a:close/>
              </a:path>
            </a:pathLst>
          </a:custGeom>
          <a:solidFill>
            <a:srgbClr val="E0F0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88719" y="7140447"/>
            <a:ext cx="70103" cy="76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88719" y="7513828"/>
            <a:ext cx="70103" cy="76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310386" y="7089393"/>
            <a:ext cx="1216660" cy="849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23545">
              <a:lnSpc>
                <a:spcPct val="100000"/>
              </a:lnSpc>
            </a:pPr>
            <a:r>
              <a:rPr dirty="0" sz="1000" spc="-5">
                <a:latin typeface="Calibri"/>
                <a:cs typeface="Calibri"/>
              </a:rPr>
              <a:t>Due </a:t>
            </a:r>
            <a:r>
              <a:rPr dirty="0" sz="1000" spc="-10">
                <a:latin typeface="Calibri"/>
                <a:cs typeface="Calibri"/>
              </a:rPr>
              <a:t>to </a:t>
            </a:r>
            <a:r>
              <a:rPr dirty="0" sz="1000" spc="-5">
                <a:latin typeface="Calibri"/>
                <a:cs typeface="Calibri"/>
              </a:rPr>
              <a:t>atrial  </a:t>
            </a:r>
            <a:r>
              <a:rPr dirty="0" sz="1000" spc="-5">
                <a:latin typeface="Calibri"/>
                <a:cs typeface="Calibri"/>
              </a:rPr>
              <a:t>d</a:t>
            </a:r>
            <a:r>
              <a:rPr dirty="0" sz="1000" spc="-10">
                <a:latin typeface="Calibri"/>
                <a:cs typeface="Calibri"/>
              </a:rPr>
              <a:t>e</a:t>
            </a:r>
            <a:r>
              <a:rPr dirty="0" sz="1000" spc="-5">
                <a:latin typeface="Calibri"/>
                <a:cs typeface="Calibri"/>
              </a:rPr>
              <a:t>polari</a:t>
            </a:r>
            <a:r>
              <a:rPr dirty="0" sz="1000" spc="-15">
                <a:latin typeface="Calibri"/>
                <a:cs typeface="Calibri"/>
              </a:rPr>
              <a:t>za</a:t>
            </a:r>
            <a:r>
              <a:rPr dirty="0" sz="1000" spc="-5">
                <a:latin typeface="Calibri"/>
                <a:cs typeface="Calibri"/>
              </a:rPr>
              <a:t>tion.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40"/>
              </a:spcBef>
            </a:pPr>
            <a:r>
              <a:rPr dirty="0" sz="1000" spc="-5">
                <a:latin typeface="Calibri"/>
                <a:cs typeface="Calibri"/>
              </a:rPr>
              <a:t>P- </a:t>
            </a:r>
            <a:r>
              <a:rPr dirty="0" sz="1000" spc="-15">
                <a:latin typeface="Calibri"/>
                <a:cs typeface="Calibri"/>
              </a:rPr>
              <a:t>wave </a:t>
            </a:r>
            <a:r>
              <a:rPr dirty="0" sz="1000" spc="-5">
                <a:latin typeface="Calibri"/>
                <a:cs typeface="Calibri"/>
              </a:rPr>
              <a:t>is </a:t>
            </a:r>
            <a:r>
              <a:rPr dirty="0" sz="1000" spc="-10">
                <a:latin typeface="Calibri"/>
                <a:cs typeface="Calibri"/>
              </a:rPr>
              <a:t>recorded  </a:t>
            </a:r>
            <a:r>
              <a:rPr dirty="0" sz="1000" spc="-15">
                <a:latin typeface="Calibri"/>
                <a:cs typeface="Calibri"/>
              </a:rPr>
              <a:t>before </a:t>
            </a:r>
            <a:r>
              <a:rPr dirty="0" sz="1000" spc="-5">
                <a:latin typeface="Calibri"/>
                <a:cs typeface="Calibri"/>
              </a:rPr>
              <a:t>the onset of the  atrial</a:t>
            </a:r>
            <a:r>
              <a:rPr dirty="0" sz="1000" spc="-4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systole.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227576" y="6758940"/>
            <a:ext cx="1472565" cy="1515110"/>
          </a:xfrm>
          <a:custGeom>
            <a:avLst/>
            <a:gdLst/>
            <a:ahLst/>
            <a:cxnLst/>
            <a:rect l="l" t="t" r="r" b="b"/>
            <a:pathLst>
              <a:path w="1472564" h="1515109">
                <a:moveTo>
                  <a:pt x="0" y="1514855"/>
                </a:moveTo>
                <a:lnTo>
                  <a:pt x="1472184" y="1514855"/>
                </a:lnTo>
                <a:lnTo>
                  <a:pt x="1472184" y="0"/>
                </a:lnTo>
                <a:lnTo>
                  <a:pt x="0" y="0"/>
                </a:lnTo>
                <a:lnTo>
                  <a:pt x="0" y="1514855"/>
                </a:lnTo>
                <a:close/>
              </a:path>
            </a:pathLst>
          </a:custGeom>
          <a:solidFill>
            <a:srgbClr val="E0F0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319396" y="6852539"/>
            <a:ext cx="70103" cy="76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319396" y="7215251"/>
            <a:ext cx="70103" cy="76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4441697" y="6798309"/>
            <a:ext cx="1045844" cy="839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99060">
              <a:lnSpc>
                <a:spcPct val="100000"/>
              </a:lnSpc>
            </a:pPr>
            <a:r>
              <a:rPr dirty="0" sz="1000" spc="-5">
                <a:latin typeface="Calibri"/>
                <a:cs typeface="Calibri"/>
              </a:rPr>
              <a:t>Due </a:t>
            </a:r>
            <a:r>
              <a:rPr dirty="0" sz="1000" spc="-10">
                <a:latin typeface="Calibri"/>
                <a:cs typeface="Calibri"/>
              </a:rPr>
              <a:t>to</a:t>
            </a:r>
            <a:r>
              <a:rPr dirty="0" sz="1000" spc="-8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ventricular  repolarization.</a:t>
            </a:r>
            <a:endParaRPr sz="10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455"/>
              </a:spcBef>
            </a:pPr>
            <a:r>
              <a:rPr dirty="0" sz="1000" spc="-10">
                <a:latin typeface="Calibri"/>
                <a:cs typeface="Calibri"/>
              </a:rPr>
              <a:t>T- </a:t>
            </a:r>
            <a:r>
              <a:rPr dirty="0" sz="1000" spc="-15">
                <a:latin typeface="Calibri"/>
                <a:cs typeface="Calibri"/>
              </a:rPr>
              <a:t>wave </a:t>
            </a:r>
            <a:r>
              <a:rPr dirty="0" sz="1000" spc="-5">
                <a:latin typeface="Calibri"/>
                <a:cs typeface="Calibri"/>
              </a:rPr>
              <a:t>is </a:t>
            </a:r>
            <a:r>
              <a:rPr dirty="0" sz="1000" spc="-10">
                <a:latin typeface="Calibri"/>
                <a:cs typeface="Calibri"/>
              </a:rPr>
              <a:t>recorded  </a:t>
            </a:r>
            <a:r>
              <a:rPr dirty="0" sz="1000" spc="-15">
                <a:latin typeface="Calibri"/>
                <a:cs typeface="Calibri"/>
              </a:rPr>
              <a:t>before </a:t>
            </a:r>
            <a:r>
              <a:rPr dirty="0" sz="1000" spc="-5">
                <a:latin typeface="Calibri"/>
                <a:cs typeface="Calibri"/>
              </a:rPr>
              <a:t>the onset of  ventricular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diastole.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43000" y="5394959"/>
            <a:ext cx="1655064" cy="15316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143000" y="5494020"/>
            <a:ext cx="1458468" cy="12359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5386578" y="8159495"/>
            <a:ext cx="67945" cy="103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8</a:t>
            </a:r>
            <a:endParaRPr sz="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330452" y="5521452"/>
            <a:ext cx="1103375" cy="3383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341882" y="5350002"/>
            <a:ext cx="1080516" cy="2377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341882" y="5350002"/>
            <a:ext cx="1080770" cy="238125"/>
          </a:xfrm>
          <a:prstGeom prst="rect">
            <a:avLst/>
          </a:prstGeom>
          <a:ln w="4572">
            <a:solidFill>
              <a:srgbClr val="DAABAB"/>
            </a:solidFill>
          </a:ln>
        </p:spPr>
        <p:txBody>
          <a:bodyPr wrap="square" lIns="0" tIns="24130" rIns="0" bIns="0" rtlCol="0" vert="horz">
            <a:spAutoFit/>
          </a:bodyPr>
          <a:lstStyle/>
          <a:p>
            <a:pPr marL="240665">
              <a:lnSpc>
                <a:spcPct val="100000"/>
              </a:lnSpc>
              <a:spcBef>
                <a:spcPts val="190"/>
              </a:spcBef>
            </a:pP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P-</a:t>
            </a:r>
            <a:r>
              <a:rPr dirty="0" sz="12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Wave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550669" y="6186678"/>
            <a:ext cx="253365" cy="288290"/>
          </a:xfrm>
          <a:custGeom>
            <a:avLst/>
            <a:gdLst/>
            <a:ahLst/>
            <a:cxnLst/>
            <a:rect l="l" t="t" r="r" b="b"/>
            <a:pathLst>
              <a:path w="253364" h="288289">
                <a:moveTo>
                  <a:pt x="0" y="144018"/>
                </a:moveTo>
                <a:lnTo>
                  <a:pt x="6449" y="98511"/>
                </a:lnTo>
                <a:lnTo>
                  <a:pt x="24408" y="58978"/>
                </a:lnTo>
                <a:lnTo>
                  <a:pt x="51791" y="27797"/>
                </a:lnTo>
                <a:lnTo>
                  <a:pt x="86514" y="7345"/>
                </a:lnTo>
                <a:lnTo>
                  <a:pt x="126492" y="0"/>
                </a:lnTo>
                <a:lnTo>
                  <a:pt x="166469" y="7345"/>
                </a:lnTo>
                <a:lnTo>
                  <a:pt x="201192" y="27797"/>
                </a:lnTo>
                <a:lnTo>
                  <a:pt x="228575" y="58978"/>
                </a:lnTo>
                <a:lnTo>
                  <a:pt x="246534" y="98511"/>
                </a:lnTo>
                <a:lnTo>
                  <a:pt x="252984" y="144018"/>
                </a:lnTo>
                <a:lnTo>
                  <a:pt x="246534" y="189524"/>
                </a:lnTo>
                <a:lnTo>
                  <a:pt x="228575" y="229057"/>
                </a:lnTo>
                <a:lnTo>
                  <a:pt x="201192" y="260238"/>
                </a:lnTo>
                <a:lnTo>
                  <a:pt x="166469" y="280690"/>
                </a:lnTo>
                <a:lnTo>
                  <a:pt x="126492" y="288036"/>
                </a:lnTo>
                <a:lnTo>
                  <a:pt x="86514" y="280690"/>
                </a:lnTo>
                <a:lnTo>
                  <a:pt x="51791" y="260238"/>
                </a:lnTo>
                <a:lnTo>
                  <a:pt x="24408" y="229057"/>
                </a:lnTo>
                <a:lnTo>
                  <a:pt x="6449" y="189524"/>
                </a:lnTo>
                <a:lnTo>
                  <a:pt x="0" y="144018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566416" y="5414771"/>
            <a:ext cx="1815083" cy="15118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665476" y="5513832"/>
            <a:ext cx="1519427" cy="12161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699004" y="5521452"/>
            <a:ext cx="1424940" cy="3383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710433" y="5337809"/>
            <a:ext cx="1402080" cy="24993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710433" y="5337809"/>
            <a:ext cx="1402080" cy="250190"/>
          </a:xfrm>
          <a:custGeom>
            <a:avLst/>
            <a:gdLst/>
            <a:ahLst/>
            <a:cxnLst/>
            <a:rect l="l" t="t" r="r" b="b"/>
            <a:pathLst>
              <a:path w="1402079" h="250189">
                <a:moveTo>
                  <a:pt x="0" y="249936"/>
                </a:moveTo>
                <a:lnTo>
                  <a:pt x="1402080" y="249936"/>
                </a:lnTo>
                <a:lnTo>
                  <a:pt x="1402080" y="0"/>
                </a:lnTo>
                <a:lnTo>
                  <a:pt x="0" y="0"/>
                </a:lnTo>
                <a:lnTo>
                  <a:pt x="0" y="249936"/>
                </a:lnTo>
                <a:close/>
              </a:path>
            </a:pathLst>
          </a:custGeom>
          <a:ln w="4572">
            <a:solidFill>
              <a:srgbClr val="DAABA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2850895" y="5376417"/>
            <a:ext cx="1120140" cy="195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QRS-</a:t>
            </a:r>
            <a:r>
              <a:rPr dirty="0" sz="12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Complex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323082" y="5659373"/>
            <a:ext cx="243840" cy="1012190"/>
          </a:xfrm>
          <a:custGeom>
            <a:avLst/>
            <a:gdLst/>
            <a:ahLst/>
            <a:cxnLst/>
            <a:rect l="l" t="t" r="r" b="b"/>
            <a:pathLst>
              <a:path w="243839" h="1012190">
                <a:moveTo>
                  <a:pt x="0" y="505968"/>
                </a:moveTo>
                <a:lnTo>
                  <a:pt x="1322" y="431208"/>
                </a:lnTo>
                <a:lnTo>
                  <a:pt x="5163" y="359851"/>
                </a:lnTo>
                <a:lnTo>
                  <a:pt x="11335" y="292681"/>
                </a:lnTo>
                <a:lnTo>
                  <a:pt x="19648" y="230480"/>
                </a:lnTo>
                <a:lnTo>
                  <a:pt x="29913" y="174031"/>
                </a:lnTo>
                <a:lnTo>
                  <a:pt x="41941" y="124118"/>
                </a:lnTo>
                <a:lnTo>
                  <a:pt x="55544" y="81524"/>
                </a:lnTo>
                <a:lnTo>
                  <a:pt x="86716" y="21425"/>
                </a:lnTo>
                <a:lnTo>
                  <a:pt x="121919" y="0"/>
                </a:lnTo>
                <a:lnTo>
                  <a:pt x="139930" y="5486"/>
                </a:lnTo>
                <a:lnTo>
                  <a:pt x="173307" y="47032"/>
                </a:lnTo>
                <a:lnTo>
                  <a:pt x="201898" y="124118"/>
                </a:lnTo>
                <a:lnTo>
                  <a:pt x="213926" y="174031"/>
                </a:lnTo>
                <a:lnTo>
                  <a:pt x="224191" y="230480"/>
                </a:lnTo>
                <a:lnTo>
                  <a:pt x="232504" y="292681"/>
                </a:lnTo>
                <a:lnTo>
                  <a:pt x="238676" y="359851"/>
                </a:lnTo>
                <a:lnTo>
                  <a:pt x="242517" y="431208"/>
                </a:lnTo>
                <a:lnTo>
                  <a:pt x="243839" y="505968"/>
                </a:lnTo>
                <a:lnTo>
                  <a:pt x="242517" y="580727"/>
                </a:lnTo>
                <a:lnTo>
                  <a:pt x="238676" y="652084"/>
                </a:lnTo>
                <a:lnTo>
                  <a:pt x="232504" y="719254"/>
                </a:lnTo>
                <a:lnTo>
                  <a:pt x="224191" y="781455"/>
                </a:lnTo>
                <a:lnTo>
                  <a:pt x="213926" y="837904"/>
                </a:lnTo>
                <a:lnTo>
                  <a:pt x="201898" y="887817"/>
                </a:lnTo>
                <a:lnTo>
                  <a:pt x="188295" y="930411"/>
                </a:lnTo>
                <a:lnTo>
                  <a:pt x="157123" y="990510"/>
                </a:lnTo>
                <a:lnTo>
                  <a:pt x="121919" y="1011936"/>
                </a:lnTo>
                <a:lnTo>
                  <a:pt x="103909" y="1006449"/>
                </a:lnTo>
                <a:lnTo>
                  <a:pt x="70532" y="964903"/>
                </a:lnTo>
                <a:lnTo>
                  <a:pt x="41941" y="887817"/>
                </a:lnTo>
                <a:lnTo>
                  <a:pt x="29913" y="837904"/>
                </a:lnTo>
                <a:lnTo>
                  <a:pt x="19648" y="781455"/>
                </a:lnTo>
                <a:lnTo>
                  <a:pt x="11335" y="719254"/>
                </a:lnTo>
                <a:lnTo>
                  <a:pt x="5163" y="652084"/>
                </a:lnTo>
                <a:lnTo>
                  <a:pt x="1322" y="580727"/>
                </a:lnTo>
                <a:lnTo>
                  <a:pt x="0" y="505968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665476" y="6751319"/>
            <a:ext cx="1519555" cy="1522730"/>
          </a:xfrm>
          <a:custGeom>
            <a:avLst/>
            <a:gdLst/>
            <a:ahLst/>
            <a:cxnLst/>
            <a:rect l="l" t="t" r="r" b="b"/>
            <a:pathLst>
              <a:path w="1519554" h="1522729">
                <a:moveTo>
                  <a:pt x="0" y="1522475"/>
                </a:moveTo>
                <a:lnTo>
                  <a:pt x="1519427" y="1522475"/>
                </a:lnTo>
                <a:lnTo>
                  <a:pt x="1519427" y="0"/>
                </a:lnTo>
                <a:lnTo>
                  <a:pt x="0" y="0"/>
                </a:lnTo>
                <a:lnTo>
                  <a:pt x="0" y="1522475"/>
                </a:lnTo>
                <a:close/>
              </a:path>
            </a:pathLst>
          </a:custGeom>
          <a:solidFill>
            <a:srgbClr val="E0F0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757551" y="6844665"/>
            <a:ext cx="70104" cy="762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757551" y="7207377"/>
            <a:ext cx="70104" cy="762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2879598" y="6790435"/>
            <a:ext cx="1057910" cy="1144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11125">
              <a:lnSpc>
                <a:spcPct val="100000"/>
              </a:lnSpc>
            </a:pPr>
            <a:r>
              <a:rPr dirty="0" sz="1000" spc="-5">
                <a:latin typeface="Calibri"/>
                <a:cs typeface="Calibri"/>
              </a:rPr>
              <a:t>Due </a:t>
            </a:r>
            <a:r>
              <a:rPr dirty="0" sz="1000" spc="-10">
                <a:latin typeface="Calibri"/>
                <a:cs typeface="Calibri"/>
              </a:rPr>
              <a:t>to</a:t>
            </a:r>
            <a:r>
              <a:rPr dirty="0" sz="1000" spc="-8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ventricular  depolarization.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455"/>
              </a:spcBef>
            </a:pPr>
            <a:r>
              <a:rPr dirty="0" sz="1000" spc="-10">
                <a:latin typeface="Calibri"/>
                <a:cs typeface="Calibri"/>
              </a:rPr>
              <a:t>QRS complex </a:t>
            </a:r>
            <a:r>
              <a:rPr dirty="0" sz="1000" spc="-5">
                <a:latin typeface="Calibri"/>
                <a:cs typeface="Calibri"/>
              </a:rPr>
              <a:t>is  </a:t>
            </a:r>
            <a:r>
              <a:rPr dirty="0" sz="1000" spc="-10">
                <a:latin typeface="Calibri"/>
                <a:cs typeface="Calibri"/>
              </a:rPr>
              <a:t>recorded </a:t>
            </a:r>
            <a:r>
              <a:rPr dirty="0" sz="1000" spc="-15">
                <a:latin typeface="Calibri"/>
                <a:cs typeface="Calibri"/>
              </a:rPr>
              <a:t>before </a:t>
            </a:r>
            <a:r>
              <a:rPr dirty="0" sz="1000" spc="-5">
                <a:latin typeface="Calibri"/>
                <a:cs typeface="Calibri"/>
              </a:rPr>
              <a:t>the  onset of ventricular  </a:t>
            </a:r>
            <a:r>
              <a:rPr dirty="0" sz="1000" spc="-15">
                <a:latin typeface="Calibri"/>
                <a:cs typeface="Calibri"/>
              </a:rPr>
              <a:t>systole </a:t>
            </a:r>
            <a:r>
              <a:rPr dirty="0" sz="1000" spc="-5">
                <a:latin typeface="Calibri"/>
                <a:cs typeface="Calibri"/>
              </a:rPr>
              <a:t>(isometric  </a:t>
            </a:r>
            <a:r>
              <a:rPr dirty="0" sz="1000" spc="-10">
                <a:latin typeface="Calibri"/>
                <a:cs typeface="Calibri"/>
              </a:rPr>
              <a:t>contraction</a:t>
            </a:r>
            <a:r>
              <a:rPr dirty="0" sz="1000" spc="-4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phase.)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128515" y="5414771"/>
            <a:ext cx="1586484" cy="15163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227576" y="5513832"/>
            <a:ext cx="1476755" cy="12207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422647" y="5521452"/>
            <a:ext cx="1106424" cy="3383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434078" y="5337809"/>
            <a:ext cx="1083564" cy="24993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4434078" y="5337809"/>
            <a:ext cx="1083945" cy="250190"/>
          </a:xfrm>
          <a:prstGeom prst="rect">
            <a:avLst/>
          </a:prstGeom>
          <a:ln w="4572">
            <a:solidFill>
              <a:srgbClr val="DAABAB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245745">
              <a:lnSpc>
                <a:spcPct val="100000"/>
              </a:lnSpc>
              <a:spcBef>
                <a:spcPts val="285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T-</a:t>
            </a:r>
            <a:r>
              <a:rPr dirty="0" sz="12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Wave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089397" y="6139434"/>
            <a:ext cx="320040" cy="360045"/>
          </a:xfrm>
          <a:custGeom>
            <a:avLst/>
            <a:gdLst/>
            <a:ahLst/>
            <a:cxnLst/>
            <a:rect l="l" t="t" r="r" b="b"/>
            <a:pathLst>
              <a:path w="320039" h="360045">
                <a:moveTo>
                  <a:pt x="0" y="179832"/>
                </a:moveTo>
                <a:lnTo>
                  <a:pt x="5714" y="132027"/>
                </a:lnTo>
                <a:lnTo>
                  <a:pt x="21843" y="89069"/>
                </a:lnTo>
                <a:lnTo>
                  <a:pt x="46862" y="52673"/>
                </a:lnTo>
                <a:lnTo>
                  <a:pt x="79247" y="24553"/>
                </a:lnTo>
                <a:lnTo>
                  <a:pt x="117474" y="6424"/>
                </a:lnTo>
                <a:lnTo>
                  <a:pt x="160019" y="0"/>
                </a:lnTo>
                <a:lnTo>
                  <a:pt x="202564" y="6424"/>
                </a:lnTo>
                <a:lnTo>
                  <a:pt x="240791" y="24553"/>
                </a:lnTo>
                <a:lnTo>
                  <a:pt x="273176" y="52673"/>
                </a:lnTo>
                <a:lnTo>
                  <a:pt x="298196" y="89069"/>
                </a:lnTo>
                <a:lnTo>
                  <a:pt x="314325" y="132027"/>
                </a:lnTo>
                <a:lnTo>
                  <a:pt x="320039" y="179832"/>
                </a:lnTo>
                <a:lnTo>
                  <a:pt x="314325" y="227636"/>
                </a:lnTo>
                <a:lnTo>
                  <a:pt x="298196" y="270594"/>
                </a:lnTo>
                <a:lnTo>
                  <a:pt x="273176" y="306990"/>
                </a:lnTo>
                <a:lnTo>
                  <a:pt x="240791" y="335110"/>
                </a:lnTo>
                <a:lnTo>
                  <a:pt x="202564" y="353239"/>
                </a:lnTo>
                <a:lnTo>
                  <a:pt x="160019" y="359664"/>
                </a:lnTo>
                <a:lnTo>
                  <a:pt x="117475" y="353239"/>
                </a:lnTo>
                <a:lnTo>
                  <a:pt x="79248" y="335110"/>
                </a:lnTo>
                <a:lnTo>
                  <a:pt x="46862" y="306990"/>
                </a:lnTo>
                <a:lnTo>
                  <a:pt x="21844" y="270594"/>
                </a:lnTo>
                <a:lnTo>
                  <a:pt x="5715" y="227636"/>
                </a:lnTo>
                <a:lnTo>
                  <a:pt x="0" y="179832"/>
                </a:lnTo>
                <a:close/>
              </a:path>
            </a:pathLst>
          </a:custGeom>
          <a:ln w="2895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2822575" y="4971541"/>
            <a:ext cx="1296670" cy="287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20">
                <a:solidFill>
                  <a:srgbClr val="C00000"/>
                </a:solidFill>
                <a:latin typeface="Arial"/>
                <a:cs typeface="Arial"/>
              </a:rPr>
              <a:t>ECG</a:t>
            </a:r>
            <a:r>
              <a:rPr dirty="0" sz="1800" spc="-1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90">
                <a:solidFill>
                  <a:srgbClr val="C00000"/>
                </a:solidFill>
                <a:latin typeface="Arial"/>
                <a:cs typeface="Arial"/>
              </a:rPr>
              <a:t>waves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695955" y="4910328"/>
            <a:ext cx="1548383" cy="48310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60" name="object 6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5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9</a:t>
            </a:r>
            <a:endParaRPr sz="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143304" y="4845684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50">
              <a:latin typeface="Times New Roman"/>
              <a:cs typeface="Times New Roman"/>
            </a:endParaRPr>
          </a:p>
          <a:p>
            <a:pPr algn="r" marR="251460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10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683257" y="1051814"/>
            <a:ext cx="3335020" cy="195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120">
                <a:solidFill>
                  <a:srgbClr val="001F5F"/>
                </a:solidFill>
                <a:latin typeface="Arial"/>
                <a:cs typeface="Arial"/>
              </a:rPr>
              <a:t>Normal</a:t>
            </a:r>
            <a:r>
              <a:rPr dirty="0" sz="12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001F5F"/>
                </a:solidFill>
                <a:latin typeface="Arial"/>
                <a:cs typeface="Arial"/>
              </a:rPr>
              <a:t>duration</a:t>
            </a:r>
            <a:r>
              <a:rPr dirty="0" sz="1200" spc="-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001F5F"/>
                </a:solidFill>
                <a:latin typeface="Arial"/>
                <a:cs typeface="Arial"/>
              </a:rPr>
              <a:t>ECG</a:t>
            </a:r>
            <a:r>
              <a:rPr dirty="0" sz="1200" spc="-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001F5F"/>
                </a:solidFill>
                <a:latin typeface="Arial"/>
                <a:cs typeface="Arial"/>
              </a:rPr>
              <a:t>Waves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240">
                <a:solidFill>
                  <a:srgbClr val="001F5F"/>
                </a:solidFill>
                <a:latin typeface="Arial"/>
                <a:cs typeface="Arial"/>
              </a:rPr>
              <a:t>&amp;</a:t>
            </a:r>
            <a:r>
              <a:rPr dirty="0" sz="1200" spc="-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001F5F"/>
                </a:solidFill>
                <a:latin typeface="Arial"/>
                <a:cs typeface="Arial"/>
              </a:rPr>
              <a:t>Intervals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03247" y="1010411"/>
            <a:ext cx="3497579" cy="323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3000" y="1304544"/>
            <a:ext cx="4572000" cy="29931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43000" y="2079498"/>
            <a:ext cx="700405" cy="139065"/>
          </a:xfrm>
          <a:custGeom>
            <a:avLst/>
            <a:gdLst/>
            <a:ahLst/>
            <a:cxnLst/>
            <a:rect l="l" t="t" r="r" b="b"/>
            <a:pathLst>
              <a:path w="700405" h="139064">
                <a:moveTo>
                  <a:pt x="0" y="138683"/>
                </a:moveTo>
                <a:lnTo>
                  <a:pt x="700277" y="138683"/>
                </a:lnTo>
                <a:lnTo>
                  <a:pt x="700277" y="0"/>
                </a:lnTo>
                <a:lnTo>
                  <a:pt x="0" y="0"/>
                </a:lnTo>
              </a:path>
            </a:pathLst>
          </a:custGeom>
          <a:ln w="4572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43000" y="2079498"/>
            <a:ext cx="700405" cy="139065"/>
          </a:xfrm>
          <a:prstGeom prst="rect">
            <a:avLst/>
          </a:prstGeom>
          <a:solidFill>
            <a:srgbClr val="9BAE68"/>
          </a:solidFill>
        </p:spPr>
        <p:txBody>
          <a:bodyPr wrap="square" lIns="0" tIns="18415" rIns="0" bIns="0" rtlCol="0" vert="horz">
            <a:spAutoFit/>
          </a:bodyPr>
          <a:lstStyle/>
          <a:p>
            <a:pPr marL="49530">
              <a:lnSpc>
                <a:spcPct val="100000"/>
              </a:lnSpc>
              <a:spcBef>
                <a:spcPts val="145"/>
              </a:spcBef>
            </a:pPr>
            <a:r>
              <a:rPr dirty="0" sz="600" spc="-5" b="1">
                <a:solidFill>
                  <a:srgbClr val="FF0000"/>
                </a:solidFill>
                <a:latin typeface="Arial Black"/>
                <a:cs typeface="Arial Black"/>
              </a:rPr>
              <a:t>0.06 </a:t>
            </a:r>
            <a:r>
              <a:rPr dirty="0" sz="600" b="1">
                <a:solidFill>
                  <a:srgbClr val="FF0000"/>
                </a:solidFill>
                <a:latin typeface="Arial Black"/>
                <a:cs typeface="Arial Black"/>
              </a:rPr>
              <a:t>- </a:t>
            </a:r>
            <a:r>
              <a:rPr dirty="0" sz="600" spc="-5" b="1">
                <a:solidFill>
                  <a:srgbClr val="FF0000"/>
                </a:solidFill>
                <a:latin typeface="Arial Black"/>
                <a:cs typeface="Arial Black"/>
              </a:rPr>
              <a:t>0.11</a:t>
            </a:r>
            <a:r>
              <a:rPr dirty="0" sz="600" spc="-60" b="1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dirty="0" sz="600" spc="-5" b="1">
                <a:solidFill>
                  <a:srgbClr val="FF0000"/>
                </a:solidFill>
                <a:latin typeface="Arial Black"/>
                <a:cs typeface="Arial Black"/>
              </a:rPr>
              <a:t>sec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15589" y="1468374"/>
            <a:ext cx="685800" cy="154305"/>
          </a:xfrm>
          <a:prstGeom prst="rect">
            <a:avLst/>
          </a:prstGeom>
          <a:solidFill>
            <a:srgbClr val="9BAE68"/>
          </a:solidFill>
          <a:ln w="4572">
            <a:solidFill>
              <a:srgbClr val="C00000"/>
            </a:solidFill>
          </a:ln>
        </p:spPr>
        <p:txBody>
          <a:bodyPr wrap="square" lIns="0" tIns="14605" rIns="0" bIns="0" rtlCol="0" vert="horz">
            <a:spAutoFit/>
          </a:bodyPr>
          <a:lstStyle/>
          <a:p>
            <a:pPr marL="43180">
              <a:lnSpc>
                <a:spcPct val="100000"/>
              </a:lnSpc>
              <a:spcBef>
                <a:spcPts val="115"/>
              </a:spcBef>
            </a:pPr>
            <a:r>
              <a:rPr dirty="0" sz="700" spc="-5" b="1">
                <a:solidFill>
                  <a:srgbClr val="001F5F"/>
                </a:solidFill>
                <a:latin typeface="Arial Black"/>
                <a:cs typeface="Arial Black"/>
              </a:rPr>
              <a:t>0.3-0.32</a:t>
            </a:r>
            <a:r>
              <a:rPr dirty="0" sz="700" spc="-70" b="1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700" spc="-10" b="1">
                <a:solidFill>
                  <a:srgbClr val="001F5F"/>
                </a:solidFill>
                <a:latin typeface="Arial Black"/>
                <a:cs typeface="Arial Black"/>
              </a:rPr>
              <a:t>sec</a:t>
            </a:r>
            <a:endParaRPr sz="7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23128" y="4132198"/>
            <a:ext cx="101600" cy="103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-35" b="1">
                <a:solidFill>
                  <a:srgbClr val="001F5F"/>
                </a:solidFill>
                <a:latin typeface="Arial"/>
                <a:cs typeface="Arial"/>
              </a:rPr>
              <a:t>11</a:t>
            </a:r>
            <a:endParaRPr sz="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3304" y="868933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0"/>
                </a:moveTo>
                <a:lnTo>
                  <a:pt x="4571365" y="3428110"/>
                </a:lnTo>
                <a:lnTo>
                  <a:pt x="4571365" y="0"/>
                </a:lnTo>
                <a:lnTo>
                  <a:pt x="0" y="0"/>
                </a:lnTo>
                <a:lnTo>
                  <a:pt x="0" y="342811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463039" y="4844796"/>
            <a:ext cx="683260" cy="1986280"/>
          </a:xfrm>
          <a:custGeom>
            <a:avLst/>
            <a:gdLst/>
            <a:ahLst/>
            <a:cxnLst/>
            <a:rect l="l" t="t" r="r" b="b"/>
            <a:pathLst>
              <a:path w="683260" h="1986279">
                <a:moveTo>
                  <a:pt x="682752" y="0"/>
                </a:moveTo>
                <a:lnTo>
                  <a:pt x="492252" y="0"/>
                </a:lnTo>
                <a:lnTo>
                  <a:pt x="0" y="1940559"/>
                </a:lnTo>
                <a:lnTo>
                  <a:pt x="180974" y="1985771"/>
                </a:lnTo>
                <a:lnTo>
                  <a:pt x="682752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245108" y="4844796"/>
            <a:ext cx="668020" cy="1931035"/>
          </a:xfrm>
          <a:custGeom>
            <a:avLst/>
            <a:gdLst/>
            <a:ahLst/>
            <a:cxnLst/>
            <a:rect l="l" t="t" r="r" b="b"/>
            <a:pathLst>
              <a:path w="668019" h="1931034">
                <a:moveTo>
                  <a:pt x="667511" y="0"/>
                </a:moveTo>
                <a:lnTo>
                  <a:pt x="477266" y="0"/>
                </a:lnTo>
                <a:lnTo>
                  <a:pt x="0" y="1885695"/>
                </a:lnTo>
                <a:lnTo>
                  <a:pt x="180720" y="1930908"/>
                </a:lnTo>
                <a:lnTo>
                  <a:pt x="667511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246632" y="6733031"/>
            <a:ext cx="969644" cy="1541145"/>
          </a:xfrm>
          <a:custGeom>
            <a:avLst/>
            <a:gdLst/>
            <a:ahLst/>
            <a:cxnLst/>
            <a:rect l="l" t="t" r="r" b="b"/>
            <a:pathLst>
              <a:path w="969644" h="1541145">
                <a:moveTo>
                  <a:pt x="0" y="0"/>
                </a:moveTo>
                <a:lnTo>
                  <a:pt x="926338" y="1540764"/>
                </a:lnTo>
                <a:lnTo>
                  <a:pt x="969263" y="1540764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466088" y="6787895"/>
            <a:ext cx="1187450" cy="1485900"/>
          </a:xfrm>
          <a:custGeom>
            <a:avLst/>
            <a:gdLst/>
            <a:ahLst/>
            <a:cxnLst/>
            <a:rect l="l" t="t" r="r" b="b"/>
            <a:pathLst>
              <a:path w="1187450" h="1485900">
                <a:moveTo>
                  <a:pt x="0" y="0"/>
                </a:moveTo>
                <a:lnTo>
                  <a:pt x="1145159" y="1485899"/>
                </a:lnTo>
                <a:lnTo>
                  <a:pt x="1187195" y="1485899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63039" y="6784847"/>
            <a:ext cx="1670685" cy="1489075"/>
          </a:xfrm>
          <a:custGeom>
            <a:avLst/>
            <a:gdLst/>
            <a:ahLst/>
            <a:cxnLst/>
            <a:rect l="l" t="t" r="r" b="b"/>
            <a:pathLst>
              <a:path w="1670685" h="1489075">
                <a:moveTo>
                  <a:pt x="0" y="0"/>
                </a:moveTo>
                <a:lnTo>
                  <a:pt x="2412" y="2412"/>
                </a:lnTo>
                <a:lnTo>
                  <a:pt x="1189228" y="1488948"/>
                </a:lnTo>
                <a:lnTo>
                  <a:pt x="1670303" y="1488948"/>
                </a:lnTo>
                <a:lnTo>
                  <a:pt x="180974" y="45212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245108" y="6731507"/>
            <a:ext cx="1330960" cy="1542415"/>
          </a:xfrm>
          <a:custGeom>
            <a:avLst/>
            <a:gdLst/>
            <a:ahLst/>
            <a:cxnLst/>
            <a:rect l="l" t="t" r="r" b="b"/>
            <a:pathLst>
              <a:path w="1330960" h="1542415">
                <a:moveTo>
                  <a:pt x="0" y="0"/>
                </a:moveTo>
                <a:lnTo>
                  <a:pt x="2387" y="2413"/>
                </a:lnTo>
                <a:lnTo>
                  <a:pt x="970787" y="1542288"/>
                </a:lnTo>
                <a:lnTo>
                  <a:pt x="1330452" y="1542288"/>
                </a:lnTo>
                <a:lnTo>
                  <a:pt x="178561" y="47625"/>
                </a:lnTo>
                <a:lnTo>
                  <a:pt x="182197" y="47625"/>
                </a:lnTo>
                <a:lnTo>
                  <a:pt x="180975" y="45212"/>
                </a:lnTo>
                <a:lnTo>
                  <a:pt x="176275" y="42799"/>
                </a:lnTo>
                <a:lnTo>
                  <a:pt x="0" y="0"/>
                </a:lnTo>
                <a:close/>
              </a:path>
              <a:path w="1330960" h="1542415">
                <a:moveTo>
                  <a:pt x="185281" y="53711"/>
                </a:moveTo>
                <a:lnTo>
                  <a:pt x="185800" y="54737"/>
                </a:lnTo>
                <a:lnTo>
                  <a:pt x="209550" y="88011"/>
                </a:lnTo>
                <a:lnTo>
                  <a:pt x="185281" y="53711"/>
                </a:lnTo>
                <a:close/>
              </a:path>
              <a:path w="1330960" h="1542415">
                <a:moveTo>
                  <a:pt x="182197" y="47625"/>
                </a:moveTo>
                <a:lnTo>
                  <a:pt x="180975" y="47625"/>
                </a:lnTo>
                <a:lnTo>
                  <a:pt x="185281" y="53711"/>
                </a:lnTo>
                <a:lnTo>
                  <a:pt x="182197" y="47625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45108" y="6731507"/>
            <a:ext cx="180340" cy="44450"/>
          </a:xfrm>
          <a:custGeom>
            <a:avLst/>
            <a:gdLst/>
            <a:ahLst/>
            <a:cxnLst/>
            <a:rect l="l" t="t" r="r" b="b"/>
            <a:pathLst>
              <a:path w="180340" h="44450">
                <a:moveTo>
                  <a:pt x="0" y="0"/>
                </a:moveTo>
                <a:lnTo>
                  <a:pt x="179831" y="44196"/>
                </a:lnTo>
                <a:lnTo>
                  <a:pt x="175132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29A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423416" y="6778752"/>
            <a:ext cx="30480" cy="40005"/>
          </a:xfrm>
          <a:custGeom>
            <a:avLst/>
            <a:gdLst/>
            <a:ahLst/>
            <a:cxnLst/>
            <a:rect l="l" t="t" r="r" b="b"/>
            <a:pathLst>
              <a:path w="30480" h="40004">
                <a:moveTo>
                  <a:pt x="2286" y="0"/>
                </a:moveTo>
                <a:lnTo>
                  <a:pt x="0" y="0"/>
                </a:lnTo>
                <a:lnTo>
                  <a:pt x="30480" y="39624"/>
                </a:lnTo>
                <a:lnTo>
                  <a:pt x="2286" y="0"/>
                </a:lnTo>
                <a:close/>
              </a:path>
            </a:pathLst>
          </a:custGeom>
          <a:solidFill>
            <a:srgbClr val="29A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424683" y="6028944"/>
            <a:ext cx="2467356" cy="5364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143304" y="4845684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algn="ctr" marL="398145">
              <a:lnSpc>
                <a:spcPct val="100000"/>
              </a:lnSpc>
            </a:pPr>
            <a:r>
              <a:rPr dirty="0" sz="2000" spc="195">
                <a:solidFill>
                  <a:srgbClr val="C00000"/>
                </a:solidFill>
                <a:latin typeface="Arial"/>
                <a:cs typeface="Arial"/>
              </a:rPr>
              <a:t>Left</a:t>
            </a:r>
            <a:r>
              <a:rPr dirty="0" sz="2000" spc="-17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210">
                <a:solidFill>
                  <a:srgbClr val="C00000"/>
                </a:solidFill>
                <a:latin typeface="Arial"/>
                <a:cs typeface="Arial"/>
              </a:rPr>
              <a:t>Ventricular</a:t>
            </a:r>
            <a:endParaRPr sz="2000">
              <a:latin typeface="Arial"/>
              <a:cs typeface="Arial"/>
            </a:endParaRPr>
          </a:p>
          <a:p>
            <a:pPr algn="ctr" marL="397510">
              <a:lnSpc>
                <a:spcPct val="100000"/>
              </a:lnSpc>
            </a:pPr>
            <a:r>
              <a:rPr dirty="0" sz="2000" spc="105">
                <a:solidFill>
                  <a:srgbClr val="C00000"/>
                </a:solidFill>
                <a:latin typeface="Arial"/>
                <a:cs typeface="Arial"/>
              </a:rPr>
              <a:t>Pressure </a:t>
            </a:r>
            <a:r>
              <a:rPr dirty="0" sz="2000" spc="110">
                <a:solidFill>
                  <a:srgbClr val="C00000"/>
                </a:solidFill>
                <a:latin typeface="Arial"/>
                <a:cs typeface="Arial"/>
              </a:rPr>
              <a:t>versus</a:t>
            </a:r>
            <a:r>
              <a:rPr dirty="0" sz="2000" spc="-3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155">
                <a:solidFill>
                  <a:srgbClr val="C00000"/>
                </a:solidFill>
                <a:latin typeface="Arial"/>
                <a:cs typeface="Arial"/>
              </a:rPr>
              <a:t>Volume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940051" y="6333744"/>
            <a:ext cx="3375660" cy="5364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742688" y="4902708"/>
            <a:ext cx="918972" cy="3611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63039" y="868680"/>
            <a:ext cx="683260" cy="1986280"/>
          </a:xfrm>
          <a:custGeom>
            <a:avLst/>
            <a:gdLst/>
            <a:ahLst/>
            <a:cxnLst/>
            <a:rect l="l" t="t" r="r" b="b"/>
            <a:pathLst>
              <a:path w="683260" h="1986280">
                <a:moveTo>
                  <a:pt x="682752" y="0"/>
                </a:moveTo>
                <a:lnTo>
                  <a:pt x="492252" y="0"/>
                </a:lnTo>
                <a:lnTo>
                  <a:pt x="0" y="1940560"/>
                </a:lnTo>
                <a:lnTo>
                  <a:pt x="180974" y="1985772"/>
                </a:lnTo>
                <a:lnTo>
                  <a:pt x="682752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45108" y="868680"/>
            <a:ext cx="668020" cy="1931035"/>
          </a:xfrm>
          <a:custGeom>
            <a:avLst/>
            <a:gdLst/>
            <a:ahLst/>
            <a:cxnLst/>
            <a:rect l="l" t="t" r="r" b="b"/>
            <a:pathLst>
              <a:path w="668019" h="1931035">
                <a:moveTo>
                  <a:pt x="667511" y="0"/>
                </a:moveTo>
                <a:lnTo>
                  <a:pt x="477266" y="0"/>
                </a:lnTo>
                <a:lnTo>
                  <a:pt x="0" y="1885696"/>
                </a:lnTo>
                <a:lnTo>
                  <a:pt x="180720" y="1930908"/>
                </a:lnTo>
                <a:lnTo>
                  <a:pt x="667511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46632" y="2756916"/>
            <a:ext cx="969644" cy="1541145"/>
          </a:xfrm>
          <a:custGeom>
            <a:avLst/>
            <a:gdLst/>
            <a:ahLst/>
            <a:cxnLst/>
            <a:rect l="l" t="t" r="r" b="b"/>
            <a:pathLst>
              <a:path w="969644" h="1541145">
                <a:moveTo>
                  <a:pt x="0" y="0"/>
                </a:moveTo>
                <a:lnTo>
                  <a:pt x="926338" y="1540764"/>
                </a:lnTo>
                <a:lnTo>
                  <a:pt x="969263" y="1540764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66088" y="2811779"/>
            <a:ext cx="1187450" cy="1485900"/>
          </a:xfrm>
          <a:custGeom>
            <a:avLst/>
            <a:gdLst/>
            <a:ahLst/>
            <a:cxnLst/>
            <a:rect l="l" t="t" r="r" b="b"/>
            <a:pathLst>
              <a:path w="1187450" h="1485900">
                <a:moveTo>
                  <a:pt x="0" y="0"/>
                </a:moveTo>
                <a:lnTo>
                  <a:pt x="1145159" y="1485900"/>
                </a:lnTo>
                <a:lnTo>
                  <a:pt x="1187195" y="1485900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63039" y="2808732"/>
            <a:ext cx="1670685" cy="1489075"/>
          </a:xfrm>
          <a:custGeom>
            <a:avLst/>
            <a:gdLst/>
            <a:ahLst/>
            <a:cxnLst/>
            <a:rect l="l" t="t" r="r" b="b"/>
            <a:pathLst>
              <a:path w="1670685" h="1489075">
                <a:moveTo>
                  <a:pt x="0" y="0"/>
                </a:moveTo>
                <a:lnTo>
                  <a:pt x="2412" y="2412"/>
                </a:lnTo>
                <a:lnTo>
                  <a:pt x="1189228" y="1488947"/>
                </a:lnTo>
                <a:lnTo>
                  <a:pt x="1670303" y="1488947"/>
                </a:lnTo>
                <a:lnTo>
                  <a:pt x="180974" y="45212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45108" y="2755392"/>
            <a:ext cx="1330960" cy="1542415"/>
          </a:xfrm>
          <a:custGeom>
            <a:avLst/>
            <a:gdLst/>
            <a:ahLst/>
            <a:cxnLst/>
            <a:rect l="l" t="t" r="r" b="b"/>
            <a:pathLst>
              <a:path w="1330960" h="1542414">
                <a:moveTo>
                  <a:pt x="0" y="0"/>
                </a:moveTo>
                <a:lnTo>
                  <a:pt x="2387" y="2412"/>
                </a:lnTo>
                <a:lnTo>
                  <a:pt x="970787" y="1542288"/>
                </a:lnTo>
                <a:lnTo>
                  <a:pt x="1330452" y="1542288"/>
                </a:lnTo>
                <a:lnTo>
                  <a:pt x="178561" y="47625"/>
                </a:lnTo>
                <a:lnTo>
                  <a:pt x="182197" y="47625"/>
                </a:lnTo>
                <a:lnTo>
                  <a:pt x="180975" y="45212"/>
                </a:lnTo>
                <a:lnTo>
                  <a:pt x="176275" y="42799"/>
                </a:lnTo>
                <a:lnTo>
                  <a:pt x="0" y="0"/>
                </a:lnTo>
                <a:close/>
              </a:path>
              <a:path w="1330960" h="1542414">
                <a:moveTo>
                  <a:pt x="185281" y="53711"/>
                </a:moveTo>
                <a:lnTo>
                  <a:pt x="185800" y="54737"/>
                </a:lnTo>
                <a:lnTo>
                  <a:pt x="209550" y="88011"/>
                </a:lnTo>
                <a:lnTo>
                  <a:pt x="185281" y="53711"/>
                </a:lnTo>
                <a:close/>
              </a:path>
              <a:path w="1330960" h="1542414">
                <a:moveTo>
                  <a:pt x="182197" y="47625"/>
                </a:moveTo>
                <a:lnTo>
                  <a:pt x="180975" y="47625"/>
                </a:lnTo>
                <a:lnTo>
                  <a:pt x="185281" y="53711"/>
                </a:lnTo>
                <a:lnTo>
                  <a:pt x="182197" y="47625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45108" y="2755392"/>
            <a:ext cx="180340" cy="44450"/>
          </a:xfrm>
          <a:custGeom>
            <a:avLst/>
            <a:gdLst/>
            <a:ahLst/>
            <a:cxnLst/>
            <a:rect l="l" t="t" r="r" b="b"/>
            <a:pathLst>
              <a:path w="180340" h="44450">
                <a:moveTo>
                  <a:pt x="0" y="0"/>
                </a:moveTo>
                <a:lnTo>
                  <a:pt x="179831" y="44196"/>
                </a:lnTo>
                <a:lnTo>
                  <a:pt x="175132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29A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23416" y="2802635"/>
            <a:ext cx="30480" cy="40005"/>
          </a:xfrm>
          <a:custGeom>
            <a:avLst/>
            <a:gdLst/>
            <a:ahLst/>
            <a:cxnLst/>
            <a:rect l="l" t="t" r="r" b="b"/>
            <a:pathLst>
              <a:path w="30480" h="40005">
                <a:moveTo>
                  <a:pt x="2286" y="0"/>
                </a:moveTo>
                <a:lnTo>
                  <a:pt x="0" y="0"/>
                </a:lnTo>
                <a:lnTo>
                  <a:pt x="30480" y="39624"/>
                </a:lnTo>
                <a:lnTo>
                  <a:pt x="2286" y="0"/>
                </a:lnTo>
                <a:close/>
              </a:path>
            </a:pathLst>
          </a:custGeom>
          <a:solidFill>
            <a:srgbClr val="29A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06979" y="1955292"/>
            <a:ext cx="2220468" cy="483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999488" y="2229611"/>
            <a:ext cx="1345691" cy="483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67811" y="2229611"/>
            <a:ext cx="414527" cy="4831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62884" y="2229611"/>
            <a:ext cx="1973580" cy="4831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65020" y="2503932"/>
            <a:ext cx="405383" cy="4831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Times New Roman"/>
              <a:cs typeface="Times New Roman"/>
            </a:endParaRPr>
          </a:p>
          <a:p>
            <a:pPr algn="ctr" marL="983615" marR="654685" indent="-2540">
              <a:lnSpc>
                <a:spcPct val="100000"/>
              </a:lnSpc>
            </a:pPr>
            <a:r>
              <a:rPr dirty="0" sz="1800" spc="175">
                <a:solidFill>
                  <a:srgbClr val="C00000"/>
                </a:solidFill>
                <a:latin typeface="Arial"/>
                <a:cs typeface="Arial"/>
              </a:rPr>
              <a:t>Left </a:t>
            </a:r>
            <a:r>
              <a:rPr dirty="0" sz="1800" spc="185">
                <a:solidFill>
                  <a:srgbClr val="C00000"/>
                </a:solidFill>
                <a:latin typeface="Arial"/>
                <a:cs typeface="Arial"/>
              </a:rPr>
              <a:t>Ventricular  </a:t>
            </a:r>
            <a:r>
              <a:rPr dirty="0" sz="1800" spc="90">
                <a:solidFill>
                  <a:srgbClr val="C00000"/>
                </a:solidFill>
                <a:latin typeface="Arial"/>
                <a:cs typeface="Arial"/>
              </a:rPr>
              <a:t>Pressure</a:t>
            </a:r>
            <a:r>
              <a:rPr dirty="0" sz="1800" spc="-6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C00000"/>
                </a:solidFill>
                <a:latin typeface="Verdana"/>
                <a:cs typeface="Verdana"/>
              </a:rPr>
              <a:t>–</a:t>
            </a:r>
            <a:r>
              <a:rPr dirty="0" sz="1800" spc="-20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1800" spc="135">
                <a:solidFill>
                  <a:srgbClr val="C00000"/>
                </a:solidFill>
                <a:latin typeface="Arial"/>
                <a:cs typeface="Arial"/>
              </a:rPr>
              <a:t>Volume</a:t>
            </a:r>
            <a:r>
              <a:rPr dirty="0" sz="1800" spc="-8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140">
                <a:solidFill>
                  <a:srgbClr val="C00000"/>
                </a:solidFill>
                <a:latin typeface="Arial"/>
                <a:cs typeface="Arial"/>
              </a:rPr>
              <a:t>Curve  </a:t>
            </a:r>
            <a:r>
              <a:rPr dirty="0" sz="1800" spc="70">
                <a:solidFill>
                  <a:srgbClr val="001F5F"/>
                </a:solidFill>
                <a:latin typeface="Verdana"/>
                <a:cs typeface="Verdana"/>
              </a:rPr>
              <a:t>“The </a:t>
            </a:r>
            <a:r>
              <a:rPr dirty="0" sz="1800" spc="10">
                <a:solidFill>
                  <a:srgbClr val="001F5F"/>
                </a:solidFill>
                <a:latin typeface="Verdana"/>
                <a:cs typeface="Verdana"/>
              </a:rPr>
              <a:t>Complete</a:t>
            </a:r>
            <a:r>
              <a:rPr dirty="0" sz="1800" spc="-495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800" spc="90">
                <a:solidFill>
                  <a:srgbClr val="001F5F"/>
                </a:solidFill>
                <a:latin typeface="Verdana"/>
                <a:cs typeface="Verdana"/>
              </a:rPr>
              <a:t>Picture”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193035" y="2503932"/>
            <a:ext cx="2918460" cy="4831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742688" y="926591"/>
            <a:ext cx="918972" cy="3611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143304" y="4845684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  <a:spcBef>
                <a:spcPts val="400"/>
              </a:spcBef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14</a:t>
            </a:r>
            <a:endParaRPr sz="60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63039" y="868680"/>
            <a:ext cx="683260" cy="1986280"/>
          </a:xfrm>
          <a:custGeom>
            <a:avLst/>
            <a:gdLst/>
            <a:ahLst/>
            <a:cxnLst/>
            <a:rect l="l" t="t" r="r" b="b"/>
            <a:pathLst>
              <a:path w="683260" h="1986280">
                <a:moveTo>
                  <a:pt x="682752" y="0"/>
                </a:moveTo>
                <a:lnTo>
                  <a:pt x="492252" y="0"/>
                </a:lnTo>
                <a:lnTo>
                  <a:pt x="0" y="1940560"/>
                </a:lnTo>
                <a:lnTo>
                  <a:pt x="180974" y="1985772"/>
                </a:lnTo>
                <a:lnTo>
                  <a:pt x="682752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45108" y="868680"/>
            <a:ext cx="668020" cy="1931035"/>
          </a:xfrm>
          <a:custGeom>
            <a:avLst/>
            <a:gdLst/>
            <a:ahLst/>
            <a:cxnLst/>
            <a:rect l="l" t="t" r="r" b="b"/>
            <a:pathLst>
              <a:path w="668019" h="1931035">
                <a:moveTo>
                  <a:pt x="667511" y="0"/>
                </a:moveTo>
                <a:lnTo>
                  <a:pt x="477266" y="0"/>
                </a:lnTo>
                <a:lnTo>
                  <a:pt x="0" y="1885696"/>
                </a:lnTo>
                <a:lnTo>
                  <a:pt x="180720" y="1930908"/>
                </a:lnTo>
                <a:lnTo>
                  <a:pt x="667511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46632" y="2756916"/>
            <a:ext cx="969644" cy="1541145"/>
          </a:xfrm>
          <a:custGeom>
            <a:avLst/>
            <a:gdLst/>
            <a:ahLst/>
            <a:cxnLst/>
            <a:rect l="l" t="t" r="r" b="b"/>
            <a:pathLst>
              <a:path w="969644" h="1541145">
                <a:moveTo>
                  <a:pt x="0" y="0"/>
                </a:moveTo>
                <a:lnTo>
                  <a:pt x="926338" y="1540764"/>
                </a:lnTo>
                <a:lnTo>
                  <a:pt x="969263" y="1540764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66088" y="2811779"/>
            <a:ext cx="1187450" cy="1485900"/>
          </a:xfrm>
          <a:custGeom>
            <a:avLst/>
            <a:gdLst/>
            <a:ahLst/>
            <a:cxnLst/>
            <a:rect l="l" t="t" r="r" b="b"/>
            <a:pathLst>
              <a:path w="1187450" h="1485900">
                <a:moveTo>
                  <a:pt x="0" y="0"/>
                </a:moveTo>
                <a:lnTo>
                  <a:pt x="1145159" y="1485900"/>
                </a:lnTo>
                <a:lnTo>
                  <a:pt x="1187195" y="1485900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63039" y="2808732"/>
            <a:ext cx="1670685" cy="1489075"/>
          </a:xfrm>
          <a:custGeom>
            <a:avLst/>
            <a:gdLst/>
            <a:ahLst/>
            <a:cxnLst/>
            <a:rect l="l" t="t" r="r" b="b"/>
            <a:pathLst>
              <a:path w="1670685" h="1489075">
                <a:moveTo>
                  <a:pt x="0" y="0"/>
                </a:moveTo>
                <a:lnTo>
                  <a:pt x="2412" y="2412"/>
                </a:lnTo>
                <a:lnTo>
                  <a:pt x="1189228" y="1488947"/>
                </a:lnTo>
                <a:lnTo>
                  <a:pt x="1670303" y="1488947"/>
                </a:lnTo>
                <a:lnTo>
                  <a:pt x="180974" y="45212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45108" y="2755392"/>
            <a:ext cx="1330960" cy="1542415"/>
          </a:xfrm>
          <a:custGeom>
            <a:avLst/>
            <a:gdLst/>
            <a:ahLst/>
            <a:cxnLst/>
            <a:rect l="l" t="t" r="r" b="b"/>
            <a:pathLst>
              <a:path w="1330960" h="1542414">
                <a:moveTo>
                  <a:pt x="0" y="0"/>
                </a:moveTo>
                <a:lnTo>
                  <a:pt x="2387" y="2412"/>
                </a:lnTo>
                <a:lnTo>
                  <a:pt x="970787" y="1542288"/>
                </a:lnTo>
                <a:lnTo>
                  <a:pt x="1330452" y="1542288"/>
                </a:lnTo>
                <a:lnTo>
                  <a:pt x="178561" y="47625"/>
                </a:lnTo>
                <a:lnTo>
                  <a:pt x="182197" y="47625"/>
                </a:lnTo>
                <a:lnTo>
                  <a:pt x="180975" y="45212"/>
                </a:lnTo>
                <a:lnTo>
                  <a:pt x="176275" y="42799"/>
                </a:lnTo>
                <a:lnTo>
                  <a:pt x="0" y="0"/>
                </a:lnTo>
                <a:close/>
              </a:path>
              <a:path w="1330960" h="1542414">
                <a:moveTo>
                  <a:pt x="185281" y="53711"/>
                </a:moveTo>
                <a:lnTo>
                  <a:pt x="185800" y="54737"/>
                </a:lnTo>
                <a:lnTo>
                  <a:pt x="209550" y="88011"/>
                </a:lnTo>
                <a:lnTo>
                  <a:pt x="185281" y="53711"/>
                </a:lnTo>
                <a:close/>
              </a:path>
              <a:path w="1330960" h="1542414">
                <a:moveTo>
                  <a:pt x="182197" y="47625"/>
                </a:moveTo>
                <a:lnTo>
                  <a:pt x="180975" y="47625"/>
                </a:lnTo>
                <a:lnTo>
                  <a:pt x="185281" y="53711"/>
                </a:lnTo>
                <a:lnTo>
                  <a:pt x="182197" y="47625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45108" y="2755392"/>
            <a:ext cx="180340" cy="44450"/>
          </a:xfrm>
          <a:custGeom>
            <a:avLst/>
            <a:gdLst/>
            <a:ahLst/>
            <a:cxnLst/>
            <a:rect l="l" t="t" r="r" b="b"/>
            <a:pathLst>
              <a:path w="180340" h="44450">
                <a:moveTo>
                  <a:pt x="0" y="0"/>
                </a:moveTo>
                <a:lnTo>
                  <a:pt x="179831" y="44196"/>
                </a:lnTo>
                <a:lnTo>
                  <a:pt x="175132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29A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23416" y="2802635"/>
            <a:ext cx="30480" cy="40005"/>
          </a:xfrm>
          <a:custGeom>
            <a:avLst/>
            <a:gdLst/>
            <a:ahLst/>
            <a:cxnLst/>
            <a:rect l="l" t="t" r="r" b="b"/>
            <a:pathLst>
              <a:path w="30480" h="40005">
                <a:moveTo>
                  <a:pt x="2286" y="0"/>
                </a:moveTo>
                <a:lnTo>
                  <a:pt x="0" y="0"/>
                </a:lnTo>
                <a:lnTo>
                  <a:pt x="30480" y="39624"/>
                </a:lnTo>
                <a:lnTo>
                  <a:pt x="2286" y="0"/>
                </a:lnTo>
                <a:close/>
              </a:path>
            </a:pathLst>
          </a:custGeom>
          <a:solidFill>
            <a:srgbClr val="29A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21635" y="2011679"/>
            <a:ext cx="2467356" cy="536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969007" y="2316479"/>
            <a:ext cx="1496568" cy="536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157727" y="2316479"/>
            <a:ext cx="379475" cy="536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93364" y="2316479"/>
            <a:ext cx="1350264" cy="5364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Times New Roman"/>
              <a:cs typeface="Times New Roman"/>
            </a:endParaRPr>
          </a:p>
          <a:p>
            <a:pPr marL="967740" marR="564515" indent="452120">
              <a:lnSpc>
                <a:spcPct val="100000"/>
              </a:lnSpc>
            </a:pPr>
            <a:r>
              <a:rPr dirty="0" sz="2000" spc="195">
                <a:solidFill>
                  <a:srgbClr val="C00000"/>
                </a:solidFill>
                <a:latin typeface="Arial"/>
                <a:cs typeface="Arial"/>
              </a:rPr>
              <a:t>Left </a:t>
            </a:r>
            <a:r>
              <a:rPr dirty="0" sz="2000" spc="210">
                <a:solidFill>
                  <a:srgbClr val="C00000"/>
                </a:solidFill>
                <a:latin typeface="Arial"/>
                <a:cs typeface="Arial"/>
              </a:rPr>
              <a:t>Ventricular  </a:t>
            </a:r>
            <a:r>
              <a:rPr dirty="0" sz="2000" spc="105">
                <a:solidFill>
                  <a:srgbClr val="001F5F"/>
                </a:solidFill>
                <a:latin typeface="Arial"/>
                <a:cs typeface="Arial"/>
              </a:rPr>
              <a:t>Pressure </a:t>
            </a:r>
            <a:r>
              <a:rPr dirty="0" sz="2000" spc="-10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dirty="0" sz="2000" spc="155">
                <a:solidFill>
                  <a:srgbClr val="001F5F"/>
                </a:solidFill>
                <a:latin typeface="Arial"/>
                <a:cs typeface="Arial"/>
              </a:rPr>
              <a:t>Volume</a:t>
            </a:r>
            <a:r>
              <a:rPr dirty="0" sz="2000" spc="-2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145">
                <a:solidFill>
                  <a:srgbClr val="001F5F"/>
                </a:solidFill>
                <a:latin typeface="Arial"/>
                <a:cs typeface="Arial"/>
              </a:rPr>
              <a:t>Loop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35779" y="2316479"/>
            <a:ext cx="946403" cy="5364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742688" y="926591"/>
            <a:ext cx="918972" cy="3611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741932" y="6038088"/>
            <a:ext cx="3095244" cy="990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143304" y="4845684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marL="1525905">
              <a:lnSpc>
                <a:spcPct val="100000"/>
              </a:lnSpc>
            </a:pPr>
            <a:r>
              <a:rPr dirty="0" sz="1500" spc="140">
                <a:solidFill>
                  <a:srgbClr val="C00000"/>
                </a:solidFill>
                <a:latin typeface="Arial"/>
                <a:cs typeface="Arial"/>
              </a:rPr>
              <a:t>Left</a:t>
            </a:r>
            <a:r>
              <a:rPr dirty="0" sz="1500" spc="-1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500" spc="155">
                <a:solidFill>
                  <a:srgbClr val="C00000"/>
                </a:solidFill>
                <a:latin typeface="Arial"/>
                <a:cs typeface="Arial"/>
              </a:rPr>
              <a:t>Ventricular</a:t>
            </a:r>
            <a:endParaRPr sz="1500">
              <a:latin typeface="Arial"/>
              <a:cs typeface="Arial"/>
            </a:endParaRPr>
          </a:p>
          <a:p>
            <a:pPr marL="1158875">
              <a:lnSpc>
                <a:spcPct val="100000"/>
              </a:lnSpc>
            </a:pPr>
            <a:r>
              <a:rPr dirty="0" sz="1500" spc="75">
                <a:solidFill>
                  <a:srgbClr val="C00000"/>
                </a:solidFill>
                <a:latin typeface="Arial"/>
                <a:cs typeface="Arial"/>
              </a:rPr>
              <a:t>Pressure</a:t>
            </a:r>
            <a:r>
              <a:rPr dirty="0" sz="1500" spc="-9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500" spc="-55">
                <a:solidFill>
                  <a:srgbClr val="C00000"/>
                </a:solidFill>
                <a:latin typeface="Verdana"/>
                <a:cs typeface="Verdana"/>
              </a:rPr>
              <a:t>–</a:t>
            </a:r>
            <a:r>
              <a:rPr dirty="0" sz="1500" spc="-16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1500" spc="110">
                <a:solidFill>
                  <a:srgbClr val="C00000"/>
                </a:solidFill>
                <a:latin typeface="Arial"/>
                <a:cs typeface="Arial"/>
              </a:rPr>
              <a:t>Volume</a:t>
            </a:r>
            <a:r>
              <a:rPr dirty="0" sz="1500" spc="-7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500" spc="100">
                <a:solidFill>
                  <a:srgbClr val="C00000"/>
                </a:solidFill>
                <a:latin typeface="Arial"/>
                <a:cs typeface="Arial"/>
              </a:rPr>
              <a:t>Loop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algn="ctr" marL="941705" marR="1042669">
              <a:lnSpc>
                <a:spcPct val="100000"/>
              </a:lnSpc>
              <a:spcBef>
                <a:spcPts val="900"/>
              </a:spcBef>
            </a:pPr>
            <a:r>
              <a:rPr dirty="0" sz="1400" spc="-5" b="1">
                <a:latin typeface="Calibri"/>
                <a:cs typeface="Calibri"/>
              </a:rPr>
              <a:t>Correlation </a:t>
            </a:r>
            <a:r>
              <a:rPr dirty="0" sz="1400" b="1">
                <a:latin typeface="Calibri"/>
                <a:cs typeface="Calibri"/>
              </a:rPr>
              <a:t>of </a:t>
            </a:r>
            <a:r>
              <a:rPr dirty="0" sz="1400" spc="-5" b="1">
                <a:latin typeface="Calibri"/>
                <a:cs typeface="Calibri"/>
              </a:rPr>
              <a:t>intra-ventricular  changes </a:t>
            </a:r>
            <a:r>
              <a:rPr dirty="0" sz="1400" b="1">
                <a:latin typeface="Calibri"/>
                <a:cs typeface="Calibri"/>
              </a:rPr>
              <a:t>in volume &amp; </a:t>
            </a:r>
            <a:r>
              <a:rPr dirty="0" sz="1400" spc="-5" b="1">
                <a:latin typeface="Calibri"/>
                <a:cs typeface="Calibri"/>
              </a:rPr>
              <a:t>pressure that  </a:t>
            </a:r>
            <a:r>
              <a:rPr dirty="0" sz="1400" b="1">
                <a:latin typeface="Calibri"/>
                <a:cs typeface="Calibri"/>
              </a:rPr>
              <a:t>occur during one </a:t>
            </a:r>
            <a:r>
              <a:rPr dirty="0" sz="1400" spc="-5" b="1">
                <a:latin typeface="Calibri"/>
                <a:cs typeface="Calibri"/>
              </a:rPr>
              <a:t>cardiac</a:t>
            </a:r>
            <a:r>
              <a:rPr dirty="0" sz="1400" spc="-9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cycle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  <a:spcBef>
                <a:spcPts val="1230"/>
              </a:spcBef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16</a:t>
            </a:r>
            <a:endParaRPr sz="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97533" y="1799844"/>
            <a:ext cx="96011" cy="97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597533" y="2328672"/>
            <a:ext cx="96011" cy="975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55089" y="2551176"/>
            <a:ext cx="88392" cy="89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855089" y="2772155"/>
            <a:ext cx="88392" cy="89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97533" y="3197351"/>
            <a:ext cx="96011" cy="97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855089" y="3419855"/>
            <a:ext cx="88392" cy="899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855089" y="3640835"/>
            <a:ext cx="88392" cy="899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478280" y="1322832"/>
            <a:ext cx="3716020" cy="262255"/>
          </a:xfrm>
          <a:prstGeom prst="rect">
            <a:avLst/>
          </a:prstGeom>
          <a:solidFill>
            <a:srgbClr val="FFFFCC"/>
          </a:solidFill>
        </p:spPr>
        <p:txBody>
          <a:bodyPr wrap="square" lIns="0" tIns="16510" rIns="0" bIns="0" rtlCol="0" vert="horz">
            <a:spAutoFit/>
          </a:bodyPr>
          <a:lstStyle/>
          <a:p>
            <a:pPr marL="45720">
              <a:lnSpc>
                <a:spcPct val="100000"/>
              </a:lnSpc>
              <a:spcBef>
                <a:spcPts val="130"/>
              </a:spcBef>
            </a:pPr>
            <a:r>
              <a:rPr dirty="0" sz="1400" spc="50">
                <a:solidFill>
                  <a:srgbClr val="C00000"/>
                </a:solidFill>
                <a:latin typeface="Arial"/>
                <a:cs typeface="Arial"/>
              </a:rPr>
              <a:t>Basic </a:t>
            </a:r>
            <a:r>
              <a:rPr dirty="0" sz="1400" spc="105">
                <a:solidFill>
                  <a:srgbClr val="C00000"/>
                </a:solidFill>
                <a:latin typeface="Arial"/>
                <a:cs typeface="Arial"/>
              </a:rPr>
              <a:t>Myocardial</a:t>
            </a:r>
            <a:r>
              <a:rPr dirty="0" sz="1400" spc="-2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spc="65">
                <a:solidFill>
                  <a:srgbClr val="C00000"/>
                </a:solidFill>
                <a:latin typeface="Arial"/>
                <a:cs typeface="Arial"/>
              </a:rPr>
              <a:t>Muscle </a:t>
            </a:r>
            <a:r>
              <a:rPr dirty="0" sz="1400" spc="60">
                <a:solidFill>
                  <a:srgbClr val="C00000"/>
                </a:solidFill>
                <a:latin typeface="Arial"/>
                <a:cs typeface="Arial"/>
              </a:rPr>
              <a:t>Mechanics: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>
              <a:latin typeface="Times New Roman"/>
              <a:cs typeface="Times New Roman"/>
            </a:endParaRPr>
          </a:p>
          <a:p>
            <a:pPr marL="670560" marR="573405">
              <a:lnSpc>
                <a:spcPct val="100000"/>
              </a:lnSpc>
            </a:pPr>
            <a:r>
              <a:rPr dirty="0" sz="1300" spc="-5">
                <a:latin typeface="Calibri"/>
                <a:cs typeface="Calibri"/>
              </a:rPr>
              <a:t>Both ventricular </a:t>
            </a:r>
            <a:r>
              <a:rPr dirty="0" sz="1300" spc="-15">
                <a:latin typeface="Calibri"/>
                <a:cs typeface="Calibri"/>
              </a:rPr>
              <a:t>systole </a:t>
            </a:r>
            <a:r>
              <a:rPr dirty="0" sz="1300" spc="-5">
                <a:latin typeface="Calibri"/>
                <a:cs typeface="Calibri"/>
              </a:rPr>
              <a:t>&amp; </a:t>
            </a:r>
            <a:r>
              <a:rPr dirty="0" sz="1300" spc="-10">
                <a:latin typeface="Calibri"/>
                <a:cs typeface="Calibri"/>
              </a:rPr>
              <a:t>diastole can </a:t>
            </a:r>
            <a:r>
              <a:rPr dirty="0" sz="1300" spc="-5">
                <a:latin typeface="Calibri"/>
                <a:cs typeface="Calibri"/>
              </a:rPr>
              <a:t>be divided  </a:t>
            </a:r>
            <a:r>
              <a:rPr dirty="0" sz="1300" spc="-10">
                <a:latin typeface="Calibri"/>
                <a:cs typeface="Calibri"/>
              </a:rPr>
              <a:t>into </a:t>
            </a:r>
            <a:r>
              <a:rPr dirty="0" sz="1300" spc="-5">
                <a:latin typeface="Calibri"/>
                <a:cs typeface="Calibri"/>
              </a:rPr>
              <a:t>early &amp; </a:t>
            </a:r>
            <a:r>
              <a:rPr dirty="0" sz="1300" spc="-10">
                <a:latin typeface="Calibri"/>
                <a:cs typeface="Calibri"/>
              </a:rPr>
              <a:t>late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phases.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marL="670560">
              <a:lnSpc>
                <a:spcPct val="100000"/>
              </a:lnSpc>
              <a:spcBef>
                <a:spcPts val="5"/>
              </a:spcBef>
            </a:pPr>
            <a:r>
              <a:rPr dirty="0" sz="1100" spc="55">
                <a:latin typeface="Arial"/>
                <a:cs typeface="Arial"/>
              </a:rPr>
              <a:t>Systole:</a:t>
            </a:r>
            <a:endParaRPr sz="1100">
              <a:latin typeface="Arial"/>
              <a:cs typeface="Arial"/>
            </a:endParaRPr>
          </a:p>
          <a:p>
            <a:pPr marL="899160">
              <a:lnSpc>
                <a:spcPct val="100000"/>
              </a:lnSpc>
              <a:spcBef>
                <a:spcPts val="270"/>
              </a:spcBef>
            </a:pPr>
            <a:r>
              <a:rPr dirty="0" sz="1200" spc="-5">
                <a:latin typeface="Calibri"/>
                <a:cs typeface="Calibri"/>
              </a:rPr>
              <a:t>Early </a:t>
            </a:r>
            <a:r>
              <a:rPr dirty="0" sz="1200" spc="-15">
                <a:latin typeface="Calibri"/>
                <a:cs typeface="Calibri"/>
              </a:rPr>
              <a:t>systole </a:t>
            </a:r>
            <a:r>
              <a:rPr dirty="0" sz="1200">
                <a:latin typeface="Calibri"/>
                <a:cs typeface="Calibri"/>
              </a:rPr>
              <a:t>= </a:t>
            </a:r>
            <a:r>
              <a:rPr dirty="0" sz="1200" spc="-5">
                <a:latin typeface="Calibri"/>
                <a:cs typeface="Calibri"/>
              </a:rPr>
              <a:t>‘Isovolumetric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Contraction.’</a:t>
            </a:r>
            <a:endParaRPr sz="1200">
              <a:latin typeface="Calibri"/>
              <a:cs typeface="Calibri"/>
            </a:endParaRPr>
          </a:p>
          <a:p>
            <a:pPr marL="899160">
              <a:lnSpc>
                <a:spcPct val="100000"/>
              </a:lnSpc>
              <a:spcBef>
                <a:spcPts val="300"/>
              </a:spcBef>
            </a:pPr>
            <a:r>
              <a:rPr dirty="0" sz="1200" spc="-10">
                <a:latin typeface="Calibri"/>
                <a:cs typeface="Calibri"/>
              </a:rPr>
              <a:t>Late </a:t>
            </a:r>
            <a:r>
              <a:rPr dirty="0" sz="1200" spc="-15">
                <a:latin typeface="Calibri"/>
                <a:cs typeface="Calibri"/>
              </a:rPr>
              <a:t>systole </a:t>
            </a:r>
            <a:r>
              <a:rPr dirty="0" sz="1200">
                <a:latin typeface="Calibri"/>
                <a:cs typeface="Calibri"/>
              </a:rPr>
              <a:t>=  Isotonic </a:t>
            </a:r>
            <a:r>
              <a:rPr dirty="0" sz="1200" spc="-5">
                <a:latin typeface="Calibri"/>
                <a:cs typeface="Calibri"/>
              </a:rPr>
              <a:t>Contraction </a:t>
            </a:r>
            <a:r>
              <a:rPr dirty="0" sz="1200">
                <a:latin typeface="Calibri"/>
                <a:cs typeface="Calibri"/>
              </a:rPr>
              <a:t>‘Ejection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Phase.’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Times New Roman"/>
              <a:cs typeface="Times New Roman"/>
            </a:endParaRPr>
          </a:p>
          <a:p>
            <a:pPr marL="670560">
              <a:lnSpc>
                <a:spcPct val="100000"/>
              </a:lnSpc>
            </a:pPr>
            <a:r>
              <a:rPr dirty="0" sz="1100" spc="65">
                <a:latin typeface="Arial"/>
                <a:cs typeface="Arial"/>
              </a:rPr>
              <a:t>Diastole:</a:t>
            </a:r>
            <a:endParaRPr sz="1100">
              <a:latin typeface="Arial"/>
              <a:cs typeface="Arial"/>
            </a:endParaRPr>
          </a:p>
          <a:p>
            <a:pPr marL="899160">
              <a:lnSpc>
                <a:spcPct val="100000"/>
              </a:lnSpc>
              <a:spcBef>
                <a:spcPts val="270"/>
              </a:spcBef>
            </a:pPr>
            <a:r>
              <a:rPr dirty="0" sz="1200" spc="-5">
                <a:latin typeface="Calibri"/>
                <a:cs typeface="Calibri"/>
              </a:rPr>
              <a:t>Early diastole </a:t>
            </a:r>
            <a:r>
              <a:rPr dirty="0" sz="1200">
                <a:latin typeface="Calibri"/>
                <a:cs typeface="Calibri"/>
              </a:rPr>
              <a:t>= </a:t>
            </a:r>
            <a:r>
              <a:rPr dirty="0" sz="1200" spc="-5">
                <a:latin typeface="Calibri"/>
                <a:cs typeface="Calibri"/>
              </a:rPr>
              <a:t>‘Isovolumetric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Relaxation.’</a:t>
            </a:r>
            <a:endParaRPr sz="1200">
              <a:latin typeface="Calibri"/>
              <a:cs typeface="Calibri"/>
            </a:endParaRPr>
          </a:p>
          <a:p>
            <a:pPr marL="899160">
              <a:lnSpc>
                <a:spcPct val="100000"/>
              </a:lnSpc>
              <a:spcBef>
                <a:spcPts val="300"/>
              </a:spcBef>
            </a:pPr>
            <a:r>
              <a:rPr dirty="0" sz="1200" spc="-10">
                <a:latin typeface="Calibri"/>
                <a:cs typeface="Calibri"/>
              </a:rPr>
              <a:t>Late </a:t>
            </a:r>
            <a:r>
              <a:rPr dirty="0" sz="1200" spc="-5">
                <a:latin typeface="Calibri"/>
                <a:cs typeface="Calibri"/>
              </a:rPr>
              <a:t>diastole </a:t>
            </a:r>
            <a:r>
              <a:rPr dirty="0" sz="1200">
                <a:latin typeface="Calibri"/>
                <a:cs typeface="Calibri"/>
              </a:rPr>
              <a:t>=  Isotonic </a:t>
            </a:r>
            <a:r>
              <a:rPr dirty="0" sz="1200" spc="-10">
                <a:latin typeface="Calibri"/>
                <a:cs typeface="Calibri"/>
              </a:rPr>
              <a:t>Relaxation </a:t>
            </a:r>
            <a:r>
              <a:rPr dirty="0" sz="1200">
                <a:latin typeface="Calibri"/>
                <a:cs typeface="Calibri"/>
              </a:rPr>
              <a:t>‘Filling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Phase.’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17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43000" y="5221223"/>
            <a:ext cx="4572000" cy="3053080"/>
          </a:xfrm>
          <a:custGeom>
            <a:avLst/>
            <a:gdLst/>
            <a:ahLst/>
            <a:cxnLst/>
            <a:rect l="l" t="t" r="r" b="b"/>
            <a:pathLst>
              <a:path w="4572000" h="3053079">
                <a:moveTo>
                  <a:pt x="0" y="3052572"/>
                </a:moveTo>
                <a:lnTo>
                  <a:pt x="4572000" y="3052572"/>
                </a:lnTo>
                <a:lnTo>
                  <a:pt x="4572000" y="0"/>
                </a:lnTo>
                <a:lnTo>
                  <a:pt x="0" y="0"/>
                </a:lnTo>
                <a:lnTo>
                  <a:pt x="0" y="3052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43000" y="4844796"/>
            <a:ext cx="4572000" cy="377190"/>
          </a:xfrm>
          <a:custGeom>
            <a:avLst/>
            <a:gdLst/>
            <a:ahLst/>
            <a:cxnLst/>
            <a:rect l="l" t="t" r="r" b="b"/>
            <a:pathLst>
              <a:path w="4572000" h="377189">
                <a:moveTo>
                  <a:pt x="0" y="377189"/>
                </a:moveTo>
                <a:lnTo>
                  <a:pt x="4572000" y="377189"/>
                </a:lnTo>
                <a:lnTo>
                  <a:pt x="4572000" y="0"/>
                </a:lnTo>
                <a:lnTo>
                  <a:pt x="0" y="0"/>
                </a:lnTo>
                <a:lnTo>
                  <a:pt x="0" y="377189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43000" y="5221985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 h="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4572">
            <a:solidFill>
              <a:srgbClr val="CAD3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260728" y="4900421"/>
            <a:ext cx="3687445" cy="256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165">
                <a:solidFill>
                  <a:srgbClr val="C00000"/>
                </a:solidFill>
                <a:latin typeface="Arial"/>
                <a:cs typeface="Arial"/>
              </a:rPr>
              <a:t>Ventricular</a:t>
            </a:r>
            <a:r>
              <a:rPr dirty="0" sz="1600" spc="-30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80">
                <a:solidFill>
                  <a:srgbClr val="C00000"/>
                </a:solidFill>
                <a:latin typeface="Arial"/>
                <a:cs typeface="Arial"/>
              </a:rPr>
              <a:t>Pressure </a:t>
            </a:r>
            <a:r>
              <a:rPr dirty="0" sz="1600" spc="-80">
                <a:solidFill>
                  <a:srgbClr val="C00000"/>
                </a:solidFill>
                <a:latin typeface="Arial"/>
                <a:cs typeface="Arial"/>
              </a:rPr>
              <a:t>- </a:t>
            </a:r>
            <a:r>
              <a:rPr dirty="0" sz="1600" spc="120">
                <a:solidFill>
                  <a:srgbClr val="C00000"/>
                </a:solidFill>
                <a:latin typeface="Arial"/>
                <a:cs typeface="Arial"/>
              </a:rPr>
              <a:t>Volume </a:t>
            </a:r>
            <a:r>
              <a:rPr dirty="0" sz="1600" spc="105">
                <a:solidFill>
                  <a:srgbClr val="C00000"/>
                </a:solidFill>
                <a:latin typeface="Arial"/>
                <a:cs typeface="Arial"/>
              </a:rPr>
              <a:t>Loop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341119" y="5567171"/>
            <a:ext cx="3041904" cy="19644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511932" y="7095490"/>
            <a:ext cx="682625" cy="523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35">
              <a:lnSpc>
                <a:spcPct val="100000"/>
              </a:lnSpc>
            </a:pPr>
            <a:r>
              <a:rPr dirty="0" sz="900" spc="-5" b="1">
                <a:solidFill>
                  <a:srgbClr val="001F5F"/>
                </a:solidFill>
                <a:latin typeface="Calibri"/>
                <a:cs typeface="Calibri"/>
              </a:rPr>
              <a:t>→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900" spc="-10" b="1">
                <a:solidFill>
                  <a:srgbClr val="001F5F"/>
                </a:solidFill>
                <a:latin typeface="Calibri"/>
                <a:cs typeface="Calibri"/>
              </a:rPr>
              <a:t>Late</a:t>
            </a:r>
            <a:r>
              <a:rPr dirty="0" sz="900" spc="-6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900" spc="-10" b="1">
                <a:solidFill>
                  <a:srgbClr val="001F5F"/>
                </a:solidFill>
                <a:latin typeface="Calibri"/>
                <a:cs typeface="Calibri"/>
              </a:rPr>
              <a:t>Diastole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30"/>
              </a:spcBef>
            </a:pPr>
            <a:r>
              <a:rPr dirty="0" sz="900" spc="-5" b="1">
                <a:solidFill>
                  <a:srgbClr val="001F5F"/>
                </a:solidFill>
                <a:latin typeface="Calibri"/>
                <a:cs typeface="Calibri"/>
              </a:rPr>
              <a:t>(Filling</a:t>
            </a:r>
            <a:r>
              <a:rPr dirty="0" sz="900" spc="-6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001F5F"/>
                </a:solidFill>
                <a:latin typeface="Calibri"/>
                <a:cs typeface="Calibri"/>
              </a:rPr>
              <a:t>phase)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23568" y="6287546"/>
            <a:ext cx="636270" cy="386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1270">
              <a:lnSpc>
                <a:spcPct val="100600"/>
              </a:lnSpc>
            </a:pPr>
            <a:r>
              <a:rPr dirty="0" sz="800" spc="-5" b="1">
                <a:solidFill>
                  <a:srgbClr val="001F5F"/>
                </a:solidFill>
                <a:latin typeface="Calibri"/>
                <a:cs typeface="Calibri"/>
              </a:rPr>
              <a:t>Early Diastole  </a:t>
            </a:r>
            <a:r>
              <a:rPr dirty="0" sz="800" b="1">
                <a:solidFill>
                  <a:srgbClr val="001F5F"/>
                </a:solidFill>
                <a:latin typeface="Calibri"/>
                <a:cs typeface="Calibri"/>
              </a:rPr>
              <a:t>(Iso</a:t>
            </a:r>
            <a:r>
              <a:rPr dirty="0" sz="800" spc="-10" b="1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dirty="0" sz="800" b="1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dirty="0" sz="800" spc="-10" b="1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dirty="0" sz="800" b="1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dirty="0" sz="800" spc="5" b="1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dirty="0" sz="800" b="1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dirty="0" sz="800" spc="-5" b="1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dirty="0" sz="800" b="1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dirty="0" sz="800" spc="-10" b="1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dirty="0" sz="800" b="1">
                <a:solidFill>
                  <a:srgbClr val="001F5F"/>
                </a:solidFill>
                <a:latin typeface="Calibri"/>
                <a:cs typeface="Calibri"/>
              </a:rPr>
              <a:t>c  </a:t>
            </a:r>
            <a:r>
              <a:rPr dirty="0" sz="800" spc="-10" b="1">
                <a:solidFill>
                  <a:srgbClr val="001F5F"/>
                </a:solidFill>
                <a:latin typeface="Calibri"/>
                <a:cs typeface="Calibri"/>
              </a:rPr>
              <a:t>relaxation)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56789" y="5440695"/>
            <a:ext cx="784860" cy="431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1270">
              <a:lnSpc>
                <a:spcPct val="101099"/>
              </a:lnSpc>
            </a:pPr>
            <a:r>
              <a:rPr dirty="0" sz="900" spc="-10" b="1">
                <a:solidFill>
                  <a:srgbClr val="C00000"/>
                </a:solidFill>
                <a:latin typeface="Calibri"/>
                <a:cs typeface="Calibri"/>
              </a:rPr>
              <a:t>Late Systole  </a:t>
            </a:r>
            <a:r>
              <a:rPr dirty="0" sz="900" spc="-5" b="1">
                <a:solidFill>
                  <a:srgbClr val="C00000"/>
                </a:solidFill>
                <a:latin typeface="Calibri"/>
                <a:cs typeface="Calibri"/>
              </a:rPr>
              <a:t>(Ejection</a:t>
            </a:r>
            <a:r>
              <a:rPr dirty="0" sz="900" spc="-6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C00000"/>
                </a:solidFill>
                <a:latin typeface="Calibri"/>
                <a:cs typeface="Calibri"/>
              </a:rPr>
              <a:t>phase)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ts val="1070"/>
              </a:lnSpc>
            </a:pPr>
            <a:r>
              <a:rPr dirty="0" sz="900" spc="-5" b="1">
                <a:solidFill>
                  <a:srgbClr val="C00000"/>
                </a:solidFill>
                <a:latin typeface="Calibri"/>
                <a:cs typeface="Calibri"/>
              </a:rPr>
              <a:t>←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429000" y="5586984"/>
            <a:ext cx="901065" cy="576580"/>
          </a:xfrm>
          <a:custGeom>
            <a:avLst/>
            <a:gdLst/>
            <a:ahLst/>
            <a:cxnLst/>
            <a:rect l="l" t="t" r="r" b="b"/>
            <a:pathLst>
              <a:path w="901064" h="576579">
                <a:moveTo>
                  <a:pt x="0" y="576071"/>
                </a:moveTo>
                <a:lnTo>
                  <a:pt x="900684" y="576071"/>
                </a:lnTo>
                <a:lnTo>
                  <a:pt x="900684" y="0"/>
                </a:lnTo>
                <a:lnTo>
                  <a:pt x="0" y="0"/>
                </a:lnTo>
                <a:lnTo>
                  <a:pt x="0" y="576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3250692" y="7633716"/>
            <a:ext cx="393700" cy="186055"/>
          </a:xfrm>
          <a:prstGeom prst="rect">
            <a:avLst/>
          </a:prstGeom>
          <a:solidFill>
            <a:srgbClr val="FFFFCC"/>
          </a:solidFill>
        </p:spPr>
        <p:txBody>
          <a:bodyPr wrap="square" lIns="0" tIns="17145" rIns="0" bIns="0" rtlCol="0" vert="horz">
            <a:spAutoFit/>
          </a:bodyPr>
          <a:lstStyle/>
          <a:p>
            <a:pPr marL="69215">
              <a:lnSpc>
                <a:spcPct val="100000"/>
              </a:lnSpc>
              <a:spcBef>
                <a:spcPts val="135"/>
              </a:spcBef>
            </a:pPr>
            <a:r>
              <a:rPr dirty="0" sz="900" spc="-20" b="1">
                <a:solidFill>
                  <a:srgbClr val="FF0000"/>
                </a:solidFill>
                <a:latin typeface="Arial Black"/>
                <a:cs typeface="Arial Black"/>
              </a:rPr>
              <a:t>EDV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88820" y="7658100"/>
            <a:ext cx="475615" cy="187960"/>
          </a:xfrm>
          <a:prstGeom prst="rect">
            <a:avLst/>
          </a:prstGeom>
          <a:solidFill>
            <a:srgbClr val="FFFFCC"/>
          </a:solidFill>
        </p:spPr>
        <p:txBody>
          <a:bodyPr wrap="square" lIns="0" tIns="16510" rIns="0" bIns="0" rtlCol="0" vert="horz">
            <a:spAutoFit/>
          </a:bodyPr>
          <a:lstStyle/>
          <a:p>
            <a:pPr marL="111125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solidFill>
                  <a:srgbClr val="FF0000"/>
                </a:solidFill>
                <a:latin typeface="Arial Black"/>
                <a:cs typeface="Arial Black"/>
              </a:rPr>
              <a:t>ESV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184907" y="7369302"/>
            <a:ext cx="92075" cy="296545"/>
          </a:xfrm>
          <a:custGeom>
            <a:avLst/>
            <a:gdLst/>
            <a:ahLst/>
            <a:cxnLst/>
            <a:rect l="l" t="t" r="r" b="b"/>
            <a:pathLst>
              <a:path w="92075" h="296545">
                <a:moveTo>
                  <a:pt x="46539" y="39317"/>
                </a:moveTo>
                <a:lnTo>
                  <a:pt x="36367" y="56077"/>
                </a:lnTo>
                <a:lnTo>
                  <a:pt x="32512" y="295910"/>
                </a:lnTo>
                <a:lnTo>
                  <a:pt x="52324" y="296291"/>
                </a:lnTo>
                <a:lnTo>
                  <a:pt x="56179" y="56486"/>
                </a:lnTo>
                <a:lnTo>
                  <a:pt x="46539" y="39317"/>
                </a:lnTo>
                <a:close/>
              </a:path>
              <a:path w="92075" h="296545">
                <a:moveTo>
                  <a:pt x="58130" y="19431"/>
                </a:moveTo>
                <a:lnTo>
                  <a:pt x="36956" y="19431"/>
                </a:lnTo>
                <a:lnTo>
                  <a:pt x="56768" y="19812"/>
                </a:lnTo>
                <a:lnTo>
                  <a:pt x="56179" y="56486"/>
                </a:lnTo>
                <a:lnTo>
                  <a:pt x="71881" y="84455"/>
                </a:lnTo>
                <a:lnTo>
                  <a:pt x="74675" y="89281"/>
                </a:lnTo>
                <a:lnTo>
                  <a:pt x="80644" y="90931"/>
                </a:lnTo>
                <a:lnTo>
                  <a:pt x="85471" y="88265"/>
                </a:lnTo>
                <a:lnTo>
                  <a:pt x="90169" y="85598"/>
                </a:lnTo>
                <a:lnTo>
                  <a:pt x="91948" y="79502"/>
                </a:lnTo>
                <a:lnTo>
                  <a:pt x="89154" y="74803"/>
                </a:lnTo>
                <a:lnTo>
                  <a:pt x="58130" y="19431"/>
                </a:lnTo>
                <a:close/>
              </a:path>
              <a:path w="92075" h="296545">
                <a:moveTo>
                  <a:pt x="47243" y="0"/>
                </a:moveTo>
                <a:lnTo>
                  <a:pt x="2793" y="73406"/>
                </a:lnTo>
                <a:lnTo>
                  <a:pt x="0" y="77978"/>
                </a:lnTo>
                <a:lnTo>
                  <a:pt x="1397" y="84074"/>
                </a:lnTo>
                <a:lnTo>
                  <a:pt x="6096" y="86995"/>
                </a:lnTo>
                <a:lnTo>
                  <a:pt x="10794" y="89789"/>
                </a:lnTo>
                <a:lnTo>
                  <a:pt x="16891" y="88265"/>
                </a:lnTo>
                <a:lnTo>
                  <a:pt x="19685" y="83566"/>
                </a:lnTo>
                <a:lnTo>
                  <a:pt x="36367" y="56077"/>
                </a:lnTo>
                <a:lnTo>
                  <a:pt x="36956" y="19431"/>
                </a:lnTo>
                <a:lnTo>
                  <a:pt x="58130" y="19431"/>
                </a:lnTo>
                <a:lnTo>
                  <a:pt x="47243" y="0"/>
                </a:lnTo>
                <a:close/>
              </a:path>
              <a:path w="92075" h="296545">
                <a:moveTo>
                  <a:pt x="56693" y="24511"/>
                </a:moveTo>
                <a:lnTo>
                  <a:pt x="38227" y="24511"/>
                </a:lnTo>
                <a:lnTo>
                  <a:pt x="55372" y="24765"/>
                </a:lnTo>
                <a:lnTo>
                  <a:pt x="46539" y="39317"/>
                </a:lnTo>
                <a:lnTo>
                  <a:pt x="56179" y="56486"/>
                </a:lnTo>
                <a:lnTo>
                  <a:pt x="56693" y="24511"/>
                </a:lnTo>
                <a:close/>
              </a:path>
              <a:path w="92075" h="296545">
                <a:moveTo>
                  <a:pt x="36956" y="19431"/>
                </a:moveTo>
                <a:lnTo>
                  <a:pt x="36367" y="56077"/>
                </a:lnTo>
                <a:lnTo>
                  <a:pt x="46539" y="39317"/>
                </a:lnTo>
                <a:lnTo>
                  <a:pt x="38227" y="24511"/>
                </a:lnTo>
                <a:lnTo>
                  <a:pt x="56693" y="24511"/>
                </a:lnTo>
                <a:lnTo>
                  <a:pt x="56768" y="19812"/>
                </a:lnTo>
                <a:lnTo>
                  <a:pt x="36956" y="19431"/>
                </a:lnTo>
                <a:close/>
              </a:path>
              <a:path w="92075" h="296545">
                <a:moveTo>
                  <a:pt x="38227" y="24511"/>
                </a:moveTo>
                <a:lnTo>
                  <a:pt x="46539" y="39317"/>
                </a:lnTo>
                <a:lnTo>
                  <a:pt x="55372" y="24765"/>
                </a:lnTo>
                <a:lnTo>
                  <a:pt x="38227" y="2451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99663" y="7320533"/>
            <a:ext cx="92075" cy="316230"/>
          </a:xfrm>
          <a:custGeom>
            <a:avLst/>
            <a:gdLst/>
            <a:ahLst/>
            <a:cxnLst/>
            <a:rect l="l" t="t" r="r" b="b"/>
            <a:pathLst>
              <a:path w="92075" h="316229">
                <a:moveTo>
                  <a:pt x="45995" y="39320"/>
                </a:moveTo>
                <a:lnTo>
                  <a:pt x="36100" y="56184"/>
                </a:lnTo>
                <a:lnTo>
                  <a:pt x="35433" y="315849"/>
                </a:lnTo>
                <a:lnTo>
                  <a:pt x="55245" y="315976"/>
                </a:lnTo>
                <a:lnTo>
                  <a:pt x="55825" y="90424"/>
                </a:lnTo>
                <a:lnTo>
                  <a:pt x="55794" y="56184"/>
                </a:lnTo>
                <a:lnTo>
                  <a:pt x="45995" y="39320"/>
                </a:lnTo>
                <a:close/>
              </a:path>
              <a:path w="92075" h="316229">
                <a:moveTo>
                  <a:pt x="57454" y="19558"/>
                </a:moveTo>
                <a:lnTo>
                  <a:pt x="36195" y="19558"/>
                </a:lnTo>
                <a:lnTo>
                  <a:pt x="56007" y="19685"/>
                </a:lnTo>
                <a:lnTo>
                  <a:pt x="55912" y="56387"/>
                </a:lnTo>
                <a:lnTo>
                  <a:pt x="74802" y="88900"/>
                </a:lnTo>
                <a:lnTo>
                  <a:pt x="80899" y="90424"/>
                </a:lnTo>
                <a:lnTo>
                  <a:pt x="85598" y="87757"/>
                </a:lnTo>
                <a:lnTo>
                  <a:pt x="90297" y="84963"/>
                </a:lnTo>
                <a:lnTo>
                  <a:pt x="91948" y="78867"/>
                </a:lnTo>
                <a:lnTo>
                  <a:pt x="89153" y="74168"/>
                </a:lnTo>
                <a:lnTo>
                  <a:pt x="57454" y="19558"/>
                </a:lnTo>
                <a:close/>
              </a:path>
              <a:path w="92075" h="316229">
                <a:moveTo>
                  <a:pt x="46100" y="0"/>
                </a:moveTo>
                <a:lnTo>
                  <a:pt x="2666" y="73914"/>
                </a:lnTo>
                <a:lnTo>
                  <a:pt x="0" y="78613"/>
                </a:lnTo>
                <a:lnTo>
                  <a:pt x="1524" y="84709"/>
                </a:lnTo>
                <a:lnTo>
                  <a:pt x="10922" y="90297"/>
                </a:lnTo>
                <a:lnTo>
                  <a:pt x="17017" y="88646"/>
                </a:lnTo>
                <a:lnTo>
                  <a:pt x="19812" y="83947"/>
                </a:lnTo>
                <a:lnTo>
                  <a:pt x="36100" y="56184"/>
                </a:lnTo>
                <a:lnTo>
                  <a:pt x="36195" y="19558"/>
                </a:lnTo>
                <a:lnTo>
                  <a:pt x="57454" y="19558"/>
                </a:lnTo>
                <a:lnTo>
                  <a:pt x="46100" y="0"/>
                </a:lnTo>
                <a:close/>
              </a:path>
              <a:path w="92075" h="316229">
                <a:moveTo>
                  <a:pt x="55994" y="24638"/>
                </a:moveTo>
                <a:lnTo>
                  <a:pt x="54610" y="24638"/>
                </a:lnTo>
                <a:lnTo>
                  <a:pt x="45995" y="39320"/>
                </a:lnTo>
                <a:lnTo>
                  <a:pt x="55912" y="56387"/>
                </a:lnTo>
                <a:lnTo>
                  <a:pt x="55994" y="24638"/>
                </a:lnTo>
                <a:close/>
              </a:path>
              <a:path w="92075" h="316229">
                <a:moveTo>
                  <a:pt x="36195" y="19558"/>
                </a:moveTo>
                <a:lnTo>
                  <a:pt x="36100" y="56184"/>
                </a:lnTo>
                <a:lnTo>
                  <a:pt x="45995" y="39320"/>
                </a:lnTo>
                <a:lnTo>
                  <a:pt x="37464" y="24638"/>
                </a:lnTo>
                <a:lnTo>
                  <a:pt x="55994" y="24638"/>
                </a:lnTo>
                <a:lnTo>
                  <a:pt x="56007" y="19685"/>
                </a:lnTo>
                <a:lnTo>
                  <a:pt x="36195" y="19558"/>
                </a:lnTo>
                <a:close/>
              </a:path>
              <a:path w="92075" h="316229">
                <a:moveTo>
                  <a:pt x="54610" y="24638"/>
                </a:moveTo>
                <a:lnTo>
                  <a:pt x="37464" y="24638"/>
                </a:lnTo>
                <a:lnTo>
                  <a:pt x="45995" y="39320"/>
                </a:lnTo>
                <a:lnTo>
                  <a:pt x="54610" y="2463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2055367" y="6496050"/>
            <a:ext cx="140335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solidFill>
                  <a:srgbClr val="001F5F"/>
                </a:solidFill>
                <a:latin typeface="Calibri"/>
                <a:cs typeface="Calibri"/>
              </a:rPr>
              <a:t>↓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04438" y="6325361"/>
            <a:ext cx="690245" cy="4927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19"/>
              </a:lnSpc>
            </a:pPr>
            <a:r>
              <a:rPr dirty="0" sz="1000" spc="-5" b="1">
                <a:solidFill>
                  <a:srgbClr val="C00000"/>
                </a:solidFill>
                <a:latin typeface="Calibri"/>
                <a:cs typeface="Calibri"/>
              </a:rPr>
              <a:t>↑</a:t>
            </a:r>
            <a:endParaRPr sz="1000">
              <a:latin typeface="Calibri"/>
              <a:cs typeface="Calibri"/>
            </a:endParaRPr>
          </a:p>
          <a:p>
            <a:pPr marL="65405" indent="39370">
              <a:lnSpc>
                <a:spcPts val="780"/>
              </a:lnSpc>
            </a:pPr>
            <a:r>
              <a:rPr dirty="0" sz="800" spc="-5" b="1">
                <a:solidFill>
                  <a:srgbClr val="C00000"/>
                </a:solidFill>
                <a:latin typeface="Calibri"/>
                <a:cs typeface="Calibri"/>
              </a:rPr>
              <a:t>Early</a:t>
            </a:r>
            <a:r>
              <a:rPr dirty="0" sz="800" spc="-9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800" spc="-5" b="1">
                <a:solidFill>
                  <a:srgbClr val="C00000"/>
                </a:solidFill>
                <a:latin typeface="Calibri"/>
                <a:cs typeface="Calibri"/>
              </a:rPr>
              <a:t>Systole</a:t>
            </a:r>
            <a:endParaRPr sz="800">
              <a:latin typeface="Calibri"/>
              <a:cs typeface="Calibri"/>
            </a:endParaRPr>
          </a:p>
          <a:p>
            <a:pPr marL="65405">
              <a:lnSpc>
                <a:spcPct val="100000"/>
              </a:lnSpc>
            </a:pPr>
            <a:r>
              <a:rPr dirty="0" sz="800" spc="-5" b="1">
                <a:solidFill>
                  <a:srgbClr val="C00000"/>
                </a:solidFill>
                <a:latin typeface="Calibri"/>
                <a:cs typeface="Calibri"/>
              </a:rPr>
              <a:t>(Isovolumetric</a:t>
            </a:r>
            <a:endParaRPr sz="800">
              <a:latin typeface="Calibri"/>
              <a:cs typeface="Calibri"/>
            </a:endParaRPr>
          </a:p>
          <a:p>
            <a:pPr marL="108585">
              <a:lnSpc>
                <a:spcPct val="100000"/>
              </a:lnSpc>
              <a:spcBef>
                <a:spcPts val="15"/>
              </a:spcBef>
            </a:pPr>
            <a:r>
              <a:rPr dirty="0" sz="800" spc="-5" b="1">
                <a:solidFill>
                  <a:srgbClr val="C00000"/>
                </a:solidFill>
                <a:latin typeface="Calibri"/>
                <a:cs typeface="Calibri"/>
              </a:rPr>
              <a:t>Contraction)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43525" y="8159495"/>
            <a:ext cx="111125" cy="103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18</a:t>
            </a:r>
            <a:endParaRPr sz="6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221479" y="5378196"/>
            <a:ext cx="1458595" cy="462280"/>
          </a:xfrm>
          <a:custGeom>
            <a:avLst/>
            <a:gdLst/>
            <a:ahLst/>
            <a:cxnLst/>
            <a:rect l="l" t="t" r="r" b="b"/>
            <a:pathLst>
              <a:path w="1458595" h="462279">
                <a:moveTo>
                  <a:pt x="0" y="461772"/>
                </a:moveTo>
                <a:lnTo>
                  <a:pt x="1458468" y="461772"/>
                </a:lnTo>
                <a:lnTo>
                  <a:pt x="1458468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D6DF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266819" y="5440045"/>
            <a:ext cx="64008" cy="685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4221479" y="5378196"/>
            <a:ext cx="1458595" cy="46228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27329" marR="59055">
              <a:lnSpc>
                <a:spcPct val="100000"/>
              </a:lnSpc>
              <a:spcBef>
                <a:spcPts val="120"/>
              </a:spcBef>
            </a:pPr>
            <a:r>
              <a:rPr dirty="0" sz="900" spc="-5" b="1">
                <a:latin typeface="Calibri"/>
                <a:cs typeface="Calibri"/>
              </a:rPr>
              <a:t>Plots </a:t>
            </a:r>
            <a:r>
              <a:rPr dirty="0" sz="900" spc="-35" b="1">
                <a:latin typeface="Calibri"/>
                <a:cs typeface="Calibri"/>
              </a:rPr>
              <a:t>LV </a:t>
            </a:r>
            <a:r>
              <a:rPr dirty="0" sz="900" spc="-5" b="1">
                <a:latin typeface="Calibri"/>
                <a:cs typeface="Calibri"/>
              </a:rPr>
              <a:t>pressure </a:t>
            </a:r>
            <a:r>
              <a:rPr dirty="0" sz="900" spc="-10" b="1">
                <a:latin typeface="Calibri"/>
                <a:cs typeface="Calibri"/>
              </a:rPr>
              <a:t>against  </a:t>
            </a:r>
            <a:r>
              <a:rPr dirty="0" sz="900" spc="-35" b="1">
                <a:latin typeface="Calibri"/>
                <a:cs typeface="Calibri"/>
              </a:rPr>
              <a:t>LV </a:t>
            </a:r>
            <a:r>
              <a:rPr dirty="0" sz="900" spc="-10" b="1">
                <a:latin typeface="Calibri"/>
                <a:cs typeface="Calibri"/>
              </a:rPr>
              <a:t>volume </a:t>
            </a:r>
            <a:r>
              <a:rPr dirty="0" sz="900" spc="-5" b="1">
                <a:latin typeface="Calibri"/>
                <a:cs typeface="Calibri"/>
              </a:rPr>
              <a:t>through one  </a:t>
            </a:r>
            <a:r>
              <a:rPr dirty="0" sz="900" spc="-10" b="1">
                <a:latin typeface="Calibri"/>
                <a:cs typeface="Calibri"/>
              </a:rPr>
              <a:t>complete </a:t>
            </a:r>
            <a:r>
              <a:rPr dirty="0" sz="900" spc="-5" b="1">
                <a:latin typeface="Calibri"/>
                <a:cs typeface="Calibri"/>
              </a:rPr>
              <a:t>cardiac</a:t>
            </a:r>
            <a:r>
              <a:rPr dirty="0" sz="900" spc="-55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cycle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305300" y="5983223"/>
            <a:ext cx="1320165" cy="1031875"/>
          </a:xfrm>
          <a:custGeom>
            <a:avLst/>
            <a:gdLst/>
            <a:ahLst/>
            <a:cxnLst/>
            <a:rect l="l" t="t" r="r" b="b"/>
            <a:pathLst>
              <a:path w="1320164" h="1031875">
                <a:moveTo>
                  <a:pt x="0" y="1031748"/>
                </a:moveTo>
                <a:lnTo>
                  <a:pt x="1319784" y="1031748"/>
                </a:lnTo>
                <a:lnTo>
                  <a:pt x="1319784" y="0"/>
                </a:lnTo>
                <a:lnTo>
                  <a:pt x="0" y="0"/>
                </a:lnTo>
                <a:lnTo>
                  <a:pt x="0" y="1031748"/>
                </a:lnTo>
                <a:close/>
              </a:path>
            </a:pathLst>
          </a:custGeom>
          <a:solidFill>
            <a:srgbClr val="F1C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350511" y="6047232"/>
            <a:ext cx="57912" cy="609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608067" y="6220967"/>
            <a:ext cx="64008" cy="685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608067" y="6358128"/>
            <a:ext cx="64008" cy="685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350511" y="6573011"/>
            <a:ext cx="57912" cy="609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608067" y="6746747"/>
            <a:ext cx="64008" cy="685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4305300" y="5983223"/>
            <a:ext cx="1320165" cy="10318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448309" indent="-221615">
              <a:lnSpc>
                <a:spcPct val="100000"/>
              </a:lnSpc>
              <a:spcBef>
                <a:spcPts val="130"/>
              </a:spcBef>
            </a:pPr>
            <a:r>
              <a:rPr dirty="0" sz="700" spc="-5" b="1">
                <a:latin typeface="Arial Black"/>
                <a:cs typeface="Arial Black"/>
              </a:rPr>
              <a:t>Systole: </a:t>
            </a:r>
            <a:r>
              <a:rPr dirty="0" sz="900" spc="-5">
                <a:latin typeface="Calibri"/>
                <a:cs typeface="Calibri"/>
              </a:rPr>
              <a:t>divided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into,</a:t>
            </a:r>
            <a:endParaRPr sz="900">
              <a:latin typeface="Calibri"/>
              <a:cs typeface="Calibri"/>
            </a:endParaRPr>
          </a:p>
          <a:p>
            <a:pPr algn="ctr" marL="448309" marR="295910">
              <a:lnSpc>
                <a:spcPct val="100000"/>
              </a:lnSpc>
              <a:spcBef>
                <a:spcPts val="300"/>
              </a:spcBef>
            </a:pPr>
            <a:r>
              <a:rPr dirty="0" sz="900" spc="-5">
                <a:latin typeface="Calibri"/>
                <a:cs typeface="Calibri"/>
              </a:rPr>
              <a:t>Early</a:t>
            </a:r>
            <a:r>
              <a:rPr dirty="0" sz="900" spc="-70">
                <a:latin typeface="Calibri"/>
                <a:cs typeface="Calibri"/>
              </a:rPr>
              <a:t> </a:t>
            </a:r>
            <a:r>
              <a:rPr dirty="0" sz="900" spc="-15">
                <a:latin typeface="Calibri"/>
                <a:cs typeface="Calibri"/>
              </a:rPr>
              <a:t>systole  </a:t>
            </a:r>
            <a:r>
              <a:rPr dirty="0" sz="900" spc="-10">
                <a:latin typeface="Calibri"/>
                <a:cs typeface="Calibri"/>
              </a:rPr>
              <a:t>Late</a:t>
            </a:r>
            <a:r>
              <a:rPr dirty="0" sz="900" spc="-50">
                <a:latin typeface="Calibri"/>
                <a:cs typeface="Calibri"/>
              </a:rPr>
              <a:t> </a:t>
            </a:r>
            <a:r>
              <a:rPr dirty="0" sz="900" spc="-15">
                <a:latin typeface="Calibri"/>
                <a:cs typeface="Calibri"/>
              </a:rPr>
              <a:t>systole</a:t>
            </a:r>
            <a:endParaRPr sz="900">
              <a:latin typeface="Calibri"/>
              <a:cs typeface="Calibri"/>
            </a:endParaRPr>
          </a:p>
          <a:p>
            <a:pPr marL="226695">
              <a:lnSpc>
                <a:spcPct val="100000"/>
              </a:lnSpc>
              <a:spcBef>
                <a:spcPts val="600"/>
              </a:spcBef>
            </a:pPr>
            <a:r>
              <a:rPr dirty="0" sz="700" spc="-5" b="1">
                <a:latin typeface="Arial Black"/>
                <a:cs typeface="Arial Black"/>
              </a:rPr>
              <a:t>Diastole: </a:t>
            </a:r>
            <a:r>
              <a:rPr dirty="0" sz="900" spc="-5">
                <a:latin typeface="Calibri"/>
                <a:cs typeface="Calibri"/>
              </a:rPr>
              <a:t>divided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into,</a:t>
            </a:r>
            <a:endParaRPr sz="900">
              <a:latin typeface="Calibri"/>
              <a:cs typeface="Calibri"/>
            </a:endParaRPr>
          </a:p>
          <a:p>
            <a:pPr algn="ctr" marL="448309" marR="248920">
              <a:lnSpc>
                <a:spcPct val="100000"/>
              </a:lnSpc>
              <a:spcBef>
                <a:spcPts val="300"/>
              </a:spcBef>
            </a:pPr>
            <a:r>
              <a:rPr dirty="0" sz="900" spc="-5">
                <a:latin typeface="Calibri"/>
                <a:cs typeface="Calibri"/>
              </a:rPr>
              <a:t>Early</a:t>
            </a:r>
            <a:r>
              <a:rPr dirty="0" sz="900" spc="-7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diastole  Late</a:t>
            </a:r>
            <a:r>
              <a:rPr dirty="0" sz="900" spc="-5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diastole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608067" y="6883907"/>
            <a:ext cx="64008" cy="685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193791" y="4858511"/>
            <a:ext cx="505967" cy="2209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 Abeer</dc:creator>
  <dc:title>Slide 1</dc:title>
  <dcterms:created xsi:type="dcterms:W3CDTF">2016-02-23T05:33:03Z</dcterms:created>
  <dcterms:modified xsi:type="dcterms:W3CDTF">2016-02-23T05:33:03Z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2016-02-23T00:00:00Z</vt:filetime>
  </property>
</Properties>
</file>