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380" r:id="rId2"/>
    <p:sldId id="428" r:id="rId3"/>
    <p:sldId id="418" r:id="rId4"/>
    <p:sldId id="420" r:id="rId5"/>
    <p:sldId id="419" r:id="rId6"/>
    <p:sldId id="429" r:id="rId7"/>
    <p:sldId id="430" r:id="rId8"/>
    <p:sldId id="431" r:id="rId9"/>
    <p:sldId id="421" r:id="rId10"/>
    <p:sldId id="422" r:id="rId11"/>
    <p:sldId id="423" r:id="rId12"/>
    <p:sldId id="424" r:id="rId13"/>
    <p:sldId id="425" r:id="rId14"/>
    <p:sldId id="427" r:id="rId15"/>
    <p:sldId id="426" r:id="rId16"/>
    <p:sldId id="432" r:id="rId17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80008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11" autoAdjust="0"/>
  </p:normalViewPr>
  <p:slideViewPr>
    <p:cSldViewPr>
      <p:cViewPr varScale="1">
        <p:scale>
          <a:sx n="111" d="100"/>
          <a:sy n="111" d="100"/>
        </p:scale>
        <p:origin x="158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ED81B6B-9CC4-4F79-B1C5-9B87F29A2DE7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633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633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ECB3B1E-2E18-4D79-8D5B-FEBC4D3AA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87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3FFB3EE-E76B-408A-8AD0-315DB73AF227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633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633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557E021-A4FF-49B2-924E-C9AB270ADA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2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9BE314-2DAC-48A8-BA09-3217C38E270D}" type="slidenum">
              <a:rPr lang="en-GB"/>
              <a:pPr eaLnBrk="1" hangingPunct="1"/>
              <a:t>3</a:t>
            </a:fld>
            <a:endParaRPr lang="en-GB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14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96DCAE-351F-4CF0-8BB6-DB79881CFF15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481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9B2596B-1655-4CEC-B9B4-423D32CC5762}" type="slidenum">
              <a:rPr lang="en-US" altLang="en-US" smtClean="0"/>
              <a:pPr eaLnBrk="1" hangingPunct="1"/>
              <a:t>15</a:t>
            </a:fld>
            <a:endParaRPr lang="en-US" altLang="en-US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13396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DA85-A626-48D5-B708-0FD62F34B684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D5BB-592F-4EC9-B992-2D0212924E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DA85-A626-48D5-B708-0FD62F34B684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D5BB-592F-4EC9-B992-2D0212924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DA85-A626-48D5-B708-0FD62F34B684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D5BB-592F-4EC9-B992-2D0212924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DA85-A626-48D5-B708-0FD62F34B684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D5BB-592F-4EC9-B992-2D0212924E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DA85-A626-48D5-B708-0FD62F34B684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D5BB-592F-4EC9-B992-2D0212924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DA85-A626-48D5-B708-0FD62F34B684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D5BB-592F-4EC9-B992-2D0212924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DA85-A626-48D5-B708-0FD62F34B684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D5BB-592F-4EC9-B992-2D0212924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DA85-A626-48D5-B708-0FD62F34B684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D5BB-592F-4EC9-B992-2D0212924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DA85-A626-48D5-B708-0FD62F34B684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D5BB-592F-4EC9-B992-2D0212924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DA85-A626-48D5-B708-0FD62F34B684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D5BB-592F-4EC9-B992-2D0212924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DA85-A626-48D5-B708-0FD62F34B684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D5BB-592F-4EC9-B992-2D0212924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EBBDA85-A626-48D5-B708-0FD62F34B684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F94D5BB-592F-4EC9-B992-2D0212924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53"/>
          <p:cNvSpPr>
            <a:spLocks noChangeArrowheads="1"/>
          </p:cNvSpPr>
          <p:nvPr/>
        </p:nvSpPr>
        <p:spPr bwMode="auto">
          <a:xfrm>
            <a:off x="381000" y="4953000"/>
            <a:ext cx="37338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20000"/>
              </a:spcBef>
            </a:pPr>
            <a:endParaRPr lang="en-US" altLang="en-US" sz="1200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51" name="Picture 54" descr="Heart-0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81075"/>
            <a:ext cx="8207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Line 56"/>
          <p:cNvSpPr>
            <a:spLocks noChangeShapeType="1"/>
          </p:cNvSpPr>
          <p:nvPr/>
        </p:nvSpPr>
        <p:spPr bwMode="auto">
          <a:xfrm flipV="1">
            <a:off x="2362200" y="2895600"/>
            <a:ext cx="4267200" cy="4885"/>
          </a:xfrm>
          <a:prstGeom prst="line">
            <a:avLst/>
          </a:prstGeom>
          <a:noFill/>
          <a:ln w="31750">
            <a:solidFill>
              <a:srgbClr val="00FF00"/>
            </a:solidFill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400800" y="5867400"/>
            <a:ext cx="2743200" cy="624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5000"/>
              </a:lnSpc>
              <a:spcBef>
                <a:spcPct val="20000"/>
              </a:spcBef>
            </a:pP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Prof. </a:t>
            </a:r>
            <a:r>
              <a:rPr lang="en-US" altLang="en-US" sz="1600" b="1" dirty="0" err="1" smtClean="0">
                <a:solidFill>
                  <a:srgbClr val="FFFFFF"/>
                </a:solidFill>
                <a:latin typeface="Century Gothic" pitchFamily="34" charset="0"/>
              </a:rPr>
              <a:t>Shahid</a:t>
            </a: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 </a:t>
            </a:r>
            <a:r>
              <a:rPr lang="en-US" altLang="en-US" sz="1600" b="1" dirty="0">
                <a:solidFill>
                  <a:srgbClr val="FFFFFF"/>
                </a:solidFill>
                <a:latin typeface="Century Gothic" pitchFamily="34" charset="0"/>
              </a:rPr>
              <a:t>Habib</a:t>
            </a:r>
          </a:p>
          <a:p>
            <a:pPr lvl="0" algn="ctr">
              <a:lnSpc>
                <a:spcPct val="65000"/>
              </a:lnSpc>
              <a:spcBef>
                <a:spcPct val="20000"/>
              </a:spcBef>
            </a:pPr>
            <a:r>
              <a:rPr lang="en-US" altLang="en-US" sz="1400" dirty="0" err="1" smtClean="0">
                <a:solidFill>
                  <a:srgbClr val="FFFFFF"/>
                </a:solidFill>
                <a:latin typeface="Arial" charset="0"/>
              </a:rPr>
              <a:t>Dept</a:t>
            </a:r>
            <a:r>
              <a:rPr lang="en-US" altLang="en-US" sz="1400" dirty="0" smtClean="0">
                <a:solidFill>
                  <a:srgbClr val="FFFFFF"/>
                </a:solidFill>
                <a:latin typeface="Arial" charset="0"/>
              </a:rPr>
              <a:t> of Physiology</a:t>
            </a:r>
            <a:endParaRPr lang="en-US" altLang="en-US" sz="1400" dirty="0">
              <a:solidFill>
                <a:srgbClr val="FFFFFF"/>
              </a:solidFill>
              <a:latin typeface="Arial" charset="0"/>
            </a:endParaRPr>
          </a:p>
          <a:p>
            <a:pPr lvl="0" algn="ctr">
              <a:lnSpc>
                <a:spcPct val="65000"/>
              </a:lnSpc>
              <a:spcBef>
                <a:spcPct val="20000"/>
              </a:spcBef>
            </a:pPr>
            <a:r>
              <a:rPr lang="en-US" altLang="en-US" sz="1400" dirty="0">
                <a:solidFill>
                  <a:srgbClr val="FFFFFF"/>
                </a:solidFill>
                <a:latin typeface="Arial" charset="0"/>
              </a:rPr>
              <a:t>King Saud University</a:t>
            </a:r>
          </a:p>
        </p:txBody>
      </p:sp>
      <p:sp>
        <p:nvSpPr>
          <p:cNvPr id="55" name="Rectangle 4"/>
          <p:cNvSpPr txBox="1">
            <a:spLocks noChangeArrowheads="1"/>
          </p:cNvSpPr>
          <p:nvPr/>
        </p:nvSpPr>
        <p:spPr>
          <a:xfrm>
            <a:off x="1562099" y="1760294"/>
            <a:ext cx="5829301" cy="90670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8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 </a:t>
            </a:r>
            <a:r>
              <a:rPr lang="en-US" sz="18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BLOCK</a:t>
            </a:r>
            <a:endParaRPr lang="en-US" sz="18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FF00"/>
                </a:solidFill>
                <a:latin typeface="Calibri" panose="020F0502020204030204" pitchFamily="34" charset="0"/>
              </a:rPr>
              <a:t>HEART SOUNDS</a:t>
            </a:r>
            <a:endParaRPr lang="en-US" sz="4000" b="1" dirty="0">
              <a:solidFill>
                <a:srgbClr val="00FF00"/>
              </a:solidFill>
              <a:latin typeface="Calibri" panose="020F0502020204030204" pitchFamily="34" charset="0"/>
            </a:endParaRPr>
          </a:p>
        </p:txBody>
      </p:sp>
      <p:pic>
        <p:nvPicPr>
          <p:cNvPr id="56" name="Picture 29" descr="t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1342" y="76200"/>
            <a:ext cx="5233458" cy="904875"/>
          </a:xfrm>
          <a:prstGeom prst="rect">
            <a:avLst/>
          </a:prstGeom>
          <a:noFill/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8715" y="3097560"/>
            <a:ext cx="2283421" cy="311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3508" y="94060"/>
            <a:ext cx="791409" cy="887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48426" y="5672719"/>
            <a:ext cx="4572000" cy="10379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8300" marR="0" indent="-368300">
              <a:lnSpc>
                <a:spcPct val="64000"/>
              </a:lnSpc>
              <a:buSzPct val="170000"/>
            </a:pPr>
            <a:r>
              <a:rPr lang="en-US" sz="1600" b="1" dirty="0"/>
              <a:t>Dr. Mona </a:t>
            </a:r>
            <a:r>
              <a:rPr lang="en-US" sz="1600" b="1" dirty="0" err="1"/>
              <a:t>Soliman</a:t>
            </a:r>
            <a:r>
              <a:rPr lang="en-US" sz="1600" b="1" dirty="0"/>
              <a:t>, MBBS, MSc, PhD</a:t>
            </a:r>
            <a:endParaRPr lang="en-US" sz="1600" dirty="0"/>
          </a:p>
          <a:p>
            <a:pPr marL="368300" marR="0" indent="-368300">
              <a:lnSpc>
                <a:spcPct val="64000"/>
              </a:lnSpc>
              <a:buSzPct val="170000"/>
            </a:pPr>
            <a:r>
              <a:rPr lang="en-US" sz="1600" dirty="0"/>
              <a:t>Head, Medical Education Department</a:t>
            </a:r>
          </a:p>
          <a:p>
            <a:pPr marL="368300" marR="0" indent="-368300">
              <a:lnSpc>
                <a:spcPct val="64000"/>
              </a:lnSpc>
              <a:buSzPct val="170000"/>
            </a:pPr>
            <a:r>
              <a:rPr lang="en-US" sz="1600" dirty="0"/>
              <a:t>Associate Professor of Physiology</a:t>
            </a:r>
          </a:p>
          <a:p>
            <a:pPr marL="368300" marR="0" indent="-368300">
              <a:lnSpc>
                <a:spcPct val="64000"/>
              </a:lnSpc>
              <a:buSzPct val="170000"/>
            </a:pPr>
            <a:r>
              <a:rPr lang="en-US" sz="1600" dirty="0"/>
              <a:t>Chair of Cardiovascular Block</a:t>
            </a:r>
          </a:p>
          <a:p>
            <a:pPr marL="368300" marR="0" indent="-368300">
              <a:lnSpc>
                <a:spcPct val="64000"/>
              </a:lnSpc>
              <a:buSzPct val="170000"/>
            </a:pPr>
            <a:r>
              <a:rPr lang="en-US" sz="1600" dirty="0"/>
              <a:t>College of Medicine</a:t>
            </a:r>
          </a:p>
          <a:p>
            <a:pPr marL="368300" marR="0" indent="-368300">
              <a:lnSpc>
                <a:spcPct val="64000"/>
              </a:lnSpc>
              <a:buSzPct val="170000"/>
            </a:pPr>
            <a:r>
              <a:rPr lang="en-US" sz="1600" dirty="0"/>
              <a:t>King Saud University</a:t>
            </a:r>
            <a:endParaRPr lang="en-US" sz="1600" dirty="0">
              <a:ea typeface="ヒラギノ明朝 ProN W6" charset="0"/>
              <a:cs typeface="ヒラギノ明朝 ProN W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96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71600"/>
            <a:ext cx="8305800" cy="5029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3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It is produced due to the closure of Atrioventricular valves (Mitral &amp; Tricuspid)</a:t>
            </a:r>
          </a:p>
          <a:p>
            <a:pPr eaLnBrk="1" hangingPunct="1"/>
            <a:r>
              <a:rPr lang="en-US" altLang="en-US" sz="3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It occurs at the beginning of the systole and sounds like LUB</a:t>
            </a:r>
          </a:p>
          <a:p>
            <a:pPr eaLnBrk="1" hangingPunct="1"/>
            <a:r>
              <a:rPr lang="en-US" altLang="en-US" sz="3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Frequency:50-60 </a:t>
            </a:r>
            <a:r>
              <a:rPr lang="en-US" altLang="en-US" sz="3200" b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Htz</a:t>
            </a:r>
            <a:endParaRPr lang="en-US" altLang="en-US" sz="3200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Time: 0.15 sec</a:t>
            </a:r>
          </a:p>
          <a:p>
            <a:pPr eaLnBrk="1" hangingPunct="1"/>
            <a:r>
              <a:rPr lang="en-US" altLang="en-US" sz="3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Its is heavier when compared to the 2</a:t>
            </a:r>
            <a:r>
              <a:rPr lang="en-US" altLang="en-US" sz="3200" b="1" baseline="30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altLang="en-US" sz="3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heart sound.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71600" y="381000"/>
            <a:ext cx="6172200" cy="579438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First heart sound (S1)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2166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7217" y="1600200"/>
            <a:ext cx="7925765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It is produced due to the closure of Semilunar valves (Aortic &amp; Pulmonary)</a:t>
            </a:r>
          </a:p>
          <a:p>
            <a:pPr eaLnBrk="1" hangingPunct="1"/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It occurs at the end of the systole and sounds like DUB</a:t>
            </a:r>
          </a:p>
          <a:p>
            <a:pPr eaLnBrk="1" hangingPunct="1"/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Frequency:80-90 </a:t>
            </a:r>
            <a:r>
              <a:rPr lang="en-US" altLang="en-US" sz="2800" b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Htz</a:t>
            </a:r>
            <a:endParaRPr lang="en-US" altLang="en-US" sz="2800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Time: 0.12 sec</a:t>
            </a:r>
          </a:p>
          <a:p>
            <a:pPr eaLnBrk="1" hangingPunct="1"/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It is short and sharp compared to the 1</a:t>
            </a:r>
            <a:r>
              <a:rPr lang="en-US" altLang="en-US" sz="2800" b="1" baseline="30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hear sound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533400"/>
            <a:ext cx="6172200" cy="579438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en-US" sz="4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Second heart sound (</a:t>
            </a:r>
            <a:r>
              <a:rPr lang="en-US" alt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S2</a:t>
            </a:r>
            <a:r>
              <a:rPr lang="en-US" altLang="en-US" sz="4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2412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371600"/>
            <a:ext cx="7848600" cy="4800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3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It occurs at the beginning  of middle third of Diastole</a:t>
            </a:r>
          </a:p>
          <a:p>
            <a:pPr eaLnBrk="1" hangingPunct="1"/>
            <a:r>
              <a:rPr lang="en-US" altLang="en-US" sz="3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Cause of 3</a:t>
            </a:r>
            <a:r>
              <a:rPr lang="en-US" altLang="en-US" sz="3200" b="1" baseline="30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altLang="en-US" sz="3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sound – Rush of blood from Atria to Ventricle during rapid filling phase of Cardiac Cycle. It causes vibration in the blood</a:t>
            </a:r>
          </a:p>
          <a:p>
            <a:pPr eaLnBrk="1" hangingPunct="1"/>
            <a:r>
              <a:rPr lang="en-US" altLang="en-US" sz="3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Frequency:20-30 </a:t>
            </a:r>
            <a:r>
              <a:rPr lang="en-US" altLang="en-US" sz="3200" b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Htz</a:t>
            </a:r>
            <a:endParaRPr lang="en-US" altLang="en-US" sz="3200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Time: 0.1 sec</a:t>
            </a:r>
          </a:p>
          <a:p>
            <a:r>
              <a:rPr lang="en-US" altLang="en-US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S3 may be heard in children and young </a:t>
            </a:r>
            <a:r>
              <a:rPr lang="en-US" altLang="en-US" sz="3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slim adults </a:t>
            </a:r>
            <a:r>
              <a:rPr lang="en-US" altLang="en-US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but usually pathological in old </a:t>
            </a:r>
            <a:r>
              <a:rPr lang="en-US" altLang="en-US" sz="3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age.</a:t>
            </a:r>
            <a:endParaRPr lang="en-US" altLang="en-US" sz="32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200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0" y="487362"/>
            <a:ext cx="6172200" cy="579438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en-US" sz="4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Third heart sound (</a:t>
            </a:r>
            <a:r>
              <a:rPr lang="en-US" alt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S3</a:t>
            </a:r>
            <a:r>
              <a:rPr lang="en-US" altLang="en-US" sz="4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54324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19200"/>
            <a:ext cx="7924800" cy="5181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It occurs at the last one third of Diastole </a:t>
            </a:r>
          </a:p>
          <a:p>
            <a:pPr eaLnBrk="1" hangingPunct="1">
              <a:buFontTx/>
              <a:buNone/>
            </a:pPr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	(just before S1)</a:t>
            </a:r>
          </a:p>
          <a:p>
            <a:pPr eaLnBrk="1" hangingPunct="1"/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Cause of Fourth heart sound – Due to Atrial systole which causes rapid flow of blood from Atria to Ventricle and vibration in the blood.</a:t>
            </a:r>
          </a:p>
          <a:p>
            <a:pPr eaLnBrk="1" hangingPunct="1"/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Frequency: &lt; 20 </a:t>
            </a:r>
            <a:r>
              <a:rPr lang="en-US" altLang="en-US" sz="2800" b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Htz</a:t>
            </a:r>
            <a:endParaRPr lang="en-US" altLang="en-US" sz="2800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-6350" eaLnBrk="1" hangingPunct="1">
              <a:buFontTx/>
              <a:buNone/>
            </a:pPr>
            <a:r>
              <a:rPr lang="en-US" altLang="en-US" sz="2800" b="1" u="sng" dirty="0" smtClean="0">
                <a:solidFill>
                  <a:srgbClr val="00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Note:</a:t>
            </a:r>
          </a:p>
          <a:p>
            <a:pPr eaLnBrk="1" hangingPunct="1"/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Third and Fourth heart sound are low pitched sounds therefore not audible normally with stethoscope</a:t>
            </a:r>
          </a:p>
          <a:p>
            <a:pPr eaLnBrk="1" hangingPunct="1"/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S4 may be heard in elderly but is usually pathologic in the young.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258762"/>
            <a:ext cx="8534400" cy="579438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Fourth heart sound (</a:t>
            </a:r>
            <a:r>
              <a:rPr lang="en-US" altLang="en-US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S4) or </a:t>
            </a:r>
            <a:r>
              <a:rPr lang="en-US" alt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Atrial Sound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96834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6858000" cy="655638"/>
          </a:xfrm>
          <a:ln w="38100">
            <a:solidFill>
              <a:srgbClr val="00FF00"/>
            </a:solidFill>
          </a:ln>
        </p:spPr>
        <p:txBody>
          <a:bodyPr/>
          <a:lstStyle/>
          <a:p>
            <a:pPr algn="ctr" eaLnBrk="1" hangingPunct="1"/>
            <a:r>
              <a:rPr lang="en-US" altLang="en-US" sz="4000" b="1" dirty="0" smtClean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Heart Murmurs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990600"/>
            <a:ext cx="8382000" cy="24384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Murmurs are abnormal sounds produced due to abnormal flow of blood.</a:t>
            </a:r>
          </a:p>
          <a:p>
            <a:pPr marL="0" indent="0" algn="ctr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32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OR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Murmurs </a:t>
            </a: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are pathologic </a:t>
            </a:r>
            <a:r>
              <a:rPr lang="en-US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and added heart </a:t>
            </a: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sounds that are produced as a result of turbulent blood flow </a:t>
            </a:r>
            <a:endParaRPr lang="en-US" altLang="en-US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31" y="3200400"/>
            <a:ext cx="8949669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0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31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82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u="sng" dirty="0"/>
              <a:t>For further readings and diagrams: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>
                <a:solidFill>
                  <a:schemeClr val="accent1"/>
                </a:solidFill>
              </a:rPr>
              <a:t>Textbook of Medical Physiology by Guyton &amp; Hall</a:t>
            </a:r>
          </a:p>
          <a:p>
            <a:pPr>
              <a:buNone/>
            </a:pPr>
            <a:r>
              <a:rPr lang="en-US" u="sng" dirty="0"/>
              <a:t>Chapter </a:t>
            </a:r>
            <a:r>
              <a:rPr lang="en-US" u="sng" dirty="0" smtClean="0"/>
              <a:t>19 (Heart Sounds)</a:t>
            </a:r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39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5029200" cy="762000"/>
          </a:xfrm>
          <a:ln w="38100">
            <a:solidFill>
              <a:srgbClr val="FF0000"/>
            </a:solidFill>
          </a:ln>
        </p:spPr>
        <p:txBody>
          <a:bodyPr/>
          <a:lstStyle/>
          <a:p>
            <a:pPr algn="ctr" eaLnBrk="1" hangingPunct="1"/>
            <a:r>
              <a:rPr lang="en-US" sz="4000" b="1" smtClean="0"/>
              <a:t>OBJECTIVES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76262" y="2362201"/>
            <a:ext cx="7958138" cy="3810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/>
          <a:p>
            <a:pPr marL="457200" indent="-457200">
              <a:buAutoNum type="arabicPeriod"/>
            </a:pPr>
            <a:r>
              <a:rPr lang="en-US" sz="2500" b="1" dirty="0" smtClean="0">
                <a:solidFill>
                  <a:srgbClr val="FFFF00"/>
                </a:solidFill>
              </a:rPr>
              <a:t>Enumerate the different heart sounds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500" b="1" dirty="0">
                <a:solidFill>
                  <a:srgbClr val="FFFF00"/>
                </a:solidFill>
              </a:rPr>
              <a:t>Describe </a:t>
            </a:r>
            <a:r>
              <a:rPr lang="en-US" sz="2500" b="1" dirty="0" smtClean="0">
                <a:solidFill>
                  <a:srgbClr val="FFFF00"/>
                </a:solidFill>
              </a:rPr>
              <a:t>the cause and characteristic features of first and second heart sound 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500" b="1" dirty="0">
                <a:solidFill>
                  <a:srgbClr val="FFFF00"/>
                </a:solidFill>
              </a:rPr>
              <a:t>Correlate </a:t>
            </a:r>
            <a:r>
              <a:rPr lang="en-US" sz="2500" b="1" dirty="0" smtClean="0">
                <a:solidFill>
                  <a:srgbClr val="FFFF00"/>
                </a:solidFill>
              </a:rPr>
              <a:t>the heart sounds with different </a:t>
            </a:r>
            <a:r>
              <a:rPr lang="en-US" sz="2500" b="1" dirty="0">
                <a:solidFill>
                  <a:srgbClr val="FFFF00"/>
                </a:solidFill>
              </a:rPr>
              <a:t>phases of cardiac cycle </a:t>
            </a:r>
            <a:endParaRPr lang="en-US" sz="2500" b="1" dirty="0" smtClean="0">
              <a:solidFill>
                <a:srgbClr val="FFFF00"/>
              </a:solidFill>
            </a:endParaRP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500" b="1" dirty="0" smtClean="0">
                <a:solidFill>
                  <a:srgbClr val="FFFF00"/>
                </a:solidFill>
              </a:rPr>
              <a:t>Define murmurs and their clinical importance</a:t>
            </a:r>
            <a:endParaRPr lang="en-US" sz="25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8668" y="1371600"/>
            <a:ext cx="7553325" cy="1136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0000"/>
              </a:lnSpc>
              <a:spcBef>
                <a:spcPct val="20000"/>
              </a:spcBef>
              <a:buSzPct val="75000"/>
              <a:buFont typeface="Wingdings" pitchFamily="2" charset="2"/>
              <a:buChar char="v"/>
            </a:pPr>
            <a:r>
              <a:rPr lang="en-US" sz="3200" b="1" kern="0" dirty="0">
                <a:solidFill>
                  <a:srgbClr val="00FF00"/>
                </a:solidFill>
                <a:latin typeface="Times New Roman"/>
              </a:rPr>
              <a:t>At the end of the lecture you should be able to </a:t>
            </a:r>
            <a:r>
              <a:rPr lang="en-US" sz="3200" b="1" kern="0" dirty="0" smtClean="0">
                <a:solidFill>
                  <a:srgbClr val="00FF00"/>
                </a:solidFill>
                <a:latin typeface="Times New Roman"/>
              </a:rPr>
              <a:t>…..</a:t>
            </a:r>
            <a:endParaRPr lang="en-US" sz="3200" b="1" kern="0" dirty="0">
              <a:solidFill>
                <a:srgbClr val="00FF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09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ChangeArrowheads="1"/>
          </p:cNvSpPr>
          <p:nvPr/>
        </p:nvSpPr>
        <p:spPr bwMode="auto">
          <a:xfrm>
            <a:off x="914400" y="3733800"/>
            <a:ext cx="1295400" cy="1600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defRPr/>
            </a:pPr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L U B B</a:t>
            </a:r>
          </a:p>
        </p:txBody>
      </p:sp>
      <p:sp>
        <p:nvSpPr>
          <p:cNvPr id="350211" name="Rectangle 3"/>
          <p:cNvSpPr>
            <a:spLocks noChangeArrowheads="1"/>
          </p:cNvSpPr>
          <p:nvPr/>
        </p:nvSpPr>
        <p:spPr bwMode="auto">
          <a:xfrm>
            <a:off x="3886200" y="2438400"/>
            <a:ext cx="838200" cy="28956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0000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D U P</a:t>
            </a: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914400" y="5410200"/>
            <a:ext cx="73914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13" name="Rectangle 5"/>
          <p:cNvSpPr>
            <a:spLocks noChangeArrowheads="1"/>
          </p:cNvSpPr>
          <p:nvPr/>
        </p:nvSpPr>
        <p:spPr bwMode="auto">
          <a:xfrm>
            <a:off x="6858000" y="3733800"/>
            <a:ext cx="1295400" cy="1600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defRPr/>
            </a:pPr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L U B B</a:t>
            </a:r>
          </a:p>
        </p:txBody>
      </p:sp>
      <p:sp>
        <p:nvSpPr>
          <p:cNvPr id="350214" name="WordArt 6"/>
          <p:cNvSpPr>
            <a:spLocks noChangeArrowheads="1" noChangeShapeType="1" noTextEdit="1"/>
          </p:cNvSpPr>
          <p:nvPr/>
        </p:nvSpPr>
        <p:spPr bwMode="auto">
          <a:xfrm>
            <a:off x="1219200" y="3048000"/>
            <a:ext cx="801688" cy="6318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First</a:t>
            </a:r>
          </a:p>
        </p:txBody>
      </p:sp>
      <p:sp>
        <p:nvSpPr>
          <p:cNvPr id="350215" name="WordArt 7"/>
          <p:cNvSpPr>
            <a:spLocks noChangeArrowheads="1" noChangeShapeType="1" noTextEdit="1"/>
          </p:cNvSpPr>
          <p:nvPr/>
        </p:nvSpPr>
        <p:spPr bwMode="auto">
          <a:xfrm>
            <a:off x="3657600" y="1600200"/>
            <a:ext cx="141922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Second</a:t>
            </a:r>
          </a:p>
        </p:txBody>
      </p:sp>
      <p:sp>
        <p:nvSpPr>
          <p:cNvPr id="350216" name="WordArt 8"/>
          <p:cNvSpPr>
            <a:spLocks noChangeArrowheads="1" noChangeShapeType="1" noTextEdit="1"/>
          </p:cNvSpPr>
          <p:nvPr/>
        </p:nvSpPr>
        <p:spPr bwMode="auto">
          <a:xfrm>
            <a:off x="7162800" y="3048000"/>
            <a:ext cx="801688" cy="6318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First</a:t>
            </a:r>
          </a:p>
        </p:txBody>
      </p:sp>
      <p:sp>
        <p:nvSpPr>
          <p:cNvPr id="350217" name="Text Box 9"/>
          <p:cNvSpPr txBox="1">
            <a:spLocks noChangeArrowheads="1"/>
          </p:cNvSpPr>
          <p:nvPr/>
        </p:nvSpPr>
        <p:spPr bwMode="auto">
          <a:xfrm>
            <a:off x="1752600" y="5638800"/>
            <a:ext cx="571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Heart sounds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0218" name="WordArt 10"/>
          <p:cNvSpPr>
            <a:spLocks noChangeArrowheads="1" noChangeShapeType="1" noTextEdit="1"/>
          </p:cNvSpPr>
          <p:nvPr/>
        </p:nvSpPr>
        <p:spPr bwMode="auto">
          <a:xfrm>
            <a:off x="2514600" y="4267200"/>
            <a:ext cx="1409700" cy="831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8" lon="19439996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707070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anose="020B0806030902050204" pitchFamily="34" charset="0"/>
              </a:rPr>
              <a:t>Systole</a:t>
            </a:r>
          </a:p>
        </p:txBody>
      </p:sp>
      <p:sp>
        <p:nvSpPr>
          <p:cNvPr id="350219" name="WordArt 11"/>
          <p:cNvSpPr>
            <a:spLocks noChangeArrowheads="1" noChangeShapeType="1" noTextEdit="1"/>
          </p:cNvSpPr>
          <p:nvPr/>
        </p:nvSpPr>
        <p:spPr bwMode="auto">
          <a:xfrm>
            <a:off x="5105400" y="4267200"/>
            <a:ext cx="1571625" cy="831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8" lon="19439996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707070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anose="020B0806030902050204" pitchFamily="34" charset="0"/>
              </a:rPr>
              <a:t>Diastole</a:t>
            </a:r>
          </a:p>
        </p:txBody>
      </p:sp>
      <p:sp>
        <p:nvSpPr>
          <p:cNvPr id="350220" name="Rectangle 12"/>
          <p:cNvSpPr>
            <a:spLocks noChangeArrowheads="1"/>
          </p:cNvSpPr>
          <p:nvPr/>
        </p:nvSpPr>
        <p:spPr bwMode="auto">
          <a:xfrm>
            <a:off x="762000" y="304800"/>
            <a:ext cx="7696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5400" b="1" dirty="0">
                <a:solidFill>
                  <a:srgbClr val="00FF00"/>
                </a:solidFill>
                <a:latin typeface="Calibri" panose="020F0502020204030204" pitchFamily="34" charset="0"/>
              </a:rPr>
              <a:t>HEART SOUNDS</a:t>
            </a:r>
            <a:endParaRPr lang="en-US" sz="4800" b="1" dirty="0">
              <a:solidFill>
                <a:srgbClr val="00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0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50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0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0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0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0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350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0" grpId="0" animBg="1" autoUpdateAnimBg="0"/>
      <p:bldP spid="350211" grpId="0" animBg="1" autoUpdateAnimBg="0"/>
      <p:bldP spid="350213" grpId="0" animBg="1" autoUpdateAnimBg="0"/>
      <p:bldP spid="350214" grpId="0" animBg="1"/>
      <p:bldP spid="350215" grpId="0" animBg="1"/>
      <p:bldP spid="350216" grpId="0" animBg="1"/>
      <p:bldP spid="350217" grpId="0" autoUpdateAnimBg="0"/>
      <p:bldP spid="350218" grpId="0" animBg="1"/>
      <p:bldP spid="350219" grpId="0" animBg="1"/>
      <p:bldP spid="3502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0" r="12816" b="19942"/>
          <a:stretch/>
        </p:blipFill>
        <p:spPr bwMode="auto">
          <a:xfrm>
            <a:off x="63472" y="1066801"/>
            <a:ext cx="8928128" cy="565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  <a:ln>
            <a:solidFill>
              <a:srgbClr val="0000FF"/>
            </a:solidFill>
          </a:ln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FF00"/>
                </a:solidFill>
              </a:rPr>
              <a:t>Areas of auscultation</a:t>
            </a:r>
            <a:endParaRPr lang="en-US" sz="4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6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2531" name="Picture 4" descr="Fi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0"/>
            <a:ext cx="8458200" cy="689292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09600" y="152400"/>
            <a:ext cx="5596147" cy="46166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altLang="en-US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Aortic, pulmonary, Mitral &amp; tricuspid area.</a:t>
            </a:r>
            <a:endParaRPr lang="en-US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6003403"/>
            <a:ext cx="5867400" cy="838200"/>
          </a:xfrm>
          <a:solidFill>
            <a:srgbClr val="FF0000"/>
          </a:solidFill>
        </p:spPr>
        <p:txBody>
          <a:bodyPr anchor="ctr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Events of the Cardiac Cycle</a:t>
            </a:r>
            <a:endParaRPr lang="en-GB" altLang="en-US" sz="3200" b="1" dirty="0" smtClean="0">
              <a:solidFill>
                <a:srgbClr val="FFFF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208" name="Picture 16" descr="C:\Users\DRAURANGZED\Pictures\My Pictures\Cardiac Cycle\Cardiac Cycle - 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849"/>
            <a:ext cx="8001000" cy="612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5105400"/>
            <a:ext cx="8915400" cy="838201"/>
          </a:xfrm>
          <a:prstGeom prst="rect">
            <a:avLst/>
          </a:prstGeom>
          <a:noFill/>
          <a:ln w="76200">
            <a:solidFill>
              <a:srgbClr val="0000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6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222375"/>
            <a:ext cx="876935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31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26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71600" y="381000"/>
            <a:ext cx="6172200" cy="579438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en-US" sz="4400" b="1" dirty="0">
                <a:cs typeface="Times New Roman" panose="02020603050405020304" pitchFamily="18" charset="0"/>
              </a:rPr>
              <a:t>HEART </a:t>
            </a:r>
            <a:r>
              <a:rPr lang="en-US" altLang="en-US" sz="4400" b="1" dirty="0" smtClean="0">
                <a:cs typeface="Times New Roman" panose="02020603050405020304" pitchFamily="18" charset="0"/>
              </a:rPr>
              <a:t>SOUNDS </a:t>
            </a:r>
            <a:endParaRPr lang="en-US" sz="4400" b="1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38200" y="1447800"/>
            <a:ext cx="73152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06400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SzPct val="136000"/>
            </a:pPr>
            <a:r>
              <a:rPr lang="en-US" altLang="en-US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There are four heart sounds SI, S2, S3 &amp; S4.</a:t>
            </a:r>
          </a:p>
          <a:p>
            <a:pPr marL="463550" indent="-406400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SzPct val="136000"/>
            </a:pPr>
            <a:r>
              <a:rPr lang="en-US" altLang="en-US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Two heart sound are audible with stethoscope S1 &amp; S2 (</a:t>
            </a:r>
            <a:r>
              <a:rPr lang="en-US" altLang="en-US" sz="2400" b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Lub</a:t>
            </a:r>
            <a:r>
              <a:rPr lang="en-US" altLang="en-US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- Dub).</a:t>
            </a:r>
          </a:p>
          <a:p>
            <a:pPr marL="463550" indent="-406400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SzPct val="136000"/>
            </a:pPr>
            <a:r>
              <a:rPr lang="en-US" altLang="en-US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S3 &amp; S4 are not audible with stethoscope Under normal conditions because they are low frequency sounds.</a:t>
            </a:r>
          </a:p>
          <a:p>
            <a:pPr marL="463550" indent="-406400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SzPct val="136000"/>
            </a:pPr>
            <a:r>
              <a:rPr lang="en-US" altLang="en-US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Ventricular Systole is between First and second Heart sound.</a:t>
            </a:r>
          </a:p>
          <a:p>
            <a:pPr marL="463550" indent="-406400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SzPct val="136000"/>
            </a:pPr>
            <a:r>
              <a:rPr lang="en-US" altLang="en-US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Ventricular diastole is between Second and First heart sounds.</a:t>
            </a:r>
          </a:p>
        </p:txBody>
      </p:sp>
    </p:spTree>
    <p:extLst>
      <p:ext uri="{BB962C8B-B14F-4D97-AF65-F5344CB8AC3E}">
        <p14:creationId xmlns:p14="http://schemas.microsoft.com/office/powerpoint/2010/main" val="146009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1112</TotalTime>
  <Words>434</Words>
  <Application>Microsoft Office PowerPoint</Application>
  <PresentationFormat>On-screen Show (4:3)</PresentationFormat>
  <Paragraphs>72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Calibri</vt:lpstr>
      <vt:lpstr>Century Gothic</vt:lpstr>
      <vt:lpstr>Impact</vt:lpstr>
      <vt:lpstr>Times New Roman</vt:lpstr>
      <vt:lpstr>Wingdings</vt:lpstr>
      <vt:lpstr>ヒラギノ明朝 ProN W6</vt:lpstr>
      <vt:lpstr>Horizon</vt:lpstr>
      <vt:lpstr>PowerPoint Presentation</vt:lpstr>
      <vt:lpstr>OBJECTIVES</vt:lpstr>
      <vt:lpstr>PowerPoint Presentation</vt:lpstr>
      <vt:lpstr>Areas of auscultation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Heart Murmurs</vt:lpstr>
      <vt:lpstr>PowerPoint Presentation</vt:lpstr>
      <vt:lpstr>For further readings and diagrams: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DRAURANGZEB</dc:creator>
  <cp:lastModifiedBy>Sulaiman Mona</cp:lastModifiedBy>
  <cp:revision>87</cp:revision>
  <cp:lastPrinted>2016-02-16T07:57:15Z</cp:lastPrinted>
  <dcterms:created xsi:type="dcterms:W3CDTF">2013-11-10T08:53:51Z</dcterms:created>
  <dcterms:modified xsi:type="dcterms:W3CDTF">2016-02-28T11:33:08Z</dcterms:modified>
</cp:coreProperties>
</file>