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70B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70B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70B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598932"/>
            <a:ext cx="8990583" cy="145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70B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9928" y="3291840"/>
            <a:ext cx="8073542" cy="381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4595" y="2781808"/>
            <a:ext cx="4963795" cy="6781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BF0000"/>
                </a:solidFill>
                <a:latin typeface="Arial"/>
                <a:cs typeface="Arial"/>
              </a:rPr>
              <a:t>Electrocardiogram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7678" y="6446009"/>
            <a:ext cx="2222500" cy="465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15" b="1" i="1">
                <a:solidFill>
                  <a:srgbClr val="212167"/>
                </a:solidFill>
                <a:latin typeface="Calibri"/>
                <a:cs typeface="Calibri"/>
              </a:rPr>
              <a:t>Dr. </a:t>
            </a:r>
            <a:r>
              <a:rPr dirty="0" sz="2800" spc="-345" b="1" i="1">
                <a:solidFill>
                  <a:srgbClr val="212167"/>
                </a:solidFill>
                <a:latin typeface="Calibri"/>
                <a:cs typeface="Calibri"/>
              </a:rPr>
              <a:t>Thouraya </a:t>
            </a:r>
            <a:r>
              <a:rPr dirty="0" sz="2800" spc="-250" b="1" i="1">
                <a:solidFill>
                  <a:srgbClr val="212167"/>
                </a:solidFill>
                <a:latin typeface="Calibri"/>
                <a:cs typeface="Calibri"/>
              </a:rPr>
              <a:t> </a:t>
            </a:r>
            <a:r>
              <a:rPr dirty="0" sz="2800" spc="-240" b="1" i="1">
                <a:solidFill>
                  <a:srgbClr val="212167"/>
                </a:solidFill>
                <a:latin typeface="Calibri"/>
                <a:cs typeface="Calibri"/>
              </a:rPr>
              <a:t>Said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9620" y="4460748"/>
            <a:ext cx="1301495" cy="981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408" y="1604772"/>
            <a:ext cx="8667115" cy="3010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Times New Roman"/>
                <a:cs typeface="Times New Roman"/>
              </a:rPr>
              <a:t>By </a:t>
            </a:r>
            <a:r>
              <a:rPr dirty="0" sz="2400">
                <a:latin typeface="Times New Roman"/>
                <a:cs typeface="Times New Roman"/>
              </a:rPr>
              <a:t>bringing the sides of the </a:t>
            </a:r>
            <a:r>
              <a:rPr dirty="0" sz="2400" spc="-5">
                <a:latin typeface="Times New Roman"/>
                <a:cs typeface="Times New Roman"/>
              </a:rPr>
              <a:t>triangle </a:t>
            </a:r>
            <a:r>
              <a:rPr dirty="0" sz="2400">
                <a:latin typeface="Times New Roman"/>
                <a:cs typeface="Times New Roman"/>
              </a:rPr>
              <a:t>to the </a:t>
            </a:r>
            <a:r>
              <a:rPr dirty="0" sz="2400" spc="-10">
                <a:latin typeface="Times New Roman"/>
                <a:cs typeface="Times New Roman"/>
              </a:rPr>
              <a:t>common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center.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Times New Roman"/>
                <a:cs typeface="Times New Roman"/>
              </a:rPr>
              <a:t>The </a:t>
            </a:r>
            <a:r>
              <a:rPr dirty="0" sz="2400">
                <a:latin typeface="Times New Roman"/>
                <a:cs typeface="Times New Roman"/>
              </a:rPr>
              <a:t>axes are 60°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apart.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 i="1">
                <a:latin typeface="Times New Roman"/>
                <a:cs typeface="Times New Roman"/>
              </a:rPr>
              <a:t>Axis </a:t>
            </a:r>
            <a:r>
              <a:rPr dirty="0" sz="2400" b="1" i="1">
                <a:latin typeface="Times New Roman"/>
                <a:cs typeface="Times New Roman"/>
              </a:rPr>
              <a:t>of a lead: direction from </a:t>
            </a:r>
            <a:r>
              <a:rPr dirty="0" sz="2400" spc="-5" b="1" i="1">
                <a:latin typeface="Times New Roman"/>
                <a:cs typeface="Times New Roman"/>
              </a:rPr>
              <a:t>the negative </a:t>
            </a:r>
            <a:r>
              <a:rPr dirty="0" sz="2400" b="1" i="1">
                <a:latin typeface="Times New Roman"/>
                <a:cs typeface="Times New Roman"/>
              </a:rPr>
              <a:t>to </a:t>
            </a:r>
            <a:r>
              <a:rPr dirty="0" sz="2400" spc="-5" b="1" i="1">
                <a:latin typeface="Times New Roman"/>
                <a:cs typeface="Times New Roman"/>
              </a:rPr>
              <a:t>the </a:t>
            </a:r>
            <a:r>
              <a:rPr dirty="0" sz="2400" b="1" i="1">
                <a:latin typeface="Times New Roman"/>
                <a:cs typeface="Times New Roman"/>
              </a:rPr>
              <a:t>positive</a:t>
            </a:r>
            <a:r>
              <a:rPr dirty="0" sz="2400" spc="-17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electrode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9900CC"/>
                </a:solidFill>
                <a:latin typeface="Times New Roman"/>
                <a:cs typeface="Times New Roman"/>
              </a:rPr>
              <a:t>Lead </a:t>
            </a:r>
            <a:r>
              <a:rPr dirty="0" sz="2400">
                <a:solidFill>
                  <a:srgbClr val="9900CC"/>
                </a:solidFill>
                <a:latin typeface="Times New Roman"/>
                <a:cs typeface="Times New Roman"/>
              </a:rPr>
              <a:t>I (+) </a:t>
            </a:r>
            <a:r>
              <a:rPr dirty="0" sz="2400">
                <a:latin typeface="Times New Roman"/>
                <a:cs typeface="Times New Roman"/>
              </a:rPr>
              <a:t>is at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6666"/>
                </a:solidFill>
                <a:latin typeface="Times New Roman"/>
                <a:cs typeface="Times New Roman"/>
              </a:rPr>
              <a:t>0°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9900CC"/>
                </a:solidFill>
                <a:latin typeface="Times New Roman"/>
                <a:cs typeface="Times New Roman"/>
              </a:rPr>
              <a:t>Lead </a:t>
            </a:r>
            <a:r>
              <a:rPr dirty="0" sz="2400">
                <a:solidFill>
                  <a:srgbClr val="9900CC"/>
                </a:solidFill>
                <a:latin typeface="Times New Roman"/>
                <a:cs typeface="Times New Roman"/>
              </a:rPr>
              <a:t>II (+) </a:t>
            </a:r>
            <a:r>
              <a:rPr dirty="0" sz="2400">
                <a:latin typeface="Times New Roman"/>
                <a:cs typeface="Times New Roman"/>
              </a:rPr>
              <a:t>is at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6666"/>
                </a:solidFill>
                <a:latin typeface="Times New Roman"/>
                <a:cs typeface="Times New Roman"/>
              </a:rPr>
              <a:t>+60</a:t>
            </a:r>
            <a:r>
              <a:rPr dirty="0" sz="2400">
                <a:latin typeface="Times New Roman"/>
                <a:cs typeface="Times New Roman"/>
              </a:rPr>
              <a:t>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9900CC"/>
                </a:solidFill>
                <a:latin typeface="Times New Roman"/>
                <a:cs typeface="Times New Roman"/>
              </a:rPr>
              <a:t>Lead </a:t>
            </a:r>
            <a:r>
              <a:rPr dirty="0" sz="2400">
                <a:solidFill>
                  <a:srgbClr val="9900CC"/>
                </a:solidFill>
                <a:latin typeface="Times New Roman"/>
                <a:cs typeface="Times New Roman"/>
              </a:rPr>
              <a:t>III (+) </a:t>
            </a:r>
            <a:r>
              <a:rPr dirty="0" sz="2400">
                <a:latin typeface="Times New Roman"/>
                <a:cs typeface="Times New Roman"/>
              </a:rPr>
              <a:t>is at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6666"/>
                </a:solidFill>
                <a:latin typeface="Times New Roman"/>
                <a:cs typeface="Times New Roman"/>
              </a:rPr>
              <a:t>+120°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1964" y="482600"/>
            <a:ext cx="6334760" cy="8534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800" spc="-5" u="heavy">
                <a:solidFill>
                  <a:srgbClr val="333399"/>
                </a:solidFill>
              </a:rPr>
              <a:t>Formation </a:t>
            </a:r>
            <a:r>
              <a:rPr dirty="0" sz="2800" u="heavy">
                <a:solidFill>
                  <a:srgbClr val="333399"/>
                </a:solidFill>
              </a:rPr>
              <a:t>of </a:t>
            </a:r>
            <a:r>
              <a:rPr dirty="0" sz="2800" spc="-5" u="heavy">
                <a:solidFill>
                  <a:srgbClr val="333399"/>
                </a:solidFill>
              </a:rPr>
              <a:t>the triaxial</a:t>
            </a:r>
            <a:r>
              <a:rPr dirty="0" sz="2800" spc="-20" u="heavy">
                <a:solidFill>
                  <a:srgbClr val="333399"/>
                </a:solidFill>
              </a:rPr>
              <a:t> </a:t>
            </a:r>
            <a:r>
              <a:rPr dirty="0" sz="2800" spc="-5" u="heavy">
                <a:solidFill>
                  <a:srgbClr val="333399"/>
                </a:solidFill>
              </a:rPr>
              <a:t>system</a:t>
            </a:r>
            <a:endParaRPr sz="2800"/>
          </a:p>
          <a:p>
            <a:pPr algn="ctr">
              <a:lnSpc>
                <a:spcPct val="100000"/>
              </a:lnSpc>
            </a:pPr>
            <a:r>
              <a:rPr dirty="0" sz="2800" spc="-15" u="heavy">
                <a:solidFill>
                  <a:srgbClr val="333399"/>
                </a:solidFill>
              </a:rPr>
              <a:t> </a:t>
            </a:r>
            <a:r>
              <a:rPr dirty="0" sz="2800" spc="-5" u="heavy">
                <a:solidFill>
                  <a:srgbClr val="333399"/>
                </a:solidFill>
              </a:rPr>
              <a:t>&amp; assignment </a:t>
            </a:r>
            <a:r>
              <a:rPr dirty="0" sz="2800" u="heavy">
                <a:solidFill>
                  <a:srgbClr val="333399"/>
                </a:solidFill>
              </a:rPr>
              <a:t>of </a:t>
            </a:r>
            <a:r>
              <a:rPr dirty="0" sz="2800" spc="-5" u="heavy">
                <a:solidFill>
                  <a:srgbClr val="333399"/>
                </a:solidFill>
              </a:rPr>
              <a:t>degrees to leads I, II,</a:t>
            </a:r>
            <a:r>
              <a:rPr dirty="0" sz="2800" spc="5" u="heavy">
                <a:solidFill>
                  <a:srgbClr val="333399"/>
                </a:solidFill>
              </a:rPr>
              <a:t> </a:t>
            </a:r>
            <a:r>
              <a:rPr dirty="0" sz="2800" spc="-5" u="heavy">
                <a:solidFill>
                  <a:srgbClr val="333399"/>
                </a:solidFill>
              </a:rPr>
              <a:t>III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4087367" y="3112008"/>
            <a:ext cx="5714999" cy="2702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27275" marR="5080" indent="-1260475">
              <a:lnSpc>
                <a:spcPct val="100000"/>
              </a:lnSpc>
            </a:pPr>
            <a:r>
              <a:rPr dirty="0" sz="4000" spc="-5" u="heavy">
                <a:solidFill>
                  <a:srgbClr val="333399"/>
                </a:solidFill>
              </a:rPr>
              <a:t>Augmented unipolar limb leads  </a:t>
            </a:r>
            <a:r>
              <a:rPr dirty="0" sz="4000" spc="-5" u="heavy">
                <a:solidFill>
                  <a:srgbClr val="333399"/>
                </a:solidFill>
              </a:rPr>
              <a:t>aVR, aVL, and</a:t>
            </a:r>
            <a:r>
              <a:rPr dirty="0" sz="4000" spc="-60" u="heavy">
                <a:solidFill>
                  <a:srgbClr val="333399"/>
                </a:solidFill>
              </a:rPr>
              <a:t> </a:t>
            </a:r>
            <a:r>
              <a:rPr dirty="0" sz="4000" spc="-5" u="heavy">
                <a:solidFill>
                  <a:srgbClr val="333399"/>
                </a:solidFill>
              </a:rPr>
              <a:t>aVF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51408" y="1983232"/>
            <a:ext cx="8084184" cy="273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Are recordings between 1 limb and the other</a:t>
            </a:r>
            <a:r>
              <a:rPr dirty="0" sz="3200" spc="-185" b="1">
                <a:solidFill>
                  <a:srgbClr val="21DD52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2  limbs.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3300"/>
                </a:solidFill>
                <a:latin typeface="Times New Roman"/>
                <a:cs typeface="Times New Roman"/>
              </a:rPr>
              <a:t>aVR </a:t>
            </a:r>
            <a:r>
              <a:rPr dirty="0" sz="3200" b="1">
                <a:latin typeface="Times New Roman"/>
                <a:cs typeface="Times New Roman"/>
              </a:rPr>
              <a:t>(augmented,Voltage, Right arm</a:t>
            </a:r>
            <a:r>
              <a:rPr dirty="0" sz="3200" spc="-16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3300"/>
                </a:solidFill>
                <a:latin typeface="Times New Roman"/>
                <a:cs typeface="Times New Roman"/>
              </a:rPr>
              <a:t>aVL</a:t>
            </a:r>
            <a:r>
              <a:rPr dirty="0" sz="3200" b="1">
                <a:latin typeface="Times New Roman"/>
                <a:cs typeface="Times New Roman"/>
              </a:rPr>
              <a:t>: uses left arm as</a:t>
            </a:r>
            <a:r>
              <a:rPr dirty="0" sz="3200" spc="-1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3300"/>
                </a:solidFill>
                <a:latin typeface="Times New Roman"/>
                <a:cs typeface="Times New Roman"/>
              </a:rPr>
              <a:t>aVF</a:t>
            </a:r>
            <a:r>
              <a:rPr dirty="0" sz="3200" b="1">
                <a:latin typeface="Times New Roman"/>
                <a:cs typeface="Times New Roman"/>
              </a:rPr>
              <a:t>: uses left leg as</a:t>
            </a:r>
            <a:r>
              <a:rPr dirty="0" sz="3200" spc="-1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3667" y="5222748"/>
            <a:ext cx="2590799" cy="1985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73067" y="5221223"/>
            <a:ext cx="2590799" cy="1987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44868" y="5209032"/>
            <a:ext cx="2590800" cy="1999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2731" y="1039367"/>
            <a:ext cx="8828405" cy="10972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>
                <a:solidFill>
                  <a:srgbClr val="000000"/>
                </a:solidFill>
              </a:rPr>
              <a:t>Leads aVR, </a:t>
            </a:r>
            <a:r>
              <a:rPr dirty="0" sz="3600" spc="-5">
                <a:solidFill>
                  <a:srgbClr val="000000"/>
                </a:solidFill>
              </a:rPr>
              <a:t>aVL, </a:t>
            </a:r>
            <a:r>
              <a:rPr dirty="0" sz="3600">
                <a:solidFill>
                  <a:srgbClr val="000000"/>
                </a:solidFill>
              </a:rPr>
              <a:t>aVF cross at # </a:t>
            </a:r>
            <a:r>
              <a:rPr dirty="0" sz="3600" spc="-5">
                <a:solidFill>
                  <a:srgbClr val="000000"/>
                </a:solidFill>
              </a:rPr>
              <a:t>angles</a:t>
            </a:r>
            <a:r>
              <a:rPr dirty="0" sz="3600" spc="-7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and  produce an </a:t>
            </a:r>
            <a:r>
              <a:rPr dirty="0" sz="3600" spc="-5">
                <a:solidFill>
                  <a:srgbClr val="000000"/>
                </a:solidFill>
              </a:rPr>
              <a:t>intersection </a:t>
            </a:r>
            <a:r>
              <a:rPr dirty="0" sz="3600">
                <a:solidFill>
                  <a:srgbClr val="000000"/>
                </a:solidFill>
              </a:rPr>
              <a:t>of 3 other</a:t>
            </a:r>
            <a:r>
              <a:rPr dirty="0" sz="3600" spc="-15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lines.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52731" y="2246376"/>
            <a:ext cx="7145020" cy="54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spc="-5" b="1">
                <a:latin typeface="Times New Roman"/>
                <a:cs typeface="Times New Roman"/>
              </a:rPr>
              <a:t>Angles </a:t>
            </a:r>
            <a:r>
              <a:rPr dirty="0" sz="3600" b="1">
                <a:latin typeface="Times New Roman"/>
                <a:cs typeface="Times New Roman"/>
              </a:rPr>
              <a:t>of </a:t>
            </a:r>
            <a:r>
              <a:rPr dirty="0" sz="3600" spc="-5" b="1">
                <a:latin typeface="Times New Roman"/>
                <a:cs typeface="Times New Roman"/>
              </a:rPr>
              <a:t>60° like </a:t>
            </a:r>
            <a:r>
              <a:rPr dirty="0" sz="3600" b="1">
                <a:latin typeface="Times New Roman"/>
                <a:cs typeface="Times New Roman"/>
              </a:rPr>
              <a:t>for </a:t>
            </a:r>
            <a:r>
              <a:rPr dirty="0" sz="3600" spc="-5" b="1">
                <a:latin typeface="Times New Roman"/>
                <a:cs typeface="Times New Roman"/>
              </a:rPr>
              <a:t>lead </a:t>
            </a:r>
            <a:r>
              <a:rPr dirty="0" sz="3600" b="1">
                <a:latin typeface="Times New Roman"/>
                <a:cs typeface="Times New Roman"/>
              </a:rPr>
              <a:t>I, II,</a:t>
            </a:r>
            <a:r>
              <a:rPr dirty="0" sz="3600" spc="-2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III.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4012692"/>
            <a:ext cx="2689860" cy="2087880"/>
          </a:xfrm>
          <a:custGeom>
            <a:avLst/>
            <a:gdLst/>
            <a:ahLst/>
            <a:cxnLst/>
            <a:rect l="l" t="t" r="r" b="b"/>
            <a:pathLst>
              <a:path w="2689859" h="2087879">
                <a:moveTo>
                  <a:pt x="2667000" y="0"/>
                </a:moveTo>
                <a:lnTo>
                  <a:pt x="0" y="2057400"/>
                </a:lnTo>
                <a:lnTo>
                  <a:pt x="22860" y="2087880"/>
                </a:lnTo>
                <a:lnTo>
                  <a:pt x="2689859" y="30480"/>
                </a:lnTo>
                <a:lnTo>
                  <a:pt x="266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1200" y="4012692"/>
            <a:ext cx="2689860" cy="2087880"/>
          </a:xfrm>
          <a:custGeom>
            <a:avLst/>
            <a:gdLst/>
            <a:ahLst/>
            <a:cxnLst/>
            <a:rect l="l" t="t" r="r" b="b"/>
            <a:pathLst>
              <a:path w="2689859" h="2087879">
                <a:moveTo>
                  <a:pt x="2667000" y="0"/>
                </a:moveTo>
                <a:lnTo>
                  <a:pt x="0" y="2057400"/>
                </a:lnTo>
                <a:lnTo>
                  <a:pt x="22860" y="2087880"/>
                </a:lnTo>
                <a:lnTo>
                  <a:pt x="2689859" y="30480"/>
                </a:lnTo>
                <a:lnTo>
                  <a:pt x="266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29300" y="3918204"/>
            <a:ext cx="2842260" cy="2162810"/>
          </a:xfrm>
          <a:custGeom>
            <a:avLst/>
            <a:gdLst/>
            <a:ahLst/>
            <a:cxnLst/>
            <a:rect l="l" t="t" r="r" b="b"/>
            <a:pathLst>
              <a:path w="2842259" h="2162810">
                <a:moveTo>
                  <a:pt x="22860" y="0"/>
                </a:moveTo>
                <a:lnTo>
                  <a:pt x="0" y="28956"/>
                </a:lnTo>
                <a:lnTo>
                  <a:pt x="2819400" y="2162556"/>
                </a:lnTo>
                <a:lnTo>
                  <a:pt x="2842259" y="2132076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9300" y="3918204"/>
            <a:ext cx="2842260" cy="2162810"/>
          </a:xfrm>
          <a:custGeom>
            <a:avLst/>
            <a:gdLst/>
            <a:ahLst/>
            <a:cxnLst/>
            <a:rect l="l" t="t" r="r" b="b"/>
            <a:pathLst>
              <a:path w="2842259" h="2162810">
                <a:moveTo>
                  <a:pt x="22860" y="0"/>
                </a:moveTo>
                <a:lnTo>
                  <a:pt x="0" y="28956"/>
                </a:lnTo>
                <a:lnTo>
                  <a:pt x="2819400" y="2162556"/>
                </a:lnTo>
                <a:lnTo>
                  <a:pt x="2842259" y="2132076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31380" y="3398520"/>
            <a:ext cx="36830" cy="2665730"/>
          </a:xfrm>
          <a:custGeom>
            <a:avLst/>
            <a:gdLst/>
            <a:ahLst/>
            <a:cxnLst/>
            <a:rect l="l" t="t" r="r" b="b"/>
            <a:pathLst>
              <a:path w="36829" h="2665729">
                <a:moveTo>
                  <a:pt x="0" y="2665476"/>
                </a:moveTo>
                <a:lnTo>
                  <a:pt x="36576" y="2665476"/>
                </a:lnTo>
                <a:lnTo>
                  <a:pt x="36576" y="0"/>
                </a:lnTo>
                <a:lnTo>
                  <a:pt x="0" y="0"/>
                </a:lnTo>
                <a:lnTo>
                  <a:pt x="0" y="2665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31380" y="3398520"/>
            <a:ext cx="36830" cy="2665730"/>
          </a:xfrm>
          <a:custGeom>
            <a:avLst/>
            <a:gdLst/>
            <a:ahLst/>
            <a:cxnLst/>
            <a:rect l="l" t="t" r="r" b="b"/>
            <a:pathLst>
              <a:path w="36829" h="2665729">
                <a:moveTo>
                  <a:pt x="0" y="2665476"/>
                </a:moveTo>
                <a:lnTo>
                  <a:pt x="36576" y="2665476"/>
                </a:lnTo>
                <a:lnTo>
                  <a:pt x="36576" y="0"/>
                </a:lnTo>
                <a:lnTo>
                  <a:pt x="0" y="0"/>
                </a:lnTo>
                <a:lnTo>
                  <a:pt x="0" y="2665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119928" y="3513328"/>
            <a:ext cx="113284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5" b="1">
                <a:latin typeface="Arial"/>
                <a:cs typeface="Arial"/>
              </a:rPr>
              <a:t>V</a:t>
            </a:r>
            <a:r>
              <a:rPr dirty="0" sz="2000" spc="5" b="1">
                <a:latin typeface="Arial"/>
                <a:cs typeface="Arial"/>
              </a:rPr>
              <a:t>R</a:t>
            </a:r>
            <a:r>
              <a:rPr dirty="0" sz="2000" b="1">
                <a:latin typeface="Arial"/>
                <a:cs typeface="Arial"/>
              </a:rPr>
              <a:t>-</a:t>
            </a:r>
            <a:r>
              <a:rPr dirty="0" sz="2000" b="1">
                <a:latin typeface="Arial"/>
                <a:cs typeface="Arial"/>
              </a:rPr>
              <a:t>15</a:t>
            </a:r>
            <a:r>
              <a:rPr dirty="0" sz="2000" spc="5" b="1">
                <a:latin typeface="Arial"/>
                <a:cs typeface="Arial"/>
              </a:rPr>
              <a:t>0</a:t>
            </a:r>
            <a:r>
              <a:rPr dirty="0" sz="2000" spc="-5" b="1">
                <a:latin typeface="Arial"/>
                <a:cs typeface="Arial"/>
              </a:rPr>
              <a:t>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9269" y="3513328"/>
            <a:ext cx="96266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5" b="1">
                <a:latin typeface="Arial"/>
                <a:cs typeface="Arial"/>
              </a:rPr>
              <a:t>V</a:t>
            </a:r>
            <a:r>
              <a:rPr dirty="0" sz="200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-</a:t>
            </a:r>
            <a:r>
              <a:rPr dirty="0" sz="2000" b="1">
                <a:latin typeface="Arial"/>
                <a:cs typeface="Arial"/>
              </a:rPr>
              <a:t>30</a:t>
            </a:r>
            <a:r>
              <a:rPr dirty="0" sz="2000" spc="-5" b="1">
                <a:latin typeface="Arial"/>
                <a:cs typeface="Arial"/>
              </a:rPr>
              <a:t>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43928" y="6104125"/>
            <a:ext cx="92329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5" b="1">
                <a:latin typeface="Arial"/>
                <a:cs typeface="Arial"/>
              </a:rPr>
              <a:t>V</a:t>
            </a:r>
            <a:r>
              <a:rPr dirty="0" sz="2000" b="1">
                <a:latin typeface="Arial"/>
                <a:cs typeface="Arial"/>
              </a:rPr>
              <a:t>F+</a:t>
            </a:r>
            <a:r>
              <a:rPr dirty="0" sz="2000" b="1">
                <a:latin typeface="Arial"/>
                <a:cs typeface="Arial"/>
              </a:rPr>
              <a:t>90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9972" y="2822448"/>
            <a:ext cx="3288791" cy="3646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0976" y="2628900"/>
            <a:ext cx="49530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56859" y="3575304"/>
            <a:ext cx="3355847" cy="2520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5653" rIns="0" bIns="0" rtlCol="0" vert="horz">
            <a:spAutoFit/>
          </a:bodyPr>
          <a:lstStyle/>
          <a:p>
            <a:pPr marL="1297305">
              <a:lnSpc>
                <a:spcPct val="100000"/>
              </a:lnSpc>
            </a:pPr>
            <a:r>
              <a:rPr dirty="0" sz="4000" spc="-5" u="heavy">
                <a:solidFill>
                  <a:srgbClr val="333399"/>
                </a:solidFill>
              </a:rPr>
              <a:t>Formation of hexaxial</a:t>
            </a:r>
            <a:r>
              <a:rPr dirty="0" sz="4000" spc="-40" u="heavy">
                <a:solidFill>
                  <a:srgbClr val="333399"/>
                </a:solidFill>
              </a:rPr>
              <a:t> </a:t>
            </a:r>
            <a:r>
              <a:rPr dirty="0" sz="4000" spc="-5" u="heavy">
                <a:solidFill>
                  <a:srgbClr val="333399"/>
                </a:solidFill>
              </a:rPr>
              <a:t>system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386128" y="1713357"/>
            <a:ext cx="6988175" cy="214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Leads aVR, aVF, aVL divide the</a:t>
            </a:r>
            <a:r>
              <a:rPr dirty="0" sz="3200" spc="-12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angles  </a:t>
            </a:r>
            <a:r>
              <a:rPr dirty="0" sz="3200" b="1" i="1">
                <a:latin typeface="Times New Roman"/>
                <a:cs typeface="Times New Roman"/>
              </a:rPr>
              <a:t>formed by lead I, II,</a:t>
            </a:r>
            <a:r>
              <a:rPr dirty="0" sz="3200" spc="-1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III.</a:t>
            </a:r>
            <a:endParaRPr sz="3200">
              <a:latin typeface="Times New Roman"/>
              <a:cs typeface="Times New Roman"/>
            </a:endParaRPr>
          </a:p>
          <a:p>
            <a:pPr marL="114300" marR="4048760" indent="-101600">
              <a:lnSpc>
                <a:spcPct val="12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The leads</a:t>
            </a:r>
            <a:r>
              <a:rPr dirty="0" sz="3200" spc="-10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cross  </a:t>
            </a:r>
            <a:r>
              <a:rPr dirty="0" sz="3200" b="1" i="1">
                <a:latin typeface="Times New Roman"/>
                <a:cs typeface="Times New Roman"/>
              </a:rPr>
              <a:t>precisely at</a:t>
            </a:r>
            <a:r>
              <a:rPr dirty="0" sz="3200" spc="-105" b="1" i="1">
                <a:latin typeface="Times New Roman"/>
                <a:cs typeface="Times New Roman"/>
              </a:rPr>
              <a:t> </a:t>
            </a:r>
            <a:r>
              <a:rPr dirty="0" sz="3200" spc="5" b="1" i="1">
                <a:latin typeface="Times New Roman"/>
                <a:cs typeface="Times New Roman"/>
              </a:rPr>
              <a:t>30°.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3796" rIns="0" bIns="0" rtlCol="0" vert="horz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 sz="4800">
                <a:solidFill>
                  <a:srgbClr val="FF33CC"/>
                </a:solidFill>
              </a:rPr>
              <a:t>B: </a:t>
            </a:r>
            <a:r>
              <a:rPr dirty="0" sz="3200" i="1">
                <a:solidFill>
                  <a:srgbClr val="333399"/>
                </a:solidFill>
                <a:latin typeface="Arial"/>
                <a:cs typeface="Arial"/>
              </a:rPr>
              <a:t>6 </a:t>
            </a:r>
            <a:r>
              <a:rPr dirty="0" sz="3200" spc="-5" i="1">
                <a:solidFill>
                  <a:srgbClr val="333399"/>
                </a:solidFill>
                <a:latin typeface="Arial"/>
                <a:cs typeface="Arial"/>
              </a:rPr>
              <a:t>standard “</a:t>
            </a: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chest leads</a:t>
            </a:r>
            <a:r>
              <a:rPr dirty="0" sz="3200" spc="-5" i="1">
                <a:solidFill>
                  <a:srgbClr val="333399"/>
                </a:solidFill>
                <a:latin typeface="Arial"/>
                <a:cs typeface="Arial"/>
              </a:rPr>
              <a:t>” depict</a:t>
            </a:r>
            <a:r>
              <a:rPr dirty="0" sz="3200" spc="-375" i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3200" spc="-5" i="1">
                <a:solidFill>
                  <a:srgbClr val="333399"/>
                </a:solidFill>
                <a:latin typeface="Arial"/>
                <a:cs typeface="Arial"/>
              </a:rPr>
              <a:t>electrical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108" y="1957578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 h="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56387">
            <a:solidFill>
              <a:srgbClr val="FF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37019" y="2070576"/>
            <a:ext cx="3281679" cy="414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">
              <a:lnSpc>
                <a:spcPts val="3235"/>
              </a:lnSpc>
            </a:pPr>
            <a:r>
              <a:rPr dirty="0" sz="3200" b="1" i="1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dirty="0" sz="3200" b="1" i="1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731" y="1993900"/>
            <a:ext cx="5844540" cy="3910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3200" spc="-5" b="1" i="1">
                <a:solidFill>
                  <a:srgbClr val="333399"/>
                </a:solidFill>
                <a:latin typeface="Arial"/>
                <a:cs typeface="Arial"/>
              </a:rPr>
              <a:t>events in </a:t>
            </a:r>
            <a:r>
              <a:rPr dirty="0" sz="3200" b="1" i="1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dirty="0" sz="3200" spc="-5" b="1" i="1">
                <a:solidFill>
                  <a:srgbClr val="CC3300"/>
                </a:solidFill>
                <a:latin typeface="Arial"/>
                <a:cs typeface="Arial"/>
              </a:rPr>
              <a:t>horizontal</a:t>
            </a:r>
            <a:r>
              <a:rPr dirty="0" sz="3200" spc="-90" b="1" i="1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CC3300"/>
                </a:solidFill>
                <a:latin typeface="Arial"/>
                <a:cs typeface="Arial"/>
              </a:rPr>
              <a:t>plan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Arial"/>
                <a:cs typeface="Arial"/>
              </a:rPr>
              <a:t>One </a:t>
            </a:r>
            <a:r>
              <a:rPr dirty="0" sz="3200" spc="-5" b="1" i="1">
                <a:solidFill>
                  <a:srgbClr val="990033"/>
                </a:solidFill>
                <a:latin typeface="Arial"/>
                <a:cs typeface="Arial"/>
              </a:rPr>
              <a:t>+ve </a:t>
            </a:r>
            <a:r>
              <a:rPr dirty="0" sz="3200" b="1" i="1">
                <a:solidFill>
                  <a:srgbClr val="990033"/>
                </a:solidFill>
                <a:latin typeface="Arial"/>
                <a:cs typeface="Arial"/>
              </a:rPr>
              <a:t>Ede </a:t>
            </a:r>
            <a:r>
              <a:rPr dirty="0" sz="3200" b="1" i="1">
                <a:latin typeface="Arial"/>
                <a:cs typeface="Arial"/>
              </a:rPr>
              <a:t>is </a:t>
            </a:r>
            <a:r>
              <a:rPr dirty="0" sz="3200" spc="-5" b="1" i="1">
                <a:latin typeface="Arial"/>
                <a:cs typeface="Arial"/>
              </a:rPr>
              <a:t>placed</a:t>
            </a:r>
            <a:r>
              <a:rPr dirty="0" sz="3200" spc="-114" b="1" i="1">
                <a:latin typeface="Arial"/>
                <a:cs typeface="Arial"/>
              </a:rPr>
              <a:t> </a:t>
            </a:r>
            <a:r>
              <a:rPr dirty="0" sz="3200" spc="-5" b="1" i="1"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  <a:p>
            <a:pPr marL="350520" marR="120650">
              <a:lnSpc>
                <a:spcPct val="120000"/>
              </a:lnSpc>
            </a:pPr>
            <a:r>
              <a:rPr dirty="0" sz="3200" b="1" i="1">
                <a:latin typeface="Arial"/>
                <a:cs typeface="Arial"/>
              </a:rPr>
              <a:t>6 </a:t>
            </a:r>
            <a:r>
              <a:rPr dirty="0" sz="3200" spc="-5" b="1" i="1">
                <a:latin typeface="Arial"/>
                <a:cs typeface="Arial"/>
              </a:rPr>
              <a:t>different positions</a:t>
            </a:r>
            <a:r>
              <a:rPr dirty="0" sz="3200" spc="-65" b="1" i="1">
                <a:latin typeface="Arial"/>
                <a:cs typeface="Arial"/>
              </a:rPr>
              <a:t> </a:t>
            </a:r>
            <a:r>
              <a:rPr dirty="0" sz="3200" spc="-5" b="1" i="1">
                <a:latin typeface="Arial"/>
                <a:cs typeface="Arial"/>
              </a:rPr>
              <a:t>around  </a:t>
            </a:r>
            <a:r>
              <a:rPr dirty="0" sz="3200" b="1" i="1">
                <a:latin typeface="Arial"/>
                <a:cs typeface="Arial"/>
              </a:rPr>
              <a:t>the</a:t>
            </a:r>
            <a:r>
              <a:rPr dirty="0" sz="3200" spc="-100" b="1" i="1">
                <a:latin typeface="Arial"/>
                <a:cs typeface="Arial"/>
              </a:rPr>
              <a:t> </a:t>
            </a:r>
            <a:r>
              <a:rPr dirty="0" sz="3200" spc="-5" b="1" i="1">
                <a:latin typeface="Arial"/>
                <a:cs typeface="Arial"/>
              </a:rPr>
              <a:t>chest.</a:t>
            </a:r>
            <a:endParaRPr sz="3200">
              <a:latin typeface="Arial"/>
              <a:cs typeface="Arial"/>
            </a:endParaRPr>
          </a:p>
          <a:p>
            <a:pPr marL="355600" marR="38354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Arial"/>
                <a:cs typeface="Arial"/>
              </a:rPr>
              <a:t>The </a:t>
            </a:r>
            <a:r>
              <a:rPr dirty="0" sz="3200" spc="-5" b="1" i="1">
                <a:solidFill>
                  <a:srgbClr val="990033"/>
                </a:solidFill>
                <a:latin typeface="Arial"/>
                <a:cs typeface="Arial"/>
              </a:rPr>
              <a:t>reference –ve </a:t>
            </a:r>
            <a:r>
              <a:rPr dirty="0" sz="3200" b="1" i="1">
                <a:solidFill>
                  <a:srgbClr val="990033"/>
                </a:solidFill>
                <a:latin typeface="Arial"/>
                <a:cs typeface="Arial"/>
              </a:rPr>
              <a:t>Ede </a:t>
            </a:r>
            <a:r>
              <a:rPr dirty="0" sz="3200" b="1" i="1">
                <a:latin typeface="Arial"/>
                <a:cs typeface="Arial"/>
              </a:rPr>
              <a:t>is</a:t>
            </a:r>
            <a:r>
              <a:rPr dirty="0" sz="3200" spc="-120" b="1" i="1">
                <a:latin typeface="Arial"/>
                <a:cs typeface="Arial"/>
              </a:rPr>
              <a:t> </a:t>
            </a:r>
            <a:r>
              <a:rPr dirty="0" sz="3200" b="1" i="1">
                <a:latin typeface="Arial"/>
                <a:cs typeface="Arial"/>
              </a:rPr>
              <a:t>a  </a:t>
            </a:r>
            <a:r>
              <a:rPr dirty="0" sz="3200" spc="-5" b="1" i="1">
                <a:latin typeface="Arial"/>
                <a:cs typeface="Arial"/>
              </a:rPr>
              <a:t>combined limb</a:t>
            </a:r>
            <a:r>
              <a:rPr dirty="0" sz="3200" spc="-75" b="1" i="1">
                <a:latin typeface="Arial"/>
                <a:cs typeface="Arial"/>
              </a:rPr>
              <a:t> </a:t>
            </a:r>
            <a:r>
              <a:rPr dirty="0" sz="3200" spc="-5" b="1" i="1">
                <a:latin typeface="Arial"/>
                <a:cs typeface="Arial"/>
              </a:rPr>
              <a:t>lead.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37019" y="2249424"/>
            <a:ext cx="3281172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2059" y="301752"/>
            <a:ext cx="3123565" cy="741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5">
                <a:solidFill>
                  <a:srgbClr val="333399"/>
                </a:solidFill>
              </a:rPr>
              <a:t>Chest</a:t>
            </a:r>
            <a:r>
              <a:rPr dirty="0" sz="4800" spc="-70">
                <a:solidFill>
                  <a:srgbClr val="333399"/>
                </a:solidFill>
              </a:rPr>
              <a:t> </a:t>
            </a:r>
            <a:r>
              <a:rPr dirty="0" sz="4800" spc="-5">
                <a:solidFill>
                  <a:srgbClr val="333399"/>
                </a:solidFill>
              </a:rPr>
              <a:t>leads</a:t>
            </a:r>
            <a:r>
              <a:rPr dirty="0" sz="3200" spc="-5" i="1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759" y="972312"/>
            <a:ext cx="2962910" cy="60960"/>
          </a:xfrm>
          <a:custGeom>
            <a:avLst/>
            <a:gdLst/>
            <a:ahLst/>
            <a:cxnLst/>
            <a:rect l="l" t="t" r="r" b="b"/>
            <a:pathLst>
              <a:path w="2962909" h="60959">
                <a:moveTo>
                  <a:pt x="0" y="0"/>
                </a:moveTo>
                <a:lnTo>
                  <a:pt x="2962656" y="0"/>
                </a:lnTo>
                <a:lnTo>
                  <a:pt x="2962656" y="60959"/>
                </a:lnTo>
                <a:lnTo>
                  <a:pt x="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636776"/>
            <a:ext cx="8794750" cy="417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V1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Right sternal </a:t>
            </a:r>
            <a:r>
              <a:rPr dirty="0" sz="4200" spc="-25">
                <a:latin typeface="Times New Roman"/>
                <a:cs typeface="Times New Roman"/>
              </a:rPr>
              <a:t>border, </a:t>
            </a:r>
            <a:r>
              <a:rPr dirty="0" sz="4200">
                <a:latin typeface="Times New Roman"/>
                <a:cs typeface="Times New Roman"/>
              </a:rPr>
              <a:t>4th</a:t>
            </a:r>
            <a:r>
              <a:rPr dirty="0" sz="4200" spc="-3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ICS</a:t>
            </a:r>
            <a:r>
              <a:rPr dirty="0" sz="4200" spc="-5" b="1">
                <a:latin typeface="Times New Roman"/>
                <a:cs typeface="Times New Roman"/>
              </a:rPr>
              <a:t>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V2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Left sternal </a:t>
            </a:r>
            <a:r>
              <a:rPr dirty="0" sz="4200" spc="-25">
                <a:latin typeface="Times New Roman"/>
                <a:cs typeface="Times New Roman"/>
              </a:rPr>
              <a:t>border, </a:t>
            </a:r>
            <a:r>
              <a:rPr dirty="0" sz="4200">
                <a:latin typeface="Times New Roman"/>
                <a:cs typeface="Times New Roman"/>
              </a:rPr>
              <a:t>4th</a:t>
            </a:r>
            <a:r>
              <a:rPr dirty="0" sz="4200" spc="-30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ICS</a:t>
            </a:r>
            <a:r>
              <a:rPr dirty="0" sz="4200" spc="-5" b="1">
                <a:latin typeface="Times New Roman"/>
                <a:cs typeface="Times New Roman"/>
              </a:rPr>
              <a:t>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V3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Halfway between leads </a:t>
            </a:r>
            <a:r>
              <a:rPr dirty="0" sz="4200">
                <a:latin typeface="Times New Roman"/>
                <a:cs typeface="Times New Roman"/>
              </a:rPr>
              <a:t>V2 &amp;</a:t>
            </a:r>
            <a:r>
              <a:rPr dirty="0" sz="4200" spc="-175">
                <a:latin typeface="Times New Roman"/>
                <a:cs typeface="Times New Roman"/>
              </a:rPr>
              <a:t> </a:t>
            </a:r>
            <a:r>
              <a:rPr dirty="0" sz="4200">
                <a:latin typeface="Times New Roman"/>
                <a:cs typeface="Times New Roman"/>
              </a:rPr>
              <a:t>V4.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Times New Roman"/>
              <a:buChar char="•"/>
              <a:tabLst>
                <a:tab pos="355600" algn="l"/>
                <a:tab pos="5935980" algn="l"/>
                <a:tab pos="7001509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V4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Left</a:t>
            </a:r>
            <a:r>
              <a:rPr dirty="0" sz="4200" spc="20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mid-</a:t>
            </a:r>
            <a:r>
              <a:rPr dirty="0" sz="4200" spc="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clavicular	line,	</a:t>
            </a:r>
            <a:r>
              <a:rPr dirty="0" sz="4200">
                <a:latin typeface="Times New Roman"/>
                <a:cs typeface="Times New Roman"/>
              </a:rPr>
              <a:t>5th</a:t>
            </a:r>
            <a:r>
              <a:rPr dirty="0" sz="4200" spc="-8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ICS.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Times New Roman"/>
              <a:buChar char="•"/>
              <a:tabLst>
                <a:tab pos="355600" algn="l"/>
                <a:tab pos="3481070" algn="l"/>
                <a:tab pos="6308725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V5</a:t>
            </a:r>
            <a:r>
              <a:rPr dirty="0" sz="4200" spc="15" b="1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 spc="-5">
                <a:latin typeface="Times New Roman"/>
                <a:cs typeface="Times New Roman"/>
              </a:rPr>
              <a:t>Anterior	axillary</a:t>
            </a:r>
            <a:r>
              <a:rPr dirty="0" sz="4200" spc="20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line,	</a:t>
            </a:r>
            <a:r>
              <a:rPr dirty="0" sz="4200">
                <a:latin typeface="Times New Roman"/>
                <a:cs typeface="Times New Roman"/>
              </a:rPr>
              <a:t>5th</a:t>
            </a:r>
            <a:r>
              <a:rPr dirty="0" sz="4200" spc="-100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ICS</a:t>
            </a:r>
            <a:r>
              <a:rPr dirty="0" sz="4200" spc="-5" b="1">
                <a:latin typeface="Times New Roman"/>
                <a:cs typeface="Times New Roman"/>
              </a:rPr>
              <a:t>.</a:t>
            </a: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Times New Roman"/>
              <a:buChar char="•"/>
              <a:tabLst>
                <a:tab pos="355600" algn="l"/>
                <a:tab pos="5391150" algn="l"/>
              </a:tabLst>
            </a:pPr>
            <a:r>
              <a:rPr dirty="0" sz="4200" b="1">
                <a:solidFill>
                  <a:srgbClr val="9900CC"/>
                </a:solidFill>
                <a:latin typeface="Times New Roman"/>
                <a:cs typeface="Times New Roman"/>
              </a:rPr>
              <a:t>V6 </a:t>
            </a:r>
            <a:r>
              <a:rPr dirty="0" sz="4200" b="1">
                <a:latin typeface="Times New Roman"/>
                <a:cs typeface="Times New Roman"/>
              </a:rPr>
              <a:t>– </a:t>
            </a:r>
            <a:r>
              <a:rPr dirty="0" sz="4200">
                <a:latin typeface="Times New Roman"/>
                <a:cs typeface="Times New Roman"/>
              </a:rPr>
              <a:t>Mid</a:t>
            </a:r>
            <a:r>
              <a:rPr dirty="0" sz="4200" spc="2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axillary</a:t>
            </a:r>
            <a:r>
              <a:rPr dirty="0" sz="4200" spc="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line,	</a:t>
            </a:r>
            <a:r>
              <a:rPr dirty="0" sz="4200">
                <a:latin typeface="Times New Roman"/>
                <a:cs typeface="Times New Roman"/>
              </a:rPr>
              <a:t>5th</a:t>
            </a:r>
            <a:r>
              <a:rPr dirty="0" sz="4200" spc="-85">
                <a:latin typeface="Times New Roman"/>
                <a:cs typeface="Times New Roman"/>
              </a:rPr>
              <a:t> </a:t>
            </a:r>
            <a:r>
              <a:rPr dirty="0" sz="4200" spc="-10">
                <a:latin typeface="Times New Roman"/>
                <a:cs typeface="Times New Roman"/>
              </a:rPr>
              <a:t>ICS</a:t>
            </a:r>
            <a:r>
              <a:rPr dirty="0" sz="4200" spc="-10" b="1">
                <a:latin typeface="Times New Roman"/>
                <a:cs typeface="Times New Roman"/>
              </a:rPr>
              <a:t>.</a:t>
            </a:r>
            <a:endParaRPr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620" y="1293876"/>
            <a:ext cx="5596128" cy="502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6"/>
                </a:moveTo>
                <a:lnTo>
                  <a:pt x="9142476" y="6856476"/>
                </a:lnTo>
                <a:lnTo>
                  <a:pt x="9142476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68730">
              <a:lnSpc>
                <a:spcPct val="100000"/>
              </a:lnSpc>
            </a:pPr>
            <a:r>
              <a:rPr dirty="0" sz="4400">
                <a:solidFill>
                  <a:srgbClr val="0000FF"/>
                </a:solidFill>
              </a:rPr>
              <a:t>The standard 12-lead</a:t>
            </a:r>
            <a:r>
              <a:rPr dirty="0" sz="4400" spc="-120">
                <a:solidFill>
                  <a:srgbClr val="0000FF"/>
                </a:solidFill>
              </a:rPr>
              <a:t> </a:t>
            </a:r>
            <a:r>
              <a:rPr dirty="0" sz="4400">
                <a:solidFill>
                  <a:srgbClr val="0000FF"/>
                </a:solidFill>
              </a:rPr>
              <a:t>ECG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154356" y="1756664"/>
            <a:ext cx="3853179" cy="2268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249"/>
              </a:buClr>
              <a:buSzPct val="83928"/>
              <a:buFont typeface="Wingdings"/>
              <a:buChar char=""/>
              <a:tabLst>
                <a:tab pos="285750" algn="l"/>
              </a:tabLst>
            </a:pPr>
            <a:r>
              <a:rPr dirty="0" sz="2800" spc="-5">
                <a:latin typeface="Georgia"/>
                <a:cs typeface="Georgia"/>
              </a:rPr>
              <a:t>How </a:t>
            </a:r>
            <a:r>
              <a:rPr dirty="0" sz="2800" spc="-10">
                <a:latin typeface="Georgia"/>
                <a:cs typeface="Georgia"/>
              </a:rPr>
              <a:t>many</a:t>
            </a:r>
            <a:r>
              <a:rPr dirty="0" sz="2800" spc="-60">
                <a:latin typeface="Georgia"/>
                <a:cs typeface="Georgia"/>
              </a:rPr>
              <a:t> </a:t>
            </a:r>
            <a:r>
              <a:rPr dirty="0" sz="2800" spc="-5">
                <a:latin typeface="Georgia"/>
                <a:cs typeface="Georgia"/>
              </a:rPr>
              <a:t>electrodes?</a:t>
            </a:r>
            <a:endParaRPr sz="2800">
              <a:latin typeface="Georgia"/>
              <a:cs typeface="Georgia"/>
            </a:endParaRPr>
          </a:p>
          <a:p>
            <a:pPr lvl="1" marL="561340" indent="-274320">
              <a:lnSpc>
                <a:spcPct val="100000"/>
              </a:lnSpc>
              <a:spcBef>
                <a:spcPts val="590"/>
              </a:spcBef>
              <a:buClr>
                <a:srgbClr val="CCB3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dirty="0" sz="2400" spc="-5">
                <a:latin typeface="Georgia"/>
                <a:cs typeface="Georgia"/>
              </a:rPr>
              <a:t>10</a:t>
            </a:r>
            <a:r>
              <a:rPr dirty="0" sz="2400" spc="-6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electrodes</a:t>
            </a:r>
            <a:endParaRPr sz="24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B300"/>
              </a:buClr>
              <a:buFont typeface="Wingdings"/>
              <a:buChar char=""/>
            </a:pPr>
            <a:endParaRPr sz="355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5"/>
              </a:spcBef>
              <a:buClr>
                <a:srgbClr val="D16249"/>
              </a:buClr>
              <a:buSzPct val="83928"/>
              <a:buFont typeface="Wingdings"/>
              <a:buChar char=""/>
              <a:tabLst>
                <a:tab pos="285750" algn="l"/>
              </a:tabLst>
            </a:pPr>
            <a:r>
              <a:rPr dirty="0" sz="2800" spc="-5">
                <a:latin typeface="Georgia"/>
                <a:cs typeface="Georgia"/>
              </a:rPr>
              <a:t>How </a:t>
            </a:r>
            <a:r>
              <a:rPr dirty="0" sz="2800" spc="-10">
                <a:latin typeface="Georgia"/>
                <a:cs typeface="Georgia"/>
              </a:rPr>
              <a:t>many</a:t>
            </a:r>
            <a:r>
              <a:rPr dirty="0" sz="2800" spc="-70">
                <a:latin typeface="Georgia"/>
                <a:cs typeface="Georgia"/>
              </a:rPr>
              <a:t> </a:t>
            </a:r>
            <a:r>
              <a:rPr dirty="0" sz="2800" spc="-5">
                <a:latin typeface="Georgia"/>
                <a:cs typeface="Georgia"/>
              </a:rPr>
              <a:t>leads?</a:t>
            </a:r>
            <a:endParaRPr sz="2800">
              <a:latin typeface="Georgia"/>
              <a:cs typeface="Georgia"/>
            </a:endParaRPr>
          </a:p>
          <a:p>
            <a:pPr lvl="1" marL="561340" indent="-274320">
              <a:lnSpc>
                <a:spcPct val="100000"/>
              </a:lnSpc>
              <a:spcBef>
                <a:spcPts val="590"/>
              </a:spcBef>
              <a:buClr>
                <a:srgbClr val="CCB3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dirty="0" sz="2400" spc="-5">
                <a:latin typeface="Georgia"/>
                <a:cs typeface="Georgia"/>
              </a:rPr>
              <a:t>12</a:t>
            </a:r>
            <a:r>
              <a:rPr dirty="0" sz="2400" spc="-8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leads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5144" y="2391156"/>
            <a:ext cx="2973324" cy="3342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74664" y="2359152"/>
            <a:ext cx="3037840" cy="3411220"/>
          </a:xfrm>
          <a:custGeom>
            <a:avLst/>
            <a:gdLst/>
            <a:ahLst/>
            <a:cxnLst/>
            <a:rect l="l" t="t" r="r" b="b"/>
            <a:pathLst>
              <a:path w="3037840" h="3411220">
                <a:moveTo>
                  <a:pt x="3037332" y="0"/>
                </a:moveTo>
                <a:lnTo>
                  <a:pt x="0" y="0"/>
                </a:lnTo>
                <a:lnTo>
                  <a:pt x="0" y="3410712"/>
                </a:lnTo>
                <a:lnTo>
                  <a:pt x="3037332" y="3410712"/>
                </a:lnTo>
                <a:lnTo>
                  <a:pt x="3037332" y="3390899"/>
                </a:lnTo>
                <a:lnTo>
                  <a:pt x="38100" y="3390900"/>
                </a:lnTo>
                <a:lnTo>
                  <a:pt x="18287" y="3372612"/>
                </a:lnTo>
                <a:lnTo>
                  <a:pt x="38100" y="3372612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9812"/>
                </a:lnTo>
                <a:lnTo>
                  <a:pt x="3037332" y="19812"/>
                </a:lnTo>
                <a:lnTo>
                  <a:pt x="3037332" y="0"/>
                </a:lnTo>
                <a:close/>
              </a:path>
              <a:path w="3037840" h="3411220">
                <a:moveTo>
                  <a:pt x="38100" y="3372612"/>
                </a:moveTo>
                <a:lnTo>
                  <a:pt x="18287" y="3372612"/>
                </a:lnTo>
                <a:lnTo>
                  <a:pt x="38100" y="3390900"/>
                </a:lnTo>
                <a:lnTo>
                  <a:pt x="38100" y="3372612"/>
                </a:lnTo>
                <a:close/>
              </a:path>
              <a:path w="3037840" h="3411220">
                <a:moveTo>
                  <a:pt x="2999232" y="3372612"/>
                </a:moveTo>
                <a:lnTo>
                  <a:pt x="38100" y="3372612"/>
                </a:lnTo>
                <a:lnTo>
                  <a:pt x="38100" y="3390900"/>
                </a:lnTo>
                <a:lnTo>
                  <a:pt x="2999232" y="3390900"/>
                </a:lnTo>
                <a:lnTo>
                  <a:pt x="2999232" y="3372612"/>
                </a:lnTo>
                <a:close/>
              </a:path>
              <a:path w="3037840" h="3411220">
                <a:moveTo>
                  <a:pt x="2999232" y="19812"/>
                </a:moveTo>
                <a:lnTo>
                  <a:pt x="2999232" y="3390900"/>
                </a:lnTo>
                <a:lnTo>
                  <a:pt x="3019043" y="3372612"/>
                </a:lnTo>
                <a:lnTo>
                  <a:pt x="3037332" y="3372612"/>
                </a:lnTo>
                <a:lnTo>
                  <a:pt x="3037332" y="38100"/>
                </a:lnTo>
                <a:lnTo>
                  <a:pt x="3019043" y="38100"/>
                </a:lnTo>
                <a:lnTo>
                  <a:pt x="2999232" y="19812"/>
                </a:lnTo>
                <a:close/>
              </a:path>
              <a:path w="3037840" h="3411220">
                <a:moveTo>
                  <a:pt x="3037332" y="3372612"/>
                </a:moveTo>
                <a:lnTo>
                  <a:pt x="3019043" y="3372612"/>
                </a:lnTo>
                <a:lnTo>
                  <a:pt x="2999232" y="3390900"/>
                </a:lnTo>
                <a:lnTo>
                  <a:pt x="3037332" y="3390899"/>
                </a:lnTo>
                <a:lnTo>
                  <a:pt x="3037332" y="3372612"/>
                </a:lnTo>
                <a:close/>
              </a:path>
              <a:path w="3037840" h="3411220">
                <a:moveTo>
                  <a:pt x="38100" y="19812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3037840" h="3411220">
                <a:moveTo>
                  <a:pt x="2999232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2999232" y="38100"/>
                </a:lnTo>
                <a:lnTo>
                  <a:pt x="2999232" y="19812"/>
                </a:lnTo>
                <a:close/>
              </a:path>
              <a:path w="3037840" h="3411220">
                <a:moveTo>
                  <a:pt x="3037332" y="19812"/>
                </a:moveTo>
                <a:lnTo>
                  <a:pt x="2999232" y="19812"/>
                </a:lnTo>
                <a:lnTo>
                  <a:pt x="3019043" y="38100"/>
                </a:lnTo>
                <a:lnTo>
                  <a:pt x="3037332" y="38100"/>
                </a:lnTo>
                <a:lnTo>
                  <a:pt x="3037332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05144" y="2391156"/>
            <a:ext cx="2973324" cy="3342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74664" y="2359152"/>
            <a:ext cx="3037840" cy="3411220"/>
          </a:xfrm>
          <a:custGeom>
            <a:avLst/>
            <a:gdLst/>
            <a:ahLst/>
            <a:cxnLst/>
            <a:rect l="l" t="t" r="r" b="b"/>
            <a:pathLst>
              <a:path w="3037840" h="3411220">
                <a:moveTo>
                  <a:pt x="3037332" y="0"/>
                </a:moveTo>
                <a:lnTo>
                  <a:pt x="0" y="0"/>
                </a:lnTo>
                <a:lnTo>
                  <a:pt x="0" y="3410712"/>
                </a:lnTo>
                <a:lnTo>
                  <a:pt x="3037332" y="3410712"/>
                </a:lnTo>
                <a:lnTo>
                  <a:pt x="3037332" y="3390899"/>
                </a:lnTo>
                <a:lnTo>
                  <a:pt x="38100" y="3390900"/>
                </a:lnTo>
                <a:lnTo>
                  <a:pt x="18287" y="3372612"/>
                </a:lnTo>
                <a:lnTo>
                  <a:pt x="38100" y="3372612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9812"/>
                </a:lnTo>
                <a:lnTo>
                  <a:pt x="3037332" y="19812"/>
                </a:lnTo>
                <a:lnTo>
                  <a:pt x="3037332" y="0"/>
                </a:lnTo>
                <a:close/>
              </a:path>
              <a:path w="3037840" h="3411220">
                <a:moveTo>
                  <a:pt x="38100" y="3372612"/>
                </a:moveTo>
                <a:lnTo>
                  <a:pt x="18287" y="3372612"/>
                </a:lnTo>
                <a:lnTo>
                  <a:pt x="38100" y="3390900"/>
                </a:lnTo>
                <a:lnTo>
                  <a:pt x="38100" y="3372612"/>
                </a:lnTo>
                <a:close/>
              </a:path>
              <a:path w="3037840" h="3411220">
                <a:moveTo>
                  <a:pt x="2999232" y="3372612"/>
                </a:moveTo>
                <a:lnTo>
                  <a:pt x="38100" y="3372612"/>
                </a:lnTo>
                <a:lnTo>
                  <a:pt x="38100" y="3390900"/>
                </a:lnTo>
                <a:lnTo>
                  <a:pt x="2999232" y="3390900"/>
                </a:lnTo>
                <a:lnTo>
                  <a:pt x="2999232" y="3372612"/>
                </a:lnTo>
                <a:close/>
              </a:path>
              <a:path w="3037840" h="3411220">
                <a:moveTo>
                  <a:pt x="2999232" y="19812"/>
                </a:moveTo>
                <a:lnTo>
                  <a:pt x="2999232" y="3390900"/>
                </a:lnTo>
                <a:lnTo>
                  <a:pt x="3019043" y="3372612"/>
                </a:lnTo>
                <a:lnTo>
                  <a:pt x="3037332" y="3372612"/>
                </a:lnTo>
                <a:lnTo>
                  <a:pt x="3037332" y="38100"/>
                </a:lnTo>
                <a:lnTo>
                  <a:pt x="3019043" y="38100"/>
                </a:lnTo>
                <a:lnTo>
                  <a:pt x="2999232" y="19812"/>
                </a:lnTo>
                <a:close/>
              </a:path>
              <a:path w="3037840" h="3411220">
                <a:moveTo>
                  <a:pt x="3037332" y="3372612"/>
                </a:moveTo>
                <a:lnTo>
                  <a:pt x="3019043" y="3372612"/>
                </a:lnTo>
                <a:lnTo>
                  <a:pt x="2999232" y="3390900"/>
                </a:lnTo>
                <a:lnTo>
                  <a:pt x="3037332" y="3390899"/>
                </a:lnTo>
                <a:lnTo>
                  <a:pt x="3037332" y="3372612"/>
                </a:lnTo>
                <a:close/>
              </a:path>
              <a:path w="3037840" h="3411220">
                <a:moveTo>
                  <a:pt x="38100" y="19812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3037840" h="3411220">
                <a:moveTo>
                  <a:pt x="2999232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2999232" y="38100"/>
                </a:lnTo>
                <a:lnTo>
                  <a:pt x="2999232" y="19812"/>
                </a:lnTo>
                <a:close/>
              </a:path>
              <a:path w="3037840" h="3411220">
                <a:moveTo>
                  <a:pt x="3037332" y="19812"/>
                </a:moveTo>
                <a:lnTo>
                  <a:pt x="2999232" y="19812"/>
                </a:lnTo>
                <a:lnTo>
                  <a:pt x="3019043" y="38100"/>
                </a:lnTo>
                <a:lnTo>
                  <a:pt x="3037332" y="38100"/>
                </a:lnTo>
                <a:lnTo>
                  <a:pt x="3037332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6"/>
                </a:moveTo>
                <a:lnTo>
                  <a:pt x="9142476" y="6856476"/>
                </a:lnTo>
                <a:lnTo>
                  <a:pt x="9142476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421" rIns="0" bIns="0" rtlCol="0" vert="horz">
            <a:spAutoFit/>
          </a:bodyPr>
          <a:lstStyle/>
          <a:p>
            <a:pPr marL="2602230">
              <a:lnSpc>
                <a:spcPct val="100000"/>
              </a:lnSpc>
            </a:pPr>
            <a:r>
              <a:rPr dirty="0" sz="4000" spc="-5">
                <a:solidFill>
                  <a:srgbClr val="0000FF"/>
                </a:solidFill>
              </a:rPr>
              <a:t>The 12-lead</a:t>
            </a:r>
            <a:r>
              <a:rPr dirty="0" sz="4000" spc="-70">
                <a:solidFill>
                  <a:srgbClr val="0000FF"/>
                </a:solidFill>
              </a:rPr>
              <a:t> </a:t>
            </a:r>
            <a:r>
              <a:rPr dirty="0" sz="4000" spc="-5">
                <a:solidFill>
                  <a:srgbClr val="0000FF"/>
                </a:solidFill>
              </a:rPr>
              <a:t>ECG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810511" y="2787396"/>
            <a:ext cx="7033259" cy="275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2411" y="2749296"/>
            <a:ext cx="7109459" cy="2830195"/>
          </a:xfrm>
          <a:custGeom>
            <a:avLst/>
            <a:gdLst/>
            <a:ahLst/>
            <a:cxnLst/>
            <a:rect l="l" t="t" r="r" b="b"/>
            <a:pathLst>
              <a:path w="7109459" h="2830195">
                <a:moveTo>
                  <a:pt x="7109459" y="0"/>
                </a:moveTo>
                <a:lnTo>
                  <a:pt x="0" y="0"/>
                </a:lnTo>
                <a:lnTo>
                  <a:pt x="0" y="2830067"/>
                </a:lnTo>
                <a:lnTo>
                  <a:pt x="7109459" y="2830067"/>
                </a:lnTo>
                <a:lnTo>
                  <a:pt x="7109459" y="2810255"/>
                </a:lnTo>
                <a:lnTo>
                  <a:pt x="38100" y="2810255"/>
                </a:lnTo>
                <a:lnTo>
                  <a:pt x="18287" y="2791967"/>
                </a:lnTo>
                <a:lnTo>
                  <a:pt x="38100" y="2791967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9812"/>
                </a:lnTo>
                <a:lnTo>
                  <a:pt x="7109459" y="19812"/>
                </a:lnTo>
                <a:lnTo>
                  <a:pt x="7109459" y="0"/>
                </a:lnTo>
                <a:close/>
              </a:path>
              <a:path w="7109459" h="2830195">
                <a:moveTo>
                  <a:pt x="38100" y="2791967"/>
                </a:moveTo>
                <a:lnTo>
                  <a:pt x="18287" y="2791967"/>
                </a:lnTo>
                <a:lnTo>
                  <a:pt x="38100" y="2810255"/>
                </a:lnTo>
                <a:lnTo>
                  <a:pt x="38100" y="2791967"/>
                </a:lnTo>
                <a:close/>
              </a:path>
              <a:path w="7109459" h="2830195">
                <a:moveTo>
                  <a:pt x="7071359" y="2791967"/>
                </a:moveTo>
                <a:lnTo>
                  <a:pt x="38100" y="2791967"/>
                </a:lnTo>
                <a:lnTo>
                  <a:pt x="38100" y="2810255"/>
                </a:lnTo>
                <a:lnTo>
                  <a:pt x="7071359" y="2810255"/>
                </a:lnTo>
                <a:lnTo>
                  <a:pt x="7071359" y="2791967"/>
                </a:lnTo>
                <a:close/>
              </a:path>
              <a:path w="7109459" h="2830195">
                <a:moveTo>
                  <a:pt x="7071359" y="19812"/>
                </a:moveTo>
                <a:lnTo>
                  <a:pt x="7071359" y="2810255"/>
                </a:lnTo>
                <a:lnTo>
                  <a:pt x="7091171" y="2791967"/>
                </a:lnTo>
                <a:lnTo>
                  <a:pt x="7109459" y="2791967"/>
                </a:lnTo>
                <a:lnTo>
                  <a:pt x="7109459" y="38100"/>
                </a:lnTo>
                <a:lnTo>
                  <a:pt x="7091171" y="38100"/>
                </a:lnTo>
                <a:lnTo>
                  <a:pt x="7071359" y="19812"/>
                </a:lnTo>
                <a:close/>
              </a:path>
              <a:path w="7109459" h="2830195">
                <a:moveTo>
                  <a:pt x="7109459" y="2791967"/>
                </a:moveTo>
                <a:lnTo>
                  <a:pt x="7091171" y="2791967"/>
                </a:lnTo>
                <a:lnTo>
                  <a:pt x="7071359" y="2810255"/>
                </a:lnTo>
                <a:lnTo>
                  <a:pt x="7109459" y="2810255"/>
                </a:lnTo>
                <a:lnTo>
                  <a:pt x="7109459" y="2791967"/>
                </a:lnTo>
                <a:close/>
              </a:path>
              <a:path w="7109459" h="2830195">
                <a:moveTo>
                  <a:pt x="38100" y="19812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7109459" h="2830195">
                <a:moveTo>
                  <a:pt x="7071359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7071359" y="38100"/>
                </a:lnTo>
                <a:lnTo>
                  <a:pt x="7071359" y="19812"/>
                </a:lnTo>
                <a:close/>
              </a:path>
              <a:path w="7109459" h="2830195">
                <a:moveTo>
                  <a:pt x="7109459" y="19812"/>
                </a:moveTo>
                <a:lnTo>
                  <a:pt x="7071359" y="19812"/>
                </a:lnTo>
                <a:lnTo>
                  <a:pt x="7091171" y="38100"/>
                </a:lnTo>
                <a:lnTo>
                  <a:pt x="7109459" y="38100"/>
                </a:lnTo>
                <a:lnTo>
                  <a:pt x="7109459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10511" y="2787396"/>
            <a:ext cx="7033259" cy="2753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2411" y="2749296"/>
            <a:ext cx="7109459" cy="2830195"/>
          </a:xfrm>
          <a:custGeom>
            <a:avLst/>
            <a:gdLst/>
            <a:ahLst/>
            <a:cxnLst/>
            <a:rect l="l" t="t" r="r" b="b"/>
            <a:pathLst>
              <a:path w="7109459" h="2830195">
                <a:moveTo>
                  <a:pt x="7109459" y="0"/>
                </a:moveTo>
                <a:lnTo>
                  <a:pt x="0" y="0"/>
                </a:lnTo>
                <a:lnTo>
                  <a:pt x="0" y="2830067"/>
                </a:lnTo>
                <a:lnTo>
                  <a:pt x="7109459" y="2830067"/>
                </a:lnTo>
                <a:lnTo>
                  <a:pt x="7109459" y="2810255"/>
                </a:lnTo>
                <a:lnTo>
                  <a:pt x="38100" y="2810255"/>
                </a:lnTo>
                <a:lnTo>
                  <a:pt x="18287" y="2791967"/>
                </a:lnTo>
                <a:lnTo>
                  <a:pt x="38100" y="2791967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9812"/>
                </a:lnTo>
                <a:lnTo>
                  <a:pt x="7109459" y="19812"/>
                </a:lnTo>
                <a:lnTo>
                  <a:pt x="7109459" y="0"/>
                </a:lnTo>
                <a:close/>
              </a:path>
              <a:path w="7109459" h="2830195">
                <a:moveTo>
                  <a:pt x="38100" y="2791967"/>
                </a:moveTo>
                <a:lnTo>
                  <a:pt x="18287" y="2791967"/>
                </a:lnTo>
                <a:lnTo>
                  <a:pt x="38100" y="2810255"/>
                </a:lnTo>
                <a:lnTo>
                  <a:pt x="38100" y="2791967"/>
                </a:lnTo>
                <a:close/>
              </a:path>
              <a:path w="7109459" h="2830195">
                <a:moveTo>
                  <a:pt x="7071359" y="2791967"/>
                </a:moveTo>
                <a:lnTo>
                  <a:pt x="38100" y="2791967"/>
                </a:lnTo>
                <a:lnTo>
                  <a:pt x="38100" y="2810255"/>
                </a:lnTo>
                <a:lnTo>
                  <a:pt x="7071359" y="2810255"/>
                </a:lnTo>
                <a:lnTo>
                  <a:pt x="7071359" y="2791967"/>
                </a:lnTo>
                <a:close/>
              </a:path>
              <a:path w="7109459" h="2830195">
                <a:moveTo>
                  <a:pt x="7071359" y="19812"/>
                </a:moveTo>
                <a:lnTo>
                  <a:pt x="7071359" y="2810255"/>
                </a:lnTo>
                <a:lnTo>
                  <a:pt x="7091171" y="2791967"/>
                </a:lnTo>
                <a:lnTo>
                  <a:pt x="7109459" y="2791967"/>
                </a:lnTo>
                <a:lnTo>
                  <a:pt x="7109459" y="38100"/>
                </a:lnTo>
                <a:lnTo>
                  <a:pt x="7091171" y="38100"/>
                </a:lnTo>
                <a:lnTo>
                  <a:pt x="7071359" y="19812"/>
                </a:lnTo>
                <a:close/>
              </a:path>
              <a:path w="7109459" h="2830195">
                <a:moveTo>
                  <a:pt x="7109459" y="2791967"/>
                </a:moveTo>
                <a:lnTo>
                  <a:pt x="7091171" y="2791967"/>
                </a:lnTo>
                <a:lnTo>
                  <a:pt x="7071359" y="2810255"/>
                </a:lnTo>
                <a:lnTo>
                  <a:pt x="7109459" y="2810255"/>
                </a:lnTo>
                <a:lnTo>
                  <a:pt x="7109459" y="2791967"/>
                </a:lnTo>
                <a:close/>
              </a:path>
              <a:path w="7109459" h="2830195">
                <a:moveTo>
                  <a:pt x="38100" y="19812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7109459" h="2830195">
                <a:moveTo>
                  <a:pt x="7071359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7071359" y="38100"/>
                </a:lnTo>
                <a:lnTo>
                  <a:pt x="7071359" y="19812"/>
                </a:lnTo>
                <a:close/>
              </a:path>
              <a:path w="7109459" h="2830195">
                <a:moveTo>
                  <a:pt x="7109459" y="19812"/>
                </a:moveTo>
                <a:lnTo>
                  <a:pt x="7071359" y="19812"/>
                </a:lnTo>
                <a:lnTo>
                  <a:pt x="7091171" y="38100"/>
                </a:lnTo>
                <a:lnTo>
                  <a:pt x="7109459" y="38100"/>
                </a:lnTo>
                <a:lnTo>
                  <a:pt x="7109459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7053" rIns="0" bIns="0" rtlCol="0" vert="horz">
            <a:spAutoFit/>
          </a:bodyPr>
          <a:lstStyle/>
          <a:p>
            <a:pPr marL="1165225">
              <a:lnSpc>
                <a:spcPct val="100000"/>
              </a:lnSpc>
            </a:pPr>
            <a:r>
              <a:rPr dirty="0" sz="3600" spc="-5" u="heavy">
                <a:solidFill>
                  <a:srgbClr val="333399"/>
                </a:solidFill>
              </a:rPr>
              <a:t>Interpretation </a:t>
            </a:r>
            <a:r>
              <a:rPr dirty="0" sz="3600" u="heavy">
                <a:solidFill>
                  <a:srgbClr val="333399"/>
                </a:solidFill>
              </a:rPr>
              <a:t>of the normal</a:t>
            </a:r>
            <a:r>
              <a:rPr dirty="0" sz="3600" spc="-25" u="heavy">
                <a:solidFill>
                  <a:srgbClr val="333399"/>
                </a:solidFill>
              </a:rPr>
              <a:t> </a:t>
            </a:r>
            <a:r>
              <a:rPr dirty="0" sz="3600" u="heavy">
                <a:solidFill>
                  <a:srgbClr val="333399"/>
                </a:solidFill>
              </a:rPr>
              <a:t>ECG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51408" y="1553464"/>
            <a:ext cx="8869680" cy="404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4660">
              <a:lnSpc>
                <a:spcPct val="100000"/>
              </a:lnSpc>
            </a:pPr>
            <a:r>
              <a:rPr dirty="0" sz="3200" b="1" u="heavy">
                <a:solidFill>
                  <a:srgbClr val="CC3300"/>
                </a:solidFill>
                <a:latin typeface="Times New Roman"/>
                <a:cs typeface="Times New Roman"/>
              </a:rPr>
              <a:t>Atrial</a:t>
            </a:r>
            <a:r>
              <a:rPr dirty="0" sz="3200" spc="-100" b="1" u="heavy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dirty="0" sz="3200" b="1" u="heavy">
                <a:solidFill>
                  <a:srgbClr val="CC3300"/>
                </a:solidFill>
                <a:latin typeface="Times New Roman"/>
                <a:cs typeface="Times New Roman"/>
              </a:rPr>
              <a:t>activation</a:t>
            </a:r>
            <a:r>
              <a:rPr dirty="0" sz="3200" b="1" i="1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355600" marR="1021080" indent="-342900">
              <a:lnSpc>
                <a:spcPts val="3460"/>
              </a:lnSpc>
              <a:spcBef>
                <a:spcPts val="8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impulse </a:t>
            </a:r>
            <a:r>
              <a:rPr dirty="0" sz="3200" b="1">
                <a:latin typeface="Times New Roman"/>
                <a:cs typeface="Times New Roman"/>
              </a:rPr>
              <a:t>originates at SA </a:t>
            </a:r>
            <a:r>
              <a:rPr dirty="0" sz="3200" spc="-5" b="1">
                <a:latin typeface="Times New Roman"/>
                <a:cs typeface="Times New Roman"/>
              </a:rPr>
              <a:t>node,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spreads  through the</a:t>
            </a:r>
            <a:r>
              <a:rPr dirty="0" sz="3200" spc="-1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atria.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This causes positive upward</a:t>
            </a:r>
            <a:r>
              <a:rPr dirty="0" sz="3200" spc="-1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deflection.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460"/>
              </a:lnSpc>
              <a:spcBef>
                <a:spcPts val="8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b="1">
                <a:solidFill>
                  <a:srgbClr val="FF6600"/>
                </a:solidFill>
                <a:latin typeface="Times New Roman"/>
                <a:cs typeface="Times New Roman"/>
              </a:rPr>
              <a:t>P wave </a:t>
            </a:r>
            <a:r>
              <a:rPr dirty="0" sz="3200" b="1">
                <a:latin typeface="Times New Roman"/>
                <a:cs typeface="Times New Roman"/>
              </a:rPr>
              <a:t>represents the </a:t>
            </a:r>
            <a:r>
              <a:rPr dirty="0" sz="3200" b="1">
                <a:solidFill>
                  <a:srgbClr val="FF6600"/>
                </a:solidFill>
                <a:latin typeface="Times New Roman"/>
                <a:cs typeface="Times New Roman"/>
              </a:rPr>
              <a:t>depolarization of</a:t>
            </a:r>
            <a:r>
              <a:rPr dirty="0" sz="3200" spc="-170" b="1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6600"/>
                </a:solidFill>
                <a:latin typeface="Times New Roman"/>
                <a:cs typeface="Times New Roman"/>
              </a:rPr>
              <a:t>both  atria.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354965" algn="l"/>
              </a:tabLst>
            </a:pPr>
            <a:r>
              <a:rPr dirty="0" sz="3200">
                <a:solidFill>
                  <a:srgbClr val="9900FF"/>
                </a:solidFill>
                <a:latin typeface="Times New Roman"/>
                <a:cs typeface="Times New Roman"/>
              </a:rPr>
              <a:t>•	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Pw: &lt;0.12</a:t>
            </a:r>
            <a:r>
              <a:rPr dirty="0" sz="3200" spc="-114" b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sec</a:t>
            </a:r>
            <a:endParaRPr sz="3200">
              <a:latin typeface="Times New Roman"/>
              <a:cs typeface="Times New Roman"/>
            </a:endParaRPr>
          </a:p>
          <a:p>
            <a:pPr marL="1129665">
              <a:lnSpc>
                <a:spcPct val="100000"/>
              </a:lnSpc>
              <a:spcBef>
                <a:spcPts val="384"/>
              </a:spcBef>
            </a:pP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&lt; 2.5</a:t>
            </a:r>
            <a:r>
              <a:rPr dirty="0" sz="3200" spc="-110" b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mm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8267" y="4998720"/>
            <a:ext cx="3124199" cy="185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03135" y="4922520"/>
            <a:ext cx="3113531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5551932"/>
            <a:ext cx="9067800" cy="1656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3808" y="1603819"/>
            <a:ext cx="5278120" cy="3912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ECG</a:t>
            </a:r>
            <a:r>
              <a:rPr dirty="0" sz="3200" spc="-85" b="1">
                <a:latin typeface="Times New Roman"/>
                <a:cs typeface="Times New Roman"/>
              </a:rPr>
              <a:t> </a:t>
            </a:r>
            <a:r>
              <a:rPr dirty="0" sz="3200" spc="-50" b="1">
                <a:latin typeface="Times New Roman"/>
                <a:cs typeface="Times New Roman"/>
              </a:rPr>
              <a:t>paper.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ECG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leads:</a:t>
            </a:r>
            <a:endParaRPr sz="3200">
              <a:latin typeface="Times New Roman"/>
              <a:cs typeface="Times New Roman"/>
            </a:endParaRPr>
          </a:p>
          <a:p>
            <a:pPr lvl="1" marL="1003300" indent="-533400">
              <a:lnSpc>
                <a:spcPct val="100000"/>
              </a:lnSpc>
              <a:buFont typeface="Wingdings"/>
              <a:buChar char=""/>
              <a:tabLst>
                <a:tab pos="1002665" algn="l"/>
                <a:tab pos="1003300" algn="l"/>
              </a:tabLst>
            </a:pPr>
            <a:r>
              <a:rPr dirty="0" sz="3200" b="1">
                <a:latin typeface="Times New Roman"/>
                <a:cs typeface="Times New Roman"/>
              </a:rPr>
              <a:t>Limb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leads.</a:t>
            </a:r>
            <a:endParaRPr sz="3200">
              <a:latin typeface="Times New Roman"/>
              <a:cs typeface="Times New Roman"/>
            </a:endParaRPr>
          </a:p>
          <a:p>
            <a:pPr lvl="1" marL="1003300" indent="-533400">
              <a:lnSpc>
                <a:spcPct val="100000"/>
              </a:lnSpc>
              <a:buFont typeface="Wingdings"/>
              <a:buChar char=""/>
              <a:tabLst>
                <a:tab pos="1002665" algn="l"/>
                <a:tab pos="1003300" algn="l"/>
              </a:tabLst>
            </a:pPr>
            <a:r>
              <a:rPr dirty="0" sz="3200" b="1">
                <a:latin typeface="Times New Roman"/>
                <a:cs typeface="Times New Roman"/>
              </a:rPr>
              <a:t>Chest</a:t>
            </a:r>
            <a:r>
              <a:rPr dirty="0" sz="3200" spc="-10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leads.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Interpretation </a:t>
            </a:r>
            <a:r>
              <a:rPr dirty="0" sz="3200" b="1">
                <a:latin typeface="Times New Roman"/>
                <a:cs typeface="Times New Roman"/>
              </a:rPr>
              <a:t>of the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ECG.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Cardiac</a:t>
            </a:r>
            <a:r>
              <a:rPr dirty="0" sz="3200" spc="-114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axis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Heart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rhythm.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dirty="0" sz="3200" b="1">
                <a:latin typeface="Times New Roman"/>
                <a:cs typeface="Times New Roman"/>
              </a:rPr>
              <a:t>Heart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rate.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55288" y="439356"/>
            <a:ext cx="3100070" cy="10147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i="1">
                <a:solidFill>
                  <a:srgbClr val="FF0000"/>
                </a:solidFill>
                <a:latin typeface="Times New Roman"/>
                <a:cs typeface="Times New Roman"/>
              </a:rPr>
              <a:t>Contents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8852" y="1370076"/>
            <a:ext cx="3075940" cy="79375"/>
          </a:xfrm>
          <a:custGeom>
            <a:avLst/>
            <a:gdLst/>
            <a:ahLst/>
            <a:cxnLst/>
            <a:rect l="l" t="t" r="r" b="b"/>
            <a:pathLst>
              <a:path w="3075940" h="79375">
                <a:moveTo>
                  <a:pt x="0" y="0"/>
                </a:moveTo>
                <a:lnTo>
                  <a:pt x="3075431" y="0"/>
                </a:lnTo>
                <a:lnTo>
                  <a:pt x="3075431" y="79248"/>
                </a:lnTo>
                <a:lnTo>
                  <a:pt x="0" y="792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8555" y="376935"/>
            <a:ext cx="4330065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BADFE2"/>
                </a:solidFill>
              </a:rPr>
              <a:t>Septal</a:t>
            </a:r>
            <a:r>
              <a:rPr dirty="0" sz="4400" spc="-85">
                <a:solidFill>
                  <a:srgbClr val="BADFE2"/>
                </a:solidFill>
              </a:rPr>
              <a:t> </a:t>
            </a:r>
            <a:r>
              <a:rPr dirty="0" sz="4400">
                <a:solidFill>
                  <a:srgbClr val="BADFE2"/>
                </a:solidFill>
              </a:rPr>
              <a:t>Activation</a:t>
            </a:r>
            <a:r>
              <a:rPr dirty="0" sz="4400" i="1">
                <a:solidFill>
                  <a:srgbClr val="BADFE2"/>
                </a:solidFill>
                <a:latin typeface="Times New Roman"/>
                <a:cs typeface="Times New Roman"/>
              </a:rPr>
              <a:t>: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1255" y="1020318"/>
            <a:ext cx="4117975" cy="0"/>
          </a:xfrm>
          <a:custGeom>
            <a:avLst/>
            <a:gdLst/>
            <a:ahLst/>
            <a:cxnLst/>
            <a:rect l="l" t="t" r="r" b="b"/>
            <a:pathLst>
              <a:path w="4117975" h="0">
                <a:moveTo>
                  <a:pt x="0" y="0"/>
                </a:moveTo>
                <a:lnTo>
                  <a:pt x="4117848" y="0"/>
                </a:lnTo>
              </a:path>
            </a:pathLst>
          </a:custGeom>
          <a:ln w="56388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161288"/>
            <a:ext cx="8800465" cy="2315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impulse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spreads to the AV node,  common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bundle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His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and R and L</a:t>
            </a:r>
            <a:r>
              <a:rPr dirty="0" sz="3600" spc="-7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bundle 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branches then enters the IV</a:t>
            </a:r>
            <a:r>
              <a:rPr dirty="0" sz="3600" spc="-114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septum.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This </a:t>
            </a: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occurs </a:t>
            </a:r>
            <a:r>
              <a:rPr dirty="0" sz="3600" spc="-5" b="1">
                <a:solidFill>
                  <a:srgbClr val="FFFF00"/>
                </a:solidFill>
                <a:latin typeface="Times New Roman"/>
                <a:cs typeface="Times New Roman"/>
              </a:rPr>
              <a:t>during </a:t>
            </a:r>
            <a:r>
              <a:rPr dirty="0" sz="3600" spc="-5" b="1">
                <a:solidFill>
                  <a:srgbClr val="FF0000"/>
                </a:solidFill>
                <a:latin typeface="Times New Roman"/>
                <a:cs typeface="Times New Roman"/>
              </a:rPr>
              <a:t>PR</a:t>
            </a:r>
            <a:r>
              <a:rPr dirty="0" sz="3600" spc="-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segment.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3867" y="3474720"/>
            <a:ext cx="5963411" cy="3400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408" y="657161"/>
            <a:ext cx="8978265" cy="558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 i="1">
                <a:solidFill>
                  <a:srgbClr val="FF0000"/>
                </a:solidFill>
                <a:latin typeface="Times New Roman"/>
                <a:cs typeface="Times New Roman"/>
              </a:rPr>
              <a:t>PR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interval: </a:t>
            </a:r>
            <a:r>
              <a:rPr dirty="0" sz="3000" b="1" i="1">
                <a:latin typeface="Times New Roman"/>
                <a:cs typeface="Times New Roman"/>
              </a:rPr>
              <a:t>P wave + PR</a:t>
            </a:r>
            <a:r>
              <a:rPr dirty="0" sz="3000" spc="-3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segment.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26162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spc="-5" b="1" i="1">
                <a:latin typeface="Times New Roman"/>
                <a:cs typeface="Times New Roman"/>
              </a:rPr>
              <a:t>Time </a:t>
            </a:r>
            <a:r>
              <a:rPr dirty="0" sz="3000" b="1" i="1">
                <a:latin typeface="Times New Roman"/>
                <a:cs typeface="Times New Roman"/>
              </a:rPr>
              <a:t>of </a:t>
            </a:r>
            <a:r>
              <a:rPr dirty="0" sz="3000" spc="-5" b="1" i="1">
                <a:latin typeface="Times New Roman"/>
                <a:cs typeface="Times New Roman"/>
              </a:rPr>
              <a:t>transmission </a:t>
            </a:r>
            <a:r>
              <a:rPr dirty="0" sz="3000" b="1" i="1">
                <a:latin typeface="Times New Roman"/>
                <a:cs typeface="Times New Roman"/>
              </a:rPr>
              <a:t>of </a:t>
            </a:r>
            <a:r>
              <a:rPr dirty="0" sz="3000" spc="-5" b="1" i="1">
                <a:latin typeface="Times New Roman"/>
                <a:cs typeface="Times New Roman"/>
              </a:rPr>
              <a:t>electrical impulse from the  </a:t>
            </a:r>
            <a:r>
              <a:rPr dirty="0" sz="3000" spc="-5" b="1" i="1">
                <a:latin typeface="Times New Roman"/>
                <a:cs typeface="Times New Roman"/>
              </a:rPr>
              <a:t>beginning </a:t>
            </a:r>
            <a:r>
              <a:rPr dirty="0" sz="3000" b="1" i="1">
                <a:latin typeface="Times New Roman"/>
                <a:cs typeface="Times New Roman"/>
              </a:rPr>
              <a:t>of </a:t>
            </a:r>
            <a:r>
              <a:rPr dirty="0" sz="3000" spc="-5" b="1" i="1">
                <a:latin typeface="Times New Roman"/>
                <a:cs typeface="Times New Roman"/>
              </a:rPr>
              <a:t>atrial depolarization to the beginning </a:t>
            </a:r>
            <a:r>
              <a:rPr dirty="0" sz="3000" b="1" i="1">
                <a:latin typeface="Times New Roman"/>
                <a:cs typeface="Times New Roman"/>
              </a:rPr>
              <a:t>of  </a:t>
            </a:r>
            <a:r>
              <a:rPr dirty="0" sz="3000" spc="-5" b="1" i="1">
                <a:latin typeface="Times New Roman"/>
                <a:cs typeface="Times New Roman"/>
              </a:rPr>
              <a:t>ventricular</a:t>
            </a:r>
            <a:r>
              <a:rPr dirty="0" sz="3000" spc="-3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depolarization.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 i="1">
                <a:solidFill>
                  <a:srgbClr val="FF0000"/>
                </a:solidFill>
                <a:latin typeface="Times New Roman"/>
                <a:cs typeface="Times New Roman"/>
              </a:rPr>
              <a:t>PR: 0.12 - 0.20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seconds </a:t>
            </a:r>
            <a:r>
              <a:rPr dirty="0" sz="3000" spc="-5" b="1" i="1">
                <a:latin typeface="Times New Roman"/>
                <a:cs typeface="Times New Roman"/>
              </a:rPr>
              <a:t>(less than </a:t>
            </a:r>
            <a:r>
              <a:rPr dirty="0" sz="3000" b="1" i="1">
                <a:latin typeface="Times New Roman"/>
                <a:cs typeface="Times New Roman"/>
              </a:rPr>
              <a:t>1 </a:t>
            </a:r>
            <a:r>
              <a:rPr dirty="0" sz="3000" spc="-5" b="1" i="1">
                <a:latin typeface="Times New Roman"/>
                <a:cs typeface="Times New Roman"/>
              </a:rPr>
              <a:t>large</a:t>
            </a:r>
            <a:r>
              <a:rPr dirty="0" sz="3000" spc="1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square).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 i="1">
                <a:latin typeface="Times New Roman"/>
                <a:cs typeface="Times New Roman"/>
              </a:rPr>
              <a:t>PR </a:t>
            </a:r>
            <a:r>
              <a:rPr dirty="0" sz="3000" spc="-5" b="1" i="1">
                <a:solidFill>
                  <a:srgbClr val="001F60"/>
                </a:solidFill>
                <a:latin typeface="Times New Roman"/>
                <a:cs typeface="Times New Roman"/>
              </a:rPr>
              <a:t>prolonged </a:t>
            </a:r>
            <a:r>
              <a:rPr dirty="0" sz="3000" b="1" i="1">
                <a:latin typeface="Times New Roman"/>
                <a:cs typeface="Times New Roman"/>
              </a:rPr>
              <a:t>&gt; 0.20 </a:t>
            </a:r>
            <a:r>
              <a:rPr dirty="0" sz="3000" spc="-5" b="1" i="1">
                <a:latin typeface="Times New Roman"/>
                <a:cs typeface="Times New Roman"/>
              </a:rPr>
              <a:t>seconds. First degree heart</a:t>
            </a:r>
            <a:r>
              <a:rPr dirty="0" sz="3000" spc="7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block.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449580" indent="-436880">
              <a:lnSpc>
                <a:spcPct val="100000"/>
              </a:lnSpc>
              <a:buFont typeface="Times New Roman"/>
              <a:buChar char="•"/>
              <a:tabLst>
                <a:tab pos="449580" algn="l"/>
                <a:tab pos="450215" algn="l"/>
              </a:tabLst>
            </a:pPr>
            <a:r>
              <a:rPr dirty="0" sz="3000" b="1" i="1">
                <a:latin typeface="Times New Roman"/>
                <a:cs typeface="Times New Roman"/>
              </a:rPr>
              <a:t>PR </a:t>
            </a:r>
            <a:r>
              <a:rPr dirty="0" sz="3000" spc="-5" b="1" i="1">
                <a:solidFill>
                  <a:srgbClr val="9900FF"/>
                </a:solidFill>
                <a:latin typeface="Times New Roman"/>
                <a:cs typeface="Times New Roman"/>
              </a:rPr>
              <a:t>shortens </a:t>
            </a:r>
            <a:r>
              <a:rPr dirty="0" sz="3000" b="1" i="1">
                <a:latin typeface="Times New Roman"/>
                <a:cs typeface="Times New Roman"/>
              </a:rPr>
              <a:t>as </a:t>
            </a:r>
            <a:r>
              <a:rPr dirty="0" sz="3000" spc="-5" b="1" i="1">
                <a:solidFill>
                  <a:srgbClr val="9900FF"/>
                </a:solidFill>
                <a:latin typeface="Times New Roman"/>
                <a:cs typeface="Times New Roman"/>
              </a:rPr>
              <a:t>heart rate</a:t>
            </a:r>
            <a:r>
              <a:rPr dirty="0" sz="3000" spc="-25" b="1" i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 i="1">
                <a:solidFill>
                  <a:srgbClr val="9900FF"/>
                </a:solidFill>
                <a:latin typeface="Times New Roman"/>
                <a:cs typeface="Times New Roman"/>
              </a:rPr>
              <a:t>increases</a:t>
            </a:r>
            <a:r>
              <a:rPr dirty="0" sz="3000" spc="-5" b="1" i="1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0067" y="5227320"/>
            <a:ext cx="48768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467" y="608076"/>
            <a:ext cx="8480285" cy="6067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141" rIns="0" bIns="0" rtlCol="0" vert="horz">
            <a:spAutoFit/>
          </a:bodyPr>
          <a:lstStyle/>
          <a:p>
            <a:pPr marL="1301115">
              <a:lnSpc>
                <a:spcPct val="100000"/>
              </a:lnSpc>
            </a:pPr>
            <a:r>
              <a:rPr dirty="0" sz="4400">
                <a:solidFill>
                  <a:srgbClr val="333399"/>
                </a:solidFill>
              </a:rPr>
              <a:t>Ventricular</a:t>
            </a:r>
            <a:r>
              <a:rPr dirty="0" sz="4400" spc="-95">
                <a:solidFill>
                  <a:srgbClr val="333399"/>
                </a:solidFill>
              </a:rPr>
              <a:t> </a:t>
            </a:r>
            <a:r>
              <a:rPr dirty="0" sz="4400">
                <a:solidFill>
                  <a:srgbClr val="333399"/>
                </a:solidFill>
              </a:rPr>
              <a:t>depolarization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153411" y="1486662"/>
            <a:ext cx="6383020" cy="0"/>
          </a:xfrm>
          <a:custGeom>
            <a:avLst/>
            <a:gdLst/>
            <a:ahLst/>
            <a:cxnLst/>
            <a:rect l="l" t="t" r="r" b="b"/>
            <a:pathLst>
              <a:path w="6383020" h="0">
                <a:moveTo>
                  <a:pt x="0" y="0"/>
                </a:moveTo>
                <a:lnTo>
                  <a:pt x="6382512" y="0"/>
                </a:lnTo>
              </a:path>
            </a:pathLst>
          </a:custGeom>
          <a:ln w="56387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602232"/>
            <a:ext cx="8724265" cy="332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79629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The wave of depolarization spreads in the  Purkinje fibers to all parts of the</a:t>
            </a:r>
            <a:r>
              <a:rPr dirty="0" sz="3200" spc="-155" b="1">
                <a:solidFill>
                  <a:srgbClr val="21DD52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ventricles.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initial negative deflection is </a:t>
            </a:r>
            <a:r>
              <a:rPr dirty="0" sz="3200" b="1">
                <a:solidFill>
                  <a:srgbClr val="FF33CC"/>
                </a:solidFill>
                <a:latin typeface="Times New Roman"/>
                <a:cs typeface="Times New Roman"/>
              </a:rPr>
              <a:t>Q</a:t>
            </a:r>
            <a:r>
              <a:rPr dirty="0" sz="3200" spc="-150" b="1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CC"/>
                </a:solidFill>
                <a:latin typeface="Times New Roman"/>
                <a:cs typeface="Times New Roman"/>
              </a:rPr>
              <a:t>wave</a:t>
            </a:r>
            <a:r>
              <a:rPr dirty="0" sz="3200" b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The first positive deflection </a:t>
            </a:r>
            <a:r>
              <a:rPr dirty="0" sz="3200" b="1">
                <a:latin typeface="Times New Roman"/>
                <a:cs typeface="Times New Roman"/>
              </a:rPr>
              <a:t>is 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R</a:t>
            </a:r>
            <a:r>
              <a:rPr dirty="0" sz="3200" spc="-125" b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9900FF"/>
                </a:solidFill>
                <a:latin typeface="Times New Roman"/>
                <a:cs typeface="Times New Roman"/>
              </a:rPr>
              <a:t>wave</a:t>
            </a:r>
            <a:r>
              <a:rPr dirty="0" sz="3200" b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negative deflection after R wave is : </a:t>
            </a: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S</a:t>
            </a:r>
            <a:r>
              <a:rPr dirty="0" sz="3200" spc="-145" b="1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wave</a:t>
            </a:r>
            <a:r>
              <a:rPr dirty="0" sz="3200" b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D60093"/>
                </a:solidFill>
                <a:latin typeface="Times New Roman"/>
                <a:cs typeface="Times New Roman"/>
              </a:rPr>
              <a:t>QRS duration: &lt; 0.10</a:t>
            </a:r>
            <a:r>
              <a:rPr dirty="0" sz="3200" spc="-150" b="1">
                <a:solidFill>
                  <a:srgbClr val="D60093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D60093"/>
                </a:solidFill>
                <a:latin typeface="Times New Roman"/>
                <a:cs typeface="Times New Roman"/>
              </a:rPr>
              <a:t>sec.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5276088"/>
            <a:ext cx="2819399" cy="1932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4467" y="5283708"/>
            <a:ext cx="3047999" cy="1924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44868" y="5294376"/>
            <a:ext cx="2971800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760" y="548132"/>
            <a:ext cx="7052945" cy="5638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 spc="-5" u="heavy">
                <a:solidFill>
                  <a:srgbClr val="333399"/>
                </a:solidFill>
              </a:rPr>
              <a:t>Ventricular repolarization: T</a:t>
            </a:r>
            <a:r>
              <a:rPr dirty="0" sz="3700" spc="-25" u="heavy">
                <a:solidFill>
                  <a:srgbClr val="333399"/>
                </a:solidFill>
              </a:rPr>
              <a:t> </a:t>
            </a:r>
            <a:r>
              <a:rPr dirty="0" sz="3700" spc="-5" u="heavy">
                <a:solidFill>
                  <a:srgbClr val="333399"/>
                </a:solidFill>
              </a:rPr>
              <a:t>wave</a:t>
            </a:r>
            <a:endParaRPr sz="3700"/>
          </a:p>
        </p:txBody>
      </p:sp>
      <p:sp>
        <p:nvSpPr>
          <p:cNvPr id="4" name="object 4"/>
          <p:cNvSpPr txBox="1"/>
          <p:nvPr/>
        </p:nvSpPr>
        <p:spPr>
          <a:xfrm>
            <a:off x="851408" y="1221232"/>
            <a:ext cx="8789035" cy="3706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4673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Ventricular repolarization represented </a:t>
            </a:r>
            <a:r>
              <a:rPr dirty="0" sz="3200" spc="-5" b="1">
                <a:solidFill>
                  <a:srgbClr val="21DD52"/>
                </a:solidFill>
                <a:latin typeface="Times New Roman"/>
                <a:cs typeface="Times New Roman"/>
              </a:rPr>
              <a:t>by</a:t>
            </a:r>
            <a:r>
              <a:rPr dirty="0" sz="3200" spc="-170" b="1">
                <a:solidFill>
                  <a:srgbClr val="21DD52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ST  segment and T</a:t>
            </a:r>
            <a:r>
              <a:rPr dirty="0" sz="3200" spc="-114" b="1">
                <a:solidFill>
                  <a:srgbClr val="21DD52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21DD52"/>
                </a:solidFill>
                <a:latin typeface="Times New Roman"/>
                <a:cs typeface="Times New Roman"/>
              </a:rPr>
              <a:t>wave.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ST segment</a:t>
            </a:r>
            <a:r>
              <a:rPr dirty="0" sz="3200" b="1">
                <a:latin typeface="Times New Roman"/>
                <a:cs typeface="Times New Roman"/>
              </a:rPr>
              <a:t>: </a:t>
            </a:r>
            <a:r>
              <a:rPr dirty="0" sz="3200" b="1">
                <a:solidFill>
                  <a:srgbClr val="009999"/>
                </a:solidFill>
                <a:latin typeface="Times New Roman"/>
                <a:cs typeface="Times New Roman"/>
              </a:rPr>
              <a:t>period between the end of QRS</a:t>
            </a:r>
            <a:r>
              <a:rPr dirty="0" sz="3200" spc="-180" b="1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9999"/>
                </a:solidFill>
                <a:latin typeface="Times New Roman"/>
                <a:cs typeface="Times New Roman"/>
              </a:rPr>
              <a:t>and  the start of T</a:t>
            </a:r>
            <a:r>
              <a:rPr dirty="0" sz="3200" spc="-125" b="1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9999"/>
                </a:solidFill>
                <a:latin typeface="Times New Roman"/>
                <a:cs typeface="Times New Roman"/>
              </a:rPr>
              <a:t>wave.</a:t>
            </a:r>
            <a:endParaRPr sz="3200">
              <a:latin typeface="Times New Roman"/>
              <a:cs typeface="Times New Roman"/>
            </a:endParaRPr>
          </a:p>
          <a:p>
            <a:pPr marL="355600" marR="177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QT interval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: from </a:t>
            </a:r>
            <a:r>
              <a:rPr dirty="0" sz="3200" spc="-5" b="1">
                <a:solidFill>
                  <a:srgbClr val="0000FF"/>
                </a:solidFill>
                <a:latin typeface="Times New Roman"/>
                <a:cs typeface="Times New Roman"/>
              </a:rPr>
              <a:t>beginning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of Q wave to end</a:t>
            </a:r>
            <a:r>
              <a:rPr dirty="0" sz="3200" spc="-15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of  T wave (ventricular dep and rep) </a:t>
            </a:r>
            <a:r>
              <a:rPr dirty="0" sz="3200" b="1">
                <a:solidFill>
                  <a:srgbClr val="FF3399"/>
                </a:solidFill>
                <a:latin typeface="Times New Roman"/>
                <a:cs typeface="Times New Roman"/>
              </a:rPr>
              <a:t>&lt; 0.43</a:t>
            </a:r>
            <a:r>
              <a:rPr dirty="0" sz="3200" spc="-160" b="1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99"/>
                </a:solidFill>
                <a:latin typeface="Times New Roman"/>
                <a:cs typeface="Times New Roman"/>
              </a:rPr>
              <a:t>sec.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CC0000"/>
                </a:solidFill>
                <a:latin typeface="Times New Roman"/>
                <a:cs typeface="Times New Roman"/>
              </a:rPr>
              <a:t>ST interval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: QT-QRS = </a:t>
            </a:r>
            <a:r>
              <a:rPr dirty="0" sz="3200" b="1">
                <a:solidFill>
                  <a:srgbClr val="FF3399"/>
                </a:solidFill>
                <a:latin typeface="Times New Roman"/>
                <a:cs typeface="Times New Roman"/>
              </a:rPr>
              <a:t>0.32</a:t>
            </a:r>
            <a:r>
              <a:rPr dirty="0" sz="3200" spc="-160" b="1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99"/>
                </a:solidFill>
                <a:latin typeface="Times New Roman"/>
                <a:cs typeface="Times New Roman"/>
              </a:rPr>
              <a:t>sec.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668" y="5079492"/>
            <a:ext cx="3886200" cy="2129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78067" y="5163311"/>
            <a:ext cx="3601212" cy="2045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141" rIns="0" bIns="0" rtlCol="0" vert="horz">
            <a:spAutoFit/>
          </a:bodyPr>
          <a:lstStyle/>
          <a:p>
            <a:pPr marL="2776220">
              <a:lnSpc>
                <a:spcPct val="100000"/>
              </a:lnSpc>
            </a:pPr>
            <a:r>
              <a:rPr dirty="0" sz="4400">
                <a:solidFill>
                  <a:srgbClr val="333399"/>
                </a:solidFill>
              </a:rPr>
              <a:t>ECG</a:t>
            </a:r>
            <a:r>
              <a:rPr dirty="0" sz="4400" spc="-95">
                <a:solidFill>
                  <a:srgbClr val="333399"/>
                </a:solidFill>
              </a:rPr>
              <a:t> </a:t>
            </a:r>
            <a:r>
              <a:rPr dirty="0" sz="4400">
                <a:solidFill>
                  <a:srgbClr val="333399"/>
                </a:solidFill>
              </a:rPr>
              <a:t>intervals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628644" y="1486662"/>
            <a:ext cx="3434079" cy="0"/>
          </a:xfrm>
          <a:custGeom>
            <a:avLst/>
            <a:gdLst/>
            <a:ahLst/>
            <a:cxnLst/>
            <a:rect l="l" t="t" r="r" b="b"/>
            <a:pathLst>
              <a:path w="3434079" h="0">
                <a:moveTo>
                  <a:pt x="0" y="0"/>
                </a:moveTo>
                <a:lnTo>
                  <a:pt x="3433572" y="0"/>
                </a:lnTo>
              </a:path>
            </a:pathLst>
          </a:custGeom>
          <a:ln w="56387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15389" y="1936242"/>
          <a:ext cx="8273415" cy="5006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399"/>
                <a:gridCol w="2057400"/>
                <a:gridCol w="2057400"/>
                <a:gridCol w="2057400"/>
              </a:tblGrid>
              <a:tr h="7559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9880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Intervals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328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dirty="0" sz="1600" spc="-7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Duration(s)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307975" marR="88265" indent="-2076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1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Events </a:t>
                      </a:r>
                      <a:r>
                        <a:rPr dirty="0" sz="1600" spc="-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Heart  During</a:t>
                      </a:r>
                      <a:r>
                        <a:rPr dirty="0" sz="1600" spc="-7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Interval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28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2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z="16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interval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Pw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z="16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segment.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0.12-0.20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&lt; 1 large</a:t>
                      </a:r>
                      <a:r>
                        <a:rPr dirty="0" sz="16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square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219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Atrial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depolarization  and conduction 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through </a:t>
                      </a:r>
                      <a:r>
                        <a:rPr dirty="0" sz="1600" spc="-110" b="1">
                          <a:latin typeface="Times New Roman"/>
                          <a:cs typeface="Times New Roman"/>
                        </a:rPr>
                        <a:t>AV</a:t>
                      </a:r>
                      <a:r>
                        <a:rPr dirty="0" sz="1600" spc="-1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node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QRS</a:t>
                      </a:r>
                      <a:r>
                        <a:rPr dirty="0" sz="16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duration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75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6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17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Ventricular 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depolarization and  atrial</a:t>
                      </a:r>
                      <a:r>
                        <a:rPr dirty="0" sz="16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repolarization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QT</a:t>
                      </a:r>
                      <a:r>
                        <a:rPr dirty="0" sz="16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interval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0.40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75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6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0.43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7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Ventricular 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depolarization plus  ventricular  repolarization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marL="76835" marR="5670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ST interval</a:t>
                      </a:r>
                      <a:r>
                        <a:rPr dirty="0" sz="16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(QT 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minus</a:t>
                      </a:r>
                      <a:r>
                        <a:rPr dirty="0" sz="16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QRS)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0.32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…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18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Ventricular  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epolari</a:t>
                      </a:r>
                      <a:r>
                        <a:rPr dirty="0" sz="1600" spc="-15" b="1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7713" rIns="0" bIns="0" rtlCol="0" vert="horz">
            <a:spAutoFit/>
          </a:bodyPr>
          <a:lstStyle/>
          <a:p>
            <a:pPr marL="267335">
              <a:lnSpc>
                <a:spcPct val="100000"/>
              </a:lnSpc>
            </a:pPr>
            <a:r>
              <a:rPr dirty="0" sz="4400">
                <a:solidFill>
                  <a:srgbClr val="FF0000"/>
                </a:solidFill>
                <a:latin typeface="Arial"/>
                <a:cs typeface="Arial"/>
              </a:rPr>
              <a:t>Examples of ECG</a:t>
            </a:r>
            <a:r>
              <a:rPr dirty="0" sz="4400" spc="-1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FF0000"/>
                </a:solidFill>
                <a:latin typeface="Arial"/>
                <a:cs typeface="Arial"/>
              </a:rPr>
              <a:t>abnormalities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608" y="1756664"/>
            <a:ext cx="7773670" cy="5111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Prominent </a:t>
            </a: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U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wave:</a:t>
            </a:r>
            <a:r>
              <a:rPr dirty="0" sz="3100" spc="4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hypokalaemia.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02FA0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Tall T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wave:</a:t>
            </a:r>
            <a:r>
              <a:rPr dirty="0" sz="3100" spc="-3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hyperkalaemia.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02FA0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Short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QT </a:t>
            </a: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interval: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hypercalcaemia.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02FA0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Prolonged QT </a:t>
            </a: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interval:</a:t>
            </a:r>
            <a:r>
              <a:rPr dirty="0" sz="3100" spc="2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hypocalcaemia.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02FA0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ST elevation, </a:t>
            </a:r>
            <a:r>
              <a:rPr dirty="0" sz="3100" spc="-5" b="1">
                <a:solidFill>
                  <a:srgbClr val="702FA0"/>
                </a:solidFill>
                <a:latin typeface="Arial"/>
                <a:cs typeface="Arial"/>
              </a:rPr>
              <a:t>T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inversion, large Q</a:t>
            </a:r>
            <a:r>
              <a:rPr dirty="0" sz="3100" spc="105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702FA0"/>
                </a:solidFill>
                <a:latin typeface="Arial"/>
                <a:cs typeface="Arial"/>
              </a:rPr>
              <a:t>wave:</a:t>
            </a:r>
            <a:endParaRPr sz="3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3100" spc="-5">
                <a:latin typeface="Arial"/>
                <a:cs typeface="Arial"/>
              </a:rPr>
              <a:t>myocardial</a:t>
            </a:r>
            <a:r>
              <a:rPr dirty="0" sz="3100" spc="-40">
                <a:latin typeface="Arial"/>
                <a:cs typeface="Arial"/>
              </a:rPr>
              <a:t> </a:t>
            </a:r>
            <a:r>
              <a:rPr dirty="0" sz="3100" spc="-5">
                <a:latin typeface="Arial"/>
                <a:cs typeface="Arial"/>
              </a:rPr>
              <a:t>infarction.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141" rIns="0" bIns="0" rtlCol="0" vert="horz">
            <a:spAutoFit/>
          </a:bodyPr>
          <a:lstStyle/>
          <a:p>
            <a:pPr marL="2994025">
              <a:lnSpc>
                <a:spcPct val="100000"/>
              </a:lnSpc>
            </a:pPr>
            <a:r>
              <a:rPr dirty="0" sz="4400">
                <a:solidFill>
                  <a:srgbClr val="CC3300"/>
                </a:solidFill>
              </a:rPr>
              <a:t>Cardiac</a:t>
            </a:r>
            <a:r>
              <a:rPr dirty="0" sz="4400" spc="-110">
                <a:solidFill>
                  <a:srgbClr val="CC3300"/>
                </a:solidFill>
              </a:rPr>
              <a:t> </a:t>
            </a:r>
            <a:r>
              <a:rPr dirty="0" sz="4400">
                <a:solidFill>
                  <a:srgbClr val="CC3300"/>
                </a:solidFill>
              </a:rPr>
              <a:t>axis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846576" y="1486662"/>
            <a:ext cx="2997835" cy="0"/>
          </a:xfrm>
          <a:custGeom>
            <a:avLst/>
            <a:gdLst/>
            <a:ahLst/>
            <a:cxnLst/>
            <a:rect l="l" t="t" r="r" b="b"/>
            <a:pathLst>
              <a:path w="2997834" h="0">
                <a:moveTo>
                  <a:pt x="0" y="0"/>
                </a:moveTo>
                <a:lnTo>
                  <a:pt x="2997707" y="0"/>
                </a:lnTo>
              </a:path>
            </a:pathLst>
          </a:custGeom>
          <a:ln w="56387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983232"/>
            <a:ext cx="8382634" cy="157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6794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The mean QRS vector is the preponderant  </a:t>
            </a:r>
            <a:r>
              <a:rPr dirty="0" sz="3200" b="1" i="1">
                <a:latin typeface="Times New Roman"/>
                <a:cs typeface="Times New Roman"/>
              </a:rPr>
              <a:t>direction of the potential during</a:t>
            </a:r>
            <a:r>
              <a:rPr dirty="0" sz="3200" spc="-15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depolarization.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The mean electrical axis of the ventricles is</a:t>
            </a:r>
            <a:r>
              <a:rPr dirty="0" sz="3200" spc="-1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59°.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7467" y="4084320"/>
            <a:ext cx="3986783" cy="2836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68467" y="4008120"/>
            <a:ext cx="3942588" cy="2883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4267" y="1417320"/>
            <a:ext cx="64008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9467" y="1188720"/>
            <a:ext cx="7277100" cy="545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6"/>
                </a:moveTo>
                <a:lnTo>
                  <a:pt x="9142476" y="6856476"/>
                </a:lnTo>
                <a:lnTo>
                  <a:pt x="9142476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408" y="381000"/>
            <a:ext cx="8952230" cy="549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82931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latin typeface="Times New Roman"/>
                <a:cs typeface="Times New Roman"/>
              </a:rPr>
              <a:t>ECG records the </a:t>
            </a:r>
            <a:r>
              <a:rPr dirty="0" sz="3600" spc="-5" b="1">
                <a:solidFill>
                  <a:srgbClr val="99CC00"/>
                </a:solidFill>
                <a:latin typeface="Times New Roman"/>
                <a:cs typeface="Times New Roman"/>
              </a:rPr>
              <a:t>electrical </a:t>
            </a:r>
            <a:r>
              <a:rPr dirty="0" sz="3600" b="1">
                <a:solidFill>
                  <a:srgbClr val="99CC00"/>
                </a:solidFill>
                <a:latin typeface="Times New Roman"/>
                <a:cs typeface="Times New Roman"/>
              </a:rPr>
              <a:t>changes  </a:t>
            </a:r>
            <a:r>
              <a:rPr dirty="0" sz="3600" spc="-5" b="1">
                <a:latin typeface="Times New Roman"/>
                <a:cs typeface="Times New Roman"/>
              </a:rPr>
              <a:t>(depolarization </a:t>
            </a:r>
            <a:r>
              <a:rPr dirty="0" sz="3600" b="1">
                <a:latin typeface="Times New Roman"/>
                <a:cs typeface="Times New Roman"/>
              </a:rPr>
              <a:t>and </a:t>
            </a:r>
            <a:r>
              <a:rPr dirty="0" sz="3600" spc="-5" b="1">
                <a:latin typeface="Times New Roman"/>
                <a:cs typeface="Times New Roman"/>
              </a:rPr>
              <a:t>repolarization) </a:t>
            </a:r>
            <a:r>
              <a:rPr dirty="0" sz="3600" b="1">
                <a:latin typeface="Times New Roman"/>
                <a:cs typeface="Times New Roman"/>
              </a:rPr>
              <a:t>that  take </a:t>
            </a:r>
            <a:r>
              <a:rPr dirty="0" sz="3600" spc="-5" b="1">
                <a:latin typeface="Times New Roman"/>
                <a:cs typeface="Times New Roman"/>
              </a:rPr>
              <a:t>place in </a:t>
            </a:r>
            <a:r>
              <a:rPr dirty="0" sz="3600" b="1">
                <a:latin typeface="Times New Roman"/>
                <a:cs typeface="Times New Roman"/>
              </a:rPr>
              <a:t>the </a:t>
            </a:r>
            <a:r>
              <a:rPr dirty="0" sz="3600" spc="-5" b="1">
                <a:latin typeface="Times New Roman"/>
                <a:cs typeface="Times New Roman"/>
              </a:rPr>
              <a:t>heart/per</a:t>
            </a:r>
            <a:r>
              <a:rPr dirty="0" sz="3600" spc="20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cycle.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latin typeface="Times New Roman"/>
                <a:cs typeface="Times New Roman"/>
              </a:rPr>
              <a:t>These changes can be detected by</a:t>
            </a:r>
            <a:r>
              <a:rPr dirty="0" sz="3600" spc="-60" b="1"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009999"/>
                </a:solidFill>
                <a:latin typeface="Times New Roman"/>
                <a:cs typeface="Times New Roman"/>
              </a:rPr>
              <a:t>electrodes  </a:t>
            </a:r>
            <a:r>
              <a:rPr dirty="0" sz="3600" b="1">
                <a:latin typeface="Times New Roman"/>
                <a:cs typeface="Times New Roman"/>
              </a:rPr>
              <a:t>attached to the surface of the</a:t>
            </a:r>
            <a:r>
              <a:rPr dirty="0" sz="3600" spc="-10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body.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latin typeface="Times New Roman"/>
                <a:cs typeface="Times New Roman"/>
              </a:rPr>
              <a:t>Subject </a:t>
            </a:r>
            <a:r>
              <a:rPr dirty="0" sz="3600" spc="-5" b="1">
                <a:latin typeface="Times New Roman"/>
                <a:cs typeface="Times New Roman"/>
              </a:rPr>
              <a:t>supine,</a:t>
            </a:r>
            <a:r>
              <a:rPr dirty="0" sz="3600" spc="-50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relaxed.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600" b="1">
                <a:latin typeface="Times New Roman"/>
                <a:cs typeface="Times New Roman"/>
              </a:rPr>
              <a:t>Temperature of the room :</a:t>
            </a:r>
            <a:r>
              <a:rPr dirty="0" sz="3600" spc="-55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neutral.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668" y="6437376"/>
            <a:ext cx="9144000" cy="77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48689" y="488442"/>
          <a:ext cx="8654415" cy="673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/>
                <a:gridCol w="3733800"/>
              </a:tblGrid>
              <a:tr h="1335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 marR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dirty="0" sz="2400" spc="-17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Axis: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tabLst>
                          <a:tab pos="1584960" algn="l"/>
                        </a:tabLst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-30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°	to +90</a:t>
                      </a:r>
                      <a:r>
                        <a:rPr dirty="0" sz="2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12848">
                <a:tc>
                  <a:txBody>
                    <a:bodyPr/>
                    <a:lstStyle/>
                    <a:p>
                      <a:pPr marL="1304290" marR="1010919" indent="-2990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Left Axis</a:t>
                      </a:r>
                      <a:r>
                        <a:rPr dirty="0" sz="2400" spc="-1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Deviation: 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Obese</a:t>
                      </a:r>
                      <a:r>
                        <a:rPr dirty="0" sz="2400" spc="-6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(normal)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877060" marR="1311910" indent="-565785">
                        <a:lnSpc>
                          <a:spcPct val="120000"/>
                        </a:lnSpc>
                      </a:pPr>
                      <a:r>
                        <a:rPr dirty="0" sz="2400" spc="-9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LV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hypertrophy  L B B</a:t>
                      </a:r>
                      <a:r>
                        <a:rPr dirty="0" sz="2400" spc="-13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from -30 ° to -90</a:t>
                      </a:r>
                      <a:r>
                        <a:rPr dirty="0" sz="2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Right Axis</a:t>
                      </a:r>
                      <a:r>
                        <a:rPr dirty="0" sz="2400" spc="-16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Deviation: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1188085" marR="1192530">
                        <a:lnSpc>
                          <a:spcPct val="120000"/>
                        </a:lnSpc>
                      </a:pP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Thin tall</a:t>
                      </a:r>
                      <a:r>
                        <a:rPr dirty="0" sz="2400" spc="-8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(normal)  R V hypertrophy  R B B</a:t>
                      </a:r>
                      <a:r>
                        <a:rPr dirty="0" sz="2400" spc="-8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from + 90° to ± 180</a:t>
                      </a:r>
                      <a:r>
                        <a:rPr dirty="0" sz="2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3251"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Extreme Right Axis</a:t>
                      </a:r>
                      <a:r>
                        <a:rPr dirty="0" sz="2400" spc="-1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Deviation: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95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from -90 ° to ±</a:t>
                      </a:r>
                      <a:r>
                        <a:rPr dirty="0" sz="2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180°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1532" y="387604"/>
            <a:ext cx="3848100" cy="5899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u="heavy">
                <a:solidFill>
                  <a:srgbClr val="333399"/>
                </a:solidFill>
              </a:rPr>
              <a:t>Inspection</a:t>
            </a:r>
            <a:r>
              <a:rPr dirty="0" sz="3800" spc="-110" u="heavy">
                <a:solidFill>
                  <a:srgbClr val="333399"/>
                </a:solidFill>
              </a:rPr>
              <a:t> </a:t>
            </a:r>
            <a:r>
              <a:rPr dirty="0" sz="3800" u="heavy">
                <a:solidFill>
                  <a:srgbClr val="333399"/>
                </a:solidFill>
              </a:rPr>
              <a:t>method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1153667" y="4163567"/>
            <a:ext cx="3505200" cy="3044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8667" y="1036320"/>
            <a:ext cx="4058411" cy="2909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92267" y="4306823"/>
            <a:ext cx="4267199" cy="2901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48552" y="4276344"/>
            <a:ext cx="26079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RIGHT </a:t>
            </a:r>
            <a:r>
              <a:rPr dirty="0" sz="1800" spc="-15" b="1">
                <a:latin typeface="Arial"/>
                <a:cs typeface="Arial"/>
              </a:rPr>
              <a:t>AXIS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DEVIATION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867" y="807720"/>
            <a:ext cx="6858000" cy="5963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6"/>
                </a:moveTo>
                <a:lnTo>
                  <a:pt x="9142476" y="6856476"/>
                </a:lnTo>
                <a:lnTo>
                  <a:pt x="9142476" y="0"/>
                </a:lnTo>
                <a:lnTo>
                  <a:pt x="0" y="0"/>
                </a:lnTo>
                <a:lnTo>
                  <a:pt x="0" y="6856476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2515" y="6103620"/>
            <a:ext cx="441706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CC3300"/>
                </a:solidFill>
                <a:latin typeface="Arial"/>
                <a:cs typeface="Arial"/>
              </a:rPr>
              <a:t>Irregular </a:t>
            </a:r>
            <a:r>
              <a:rPr dirty="0" sz="2200" spc="-5">
                <a:solidFill>
                  <a:srgbClr val="CC3300"/>
                </a:solidFill>
                <a:latin typeface="Georgia"/>
                <a:cs typeface="Georgia"/>
              </a:rPr>
              <a:t>: </a:t>
            </a:r>
            <a:r>
              <a:rPr dirty="0" sz="2200" spc="-5" b="1" i="1" u="heavy">
                <a:latin typeface="Georgia"/>
                <a:cs typeface="Georgia"/>
              </a:rPr>
              <a:t>Unequal </a:t>
            </a:r>
            <a:r>
              <a:rPr dirty="0" sz="2200" spc="-10">
                <a:latin typeface="Georgia"/>
                <a:cs typeface="Georgia"/>
              </a:rPr>
              <a:t>R-R</a:t>
            </a:r>
            <a:r>
              <a:rPr dirty="0" sz="2200" spc="-22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intervals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2495" y="3855720"/>
            <a:ext cx="734079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75407" y="3892296"/>
            <a:ext cx="1032510" cy="376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5970" algn="l"/>
              </a:tabLst>
            </a:pPr>
            <a:r>
              <a:rPr dirty="0" sz="2400" spc="-5" b="1">
                <a:latin typeface="Georgia"/>
                <a:cs typeface="Georgia"/>
              </a:rPr>
              <a:t>R</a:t>
            </a:r>
            <a:r>
              <a:rPr dirty="0" sz="2400" spc="-5" b="1">
                <a:latin typeface="Georgia"/>
                <a:cs typeface="Georgia"/>
              </a:rPr>
              <a:t>	</a:t>
            </a:r>
            <a:r>
              <a:rPr dirty="0" sz="2400" spc="-5" b="1">
                <a:latin typeface="Georgia"/>
                <a:cs typeface="Georgia"/>
              </a:rPr>
              <a:t>R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72511" y="4448555"/>
            <a:ext cx="609600" cy="119380"/>
          </a:xfrm>
          <a:custGeom>
            <a:avLst/>
            <a:gdLst/>
            <a:ahLst/>
            <a:cxnLst/>
            <a:rect l="l" t="t" r="r" b="b"/>
            <a:pathLst>
              <a:path w="609600" h="119379">
                <a:moveTo>
                  <a:pt x="535779" y="73021"/>
                </a:moveTo>
                <a:lnTo>
                  <a:pt x="501395" y="92963"/>
                </a:lnTo>
                <a:lnTo>
                  <a:pt x="495300" y="97535"/>
                </a:lnTo>
                <a:lnTo>
                  <a:pt x="493775" y="105155"/>
                </a:lnTo>
                <a:lnTo>
                  <a:pt x="499871" y="117347"/>
                </a:lnTo>
                <a:lnTo>
                  <a:pt x="507492" y="118871"/>
                </a:lnTo>
                <a:lnTo>
                  <a:pt x="513588" y="115823"/>
                </a:lnTo>
                <a:lnTo>
                  <a:pt x="588263" y="73151"/>
                </a:lnTo>
                <a:lnTo>
                  <a:pt x="535779" y="73021"/>
                </a:lnTo>
                <a:close/>
              </a:path>
              <a:path w="609600" h="119379">
                <a:moveTo>
                  <a:pt x="100583" y="0"/>
                </a:moveTo>
                <a:lnTo>
                  <a:pt x="94487" y="3047"/>
                </a:lnTo>
                <a:lnTo>
                  <a:pt x="0" y="59435"/>
                </a:lnTo>
                <a:lnTo>
                  <a:pt x="94487" y="114299"/>
                </a:lnTo>
                <a:lnTo>
                  <a:pt x="100583" y="117347"/>
                </a:lnTo>
                <a:lnTo>
                  <a:pt x="108204" y="115823"/>
                </a:lnTo>
                <a:lnTo>
                  <a:pt x="111251" y="109727"/>
                </a:lnTo>
                <a:lnTo>
                  <a:pt x="115824" y="103631"/>
                </a:lnTo>
                <a:lnTo>
                  <a:pt x="112775" y="96011"/>
                </a:lnTo>
                <a:lnTo>
                  <a:pt x="106680" y="92963"/>
                </a:lnTo>
                <a:lnTo>
                  <a:pt x="71333" y="71755"/>
                </a:lnTo>
                <a:lnTo>
                  <a:pt x="24383" y="71627"/>
                </a:lnTo>
                <a:lnTo>
                  <a:pt x="24383" y="45719"/>
                </a:lnTo>
                <a:lnTo>
                  <a:pt x="72521" y="45719"/>
                </a:lnTo>
                <a:lnTo>
                  <a:pt x="106680" y="25907"/>
                </a:lnTo>
                <a:lnTo>
                  <a:pt x="112775" y="21335"/>
                </a:lnTo>
                <a:lnTo>
                  <a:pt x="115824" y="13715"/>
                </a:lnTo>
                <a:lnTo>
                  <a:pt x="111251" y="7619"/>
                </a:lnTo>
                <a:lnTo>
                  <a:pt x="108204" y="1523"/>
                </a:lnTo>
                <a:lnTo>
                  <a:pt x="100583" y="0"/>
                </a:lnTo>
                <a:close/>
              </a:path>
              <a:path w="609600" h="119379">
                <a:moveTo>
                  <a:pt x="558223" y="60004"/>
                </a:moveTo>
                <a:lnTo>
                  <a:pt x="535779" y="73021"/>
                </a:lnTo>
                <a:lnTo>
                  <a:pt x="583692" y="73151"/>
                </a:lnTo>
                <a:lnTo>
                  <a:pt x="583692" y="71627"/>
                </a:lnTo>
                <a:lnTo>
                  <a:pt x="577595" y="71627"/>
                </a:lnTo>
                <a:lnTo>
                  <a:pt x="558223" y="60004"/>
                </a:lnTo>
                <a:close/>
              </a:path>
              <a:path w="609600" h="119379">
                <a:moveTo>
                  <a:pt x="509015" y="1523"/>
                </a:moveTo>
                <a:lnTo>
                  <a:pt x="499871" y="3047"/>
                </a:lnTo>
                <a:lnTo>
                  <a:pt x="493775" y="15239"/>
                </a:lnTo>
                <a:lnTo>
                  <a:pt x="495300" y="22859"/>
                </a:lnTo>
                <a:lnTo>
                  <a:pt x="501395" y="25907"/>
                </a:lnTo>
                <a:lnTo>
                  <a:pt x="536742" y="47116"/>
                </a:lnTo>
                <a:lnTo>
                  <a:pt x="583692" y="47243"/>
                </a:lnTo>
                <a:lnTo>
                  <a:pt x="583692" y="73151"/>
                </a:lnTo>
                <a:lnTo>
                  <a:pt x="588263" y="73151"/>
                </a:lnTo>
                <a:lnTo>
                  <a:pt x="609600" y="60959"/>
                </a:lnTo>
                <a:lnTo>
                  <a:pt x="513588" y="4571"/>
                </a:lnTo>
                <a:lnTo>
                  <a:pt x="509015" y="1523"/>
                </a:lnTo>
                <a:close/>
              </a:path>
              <a:path w="609600" h="119379">
                <a:moveTo>
                  <a:pt x="72296" y="45850"/>
                </a:moveTo>
                <a:lnTo>
                  <a:pt x="49852" y="58867"/>
                </a:lnTo>
                <a:lnTo>
                  <a:pt x="71333" y="71755"/>
                </a:lnTo>
                <a:lnTo>
                  <a:pt x="535779" y="73021"/>
                </a:lnTo>
                <a:lnTo>
                  <a:pt x="558223" y="60004"/>
                </a:lnTo>
                <a:lnTo>
                  <a:pt x="536742" y="47116"/>
                </a:lnTo>
                <a:lnTo>
                  <a:pt x="72296" y="45850"/>
                </a:lnTo>
                <a:close/>
              </a:path>
              <a:path w="609600" h="119379">
                <a:moveTo>
                  <a:pt x="24383" y="45719"/>
                </a:moveTo>
                <a:lnTo>
                  <a:pt x="24383" y="71627"/>
                </a:lnTo>
                <a:lnTo>
                  <a:pt x="71333" y="71755"/>
                </a:lnTo>
                <a:lnTo>
                  <a:pt x="68579" y="70103"/>
                </a:lnTo>
                <a:lnTo>
                  <a:pt x="30480" y="70103"/>
                </a:lnTo>
                <a:lnTo>
                  <a:pt x="30480" y="47243"/>
                </a:lnTo>
                <a:lnTo>
                  <a:pt x="69893" y="47243"/>
                </a:lnTo>
                <a:lnTo>
                  <a:pt x="72296" y="45850"/>
                </a:lnTo>
                <a:lnTo>
                  <a:pt x="24383" y="45719"/>
                </a:lnTo>
                <a:close/>
              </a:path>
              <a:path w="609600" h="119379">
                <a:moveTo>
                  <a:pt x="577595" y="48767"/>
                </a:moveTo>
                <a:lnTo>
                  <a:pt x="558223" y="60004"/>
                </a:lnTo>
                <a:lnTo>
                  <a:pt x="577595" y="71627"/>
                </a:lnTo>
                <a:lnTo>
                  <a:pt x="577595" y="48767"/>
                </a:lnTo>
                <a:close/>
              </a:path>
              <a:path w="609600" h="119379">
                <a:moveTo>
                  <a:pt x="583692" y="48767"/>
                </a:moveTo>
                <a:lnTo>
                  <a:pt x="577595" y="48767"/>
                </a:lnTo>
                <a:lnTo>
                  <a:pt x="577595" y="71627"/>
                </a:lnTo>
                <a:lnTo>
                  <a:pt x="583692" y="71627"/>
                </a:lnTo>
                <a:lnTo>
                  <a:pt x="583692" y="48767"/>
                </a:lnTo>
                <a:close/>
              </a:path>
              <a:path w="609600" h="119379">
                <a:moveTo>
                  <a:pt x="30480" y="47243"/>
                </a:moveTo>
                <a:lnTo>
                  <a:pt x="30480" y="70103"/>
                </a:lnTo>
                <a:lnTo>
                  <a:pt x="49852" y="58867"/>
                </a:lnTo>
                <a:lnTo>
                  <a:pt x="30480" y="47243"/>
                </a:lnTo>
                <a:close/>
              </a:path>
              <a:path w="609600" h="119379">
                <a:moveTo>
                  <a:pt x="49852" y="58867"/>
                </a:moveTo>
                <a:lnTo>
                  <a:pt x="30480" y="70103"/>
                </a:lnTo>
                <a:lnTo>
                  <a:pt x="68579" y="70103"/>
                </a:lnTo>
                <a:lnTo>
                  <a:pt x="49852" y="58867"/>
                </a:lnTo>
                <a:close/>
              </a:path>
              <a:path w="609600" h="119379">
                <a:moveTo>
                  <a:pt x="536742" y="47116"/>
                </a:moveTo>
                <a:lnTo>
                  <a:pt x="558223" y="60004"/>
                </a:lnTo>
                <a:lnTo>
                  <a:pt x="577595" y="48767"/>
                </a:lnTo>
                <a:lnTo>
                  <a:pt x="583692" y="48767"/>
                </a:lnTo>
                <a:lnTo>
                  <a:pt x="583692" y="47243"/>
                </a:lnTo>
                <a:lnTo>
                  <a:pt x="536742" y="47116"/>
                </a:lnTo>
                <a:close/>
              </a:path>
              <a:path w="609600" h="119379">
                <a:moveTo>
                  <a:pt x="69893" y="47243"/>
                </a:moveTo>
                <a:lnTo>
                  <a:pt x="30480" y="47243"/>
                </a:lnTo>
                <a:lnTo>
                  <a:pt x="49852" y="58867"/>
                </a:lnTo>
                <a:lnTo>
                  <a:pt x="69893" y="47243"/>
                </a:lnTo>
                <a:close/>
              </a:path>
              <a:path w="609600" h="119379">
                <a:moveTo>
                  <a:pt x="72521" y="45719"/>
                </a:moveTo>
                <a:lnTo>
                  <a:pt x="24383" y="45719"/>
                </a:lnTo>
                <a:lnTo>
                  <a:pt x="72296" y="45850"/>
                </a:lnTo>
                <a:lnTo>
                  <a:pt x="72521" y="4571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73267" y="4294632"/>
            <a:ext cx="611505" cy="119380"/>
          </a:xfrm>
          <a:custGeom>
            <a:avLst/>
            <a:gdLst/>
            <a:ahLst/>
            <a:cxnLst/>
            <a:rect l="l" t="t" r="r" b="b"/>
            <a:pathLst>
              <a:path w="611504" h="119379">
                <a:moveTo>
                  <a:pt x="537303" y="73021"/>
                </a:moveTo>
                <a:lnTo>
                  <a:pt x="502920" y="92964"/>
                </a:lnTo>
                <a:lnTo>
                  <a:pt x="496824" y="97536"/>
                </a:lnTo>
                <a:lnTo>
                  <a:pt x="493776" y="105156"/>
                </a:lnTo>
                <a:lnTo>
                  <a:pt x="498348" y="111252"/>
                </a:lnTo>
                <a:lnTo>
                  <a:pt x="501396" y="117348"/>
                </a:lnTo>
                <a:lnTo>
                  <a:pt x="509016" y="118872"/>
                </a:lnTo>
                <a:lnTo>
                  <a:pt x="515112" y="115824"/>
                </a:lnTo>
                <a:lnTo>
                  <a:pt x="589788" y="73152"/>
                </a:lnTo>
                <a:lnTo>
                  <a:pt x="537303" y="73021"/>
                </a:lnTo>
                <a:close/>
              </a:path>
              <a:path w="611504" h="119379">
                <a:moveTo>
                  <a:pt x="102108" y="0"/>
                </a:moveTo>
                <a:lnTo>
                  <a:pt x="96012" y="3048"/>
                </a:lnTo>
                <a:lnTo>
                  <a:pt x="0" y="59436"/>
                </a:lnTo>
                <a:lnTo>
                  <a:pt x="96012" y="114300"/>
                </a:lnTo>
                <a:lnTo>
                  <a:pt x="102108" y="117348"/>
                </a:lnTo>
                <a:lnTo>
                  <a:pt x="109728" y="115824"/>
                </a:lnTo>
                <a:lnTo>
                  <a:pt x="115824" y="103632"/>
                </a:lnTo>
                <a:lnTo>
                  <a:pt x="114300" y="96012"/>
                </a:lnTo>
                <a:lnTo>
                  <a:pt x="108204" y="92964"/>
                </a:lnTo>
                <a:lnTo>
                  <a:pt x="72857" y="71755"/>
                </a:lnTo>
                <a:lnTo>
                  <a:pt x="25908" y="71628"/>
                </a:lnTo>
                <a:lnTo>
                  <a:pt x="25908" y="45720"/>
                </a:lnTo>
                <a:lnTo>
                  <a:pt x="74045" y="45720"/>
                </a:lnTo>
                <a:lnTo>
                  <a:pt x="108204" y="25908"/>
                </a:lnTo>
                <a:lnTo>
                  <a:pt x="114300" y="21336"/>
                </a:lnTo>
                <a:lnTo>
                  <a:pt x="117348" y="13716"/>
                </a:lnTo>
                <a:lnTo>
                  <a:pt x="112776" y="7620"/>
                </a:lnTo>
                <a:lnTo>
                  <a:pt x="109728" y="1524"/>
                </a:lnTo>
                <a:lnTo>
                  <a:pt x="102108" y="0"/>
                </a:lnTo>
                <a:close/>
              </a:path>
              <a:path w="611504" h="119379">
                <a:moveTo>
                  <a:pt x="559747" y="60004"/>
                </a:moveTo>
                <a:lnTo>
                  <a:pt x="537303" y="73021"/>
                </a:lnTo>
                <a:lnTo>
                  <a:pt x="585216" y="73152"/>
                </a:lnTo>
                <a:lnTo>
                  <a:pt x="585216" y="71628"/>
                </a:lnTo>
                <a:lnTo>
                  <a:pt x="579120" y="71628"/>
                </a:lnTo>
                <a:lnTo>
                  <a:pt x="559747" y="60004"/>
                </a:lnTo>
                <a:close/>
              </a:path>
              <a:path w="611504" h="119379">
                <a:moveTo>
                  <a:pt x="509016" y="1524"/>
                </a:moveTo>
                <a:lnTo>
                  <a:pt x="501396" y="3048"/>
                </a:lnTo>
                <a:lnTo>
                  <a:pt x="495300" y="15240"/>
                </a:lnTo>
                <a:lnTo>
                  <a:pt x="496824" y="22860"/>
                </a:lnTo>
                <a:lnTo>
                  <a:pt x="502920" y="25908"/>
                </a:lnTo>
                <a:lnTo>
                  <a:pt x="538266" y="47116"/>
                </a:lnTo>
                <a:lnTo>
                  <a:pt x="585216" y="47244"/>
                </a:lnTo>
                <a:lnTo>
                  <a:pt x="585216" y="73152"/>
                </a:lnTo>
                <a:lnTo>
                  <a:pt x="589788" y="73152"/>
                </a:lnTo>
                <a:lnTo>
                  <a:pt x="611124" y="60960"/>
                </a:lnTo>
                <a:lnTo>
                  <a:pt x="515112" y="4572"/>
                </a:lnTo>
                <a:lnTo>
                  <a:pt x="509016" y="1524"/>
                </a:lnTo>
                <a:close/>
              </a:path>
              <a:path w="611504" h="119379">
                <a:moveTo>
                  <a:pt x="73820" y="45850"/>
                </a:moveTo>
                <a:lnTo>
                  <a:pt x="51376" y="58867"/>
                </a:lnTo>
                <a:lnTo>
                  <a:pt x="72857" y="71755"/>
                </a:lnTo>
                <a:lnTo>
                  <a:pt x="537303" y="73021"/>
                </a:lnTo>
                <a:lnTo>
                  <a:pt x="559747" y="60004"/>
                </a:lnTo>
                <a:lnTo>
                  <a:pt x="538266" y="47116"/>
                </a:lnTo>
                <a:lnTo>
                  <a:pt x="73820" y="45850"/>
                </a:lnTo>
                <a:close/>
              </a:path>
              <a:path w="611504" h="119379">
                <a:moveTo>
                  <a:pt x="25908" y="45720"/>
                </a:moveTo>
                <a:lnTo>
                  <a:pt x="25908" y="71628"/>
                </a:lnTo>
                <a:lnTo>
                  <a:pt x="72857" y="71755"/>
                </a:lnTo>
                <a:lnTo>
                  <a:pt x="70104" y="70104"/>
                </a:lnTo>
                <a:lnTo>
                  <a:pt x="32004" y="70104"/>
                </a:lnTo>
                <a:lnTo>
                  <a:pt x="32004" y="47244"/>
                </a:lnTo>
                <a:lnTo>
                  <a:pt x="71417" y="47244"/>
                </a:lnTo>
                <a:lnTo>
                  <a:pt x="73820" y="45850"/>
                </a:lnTo>
                <a:lnTo>
                  <a:pt x="25908" y="45720"/>
                </a:lnTo>
                <a:close/>
              </a:path>
              <a:path w="611504" h="119379">
                <a:moveTo>
                  <a:pt x="579120" y="48768"/>
                </a:moveTo>
                <a:lnTo>
                  <a:pt x="559747" y="60004"/>
                </a:lnTo>
                <a:lnTo>
                  <a:pt x="579120" y="71628"/>
                </a:lnTo>
                <a:lnTo>
                  <a:pt x="579120" y="48768"/>
                </a:lnTo>
                <a:close/>
              </a:path>
              <a:path w="611504" h="119379">
                <a:moveTo>
                  <a:pt x="585216" y="48768"/>
                </a:moveTo>
                <a:lnTo>
                  <a:pt x="579120" y="48768"/>
                </a:lnTo>
                <a:lnTo>
                  <a:pt x="579120" y="71628"/>
                </a:lnTo>
                <a:lnTo>
                  <a:pt x="585216" y="71628"/>
                </a:lnTo>
                <a:lnTo>
                  <a:pt x="585216" y="48768"/>
                </a:lnTo>
                <a:close/>
              </a:path>
              <a:path w="611504" h="119379">
                <a:moveTo>
                  <a:pt x="32004" y="47244"/>
                </a:moveTo>
                <a:lnTo>
                  <a:pt x="32004" y="70104"/>
                </a:lnTo>
                <a:lnTo>
                  <a:pt x="51376" y="58867"/>
                </a:lnTo>
                <a:lnTo>
                  <a:pt x="32004" y="47244"/>
                </a:lnTo>
                <a:close/>
              </a:path>
              <a:path w="611504" h="119379">
                <a:moveTo>
                  <a:pt x="51376" y="58867"/>
                </a:moveTo>
                <a:lnTo>
                  <a:pt x="32004" y="70104"/>
                </a:lnTo>
                <a:lnTo>
                  <a:pt x="70104" y="70104"/>
                </a:lnTo>
                <a:lnTo>
                  <a:pt x="51376" y="58867"/>
                </a:lnTo>
                <a:close/>
              </a:path>
              <a:path w="611504" h="119379">
                <a:moveTo>
                  <a:pt x="538266" y="47116"/>
                </a:moveTo>
                <a:lnTo>
                  <a:pt x="559747" y="60004"/>
                </a:lnTo>
                <a:lnTo>
                  <a:pt x="579120" y="48768"/>
                </a:lnTo>
                <a:lnTo>
                  <a:pt x="585216" y="48768"/>
                </a:lnTo>
                <a:lnTo>
                  <a:pt x="585216" y="47244"/>
                </a:lnTo>
                <a:lnTo>
                  <a:pt x="538266" y="47116"/>
                </a:lnTo>
                <a:close/>
              </a:path>
              <a:path w="611504" h="119379">
                <a:moveTo>
                  <a:pt x="71417" y="47244"/>
                </a:moveTo>
                <a:lnTo>
                  <a:pt x="32004" y="47244"/>
                </a:lnTo>
                <a:lnTo>
                  <a:pt x="51376" y="58867"/>
                </a:lnTo>
                <a:lnTo>
                  <a:pt x="71417" y="47244"/>
                </a:lnTo>
                <a:close/>
              </a:path>
              <a:path w="611504" h="119379">
                <a:moveTo>
                  <a:pt x="74045" y="45720"/>
                </a:moveTo>
                <a:lnTo>
                  <a:pt x="25908" y="45720"/>
                </a:lnTo>
                <a:lnTo>
                  <a:pt x="73820" y="45850"/>
                </a:lnTo>
                <a:lnTo>
                  <a:pt x="74045" y="45720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35267" y="4279392"/>
            <a:ext cx="611505" cy="119380"/>
          </a:xfrm>
          <a:custGeom>
            <a:avLst/>
            <a:gdLst/>
            <a:ahLst/>
            <a:cxnLst/>
            <a:rect l="l" t="t" r="r" b="b"/>
            <a:pathLst>
              <a:path w="611504" h="119379">
                <a:moveTo>
                  <a:pt x="539919" y="71504"/>
                </a:moveTo>
                <a:lnTo>
                  <a:pt x="502920" y="92964"/>
                </a:lnTo>
                <a:lnTo>
                  <a:pt x="496824" y="96012"/>
                </a:lnTo>
                <a:lnTo>
                  <a:pt x="493776" y="103632"/>
                </a:lnTo>
                <a:lnTo>
                  <a:pt x="498348" y="109728"/>
                </a:lnTo>
                <a:lnTo>
                  <a:pt x="501396" y="115824"/>
                </a:lnTo>
                <a:lnTo>
                  <a:pt x="509015" y="118872"/>
                </a:lnTo>
                <a:lnTo>
                  <a:pt x="515112" y="114300"/>
                </a:lnTo>
                <a:lnTo>
                  <a:pt x="589788" y="71628"/>
                </a:lnTo>
                <a:lnTo>
                  <a:pt x="539919" y="71504"/>
                </a:lnTo>
                <a:close/>
              </a:path>
              <a:path w="611504" h="119379">
                <a:moveTo>
                  <a:pt x="102108" y="0"/>
                </a:moveTo>
                <a:lnTo>
                  <a:pt x="96012" y="3048"/>
                </a:lnTo>
                <a:lnTo>
                  <a:pt x="0" y="57912"/>
                </a:lnTo>
                <a:lnTo>
                  <a:pt x="96012" y="114300"/>
                </a:lnTo>
                <a:lnTo>
                  <a:pt x="102108" y="117348"/>
                </a:lnTo>
                <a:lnTo>
                  <a:pt x="109728" y="115824"/>
                </a:lnTo>
                <a:lnTo>
                  <a:pt x="115824" y="103632"/>
                </a:lnTo>
                <a:lnTo>
                  <a:pt x="114300" y="96012"/>
                </a:lnTo>
                <a:lnTo>
                  <a:pt x="108204" y="91440"/>
                </a:lnTo>
                <a:lnTo>
                  <a:pt x="71632" y="70228"/>
                </a:lnTo>
                <a:lnTo>
                  <a:pt x="25908" y="70104"/>
                </a:lnTo>
                <a:lnTo>
                  <a:pt x="25908" y="45720"/>
                </a:lnTo>
                <a:lnTo>
                  <a:pt x="71417" y="45720"/>
                </a:lnTo>
                <a:lnTo>
                  <a:pt x="108204" y="24384"/>
                </a:lnTo>
                <a:lnTo>
                  <a:pt x="114300" y="21336"/>
                </a:lnTo>
                <a:lnTo>
                  <a:pt x="117348" y="13716"/>
                </a:lnTo>
                <a:lnTo>
                  <a:pt x="112776" y="7620"/>
                </a:lnTo>
                <a:lnTo>
                  <a:pt x="109728" y="1524"/>
                </a:lnTo>
                <a:lnTo>
                  <a:pt x="102108" y="0"/>
                </a:lnTo>
                <a:close/>
              </a:path>
              <a:path w="611504" h="119379">
                <a:moveTo>
                  <a:pt x="560726" y="59436"/>
                </a:moveTo>
                <a:lnTo>
                  <a:pt x="539919" y="71504"/>
                </a:lnTo>
                <a:lnTo>
                  <a:pt x="585215" y="71628"/>
                </a:lnTo>
                <a:lnTo>
                  <a:pt x="585215" y="70104"/>
                </a:lnTo>
                <a:lnTo>
                  <a:pt x="579120" y="70104"/>
                </a:lnTo>
                <a:lnTo>
                  <a:pt x="560726" y="59436"/>
                </a:lnTo>
                <a:close/>
              </a:path>
              <a:path w="611504" h="119379">
                <a:moveTo>
                  <a:pt x="509015" y="0"/>
                </a:moveTo>
                <a:lnTo>
                  <a:pt x="501396" y="3048"/>
                </a:lnTo>
                <a:lnTo>
                  <a:pt x="495300" y="15239"/>
                </a:lnTo>
                <a:lnTo>
                  <a:pt x="496824" y="22860"/>
                </a:lnTo>
                <a:lnTo>
                  <a:pt x="502920" y="25908"/>
                </a:lnTo>
                <a:lnTo>
                  <a:pt x="539491" y="47119"/>
                </a:lnTo>
                <a:lnTo>
                  <a:pt x="585215" y="47244"/>
                </a:lnTo>
                <a:lnTo>
                  <a:pt x="585215" y="71628"/>
                </a:lnTo>
                <a:lnTo>
                  <a:pt x="589788" y="71628"/>
                </a:lnTo>
                <a:lnTo>
                  <a:pt x="611124" y="59436"/>
                </a:lnTo>
                <a:lnTo>
                  <a:pt x="515112" y="4572"/>
                </a:lnTo>
                <a:lnTo>
                  <a:pt x="509015" y="0"/>
                </a:lnTo>
                <a:close/>
              </a:path>
              <a:path w="611504" h="119379">
                <a:moveTo>
                  <a:pt x="71204" y="45843"/>
                </a:moveTo>
                <a:lnTo>
                  <a:pt x="50397" y="57912"/>
                </a:lnTo>
                <a:lnTo>
                  <a:pt x="71632" y="70228"/>
                </a:lnTo>
                <a:lnTo>
                  <a:pt x="539919" y="71504"/>
                </a:lnTo>
                <a:lnTo>
                  <a:pt x="560726" y="59436"/>
                </a:lnTo>
                <a:lnTo>
                  <a:pt x="539491" y="47119"/>
                </a:lnTo>
                <a:lnTo>
                  <a:pt x="71204" y="45843"/>
                </a:lnTo>
                <a:close/>
              </a:path>
              <a:path w="611504" h="119379">
                <a:moveTo>
                  <a:pt x="25908" y="45720"/>
                </a:moveTo>
                <a:lnTo>
                  <a:pt x="25908" y="70104"/>
                </a:lnTo>
                <a:lnTo>
                  <a:pt x="71632" y="70228"/>
                </a:lnTo>
                <a:lnTo>
                  <a:pt x="68790" y="68580"/>
                </a:lnTo>
                <a:lnTo>
                  <a:pt x="32004" y="68580"/>
                </a:lnTo>
                <a:lnTo>
                  <a:pt x="32004" y="47244"/>
                </a:lnTo>
                <a:lnTo>
                  <a:pt x="68790" y="47244"/>
                </a:lnTo>
                <a:lnTo>
                  <a:pt x="71204" y="45843"/>
                </a:lnTo>
                <a:lnTo>
                  <a:pt x="25908" y="45720"/>
                </a:lnTo>
                <a:close/>
              </a:path>
              <a:path w="611504" h="119379">
                <a:moveTo>
                  <a:pt x="579120" y="48768"/>
                </a:moveTo>
                <a:lnTo>
                  <a:pt x="560726" y="59436"/>
                </a:lnTo>
                <a:lnTo>
                  <a:pt x="579120" y="70104"/>
                </a:lnTo>
                <a:lnTo>
                  <a:pt x="579120" y="48768"/>
                </a:lnTo>
                <a:close/>
              </a:path>
              <a:path w="611504" h="119379">
                <a:moveTo>
                  <a:pt x="585215" y="48768"/>
                </a:moveTo>
                <a:lnTo>
                  <a:pt x="579120" y="48768"/>
                </a:lnTo>
                <a:lnTo>
                  <a:pt x="579120" y="70104"/>
                </a:lnTo>
                <a:lnTo>
                  <a:pt x="585215" y="70104"/>
                </a:lnTo>
                <a:lnTo>
                  <a:pt x="585215" y="48768"/>
                </a:lnTo>
                <a:close/>
              </a:path>
              <a:path w="611504" h="119379">
                <a:moveTo>
                  <a:pt x="32004" y="47244"/>
                </a:moveTo>
                <a:lnTo>
                  <a:pt x="32004" y="68580"/>
                </a:lnTo>
                <a:lnTo>
                  <a:pt x="50397" y="57912"/>
                </a:lnTo>
                <a:lnTo>
                  <a:pt x="32004" y="47244"/>
                </a:lnTo>
                <a:close/>
              </a:path>
              <a:path w="611504" h="119379">
                <a:moveTo>
                  <a:pt x="50397" y="57912"/>
                </a:moveTo>
                <a:lnTo>
                  <a:pt x="32004" y="68580"/>
                </a:lnTo>
                <a:lnTo>
                  <a:pt x="68790" y="68580"/>
                </a:lnTo>
                <a:lnTo>
                  <a:pt x="50397" y="57912"/>
                </a:lnTo>
                <a:close/>
              </a:path>
              <a:path w="611504" h="119379">
                <a:moveTo>
                  <a:pt x="539491" y="47119"/>
                </a:moveTo>
                <a:lnTo>
                  <a:pt x="560726" y="59436"/>
                </a:lnTo>
                <a:lnTo>
                  <a:pt x="579120" y="48768"/>
                </a:lnTo>
                <a:lnTo>
                  <a:pt x="585215" y="48768"/>
                </a:lnTo>
                <a:lnTo>
                  <a:pt x="585215" y="47244"/>
                </a:lnTo>
                <a:lnTo>
                  <a:pt x="539491" y="47119"/>
                </a:lnTo>
                <a:close/>
              </a:path>
              <a:path w="611504" h="119379">
                <a:moveTo>
                  <a:pt x="68790" y="47244"/>
                </a:moveTo>
                <a:lnTo>
                  <a:pt x="32004" y="47244"/>
                </a:lnTo>
                <a:lnTo>
                  <a:pt x="50397" y="57912"/>
                </a:lnTo>
                <a:lnTo>
                  <a:pt x="68790" y="47244"/>
                </a:lnTo>
                <a:close/>
              </a:path>
              <a:path w="611504" h="119379">
                <a:moveTo>
                  <a:pt x="71417" y="45720"/>
                </a:moveTo>
                <a:lnTo>
                  <a:pt x="25908" y="45720"/>
                </a:lnTo>
                <a:lnTo>
                  <a:pt x="71204" y="45843"/>
                </a:lnTo>
                <a:lnTo>
                  <a:pt x="71417" y="45720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11267" y="4296155"/>
            <a:ext cx="611505" cy="119380"/>
          </a:xfrm>
          <a:custGeom>
            <a:avLst/>
            <a:gdLst/>
            <a:ahLst/>
            <a:cxnLst/>
            <a:rect l="l" t="t" r="r" b="b"/>
            <a:pathLst>
              <a:path w="611504" h="119379">
                <a:moveTo>
                  <a:pt x="537303" y="73021"/>
                </a:moveTo>
                <a:lnTo>
                  <a:pt x="502920" y="92964"/>
                </a:lnTo>
                <a:lnTo>
                  <a:pt x="496824" y="97536"/>
                </a:lnTo>
                <a:lnTo>
                  <a:pt x="493776" y="105156"/>
                </a:lnTo>
                <a:lnTo>
                  <a:pt x="498348" y="111252"/>
                </a:lnTo>
                <a:lnTo>
                  <a:pt x="501396" y="117348"/>
                </a:lnTo>
                <a:lnTo>
                  <a:pt x="509016" y="118872"/>
                </a:lnTo>
                <a:lnTo>
                  <a:pt x="515112" y="115824"/>
                </a:lnTo>
                <a:lnTo>
                  <a:pt x="589788" y="73152"/>
                </a:lnTo>
                <a:lnTo>
                  <a:pt x="537303" y="73021"/>
                </a:lnTo>
                <a:close/>
              </a:path>
              <a:path w="611504" h="119379">
                <a:moveTo>
                  <a:pt x="102108" y="0"/>
                </a:moveTo>
                <a:lnTo>
                  <a:pt x="96012" y="3048"/>
                </a:lnTo>
                <a:lnTo>
                  <a:pt x="0" y="59436"/>
                </a:lnTo>
                <a:lnTo>
                  <a:pt x="96012" y="114300"/>
                </a:lnTo>
                <a:lnTo>
                  <a:pt x="102108" y="117348"/>
                </a:lnTo>
                <a:lnTo>
                  <a:pt x="109728" y="115824"/>
                </a:lnTo>
                <a:lnTo>
                  <a:pt x="115824" y="103632"/>
                </a:lnTo>
                <a:lnTo>
                  <a:pt x="114300" y="96012"/>
                </a:lnTo>
                <a:lnTo>
                  <a:pt x="108204" y="92964"/>
                </a:lnTo>
                <a:lnTo>
                  <a:pt x="72857" y="71755"/>
                </a:lnTo>
                <a:lnTo>
                  <a:pt x="25908" y="71628"/>
                </a:lnTo>
                <a:lnTo>
                  <a:pt x="25908" y="45720"/>
                </a:lnTo>
                <a:lnTo>
                  <a:pt x="74045" y="45720"/>
                </a:lnTo>
                <a:lnTo>
                  <a:pt x="108204" y="25908"/>
                </a:lnTo>
                <a:lnTo>
                  <a:pt x="114300" y="21336"/>
                </a:lnTo>
                <a:lnTo>
                  <a:pt x="117348" y="13716"/>
                </a:lnTo>
                <a:lnTo>
                  <a:pt x="112776" y="7620"/>
                </a:lnTo>
                <a:lnTo>
                  <a:pt x="109728" y="1524"/>
                </a:lnTo>
                <a:lnTo>
                  <a:pt x="102108" y="0"/>
                </a:lnTo>
                <a:close/>
              </a:path>
              <a:path w="611504" h="119379">
                <a:moveTo>
                  <a:pt x="559747" y="60004"/>
                </a:moveTo>
                <a:lnTo>
                  <a:pt x="537303" y="73021"/>
                </a:lnTo>
                <a:lnTo>
                  <a:pt x="585216" y="73152"/>
                </a:lnTo>
                <a:lnTo>
                  <a:pt x="585216" y="71628"/>
                </a:lnTo>
                <a:lnTo>
                  <a:pt x="579120" y="71628"/>
                </a:lnTo>
                <a:lnTo>
                  <a:pt x="559747" y="60004"/>
                </a:lnTo>
                <a:close/>
              </a:path>
              <a:path w="611504" h="119379">
                <a:moveTo>
                  <a:pt x="509016" y="1524"/>
                </a:moveTo>
                <a:lnTo>
                  <a:pt x="501396" y="3048"/>
                </a:lnTo>
                <a:lnTo>
                  <a:pt x="495300" y="15240"/>
                </a:lnTo>
                <a:lnTo>
                  <a:pt x="496824" y="22860"/>
                </a:lnTo>
                <a:lnTo>
                  <a:pt x="502920" y="25908"/>
                </a:lnTo>
                <a:lnTo>
                  <a:pt x="538266" y="47116"/>
                </a:lnTo>
                <a:lnTo>
                  <a:pt x="585216" y="47244"/>
                </a:lnTo>
                <a:lnTo>
                  <a:pt x="585216" y="73152"/>
                </a:lnTo>
                <a:lnTo>
                  <a:pt x="589788" y="73152"/>
                </a:lnTo>
                <a:lnTo>
                  <a:pt x="611124" y="60960"/>
                </a:lnTo>
                <a:lnTo>
                  <a:pt x="515112" y="4572"/>
                </a:lnTo>
                <a:lnTo>
                  <a:pt x="509016" y="1524"/>
                </a:lnTo>
                <a:close/>
              </a:path>
              <a:path w="611504" h="119379">
                <a:moveTo>
                  <a:pt x="73820" y="45850"/>
                </a:moveTo>
                <a:lnTo>
                  <a:pt x="51376" y="58867"/>
                </a:lnTo>
                <a:lnTo>
                  <a:pt x="72857" y="71755"/>
                </a:lnTo>
                <a:lnTo>
                  <a:pt x="537303" y="73021"/>
                </a:lnTo>
                <a:lnTo>
                  <a:pt x="559747" y="60004"/>
                </a:lnTo>
                <a:lnTo>
                  <a:pt x="538266" y="47116"/>
                </a:lnTo>
                <a:lnTo>
                  <a:pt x="73820" y="45850"/>
                </a:lnTo>
                <a:close/>
              </a:path>
              <a:path w="611504" h="119379">
                <a:moveTo>
                  <a:pt x="25908" y="45720"/>
                </a:moveTo>
                <a:lnTo>
                  <a:pt x="25908" y="71628"/>
                </a:lnTo>
                <a:lnTo>
                  <a:pt x="72857" y="71755"/>
                </a:lnTo>
                <a:lnTo>
                  <a:pt x="70104" y="70104"/>
                </a:lnTo>
                <a:lnTo>
                  <a:pt x="32004" y="70104"/>
                </a:lnTo>
                <a:lnTo>
                  <a:pt x="32004" y="47244"/>
                </a:lnTo>
                <a:lnTo>
                  <a:pt x="71417" y="47244"/>
                </a:lnTo>
                <a:lnTo>
                  <a:pt x="73820" y="45850"/>
                </a:lnTo>
                <a:lnTo>
                  <a:pt x="25908" y="45720"/>
                </a:lnTo>
                <a:close/>
              </a:path>
              <a:path w="611504" h="119379">
                <a:moveTo>
                  <a:pt x="579120" y="48768"/>
                </a:moveTo>
                <a:lnTo>
                  <a:pt x="559747" y="60004"/>
                </a:lnTo>
                <a:lnTo>
                  <a:pt x="579120" y="71628"/>
                </a:lnTo>
                <a:lnTo>
                  <a:pt x="579120" y="48768"/>
                </a:lnTo>
                <a:close/>
              </a:path>
              <a:path w="611504" h="119379">
                <a:moveTo>
                  <a:pt x="585216" y="48768"/>
                </a:moveTo>
                <a:lnTo>
                  <a:pt x="579120" y="48768"/>
                </a:lnTo>
                <a:lnTo>
                  <a:pt x="579120" y="71628"/>
                </a:lnTo>
                <a:lnTo>
                  <a:pt x="585216" y="71628"/>
                </a:lnTo>
                <a:lnTo>
                  <a:pt x="585216" y="48768"/>
                </a:lnTo>
                <a:close/>
              </a:path>
              <a:path w="611504" h="119379">
                <a:moveTo>
                  <a:pt x="32004" y="47244"/>
                </a:moveTo>
                <a:lnTo>
                  <a:pt x="32004" y="70104"/>
                </a:lnTo>
                <a:lnTo>
                  <a:pt x="51376" y="58867"/>
                </a:lnTo>
                <a:lnTo>
                  <a:pt x="32004" y="47244"/>
                </a:lnTo>
                <a:close/>
              </a:path>
              <a:path w="611504" h="119379">
                <a:moveTo>
                  <a:pt x="51376" y="58867"/>
                </a:moveTo>
                <a:lnTo>
                  <a:pt x="32004" y="70104"/>
                </a:lnTo>
                <a:lnTo>
                  <a:pt x="70104" y="70104"/>
                </a:lnTo>
                <a:lnTo>
                  <a:pt x="51376" y="58867"/>
                </a:lnTo>
                <a:close/>
              </a:path>
              <a:path w="611504" h="119379">
                <a:moveTo>
                  <a:pt x="538266" y="47116"/>
                </a:moveTo>
                <a:lnTo>
                  <a:pt x="559747" y="60004"/>
                </a:lnTo>
                <a:lnTo>
                  <a:pt x="579120" y="48768"/>
                </a:lnTo>
                <a:lnTo>
                  <a:pt x="585216" y="48768"/>
                </a:lnTo>
                <a:lnTo>
                  <a:pt x="585216" y="47244"/>
                </a:lnTo>
                <a:lnTo>
                  <a:pt x="538266" y="47116"/>
                </a:lnTo>
                <a:close/>
              </a:path>
              <a:path w="611504" h="119379">
                <a:moveTo>
                  <a:pt x="71417" y="47244"/>
                </a:moveTo>
                <a:lnTo>
                  <a:pt x="32004" y="47244"/>
                </a:lnTo>
                <a:lnTo>
                  <a:pt x="51376" y="58867"/>
                </a:lnTo>
                <a:lnTo>
                  <a:pt x="71417" y="47244"/>
                </a:lnTo>
                <a:close/>
              </a:path>
              <a:path w="611504" h="119379">
                <a:moveTo>
                  <a:pt x="74045" y="45720"/>
                </a:moveTo>
                <a:lnTo>
                  <a:pt x="25908" y="45720"/>
                </a:lnTo>
                <a:lnTo>
                  <a:pt x="73820" y="45850"/>
                </a:lnTo>
                <a:lnTo>
                  <a:pt x="74045" y="45720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1408" y="2407729"/>
            <a:ext cx="666432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CC3300"/>
                </a:solidFill>
                <a:latin typeface="Arial"/>
                <a:cs typeface="Arial"/>
              </a:rPr>
              <a:t>Sinus Regular </a:t>
            </a:r>
            <a:r>
              <a:rPr dirty="0" sz="2400" b="1">
                <a:solidFill>
                  <a:srgbClr val="CC3300"/>
                </a:solidFill>
                <a:latin typeface="Arial"/>
                <a:cs typeface="Arial"/>
              </a:rPr>
              <a:t>: </a:t>
            </a:r>
            <a:r>
              <a:rPr dirty="0" sz="2400" spc="-5">
                <a:latin typeface="Arial"/>
                <a:cs typeface="Arial"/>
              </a:rPr>
              <a:t>distance between R-R: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51408" y="598932"/>
            <a:ext cx="8115934" cy="14547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R="353695">
              <a:lnSpc>
                <a:spcPct val="100000"/>
              </a:lnSpc>
            </a:pPr>
            <a:r>
              <a:rPr dirty="0" spc="-45"/>
              <a:t>Rythm</a:t>
            </a:r>
          </a:p>
          <a:p>
            <a:pPr marL="12700">
              <a:lnSpc>
                <a:spcPct val="100000"/>
              </a:lnSpc>
              <a:spcBef>
                <a:spcPts val="1280"/>
              </a:spcBef>
              <a:tabLst>
                <a:tab pos="5335270" algn="l"/>
              </a:tabLst>
            </a:pPr>
            <a:r>
              <a:rPr dirty="0" sz="2400" spc="-5">
                <a:solidFill>
                  <a:srgbClr val="000000"/>
                </a:solidFill>
              </a:rPr>
              <a:t>Sinus rhythm</a:t>
            </a:r>
            <a:r>
              <a:rPr dirty="0" sz="2400" spc="-5" b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dirty="0" sz="2400" b="0">
                <a:solidFill>
                  <a:srgbClr val="000000"/>
                </a:solidFill>
                <a:latin typeface="Times New Roman"/>
                <a:cs typeface="Times New Roman"/>
              </a:rPr>
              <a:t>P </a:t>
            </a:r>
            <a:r>
              <a:rPr dirty="0" sz="2400" spc="-5" b="0">
                <a:solidFill>
                  <a:srgbClr val="000000"/>
                </a:solidFill>
                <a:latin typeface="Times New Roman"/>
                <a:cs typeface="Times New Roman"/>
              </a:rPr>
              <a:t>wave before</a:t>
            </a:r>
            <a:r>
              <a:rPr dirty="0" sz="2400" spc="-4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0">
                <a:solidFill>
                  <a:srgbClr val="000000"/>
                </a:solidFill>
                <a:latin typeface="Times New Roman"/>
                <a:cs typeface="Times New Roman"/>
              </a:rPr>
              <a:t>every</a:t>
            </a:r>
            <a:r>
              <a:rPr dirty="0" sz="2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0">
                <a:solidFill>
                  <a:srgbClr val="000000"/>
                </a:solidFill>
                <a:latin typeface="Times New Roman"/>
                <a:cs typeface="Times New Roman"/>
              </a:rPr>
              <a:t>QRS:	Impulse from SA</a:t>
            </a:r>
            <a:r>
              <a:rPr dirty="0" sz="2400" spc="-19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5407" y="443484"/>
            <a:ext cx="2395220" cy="9144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Arial"/>
                <a:cs typeface="Arial"/>
              </a:rPr>
              <a:t>Rythm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408" y="1832355"/>
            <a:ext cx="8844280" cy="166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Sinus arrythmia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(normal physiological</a:t>
            </a:r>
            <a:r>
              <a:rPr dirty="0" sz="2800" spc="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phenomenon)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54687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21DD52"/>
                </a:solidFill>
                <a:latin typeface="Arial"/>
                <a:cs typeface="Arial"/>
              </a:rPr>
              <a:t>Deep inspiration :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Rwaves closer :fast</a:t>
            </a:r>
            <a:r>
              <a:rPr dirty="0" sz="32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rate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408" y="4758435"/>
            <a:ext cx="556069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SzPct val="54687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21DD52"/>
                </a:solidFill>
                <a:latin typeface="Arial"/>
                <a:cs typeface="Arial"/>
              </a:rPr>
              <a:t>Deep expiration:</a:t>
            </a:r>
            <a:r>
              <a:rPr dirty="0" sz="3200" spc="-40">
                <a:solidFill>
                  <a:srgbClr val="21DD52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bradycardia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0443" y="262635"/>
            <a:ext cx="2523490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333399"/>
                </a:solidFill>
              </a:rPr>
              <a:t>Heart</a:t>
            </a:r>
            <a:r>
              <a:rPr dirty="0" sz="4400" spc="-110">
                <a:solidFill>
                  <a:srgbClr val="333399"/>
                </a:solidFill>
              </a:rPr>
              <a:t> </a:t>
            </a:r>
            <a:r>
              <a:rPr dirty="0" sz="4400">
                <a:solidFill>
                  <a:srgbClr val="333399"/>
                </a:solidFill>
              </a:rPr>
              <a:t>rate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4172711" y="906018"/>
            <a:ext cx="2498090" cy="0"/>
          </a:xfrm>
          <a:custGeom>
            <a:avLst/>
            <a:gdLst/>
            <a:ahLst/>
            <a:cxnLst/>
            <a:rect l="l" t="t" r="r" b="b"/>
            <a:pathLst>
              <a:path w="2498090" h="0">
                <a:moveTo>
                  <a:pt x="0" y="0"/>
                </a:moveTo>
                <a:lnTo>
                  <a:pt x="2497836" y="0"/>
                </a:lnTo>
              </a:path>
            </a:pathLst>
          </a:custGeom>
          <a:ln w="56388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2731" y="1386332"/>
            <a:ext cx="8861425" cy="9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ct val="100000"/>
              </a:lnSpc>
            </a:pPr>
            <a:r>
              <a:rPr dirty="0" sz="2800" spc="-5" b="1">
                <a:latin typeface="Times New Roman"/>
                <a:cs typeface="Times New Roman"/>
              </a:rPr>
              <a:t>Examine the distance </a:t>
            </a:r>
            <a:r>
              <a:rPr dirty="0" sz="2800" spc="-10" b="1">
                <a:latin typeface="Times New Roman"/>
                <a:cs typeface="Times New Roman"/>
              </a:rPr>
              <a:t>between </a:t>
            </a:r>
            <a:r>
              <a:rPr dirty="0" sz="2800" spc="-5" b="1">
                <a:latin typeface="Times New Roman"/>
                <a:cs typeface="Times New Roman"/>
              </a:rPr>
              <a:t>QRS</a:t>
            </a:r>
            <a:r>
              <a:rPr dirty="0" sz="2800" spc="6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complexes.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800" spc="-5" b="1">
                <a:latin typeface="Times New Roman"/>
                <a:cs typeface="Times New Roman"/>
              </a:rPr>
              <a:t>If the distances are regular, use one </a:t>
            </a:r>
            <a:r>
              <a:rPr dirty="0" sz="2800" b="1">
                <a:latin typeface="Times New Roman"/>
                <a:cs typeface="Times New Roman"/>
              </a:rPr>
              <a:t>of </a:t>
            </a:r>
            <a:r>
              <a:rPr dirty="0" sz="2800" spc="-5" b="1">
                <a:latin typeface="Times New Roman"/>
                <a:cs typeface="Times New Roman"/>
              </a:rPr>
              <a:t>these </a:t>
            </a:r>
            <a:r>
              <a:rPr dirty="0" sz="2800" spc="-15" b="1">
                <a:latin typeface="Times New Roman"/>
                <a:cs typeface="Times New Roman"/>
              </a:rPr>
              <a:t>two</a:t>
            </a:r>
            <a:r>
              <a:rPr dirty="0" sz="2800" spc="7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formulas: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9928" y="3291840"/>
            <a:ext cx="7226934" cy="381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703070">
              <a:lnSpc>
                <a:spcPct val="100000"/>
              </a:lnSpc>
            </a:pPr>
            <a:r>
              <a:rPr dirty="0" sz="2400" spc="-5" b="1">
                <a:solidFill>
                  <a:srgbClr val="6B6BCF"/>
                </a:solidFill>
                <a:latin typeface="Arial"/>
                <a:cs typeface="Arial"/>
              </a:rPr>
              <a:t>300</a:t>
            </a:r>
            <a:endParaRPr sz="2400">
              <a:latin typeface="Arial"/>
              <a:cs typeface="Arial"/>
            </a:endParaRPr>
          </a:p>
          <a:p>
            <a:pPr marL="2741930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solidFill>
                  <a:srgbClr val="6B6BCF"/>
                </a:solidFill>
                <a:latin typeface="Arial"/>
                <a:cs typeface="Arial"/>
              </a:rPr>
              <a:t>Big squares </a:t>
            </a:r>
            <a:r>
              <a:rPr dirty="0" sz="2400" b="1">
                <a:solidFill>
                  <a:srgbClr val="6B6BCF"/>
                </a:solidFill>
                <a:latin typeface="Arial"/>
                <a:cs typeface="Arial"/>
              </a:rPr>
              <a:t>between</a:t>
            </a:r>
            <a:r>
              <a:rPr dirty="0" sz="2400" spc="-10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B6BCF"/>
                </a:solidFill>
                <a:latin typeface="Arial"/>
                <a:cs typeface="Arial"/>
              </a:rPr>
              <a:t>R-R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2800" spc="-5" b="1" u="heavy">
                <a:latin typeface="Arial"/>
                <a:cs typeface="Arial"/>
              </a:rPr>
              <a:t>Or:</a:t>
            </a:r>
            <a:endParaRPr sz="2800">
              <a:latin typeface="Arial"/>
              <a:cs typeface="Arial"/>
            </a:endParaRPr>
          </a:p>
          <a:p>
            <a:pPr algn="ctr" marL="1704975">
              <a:lnSpc>
                <a:spcPct val="100000"/>
              </a:lnSpc>
              <a:spcBef>
                <a:spcPts val="590"/>
              </a:spcBef>
            </a:pPr>
            <a:r>
              <a:rPr dirty="0" sz="2400" spc="-5" b="1">
                <a:solidFill>
                  <a:srgbClr val="6B6BCF"/>
                </a:solidFill>
                <a:latin typeface="Arial"/>
                <a:cs typeface="Arial"/>
              </a:rPr>
              <a:t>1500</a:t>
            </a:r>
            <a:endParaRPr sz="2400">
              <a:latin typeface="Arial"/>
              <a:cs typeface="Arial"/>
            </a:endParaRPr>
          </a:p>
          <a:p>
            <a:pPr algn="ctr" marL="1715770">
              <a:lnSpc>
                <a:spcPct val="100000"/>
              </a:lnSpc>
              <a:spcBef>
                <a:spcPts val="1055"/>
              </a:spcBef>
            </a:pPr>
            <a:r>
              <a:rPr dirty="0" sz="2400" spc="-5" b="1">
                <a:solidFill>
                  <a:srgbClr val="6B6BCF"/>
                </a:solidFill>
                <a:latin typeface="Arial"/>
                <a:cs typeface="Arial"/>
              </a:rPr>
              <a:t>Small squares </a:t>
            </a:r>
            <a:r>
              <a:rPr dirty="0" sz="2400" b="1">
                <a:solidFill>
                  <a:srgbClr val="6B6BCF"/>
                </a:solidFill>
                <a:latin typeface="Arial"/>
                <a:cs typeface="Arial"/>
              </a:rPr>
              <a:t>between</a:t>
            </a:r>
            <a:r>
              <a:rPr dirty="0" sz="2400" spc="-10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B6BCF"/>
                </a:solidFill>
                <a:latin typeface="Arial"/>
                <a:cs typeface="Arial"/>
              </a:rPr>
              <a:t>R-R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000"/>
              </a:spcBef>
            </a:pPr>
            <a:r>
              <a:rPr dirty="0" sz="2800" spc="-5" b="1">
                <a:latin typeface="Times New Roman"/>
                <a:cs typeface="Times New Roman"/>
              </a:rPr>
              <a:t>To obtain the heart rate in beats per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minute.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44467" y="3703320"/>
            <a:ext cx="3884929" cy="36830"/>
          </a:xfrm>
          <a:custGeom>
            <a:avLst/>
            <a:gdLst/>
            <a:ahLst/>
            <a:cxnLst/>
            <a:rect l="l" t="t" r="r" b="b"/>
            <a:pathLst>
              <a:path w="3884929" h="36829">
                <a:moveTo>
                  <a:pt x="0" y="36575"/>
                </a:moveTo>
                <a:lnTo>
                  <a:pt x="3884676" y="36575"/>
                </a:lnTo>
                <a:lnTo>
                  <a:pt x="3884676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4467" y="3703320"/>
            <a:ext cx="3884929" cy="36830"/>
          </a:xfrm>
          <a:custGeom>
            <a:avLst/>
            <a:gdLst/>
            <a:ahLst/>
            <a:cxnLst/>
            <a:rect l="l" t="t" r="r" b="b"/>
            <a:pathLst>
              <a:path w="3884929" h="36829">
                <a:moveTo>
                  <a:pt x="0" y="36575"/>
                </a:moveTo>
                <a:lnTo>
                  <a:pt x="3884676" y="36575"/>
                </a:lnTo>
                <a:lnTo>
                  <a:pt x="3884676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44467" y="5590032"/>
            <a:ext cx="4265930" cy="36830"/>
          </a:xfrm>
          <a:custGeom>
            <a:avLst/>
            <a:gdLst/>
            <a:ahLst/>
            <a:cxnLst/>
            <a:rect l="l" t="t" r="r" b="b"/>
            <a:pathLst>
              <a:path w="4265930" h="36829">
                <a:moveTo>
                  <a:pt x="0" y="36575"/>
                </a:moveTo>
                <a:lnTo>
                  <a:pt x="4265676" y="36575"/>
                </a:lnTo>
                <a:lnTo>
                  <a:pt x="4265676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44467" y="5590032"/>
            <a:ext cx="4265930" cy="36830"/>
          </a:xfrm>
          <a:custGeom>
            <a:avLst/>
            <a:gdLst/>
            <a:ahLst/>
            <a:cxnLst/>
            <a:rect l="l" t="t" r="r" b="b"/>
            <a:pathLst>
              <a:path w="4265930" h="36829">
                <a:moveTo>
                  <a:pt x="0" y="36575"/>
                </a:moveTo>
                <a:lnTo>
                  <a:pt x="4265676" y="36575"/>
                </a:lnTo>
                <a:lnTo>
                  <a:pt x="4265676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6067" y="350520"/>
            <a:ext cx="518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90208" y="847344"/>
            <a:ext cx="2679065" cy="147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1 complex every 1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 </a:t>
            </a:r>
            <a:r>
              <a:rPr dirty="0" sz="1800" spc="-5" b="1" i="1">
                <a:latin typeface="Arial"/>
                <a:cs typeface="Arial"/>
              </a:rPr>
              <a:t>division =</a:t>
            </a:r>
            <a:r>
              <a:rPr dirty="0" sz="1800" spc="-9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300/min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1 complex every 2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150/min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0208" y="2980944"/>
            <a:ext cx="2742565" cy="3772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858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1 complex every 3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100/min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6858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1 complex every 4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75/min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917064" algn="l"/>
              </a:tabLst>
            </a:pPr>
            <a:r>
              <a:rPr dirty="0" sz="1800" spc="-5" b="1" i="1">
                <a:latin typeface="Arial"/>
                <a:cs typeface="Arial"/>
              </a:rPr>
              <a:t>1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complex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every	5</a:t>
            </a:r>
            <a:r>
              <a:rPr dirty="0" sz="1800" spc="-9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60/min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917064" algn="l"/>
              </a:tabLst>
            </a:pPr>
            <a:r>
              <a:rPr dirty="0" sz="1800" spc="-5" b="1" i="1">
                <a:latin typeface="Arial"/>
                <a:cs typeface="Arial"/>
              </a:rPr>
              <a:t>1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complex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every	6</a:t>
            </a:r>
            <a:r>
              <a:rPr dirty="0" sz="1800" spc="-9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major 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divisions =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50/min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2220" y="1871472"/>
            <a:ext cx="5341620" cy="400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1067" y="3112008"/>
            <a:ext cx="3580129" cy="904240"/>
          </a:xfrm>
          <a:custGeom>
            <a:avLst/>
            <a:gdLst/>
            <a:ahLst/>
            <a:cxnLst/>
            <a:rect l="l" t="t" r="r" b="b"/>
            <a:pathLst>
              <a:path w="3580129" h="904239">
                <a:moveTo>
                  <a:pt x="3579876" y="649223"/>
                </a:moveTo>
                <a:lnTo>
                  <a:pt x="3538728" y="662749"/>
                </a:lnTo>
                <a:lnTo>
                  <a:pt x="3518154" y="669155"/>
                </a:lnTo>
                <a:lnTo>
                  <a:pt x="3497579" y="675131"/>
                </a:lnTo>
                <a:lnTo>
                  <a:pt x="3497579" y="804671"/>
                </a:lnTo>
                <a:lnTo>
                  <a:pt x="3518154" y="798052"/>
                </a:lnTo>
                <a:lnTo>
                  <a:pt x="3559302" y="785383"/>
                </a:lnTo>
                <a:lnTo>
                  <a:pt x="3579876" y="778763"/>
                </a:lnTo>
                <a:lnTo>
                  <a:pt x="3579876" y="649223"/>
                </a:lnTo>
                <a:close/>
              </a:path>
              <a:path w="3580129" h="904239">
                <a:moveTo>
                  <a:pt x="3412235" y="697991"/>
                </a:moveTo>
                <a:lnTo>
                  <a:pt x="3328415" y="716279"/>
                </a:lnTo>
                <a:lnTo>
                  <a:pt x="3328415" y="845819"/>
                </a:lnTo>
                <a:lnTo>
                  <a:pt x="3412235" y="827531"/>
                </a:lnTo>
                <a:lnTo>
                  <a:pt x="3412235" y="697991"/>
                </a:lnTo>
                <a:close/>
              </a:path>
              <a:path w="3580129" h="904239">
                <a:moveTo>
                  <a:pt x="3241547" y="733043"/>
                </a:moveTo>
                <a:lnTo>
                  <a:pt x="3220069" y="736234"/>
                </a:lnTo>
                <a:lnTo>
                  <a:pt x="3177682" y="742045"/>
                </a:lnTo>
                <a:lnTo>
                  <a:pt x="3156204" y="745235"/>
                </a:lnTo>
                <a:lnTo>
                  <a:pt x="3156204" y="874776"/>
                </a:lnTo>
                <a:lnTo>
                  <a:pt x="3177682" y="871585"/>
                </a:lnTo>
                <a:lnTo>
                  <a:pt x="3220069" y="865774"/>
                </a:lnTo>
                <a:lnTo>
                  <a:pt x="3241547" y="862583"/>
                </a:lnTo>
                <a:lnTo>
                  <a:pt x="3241547" y="733043"/>
                </a:lnTo>
                <a:close/>
              </a:path>
              <a:path w="3580129" h="904239">
                <a:moveTo>
                  <a:pt x="1055380" y="615695"/>
                </a:moveTo>
                <a:lnTo>
                  <a:pt x="973835" y="615695"/>
                </a:lnTo>
                <a:lnTo>
                  <a:pt x="973835" y="618743"/>
                </a:lnTo>
                <a:lnTo>
                  <a:pt x="975359" y="623315"/>
                </a:lnTo>
                <a:lnTo>
                  <a:pt x="976883" y="630935"/>
                </a:lnTo>
                <a:lnTo>
                  <a:pt x="984504" y="669035"/>
                </a:lnTo>
                <a:lnTo>
                  <a:pt x="1048369" y="674608"/>
                </a:lnTo>
                <a:lnTo>
                  <a:pt x="1069847" y="676655"/>
                </a:lnTo>
                <a:lnTo>
                  <a:pt x="1064466" y="658677"/>
                </a:lnTo>
                <a:lnTo>
                  <a:pt x="1059942" y="641413"/>
                </a:lnTo>
                <a:lnTo>
                  <a:pt x="1056560" y="625006"/>
                </a:lnTo>
                <a:lnTo>
                  <a:pt x="1055380" y="615695"/>
                </a:lnTo>
                <a:close/>
              </a:path>
              <a:path w="3580129" h="904239">
                <a:moveTo>
                  <a:pt x="1043845" y="263651"/>
                </a:moveTo>
                <a:lnTo>
                  <a:pt x="908304" y="263651"/>
                </a:lnTo>
                <a:lnTo>
                  <a:pt x="924020" y="265652"/>
                </a:lnTo>
                <a:lnTo>
                  <a:pt x="936879" y="269366"/>
                </a:lnTo>
                <a:lnTo>
                  <a:pt x="962977" y="304799"/>
                </a:lnTo>
                <a:lnTo>
                  <a:pt x="966216" y="336803"/>
                </a:lnTo>
                <a:lnTo>
                  <a:pt x="966216" y="348995"/>
                </a:lnTo>
                <a:lnTo>
                  <a:pt x="952476" y="355853"/>
                </a:lnTo>
                <a:lnTo>
                  <a:pt x="934021" y="362711"/>
                </a:lnTo>
                <a:lnTo>
                  <a:pt x="910709" y="369569"/>
                </a:lnTo>
                <a:lnTo>
                  <a:pt x="882395" y="376427"/>
                </a:lnTo>
                <a:lnTo>
                  <a:pt x="861821" y="382666"/>
                </a:lnTo>
                <a:lnTo>
                  <a:pt x="813816" y="405383"/>
                </a:lnTo>
                <a:lnTo>
                  <a:pt x="784669" y="439031"/>
                </a:lnTo>
                <a:lnTo>
                  <a:pt x="766952" y="489203"/>
                </a:lnTo>
                <a:lnTo>
                  <a:pt x="763523" y="528827"/>
                </a:lnTo>
                <a:lnTo>
                  <a:pt x="765476" y="558522"/>
                </a:lnTo>
                <a:lnTo>
                  <a:pt x="780240" y="610481"/>
                </a:lnTo>
                <a:lnTo>
                  <a:pt x="808505" y="650486"/>
                </a:lnTo>
                <a:lnTo>
                  <a:pt x="847986" y="671679"/>
                </a:lnTo>
                <a:lnTo>
                  <a:pt x="871728" y="675131"/>
                </a:lnTo>
                <a:lnTo>
                  <a:pt x="886301" y="674274"/>
                </a:lnTo>
                <a:lnTo>
                  <a:pt x="926592" y="661415"/>
                </a:lnTo>
                <a:lnTo>
                  <a:pt x="962382" y="629697"/>
                </a:lnTo>
                <a:lnTo>
                  <a:pt x="973835" y="615695"/>
                </a:lnTo>
                <a:lnTo>
                  <a:pt x="1055380" y="615695"/>
                </a:lnTo>
                <a:lnTo>
                  <a:pt x="1054608" y="609600"/>
                </a:lnTo>
                <a:lnTo>
                  <a:pt x="1052607" y="591597"/>
                </a:lnTo>
                <a:lnTo>
                  <a:pt x="1052193" y="585215"/>
                </a:lnTo>
                <a:lnTo>
                  <a:pt x="897635" y="585215"/>
                </a:lnTo>
                <a:lnTo>
                  <a:pt x="864107" y="563879"/>
                </a:lnTo>
                <a:lnTo>
                  <a:pt x="850392" y="516635"/>
                </a:lnTo>
                <a:lnTo>
                  <a:pt x="851511" y="503491"/>
                </a:lnTo>
                <a:lnTo>
                  <a:pt x="874323" y="466105"/>
                </a:lnTo>
                <a:lnTo>
                  <a:pt x="914399" y="451103"/>
                </a:lnTo>
                <a:lnTo>
                  <a:pt x="930640" y="445912"/>
                </a:lnTo>
                <a:lnTo>
                  <a:pt x="944879" y="441578"/>
                </a:lnTo>
                <a:lnTo>
                  <a:pt x="956833" y="437816"/>
                </a:lnTo>
                <a:lnTo>
                  <a:pt x="966216" y="434339"/>
                </a:lnTo>
                <a:lnTo>
                  <a:pt x="1050272" y="434339"/>
                </a:lnTo>
                <a:lnTo>
                  <a:pt x="1050678" y="400430"/>
                </a:lnTo>
                <a:lnTo>
                  <a:pt x="1051559" y="362711"/>
                </a:lnTo>
                <a:lnTo>
                  <a:pt x="1050726" y="323826"/>
                </a:lnTo>
                <a:lnTo>
                  <a:pt x="1048321" y="291655"/>
                </a:lnTo>
                <a:lnTo>
                  <a:pt x="1044487" y="266057"/>
                </a:lnTo>
                <a:lnTo>
                  <a:pt x="1043845" y="263651"/>
                </a:lnTo>
                <a:close/>
              </a:path>
              <a:path w="3580129" h="904239">
                <a:moveTo>
                  <a:pt x="1050272" y="434339"/>
                </a:moveTo>
                <a:lnTo>
                  <a:pt x="966216" y="434339"/>
                </a:lnTo>
                <a:lnTo>
                  <a:pt x="966143" y="466105"/>
                </a:lnTo>
                <a:lnTo>
                  <a:pt x="965954" y="481369"/>
                </a:lnTo>
                <a:lnTo>
                  <a:pt x="963168" y="522731"/>
                </a:lnTo>
                <a:lnTo>
                  <a:pt x="941832" y="563879"/>
                </a:lnTo>
                <a:lnTo>
                  <a:pt x="897635" y="585215"/>
                </a:lnTo>
                <a:lnTo>
                  <a:pt x="1052193" y="585215"/>
                </a:lnTo>
                <a:lnTo>
                  <a:pt x="1051178" y="569594"/>
                </a:lnTo>
                <a:lnTo>
                  <a:pt x="1050387" y="545591"/>
                </a:lnTo>
                <a:lnTo>
                  <a:pt x="1050306" y="541972"/>
                </a:lnTo>
                <a:lnTo>
                  <a:pt x="1050065" y="516635"/>
                </a:lnTo>
                <a:lnTo>
                  <a:pt x="1050169" y="451103"/>
                </a:lnTo>
                <a:lnTo>
                  <a:pt x="1050272" y="434339"/>
                </a:lnTo>
                <a:close/>
              </a:path>
              <a:path w="3580129" h="904239">
                <a:moveTo>
                  <a:pt x="914399" y="166115"/>
                </a:moveTo>
                <a:lnTo>
                  <a:pt x="858393" y="171640"/>
                </a:lnTo>
                <a:lnTo>
                  <a:pt x="818387" y="196595"/>
                </a:lnTo>
                <a:lnTo>
                  <a:pt x="790956" y="240029"/>
                </a:lnTo>
                <a:lnTo>
                  <a:pt x="772668" y="301751"/>
                </a:lnTo>
                <a:lnTo>
                  <a:pt x="792122" y="306585"/>
                </a:lnTo>
                <a:lnTo>
                  <a:pt x="811720" y="311848"/>
                </a:lnTo>
                <a:lnTo>
                  <a:pt x="851916" y="323088"/>
                </a:lnTo>
                <a:lnTo>
                  <a:pt x="855868" y="307347"/>
                </a:lnTo>
                <a:lnTo>
                  <a:pt x="860679" y="294322"/>
                </a:lnTo>
                <a:lnTo>
                  <a:pt x="887730" y="266890"/>
                </a:lnTo>
                <a:lnTo>
                  <a:pt x="908304" y="263651"/>
                </a:lnTo>
                <a:lnTo>
                  <a:pt x="1043845" y="263651"/>
                </a:lnTo>
                <a:lnTo>
                  <a:pt x="1039368" y="246887"/>
                </a:lnTo>
                <a:lnTo>
                  <a:pt x="1012578" y="202525"/>
                </a:lnTo>
                <a:lnTo>
                  <a:pt x="964501" y="173736"/>
                </a:lnTo>
                <a:lnTo>
                  <a:pt x="941236" y="168640"/>
                </a:lnTo>
                <a:lnTo>
                  <a:pt x="914399" y="166115"/>
                </a:lnTo>
                <a:close/>
              </a:path>
              <a:path w="3580129" h="904239">
                <a:moveTo>
                  <a:pt x="2515552" y="382238"/>
                </a:moveTo>
                <a:lnTo>
                  <a:pt x="2472118" y="393668"/>
                </a:lnTo>
                <a:lnTo>
                  <a:pt x="2433827" y="421100"/>
                </a:lnTo>
                <a:lnTo>
                  <a:pt x="2404110" y="464534"/>
                </a:lnTo>
                <a:lnTo>
                  <a:pt x="2383559" y="521374"/>
                </a:lnTo>
                <a:lnTo>
                  <a:pt x="2372748" y="582477"/>
                </a:lnTo>
                <a:lnTo>
                  <a:pt x="2371344" y="614171"/>
                </a:lnTo>
                <a:lnTo>
                  <a:pt x="2372748" y="655010"/>
                </a:lnTo>
                <a:lnTo>
                  <a:pt x="2383559" y="727543"/>
                </a:lnTo>
                <a:lnTo>
                  <a:pt x="2404348" y="788098"/>
                </a:lnTo>
                <a:lnTo>
                  <a:pt x="2435113" y="836104"/>
                </a:lnTo>
                <a:lnTo>
                  <a:pt x="2474475" y="870132"/>
                </a:lnTo>
                <a:lnTo>
                  <a:pt x="2517290" y="889039"/>
                </a:lnTo>
                <a:lnTo>
                  <a:pt x="2538984" y="893063"/>
                </a:lnTo>
                <a:lnTo>
                  <a:pt x="2573869" y="890754"/>
                </a:lnTo>
                <a:lnTo>
                  <a:pt x="2633924" y="858131"/>
                </a:lnTo>
                <a:lnTo>
                  <a:pt x="2659380" y="827531"/>
                </a:lnTo>
                <a:lnTo>
                  <a:pt x="2680263" y="789551"/>
                </a:lnTo>
                <a:lnTo>
                  <a:pt x="2680827" y="787907"/>
                </a:lnTo>
                <a:lnTo>
                  <a:pt x="2538984" y="787907"/>
                </a:lnTo>
                <a:lnTo>
                  <a:pt x="2522672" y="784217"/>
                </a:lnTo>
                <a:lnTo>
                  <a:pt x="2482596" y="743711"/>
                </a:lnTo>
                <a:lnTo>
                  <a:pt x="2465451" y="694753"/>
                </a:lnTo>
                <a:lnTo>
                  <a:pt x="2459735" y="630935"/>
                </a:lnTo>
                <a:lnTo>
                  <a:pt x="2461164" y="596645"/>
                </a:lnTo>
                <a:lnTo>
                  <a:pt x="2472594" y="541781"/>
                </a:lnTo>
                <a:lnTo>
                  <a:pt x="2494621" y="505467"/>
                </a:lnTo>
                <a:lnTo>
                  <a:pt x="2538984" y="487679"/>
                </a:lnTo>
                <a:lnTo>
                  <a:pt x="2673217" y="487679"/>
                </a:lnTo>
                <a:lnTo>
                  <a:pt x="2659380" y="461771"/>
                </a:lnTo>
                <a:lnTo>
                  <a:pt x="2633924" y="428601"/>
                </a:lnTo>
                <a:lnTo>
                  <a:pt x="2605468" y="404431"/>
                </a:lnTo>
                <a:lnTo>
                  <a:pt x="2573869" y="389120"/>
                </a:lnTo>
                <a:lnTo>
                  <a:pt x="2538984" y="382523"/>
                </a:lnTo>
                <a:lnTo>
                  <a:pt x="2515552" y="382238"/>
                </a:lnTo>
                <a:close/>
              </a:path>
              <a:path w="3580129" h="904239">
                <a:moveTo>
                  <a:pt x="1976628" y="134111"/>
                </a:moveTo>
                <a:lnTo>
                  <a:pt x="1994462" y="180340"/>
                </a:lnTo>
                <a:lnTo>
                  <a:pt x="2012397" y="226568"/>
                </a:lnTo>
                <a:lnTo>
                  <a:pt x="2030419" y="272796"/>
                </a:lnTo>
                <a:lnTo>
                  <a:pt x="2048517" y="319024"/>
                </a:lnTo>
                <a:lnTo>
                  <a:pt x="2074935" y="386214"/>
                </a:lnTo>
                <a:lnTo>
                  <a:pt x="2139696" y="550163"/>
                </a:lnTo>
                <a:lnTo>
                  <a:pt x="2139696" y="833627"/>
                </a:lnTo>
                <a:lnTo>
                  <a:pt x="2228087" y="847343"/>
                </a:lnTo>
                <a:lnTo>
                  <a:pt x="2228087" y="563879"/>
                </a:lnTo>
                <a:lnTo>
                  <a:pt x="2286338" y="432815"/>
                </a:lnTo>
                <a:lnTo>
                  <a:pt x="2186940" y="432815"/>
                </a:lnTo>
                <a:lnTo>
                  <a:pt x="2167925" y="382238"/>
                </a:lnTo>
                <a:lnTo>
                  <a:pt x="2134361" y="292417"/>
                </a:lnTo>
                <a:lnTo>
                  <a:pt x="2081783" y="150875"/>
                </a:lnTo>
                <a:lnTo>
                  <a:pt x="2055495" y="146542"/>
                </a:lnTo>
                <a:lnTo>
                  <a:pt x="2002917" y="138445"/>
                </a:lnTo>
                <a:lnTo>
                  <a:pt x="1976628" y="134111"/>
                </a:lnTo>
                <a:close/>
              </a:path>
              <a:path w="3580129" h="904239">
                <a:moveTo>
                  <a:pt x="2673217" y="487679"/>
                </a:moveTo>
                <a:lnTo>
                  <a:pt x="2538984" y="487679"/>
                </a:lnTo>
                <a:lnTo>
                  <a:pt x="2555295" y="491132"/>
                </a:lnTo>
                <a:lnTo>
                  <a:pt x="2570035" y="499300"/>
                </a:lnTo>
                <a:lnTo>
                  <a:pt x="2595372" y="530351"/>
                </a:lnTo>
                <a:lnTo>
                  <a:pt x="2612516" y="577976"/>
                </a:lnTo>
                <a:lnTo>
                  <a:pt x="2618232" y="641603"/>
                </a:lnTo>
                <a:lnTo>
                  <a:pt x="2616803" y="676132"/>
                </a:lnTo>
                <a:lnTo>
                  <a:pt x="2605373" y="732043"/>
                </a:lnTo>
                <a:lnTo>
                  <a:pt x="2583346" y="768834"/>
                </a:lnTo>
                <a:lnTo>
                  <a:pt x="2538984" y="787907"/>
                </a:lnTo>
                <a:lnTo>
                  <a:pt x="2680827" y="787907"/>
                </a:lnTo>
                <a:lnTo>
                  <a:pt x="2695003" y="746569"/>
                </a:lnTo>
                <a:lnTo>
                  <a:pt x="2703742" y="698730"/>
                </a:lnTo>
                <a:lnTo>
                  <a:pt x="2706623" y="646176"/>
                </a:lnTo>
                <a:lnTo>
                  <a:pt x="2703742" y="593359"/>
                </a:lnTo>
                <a:lnTo>
                  <a:pt x="2695003" y="544829"/>
                </a:lnTo>
                <a:lnTo>
                  <a:pt x="2680263" y="500872"/>
                </a:lnTo>
                <a:lnTo>
                  <a:pt x="2673217" y="487679"/>
                </a:lnTo>
                <a:close/>
              </a:path>
              <a:path w="3580129" h="904239">
                <a:moveTo>
                  <a:pt x="2289047" y="179831"/>
                </a:moveTo>
                <a:lnTo>
                  <a:pt x="2268772" y="230867"/>
                </a:lnTo>
                <a:lnTo>
                  <a:pt x="2248277" y="281610"/>
                </a:lnTo>
                <a:lnTo>
                  <a:pt x="2205723" y="386214"/>
                </a:lnTo>
                <a:lnTo>
                  <a:pt x="2186940" y="432815"/>
                </a:lnTo>
                <a:lnTo>
                  <a:pt x="2286338" y="432815"/>
                </a:lnTo>
                <a:lnTo>
                  <a:pt x="2392680" y="193547"/>
                </a:lnTo>
                <a:lnTo>
                  <a:pt x="2289047" y="179831"/>
                </a:lnTo>
                <a:close/>
              </a:path>
              <a:path w="3580129" h="904239">
                <a:moveTo>
                  <a:pt x="2772156" y="403859"/>
                </a:moveTo>
                <a:lnTo>
                  <a:pt x="2772156" y="713231"/>
                </a:lnTo>
                <a:lnTo>
                  <a:pt x="2772775" y="746450"/>
                </a:lnTo>
                <a:lnTo>
                  <a:pt x="2778585" y="800885"/>
                </a:lnTo>
                <a:lnTo>
                  <a:pt x="2790920" y="841271"/>
                </a:lnTo>
                <a:lnTo>
                  <a:pt x="2820923" y="883919"/>
                </a:lnTo>
                <a:lnTo>
                  <a:pt x="2864643" y="903208"/>
                </a:lnTo>
                <a:lnTo>
                  <a:pt x="2880360" y="903731"/>
                </a:lnTo>
                <a:lnTo>
                  <a:pt x="2896100" y="902303"/>
                </a:lnTo>
                <a:lnTo>
                  <a:pt x="2941320" y="880871"/>
                </a:lnTo>
                <a:lnTo>
                  <a:pt x="2967799" y="852296"/>
                </a:lnTo>
                <a:lnTo>
                  <a:pt x="2988564" y="816863"/>
                </a:lnTo>
                <a:lnTo>
                  <a:pt x="3067811" y="816863"/>
                </a:lnTo>
                <a:lnTo>
                  <a:pt x="3067811" y="804695"/>
                </a:lnTo>
                <a:lnTo>
                  <a:pt x="2902648" y="804695"/>
                </a:lnTo>
                <a:lnTo>
                  <a:pt x="2894075" y="802576"/>
                </a:lnTo>
                <a:lnTo>
                  <a:pt x="2866215" y="766762"/>
                </a:lnTo>
                <a:lnTo>
                  <a:pt x="2858833" y="712660"/>
                </a:lnTo>
                <a:lnTo>
                  <a:pt x="2857499" y="629411"/>
                </a:lnTo>
                <a:lnTo>
                  <a:pt x="2857499" y="405383"/>
                </a:lnTo>
                <a:lnTo>
                  <a:pt x="2815399" y="405193"/>
                </a:lnTo>
                <a:lnTo>
                  <a:pt x="2793849" y="404741"/>
                </a:lnTo>
                <a:lnTo>
                  <a:pt x="2772156" y="403859"/>
                </a:lnTo>
                <a:close/>
              </a:path>
              <a:path w="3580129" h="904239">
                <a:moveTo>
                  <a:pt x="3067811" y="816863"/>
                </a:moveTo>
                <a:lnTo>
                  <a:pt x="2988564" y="816863"/>
                </a:lnTo>
                <a:lnTo>
                  <a:pt x="2988564" y="890015"/>
                </a:lnTo>
                <a:lnTo>
                  <a:pt x="3008233" y="888634"/>
                </a:lnTo>
                <a:lnTo>
                  <a:pt x="3048142" y="885301"/>
                </a:lnTo>
                <a:lnTo>
                  <a:pt x="3067811" y="883919"/>
                </a:lnTo>
                <a:lnTo>
                  <a:pt x="3067811" y="816863"/>
                </a:lnTo>
                <a:close/>
              </a:path>
              <a:path w="3580129" h="904239">
                <a:moveTo>
                  <a:pt x="3067811" y="394715"/>
                </a:moveTo>
                <a:lnTo>
                  <a:pt x="3046333" y="396740"/>
                </a:lnTo>
                <a:lnTo>
                  <a:pt x="3025139" y="398335"/>
                </a:lnTo>
                <a:lnTo>
                  <a:pt x="2982468" y="400811"/>
                </a:lnTo>
                <a:lnTo>
                  <a:pt x="2982468" y="606551"/>
                </a:lnTo>
                <a:lnTo>
                  <a:pt x="2981920" y="654272"/>
                </a:lnTo>
                <a:lnTo>
                  <a:pt x="2977967" y="720566"/>
                </a:lnTo>
                <a:lnTo>
                  <a:pt x="2966275" y="764285"/>
                </a:lnTo>
                <a:lnTo>
                  <a:pt x="2933319" y="799909"/>
                </a:lnTo>
                <a:lnTo>
                  <a:pt x="2902648" y="804695"/>
                </a:lnTo>
                <a:lnTo>
                  <a:pt x="3067811" y="804695"/>
                </a:lnTo>
                <a:lnTo>
                  <a:pt x="3067811" y="394715"/>
                </a:lnTo>
                <a:close/>
              </a:path>
              <a:path w="3580129" h="904239">
                <a:moveTo>
                  <a:pt x="1418373" y="298703"/>
                </a:moveTo>
                <a:lnTo>
                  <a:pt x="1290828" y="298703"/>
                </a:lnTo>
                <a:lnTo>
                  <a:pt x="1299448" y="300680"/>
                </a:lnTo>
                <a:lnTo>
                  <a:pt x="1307210" y="304228"/>
                </a:lnTo>
                <a:lnTo>
                  <a:pt x="1335238" y="343328"/>
                </a:lnTo>
                <a:lnTo>
                  <a:pt x="1342834" y="392429"/>
                </a:lnTo>
                <a:lnTo>
                  <a:pt x="1344168" y="457200"/>
                </a:lnTo>
                <a:lnTo>
                  <a:pt x="1344168" y="707135"/>
                </a:lnTo>
                <a:lnTo>
                  <a:pt x="1365003" y="710326"/>
                </a:lnTo>
                <a:lnTo>
                  <a:pt x="1407818" y="716137"/>
                </a:lnTo>
                <a:lnTo>
                  <a:pt x="1429511" y="719327"/>
                </a:lnTo>
                <a:lnTo>
                  <a:pt x="1429511" y="416051"/>
                </a:lnTo>
                <a:lnTo>
                  <a:pt x="1428369" y="365569"/>
                </a:lnTo>
                <a:lnTo>
                  <a:pt x="1422106" y="312848"/>
                </a:lnTo>
                <a:lnTo>
                  <a:pt x="1418373" y="298703"/>
                </a:lnTo>
                <a:close/>
              </a:path>
              <a:path w="3580129" h="904239">
                <a:moveTo>
                  <a:pt x="1135380" y="193547"/>
                </a:moveTo>
                <a:lnTo>
                  <a:pt x="1135380" y="682751"/>
                </a:lnTo>
                <a:lnTo>
                  <a:pt x="1220723" y="691895"/>
                </a:lnTo>
                <a:lnTo>
                  <a:pt x="1220825" y="457200"/>
                </a:lnTo>
                <a:lnTo>
                  <a:pt x="1221033" y="432292"/>
                </a:lnTo>
                <a:lnTo>
                  <a:pt x="1223938" y="376380"/>
                </a:lnTo>
                <a:lnTo>
                  <a:pt x="1236154" y="331850"/>
                </a:lnTo>
                <a:lnTo>
                  <a:pt x="1269872" y="300989"/>
                </a:lnTo>
                <a:lnTo>
                  <a:pt x="1279921" y="298703"/>
                </a:lnTo>
                <a:lnTo>
                  <a:pt x="1418373" y="298703"/>
                </a:lnTo>
                <a:lnTo>
                  <a:pt x="1418272" y="298322"/>
                </a:lnTo>
                <a:lnTo>
                  <a:pt x="1413581" y="284368"/>
                </a:lnTo>
                <a:lnTo>
                  <a:pt x="1409433" y="274319"/>
                </a:lnTo>
                <a:lnTo>
                  <a:pt x="1214628" y="274319"/>
                </a:lnTo>
                <a:lnTo>
                  <a:pt x="1214628" y="201167"/>
                </a:lnTo>
                <a:lnTo>
                  <a:pt x="1194315" y="199120"/>
                </a:lnTo>
                <a:lnTo>
                  <a:pt x="1154834" y="195595"/>
                </a:lnTo>
                <a:lnTo>
                  <a:pt x="1135380" y="193547"/>
                </a:lnTo>
                <a:close/>
              </a:path>
              <a:path w="3580129" h="904239">
                <a:moveTo>
                  <a:pt x="1321308" y="204215"/>
                </a:moveTo>
                <a:lnTo>
                  <a:pt x="1290494" y="205311"/>
                </a:lnTo>
                <a:lnTo>
                  <a:pt x="1262252" y="217550"/>
                </a:lnTo>
                <a:lnTo>
                  <a:pt x="1236868" y="240649"/>
                </a:lnTo>
                <a:lnTo>
                  <a:pt x="1214628" y="274319"/>
                </a:lnTo>
                <a:lnTo>
                  <a:pt x="1409433" y="274319"/>
                </a:lnTo>
                <a:lnTo>
                  <a:pt x="1383958" y="236767"/>
                </a:lnTo>
                <a:lnTo>
                  <a:pt x="1347787" y="212216"/>
                </a:lnTo>
                <a:lnTo>
                  <a:pt x="1321308" y="204215"/>
                </a:lnTo>
                <a:close/>
              </a:path>
              <a:path w="3580129" h="904239">
                <a:moveTo>
                  <a:pt x="1720777" y="531876"/>
                </a:moveTo>
                <a:lnTo>
                  <a:pt x="1636776" y="531876"/>
                </a:lnTo>
                <a:lnTo>
                  <a:pt x="1653223" y="578510"/>
                </a:lnTo>
                <a:lnTo>
                  <a:pt x="1669596" y="625144"/>
                </a:lnTo>
                <a:lnTo>
                  <a:pt x="1685824" y="671779"/>
                </a:lnTo>
                <a:lnTo>
                  <a:pt x="1701832" y="718413"/>
                </a:lnTo>
                <a:lnTo>
                  <a:pt x="1717547" y="765047"/>
                </a:lnTo>
                <a:lnTo>
                  <a:pt x="1740407" y="769358"/>
                </a:lnTo>
                <a:lnTo>
                  <a:pt x="1763267" y="773239"/>
                </a:lnTo>
                <a:lnTo>
                  <a:pt x="1808987" y="780288"/>
                </a:lnTo>
                <a:lnTo>
                  <a:pt x="1792570" y="733261"/>
                </a:lnTo>
                <a:lnTo>
                  <a:pt x="1775993" y="686235"/>
                </a:lnTo>
                <a:lnTo>
                  <a:pt x="1759282" y="639209"/>
                </a:lnTo>
                <a:lnTo>
                  <a:pt x="1742465" y="592182"/>
                </a:lnTo>
                <a:lnTo>
                  <a:pt x="1725567" y="545156"/>
                </a:lnTo>
                <a:lnTo>
                  <a:pt x="1720777" y="531876"/>
                </a:lnTo>
                <a:close/>
              </a:path>
              <a:path w="3580129" h="904239">
                <a:moveTo>
                  <a:pt x="1511808" y="57911"/>
                </a:moveTo>
                <a:lnTo>
                  <a:pt x="1511808" y="731519"/>
                </a:lnTo>
                <a:lnTo>
                  <a:pt x="1597152" y="745235"/>
                </a:lnTo>
                <a:lnTo>
                  <a:pt x="1597152" y="589788"/>
                </a:lnTo>
                <a:lnTo>
                  <a:pt x="1617535" y="560832"/>
                </a:lnTo>
                <a:lnTo>
                  <a:pt x="1627370" y="546496"/>
                </a:lnTo>
                <a:lnTo>
                  <a:pt x="1636776" y="531876"/>
                </a:lnTo>
                <a:lnTo>
                  <a:pt x="1720777" y="531876"/>
                </a:lnTo>
                <a:lnTo>
                  <a:pt x="1691640" y="451103"/>
                </a:lnTo>
                <a:lnTo>
                  <a:pt x="1707315" y="428243"/>
                </a:lnTo>
                <a:lnTo>
                  <a:pt x="1597152" y="428243"/>
                </a:lnTo>
                <a:lnTo>
                  <a:pt x="1597152" y="70103"/>
                </a:lnTo>
                <a:lnTo>
                  <a:pt x="1576316" y="66698"/>
                </a:lnTo>
                <a:lnTo>
                  <a:pt x="1555051" y="63436"/>
                </a:lnTo>
                <a:lnTo>
                  <a:pt x="1533501" y="60459"/>
                </a:lnTo>
                <a:lnTo>
                  <a:pt x="1511808" y="57911"/>
                </a:lnTo>
                <a:close/>
              </a:path>
              <a:path w="3580129" h="904239">
                <a:moveTo>
                  <a:pt x="1696211" y="272795"/>
                </a:moveTo>
                <a:lnTo>
                  <a:pt x="1671947" y="311657"/>
                </a:lnTo>
                <a:lnTo>
                  <a:pt x="1647253" y="350519"/>
                </a:lnTo>
                <a:lnTo>
                  <a:pt x="1597152" y="428243"/>
                </a:lnTo>
                <a:lnTo>
                  <a:pt x="1707315" y="428243"/>
                </a:lnTo>
                <a:lnTo>
                  <a:pt x="1801368" y="291083"/>
                </a:lnTo>
                <a:lnTo>
                  <a:pt x="1696211" y="272795"/>
                </a:lnTo>
                <a:close/>
              </a:path>
              <a:path w="3580129" h="904239">
                <a:moveTo>
                  <a:pt x="489204" y="0"/>
                </a:moveTo>
                <a:lnTo>
                  <a:pt x="403859" y="9143"/>
                </a:lnTo>
                <a:lnTo>
                  <a:pt x="403859" y="684276"/>
                </a:lnTo>
                <a:lnTo>
                  <a:pt x="468368" y="676775"/>
                </a:lnTo>
                <a:lnTo>
                  <a:pt x="489204" y="675131"/>
                </a:lnTo>
                <a:lnTo>
                  <a:pt x="489204" y="429767"/>
                </a:lnTo>
                <a:lnTo>
                  <a:pt x="489751" y="400645"/>
                </a:lnTo>
                <a:lnTo>
                  <a:pt x="493704" y="353258"/>
                </a:lnTo>
                <a:lnTo>
                  <a:pt x="507492" y="306895"/>
                </a:lnTo>
                <a:lnTo>
                  <a:pt x="540067" y="272795"/>
                </a:lnTo>
                <a:lnTo>
                  <a:pt x="569666" y="267938"/>
                </a:lnTo>
                <a:lnTo>
                  <a:pt x="693087" y="267938"/>
                </a:lnTo>
                <a:lnTo>
                  <a:pt x="692324" y="263437"/>
                </a:lnTo>
                <a:lnTo>
                  <a:pt x="688847" y="248983"/>
                </a:lnTo>
                <a:lnTo>
                  <a:pt x="688653" y="248411"/>
                </a:lnTo>
                <a:lnTo>
                  <a:pt x="489204" y="248411"/>
                </a:lnTo>
                <a:lnTo>
                  <a:pt x="489204" y="0"/>
                </a:lnTo>
                <a:close/>
              </a:path>
              <a:path w="3580129" h="904239">
                <a:moveTo>
                  <a:pt x="693087" y="267938"/>
                </a:moveTo>
                <a:lnTo>
                  <a:pt x="569666" y="267938"/>
                </a:lnTo>
                <a:lnTo>
                  <a:pt x="577786" y="269366"/>
                </a:lnTo>
                <a:lnTo>
                  <a:pt x="585049" y="272510"/>
                </a:lnTo>
                <a:lnTo>
                  <a:pt x="608076" y="309371"/>
                </a:lnTo>
                <a:lnTo>
                  <a:pt x="613862" y="372379"/>
                </a:lnTo>
                <a:lnTo>
                  <a:pt x="614171" y="665988"/>
                </a:lnTo>
                <a:lnTo>
                  <a:pt x="656272" y="663892"/>
                </a:lnTo>
                <a:lnTo>
                  <a:pt x="677822" y="663201"/>
                </a:lnTo>
                <a:lnTo>
                  <a:pt x="699516" y="662939"/>
                </a:lnTo>
                <a:lnTo>
                  <a:pt x="699492" y="372379"/>
                </a:lnTo>
                <a:lnTo>
                  <a:pt x="699221" y="344423"/>
                </a:lnTo>
                <a:lnTo>
                  <a:pt x="698373" y="318325"/>
                </a:lnTo>
                <a:lnTo>
                  <a:pt x="696944" y="296251"/>
                </a:lnTo>
                <a:lnTo>
                  <a:pt x="694944" y="278891"/>
                </a:lnTo>
                <a:lnTo>
                  <a:pt x="693087" y="267938"/>
                </a:lnTo>
                <a:close/>
              </a:path>
              <a:path w="3580129" h="904239">
                <a:moveTo>
                  <a:pt x="589787" y="166115"/>
                </a:moveTo>
                <a:lnTo>
                  <a:pt x="561212" y="172974"/>
                </a:lnTo>
                <a:lnTo>
                  <a:pt x="534923" y="188975"/>
                </a:lnTo>
                <a:lnTo>
                  <a:pt x="510920" y="214121"/>
                </a:lnTo>
                <a:lnTo>
                  <a:pt x="489204" y="248411"/>
                </a:lnTo>
                <a:lnTo>
                  <a:pt x="688653" y="248411"/>
                </a:lnTo>
                <a:lnTo>
                  <a:pt x="671631" y="209645"/>
                </a:lnTo>
                <a:lnTo>
                  <a:pt x="643128" y="181355"/>
                </a:lnTo>
                <a:lnTo>
                  <a:pt x="604123" y="166997"/>
                </a:lnTo>
                <a:lnTo>
                  <a:pt x="589787" y="166115"/>
                </a:lnTo>
                <a:close/>
              </a:path>
              <a:path w="3580129" h="904239">
                <a:moveTo>
                  <a:pt x="216407" y="178307"/>
                </a:moveTo>
                <a:lnTo>
                  <a:pt x="128016" y="178307"/>
                </a:lnTo>
                <a:lnTo>
                  <a:pt x="128016" y="739139"/>
                </a:lnTo>
                <a:lnTo>
                  <a:pt x="172783" y="727900"/>
                </a:lnTo>
                <a:lnTo>
                  <a:pt x="194667" y="722637"/>
                </a:lnTo>
                <a:lnTo>
                  <a:pt x="216407" y="717803"/>
                </a:lnTo>
                <a:lnTo>
                  <a:pt x="216407" y="178307"/>
                </a:lnTo>
                <a:close/>
              </a:path>
              <a:path w="3580129" h="904239">
                <a:moveTo>
                  <a:pt x="347471" y="18287"/>
                </a:moveTo>
                <a:lnTo>
                  <a:pt x="297273" y="26774"/>
                </a:lnTo>
                <a:lnTo>
                  <a:pt x="247261" y="36540"/>
                </a:lnTo>
                <a:lnTo>
                  <a:pt x="197435" y="47559"/>
                </a:lnTo>
                <a:lnTo>
                  <a:pt x="147796" y="59804"/>
                </a:lnTo>
                <a:lnTo>
                  <a:pt x="98344" y="73249"/>
                </a:lnTo>
                <a:lnTo>
                  <a:pt x="49079" y="87867"/>
                </a:lnTo>
                <a:lnTo>
                  <a:pt x="0" y="103631"/>
                </a:lnTo>
                <a:lnTo>
                  <a:pt x="0" y="216407"/>
                </a:lnTo>
                <a:lnTo>
                  <a:pt x="32004" y="206382"/>
                </a:lnTo>
                <a:lnTo>
                  <a:pt x="128016" y="178307"/>
                </a:lnTo>
                <a:lnTo>
                  <a:pt x="216407" y="178307"/>
                </a:lnTo>
                <a:lnTo>
                  <a:pt x="216407" y="156971"/>
                </a:lnTo>
                <a:lnTo>
                  <a:pt x="281939" y="143637"/>
                </a:lnTo>
                <a:lnTo>
                  <a:pt x="314563" y="137683"/>
                </a:lnTo>
                <a:lnTo>
                  <a:pt x="347471" y="132587"/>
                </a:lnTo>
                <a:lnTo>
                  <a:pt x="347471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6248" y="809561"/>
            <a:ext cx="3055620" cy="741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85900" algn="l"/>
              </a:tabLst>
            </a:pPr>
            <a:r>
              <a:rPr dirty="0" sz="4800">
                <a:solidFill>
                  <a:srgbClr val="333399"/>
                </a:solidFill>
              </a:rPr>
              <a:t>ECG	</a:t>
            </a:r>
            <a:r>
              <a:rPr dirty="0" sz="4800" spc="-5">
                <a:solidFill>
                  <a:srgbClr val="333399"/>
                </a:solidFill>
              </a:rPr>
              <a:t>P</a:t>
            </a:r>
            <a:r>
              <a:rPr dirty="0" sz="4800">
                <a:solidFill>
                  <a:srgbClr val="333399"/>
                </a:solidFill>
              </a:rPr>
              <a:t>a</a:t>
            </a:r>
            <a:r>
              <a:rPr dirty="0" sz="4800" spc="-5">
                <a:solidFill>
                  <a:srgbClr val="333399"/>
                </a:solidFill>
              </a:rPr>
              <a:t>p</a:t>
            </a:r>
            <a:r>
              <a:rPr dirty="0" sz="4800">
                <a:solidFill>
                  <a:srgbClr val="333399"/>
                </a:solidFill>
              </a:rPr>
              <a:t>er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3829811" y="1481328"/>
            <a:ext cx="3031490" cy="60960"/>
          </a:xfrm>
          <a:custGeom>
            <a:avLst/>
            <a:gdLst/>
            <a:ahLst/>
            <a:cxnLst/>
            <a:rect l="l" t="t" r="r" b="b"/>
            <a:pathLst>
              <a:path w="3031490" h="60959">
                <a:moveTo>
                  <a:pt x="0" y="0"/>
                </a:moveTo>
                <a:lnTo>
                  <a:pt x="3031236" y="0"/>
                </a:lnTo>
                <a:lnTo>
                  <a:pt x="3031236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685035"/>
            <a:ext cx="8893175" cy="4912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302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The ECG is recorded </a:t>
            </a:r>
            <a:r>
              <a:rPr dirty="0" sz="2800" b="1">
                <a:latin typeface="Times New Roman"/>
                <a:cs typeface="Times New Roman"/>
              </a:rPr>
              <a:t>on </a:t>
            </a:r>
            <a:r>
              <a:rPr dirty="0" sz="2800" spc="-5" b="1">
                <a:latin typeface="Times New Roman"/>
                <a:cs typeface="Times New Roman"/>
              </a:rPr>
              <a:t>a graphic paper </a:t>
            </a:r>
            <a:r>
              <a:rPr dirty="0" sz="2800" spc="-10" b="1">
                <a:latin typeface="Times New Roman"/>
                <a:cs typeface="Times New Roman"/>
              </a:rPr>
              <a:t>with </a:t>
            </a:r>
            <a:r>
              <a:rPr dirty="0" sz="2800" b="1">
                <a:latin typeface="Times New Roman"/>
                <a:cs typeface="Times New Roman"/>
              </a:rPr>
              <a:t>standard-  </a:t>
            </a:r>
            <a:r>
              <a:rPr dirty="0" sz="2800" spc="-10" b="1">
                <a:latin typeface="Times New Roman"/>
                <a:cs typeface="Times New Roman"/>
              </a:rPr>
              <a:t>sized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squares.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333399"/>
                </a:solidFill>
                <a:latin typeface="Times New Roman"/>
                <a:cs typeface="Times New Roman"/>
              </a:rPr>
              <a:t>The horizontal </a:t>
            </a:r>
            <a:r>
              <a:rPr dirty="0" sz="2800" b="1">
                <a:solidFill>
                  <a:srgbClr val="333399"/>
                </a:solidFill>
                <a:latin typeface="Times New Roman"/>
                <a:cs typeface="Times New Roman"/>
              </a:rPr>
              <a:t>axis</a:t>
            </a:r>
            <a:r>
              <a:rPr dirty="0" sz="2800" b="1">
                <a:latin typeface="Times New Roman"/>
                <a:cs typeface="Times New Roman"/>
              </a:rPr>
              <a:t>: </a:t>
            </a:r>
            <a:r>
              <a:rPr dirty="0" sz="2800" spc="-5" b="1">
                <a:solidFill>
                  <a:srgbClr val="FF33CC"/>
                </a:solidFill>
                <a:latin typeface="Times New Roman"/>
                <a:cs typeface="Times New Roman"/>
              </a:rPr>
              <a:t>time </a:t>
            </a:r>
            <a:r>
              <a:rPr dirty="0" sz="2800" spc="-5" b="1">
                <a:latin typeface="Times New Roman"/>
                <a:cs typeface="Times New Roman"/>
              </a:rPr>
              <a:t>measured in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seconds.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35"/>
              </a:spcBef>
            </a:pPr>
            <a:r>
              <a:rPr dirty="0" sz="2650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b="1">
                <a:latin typeface="Times New Roman"/>
                <a:cs typeface="Times New Roman"/>
              </a:rPr>
              <a:t>1 </a:t>
            </a:r>
            <a:r>
              <a:rPr dirty="0" sz="2800" spc="-5" b="1">
                <a:latin typeface="Times New Roman"/>
                <a:cs typeface="Times New Roman"/>
              </a:rPr>
              <a:t>small square (1mm): 0.04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seconds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35"/>
              </a:spcBef>
            </a:pPr>
            <a:r>
              <a:rPr dirty="0" sz="2650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b="1">
                <a:latin typeface="Times New Roman"/>
                <a:cs typeface="Times New Roman"/>
              </a:rPr>
              <a:t>1 </a:t>
            </a:r>
            <a:r>
              <a:rPr dirty="0" sz="2800" spc="-5" b="1">
                <a:latin typeface="Times New Roman"/>
                <a:cs typeface="Times New Roman"/>
              </a:rPr>
              <a:t>large square: 0.20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seconds.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35"/>
              </a:spcBef>
            </a:pPr>
            <a:r>
              <a:rPr dirty="0" sz="2650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b="1">
                <a:latin typeface="Times New Roman"/>
                <a:cs typeface="Times New Roman"/>
              </a:rPr>
              <a:t>5 </a:t>
            </a:r>
            <a:r>
              <a:rPr dirty="0" sz="2800" spc="-5" b="1">
                <a:latin typeface="Times New Roman"/>
                <a:cs typeface="Times New Roman"/>
              </a:rPr>
              <a:t>large squares: 1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second.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CC3300"/>
              </a:buClr>
              <a:buSzPct val="94642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333399"/>
                </a:solidFill>
                <a:latin typeface="Times New Roman"/>
                <a:cs typeface="Times New Roman"/>
              </a:rPr>
              <a:t>The vertical </a:t>
            </a:r>
            <a:r>
              <a:rPr dirty="0" sz="2800" b="1">
                <a:solidFill>
                  <a:srgbClr val="333399"/>
                </a:solidFill>
                <a:latin typeface="Times New Roman"/>
                <a:cs typeface="Times New Roman"/>
              </a:rPr>
              <a:t>axis</a:t>
            </a:r>
            <a:r>
              <a:rPr dirty="0" sz="2800" b="1">
                <a:latin typeface="Times New Roman"/>
                <a:cs typeface="Times New Roman"/>
              </a:rPr>
              <a:t>: </a:t>
            </a:r>
            <a:r>
              <a:rPr dirty="0" sz="2800" spc="-5" b="1">
                <a:latin typeface="Times New Roman"/>
                <a:cs typeface="Times New Roman"/>
              </a:rPr>
              <a:t>changes </a:t>
            </a:r>
            <a:r>
              <a:rPr dirty="0" sz="2800" b="1">
                <a:latin typeface="Times New Roman"/>
                <a:cs typeface="Times New Roman"/>
              </a:rPr>
              <a:t>of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33CC"/>
                </a:solidFill>
                <a:latin typeface="Times New Roman"/>
                <a:cs typeface="Times New Roman"/>
              </a:rPr>
              <a:t>voltage</a:t>
            </a:r>
            <a:r>
              <a:rPr dirty="0" sz="2800" b="1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35"/>
              </a:spcBef>
            </a:pPr>
            <a:r>
              <a:rPr dirty="0" sz="2800" spc="-5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spc="-5" b="1">
                <a:latin typeface="Times New Roman"/>
                <a:cs typeface="Times New Roman"/>
              </a:rPr>
              <a:t>10mm = 1cm =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1millivolt.</a:t>
            </a:r>
            <a:endParaRPr sz="2800">
              <a:latin typeface="Times New Roman"/>
              <a:cs typeface="Times New Roman"/>
            </a:endParaRPr>
          </a:p>
          <a:p>
            <a:pPr marL="2070100" marR="565785" indent="-228600">
              <a:lnSpc>
                <a:spcPts val="3020"/>
              </a:lnSpc>
              <a:spcBef>
                <a:spcPts val="720"/>
              </a:spcBef>
            </a:pPr>
            <a:r>
              <a:rPr dirty="0" sz="2800" spc="-5">
                <a:solidFill>
                  <a:srgbClr val="CC3300"/>
                </a:solidFill>
                <a:latin typeface="Wingdings"/>
                <a:cs typeface="Wingdings"/>
              </a:rPr>
              <a:t></a:t>
            </a:r>
            <a:r>
              <a:rPr dirty="0" sz="2800" spc="-5" b="1">
                <a:latin typeface="Times New Roman"/>
                <a:cs typeface="Times New Roman"/>
              </a:rPr>
              <a:t>A </a:t>
            </a:r>
            <a:r>
              <a:rPr dirty="0" sz="2800" b="1">
                <a:latin typeface="Times New Roman"/>
                <a:cs typeface="Times New Roman"/>
              </a:rPr>
              <a:t>signal of </a:t>
            </a:r>
            <a:r>
              <a:rPr dirty="0" sz="2800" spc="-5" b="1">
                <a:latin typeface="Times New Roman"/>
                <a:cs typeface="Times New Roman"/>
              </a:rPr>
              <a:t>1(mV) should </a:t>
            </a:r>
            <a:r>
              <a:rPr dirty="0" sz="2800" b="1">
                <a:latin typeface="Times New Roman"/>
                <a:cs typeface="Times New Roman"/>
              </a:rPr>
              <a:t>move </a:t>
            </a:r>
            <a:r>
              <a:rPr dirty="0" sz="2800" spc="-5" b="1">
                <a:latin typeface="Times New Roman"/>
                <a:cs typeface="Times New Roman"/>
              </a:rPr>
              <a:t>the stylus  vertically 1 cm (2 large</a:t>
            </a:r>
            <a:r>
              <a:rPr dirty="0" sz="2800" spc="-2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squares).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CC33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CC0000"/>
                </a:solidFill>
                <a:latin typeface="Times New Roman"/>
                <a:cs typeface="Times New Roman"/>
              </a:rPr>
              <a:t>The standard paper speed is</a:t>
            </a:r>
            <a:r>
              <a:rPr dirty="0" sz="2800" b="1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CC0000"/>
                </a:solidFill>
                <a:latin typeface="Times New Roman"/>
                <a:cs typeface="Times New Roman"/>
              </a:rPr>
              <a:t>25mm/sec</a:t>
            </a:r>
            <a:r>
              <a:rPr dirty="0" sz="2800" spc="-5" b="1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6248" y="809561"/>
            <a:ext cx="3055620" cy="741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85900" algn="l"/>
              </a:tabLst>
            </a:pPr>
            <a:r>
              <a:rPr dirty="0" sz="4800">
                <a:solidFill>
                  <a:srgbClr val="333399"/>
                </a:solidFill>
              </a:rPr>
              <a:t>ECG	</a:t>
            </a:r>
            <a:r>
              <a:rPr dirty="0" sz="4800" spc="-5">
                <a:solidFill>
                  <a:srgbClr val="333399"/>
                </a:solidFill>
              </a:rPr>
              <a:t>P</a:t>
            </a:r>
            <a:r>
              <a:rPr dirty="0" sz="4800">
                <a:solidFill>
                  <a:srgbClr val="333399"/>
                </a:solidFill>
              </a:rPr>
              <a:t>a</a:t>
            </a:r>
            <a:r>
              <a:rPr dirty="0" sz="4800" spc="-5">
                <a:solidFill>
                  <a:srgbClr val="333399"/>
                </a:solidFill>
              </a:rPr>
              <a:t>p</a:t>
            </a:r>
            <a:r>
              <a:rPr dirty="0" sz="4800">
                <a:solidFill>
                  <a:srgbClr val="333399"/>
                </a:solidFill>
              </a:rPr>
              <a:t>er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829811" y="1481328"/>
            <a:ext cx="3031490" cy="60960"/>
          </a:xfrm>
          <a:custGeom>
            <a:avLst/>
            <a:gdLst/>
            <a:ahLst/>
            <a:cxnLst/>
            <a:rect l="l" t="t" r="r" b="b"/>
            <a:pathLst>
              <a:path w="3031490" h="60959">
                <a:moveTo>
                  <a:pt x="0" y="0"/>
                </a:moveTo>
                <a:lnTo>
                  <a:pt x="3031236" y="0"/>
                </a:lnTo>
                <a:lnTo>
                  <a:pt x="3031236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82267" y="1738884"/>
            <a:ext cx="7997952" cy="508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9067" y="2103120"/>
            <a:ext cx="3657599" cy="3823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4665" rIns="0" bIns="0" rtlCol="0" vert="horz">
            <a:spAutoFit/>
          </a:bodyPr>
          <a:lstStyle/>
          <a:p>
            <a:pPr marL="1183640">
              <a:lnSpc>
                <a:spcPct val="100000"/>
              </a:lnSpc>
            </a:pPr>
            <a:r>
              <a:rPr dirty="0" sz="4400">
                <a:solidFill>
                  <a:srgbClr val="333399"/>
                </a:solidFill>
              </a:rPr>
              <a:t>The 12 standard ECG</a:t>
            </a:r>
            <a:r>
              <a:rPr dirty="0" sz="4400" spc="-110">
                <a:solidFill>
                  <a:srgbClr val="333399"/>
                </a:solidFill>
              </a:rPr>
              <a:t> </a:t>
            </a:r>
            <a:r>
              <a:rPr dirty="0" sz="4400">
                <a:solidFill>
                  <a:srgbClr val="333399"/>
                </a:solidFill>
              </a:rPr>
              <a:t>leads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036064" y="1488186"/>
            <a:ext cx="6617334" cy="0"/>
          </a:xfrm>
          <a:custGeom>
            <a:avLst/>
            <a:gdLst/>
            <a:ahLst/>
            <a:cxnLst/>
            <a:rect l="l" t="t" r="r" b="b"/>
            <a:pathLst>
              <a:path w="6617334" h="0">
                <a:moveTo>
                  <a:pt x="0" y="0"/>
                </a:moveTo>
                <a:lnTo>
                  <a:pt x="6617208" y="0"/>
                </a:lnTo>
              </a:path>
            </a:pathLst>
          </a:custGeom>
          <a:ln w="56387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9508" y="1793240"/>
            <a:ext cx="6160135" cy="3733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A </a:t>
            </a:r>
            <a:r>
              <a:rPr dirty="0" sz="2800" spc="-5" b="1" i="1">
                <a:solidFill>
                  <a:srgbClr val="CC3300"/>
                </a:solidFill>
                <a:latin typeface="Times New Roman"/>
                <a:cs typeface="Times New Roman"/>
              </a:rPr>
              <a:t>lead </a:t>
            </a:r>
            <a:r>
              <a:rPr dirty="0" sz="2800" spc="-5" b="1" i="1">
                <a:latin typeface="Times New Roman"/>
                <a:cs typeface="Times New Roman"/>
              </a:rPr>
              <a:t>is formed </a:t>
            </a:r>
            <a:r>
              <a:rPr dirty="0" sz="2800" b="1" i="1">
                <a:latin typeface="Times New Roman"/>
                <a:cs typeface="Times New Roman"/>
              </a:rPr>
              <a:t>by </a:t>
            </a:r>
            <a:r>
              <a:rPr dirty="0" sz="2800" spc="-5" b="1" i="1">
                <a:latin typeface="Times New Roman"/>
                <a:cs typeface="Times New Roman"/>
              </a:rPr>
              <a:t>a </a:t>
            </a:r>
            <a:r>
              <a:rPr dirty="0" sz="2800" b="1" i="1">
                <a:solidFill>
                  <a:srgbClr val="009999"/>
                </a:solidFill>
                <a:latin typeface="Times New Roman"/>
                <a:cs typeface="Times New Roman"/>
              </a:rPr>
              <a:t>pair of</a:t>
            </a:r>
            <a:r>
              <a:rPr dirty="0" sz="2800" spc="-55" b="1" i="1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9999"/>
                </a:solidFill>
                <a:latin typeface="Times New Roman"/>
                <a:cs typeface="Times New Roman"/>
              </a:rPr>
              <a:t>electrodes</a:t>
            </a:r>
            <a:r>
              <a:rPr dirty="0" sz="2800" spc="-5" b="1" i="1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094740" marR="304800" indent="-1082040">
              <a:lnSpc>
                <a:spcPct val="118900"/>
              </a:lnSpc>
              <a:spcBef>
                <a:spcPts val="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FF3399"/>
                </a:solidFill>
                <a:latin typeface="Arial"/>
                <a:cs typeface="Arial"/>
              </a:rPr>
              <a:t>Frontal Plane </a:t>
            </a:r>
            <a:r>
              <a:rPr dirty="0" sz="3200" b="1">
                <a:solidFill>
                  <a:srgbClr val="FF3399"/>
                </a:solidFill>
                <a:latin typeface="Arial"/>
                <a:cs typeface="Arial"/>
              </a:rPr>
              <a:t>( 6 </a:t>
            </a:r>
            <a:r>
              <a:rPr dirty="0" sz="3200" spc="-5" b="1">
                <a:solidFill>
                  <a:srgbClr val="FF3399"/>
                </a:solidFill>
                <a:latin typeface="Arial"/>
                <a:cs typeface="Arial"/>
              </a:rPr>
              <a:t>limb leads)  </a:t>
            </a:r>
            <a:r>
              <a:rPr dirty="0" sz="2800" spc="-5">
                <a:latin typeface="Arial"/>
                <a:cs typeface="Arial"/>
              </a:rPr>
              <a:t>Bipolar Leads: I , II , and III  Unipolar leads: </a:t>
            </a:r>
            <a:r>
              <a:rPr dirty="0" sz="2800" spc="-5" b="1">
                <a:latin typeface="Arial"/>
                <a:cs typeface="Arial"/>
              </a:rPr>
              <a:t>aV</a:t>
            </a:r>
            <a:r>
              <a:rPr dirty="0" sz="2400" spc="-5" b="1">
                <a:latin typeface="Arial"/>
                <a:cs typeface="Arial"/>
              </a:rPr>
              <a:t>R, </a:t>
            </a:r>
            <a:r>
              <a:rPr dirty="0" sz="2800" spc="-5" b="1">
                <a:latin typeface="Arial"/>
                <a:cs typeface="Arial"/>
              </a:rPr>
              <a:t>aV</a:t>
            </a:r>
            <a:r>
              <a:rPr dirty="0" sz="2400" spc="-5" b="1">
                <a:latin typeface="Arial"/>
                <a:cs typeface="Arial"/>
              </a:rPr>
              <a:t>L</a:t>
            </a:r>
            <a:r>
              <a:rPr dirty="0" sz="2800" spc="-5" b="1">
                <a:latin typeface="Arial"/>
                <a:cs typeface="Arial"/>
              </a:rPr>
              <a:t>,</a:t>
            </a:r>
            <a:r>
              <a:rPr dirty="0" sz="2800" spc="13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aV</a:t>
            </a:r>
            <a:r>
              <a:rPr dirty="0" sz="2400" spc="-5" b="1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13A336"/>
                </a:solidFill>
                <a:latin typeface="Arial"/>
                <a:cs typeface="Arial"/>
              </a:rPr>
              <a:t>Transverse</a:t>
            </a:r>
            <a:r>
              <a:rPr dirty="0" sz="3200" spc="-60" b="1">
                <a:solidFill>
                  <a:srgbClr val="13A336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13A336"/>
                </a:solidFill>
                <a:latin typeface="Arial"/>
                <a:cs typeface="Arial"/>
              </a:rPr>
              <a:t>Plane:</a:t>
            </a:r>
            <a:endParaRPr sz="3200">
              <a:latin typeface="Arial"/>
              <a:cs typeface="Arial"/>
            </a:endParaRPr>
          </a:p>
          <a:p>
            <a:pPr marL="937260">
              <a:lnSpc>
                <a:spcPct val="100000"/>
              </a:lnSpc>
              <a:spcBef>
                <a:spcPts val="605"/>
              </a:spcBef>
            </a:pPr>
            <a:r>
              <a:rPr dirty="0" sz="2400" spc="-5">
                <a:latin typeface="Arial"/>
                <a:cs typeface="Arial"/>
              </a:rPr>
              <a:t>Unipolar chest leads: </a:t>
            </a:r>
            <a:r>
              <a:rPr dirty="0" sz="2400" spc="-5" b="1">
                <a:latin typeface="Arial"/>
                <a:cs typeface="Arial"/>
              </a:rPr>
              <a:t>V1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 b="1">
                <a:latin typeface="Arial"/>
                <a:cs typeface="Arial"/>
              </a:rPr>
              <a:t>V6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8867" y="5961888"/>
            <a:ext cx="9067800" cy="1248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552" y="1634235"/>
            <a:ext cx="6950709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6B6BCF"/>
                </a:solidFill>
              </a:rPr>
              <a:t>3 bipolar limb leads: I, II,</a:t>
            </a:r>
            <a:r>
              <a:rPr dirty="0" sz="4400" spc="-125">
                <a:solidFill>
                  <a:srgbClr val="6B6BCF"/>
                </a:solidFill>
              </a:rPr>
              <a:t> </a:t>
            </a:r>
            <a:r>
              <a:rPr dirty="0" sz="4400">
                <a:solidFill>
                  <a:srgbClr val="6B6BCF"/>
                </a:solidFill>
              </a:rPr>
              <a:t>III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1408" y="2918460"/>
            <a:ext cx="8330565" cy="202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spc="-5" b="1" i="1">
                <a:solidFill>
                  <a:srgbClr val="13A336"/>
                </a:solidFill>
                <a:latin typeface="Times New Roman"/>
                <a:cs typeface="Times New Roman"/>
              </a:rPr>
              <a:t>Record the difference in potential between </a:t>
            </a:r>
            <a:r>
              <a:rPr dirty="0" sz="3000" b="1" i="1">
                <a:solidFill>
                  <a:srgbClr val="9900FF"/>
                </a:solidFill>
                <a:latin typeface="Times New Roman"/>
                <a:cs typeface="Times New Roman"/>
              </a:rPr>
              <a:t>2</a:t>
            </a:r>
            <a:r>
              <a:rPr dirty="0" sz="3000" spc="140" b="1" i="1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 i="1">
                <a:solidFill>
                  <a:srgbClr val="9900FF"/>
                </a:solidFill>
                <a:latin typeface="Times New Roman"/>
                <a:cs typeface="Times New Roman"/>
              </a:rPr>
              <a:t>limbs</a:t>
            </a:r>
            <a:r>
              <a:rPr dirty="0" sz="3000" spc="-10" b="1" i="1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5600" marR="13208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 i="1">
                <a:latin typeface="Times New Roman"/>
                <a:cs typeface="Times New Roman"/>
              </a:rPr>
              <a:t>ECG was </a:t>
            </a:r>
            <a:r>
              <a:rPr dirty="0" sz="3000" spc="-5" b="1" i="1">
                <a:latin typeface="Times New Roman"/>
                <a:cs typeface="Times New Roman"/>
              </a:rPr>
              <a:t>first recorded </a:t>
            </a:r>
            <a:r>
              <a:rPr dirty="0" sz="3000" b="1" i="1">
                <a:latin typeface="Times New Roman"/>
                <a:cs typeface="Times New Roman"/>
              </a:rPr>
              <a:t>by </a:t>
            </a:r>
            <a:r>
              <a:rPr dirty="0" sz="3000" spc="-5" b="1" i="1">
                <a:latin typeface="Times New Roman"/>
                <a:cs typeface="Times New Roman"/>
              </a:rPr>
              <a:t>placing electrodes </a:t>
            </a:r>
            <a:r>
              <a:rPr dirty="0" sz="3000" b="1" i="1">
                <a:latin typeface="Times New Roman"/>
                <a:cs typeface="Times New Roman"/>
              </a:rPr>
              <a:t>on 3  </a:t>
            </a:r>
            <a:r>
              <a:rPr dirty="0" sz="3000" spc="-5" b="1" i="1">
                <a:latin typeface="Times New Roman"/>
                <a:cs typeface="Times New Roman"/>
              </a:rPr>
              <a:t>places: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Right </a:t>
            </a:r>
            <a:r>
              <a:rPr dirty="0" sz="3000" b="1" i="1">
                <a:latin typeface="Times New Roman"/>
                <a:cs typeface="Times New Roman"/>
              </a:rPr>
              <a:t>and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Left </a:t>
            </a:r>
            <a:r>
              <a:rPr dirty="0" sz="3000" spc="-5" b="1" i="1">
                <a:latin typeface="Times New Roman"/>
                <a:cs typeface="Times New Roman"/>
              </a:rPr>
              <a:t>arms </a:t>
            </a:r>
            <a:r>
              <a:rPr dirty="0" sz="3000" b="1" i="1">
                <a:latin typeface="Times New Roman"/>
                <a:cs typeface="Times New Roman"/>
              </a:rPr>
              <a:t>and </a:t>
            </a:r>
            <a:r>
              <a:rPr dirty="0" sz="3000" spc="-5" b="1" i="1">
                <a:solidFill>
                  <a:srgbClr val="FF0000"/>
                </a:solidFill>
                <a:latin typeface="Times New Roman"/>
                <a:cs typeface="Times New Roman"/>
              </a:rPr>
              <a:t>Left</a:t>
            </a:r>
            <a:r>
              <a:rPr dirty="0" sz="3000" spc="2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leg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  <a:tab pos="3888104" algn="l"/>
              </a:tabLst>
            </a:pPr>
            <a:r>
              <a:rPr dirty="0" sz="3000" spc="-5" b="1" i="1">
                <a:latin typeface="Times New Roman"/>
                <a:cs typeface="Times New Roman"/>
              </a:rPr>
              <a:t>(Recording</a:t>
            </a:r>
            <a:r>
              <a:rPr dirty="0" sz="3000" spc="20" b="1" i="1">
                <a:latin typeface="Times New Roman"/>
                <a:cs typeface="Times New Roman"/>
              </a:rPr>
              <a:t> </a:t>
            </a:r>
            <a:r>
              <a:rPr dirty="0" sz="3000" spc="-5" b="1" i="1">
                <a:latin typeface="Times New Roman"/>
                <a:cs typeface="Times New Roman"/>
              </a:rPr>
              <a:t>+ve</a:t>
            </a:r>
            <a:r>
              <a:rPr dirty="0" sz="3000" spc="20" b="1" i="1">
                <a:latin typeface="Times New Roman"/>
                <a:cs typeface="Times New Roman"/>
              </a:rPr>
              <a:t> </a:t>
            </a:r>
            <a:r>
              <a:rPr dirty="0" sz="3000" b="1" i="1">
                <a:latin typeface="Times New Roman"/>
                <a:cs typeface="Times New Roman"/>
              </a:rPr>
              <a:t>Ede)	</a:t>
            </a:r>
            <a:r>
              <a:rPr dirty="0" sz="3000" spc="-5" b="1" i="1">
                <a:latin typeface="Times New Roman"/>
                <a:cs typeface="Times New Roman"/>
              </a:rPr>
              <a:t>(-ve reference</a:t>
            </a:r>
            <a:r>
              <a:rPr dirty="0" sz="3000" spc="-30" b="1" i="1">
                <a:latin typeface="Times New Roman"/>
                <a:cs typeface="Times New Roman"/>
              </a:rPr>
              <a:t> </a:t>
            </a:r>
            <a:r>
              <a:rPr dirty="0" sz="3000" b="1" i="1">
                <a:latin typeface="Times New Roman"/>
                <a:cs typeface="Times New Roman"/>
              </a:rPr>
              <a:t>Ede)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408" y="5727700"/>
            <a:ext cx="8105775" cy="682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 i="1">
                <a:solidFill>
                  <a:srgbClr val="1D4649"/>
                </a:solidFill>
                <a:latin typeface="Times New Roman"/>
                <a:cs typeface="Times New Roman"/>
              </a:rPr>
              <a:t>Depolarization </a:t>
            </a:r>
            <a:r>
              <a:rPr dirty="0" sz="2000" b="1" i="1">
                <a:solidFill>
                  <a:srgbClr val="1D4649"/>
                </a:solidFill>
                <a:latin typeface="Times New Roman"/>
                <a:cs typeface="Times New Roman"/>
              </a:rPr>
              <a:t>moving towards a </a:t>
            </a:r>
            <a:r>
              <a:rPr dirty="0" sz="2000" b="1" i="1">
                <a:solidFill>
                  <a:srgbClr val="FF33CC"/>
                </a:solidFill>
                <a:latin typeface="Times New Roman"/>
                <a:cs typeface="Times New Roman"/>
              </a:rPr>
              <a:t>+ve Ede </a:t>
            </a:r>
            <a:r>
              <a:rPr dirty="0" sz="2000" b="1" i="1">
                <a:solidFill>
                  <a:srgbClr val="1D4649"/>
                </a:solidFill>
                <a:latin typeface="Times New Roman"/>
                <a:cs typeface="Times New Roman"/>
              </a:rPr>
              <a:t>produces a +ve</a:t>
            </a:r>
            <a:r>
              <a:rPr dirty="0" sz="2000" spc="-165" b="1" i="1">
                <a:solidFill>
                  <a:srgbClr val="1D4649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FF33CC"/>
                </a:solidFill>
                <a:latin typeface="Times New Roman"/>
                <a:cs typeface="Times New Roman"/>
              </a:rPr>
              <a:t>deflection.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 i="1">
                <a:solidFill>
                  <a:srgbClr val="214B4F"/>
                </a:solidFill>
                <a:latin typeface="Times New Roman"/>
                <a:cs typeface="Times New Roman"/>
              </a:rPr>
              <a:t>Depolarization </a:t>
            </a:r>
            <a:r>
              <a:rPr dirty="0" sz="2000" b="1" i="1">
                <a:solidFill>
                  <a:srgbClr val="214B4F"/>
                </a:solidFill>
                <a:latin typeface="Times New Roman"/>
                <a:cs typeface="Times New Roman"/>
              </a:rPr>
              <a:t>moving </a:t>
            </a:r>
            <a:r>
              <a:rPr dirty="0" sz="2000" spc="-5" b="1" i="1">
                <a:solidFill>
                  <a:srgbClr val="214B4F"/>
                </a:solidFill>
                <a:latin typeface="Times New Roman"/>
                <a:cs typeface="Times New Roman"/>
              </a:rPr>
              <a:t>in </a:t>
            </a:r>
            <a:r>
              <a:rPr dirty="0" sz="2000" b="1" i="1">
                <a:solidFill>
                  <a:srgbClr val="214B4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 b="1" i="1">
                <a:solidFill>
                  <a:srgbClr val="FF33CC"/>
                </a:solidFill>
                <a:latin typeface="Times New Roman"/>
                <a:cs typeface="Times New Roman"/>
              </a:rPr>
              <a:t>opposite </a:t>
            </a:r>
            <a:r>
              <a:rPr dirty="0" sz="2000" b="1" i="1">
                <a:solidFill>
                  <a:srgbClr val="FF33CC"/>
                </a:solidFill>
                <a:latin typeface="Times New Roman"/>
                <a:cs typeface="Times New Roman"/>
              </a:rPr>
              <a:t>direction </a:t>
            </a:r>
            <a:r>
              <a:rPr dirty="0" sz="2000" b="1" i="1">
                <a:solidFill>
                  <a:srgbClr val="1D4649"/>
                </a:solidFill>
                <a:latin typeface="Times New Roman"/>
                <a:cs typeface="Times New Roman"/>
              </a:rPr>
              <a:t>produces </a:t>
            </a:r>
            <a:r>
              <a:rPr dirty="0" sz="2000" b="1" i="1">
                <a:solidFill>
                  <a:srgbClr val="FF33CC"/>
                </a:solidFill>
                <a:latin typeface="Times New Roman"/>
                <a:cs typeface="Times New Roman"/>
              </a:rPr>
              <a:t>a –ve</a:t>
            </a:r>
            <a:r>
              <a:rPr dirty="0" sz="2000" spc="-105" b="1" i="1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FF33CC"/>
                </a:solidFill>
                <a:latin typeface="Times New Roman"/>
                <a:cs typeface="Times New Roman"/>
              </a:rPr>
              <a:t>deflection</a:t>
            </a:r>
            <a:r>
              <a:rPr dirty="0" sz="2000" spc="-5" b="1" i="1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1467" y="655320"/>
            <a:ext cx="7316724" cy="6554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408" y="687832"/>
            <a:ext cx="8666480" cy="547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9900CC"/>
                </a:solidFill>
                <a:latin typeface="Times New Roman"/>
                <a:cs typeface="Times New Roman"/>
              </a:rPr>
              <a:t>Lead I</a:t>
            </a:r>
            <a:r>
              <a:rPr dirty="0" sz="3200" b="1">
                <a:latin typeface="Times New Roman"/>
                <a:cs typeface="Times New Roman"/>
              </a:rPr>
              <a:t>: Left arm Ede is +ve, the other is</a:t>
            </a:r>
            <a:r>
              <a:rPr dirty="0" sz="3200" spc="-1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–ve.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30861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9900CC"/>
                </a:solidFill>
                <a:latin typeface="Times New Roman"/>
                <a:cs typeface="Times New Roman"/>
              </a:rPr>
              <a:t>Lead II</a:t>
            </a:r>
            <a:r>
              <a:rPr dirty="0" sz="3200" b="1">
                <a:latin typeface="Times New Roman"/>
                <a:cs typeface="Times New Roman"/>
              </a:rPr>
              <a:t>: Edes on the right arm and the left</a:t>
            </a:r>
            <a:r>
              <a:rPr dirty="0" sz="3200" spc="-16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leg  with the leg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33083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9900CC"/>
                </a:solidFill>
                <a:latin typeface="Times New Roman"/>
                <a:cs typeface="Times New Roman"/>
              </a:rPr>
              <a:t>Lead III</a:t>
            </a:r>
            <a:r>
              <a:rPr dirty="0" sz="3200" b="1">
                <a:latin typeface="Times New Roman"/>
                <a:cs typeface="Times New Roman"/>
              </a:rPr>
              <a:t>: Ede of the left arm is –ve, Ede of</a:t>
            </a:r>
            <a:r>
              <a:rPr dirty="0" sz="3200" spc="-1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the  left leg is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+ve.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3 leads arranged as a triangle are known</a:t>
            </a:r>
            <a:r>
              <a:rPr dirty="0" sz="3200" spc="-19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200" spc="-5" b="1">
                <a:solidFill>
                  <a:srgbClr val="CC3300"/>
                </a:solidFill>
                <a:latin typeface="Times New Roman"/>
                <a:cs typeface="Times New Roman"/>
              </a:rPr>
              <a:t>Einthoven’s</a:t>
            </a:r>
            <a:r>
              <a:rPr dirty="0" sz="3200" spc="-65" b="1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C3300"/>
                </a:solidFill>
                <a:latin typeface="Times New Roman"/>
                <a:cs typeface="Times New Roman"/>
              </a:rPr>
              <a:t>triangle</a:t>
            </a:r>
            <a:r>
              <a:rPr dirty="0" sz="3200" b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9467" y="350520"/>
            <a:ext cx="70104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98064" y="1856232"/>
            <a:ext cx="2318385" cy="4057015"/>
          </a:xfrm>
          <a:custGeom>
            <a:avLst/>
            <a:gdLst/>
            <a:ahLst/>
            <a:cxnLst/>
            <a:rect l="l" t="t" r="r" b="b"/>
            <a:pathLst>
              <a:path w="2318385" h="4057015">
                <a:moveTo>
                  <a:pt x="2172798" y="3877517"/>
                </a:moveTo>
                <a:lnTo>
                  <a:pt x="2106168" y="3915156"/>
                </a:lnTo>
                <a:lnTo>
                  <a:pt x="2318004" y="4056888"/>
                </a:lnTo>
                <a:lnTo>
                  <a:pt x="2310995" y="3910584"/>
                </a:lnTo>
                <a:lnTo>
                  <a:pt x="2191512" y="3910584"/>
                </a:lnTo>
                <a:lnTo>
                  <a:pt x="2172798" y="3877517"/>
                </a:lnTo>
                <a:close/>
              </a:path>
              <a:path w="2318385" h="4057015">
                <a:moveTo>
                  <a:pt x="2239939" y="3839590"/>
                </a:moveTo>
                <a:lnTo>
                  <a:pt x="2172798" y="3877517"/>
                </a:lnTo>
                <a:lnTo>
                  <a:pt x="2191512" y="3910584"/>
                </a:lnTo>
                <a:lnTo>
                  <a:pt x="2258568" y="3872484"/>
                </a:lnTo>
                <a:lnTo>
                  <a:pt x="2239939" y="3839590"/>
                </a:lnTo>
                <a:close/>
              </a:path>
              <a:path w="2318385" h="4057015">
                <a:moveTo>
                  <a:pt x="2305812" y="3802380"/>
                </a:moveTo>
                <a:lnTo>
                  <a:pt x="2239939" y="3839590"/>
                </a:lnTo>
                <a:lnTo>
                  <a:pt x="2258568" y="3872484"/>
                </a:lnTo>
                <a:lnTo>
                  <a:pt x="2191512" y="3910584"/>
                </a:lnTo>
                <a:lnTo>
                  <a:pt x="2310995" y="3910584"/>
                </a:lnTo>
                <a:lnTo>
                  <a:pt x="2305812" y="3802380"/>
                </a:lnTo>
                <a:close/>
              </a:path>
              <a:path w="2318385" h="4057015">
                <a:moveTo>
                  <a:pt x="65531" y="0"/>
                </a:moveTo>
                <a:lnTo>
                  <a:pt x="0" y="38100"/>
                </a:lnTo>
                <a:lnTo>
                  <a:pt x="2172798" y="3877517"/>
                </a:lnTo>
                <a:lnTo>
                  <a:pt x="2239939" y="3839590"/>
                </a:lnTo>
                <a:lnTo>
                  <a:pt x="655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51220" y="1935480"/>
            <a:ext cx="1943100" cy="3977640"/>
          </a:xfrm>
          <a:custGeom>
            <a:avLst/>
            <a:gdLst/>
            <a:ahLst/>
            <a:cxnLst/>
            <a:rect l="l" t="t" r="r" b="b"/>
            <a:pathLst>
              <a:path w="1943100" h="3977640">
                <a:moveTo>
                  <a:pt x="0" y="3723132"/>
                </a:moveTo>
                <a:lnTo>
                  <a:pt x="3047" y="3977640"/>
                </a:lnTo>
                <a:lnTo>
                  <a:pt x="203752" y="3823716"/>
                </a:lnTo>
                <a:lnTo>
                  <a:pt x="120395" y="3823716"/>
                </a:lnTo>
                <a:lnTo>
                  <a:pt x="51815" y="3790188"/>
                </a:lnTo>
                <a:lnTo>
                  <a:pt x="68258" y="3755997"/>
                </a:lnTo>
                <a:lnTo>
                  <a:pt x="0" y="3723132"/>
                </a:lnTo>
                <a:close/>
              </a:path>
              <a:path w="1943100" h="3977640">
                <a:moveTo>
                  <a:pt x="68258" y="3755997"/>
                </a:moveTo>
                <a:lnTo>
                  <a:pt x="51815" y="3790188"/>
                </a:lnTo>
                <a:lnTo>
                  <a:pt x="120395" y="3823716"/>
                </a:lnTo>
                <a:lnTo>
                  <a:pt x="137031" y="3789110"/>
                </a:lnTo>
                <a:lnTo>
                  <a:pt x="68258" y="3755997"/>
                </a:lnTo>
                <a:close/>
              </a:path>
              <a:path w="1943100" h="3977640">
                <a:moveTo>
                  <a:pt x="137031" y="3789110"/>
                </a:moveTo>
                <a:lnTo>
                  <a:pt x="120395" y="3823716"/>
                </a:lnTo>
                <a:lnTo>
                  <a:pt x="203752" y="3823716"/>
                </a:lnTo>
                <a:lnTo>
                  <a:pt x="205739" y="3822192"/>
                </a:lnTo>
                <a:lnTo>
                  <a:pt x="137031" y="3789110"/>
                </a:lnTo>
                <a:close/>
              </a:path>
              <a:path w="1943100" h="3977640">
                <a:moveTo>
                  <a:pt x="1874520" y="0"/>
                </a:moveTo>
                <a:lnTo>
                  <a:pt x="68258" y="3755997"/>
                </a:lnTo>
                <a:lnTo>
                  <a:pt x="137031" y="3789110"/>
                </a:lnTo>
                <a:lnTo>
                  <a:pt x="1943100" y="32004"/>
                </a:lnTo>
                <a:lnTo>
                  <a:pt x="18745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01896" y="2523744"/>
            <a:ext cx="995680" cy="268605"/>
          </a:xfrm>
          <a:custGeom>
            <a:avLst/>
            <a:gdLst/>
            <a:ahLst/>
            <a:cxnLst/>
            <a:rect l="l" t="t" r="r" b="b"/>
            <a:pathLst>
              <a:path w="995679" h="268605">
                <a:moveTo>
                  <a:pt x="764635" y="192424"/>
                </a:moveTo>
                <a:lnTo>
                  <a:pt x="752855" y="268224"/>
                </a:lnTo>
                <a:lnTo>
                  <a:pt x="967212" y="198120"/>
                </a:lnTo>
                <a:lnTo>
                  <a:pt x="801624" y="198120"/>
                </a:lnTo>
                <a:lnTo>
                  <a:pt x="764635" y="192424"/>
                </a:lnTo>
                <a:close/>
              </a:path>
              <a:path w="995679" h="268605">
                <a:moveTo>
                  <a:pt x="776252" y="117670"/>
                </a:moveTo>
                <a:lnTo>
                  <a:pt x="764635" y="192424"/>
                </a:lnTo>
                <a:lnTo>
                  <a:pt x="801624" y="198120"/>
                </a:lnTo>
                <a:lnTo>
                  <a:pt x="813815" y="123444"/>
                </a:lnTo>
                <a:lnTo>
                  <a:pt x="776252" y="117670"/>
                </a:lnTo>
                <a:close/>
              </a:path>
              <a:path w="995679" h="268605">
                <a:moveTo>
                  <a:pt x="787907" y="42672"/>
                </a:moveTo>
                <a:lnTo>
                  <a:pt x="776252" y="117670"/>
                </a:lnTo>
                <a:lnTo>
                  <a:pt x="813815" y="123444"/>
                </a:lnTo>
                <a:lnTo>
                  <a:pt x="801624" y="198120"/>
                </a:lnTo>
                <a:lnTo>
                  <a:pt x="967212" y="198120"/>
                </a:lnTo>
                <a:lnTo>
                  <a:pt x="995171" y="188975"/>
                </a:lnTo>
                <a:lnTo>
                  <a:pt x="787907" y="42672"/>
                </a:lnTo>
                <a:close/>
              </a:path>
              <a:path w="995679" h="268605">
                <a:moveTo>
                  <a:pt x="10667" y="0"/>
                </a:moveTo>
                <a:lnTo>
                  <a:pt x="0" y="74675"/>
                </a:lnTo>
                <a:lnTo>
                  <a:pt x="764635" y="192424"/>
                </a:lnTo>
                <a:lnTo>
                  <a:pt x="776252" y="117670"/>
                </a:lnTo>
                <a:lnTo>
                  <a:pt x="1066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73979" y="2833116"/>
            <a:ext cx="1161415" cy="718185"/>
          </a:xfrm>
          <a:custGeom>
            <a:avLst/>
            <a:gdLst/>
            <a:ahLst/>
            <a:cxnLst/>
            <a:rect l="l" t="t" r="r" b="b"/>
            <a:pathLst>
              <a:path w="1161414" h="718185">
                <a:moveTo>
                  <a:pt x="945779" y="634178"/>
                </a:moveTo>
                <a:lnTo>
                  <a:pt x="906780" y="699515"/>
                </a:lnTo>
                <a:lnTo>
                  <a:pt x="1161288" y="717803"/>
                </a:lnTo>
                <a:lnTo>
                  <a:pt x="1120431" y="653796"/>
                </a:lnTo>
                <a:lnTo>
                  <a:pt x="978408" y="653796"/>
                </a:lnTo>
                <a:lnTo>
                  <a:pt x="945779" y="634178"/>
                </a:lnTo>
                <a:close/>
              </a:path>
              <a:path w="1161414" h="718185">
                <a:moveTo>
                  <a:pt x="985016" y="568444"/>
                </a:moveTo>
                <a:lnTo>
                  <a:pt x="945779" y="634178"/>
                </a:lnTo>
                <a:lnTo>
                  <a:pt x="978408" y="653796"/>
                </a:lnTo>
                <a:lnTo>
                  <a:pt x="1018032" y="588263"/>
                </a:lnTo>
                <a:lnTo>
                  <a:pt x="985016" y="568444"/>
                </a:lnTo>
                <a:close/>
              </a:path>
              <a:path w="1161414" h="718185">
                <a:moveTo>
                  <a:pt x="1024128" y="502920"/>
                </a:moveTo>
                <a:lnTo>
                  <a:pt x="985016" y="568444"/>
                </a:lnTo>
                <a:lnTo>
                  <a:pt x="1018032" y="588263"/>
                </a:lnTo>
                <a:lnTo>
                  <a:pt x="978408" y="653796"/>
                </a:lnTo>
                <a:lnTo>
                  <a:pt x="1120431" y="653796"/>
                </a:lnTo>
                <a:lnTo>
                  <a:pt x="1024128" y="502920"/>
                </a:lnTo>
                <a:close/>
              </a:path>
              <a:path w="1161414" h="718185">
                <a:moveTo>
                  <a:pt x="38100" y="0"/>
                </a:moveTo>
                <a:lnTo>
                  <a:pt x="0" y="65532"/>
                </a:lnTo>
                <a:lnTo>
                  <a:pt x="945779" y="634178"/>
                </a:lnTo>
                <a:lnTo>
                  <a:pt x="985016" y="568444"/>
                </a:lnTo>
                <a:lnTo>
                  <a:pt x="381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71515" y="764197"/>
            <a:ext cx="161290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2316" y="3583597"/>
            <a:ext cx="432434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III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5642" y="3507397"/>
            <a:ext cx="296545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II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39667" y="1531620"/>
            <a:ext cx="4200525" cy="228600"/>
          </a:xfrm>
          <a:custGeom>
            <a:avLst/>
            <a:gdLst/>
            <a:ahLst/>
            <a:cxnLst/>
            <a:rect l="l" t="t" r="r" b="b"/>
            <a:pathLst>
              <a:path w="4200525" h="228600">
                <a:moveTo>
                  <a:pt x="3971543" y="0"/>
                </a:moveTo>
                <a:lnTo>
                  <a:pt x="3971543" y="228600"/>
                </a:lnTo>
                <a:lnTo>
                  <a:pt x="4123943" y="152400"/>
                </a:lnTo>
                <a:lnTo>
                  <a:pt x="4009643" y="152400"/>
                </a:lnTo>
                <a:lnTo>
                  <a:pt x="4009643" y="76200"/>
                </a:lnTo>
                <a:lnTo>
                  <a:pt x="4123943" y="76200"/>
                </a:lnTo>
                <a:lnTo>
                  <a:pt x="3971543" y="0"/>
                </a:lnTo>
                <a:close/>
              </a:path>
              <a:path w="4200525" h="228600">
                <a:moveTo>
                  <a:pt x="3971543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3971543" y="152400"/>
                </a:lnTo>
                <a:lnTo>
                  <a:pt x="3971543" y="76200"/>
                </a:lnTo>
                <a:close/>
              </a:path>
              <a:path w="4200525" h="228600">
                <a:moveTo>
                  <a:pt x="4123943" y="76200"/>
                </a:moveTo>
                <a:lnTo>
                  <a:pt x="4009643" y="76200"/>
                </a:lnTo>
                <a:lnTo>
                  <a:pt x="4009643" y="152400"/>
                </a:lnTo>
                <a:lnTo>
                  <a:pt x="4123943" y="152400"/>
                </a:lnTo>
                <a:lnTo>
                  <a:pt x="4200144" y="114300"/>
                </a:lnTo>
                <a:lnTo>
                  <a:pt x="4123943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2016-02-25T05:51:31Z</dcterms:created>
  <dcterms:modified xsi:type="dcterms:W3CDTF">2016-02-25T05:51:31Z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2016-02-23T00:00:00Z</vt:filetime>
  </property>
  <property fmtid="{D5CDD505-2E9C-101B-9397-08002B2CF9AE}" pid="3" name="Creator">
    <vt:lpwstr>Nitro Pro 9  (9. 5. 0. 20)</vt:lpwstr>
  </property>
  <property fmtid="{D5CDD505-2E9C-101B-9397-08002B2CF9AE}" pid="4" name="LastSaved">
    <vt:filetime>2016-02-25T00:00:00Z</vt:filetime>
  </property>
</Properties>
</file>