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FFFF00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FFFF00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FFFF00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702F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0478" y="572985"/>
            <a:ext cx="7217442" cy="1967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FFFF00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0257" y="1985789"/>
            <a:ext cx="8517885" cy="4895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image" Target="../media/image31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jpg"/><Relationship Id="rId3" Type="http://schemas.openxmlformats.org/officeDocument/2006/relationships/image" Target="../media/image33.jpg"/><Relationship Id="rId4" Type="http://schemas.openxmlformats.org/officeDocument/2006/relationships/image" Target="../media/image34.jpg"/><Relationship Id="rId5" Type="http://schemas.openxmlformats.org/officeDocument/2006/relationships/image" Target="../media/image35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jpg"/><Relationship Id="rId3" Type="http://schemas.openxmlformats.org/officeDocument/2006/relationships/image" Target="../media/image37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g"/><Relationship Id="rId3" Type="http://schemas.openxmlformats.org/officeDocument/2006/relationships/image" Target="../media/image3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g"/><Relationship Id="rId3" Type="http://schemas.openxmlformats.org/officeDocument/2006/relationships/image" Target="../media/image41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2794" y="4945990"/>
            <a:ext cx="2950210" cy="623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800" spc="-570" b="1">
                <a:solidFill>
                  <a:srgbClr val="FFFFFF"/>
                </a:solidFill>
                <a:latin typeface="Courier New"/>
                <a:cs typeface="Courier New"/>
              </a:rPr>
              <a:t>Dr.</a:t>
            </a:r>
            <a:r>
              <a:rPr dirty="0" sz="3800" spc="-1650" b="1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3800" spc="-960" b="1">
                <a:solidFill>
                  <a:srgbClr val="FFFFFF"/>
                </a:solidFill>
                <a:latin typeface="Courier New"/>
                <a:cs typeface="Courier New"/>
              </a:rPr>
              <a:t>Thouraya</a:t>
            </a:r>
            <a:r>
              <a:rPr dirty="0" sz="3800" spc="-1655" b="1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3800" spc="-795" b="1">
                <a:solidFill>
                  <a:srgbClr val="FFFFFF"/>
                </a:solidFill>
                <a:latin typeface="Courier New"/>
                <a:cs typeface="Courier New"/>
              </a:rPr>
              <a:t>Said</a:t>
            </a:r>
            <a:endParaRPr sz="3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344" y="573023"/>
            <a:ext cx="8464296" cy="3555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0936" y="4226052"/>
            <a:ext cx="1726691" cy="22585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51064" y="4139184"/>
            <a:ext cx="1726692" cy="2258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0202" rIns="0" bIns="0" rtlCol="0" vert="horz">
            <a:spAutoFit/>
          </a:bodyPr>
          <a:lstStyle/>
          <a:p>
            <a:pPr marL="1683385">
              <a:lnSpc>
                <a:spcPct val="100000"/>
              </a:lnSpc>
            </a:pPr>
            <a:r>
              <a:rPr dirty="0" spc="409"/>
              <a:t>CAP</a:t>
            </a:r>
            <a:r>
              <a:rPr dirty="0" spc="-2005"/>
              <a:t> </a:t>
            </a:r>
            <a:r>
              <a:rPr dirty="0" spc="-300"/>
              <a:t>and</a:t>
            </a:r>
            <a:r>
              <a:rPr dirty="0" spc="-1710"/>
              <a:t> </a:t>
            </a:r>
            <a:r>
              <a:rPr dirty="0" spc="585"/>
              <a:t>ECG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7" y="2121389"/>
            <a:ext cx="4222115" cy="3063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415" u="heavy">
                <a:solidFill>
                  <a:srgbClr val="91CF50"/>
                </a:solidFill>
                <a:latin typeface="Courier New"/>
                <a:cs typeface="Courier New"/>
              </a:rPr>
              <a:t>Dicrotic</a:t>
            </a:r>
            <a:r>
              <a:rPr dirty="0" sz="2400" spc="-869" u="heavy">
                <a:solidFill>
                  <a:srgbClr val="91CF50"/>
                </a:solidFill>
                <a:latin typeface="Courier New"/>
                <a:cs typeface="Courier New"/>
              </a:rPr>
              <a:t> </a:t>
            </a:r>
            <a:r>
              <a:rPr dirty="0" sz="2400" spc="-215" u="heavy">
                <a:solidFill>
                  <a:srgbClr val="91CF50"/>
                </a:solidFill>
                <a:latin typeface="Courier New"/>
                <a:cs typeface="Courier New"/>
              </a:rPr>
              <a:t>Notch</a:t>
            </a:r>
            <a:r>
              <a:rPr dirty="0" sz="2400" spc="-855" u="heavy">
                <a:solidFill>
                  <a:srgbClr val="91CF50"/>
                </a:solidFill>
                <a:latin typeface="Courier New"/>
                <a:cs typeface="Courier New"/>
              </a:rPr>
              <a:t> </a:t>
            </a:r>
            <a:r>
              <a:rPr dirty="0" sz="2400" spc="-285" u="heavy">
                <a:solidFill>
                  <a:srgbClr val="91CF50"/>
                </a:solidFill>
                <a:latin typeface="Courier New"/>
                <a:cs typeface="Courier New"/>
              </a:rPr>
              <a:t>(Dn)</a:t>
            </a:r>
            <a:r>
              <a:rPr dirty="0" sz="2400" spc="-844" u="heavy">
                <a:solidFill>
                  <a:srgbClr val="91CF50"/>
                </a:solidFill>
                <a:latin typeface="Courier New"/>
                <a:cs typeface="Courier New"/>
              </a:rPr>
              <a:t> </a:t>
            </a:r>
            <a:r>
              <a:rPr dirty="0" sz="2400" spc="-310" u="heavy">
                <a:solidFill>
                  <a:srgbClr val="91CF50"/>
                </a:solidFill>
                <a:latin typeface="Courier New"/>
                <a:cs typeface="Courier New"/>
              </a:rPr>
              <a:t>or</a:t>
            </a:r>
            <a:r>
              <a:rPr dirty="0" sz="2400" spc="-894" u="heavy">
                <a:solidFill>
                  <a:srgbClr val="91CF50"/>
                </a:solidFill>
                <a:latin typeface="Courier New"/>
                <a:cs typeface="Courier New"/>
              </a:rPr>
              <a:t> </a:t>
            </a:r>
            <a:r>
              <a:rPr dirty="0" sz="2400" spc="-405" u="heavy">
                <a:solidFill>
                  <a:srgbClr val="91CF50"/>
                </a:solidFill>
                <a:latin typeface="Courier New"/>
                <a:cs typeface="Courier New"/>
              </a:rPr>
              <a:t>Incisura:</a:t>
            </a:r>
            <a:endParaRPr sz="2400">
              <a:latin typeface="Courier New"/>
              <a:cs typeface="Courier New"/>
            </a:endParaRPr>
          </a:p>
          <a:p>
            <a:pPr marL="83820" marR="5080">
              <a:lnSpc>
                <a:spcPct val="150000"/>
              </a:lnSpc>
              <a:spcBef>
                <a:spcPts val="1195"/>
              </a:spcBef>
            </a:pP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Coincides with </a:t>
            </a:r>
            <a:r>
              <a:rPr dirty="0" sz="2200" spc="5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2200" spc="-270">
                <a:solidFill>
                  <a:srgbClr val="FFBF00"/>
                </a:solidFill>
                <a:latin typeface="Courier New"/>
                <a:cs typeface="Courier New"/>
              </a:rPr>
              <a:t>second </a:t>
            </a:r>
            <a:r>
              <a:rPr dirty="0" sz="2200" spc="-320">
                <a:solidFill>
                  <a:srgbClr val="FFBF00"/>
                </a:solidFill>
                <a:latin typeface="Courier New"/>
                <a:cs typeface="Courier New"/>
              </a:rPr>
              <a:t>heart  </a:t>
            </a:r>
            <a:r>
              <a:rPr dirty="0" sz="2200" spc="-200">
                <a:solidFill>
                  <a:srgbClr val="FFBF00"/>
                </a:solidFill>
                <a:latin typeface="Courier New"/>
                <a:cs typeface="Courier New"/>
              </a:rPr>
              <a:t>sound 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dirty="0" sz="2200" spc="-10">
                <a:solidFill>
                  <a:srgbClr val="FFFFFF"/>
                </a:solidFill>
                <a:latin typeface="Times New Roman"/>
                <a:cs typeface="Times New Roman"/>
              </a:rPr>
              <a:t>we relate 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dirty="0" sz="2200" spc="-200">
                <a:solidFill>
                  <a:srgbClr val="FFBF00"/>
                </a:solidFill>
                <a:latin typeface="Courier New"/>
                <a:cs typeface="Courier New"/>
              </a:rPr>
              <a:t>phonocardiogram 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occurs just  after the </a:t>
            </a:r>
            <a:r>
              <a:rPr dirty="0" sz="2200" spc="-200">
                <a:solidFill>
                  <a:srgbClr val="91CF50"/>
                </a:solidFill>
                <a:latin typeface="Courier New"/>
                <a:cs typeface="Courier New"/>
              </a:rPr>
              <a:t>T-wave</a:t>
            </a:r>
            <a:r>
              <a:rPr dirty="0" sz="2200" spc="-695">
                <a:solidFill>
                  <a:srgbClr val="91CF50"/>
                </a:solidFill>
                <a:latin typeface="Courier New"/>
                <a:cs typeface="Courier New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dirty="0" sz="2200" spc="-10">
                <a:solidFill>
                  <a:srgbClr val="FFFFFF"/>
                </a:solidFill>
                <a:latin typeface="Times New Roman"/>
                <a:cs typeface="Times New Roman"/>
              </a:rPr>
              <a:t>we relate 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dirty="0" sz="2200" spc="-1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dirty="0" sz="22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195">
                <a:solidFill>
                  <a:srgbClr val="91CF50"/>
                </a:solidFill>
                <a:latin typeface="Courier New"/>
                <a:cs typeface="Courier New"/>
              </a:rPr>
              <a:t>ECG</a:t>
            </a:r>
            <a:r>
              <a:rPr dirty="0" sz="2200" spc="195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42531" y="2318004"/>
            <a:ext cx="2514600" cy="2790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250" y="2056885"/>
            <a:ext cx="5501640" cy="140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7825" indent="-365125">
              <a:lnSpc>
                <a:spcPct val="100000"/>
              </a:lnSpc>
              <a:buClr>
                <a:srgbClr val="FFFF00"/>
              </a:buClr>
              <a:buChar char=""/>
              <a:tabLst>
                <a:tab pos="378460" algn="l"/>
              </a:tabLst>
            </a:pPr>
            <a:r>
              <a:rPr dirty="0" sz="2800" spc="-415">
                <a:solidFill>
                  <a:srgbClr val="FFFFFF"/>
                </a:solidFill>
                <a:latin typeface="Courier New"/>
                <a:cs typeface="Courier New"/>
              </a:rPr>
              <a:t>Aortic</a:t>
            </a:r>
            <a:r>
              <a:rPr dirty="0" sz="2800" spc="-101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2800" spc="-560">
                <a:solidFill>
                  <a:srgbClr val="FFFFFF"/>
                </a:solidFill>
                <a:latin typeface="Courier New"/>
                <a:cs typeface="Courier New"/>
              </a:rPr>
              <a:t>stenosis:</a:t>
            </a:r>
            <a:r>
              <a:rPr dirty="0" sz="2800" spc="-101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pressure</a:t>
            </a:r>
            <a:r>
              <a:rPr dirty="0" sz="2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5">
                <a:solidFill>
                  <a:srgbClr val="FFFFFF"/>
                </a:solidFill>
                <a:latin typeface="Times New Roman"/>
                <a:cs typeface="Times New Roman"/>
              </a:rPr>
              <a:t>drops.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Courier New"/>
              <a:buChar char=""/>
            </a:pPr>
            <a:endParaRPr sz="3500">
              <a:latin typeface="Times New Roman"/>
              <a:cs typeface="Times New Roman"/>
            </a:endParaRPr>
          </a:p>
          <a:p>
            <a:pPr marL="377825" indent="-365125">
              <a:lnSpc>
                <a:spcPct val="100000"/>
              </a:lnSpc>
              <a:buClr>
                <a:srgbClr val="FFFF00"/>
              </a:buClr>
              <a:buChar char=""/>
              <a:tabLst>
                <a:tab pos="378460" algn="l"/>
              </a:tabLst>
            </a:pPr>
            <a:r>
              <a:rPr dirty="0" sz="2800" spc="-415">
                <a:solidFill>
                  <a:srgbClr val="FFFFFF"/>
                </a:solidFill>
                <a:latin typeface="Courier New"/>
                <a:cs typeface="Courier New"/>
              </a:rPr>
              <a:t>Aortic</a:t>
            </a:r>
            <a:r>
              <a:rPr dirty="0" sz="2800" spc="-1405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2800" spc="-484">
                <a:solidFill>
                  <a:srgbClr val="FFFFFF"/>
                </a:solidFill>
                <a:latin typeface="Courier New"/>
                <a:cs typeface="Courier New"/>
              </a:rPr>
              <a:t>regurgitation: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pulse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strong.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0202" rIns="0" bIns="0" rtlCol="0" vert="horz">
            <a:spAutoFit/>
          </a:bodyPr>
          <a:lstStyle/>
          <a:p>
            <a:pPr marL="1628775">
              <a:lnSpc>
                <a:spcPct val="100000"/>
              </a:lnSpc>
            </a:pPr>
            <a:r>
              <a:rPr dirty="0" spc="-250"/>
              <a:t>Abnormal</a:t>
            </a:r>
            <a:r>
              <a:rPr dirty="0" spc="-1755"/>
              <a:t> </a:t>
            </a:r>
            <a:r>
              <a:rPr dirty="0" spc="395"/>
              <a:t>CAP</a:t>
            </a:r>
          </a:p>
        </p:txBody>
      </p:sp>
      <p:sp>
        <p:nvSpPr>
          <p:cNvPr id="4" name="object 4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148" y="786411"/>
            <a:ext cx="7865745" cy="271462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13155">
              <a:lnSpc>
                <a:spcPct val="100000"/>
              </a:lnSpc>
            </a:pPr>
            <a:r>
              <a:rPr dirty="0" spc="-600"/>
              <a:t>Jugular</a:t>
            </a:r>
            <a:r>
              <a:rPr dirty="0" spc="-1860"/>
              <a:t> </a:t>
            </a:r>
            <a:r>
              <a:rPr dirty="0" spc="-430"/>
              <a:t>Venous</a:t>
            </a:r>
            <a:r>
              <a:rPr dirty="0" spc="-1655"/>
              <a:t> </a:t>
            </a:r>
            <a:r>
              <a:rPr dirty="0" spc="-675"/>
              <a:t>Pressure</a:t>
            </a:r>
          </a:p>
          <a:p>
            <a:pPr marL="469900" marR="5080" indent="-457834">
              <a:lnSpc>
                <a:spcPct val="150000"/>
              </a:lnSpc>
              <a:spcBef>
                <a:spcPts val="755"/>
              </a:spcBef>
            </a:pPr>
            <a:r>
              <a:rPr dirty="0" sz="2700" spc="-295"/>
              <a:t>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Pressure changes </a:t>
            </a:r>
            <a:r>
              <a:rPr dirty="0" sz="270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the right </a:t>
            </a:r>
            <a:r>
              <a:rPr dirty="0" sz="2700" spc="20">
                <a:solidFill>
                  <a:srgbClr val="FFFFFF"/>
                </a:solidFill>
                <a:latin typeface="Times New Roman"/>
                <a:cs typeface="Times New Roman"/>
              </a:rPr>
              <a:t>atrium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dirty="0" sz="2700" spc="20">
                <a:solidFill>
                  <a:srgbClr val="FFFFFF"/>
                </a:solidFill>
                <a:latin typeface="Times New Roman"/>
                <a:cs typeface="Times New Roman"/>
              </a:rPr>
              <a:t>transmitted  directly</a:t>
            </a:r>
            <a:r>
              <a:rPr dirty="0" sz="2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z="27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 spc="-459"/>
              <a:t>internal</a:t>
            </a:r>
            <a:r>
              <a:rPr dirty="0" sz="2700" spc="-940"/>
              <a:t> </a:t>
            </a:r>
            <a:r>
              <a:rPr dirty="0" sz="2700" spc="-385"/>
              <a:t>jugular</a:t>
            </a:r>
            <a:r>
              <a:rPr dirty="0" sz="2700" spc="-985"/>
              <a:t> </a:t>
            </a:r>
            <a:r>
              <a:rPr dirty="0" sz="2700" spc="-400"/>
              <a:t>vein</a:t>
            </a:r>
            <a:r>
              <a:rPr dirty="0" sz="2700" spc="-935"/>
              <a:t> </a:t>
            </a:r>
            <a:r>
              <a:rPr dirty="0" sz="2700" spc="-375"/>
              <a:t>(IJV)</a:t>
            </a:r>
            <a:r>
              <a:rPr dirty="0" sz="2700" spc="-930"/>
              <a:t> </a:t>
            </a:r>
            <a:r>
              <a:rPr dirty="0" sz="2700" spc="5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dirty="0" sz="27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 spc="25">
                <a:solidFill>
                  <a:srgbClr val="FFFFFF"/>
                </a:solidFill>
                <a:latin typeface="Times New Roman"/>
                <a:cs typeface="Times New Roman"/>
              </a:rPr>
              <a:t>there 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dirty="0" sz="2700" spc="1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valves between </a:t>
            </a:r>
            <a:r>
              <a:rPr dirty="0" sz="2700" spc="25">
                <a:solidFill>
                  <a:srgbClr val="FFFFFF"/>
                </a:solidFill>
                <a:latin typeface="Times New Roman"/>
                <a:cs typeface="Times New Roman"/>
              </a:rPr>
              <a:t>this vein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dirty="0" sz="2700" spc="25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right</a:t>
            </a:r>
            <a:r>
              <a:rPr dirty="0" sz="27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 spc="20">
                <a:solidFill>
                  <a:srgbClr val="FFFFFF"/>
                </a:solidFill>
                <a:latin typeface="Times New Roman"/>
                <a:cs typeface="Times New Roman"/>
              </a:rPr>
              <a:t>atrium.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3148" y="4082842"/>
            <a:ext cx="7740015" cy="1886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457834">
              <a:lnSpc>
                <a:spcPct val="150000"/>
              </a:lnSpc>
            </a:pPr>
            <a:r>
              <a:rPr dirty="0" sz="2700" spc="-295">
                <a:solidFill>
                  <a:srgbClr val="FFFF00"/>
                </a:solidFill>
                <a:latin typeface="Courier New"/>
                <a:cs typeface="Courier New"/>
              </a:rPr>
              <a:t> </a:t>
            </a:r>
            <a:r>
              <a:rPr dirty="0" sz="2700" spc="2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2700" spc="-409">
                <a:solidFill>
                  <a:srgbClr val="FFFF00"/>
                </a:solidFill>
                <a:latin typeface="Courier New"/>
                <a:cs typeface="Courier New"/>
              </a:rPr>
              <a:t>external </a:t>
            </a:r>
            <a:r>
              <a:rPr dirty="0" sz="2700" spc="-375">
                <a:solidFill>
                  <a:srgbClr val="FFFF00"/>
                </a:solidFill>
                <a:latin typeface="Courier New"/>
                <a:cs typeface="Courier New"/>
              </a:rPr>
              <a:t>jugular </a:t>
            </a:r>
            <a:r>
              <a:rPr dirty="0" sz="2700" spc="-400">
                <a:solidFill>
                  <a:srgbClr val="FFFF00"/>
                </a:solidFill>
                <a:latin typeface="Courier New"/>
                <a:cs typeface="Courier New"/>
              </a:rPr>
              <a:t>vein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easier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dirty="0" sz="2700" spc="20">
                <a:solidFill>
                  <a:srgbClr val="FFFFFF"/>
                </a:solidFill>
                <a:latin typeface="Times New Roman"/>
                <a:cs typeface="Times New Roman"/>
              </a:rPr>
              <a:t>see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dirty="0" sz="2700" spc="20">
                <a:solidFill>
                  <a:srgbClr val="FFFFFF"/>
                </a:solidFill>
                <a:latin typeface="Times New Roman"/>
                <a:cs typeface="Times New Roman"/>
              </a:rPr>
              <a:t>has 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valves and </a:t>
            </a:r>
            <a:r>
              <a:rPr dirty="0" sz="2700" spc="25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subject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dirty="0" sz="2700" spc="25">
                <a:solidFill>
                  <a:srgbClr val="FFFFFF"/>
                </a:solidFill>
                <a:latin typeface="Times New Roman"/>
                <a:cs typeface="Times New Roman"/>
              </a:rPr>
              <a:t>compression </a:t>
            </a:r>
            <a:r>
              <a:rPr dirty="0" sz="2700" spc="2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enters </a:t>
            </a:r>
            <a:r>
              <a:rPr dirty="0" sz="2700" spc="15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dirty="0" sz="2700" spc="30">
                <a:solidFill>
                  <a:srgbClr val="FFFFFF"/>
                </a:solidFill>
                <a:latin typeface="Times New Roman"/>
                <a:cs typeface="Times New Roman"/>
              </a:rPr>
              <a:t>chest (tortuous</a:t>
            </a:r>
            <a:r>
              <a:rPr dirty="0" sz="27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 spc="25">
                <a:solidFill>
                  <a:srgbClr val="FFFFFF"/>
                </a:solidFill>
                <a:latin typeface="Times New Roman"/>
                <a:cs typeface="Times New Roman"/>
              </a:rPr>
              <a:t>course).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7226" rIns="0" bIns="0" rtlCol="0" vert="horz">
            <a:spAutoFit/>
          </a:bodyPr>
          <a:lstStyle/>
          <a:p>
            <a:pPr marL="1427480">
              <a:lnSpc>
                <a:spcPct val="100000"/>
              </a:lnSpc>
            </a:pPr>
            <a:r>
              <a:rPr dirty="0" spc="320"/>
              <a:t>How</a:t>
            </a:r>
            <a:r>
              <a:rPr dirty="0" spc="-1725"/>
              <a:t> </a:t>
            </a:r>
            <a:r>
              <a:rPr dirty="0" spc="-890"/>
              <a:t>to</a:t>
            </a:r>
            <a:r>
              <a:rPr dirty="0" spc="-1720"/>
              <a:t> </a:t>
            </a:r>
            <a:r>
              <a:rPr dirty="0" spc="-450"/>
              <a:t>examine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8984" y="1615375"/>
            <a:ext cx="3916045" cy="5153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8460" indent="-365760">
              <a:lnSpc>
                <a:spcPct val="100000"/>
              </a:lnSpc>
              <a:buClr>
                <a:srgbClr val="FFFF00"/>
              </a:buClr>
              <a:buFont typeface="Courier New"/>
              <a:buChar char=""/>
              <a:tabLst>
                <a:tab pos="379095" algn="l"/>
              </a:tabLst>
            </a:pP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Use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right</a:t>
            </a:r>
            <a:r>
              <a:rPr dirty="0" sz="24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80">
                <a:solidFill>
                  <a:srgbClr val="FFFFFF"/>
                </a:solidFill>
                <a:latin typeface="Times New Roman"/>
                <a:cs typeface="Times New Roman"/>
              </a:rPr>
              <a:t>IJV.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Font typeface="Courier New"/>
              <a:buChar char=""/>
            </a:pPr>
            <a:endParaRPr sz="2000">
              <a:latin typeface="Times New Roman"/>
              <a:cs typeface="Times New Roman"/>
            </a:endParaRPr>
          </a:p>
          <a:p>
            <a:pPr marL="378460" indent="-365760"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Courier New"/>
              <a:buChar char=""/>
              <a:tabLst>
                <a:tab pos="379095" algn="l"/>
              </a:tabLst>
            </a:pP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Patient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a 45°</a:t>
            </a:r>
            <a:r>
              <a:rPr dirty="0" sz="24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angle.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Courier New"/>
              <a:buChar char=""/>
            </a:pPr>
            <a:endParaRPr sz="2500">
              <a:latin typeface="Times New Roman"/>
              <a:cs typeface="Times New Roman"/>
            </a:endParaRPr>
          </a:p>
          <a:p>
            <a:pPr marL="378460" marR="281940" indent="-365760">
              <a:lnSpc>
                <a:spcPct val="80000"/>
              </a:lnSpc>
              <a:buClr>
                <a:srgbClr val="FFFF00"/>
              </a:buClr>
              <a:buFont typeface="Courier New"/>
              <a:buChar char=""/>
              <a:tabLst>
                <a:tab pos="379095" algn="l"/>
              </a:tabLst>
            </a:pP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Head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turned slightly </a:t>
            </a:r>
            <a:r>
              <a:rPr dirty="0" sz="2400" spc="1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z="2400" spc="-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left.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Courier New"/>
              <a:buChar char=""/>
            </a:pPr>
            <a:endParaRPr sz="2500">
              <a:latin typeface="Times New Roman"/>
              <a:cs typeface="Times New Roman"/>
            </a:endParaRPr>
          </a:p>
          <a:p>
            <a:pPr algn="just" marL="378460" marR="5080" indent="-365760">
              <a:lnSpc>
                <a:spcPct val="80000"/>
              </a:lnSpc>
              <a:buClr>
                <a:srgbClr val="FFFF00"/>
              </a:buClr>
              <a:buFont typeface="Courier New"/>
              <a:buChar char=""/>
              <a:tabLst>
                <a:tab pos="379095" algn="l"/>
              </a:tabLst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IJV runs from medial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end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clavicle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ear lobe</a:t>
            </a:r>
            <a:r>
              <a:rPr dirty="0" sz="24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under 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medial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aspect of the</a:t>
            </a:r>
            <a:r>
              <a:rPr dirty="0" sz="2400" spc="-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SCM.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Font typeface="Courier New"/>
              <a:buChar char=""/>
            </a:pPr>
            <a:endParaRPr sz="2500">
              <a:latin typeface="Times New Roman"/>
              <a:cs typeface="Times New Roman"/>
            </a:endParaRPr>
          </a:p>
          <a:p>
            <a:pPr marL="378460" marR="273685" indent="-365760">
              <a:lnSpc>
                <a:spcPct val="80000"/>
              </a:lnSpc>
              <a:spcBef>
                <a:spcPts val="5"/>
              </a:spcBef>
              <a:buClr>
                <a:srgbClr val="FFFF00"/>
              </a:buClr>
              <a:buFont typeface="Courier New"/>
              <a:buChar char=""/>
              <a:tabLst>
                <a:tab pos="379095" algn="l"/>
              </a:tabLst>
            </a:pP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Find </a:t>
            </a:r>
            <a:r>
              <a:rPr dirty="0" sz="2400" spc="1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pulsation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between 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the 2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attachments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24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SCM.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Font typeface="Courier New"/>
              <a:buChar char=""/>
            </a:pPr>
            <a:endParaRPr sz="2000">
              <a:latin typeface="Times New Roman"/>
              <a:cs typeface="Times New Roman"/>
            </a:endParaRPr>
          </a:p>
          <a:p>
            <a:pPr marL="378460" indent="-365760">
              <a:lnSpc>
                <a:spcPts val="2590"/>
              </a:lnSpc>
              <a:spcBef>
                <a:spcPts val="5"/>
              </a:spcBef>
              <a:buClr>
                <a:srgbClr val="FFFF00"/>
              </a:buClr>
              <a:buFont typeface="Courier New"/>
              <a:buChar char=""/>
              <a:tabLst>
                <a:tab pos="379095" algn="l"/>
              </a:tabLst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prominent</a:t>
            </a:r>
            <a:r>
              <a:rPr dirty="0" sz="24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endParaRPr sz="2400">
              <a:latin typeface="Times New Roman"/>
              <a:cs typeface="Times New Roman"/>
            </a:endParaRPr>
          </a:p>
          <a:p>
            <a:pPr marL="378460">
              <a:lnSpc>
                <a:spcPts val="2590"/>
              </a:lnSpc>
            </a:pPr>
            <a:r>
              <a:rPr dirty="0" sz="2400" spc="-310">
                <a:solidFill>
                  <a:srgbClr val="FFFFFF"/>
                </a:solidFill>
                <a:latin typeface="Courier New"/>
                <a:cs typeface="Courier New"/>
              </a:rPr>
              <a:t>Valsava</a:t>
            </a:r>
            <a:r>
              <a:rPr dirty="0" sz="2400" spc="-915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manoeuvre.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2302764"/>
            <a:ext cx="38862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81655" y="934211"/>
            <a:ext cx="4800599" cy="5789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2242" rIns="0" bIns="0" rtlCol="0" vert="horz">
            <a:spAutoFit/>
          </a:bodyPr>
          <a:lstStyle/>
          <a:p>
            <a:pPr marL="1536065">
              <a:lnSpc>
                <a:spcPct val="100000"/>
              </a:lnSpc>
            </a:pPr>
            <a:r>
              <a:rPr dirty="0" spc="135"/>
              <a:t>JVP</a:t>
            </a:r>
            <a:r>
              <a:rPr dirty="0" spc="-1600"/>
              <a:t> </a:t>
            </a:r>
            <a:r>
              <a:rPr dirty="0" spc="-90"/>
              <a:t>waveform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4635" y="2091472"/>
            <a:ext cx="7381240" cy="975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Classically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visible peaks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(waves)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32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2 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visible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descents/troughs.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78479" y="3794759"/>
            <a:ext cx="3493007" cy="2170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2242" rIns="0" bIns="0" rtlCol="0" vert="horz">
            <a:spAutoFit/>
          </a:bodyPr>
          <a:lstStyle/>
          <a:p>
            <a:pPr marL="280035">
              <a:lnSpc>
                <a:spcPct val="100000"/>
              </a:lnSpc>
            </a:pPr>
            <a:r>
              <a:rPr dirty="0" spc="-40"/>
              <a:t>Causes</a:t>
            </a:r>
            <a:r>
              <a:rPr dirty="0" spc="-1535"/>
              <a:t> </a:t>
            </a:r>
            <a:r>
              <a:rPr dirty="0" spc="-620"/>
              <a:t>of</a:t>
            </a:r>
            <a:r>
              <a:rPr dirty="0" spc="-1570"/>
              <a:t> </a:t>
            </a:r>
            <a:r>
              <a:rPr dirty="0" spc="-375"/>
              <a:t>these</a:t>
            </a:r>
            <a:r>
              <a:rPr dirty="0" spc="-1535"/>
              <a:t> </a:t>
            </a:r>
            <a:r>
              <a:rPr dirty="0" spc="-10"/>
              <a:t>waves</a:t>
            </a:r>
          </a:p>
        </p:txBody>
      </p:sp>
      <p:sp>
        <p:nvSpPr>
          <p:cNvPr id="3" name="object 3"/>
          <p:cNvSpPr/>
          <p:nvPr/>
        </p:nvSpPr>
        <p:spPr>
          <a:xfrm>
            <a:off x="1001267" y="2240279"/>
            <a:ext cx="263651" cy="26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1267" y="4288535"/>
            <a:ext cx="263651" cy="263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7566" y="2091472"/>
            <a:ext cx="7555865" cy="4526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740">
                <a:solidFill>
                  <a:srgbClr val="FFFF00"/>
                </a:solidFill>
                <a:latin typeface="Courier New"/>
                <a:cs typeface="Courier New"/>
              </a:rPr>
              <a:t>‘a’ </a:t>
            </a:r>
            <a:r>
              <a:rPr dirty="0" sz="2800" spc="-150">
                <a:solidFill>
                  <a:srgbClr val="FFFF00"/>
                </a:solidFill>
                <a:latin typeface="Courier New"/>
                <a:cs typeface="Courier New"/>
              </a:rPr>
              <a:t>wave</a:t>
            </a:r>
            <a:r>
              <a:rPr dirty="0" sz="3200" spc="-150">
                <a:solidFill>
                  <a:srgbClr val="FFFF00"/>
                </a:solidFill>
                <a:latin typeface="Courier New"/>
                <a:cs typeface="Courier New"/>
              </a:rPr>
              <a:t>:</a:t>
            </a:r>
            <a:r>
              <a:rPr dirty="0" sz="3200" spc="-131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right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atrial systole.</a:t>
            </a:r>
            <a:endParaRPr sz="3200">
              <a:latin typeface="Arial"/>
              <a:cs typeface="Arial"/>
            </a:endParaRPr>
          </a:p>
          <a:p>
            <a:pPr marL="12700" marR="189865">
              <a:lnSpc>
                <a:spcPct val="100000"/>
              </a:lnSpc>
            </a:pP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Right atrial contraction in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late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diastole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propel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additional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blood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dirty="0" sz="32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ventricles.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3200" spc="-740">
                <a:solidFill>
                  <a:srgbClr val="FFFF00"/>
                </a:solidFill>
                <a:latin typeface="Courier New"/>
                <a:cs typeface="Courier New"/>
              </a:rPr>
              <a:t>‘c’ </a:t>
            </a:r>
            <a:r>
              <a:rPr dirty="0" sz="2800" spc="-150">
                <a:solidFill>
                  <a:srgbClr val="FFFF00"/>
                </a:solidFill>
                <a:latin typeface="Courier New"/>
                <a:cs typeface="Courier New"/>
              </a:rPr>
              <a:t>wave</a:t>
            </a:r>
            <a:r>
              <a:rPr dirty="0" sz="3200" spc="-150">
                <a:solidFill>
                  <a:srgbClr val="FFFF00"/>
                </a:solidFill>
                <a:latin typeface="Courier New"/>
                <a:cs typeface="Courier New"/>
              </a:rPr>
              <a:t>: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transmitted manifestation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200" spc="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rise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in atrial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pressure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produced </a:t>
            </a:r>
            <a:r>
              <a:rPr dirty="0" sz="3200" spc="5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32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bulging 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tricuspid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valve into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the right atrium  during isovolumentric ventricular  contraction.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1267" y="972311"/>
            <a:ext cx="263651" cy="26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01267" y="3997452"/>
            <a:ext cx="263651" cy="263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1267" y="5556503"/>
            <a:ext cx="263651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7566" y="823462"/>
            <a:ext cx="7623809" cy="6087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740">
                <a:solidFill>
                  <a:srgbClr val="FFFF00"/>
                </a:solidFill>
                <a:latin typeface="Courier New"/>
                <a:cs typeface="Courier New"/>
              </a:rPr>
              <a:t>‘x’ </a:t>
            </a:r>
            <a:r>
              <a:rPr dirty="0" sz="2800" spc="-254">
                <a:solidFill>
                  <a:srgbClr val="FFFF00"/>
                </a:solidFill>
                <a:latin typeface="Courier New"/>
                <a:cs typeface="Courier New"/>
              </a:rPr>
              <a:t>descent</a:t>
            </a:r>
            <a:r>
              <a:rPr dirty="0" sz="3200" spc="-254">
                <a:solidFill>
                  <a:srgbClr val="FFFF00"/>
                </a:solidFill>
                <a:latin typeface="Courier New"/>
                <a:cs typeface="Courier New"/>
              </a:rPr>
              <a:t>:</a:t>
            </a:r>
            <a:r>
              <a:rPr dirty="0" sz="3200" spc="-138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atrial relaxation.</a:t>
            </a:r>
            <a:endParaRPr sz="3200">
              <a:latin typeface="Arial"/>
              <a:cs typeface="Arial"/>
            </a:endParaRPr>
          </a:p>
          <a:p>
            <a:pPr marL="12700" marR="813435">
              <a:lnSpc>
                <a:spcPct val="100000"/>
              </a:lnSpc>
            </a:pP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Due to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downward displacement </a:t>
            </a:r>
            <a:r>
              <a:rPr dirty="0" sz="3200" spc="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2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the  tricuspid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the contraction </a:t>
            </a:r>
            <a:r>
              <a:rPr dirty="0" sz="3200" spc="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papillary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muscles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during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ventricular 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systole.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191135">
              <a:lnSpc>
                <a:spcPct val="100000"/>
              </a:lnSpc>
            </a:pPr>
            <a:r>
              <a:rPr dirty="0" sz="3200" spc="-740">
                <a:solidFill>
                  <a:srgbClr val="FFFF00"/>
                </a:solidFill>
                <a:latin typeface="Courier New"/>
                <a:cs typeface="Courier New"/>
              </a:rPr>
              <a:t>‘v’ </a:t>
            </a:r>
            <a:r>
              <a:rPr dirty="0" sz="2800" spc="-150">
                <a:solidFill>
                  <a:srgbClr val="FFFF00"/>
                </a:solidFill>
                <a:latin typeface="Courier New"/>
                <a:cs typeface="Courier New"/>
              </a:rPr>
              <a:t>wave</a:t>
            </a:r>
            <a:r>
              <a:rPr dirty="0" sz="3200" spc="-150">
                <a:solidFill>
                  <a:srgbClr val="FFFF00"/>
                </a:solidFill>
                <a:latin typeface="Courier New"/>
                <a:cs typeface="Courier New"/>
              </a:rPr>
              <a:t>:</a:t>
            </a:r>
            <a:r>
              <a:rPr dirty="0" sz="3200" spc="-140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rise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in atrial pressure </a:t>
            </a:r>
            <a:r>
              <a:rPr dirty="0" sz="3200" spc="5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venous  return before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tricuspid valve</a:t>
            </a:r>
            <a:r>
              <a:rPr dirty="0" sz="32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opens.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3200" spc="-740">
                <a:solidFill>
                  <a:srgbClr val="FFFF00"/>
                </a:solidFill>
                <a:latin typeface="Courier New"/>
                <a:cs typeface="Courier New"/>
              </a:rPr>
              <a:t>‘y’ </a:t>
            </a:r>
            <a:r>
              <a:rPr dirty="0" sz="2800" spc="-254">
                <a:solidFill>
                  <a:srgbClr val="FFFF00"/>
                </a:solidFill>
                <a:latin typeface="Courier New"/>
                <a:cs typeface="Courier New"/>
              </a:rPr>
              <a:t>descent</a:t>
            </a:r>
            <a:r>
              <a:rPr dirty="0" sz="3200" spc="-254">
                <a:solidFill>
                  <a:srgbClr val="FFFF00"/>
                </a:solidFill>
                <a:latin typeface="Courier New"/>
                <a:cs typeface="Courier New"/>
              </a:rPr>
              <a:t>:</a:t>
            </a:r>
            <a:r>
              <a:rPr dirty="0" sz="3200" spc="-132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tricuspid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opens.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Passive  rapid ventricular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filling,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decreasing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right 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atrial</a:t>
            </a:r>
            <a:r>
              <a:rPr dirty="0" sz="32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pressure.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33955" y="646176"/>
            <a:ext cx="5937504" cy="6560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9767" y="882398"/>
            <a:ext cx="7252970" cy="68770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200" spc="425"/>
              <a:t>How</a:t>
            </a:r>
            <a:r>
              <a:rPr dirty="0" sz="4200" spc="-1345"/>
              <a:t> </a:t>
            </a:r>
            <a:r>
              <a:rPr dirty="0" sz="4200" spc="-550"/>
              <a:t>to</a:t>
            </a:r>
            <a:r>
              <a:rPr dirty="0" sz="4200" spc="-1355"/>
              <a:t> </a:t>
            </a:r>
            <a:r>
              <a:rPr dirty="0" sz="4200" spc="-660"/>
              <a:t>identify</a:t>
            </a:r>
            <a:r>
              <a:rPr dirty="0" sz="4200" spc="-1380"/>
              <a:t> </a:t>
            </a:r>
            <a:r>
              <a:rPr dirty="0" sz="4200" spc="114"/>
              <a:t>JVP</a:t>
            </a:r>
            <a:r>
              <a:rPr dirty="0" sz="4200" spc="-1380"/>
              <a:t> </a:t>
            </a:r>
            <a:r>
              <a:rPr dirty="0" sz="4200" spc="-450"/>
              <a:t>tracing?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44076" y="2095493"/>
            <a:ext cx="4039235" cy="4275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marR="53975" indent="-609600">
              <a:lnSpc>
                <a:spcPct val="100000"/>
              </a:lnSpc>
              <a:buClr>
                <a:srgbClr val="FFFF00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identify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v</a:t>
            </a:r>
            <a:r>
              <a:rPr dirty="0" sz="2400" spc="-82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wave,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you 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find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it between two  descents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x</a:t>
            </a:r>
            <a:r>
              <a:rPr dirty="0" sz="2400" spc="-84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dirty="0" sz="2400" spc="-70">
                <a:solidFill>
                  <a:srgbClr val="FFFF00"/>
                </a:solidFill>
                <a:latin typeface="Courier New"/>
                <a:cs typeface="Courier New"/>
              </a:rPr>
              <a:t>y</a:t>
            </a:r>
            <a:r>
              <a:rPr dirty="0" sz="2400" spc="-70">
                <a:solidFill>
                  <a:srgbClr val="FFFFCC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622300" marR="105410" indent="-609600">
              <a:lnSpc>
                <a:spcPct val="100000"/>
              </a:lnSpc>
              <a:buClr>
                <a:srgbClr val="FFFF00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a</a:t>
            </a:r>
            <a:r>
              <a:rPr dirty="0" sz="2400" spc="-78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c</a:t>
            </a:r>
            <a:r>
              <a:rPr dirty="0" sz="2400" spc="-78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wave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precede 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x</a:t>
            </a:r>
            <a:r>
              <a:rPr dirty="0" sz="2400" spc="-869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descent.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AutoNum type="arabicPeriod"/>
              <a:tabLst>
                <a:tab pos="621665" algn="l"/>
                <a:tab pos="622300" algn="l"/>
              </a:tabLst>
            </a:pP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x</a:t>
            </a:r>
            <a:r>
              <a:rPr dirty="0" sz="2400" spc="-80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more prominent than </a:t>
            </a:r>
            <a:r>
              <a:rPr dirty="0" sz="2400" spc="-70">
                <a:solidFill>
                  <a:srgbClr val="FFFF00"/>
                </a:solidFill>
                <a:latin typeface="Courier New"/>
                <a:cs typeface="Courier New"/>
              </a:rPr>
              <a:t>y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622300" marR="226060" indent="-609600">
              <a:lnSpc>
                <a:spcPct val="100000"/>
              </a:lnSpc>
              <a:buAutoNum type="arabicPeriod"/>
              <a:tabLst>
                <a:tab pos="621665" algn="l"/>
                <a:tab pos="622300" algn="l"/>
              </a:tabLst>
            </a:pPr>
            <a:r>
              <a:rPr dirty="0" sz="2400" spc="-445">
                <a:solidFill>
                  <a:srgbClr val="FFFF00"/>
                </a:solidFill>
                <a:latin typeface="Courier New"/>
                <a:cs typeface="Courier New"/>
              </a:rPr>
              <a:t>c</a:t>
            </a:r>
            <a:r>
              <a:rPr dirty="0" sz="2400" spc="-445">
                <a:solidFill>
                  <a:srgbClr val="FFFFFF"/>
                </a:solidFill>
                <a:latin typeface="Courier New"/>
                <a:cs typeface="Courier New"/>
              </a:rPr>
              <a:t>,</a:t>
            </a:r>
            <a:r>
              <a:rPr dirty="0" sz="2400" spc="-785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x</a:t>
            </a:r>
            <a:r>
              <a:rPr dirty="0" sz="2400" spc="-78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v</a:t>
            </a:r>
            <a:r>
              <a:rPr dirty="0" sz="2400" spc="-78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95">
                <a:solidFill>
                  <a:srgbClr val="BFBFBF"/>
                </a:solidFill>
                <a:latin typeface="Courier New"/>
                <a:cs typeface="Courier New"/>
              </a:rPr>
              <a:t>systolic</a:t>
            </a:r>
            <a:r>
              <a:rPr dirty="0" sz="2400" spc="-295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y</a:t>
            </a:r>
            <a:r>
              <a:rPr dirty="0" sz="2400" spc="-79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10">
                <a:solidFill>
                  <a:srgbClr val="FFFF00"/>
                </a:solidFill>
                <a:latin typeface="Courier New"/>
                <a:cs typeface="Courier New"/>
              </a:rPr>
              <a:t>a</a:t>
            </a:r>
            <a:r>
              <a:rPr dirty="0" sz="2400" spc="-79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325">
                <a:solidFill>
                  <a:srgbClr val="00AFEF"/>
                </a:solidFill>
                <a:latin typeface="Courier New"/>
                <a:cs typeface="Courier New"/>
              </a:rPr>
              <a:t>diastolic</a:t>
            </a:r>
            <a:r>
              <a:rPr dirty="0" sz="2400" spc="-325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04232" y="2257044"/>
            <a:ext cx="4625340" cy="3430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076450">
              <a:lnSpc>
                <a:spcPct val="100000"/>
              </a:lnSpc>
            </a:pPr>
            <a:r>
              <a:rPr dirty="0" spc="-459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05" y="1896850"/>
            <a:ext cx="7533005" cy="391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440" u="heavy">
                <a:solidFill>
                  <a:srgbClr val="FFFFFF"/>
                </a:solidFill>
                <a:latin typeface="Courier New"/>
                <a:cs typeface="Courier New"/>
              </a:rPr>
              <a:t>Identify </a:t>
            </a:r>
            <a:r>
              <a:rPr dirty="0" sz="2800" spc="-35" u="heavy">
                <a:solidFill>
                  <a:srgbClr val="FFFFFF"/>
                </a:solidFill>
                <a:latin typeface="Courier New"/>
                <a:cs typeface="Courier New"/>
              </a:rPr>
              <a:t>and</a:t>
            </a:r>
            <a:r>
              <a:rPr dirty="0" sz="2800" spc="-1360" u="heavy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dirty="0" sz="2800" spc="-215" u="heavy">
                <a:solidFill>
                  <a:srgbClr val="FFFFFF"/>
                </a:solidFill>
                <a:latin typeface="Courier New"/>
                <a:cs typeface="Courier New"/>
              </a:rPr>
              <a:t>understand:</a:t>
            </a:r>
            <a:endParaRPr sz="2800">
              <a:latin typeface="Courier New"/>
              <a:cs typeface="Courier New"/>
            </a:endParaRPr>
          </a:p>
          <a:p>
            <a:pPr marL="355600" marR="5080" indent="-342900">
              <a:lnSpc>
                <a:spcPct val="150000"/>
              </a:lnSpc>
              <a:spcBef>
                <a:spcPts val="670"/>
              </a:spcBef>
              <a:buSzPct val="89285"/>
              <a:buFont typeface="Courier New"/>
              <a:buChar char=""/>
              <a:tabLst>
                <a:tab pos="356235" algn="l"/>
              </a:tabLst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events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causing the different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waves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JVP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CAP</a:t>
            </a:r>
            <a:r>
              <a:rPr dirty="0" sz="2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tracings.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0"/>
              </a:spcBef>
              <a:buSzPct val="89285"/>
              <a:buFont typeface="Courier New"/>
              <a:buChar char=""/>
              <a:tabLst>
                <a:tab pos="356235" algn="l"/>
              </a:tabLst>
            </a:pP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Difference between JVP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CAP.</a:t>
            </a:r>
            <a:endParaRPr sz="2800">
              <a:latin typeface="Arial"/>
              <a:cs typeface="Arial"/>
            </a:endParaRPr>
          </a:p>
          <a:p>
            <a:pPr marL="355600" marR="643890" indent="-342900">
              <a:lnSpc>
                <a:spcPct val="150000"/>
              </a:lnSpc>
              <a:spcBef>
                <a:spcPts val="670"/>
              </a:spcBef>
              <a:buSzPct val="89285"/>
              <a:buFont typeface="Courier New"/>
              <a:buChar char=""/>
              <a:tabLst>
                <a:tab pos="356235" algn="l"/>
              </a:tabLst>
            </a:pP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Correlation between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JVP, CAP,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ECG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Phoncardiogram.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3533" rIns="0" bIns="0" rtlCol="0" vert="horz">
            <a:spAutoFit/>
          </a:bodyPr>
          <a:lstStyle/>
          <a:p>
            <a:pPr marL="1804035">
              <a:lnSpc>
                <a:spcPct val="100000"/>
              </a:lnSpc>
            </a:pPr>
            <a:r>
              <a:rPr dirty="0" spc="-530"/>
              <a:t>Correlations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4194" y="1612870"/>
            <a:ext cx="1532890" cy="431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-280">
                <a:solidFill>
                  <a:srgbClr val="FFFF00"/>
                </a:solidFill>
                <a:latin typeface="Courier New"/>
                <a:cs typeface="Courier New"/>
              </a:rPr>
              <a:t></a:t>
            </a:r>
            <a:r>
              <a:rPr dirty="0" sz="2600" spc="-104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600" spc="-114">
                <a:solidFill>
                  <a:srgbClr val="00AFEF"/>
                </a:solidFill>
                <a:latin typeface="Courier New"/>
                <a:cs typeface="Courier New"/>
              </a:rPr>
              <a:t>a</a:t>
            </a:r>
            <a:r>
              <a:rPr dirty="0" sz="2600" spc="-890">
                <a:solidFill>
                  <a:srgbClr val="00AFEF"/>
                </a:solidFill>
                <a:latin typeface="Courier New"/>
                <a:cs typeface="Courier New"/>
              </a:rPr>
              <a:t> </a:t>
            </a:r>
            <a:r>
              <a:rPr dirty="0" sz="2600">
                <a:solidFill>
                  <a:srgbClr val="00AFEF"/>
                </a:solidFill>
                <a:latin typeface="Arial"/>
                <a:cs typeface="Arial"/>
              </a:rPr>
              <a:t>wave: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194" y="2154366"/>
            <a:ext cx="3988435" cy="3516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89305" indent="-365760">
              <a:lnSpc>
                <a:spcPct val="100000"/>
              </a:lnSpc>
              <a:buClr>
                <a:srgbClr val="FFFF00"/>
              </a:buClr>
              <a:buFont typeface="Courier New"/>
              <a:buChar char=""/>
              <a:tabLst>
                <a:tab pos="789305" algn="l"/>
                <a:tab pos="789940" algn="l"/>
              </a:tabLst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Follows </a:t>
            </a:r>
            <a:r>
              <a:rPr dirty="0" sz="1600" spc="100">
                <a:solidFill>
                  <a:srgbClr val="FFFF00"/>
                </a:solidFill>
                <a:latin typeface="Courier New"/>
                <a:cs typeface="Courier New"/>
              </a:rPr>
              <a:t>P</a:t>
            </a:r>
            <a:r>
              <a:rPr dirty="0" sz="1600" spc="-55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wave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ECG.</a:t>
            </a:r>
            <a:endParaRPr sz="1600">
              <a:latin typeface="Arial"/>
              <a:cs typeface="Arial"/>
            </a:endParaRPr>
          </a:p>
          <a:p>
            <a:pPr marL="789305" indent="-365760">
              <a:lnSpc>
                <a:spcPct val="100000"/>
              </a:lnSpc>
              <a:spcBef>
                <a:spcPts val="960"/>
              </a:spcBef>
              <a:buClr>
                <a:srgbClr val="FFFF00"/>
              </a:buClr>
              <a:buFont typeface="Courier New"/>
              <a:buChar char=""/>
              <a:tabLst>
                <a:tab pos="789305" algn="l"/>
                <a:tab pos="789940" algn="l"/>
              </a:tabLst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Precedes upstroke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carotid</a:t>
            </a:r>
            <a:r>
              <a:rPr dirty="0" sz="16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pulse.</a:t>
            </a:r>
            <a:endParaRPr sz="1600">
              <a:latin typeface="Arial"/>
              <a:cs typeface="Arial"/>
            </a:endParaRPr>
          </a:p>
          <a:p>
            <a:pPr marL="789305" indent="-365760">
              <a:lnSpc>
                <a:spcPct val="100000"/>
              </a:lnSpc>
              <a:spcBef>
                <a:spcPts val="960"/>
              </a:spcBef>
              <a:buClr>
                <a:srgbClr val="FFFF00"/>
              </a:buClr>
              <a:buFont typeface="Courier New"/>
              <a:buChar char=""/>
              <a:tabLst>
                <a:tab pos="789305" algn="l"/>
                <a:tab pos="789940" algn="l"/>
              </a:tabLst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Just before</a:t>
            </a:r>
            <a:r>
              <a:rPr dirty="0" sz="1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5">
                <a:solidFill>
                  <a:srgbClr val="00AF50"/>
                </a:solidFill>
                <a:latin typeface="Courier New"/>
                <a:cs typeface="Courier New"/>
              </a:rPr>
              <a:t>S1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378460" indent="-365760"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Char char=""/>
              <a:tabLst>
                <a:tab pos="378460" algn="l"/>
              </a:tabLst>
            </a:pPr>
            <a:r>
              <a:rPr dirty="0" sz="2600" spc="-114">
                <a:solidFill>
                  <a:srgbClr val="00AFEF"/>
                </a:solidFill>
                <a:latin typeface="Courier New"/>
                <a:cs typeface="Courier New"/>
              </a:rPr>
              <a:t>c</a:t>
            </a:r>
            <a:r>
              <a:rPr dirty="0" sz="2600" spc="-850">
                <a:solidFill>
                  <a:srgbClr val="00AFEF"/>
                </a:solidFill>
                <a:latin typeface="Courier New"/>
                <a:cs typeface="Courier New"/>
              </a:rPr>
              <a:t> </a:t>
            </a:r>
            <a:r>
              <a:rPr dirty="0" sz="2600">
                <a:solidFill>
                  <a:srgbClr val="00AFEF"/>
                </a:solidFill>
                <a:latin typeface="Arial"/>
                <a:cs typeface="Arial"/>
              </a:rPr>
              <a:t>wave</a:t>
            </a:r>
            <a:r>
              <a:rPr dirty="0" sz="2600" spc="-15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follows </a:t>
            </a:r>
            <a:r>
              <a:rPr dirty="0" sz="1700" spc="204">
                <a:solidFill>
                  <a:srgbClr val="FFFF00"/>
                </a:solidFill>
                <a:latin typeface="Courier New"/>
                <a:cs typeface="Courier New"/>
              </a:rPr>
              <a:t>QRS</a:t>
            </a:r>
            <a:r>
              <a:rPr dirty="0" sz="1700" spc="-56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10">
                <a:solidFill>
                  <a:srgbClr val="00AF50"/>
                </a:solidFill>
                <a:latin typeface="Courier New"/>
                <a:cs typeface="Courier New"/>
              </a:rPr>
              <a:t>S1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00"/>
              </a:buClr>
              <a:buFont typeface="Courier New"/>
              <a:buChar char=""/>
            </a:pPr>
            <a:endParaRPr sz="2900">
              <a:latin typeface="Times New Roman"/>
              <a:cs typeface="Times New Roman"/>
            </a:endParaRPr>
          </a:p>
          <a:p>
            <a:pPr marL="378460" marR="114300" indent="-365760">
              <a:lnSpc>
                <a:spcPct val="127000"/>
              </a:lnSpc>
              <a:buClr>
                <a:srgbClr val="FFFF00"/>
              </a:buClr>
              <a:buChar char=""/>
              <a:tabLst>
                <a:tab pos="378460" algn="l"/>
              </a:tabLst>
            </a:pPr>
            <a:r>
              <a:rPr dirty="0" sz="2600" spc="-114">
                <a:solidFill>
                  <a:srgbClr val="00AFEF"/>
                </a:solidFill>
                <a:latin typeface="Courier New"/>
                <a:cs typeface="Courier New"/>
              </a:rPr>
              <a:t>v</a:t>
            </a:r>
            <a:r>
              <a:rPr dirty="0" sz="2600" spc="-850">
                <a:solidFill>
                  <a:srgbClr val="00AFEF"/>
                </a:solidFill>
                <a:latin typeface="Courier New"/>
                <a:cs typeface="Courier New"/>
              </a:rPr>
              <a:t> </a:t>
            </a:r>
            <a:r>
              <a:rPr dirty="0" sz="2600">
                <a:solidFill>
                  <a:srgbClr val="00AFEF"/>
                </a:solidFill>
                <a:latin typeface="Arial"/>
                <a:cs typeface="Arial"/>
              </a:rPr>
              <a:t>wave</a:t>
            </a:r>
            <a:r>
              <a:rPr dirty="0" sz="2600" spc="-15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peaks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0">
                <a:solidFill>
                  <a:srgbClr val="00AF50"/>
                </a:solidFill>
                <a:latin typeface="Courier New"/>
                <a:cs typeface="Courier New"/>
              </a:rPr>
              <a:t>S2</a:t>
            </a:r>
            <a:r>
              <a:rPr dirty="0" sz="1700" spc="-565">
                <a:solidFill>
                  <a:srgbClr val="00AF50"/>
                </a:solidFill>
                <a:latin typeface="Courier New"/>
                <a:cs typeface="Courier New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synchronous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dicrotic notch 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(late  systole).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05271" y="2014727"/>
            <a:ext cx="3759708" cy="4578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B8B8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50263" y="929639"/>
            <a:ext cx="7362444" cy="5634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B8B8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0600" y="914400"/>
            <a:ext cx="8153400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81455" y="905255"/>
            <a:ext cx="8173720" cy="5963920"/>
          </a:xfrm>
          <a:custGeom>
            <a:avLst/>
            <a:gdLst/>
            <a:ahLst/>
            <a:cxnLst/>
            <a:rect l="l" t="t" r="r" b="b"/>
            <a:pathLst>
              <a:path w="8173720" h="5963920">
                <a:moveTo>
                  <a:pt x="8173212" y="5963412"/>
                </a:moveTo>
                <a:lnTo>
                  <a:pt x="0" y="5963412"/>
                </a:lnTo>
                <a:lnTo>
                  <a:pt x="0" y="0"/>
                </a:lnTo>
                <a:lnTo>
                  <a:pt x="8173212" y="0"/>
                </a:lnTo>
                <a:lnTo>
                  <a:pt x="8173212" y="4571"/>
                </a:lnTo>
                <a:lnTo>
                  <a:pt x="9144" y="4572"/>
                </a:lnTo>
                <a:lnTo>
                  <a:pt x="4572" y="9144"/>
                </a:lnTo>
                <a:lnTo>
                  <a:pt x="9144" y="9143"/>
                </a:lnTo>
                <a:lnTo>
                  <a:pt x="9144" y="5952744"/>
                </a:lnTo>
                <a:lnTo>
                  <a:pt x="4572" y="5952744"/>
                </a:lnTo>
                <a:lnTo>
                  <a:pt x="9144" y="5958840"/>
                </a:lnTo>
                <a:lnTo>
                  <a:pt x="8173212" y="5958840"/>
                </a:lnTo>
                <a:lnTo>
                  <a:pt x="8173212" y="5963412"/>
                </a:lnTo>
                <a:close/>
              </a:path>
              <a:path w="8173720" h="5963920">
                <a:moveTo>
                  <a:pt x="9144" y="9143"/>
                </a:moveTo>
                <a:lnTo>
                  <a:pt x="4572" y="9144"/>
                </a:lnTo>
                <a:lnTo>
                  <a:pt x="9144" y="4572"/>
                </a:lnTo>
                <a:lnTo>
                  <a:pt x="9144" y="9143"/>
                </a:lnTo>
                <a:close/>
              </a:path>
              <a:path w="8173720" h="5963920">
                <a:moveTo>
                  <a:pt x="8162544" y="9143"/>
                </a:moveTo>
                <a:lnTo>
                  <a:pt x="9144" y="9143"/>
                </a:lnTo>
                <a:lnTo>
                  <a:pt x="9144" y="4572"/>
                </a:lnTo>
                <a:lnTo>
                  <a:pt x="8162544" y="4572"/>
                </a:lnTo>
                <a:lnTo>
                  <a:pt x="8162544" y="9143"/>
                </a:lnTo>
                <a:close/>
              </a:path>
              <a:path w="8173720" h="5963920">
                <a:moveTo>
                  <a:pt x="8162544" y="5958840"/>
                </a:moveTo>
                <a:lnTo>
                  <a:pt x="8162544" y="4572"/>
                </a:lnTo>
                <a:lnTo>
                  <a:pt x="8168640" y="9144"/>
                </a:lnTo>
                <a:lnTo>
                  <a:pt x="8173212" y="9143"/>
                </a:lnTo>
                <a:lnTo>
                  <a:pt x="8173212" y="5952744"/>
                </a:lnTo>
                <a:lnTo>
                  <a:pt x="8168640" y="5952744"/>
                </a:lnTo>
                <a:lnTo>
                  <a:pt x="8162544" y="5958840"/>
                </a:lnTo>
                <a:close/>
              </a:path>
              <a:path w="8173720" h="5963920">
                <a:moveTo>
                  <a:pt x="8173212" y="9143"/>
                </a:moveTo>
                <a:lnTo>
                  <a:pt x="8168640" y="9144"/>
                </a:lnTo>
                <a:lnTo>
                  <a:pt x="8162544" y="4572"/>
                </a:lnTo>
                <a:lnTo>
                  <a:pt x="8173212" y="4571"/>
                </a:lnTo>
                <a:lnTo>
                  <a:pt x="8173212" y="9143"/>
                </a:lnTo>
                <a:close/>
              </a:path>
              <a:path w="8173720" h="5963920">
                <a:moveTo>
                  <a:pt x="9144" y="5958840"/>
                </a:moveTo>
                <a:lnTo>
                  <a:pt x="4572" y="5952744"/>
                </a:lnTo>
                <a:lnTo>
                  <a:pt x="9144" y="5952744"/>
                </a:lnTo>
                <a:lnTo>
                  <a:pt x="9144" y="5958840"/>
                </a:lnTo>
                <a:close/>
              </a:path>
              <a:path w="8173720" h="5963920">
                <a:moveTo>
                  <a:pt x="8162544" y="5958840"/>
                </a:moveTo>
                <a:lnTo>
                  <a:pt x="9144" y="5958840"/>
                </a:lnTo>
                <a:lnTo>
                  <a:pt x="9144" y="5952744"/>
                </a:lnTo>
                <a:lnTo>
                  <a:pt x="8162544" y="5952744"/>
                </a:lnTo>
                <a:lnTo>
                  <a:pt x="8162544" y="5958840"/>
                </a:lnTo>
                <a:close/>
              </a:path>
              <a:path w="8173720" h="5963920">
                <a:moveTo>
                  <a:pt x="8173212" y="5958840"/>
                </a:moveTo>
                <a:lnTo>
                  <a:pt x="8162544" y="5958840"/>
                </a:lnTo>
                <a:lnTo>
                  <a:pt x="8168640" y="5952744"/>
                </a:lnTo>
                <a:lnTo>
                  <a:pt x="8173212" y="5952744"/>
                </a:lnTo>
                <a:lnTo>
                  <a:pt x="8173212" y="5958840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55295">
              <a:lnSpc>
                <a:spcPct val="100000"/>
              </a:lnSpc>
            </a:pPr>
            <a:r>
              <a:rPr dirty="0" spc="-755"/>
              <a:t>Clinical</a:t>
            </a:r>
            <a:r>
              <a:rPr dirty="0" spc="-1565"/>
              <a:t> </a:t>
            </a:r>
            <a:r>
              <a:rPr dirty="0" spc="-484"/>
              <a:t>abnormalities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744" y="1472216"/>
            <a:ext cx="2120900" cy="548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50" spc="-365">
                <a:solidFill>
                  <a:srgbClr val="FFCC66"/>
                </a:solidFill>
                <a:latin typeface="Courier New"/>
                <a:cs typeface="Courier New"/>
              </a:rPr>
              <a:t> </a:t>
            </a:r>
            <a:r>
              <a:rPr dirty="0" sz="3600" spc="-160">
                <a:solidFill>
                  <a:srgbClr val="00AFEF"/>
                </a:solidFill>
                <a:latin typeface="Courier New"/>
                <a:cs typeface="Courier New"/>
              </a:rPr>
              <a:t>a</a:t>
            </a:r>
            <a:r>
              <a:rPr dirty="0" sz="3600" spc="-1835">
                <a:solidFill>
                  <a:srgbClr val="00AFEF"/>
                </a:solidFill>
                <a:latin typeface="Courier New"/>
                <a:cs typeface="Courier New"/>
              </a:rPr>
              <a:t> </a:t>
            </a:r>
            <a:r>
              <a:rPr dirty="0" sz="3600" spc="-195">
                <a:solidFill>
                  <a:srgbClr val="00AFEF"/>
                </a:solidFill>
                <a:latin typeface="Arial"/>
                <a:cs typeface="Arial"/>
              </a:rPr>
              <a:t>wave</a:t>
            </a:r>
            <a:r>
              <a:rPr dirty="0" sz="3600" spc="-195">
                <a:solidFill>
                  <a:srgbClr val="FFCC66"/>
                </a:solidFill>
                <a:latin typeface="Courier New"/>
                <a:cs typeface="Courier New"/>
              </a:rPr>
              <a:t>: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3744" y="2108727"/>
            <a:ext cx="8131175" cy="397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55344" indent="-385445">
              <a:lnSpc>
                <a:spcPct val="100000"/>
              </a:lnSpc>
              <a:buFont typeface="Arial"/>
              <a:buChar char="•"/>
              <a:tabLst>
                <a:tab pos="855344" algn="l"/>
                <a:tab pos="855980" algn="l"/>
              </a:tabLst>
            </a:pPr>
            <a:r>
              <a:rPr dirty="0" sz="2800" spc="-210">
                <a:solidFill>
                  <a:srgbClr val="FFFF66"/>
                </a:solidFill>
                <a:latin typeface="Courier New"/>
                <a:cs typeface="Courier New"/>
              </a:rPr>
              <a:t>Prominent:</a:t>
            </a:r>
            <a:r>
              <a:rPr dirty="0" sz="2800" spc="-850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Right heart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failure,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pulmonary stenosis,</a:t>
            </a:r>
            <a:endParaRPr sz="2400">
              <a:latin typeface="Arial"/>
              <a:cs typeface="Arial"/>
            </a:endParaRPr>
          </a:p>
          <a:p>
            <a:pPr marL="2839720" marR="721360">
              <a:lnSpc>
                <a:spcPct val="100000"/>
              </a:lnSpc>
              <a:spcBef>
                <a:spcPts val="15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pulmonary hypertension, tricuspid  stenosis.</a:t>
            </a:r>
            <a:endParaRPr sz="2400">
              <a:latin typeface="Arial"/>
              <a:cs typeface="Arial"/>
            </a:endParaRPr>
          </a:p>
          <a:p>
            <a:pPr marL="855344" indent="-385445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855344" algn="l"/>
                <a:tab pos="855980" algn="l"/>
              </a:tabLst>
            </a:pPr>
            <a:r>
              <a:rPr dirty="0" sz="2800" spc="-195">
                <a:solidFill>
                  <a:srgbClr val="FFFF66"/>
                </a:solidFill>
                <a:latin typeface="Courier New"/>
                <a:cs typeface="Courier New"/>
              </a:rPr>
              <a:t>Absent:</a:t>
            </a:r>
            <a:r>
              <a:rPr dirty="0" sz="2800" spc="-935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Atrial fibrillation.</a:t>
            </a:r>
            <a:endParaRPr sz="2400">
              <a:latin typeface="Arial"/>
              <a:cs typeface="Arial"/>
            </a:endParaRPr>
          </a:p>
          <a:p>
            <a:pPr marL="855344" indent="-38544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855344" algn="l"/>
                <a:tab pos="855980" algn="l"/>
              </a:tabLst>
            </a:pPr>
            <a:r>
              <a:rPr dirty="0" sz="2800" spc="50">
                <a:solidFill>
                  <a:srgbClr val="FFFF66"/>
                </a:solidFill>
                <a:latin typeface="Courier New"/>
                <a:cs typeface="Courier New"/>
              </a:rPr>
              <a:t>Cannon</a:t>
            </a:r>
            <a:r>
              <a:rPr dirty="0" sz="2800" spc="-869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800" spc="-130">
                <a:solidFill>
                  <a:srgbClr val="FFFF66"/>
                </a:solidFill>
                <a:latin typeface="Courier New"/>
                <a:cs typeface="Courier New"/>
              </a:rPr>
              <a:t>wave:</a:t>
            </a:r>
            <a:r>
              <a:rPr dirty="0" sz="2800" spc="-885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block,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atrial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flutter,</a:t>
            </a:r>
            <a:endParaRPr sz="2400">
              <a:latin typeface="Arial"/>
              <a:cs typeface="Arial"/>
            </a:endParaRPr>
          </a:p>
          <a:p>
            <a:pPr marL="3413760">
              <a:lnSpc>
                <a:spcPct val="100000"/>
              </a:lnSpc>
              <a:spcBef>
                <a:spcPts val="59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ventricular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tachycardia.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3250" spc="-260">
                <a:solidFill>
                  <a:srgbClr val="FFCC66"/>
                </a:solidFill>
                <a:latin typeface="Courier New"/>
                <a:cs typeface="Courier New"/>
              </a:rPr>
              <a:t></a:t>
            </a:r>
            <a:r>
              <a:rPr dirty="0" sz="3600" spc="-260">
                <a:solidFill>
                  <a:srgbClr val="00AFEF"/>
                </a:solidFill>
                <a:latin typeface="Courier New"/>
                <a:cs typeface="Courier New"/>
              </a:rPr>
              <a:t>c</a:t>
            </a:r>
            <a:r>
              <a:rPr dirty="0" sz="3600" spc="-1165">
                <a:solidFill>
                  <a:srgbClr val="00AFEF"/>
                </a:solidFill>
                <a:latin typeface="Courier New"/>
                <a:cs typeface="Courier New"/>
              </a:rPr>
              <a:t> </a:t>
            </a:r>
            <a:r>
              <a:rPr dirty="0" sz="3600" spc="-195">
                <a:solidFill>
                  <a:srgbClr val="00AFEF"/>
                </a:solidFill>
                <a:latin typeface="Arial"/>
                <a:cs typeface="Arial"/>
              </a:rPr>
              <a:t>wave</a:t>
            </a:r>
            <a:r>
              <a:rPr dirty="0" sz="3600" spc="-195">
                <a:solidFill>
                  <a:srgbClr val="FFCC66"/>
                </a:solidFill>
                <a:latin typeface="Courier New"/>
                <a:cs typeface="Courier New"/>
              </a:rPr>
              <a:t>:</a:t>
            </a:r>
            <a:r>
              <a:rPr dirty="0" sz="3600" spc="-1175">
                <a:solidFill>
                  <a:srgbClr val="FFCC66"/>
                </a:solidFill>
                <a:latin typeface="Courier New"/>
                <a:cs typeface="Courier New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Prominent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tricuspid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regurgitation.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3250" spc="-260">
                <a:solidFill>
                  <a:srgbClr val="FFCC66"/>
                </a:solidFill>
                <a:latin typeface="Courier New"/>
                <a:cs typeface="Courier New"/>
              </a:rPr>
              <a:t></a:t>
            </a:r>
            <a:r>
              <a:rPr dirty="0" sz="3600" spc="-260">
                <a:solidFill>
                  <a:srgbClr val="00AFEF"/>
                </a:solidFill>
                <a:latin typeface="Courier New"/>
                <a:cs typeface="Courier New"/>
              </a:rPr>
              <a:t>v</a:t>
            </a:r>
            <a:r>
              <a:rPr dirty="0" sz="3600" spc="-1165">
                <a:solidFill>
                  <a:srgbClr val="00AFEF"/>
                </a:solidFill>
                <a:latin typeface="Courier New"/>
                <a:cs typeface="Courier New"/>
              </a:rPr>
              <a:t> </a:t>
            </a:r>
            <a:r>
              <a:rPr dirty="0" sz="3600" spc="-195">
                <a:solidFill>
                  <a:srgbClr val="00AFEF"/>
                </a:solidFill>
                <a:latin typeface="Arial"/>
                <a:cs typeface="Arial"/>
              </a:rPr>
              <a:t>wave</a:t>
            </a:r>
            <a:r>
              <a:rPr dirty="0" sz="3600" spc="-195">
                <a:solidFill>
                  <a:srgbClr val="FFCC66"/>
                </a:solidFill>
                <a:latin typeface="Courier New"/>
                <a:cs typeface="Courier New"/>
              </a:rPr>
              <a:t>:</a:t>
            </a:r>
            <a:r>
              <a:rPr dirty="0" sz="3600" spc="-1175">
                <a:solidFill>
                  <a:srgbClr val="FFCC66"/>
                </a:solidFill>
                <a:latin typeface="Courier New"/>
                <a:cs typeface="Courier New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Prominent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tricuspid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regurgitation.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2400" y="3171836"/>
            <a:ext cx="3415029" cy="81661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0" spc="-55">
                <a:solidFill>
                  <a:srgbClr val="FF66FF"/>
                </a:solidFill>
              </a:rPr>
              <a:t>Thank</a:t>
            </a:r>
            <a:r>
              <a:rPr dirty="0" sz="5000" spc="-1705">
                <a:solidFill>
                  <a:srgbClr val="FF66FF"/>
                </a:solidFill>
              </a:rPr>
              <a:t> </a:t>
            </a:r>
            <a:r>
              <a:rPr dirty="0" sz="5000" spc="-360">
                <a:solidFill>
                  <a:srgbClr val="FF66FF"/>
                </a:solidFill>
              </a:rPr>
              <a:t>you!</a:t>
            </a:r>
            <a:endParaRPr sz="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1267" y="1042416"/>
            <a:ext cx="263651" cy="2682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01267" y="2606039"/>
            <a:ext cx="263651" cy="266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1267" y="4654296"/>
            <a:ext cx="263651" cy="263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7566" y="896578"/>
            <a:ext cx="7515225" cy="5111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200" spc="-400">
                <a:solidFill>
                  <a:srgbClr val="FFFF00"/>
                </a:solidFill>
                <a:latin typeface="Courier New"/>
                <a:cs typeface="Courier New"/>
              </a:rPr>
              <a:t>carotid</a:t>
            </a:r>
            <a:r>
              <a:rPr dirty="0" sz="3200" spc="-106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250">
                <a:solidFill>
                  <a:srgbClr val="FFFF00"/>
                </a:solidFill>
                <a:latin typeface="Courier New"/>
                <a:cs typeface="Courier New"/>
              </a:rPr>
              <a:t>pulse</a:t>
            </a:r>
            <a:r>
              <a:rPr dirty="0" sz="3200" spc="-107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tells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355">
                <a:solidFill>
                  <a:srgbClr val="FFFF00"/>
                </a:solidFill>
                <a:latin typeface="Courier New"/>
                <a:cs typeface="Courier New"/>
              </a:rPr>
              <a:t>aorta</a:t>
            </a:r>
            <a:endParaRPr sz="3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200" spc="-720">
                <a:solidFill>
                  <a:srgbClr val="FFFF00"/>
                </a:solidFill>
                <a:latin typeface="Courier New"/>
                <a:cs typeface="Courier New"/>
              </a:rPr>
              <a:t>left </a:t>
            </a:r>
            <a:r>
              <a:rPr dirty="0" sz="3200" spc="-434">
                <a:solidFill>
                  <a:srgbClr val="FFFF00"/>
                </a:solidFill>
                <a:latin typeface="Courier New"/>
                <a:cs typeface="Courier New"/>
              </a:rPr>
              <a:t>ventricular</a:t>
            </a:r>
            <a:r>
              <a:rPr dirty="0" sz="3200" spc="-149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function.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276860">
              <a:lnSpc>
                <a:spcPct val="100000"/>
              </a:lnSpc>
            </a:pPr>
            <a:r>
              <a:rPr dirty="0" sz="3200" spc="90">
                <a:solidFill>
                  <a:srgbClr val="FFFF00"/>
                </a:solidFill>
                <a:latin typeface="Courier New"/>
                <a:cs typeface="Courier New"/>
              </a:rPr>
              <a:t>JVP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provides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regarding  hemodynamic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changes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3200" spc="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200" spc="-500">
                <a:solidFill>
                  <a:srgbClr val="FFFF00"/>
                </a:solidFill>
                <a:latin typeface="Courier New"/>
                <a:cs typeface="Courier New"/>
              </a:rPr>
              <a:t>right</a:t>
            </a:r>
            <a:r>
              <a:rPr dirty="0" sz="3200" spc="-1205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320">
                <a:solidFill>
                  <a:srgbClr val="FFFF00"/>
                </a:solidFill>
                <a:latin typeface="Courier New"/>
                <a:cs typeface="Courier New"/>
              </a:rPr>
              <a:t>side  </a:t>
            </a:r>
            <a:r>
              <a:rPr dirty="0" sz="3200" spc="-409">
                <a:solidFill>
                  <a:srgbClr val="FFFF00"/>
                </a:solidFill>
                <a:latin typeface="Courier New"/>
                <a:cs typeface="Courier New"/>
              </a:rPr>
              <a:t>of</a:t>
            </a:r>
            <a:r>
              <a:rPr dirty="0" sz="3200" spc="-108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325">
                <a:solidFill>
                  <a:srgbClr val="FFFF00"/>
                </a:solidFill>
                <a:latin typeface="Courier New"/>
                <a:cs typeface="Courier New"/>
              </a:rPr>
              <a:t>the</a:t>
            </a:r>
            <a:r>
              <a:rPr dirty="0" sz="3200" spc="-109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 spc="-300">
                <a:solidFill>
                  <a:srgbClr val="FFFF00"/>
                </a:solidFill>
                <a:latin typeface="Courier New"/>
                <a:cs typeface="Courier New"/>
              </a:rPr>
              <a:t>heart</a:t>
            </a:r>
            <a:r>
              <a:rPr dirty="0" sz="3200" spc="-3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Evaluation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pulse waveform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helps in</a:t>
            </a: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the  diagnosis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certain cardiac diseases &amp;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assessing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32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severity.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31750" marR="5080" indent="-1905">
              <a:lnSpc>
                <a:spcPct val="100000"/>
              </a:lnSpc>
            </a:pPr>
            <a:r>
              <a:rPr dirty="0" sz="4200" spc="-440"/>
              <a:t>Distinguishing </a:t>
            </a:r>
            <a:r>
              <a:rPr dirty="0" sz="4200" spc="-480"/>
              <a:t>features  </a:t>
            </a:r>
            <a:r>
              <a:rPr dirty="0" sz="4200" spc="-125"/>
              <a:t>between</a:t>
            </a:r>
            <a:r>
              <a:rPr dirty="0" sz="4200" spc="-1355"/>
              <a:t> </a:t>
            </a:r>
            <a:r>
              <a:rPr dirty="0" sz="4200" spc="-70"/>
              <a:t>venous</a:t>
            </a:r>
            <a:r>
              <a:rPr dirty="0" sz="4200" spc="-1425"/>
              <a:t> </a:t>
            </a:r>
            <a:r>
              <a:rPr dirty="0" sz="4200" spc="-30"/>
              <a:t>and</a:t>
            </a:r>
            <a:r>
              <a:rPr dirty="0" sz="4200" spc="-1355"/>
              <a:t> </a:t>
            </a:r>
            <a:r>
              <a:rPr dirty="0" sz="4200" spc="-775"/>
              <a:t>arterial  </a:t>
            </a:r>
            <a:r>
              <a:rPr dirty="0" sz="4200" spc="-310"/>
              <a:t>pulses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864108" y="3095244"/>
            <a:ext cx="8435340" cy="3383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58011" y="3089148"/>
          <a:ext cx="8453755" cy="3395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8432"/>
                <a:gridCol w="4216908"/>
              </a:tblGrid>
              <a:tr h="557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800" spc="75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JVP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800" spc="275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CAP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654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Visible but </a:t>
                      </a:r>
                      <a:r>
                        <a:rPr dirty="0" sz="2100" spc="-175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not</a:t>
                      </a:r>
                      <a:r>
                        <a:rPr dirty="0" sz="2100" spc="-760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palpable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Palpable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6540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Obliterated </a:t>
                      </a:r>
                      <a:r>
                        <a:rPr dirty="0" sz="2100" spc="-1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2100" spc="-6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pressure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100" spc="-100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Not</a:t>
                      </a:r>
                      <a:r>
                        <a:rPr dirty="0" sz="2100" spc="-740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obliterated </a:t>
                      </a:r>
                      <a:r>
                        <a:rPr dirty="0" sz="210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pressure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6540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100" spc="-95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dirty="0" sz="2100" spc="-720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pulsations </a:t>
                      </a:r>
                      <a:r>
                        <a:rPr dirty="0" sz="2100" spc="-1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dirty="0" sz="210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systole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100" spc="-95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2100" spc="-765">
                          <a:solidFill>
                            <a:srgbClr val="00008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pulsation per </a:t>
                      </a:r>
                      <a:r>
                        <a:rPr dirty="0" sz="210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systole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63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Decreases with</a:t>
                      </a:r>
                      <a:r>
                        <a:rPr dirty="0" sz="2100" spc="-5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inspiration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2100" spc="-1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effect </a:t>
                      </a:r>
                      <a:r>
                        <a:rPr dirty="0" sz="210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100" spc="-4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respiration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6540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Enhanced </a:t>
                      </a:r>
                      <a:r>
                        <a:rPr dirty="0" sz="2100" spc="-1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2100" spc="-7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H-J-Reflex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2100" spc="-1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effect </a:t>
                      </a:r>
                      <a:r>
                        <a:rPr dirty="0" sz="210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2100" spc="-1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abdominal</a:t>
                      </a:r>
                      <a:r>
                        <a:rPr dirty="0" sz="2100" spc="-3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00" spc="-5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pressure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9034271" y="502919"/>
            <a:ext cx="566927" cy="505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95605" indent="-365760">
              <a:lnSpc>
                <a:spcPct val="100000"/>
              </a:lnSpc>
              <a:buClr>
                <a:srgbClr val="FFFF00"/>
              </a:buClr>
              <a:buFont typeface="Courier New"/>
              <a:buChar char=""/>
              <a:tabLst>
                <a:tab pos="396240" algn="l"/>
              </a:tabLst>
            </a:pPr>
            <a:r>
              <a:rPr dirty="0"/>
              <a:t>The </a:t>
            </a:r>
            <a:r>
              <a:rPr dirty="0" spc="-5"/>
              <a:t>carotid </a:t>
            </a:r>
            <a:r>
              <a:rPr dirty="0"/>
              <a:t>pulse </a:t>
            </a:r>
            <a:r>
              <a:rPr dirty="0" spc="-10"/>
              <a:t>can </a:t>
            </a:r>
            <a:r>
              <a:rPr dirty="0"/>
              <a:t>be </a:t>
            </a:r>
            <a:r>
              <a:rPr dirty="0" spc="-5"/>
              <a:t>taken </a:t>
            </a:r>
            <a:r>
              <a:rPr dirty="0"/>
              <a:t>on the </a:t>
            </a:r>
            <a:r>
              <a:rPr dirty="0" spc="-5"/>
              <a:t>right side </a:t>
            </a:r>
            <a:r>
              <a:rPr dirty="0" spc="-10"/>
              <a:t>of </a:t>
            </a:r>
            <a:r>
              <a:rPr dirty="0"/>
              <a:t>the </a:t>
            </a:r>
            <a:r>
              <a:rPr dirty="0" spc="-5"/>
              <a:t>neck over</a:t>
            </a:r>
            <a:r>
              <a:rPr dirty="0" spc="-55"/>
              <a:t> </a:t>
            </a:r>
            <a:r>
              <a:rPr dirty="0" spc="-5"/>
              <a:t>the</a:t>
            </a:r>
          </a:p>
          <a:p>
            <a:pPr marL="395605">
              <a:lnSpc>
                <a:spcPct val="100000"/>
              </a:lnSpc>
              <a:spcBef>
                <a:spcPts val="1765"/>
              </a:spcBef>
            </a:pPr>
            <a:r>
              <a:rPr dirty="0" spc="-5"/>
              <a:t>carotid artery in </a:t>
            </a:r>
            <a:r>
              <a:rPr dirty="0" spc="-10"/>
              <a:t>order </a:t>
            </a:r>
            <a:r>
              <a:rPr dirty="0"/>
              <a:t>to </a:t>
            </a:r>
            <a:r>
              <a:rPr dirty="0" spc="-5"/>
              <a:t>determine heart</a:t>
            </a:r>
            <a:r>
              <a:rPr dirty="0" spc="-15"/>
              <a:t> </a:t>
            </a:r>
            <a:r>
              <a:rPr dirty="0" spc="-5"/>
              <a:t>rate.</a:t>
            </a:r>
          </a:p>
          <a:p>
            <a:pPr marL="395605" marR="401955" indent="-365760">
              <a:lnSpc>
                <a:spcPct val="170000"/>
              </a:lnSpc>
              <a:spcBef>
                <a:spcPts val="500"/>
              </a:spcBef>
              <a:buClr>
                <a:srgbClr val="FFFF00"/>
              </a:buClr>
              <a:buFont typeface="Courier New"/>
              <a:buChar char=""/>
              <a:tabLst>
                <a:tab pos="396240" algn="l"/>
              </a:tabLst>
            </a:pPr>
            <a:r>
              <a:rPr dirty="0" spc="-10"/>
              <a:t>When blood </a:t>
            </a:r>
            <a:r>
              <a:rPr dirty="0" spc="-5"/>
              <a:t>is forced into </a:t>
            </a:r>
            <a:r>
              <a:rPr dirty="0"/>
              <a:t>the </a:t>
            </a:r>
            <a:r>
              <a:rPr dirty="0" spc="-5"/>
              <a:t>aorta during ventricular </a:t>
            </a:r>
            <a:r>
              <a:rPr dirty="0"/>
              <a:t>systole, </a:t>
            </a:r>
            <a:r>
              <a:rPr dirty="0" spc="-5"/>
              <a:t>two  things</a:t>
            </a:r>
            <a:r>
              <a:rPr dirty="0" spc="-100"/>
              <a:t> </a:t>
            </a:r>
            <a:r>
              <a:rPr dirty="0" spc="-5"/>
              <a:t>happen:</a:t>
            </a:r>
          </a:p>
          <a:p>
            <a:pPr marL="17145">
              <a:lnSpc>
                <a:spcPct val="100000"/>
              </a:lnSpc>
              <a:spcBef>
                <a:spcPts val="25"/>
              </a:spcBef>
              <a:buClr>
                <a:srgbClr val="FFFF00"/>
              </a:buClr>
              <a:buFont typeface="Courier New"/>
              <a:buChar char=""/>
            </a:pPr>
            <a:endParaRPr sz="1950">
              <a:latin typeface="Times New Roman"/>
              <a:cs typeface="Times New Roman"/>
            </a:endParaRPr>
          </a:p>
          <a:p>
            <a:pPr lvl="1" marL="898525" indent="-457200">
              <a:lnSpc>
                <a:spcPct val="100000"/>
              </a:lnSpc>
              <a:buClr>
                <a:srgbClr val="FFFF00"/>
              </a:buClr>
              <a:buAutoNum type="arabicPeriod"/>
              <a:tabLst>
                <a:tab pos="897890" algn="l"/>
                <a:tab pos="899160" algn="l"/>
              </a:tabLst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Blood is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moved</a:t>
            </a:r>
            <a:r>
              <a:rPr dirty="0" sz="21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forwards.</a:t>
            </a:r>
            <a:endParaRPr sz="2100">
              <a:latin typeface="Arial"/>
              <a:cs typeface="Arial"/>
            </a:endParaRPr>
          </a:p>
          <a:p>
            <a:pPr lvl="1" marL="898525" marR="5080" indent="-457200">
              <a:lnSpc>
                <a:spcPct val="170000"/>
              </a:lnSpc>
              <a:spcBef>
                <a:spcPts val="500"/>
              </a:spcBef>
              <a:buClr>
                <a:srgbClr val="FFFF00"/>
              </a:buClr>
              <a:buAutoNum type="arabicPeriod"/>
              <a:tabLst>
                <a:tab pos="897890" algn="l"/>
                <a:tab pos="899160" algn="l"/>
              </a:tabLst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 pressure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wave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which travels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along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wall of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arteries  (faster than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flow of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blood),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expanding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arterial walls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it  travels.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expansion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arterial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wall is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palpable as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the  pulse.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20803" y="623295"/>
            <a:ext cx="7106920" cy="78422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84"/>
              <a:t>Carotid</a:t>
            </a:r>
            <a:r>
              <a:rPr dirty="0" spc="-2220"/>
              <a:t> </a:t>
            </a:r>
            <a:r>
              <a:rPr dirty="0" spc="-885"/>
              <a:t>arterial </a:t>
            </a:r>
            <a:r>
              <a:rPr dirty="0" spc="-355"/>
              <a:t>pressure</a:t>
            </a:r>
          </a:p>
        </p:txBody>
      </p:sp>
      <p:sp>
        <p:nvSpPr>
          <p:cNvPr id="4" name="object 4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658" y="2019477"/>
            <a:ext cx="4948555" cy="4361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1665" marR="59055" indent="-608965">
              <a:lnSpc>
                <a:spcPct val="90200"/>
              </a:lnSpc>
              <a:buClr>
                <a:srgbClr val="FFFF66"/>
              </a:buClr>
              <a:buSzPct val="89285"/>
              <a:buAutoNum type="arabicPeriod"/>
              <a:tabLst>
                <a:tab pos="621665" algn="l"/>
                <a:tab pos="622300" algn="l"/>
              </a:tabLst>
            </a:pP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Subject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supine at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°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head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slightly bent 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examined</a:t>
            </a:r>
            <a:r>
              <a:rPr dirty="0" sz="2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side.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66"/>
              </a:buClr>
              <a:buFont typeface="Arial"/>
              <a:buAutoNum type="arabicPeriod"/>
            </a:pPr>
            <a:endParaRPr sz="2350">
              <a:latin typeface="Times New Roman"/>
              <a:cs typeface="Times New Roman"/>
            </a:endParaRPr>
          </a:p>
          <a:p>
            <a:pPr marL="621665" marR="5080" indent="-608965">
              <a:lnSpc>
                <a:spcPts val="3020"/>
              </a:lnSpc>
              <a:buClr>
                <a:srgbClr val="FFFF66"/>
              </a:buClr>
              <a:buSzPct val="89285"/>
              <a:buAutoNum type="arabicPeriod"/>
              <a:tabLst>
                <a:tab pos="621665" algn="l"/>
                <a:tab pos="622300" algn="l"/>
              </a:tabLst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Feel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CAP 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medial side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SCM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alongside the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lateral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border of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thyroid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cartilage.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66"/>
              </a:buClr>
              <a:buFont typeface="Arial"/>
              <a:buAutoNum type="arabicPeriod"/>
            </a:pPr>
            <a:endParaRPr sz="3200">
              <a:latin typeface="Times New Roman"/>
              <a:cs typeface="Times New Roman"/>
            </a:endParaRPr>
          </a:p>
          <a:p>
            <a:pPr marL="621665" marR="26670" indent="-608965">
              <a:lnSpc>
                <a:spcPct val="89000"/>
              </a:lnSpc>
              <a:buClr>
                <a:srgbClr val="FFFF66"/>
              </a:buClr>
              <a:buSzPct val="89285"/>
              <a:buAutoNum type="arabicPeriod"/>
              <a:tabLst>
                <a:tab pos="621665" algn="l"/>
                <a:tab pos="622300" algn="l"/>
              </a:tabLst>
            </a:pP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Apply transducer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CAP 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soft rubber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band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connect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recorder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5275" rIns="0" bIns="0" rtlCol="0" vert="horz">
            <a:spAutoFit/>
          </a:bodyPr>
          <a:lstStyle/>
          <a:p>
            <a:pPr marL="1500505">
              <a:lnSpc>
                <a:spcPct val="100000"/>
              </a:lnSpc>
            </a:pPr>
            <a:r>
              <a:rPr dirty="0" spc="490"/>
              <a:t>How</a:t>
            </a:r>
            <a:r>
              <a:rPr dirty="0" spc="-1565"/>
              <a:t> </a:t>
            </a:r>
            <a:r>
              <a:rPr dirty="0" spc="-625"/>
              <a:t>to</a:t>
            </a:r>
            <a:r>
              <a:rPr dirty="0" spc="-1535"/>
              <a:t> </a:t>
            </a:r>
            <a:r>
              <a:rPr dirty="0" spc="-145"/>
              <a:t>examine</a:t>
            </a:r>
          </a:p>
        </p:txBody>
      </p:sp>
      <p:sp>
        <p:nvSpPr>
          <p:cNvPr id="4" name="object 4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02195" y="1869948"/>
            <a:ext cx="2180844" cy="1658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91528" y="4639055"/>
            <a:ext cx="2142744" cy="16474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2242" rIns="0" bIns="0" rtlCol="0" vert="horz">
            <a:spAutoFit/>
          </a:bodyPr>
          <a:lstStyle/>
          <a:p>
            <a:pPr marL="551180">
              <a:lnSpc>
                <a:spcPct val="100000"/>
              </a:lnSpc>
            </a:pPr>
            <a:r>
              <a:rPr dirty="0" spc="-120"/>
              <a:t>Recorded</a:t>
            </a:r>
            <a:r>
              <a:rPr dirty="0" spc="-1515"/>
              <a:t> </a:t>
            </a:r>
            <a:r>
              <a:rPr dirty="0" spc="484"/>
              <a:t>CAP</a:t>
            </a:r>
            <a:r>
              <a:rPr dirty="0" spc="-1545"/>
              <a:t> </a:t>
            </a:r>
            <a:r>
              <a:rPr dirty="0" spc="-225"/>
              <a:t>graph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86" y="1867455"/>
            <a:ext cx="7665720" cy="5027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buSzPct val="90384"/>
              <a:buChar char=""/>
              <a:tabLst>
                <a:tab pos="355600" algn="l"/>
              </a:tabLst>
            </a:pPr>
            <a:r>
              <a:rPr dirty="0" sz="2600" spc="-229" u="heavy">
                <a:solidFill>
                  <a:srgbClr val="FFFF66"/>
                </a:solidFill>
                <a:latin typeface="Courier New"/>
                <a:cs typeface="Courier New"/>
              </a:rPr>
              <a:t>Anacrotic</a:t>
            </a:r>
            <a:r>
              <a:rPr dirty="0" sz="2600" spc="-869" u="heavy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600" spc="-225" u="heavy">
                <a:solidFill>
                  <a:srgbClr val="FFFF66"/>
                </a:solidFill>
                <a:latin typeface="Courier New"/>
                <a:cs typeface="Courier New"/>
              </a:rPr>
              <a:t>limb</a:t>
            </a:r>
            <a:r>
              <a:rPr dirty="0" sz="2600" spc="-825" u="heavy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(rapid upstroke):</a:t>
            </a:r>
            <a:endParaRPr sz="2600">
              <a:latin typeface="Arial"/>
              <a:cs typeface="Arial"/>
            </a:endParaRPr>
          </a:p>
          <a:p>
            <a:pPr marL="354965" marR="547370" indent="25400">
              <a:lnSpc>
                <a:spcPts val="2810"/>
              </a:lnSpc>
              <a:spcBef>
                <a:spcPts val="660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Sharp rise </a:t>
            </a:r>
            <a:r>
              <a:rPr dirty="0" sz="2600" spc="1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pressure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peak of</a:t>
            </a:r>
            <a:r>
              <a:rPr dirty="0" sz="26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215">
                <a:solidFill>
                  <a:srgbClr val="FFFF00"/>
                </a:solidFill>
                <a:latin typeface="Courier New"/>
                <a:cs typeface="Courier New"/>
              </a:rPr>
              <a:t>120mmHg 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during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maximum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ejection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phase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ventricular 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systole.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SzPct val="90384"/>
              <a:buChar char=""/>
              <a:tabLst>
                <a:tab pos="355600" algn="l"/>
              </a:tabLst>
            </a:pPr>
            <a:r>
              <a:rPr dirty="0" sz="2600" spc="-350" u="heavy">
                <a:solidFill>
                  <a:srgbClr val="FFFF66"/>
                </a:solidFill>
                <a:latin typeface="Courier New"/>
                <a:cs typeface="Courier New"/>
              </a:rPr>
              <a:t>Dicrotic</a:t>
            </a:r>
            <a:r>
              <a:rPr dirty="0" sz="2600" spc="-869" u="heavy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600" spc="-140" u="heavy">
                <a:solidFill>
                  <a:srgbClr val="FFFF66"/>
                </a:solidFill>
                <a:latin typeface="Courier New"/>
                <a:cs typeface="Courier New"/>
              </a:rPr>
              <a:t>notch</a:t>
            </a:r>
            <a:r>
              <a:rPr dirty="0" sz="2600" spc="-880" u="heavy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600" spc="-360" u="heavy">
                <a:solidFill>
                  <a:srgbClr val="FFFF66"/>
                </a:solidFill>
                <a:latin typeface="Courier New"/>
                <a:cs typeface="Courier New"/>
              </a:rPr>
              <a:t>(Incisura)</a:t>
            </a:r>
            <a:r>
              <a:rPr dirty="0" sz="2600" spc="-360">
                <a:solidFill>
                  <a:srgbClr val="FFFF66"/>
                </a:solidFill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algn="just" marL="354965" marR="5080" indent="25400">
              <a:lnSpc>
                <a:spcPts val="2810"/>
              </a:lnSpc>
              <a:spcBef>
                <a:spcPts val="660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Aortic valve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snaps shut;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blood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rebounded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against 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arterial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walls produces slight elevation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pressure  (marks beginning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ventricular</a:t>
            </a:r>
            <a:r>
              <a:rPr dirty="0" sz="26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diastole).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354965" indent="-342265">
              <a:lnSpc>
                <a:spcPts val="2965"/>
              </a:lnSpc>
              <a:buSzPct val="90384"/>
              <a:buChar char=""/>
              <a:tabLst>
                <a:tab pos="355600" algn="l"/>
              </a:tabLst>
            </a:pPr>
            <a:r>
              <a:rPr dirty="0" sz="2600" spc="-350" u="heavy">
                <a:solidFill>
                  <a:srgbClr val="FFFF66"/>
                </a:solidFill>
                <a:latin typeface="Courier New"/>
                <a:cs typeface="Courier New"/>
              </a:rPr>
              <a:t>Dicrotic </a:t>
            </a:r>
            <a:r>
              <a:rPr dirty="0" sz="2600" spc="-229" u="heavy">
                <a:solidFill>
                  <a:srgbClr val="FFFF66"/>
                </a:solidFill>
                <a:latin typeface="Courier New"/>
                <a:cs typeface="Courier New"/>
              </a:rPr>
              <a:t>limb</a:t>
            </a:r>
            <a:r>
              <a:rPr dirty="0" sz="2600" spc="-1305" u="heavy">
                <a:solidFill>
                  <a:srgbClr val="FFFF66"/>
                </a:solidFill>
                <a:latin typeface="Courier New"/>
                <a:cs typeface="Courier New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(descending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limb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Incisura)</a:t>
            </a:r>
            <a:r>
              <a:rPr dirty="0" sz="2600" spc="-5">
                <a:solidFill>
                  <a:srgbClr val="FFFF66"/>
                </a:solidFill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354965" marR="231140">
              <a:lnSpc>
                <a:spcPts val="2810"/>
              </a:lnSpc>
              <a:spcBef>
                <a:spcPts val="195"/>
              </a:spcBef>
            </a:pPr>
            <a:r>
              <a:rPr dirty="0" sz="2600" spc="-1030">
                <a:solidFill>
                  <a:srgbClr val="FFFFFF"/>
                </a:solidFill>
                <a:latin typeface="Courier New"/>
                <a:cs typeface="Courier New"/>
              </a:rPr>
              <a:t>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pressure to </a:t>
            </a:r>
            <a:r>
              <a:rPr dirty="0" sz="2600" spc="270">
                <a:solidFill>
                  <a:srgbClr val="FFFF00"/>
                </a:solidFill>
                <a:latin typeface="Courier New"/>
                <a:cs typeface="Courier New"/>
              </a:rPr>
              <a:t>80mmHg</a:t>
            </a:r>
            <a:r>
              <a:rPr dirty="0" sz="2600" spc="-77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 elastic recoil 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arterial</a:t>
            </a:r>
            <a:r>
              <a:rPr dirty="0" sz="26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wall.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B8B8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16152" y="1341119"/>
            <a:ext cx="7627619" cy="5091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774" y="831012"/>
            <a:ext cx="5821045" cy="527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76445" algn="l"/>
              </a:tabLst>
            </a:pPr>
            <a:r>
              <a:rPr dirty="0" sz="3200" spc="-350">
                <a:solidFill>
                  <a:srgbClr val="FFFF00"/>
                </a:solidFill>
                <a:latin typeface="Courier New"/>
                <a:cs typeface="Courier New"/>
              </a:rPr>
              <a:t></a:t>
            </a:r>
            <a:r>
              <a:rPr dirty="0" sz="3200" spc="-103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Cardiac Cycle</a:t>
            </a: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duration:	</a:t>
            </a:r>
            <a:r>
              <a:rPr dirty="0" sz="3200" spc="-590">
                <a:solidFill>
                  <a:srgbClr val="FFFF00"/>
                </a:solidFill>
                <a:latin typeface="Courier New"/>
                <a:cs typeface="Courier New"/>
              </a:rPr>
              <a:t>0.8</a:t>
            </a:r>
            <a:r>
              <a:rPr dirty="0" sz="3200" spc="-122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sec.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3774" y="1465017"/>
            <a:ext cx="3890645" cy="1161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7520" indent="-464820">
              <a:lnSpc>
                <a:spcPct val="100000"/>
              </a:lnSpc>
              <a:buClr>
                <a:srgbClr val="FFFF00"/>
              </a:buClr>
              <a:buFont typeface="Courier New"/>
              <a:buChar char=""/>
              <a:tabLst>
                <a:tab pos="478155" algn="l"/>
              </a:tabLst>
            </a:pP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Ventricular</a:t>
            </a:r>
            <a:r>
              <a:rPr dirty="0" sz="32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545">
                <a:solidFill>
                  <a:srgbClr val="FFFFFF"/>
                </a:solidFill>
                <a:latin typeface="Courier New"/>
                <a:cs typeface="Courier New"/>
              </a:rPr>
              <a:t>systole</a:t>
            </a:r>
            <a:r>
              <a:rPr dirty="0" sz="3200" spc="-545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spcBef>
                <a:spcPts val="1150"/>
              </a:spcBef>
              <a:buClr>
                <a:srgbClr val="FFFF00"/>
              </a:buClr>
              <a:buFont typeface="Courier New"/>
              <a:buChar char=""/>
              <a:tabLst>
                <a:tab pos="478155" algn="l"/>
              </a:tabLst>
            </a:pP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Ventricular</a:t>
            </a:r>
            <a:r>
              <a:rPr dirty="0" sz="32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545">
                <a:solidFill>
                  <a:srgbClr val="FFFFFF"/>
                </a:solidFill>
                <a:latin typeface="Courier New"/>
                <a:cs typeface="Courier New"/>
              </a:rPr>
              <a:t>diastole</a:t>
            </a:r>
            <a:r>
              <a:rPr dirty="0" sz="3200" spc="-545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7313" y="1465017"/>
            <a:ext cx="1280795" cy="1161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925">
              <a:lnSpc>
                <a:spcPct val="100000"/>
              </a:lnSpc>
            </a:pPr>
            <a:r>
              <a:rPr dirty="0" sz="3200" spc="-590">
                <a:solidFill>
                  <a:srgbClr val="FFFF00"/>
                </a:solidFill>
                <a:latin typeface="Courier New"/>
                <a:cs typeface="Courier New"/>
              </a:rPr>
              <a:t>0.3</a:t>
            </a:r>
            <a:r>
              <a:rPr dirty="0" sz="3200" spc="-121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sec.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3200" spc="-590">
                <a:solidFill>
                  <a:srgbClr val="FFFF00"/>
                </a:solidFill>
                <a:latin typeface="Courier New"/>
                <a:cs typeface="Courier New"/>
              </a:rPr>
              <a:t>0.5</a:t>
            </a:r>
            <a:r>
              <a:rPr dirty="0" sz="3200" spc="-121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sec.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5444" y="3759708"/>
            <a:ext cx="8400288" cy="2304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34271" y="536448"/>
            <a:ext cx="566927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 m</dc:creator>
  <dc:title>Microsoft PowerPoint - Jugular Carotid pulses 2016.pptx</dc:title>
  <dcterms:created xsi:type="dcterms:W3CDTF">2016-03-01T20:25:45Z</dcterms:created>
  <dcterms:modified xsi:type="dcterms:W3CDTF">2016-03-01T20:25:45Z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2016-03-01T00:00:00Z</vt:filetime>
  </property>
  <property fmtid="{D5CDD505-2E9C-101B-9397-08002B2CF9AE}" pid="3" name="LastSaved">
    <vt:filetime>2016-03-01T00:00:00Z</vt:filetime>
  </property>
</Properties>
</file>