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1"/>
  </p:notesMasterIdLst>
  <p:sldIdLst>
    <p:sldId id="256" r:id="rId2"/>
    <p:sldId id="344" r:id="rId3"/>
    <p:sldId id="345" r:id="rId4"/>
    <p:sldId id="376" r:id="rId5"/>
    <p:sldId id="377" r:id="rId6"/>
    <p:sldId id="346" r:id="rId7"/>
    <p:sldId id="347" r:id="rId8"/>
    <p:sldId id="348" r:id="rId9"/>
    <p:sldId id="349" r:id="rId10"/>
    <p:sldId id="351" r:id="rId11"/>
    <p:sldId id="352" r:id="rId12"/>
    <p:sldId id="353" r:id="rId13"/>
    <p:sldId id="354" r:id="rId14"/>
    <p:sldId id="357" r:id="rId15"/>
    <p:sldId id="359" r:id="rId16"/>
    <p:sldId id="360" r:id="rId17"/>
    <p:sldId id="361" r:id="rId18"/>
    <p:sldId id="364" r:id="rId19"/>
    <p:sldId id="365" r:id="rId20"/>
    <p:sldId id="366" r:id="rId21"/>
    <p:sldId id="367" r:id="rId22"/>
    <p:sldId id="368" r:id="rId23"/>
    <p:sldId id="369" r:id="rId24"/>
    <p:sldId id="375" r:id="rId25"/>
    <p:sldId id="374" r:id="rId26"/>
    <p:sldId id="371" r:id="rId27"/>
    <p:sldId id="372" r:id="rId28"/>
    <p:sldId id="373" r:id="rId29"/>
    <p:sldId id="343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sz="1000" kern="1200">
        <a:solidFill>
          <a:srgbClr val="000000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  <a:srgbClr val="FF9900"/>
    <a:srgbClr val="0000CC"/>
    <a:srgbClr val="00FF00"/>
    <a:srgbClr val="FF3300"/>
    <a:srgbClr val="006600"/>
    <a:srgbClr val="009900"/>
    <a:srgbClr val="F40CC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 snapToGrid="0">
      <p:cViewPr>
        <p:scale>
          <a:sx n="75" d="100"/>
          <a:sy n="75" d="100"/>
        </p:scale>
        <p:origin x="-3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677EB69-8FCD-4913-AEF0-CA1E816E9EDA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8154492-D4BC-4ECB-962F-F2AFC481C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80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21EB05-4E97-4030-AA0C-826AF21A044B}" type="slidenum">
              <a:rPr lang="en-US" smtClean="0">
                <a:cs typeface="Arial" pitchFamily="34" charset="0"/>
              </a:rPr>
              <a:pPr/>
              <a:t>1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ADF182-D7BA-4978-B150-3E131BEA4B4C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58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54492-D4BC-4ECB-962F-F2AFC481CBB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7186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DAA3-6A61-474C-AEEF-DBC0D844190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E0DD8-C082-4351-B251-DCCC67A5BE3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212D6-644A-47E2-BB29-665AF1B85A0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D3CD3-750C-4832-85B9-E5E81B448C2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DB88-E77D-4643-B79D-175C194484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4C493-0893-4C90-8191-57F6B3DBA5F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AEDB9-AF3E-418E-8EAA-BF3AB014C86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D9F9-7890-423C-886E-F292D155309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38F3-2A00-45F2-9651-B72C59843DB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4F914-D1A9-47BC-94C2-5809A992E9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A05EA-B199-4DCE-B0F5-5DFAADD9A11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5DF92-631F-48C5-949D-9A36A292BA0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8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49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0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1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2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3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4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5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6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7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8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59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0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161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616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63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5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267F9945-BA73-4FEB-86B7-8730A7720B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7800" y="480740"/>
            <a:ext cx="9144000" cy="87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6000" kern="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Major Body Veins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59500" y="2717800"/>
            <a:ext cx="609600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341132" y="4813299"/>
            <a:ext cx="3352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800" b="1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Khaleel Alyahya, PhD, MEd</a:t>
            </a:r>
          </a:p>
          <a:p>
            <a:pPr>
              <a:defRPr/>
            </a:pPr>
            <a:r>
              <a:rPr lang="en-US" sz="1800" b="1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King Saud University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College of Medicine </a:t>
            </a:r>
            <a:endParaRPr lang="en-US" sz="1800" b="1" dirty="0">
              <a:solidFill>
                <a:srgbClr val="00B0F0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en-US" sz="1800" b="1" dirty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@</a:t>
            </a:r>
            <a:r>
              <a:rPr lang="en-US" sz="1800" b="1" dirty="0" err="1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khaleelya</a:t>
            </a:r>
            <a:endParaRPr lang="en-US" sz="1800" b="1" dirty="0">
              <a:solidFill>
                <a:srgbClr val="00B0F0"/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218" name="Picture 2" descr="http://www.1mhealthtips.com/wp-content/uploads/2016/01/human-heart-fa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5" y="1459784"/>
            <a:ext cx="7760710" cy="34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DEEP VEINS OF HEAD &amp; NECK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270000"/>
            <a:ext cx="4838700" cy="44958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+mj-cs"/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INTERNAL JUGULARS VEIN: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Drains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blood from the head, brain, face &amp; neck.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descends in the neck along with the internal and common carotid arteries and vagus nerve, within the </a:t>
            </a:r>
            <a:r>
              <a:rPr lang="en-US" sz="1800" b="1" dirty="0">
                <a:solidFill>
                  <a:srgbClr val="FF66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carotid sheath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Joins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subclavian vein to form the brachiocephalic vein.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Tributaries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: 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Superior thyroid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Lingual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Facial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Occipital veins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Dural venous sinuses</a:t>
            </a:r>
          </a:p>
          <a:p>
            <a:endParaRPr lang="ar-SA" sz="2400" dirty="0">
              <a:latin typeface="Arial" pitchFamily="34" charset="0"/>
              <a:cs typeface="+mj-cs"/>
            </a:endParaRPr>
          </a:p>
        </p:txBody>
      </p:sp>
      <p:pic>
        <p:nvPicPr>
          <p:cNvPr id="4" name="Picture 6" descr="E:\dad\Student Gray\8. Head and neck\F66122-008-f194.jpg"/>
          <p:cNvPicPr>
            <a:picLocks noChangeAspect="1" noChangeArrowheads="1"/>
          </p:cNvPicPr>
          <p:nvPr/>
        </p:nvPicPr>
        <p:blipFill>
          <a:blip r:embed="rId3" cstate="print"/>
          <a:srcRect t="5338" b="4024"/>
          <a:stretch>
            <a:fillRect/>
          </a:stretch>
        </p:blipFill>
        <p:spPr bwMode="auto">
          <a:xfrm>
            <a:off x="5245100" y="1663701"/>
            <a:ext cx="3508828" cy="348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UPPER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60800" cy="18542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4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TWO DIVISIONS: 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SUPERFICIAL VEINS 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DEEP VEINS </a:t>
            </a:r>
          </a:p>
          <a:p>
            <a:endParaRPr lang="ar-SA" dirty="0">
              <a:latin typeface="Arial" pitchFamily="34" charset="0"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376164" y="1244600"/>
            <a:ext cx="3247136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UPPER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787900" cy="43307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SUPERFICIAL VEINS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CEPHALIC VEIN 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Ascends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in the superficial fascia on the lateral side of the biceps.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Drains into the Axillary vein.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BASILIC VEIN 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Ascends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in the superficial fascia on the medial side of the biceps.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Halfway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up the arm, it pierces the deep fascia 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At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lower border of the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teres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major it joins the venae comitantes of the brachial artery to form the Axillary vein.</a:t>
            </a:r>
          </a:p>
          <a:p>
            <a:endParaRPr lang="ar-SA" dirty="0">
              <a:effectLst/>
            </a:endParaRPr>
          </a:p>
        </p:txBody>
      </p:sp>
      <p:pic>
        <p:nvPicPr>
          <p:cNvPr id="4" name="Picture 11" descr="E:\dad\Student Gray\7. Upper limb\F66122-007-f066.jpg"/>
          <p:cNvPicPr>
            <a:picLocks noChangeAspect="1" noChangeArrowheads="1"/>
          </p:cNvPicPr>
          <p:nvPr/>
        </p:nvPicPr>
        <p:blipFill>
          <a:blip r:embed="rId3" cstate="print"/>
          <a:srcRect t="1550" r="17647" b="12186"/>
          <a:stretch>
            <a:fillRect/>
          </a:stretch>
        </p:blipFill>
        <p:spPr bwMode="auto">
          <a:xfrm>
            <a:off x="5126102" y="1524000"/>
            <a:ext cx="3890897" cy="45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UPPER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864100" cy="32893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200" b="1" dirty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DEEP VEINS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VENAE COMMITANTES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Which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accompany all the large 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arteries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Usually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in 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pairs</a:t>
            </a:r>
            <a:endParaRPr lang="en-US" sz="1800" dirty="0" smtClean="0">
              <a:solidFill>
                <a:srgbClr val="00FF00"/>
              </a:solidFill>
              <a:latin typeface="Arial" charset="0"/>
              <a:cs typeface="Arial" charset="0"/>
            </a:endParaRP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AXILLARY</a:t>
            </a: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 VEIN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Formed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by the union of basilic vein and the venae comitantes of the brachial artery.</a:t>
            </a:r>
          </a:p>
          <a:p>
            <a:endParaRPr lang="ar-SA" dirty="0"/>
          </a:p>
        </p:txBody>
      </p:sp>
      <p:pic>
        <p:nvPicPr>
          <p:cNvPr id="4" name="Picture 13" descr="E:\dad\Student Gray\7. Upper limb\F66122-007-f050.jpg"/>
          <p:cNvPicPr>
            <a:picLocks noChangeAspect="1" noChangeArrowheads="1"/>
          </p:cNvPicPr>
          <p:nvPr/>
        </p:nvPicPr>
        <p:blipFill>
          <a:blip r:embed="rId3" cstate="print"/>
          <a:srcRect r="9375" b="4167"/>
          <a:stretch>
            <a:fillRect/>
          </a:stretch>
        </p:blipFill>
        <p:spPr bwMode="auto">
          <a:xfrm>
            <a:off x="5562599" y="1511300"/>
            <a:ext cx="33655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31.media.tumblr.com/19851a19d0b1b0a6ef5d14aec38759f2/tumblr_inline_mya2hbysCm1sujlf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4802981"/>
            <a:ext cx="2359025" cy="176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INFERIOR VENA CAVA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4800"/>
            <a:ext cx="4508500" cy="3162300"/>
          </a:xfrm>
        </p:spPr>
        <p:txBody>
          <a:bodyPr/>
          <a:lstStyle/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Drains most of the blood from the body below the diaphragm to the right atrium.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Formed by the union of the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two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common iliac veins behind the right common iliac artery at the level of the 5th lumbar vertebra. 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Ascends on the right side of the aorta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Pierces the central tendon of diaphragm at the level of the 8th thoracic vertebra. </a:t>
            </a:r>
          </a:p>
          <a:p>
            <a:endParaRPr lang="ar-SA" sz="24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</p:txBody>
      </p:sp>
      <p:pic>
        <p:nvPicPr>
          <p:cNvPr id="1026" name="Picture 2" descr="http://wikiperiment.net/wp-content/uploads/2014/10/Veins-in-abdominal-cav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02" y="1465262"/>
            <a:ext cx="4204198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  <a:t>TRIBUTARIES OF INFERIOR </a:t>
            </a:r>
            <a:b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</a:br>
            <a: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  <a:t>VENA CAVA</a:t>
            </a:r>
            <a:endParaRPr lang="ar-SA" sz="32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1000"/>
            <a:ext cx="4584700" cy="4127500"/>
          </a:xfrm>
        </p:spPr>
        <p:txBody>
          <a:bodyPr/>
          <a:lstStyle/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Two common iliac veins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Median sacral vein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Four paired lumbar veins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Right gonadal 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vein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left vein drains into the left renal vein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Paired renal veins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Right suprarenal vein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left vein drains into the left renal vein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Hepatic veins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Paired inferior phrenic vein</a:t>
            </a:r>
          </a:p>
          <a:p>
            <a:endParaRPr lang="ar-SA" sz="18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</p:txBody>
      </p:sp>
      <p:pic>
        <p:nvPicPr>
          <p:cNvPr id="2050" name="Picture 2" descr="http://classes.midlandstech.edu/carterp/Courses/bio211/chap19/figure_19_29a_labe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382711"/>
            <a:ext cx="3651250" cy="50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LOWER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606800" cy="19685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 TWO DIVISIONS: 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SUPERFICIAL VEINS 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DEEP VEINS </a:t>
            </a:r>
          </a:p>
          <a:p>
            <a:endParaRPr lang="ar-SA" dirty="0">
              <a:latin typeface="Arial" pitchFamily="34" charset="0"/>
            </a:endParaRPr>
          </a:p>
        </p:txBody>
      </p:sp>
      <p:pic>
        <p:nvPicPr>
          <p:cNvPr id="4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5232400" y="1181100"/>
            <a:ext cx="2921000" cy="549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LOWER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0000"/>
            <a:ext cx="8991600" cy="30861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charset="0"/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SUPERFICIAL VEINS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Form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 network in the subcutaneous tissue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Pattern is variable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They are the tributaries of the: 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Great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(long) saphenous vein</a:t>
            </a:r>
          </a:p>
          <a:p>
            <a:pPr lvl="2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Small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(short) saphenous vein</a:t>
            </a:r>
          </a:p>
          <a:p>
            <a:endParaRPr lang="ar-SA" sz="2400" dirty="0">
              <a:latin typeface="Arial" pitchFamily="34" charset="0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057900" y="14478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GREAT SAPHENOUS VEIN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4864100" cy="3860800"/>
          </a:xfrm>
        </p:spPr>
        <p:txBody>
          <a:bodyPr/>
          <a:lstStyle/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longest vein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Begins from the medial end of the dorsal venous arch of the foot.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Passes upward in front of the medial malleolus with the saphenous nerve.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Then it ascends in accompany with the saphenous nerve in the superficial fascia over the medial side of the leg.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rgbClr val="FFFF00"/>
              </a:solidFill>
              <a:latin typeface="Arial" pitchFamily="34" charset="0"/>
              <a:cs typeface="+mj-cs"/>
            </a:endParaRPr>
          </a:p>
          <a:p>
            <a:endParaRPr lang="ar-SA" sz="2000" dirty="0">
              <a:latin typeface="Arial" pitchFamily="34" charset="0"/>
              <a:cs typeface="+mj-cs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057900" y="14478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GREAT SAPHENOUS VEIN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7389"/>
            <a:ext cx="4318000" cy="3860800"/>
          </a:xfrm>
        </p:spPr>
        <p:txBody>
          <a:bodyPr/>
          <a:lstStyle/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Ascends obliquely upwards, and lies behind the medial border of the patella.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Passes behind the knee and curves forward around the medial side of the thigh.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Hooks through the lower part of the saphenous opening in the deep fascia to joins the femoral vein about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4 cm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below and lateral to the pubic tubercle.</a:t>
            </a:r>
          </a:p>
          <a:p>
            <a:endParaRPr lang="ar-SA" sz="2000" dirty="0">
              <a:latin typeface="Arial" pitchFamily="34" charset="0"/>
              <a:cs typeface="+mj-cs"/>
            </a:endParaRPr>
          </a:p>
        </p:txBody>
      </p:sp>
      <p:pic>
        <p:nvPicPr>
          <p:cNvPr id="5" name="Picture 6" descr="E:\dad\Student Gray\6. Lower limb\F66122-006-f040.jpg"/>
          <p:cNvPicPr>
            <a:picLocks noChangeAspect="1" noChangeArrowheads="1"/>
          </p:cNvPicPr>
          <p:nvPr/>
        </p:nvPicPr>
        <p:blipFill>
          <a:blip r:embed="rId3" cstate="print"/>
          <a:srcRect l="13182" t="4167" r="14545" b="4167"/>
          <a:stretch>
            <a:fillRect/>
          </a:stretch>
        </p:blipFill>
        <p:spPr bwMode="auto">
          <a:xfrm>
            <a:off x="4717302" y="4763689"/>
            <a:ext cx="1660340" cy="1764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4" cstate="print"/>
          <a:srcRect l="17273" r="19090" b="2310"/>
          <a:stretch>
            <a:fillRect/>
          </a:stretch>
        </p:blipFill>
        <p:spPr bwMode="auto">
          <a:xfrm>
            <a:off x="6451600" y="13970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3333FF"/>
                </a:solidFill>
                <a:latin typeface="Bodoni MT Black" pitchFamily="18" charset="0"/>
              </a:rPr>
              <a:t>OBJECTIVES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69900" y="875725"/>
            <a:ext cx="86741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  At the end of the lecture, the student should be able to:</a:t>
            </a:r>
          </a:p>
          <a:p>
            <a:pPr eaLnBrk="1" hangingPunct="1">
              <a:buFont typeface="Arial" pitchFamily="34" charset="0"/>
              <a:buNone/>
            </a:pPr>
            <a:endParaRPr lang="en-US" sz="2000" dirty="0" smtClean="0">
              <a:latin typeface="Sakkal Majalla" pitchFamily="2" charset="-78"/>
              <a:cs typeface="Sakkal Majalla" pitchFamily="2" charset="-78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Define veins and understand the general principle of venous system.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000" b="1" dirty="0" smtClean="0">
                <a:latin typeface="Adobe Arabic" pitchFamily="18" charset="-78"/>
                <a:cs typeface="Adobe Arabic" pitchFamily="18" charset="-78"/>
              </a:rPr>
              <a:t>Describe the superior &amp; inferior Vena Cava.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Sakkal Majalla" pitchFamily="2" charset="-78"/>
                <a:cs typeface="Sakkal Majalla" pitchFamily="2" charset="-78"/>
              </a:rPr>
              <a:t> formation and their tributaries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List major veins and their tributaries in;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Sakkal Majalla" pitchFamily="2" charset="-78"/>
                <a:cs typeface="Sakkal Majalla" pitchFamily="2" charset="-78"/>
              </a:rPr>
              <a:t>head </a:t>
            </a:r>
            <a:r>
              <a:rPr lang="en-US" sz="2000" dirty="0">
                <a:latin typeface="Sakkal Majalla" pitchFamily="2" charset="-78"/>
                <a:cs typeface="Sakkal Majalla" pitchFamily="2" charset="-78"/>
              </a:rPr>
              <a:t>&amp; neck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Sakkal Majalla" pitchFamily="2" charset="-78"/>
                <a:cs typeface="Sakkal Majalla" pitchFamily="2" charset="-78"/>
              </a:rPr>
              <a:t>thorax </a:t>
            </a:r>
            <a:r>
              <a:rPr lang="en-US" sz="2000" dirty="0">
                <a:latin typeface="Sakkal Majalla" pitchFamily="2" charset="-78"/>
                <a:cs typeface="Sakkal Majalla" pitchFamily="2" charset="-78"/>
              </a:rPr>
              <a:t>&amp; abdomen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Sakkal Majalla" pitchFamily="2" charset="-78"/>
                <a:cs typeface="Sakkal Majalla" pitchFamily="2" charset="-78"/>
              </a:rPr>
              <a:t>upper </a:t>
            </a:r>
            <a:r>
              <a:rPr lang="en-US" sz="2000" dirty="0">
                <a:latin typeface="Sakkal Majalla" pitchFamily="2" charset="-78"/>
                <a:cs typeface="Sakkal Majalla" pitchFamily="2" charset="-78"/>
              </a:rPr>
              <a:t>&amp; lower limbs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20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Describe the Portal Vein.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1800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000" dirty="0">
                <a:latin typeface="Sakkal Majalla" pitchFamily="2" charset="-78"/>
                <a:cs typeface="Sakkal Majalla" pitchFamily="2" charset="-78"/>
              </a:rPr>
              <a:t>formation &amp; tributaries.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en-US" sz="2000" b="1" dirty="0">
                <a:latin typeface="Adobe Arabic" pitchFamily="18" charset="-78"/>
                <a:cs typeface="Adobe Arabic" pitchFamily="18" charset="-78"/>
              </a:rPr>
              <a:t>Describe the Portocaval Anastomosis.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dirty="0">
                <a:latin typeface="Sakkal Majalla" pitchFamily="2" charset="-78"/>
                <a:cs typeface="Sakkal Majalla" pitchFamily="2" charset="-78"/>
              </a:rPr>
              <a:t>formation, sites and importance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GREAT SAPHENOUS VEIN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105400" cy="3860800"/>
          </a:xfrm>
        </p:spPr>
        <p:txBody>
          <a:bodyPr/>
          <a:lstStyle/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is  connected to the small saphenous vein by one or two branches that pass behind the knee.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Numerous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perforating veins connect the great saphenous vein with the deep veins.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perforating veins have valves which allow blood flow from superficial to deep veins.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  <a:p>
            <a:endParaRPr lang="ar-SA" sz="20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057900" y="14478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SMALL SAPHENOUS VEIN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1562100"/>
            <a:ext cx="5753100" cy="4102100"/>
          </a:xfrm>
        </p:spPr>
        <p:txBody>
          <a:bodyPr/>
          <a:lstStyle/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Arises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from the lateral end of the dorsal venous arch.</a:t>
            </a:r>
          </a:p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Ascends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behind the lateral malleolus in company with the sural nerve.</a:t>
            </a:r>
          </a:p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Follows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lateral border of the tendocalcaneus and then runs up to the middle of the back of the leg.</a:t>
            </a:r>
          </a:p>
          <a:p>
            <a:pPr marL="1200150" lvl="3" indent="-342900" algn="just">
              <a:lnSpc>
                <a:spcPct val="9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Pierces </a:t>
            </a:r>
            <a:r>
              <a:rPr lang="en-US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deep fascia in the lower part of the popliteal fossa</a:t>
            </a:r>
          </a:p>
          <a:p>
            <a:pPr marL="1200150" lvl="3" indent="-342900" algn="just">
              <a:lnSpc>
                <a:spcPct val="9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Drains </a:t>
            </a:r>
            <a:r>
              <a:rPr lang="en-US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into the popliteal vein</a:t>
            </a:r>
          </a:p>
          <a:p>
            <a:pPr marL="1200150" lvl="3" indent="-342900" algn="just">
              <a:lnSpc>
                <a:spcPct val="9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Has </a:t>
            </a:r>
            <a:r>
              <a:rPr lang="en-US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numerous valves along its course.</a:t>
            </a:r>
          </a:p>
          <a:p>
            <a:pPr marL="1200150" lvl="3" indent="-342900" algn="just">
              <a:lnSpc>
                <a:spcPct val="90000"/>
              </a:lnSpc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Anastomosis </a:t>
            </a:r>
            <a:r>
              <a:rPr lang="en-US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freely with great saphenous vein.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  <a:p>
            <a:endParaRPr lang="ar-SA" sz="2000" dirty="0">
              <a:solidFill>
                <a:schemeClr val="tx1">
                  <a:lumMod val="75000"/>
                </a:schemeClr>
              </a:solidFill>
              <a:latin typeface="Arial" pitchFamily="34" charset="0"/>
              <a:cs typeface="+mj-cs"/>
            </a:endParaRPr>
          </a:p>
        </p:txBody>
      </p:sp>
      <p:pic>
        <p:nvPicPr>
          <p:cNvPr id="5" name="Picture 7" descr="E:\dad\Student Gray\6. Lower limb\F66122-006-f037.jpg"/>
          <p:cNvPicPr>
            <a:picLocks noChangeAspect="1" noChangeArrowheads="1"/>
          </p:cNvPicPr>
          <p:nvPr/>
        </p:nvPicPr>
        <p:blipFill>
          <a:blip r:embed="rId3" cstate="print"/>
          <a:srcRect l="17273" r="19090" b="2310"/>
          <a:stretch>
            <a:fillRect/>
          </a:stretch>
        </p:blipFill>
        <p:spPr bwMode="auto">
          <a:xfrm>
            <a:off x="6057900" y="1447800"/>
            <a:ext cx="2362200" cy="444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68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VEINS OF LOWER LIMBS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5100"/>
            <a:ext cx="4826000" cy="36449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cs typeface="Adobe Arabic" pitchFamily="18" charset="-78"/>
              </a:rPr>
              <a:t> DEEP VEINS</a:t>
            </a:r>
          </a:p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Comprise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venae comitantes, which accompany all the large arteries, usually in pairs. </a:t>
            </a:r>
          </a:p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Venae comitantes unite to form the popliteal vein, which continues as the femoral vein.</a:t>
            </a:r>
          </a:p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Receive blood from superficial veins through perforating veins. </a:t>
            </a:r>
          </a:p>
          <a:p>
            <a:endParaRPr lang="ar-SA" sz="2400" dirty="0">
              <a:latin typeface="Arial" pitchFamily="34" charset="0"/>
            </a:endParaRPr>
          </a:p>
        </p:txBody>
      </p:sp>
      <p:pic>
        <p:nvPicPr>
          <p:cNvPr id="4098" name="Picture 2" descr="http://img.webmd.com/dtmcms/live/webmd/consumer_assets/site_images/media/medical/hw/h9991261_00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617662"/>
            <a:ext cx="2857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  <a:t>MECHANISM OF VENOUS RETURN</a:t>
            </a:r>
            <a:b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</a:br>
            <a: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  <a:t>FROM LOWER LIMB</a:t>
            </a:r>
            <a:endParaRPr lang="ar-SA" sz="32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3700"/>
            <a:ext cx="4940300" cy="3009900"/>
          </a:xfrm>
        </p:spPr>
        <p:txBody>
          <a:bodyPr/>
          <a:lstStyle/>
          <a:p>
            <a:pPr marL="57150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Much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of the saphenous blood passes from superficial to deep veins through the perforating veins</a:t>
            </a:r>
          </a:p>
          <a:p>
            <a:pPr marL="57150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blood is pumped upwards in the deep veins by the contraction of the </a:t>
            </a:r>
            <a:r>
              <a:rPr lang="en-US" sz="2000" b="1" dirty="0">
                <a:solidFill>
                  <a:srgbClr val="C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calf muscles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(calf pump).</a:t>
            </a:r>
          </a:p>
          <a:p>
            <a:pPr marL="57150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This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action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of </a:t>
            </a:r>
            <a:r>
              <a:rPr lang="en-US" sz="2000" b="1" dirty="0" smtClean="0">
                <a:solidFill>
                  <a:srgbClr val="FF99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calf pump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is assisted by the tight sleeve of deep fascia surrounding these muscles.</a:t>
            </a:r>
          </a:p>
          <a:p>
            <a:endParaRPr lang="ar-SA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122" name="Picture 2" descr="http://www.chivatechnique.com/images/veins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714500"/>
            <a:ext cx="39719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  <a:t>FACTORS AIMING BLOOD RETURN</a:t>
            </a:r>
            <a:endParaRPr lang="ar-SA" sz="32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3800"/>
            <a:ext cx="5080000" cy="5041900"/>
          </a:xfrm>
        </p:spPr>
        <p:txBody>
          <a:bodyPr/>
          <a:lstStyle/>
          <a:p>
            <a:pPr marL="57150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Muscle 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Contraction</a:t>
            </a: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. </a:t>
            </a:r>
          </a:p>
          <a:p>
            <a:pPr marL="8572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Rhythmical </a:t>
            </a: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contraction of limb muscles as occurs during normal 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activity </a:t>
            </a: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(walking, running, swimming) promotes venous return by the muscle pump mechanism.</a:t>
            </a:r>
          </a:p>
          <a:p>
            <a:pPr marL="57150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Respiratory Pump</a:t>
            </a:r>
          </a:p>
          <a:p>
            <a:pPr marL="8572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During respiratory inspiration, the venous return increases because of a decrease in right atrial pressure.</a:t>
            </a:r>
          </a:p>
          <a:p>
            <a:pPr marL="571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Decreased V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enous </a:t>
            </a: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ompliance</a:t>
            </a:r>
          </a:p>
          <a:p>
            <a:pPr marL="8572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Sympathetic activation of veins decreases venous compliance, increases central venous pressure and promotes venous return.</a:t>
            </a:r>
          </a:p>
          <a:p>
            <a:pPr marL="571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Gravity </a:t>
            </a:r>
          </a:p>
          <a:p>
            <a:pPr marL="857250" lvl="2" indent="-4572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The effects of gravity on venous return seem paradoxical because when a person stands up hydrostatic forces cause the right atrial pressure to decrease and the venous pressure in the 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limbs </a:t>
            </a: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to increase. </a:t>
            </a:r>
            <a:endParaRPr lang="ar-SA" sz="16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8194" name="Picture 2" descr="skeletal muscle pump promotes venous retur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206500"/>
            <a:ext cx="2330450" cy="275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3333FF"/>
                </a:solidFill>
                <a:latin typeface="Bodoni MT Black" pitchFamily="18" charset="0"/>
              </a:rPr>
              <a:t>VARICOSE VEINS</a:t>
            </a:r>
            <a:endParaRPr lang="ar-SA" sz="32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7500" y="1689100"/>
            <a:ext cx="3556000" cy="3416300"/>
          </a:xfrm>
        </p:spPr>
        <p:txBody>
          <a:bodyPr/>
          <a:lstStyle/>
          <a:p>
            <a:pPr marL="742950" lvl="2" indent="-34290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If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valves in the perforating veins become incompetent, the direction of blood flow is reversed and the veins become varicosed. Most common in posterior &amp; medial parts of the lower limb, particularly in old people.</a:t>
            </a:r>
          </a:p>
          <a:p>
            <a:endParaRPr lang="ar-SA" sz="18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146" name="Picture 2" descr="http://adamhymans.com/wp-content/uploads/2016/01/Varicose-ve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1719262"/>
            <a:ext cx="54102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2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HEPATIC PORTAL VEIN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97000"/>
            <a:ext cx="4483100" cy="3251200"/>
          </a:xfrm>
        </p:spPr>
        <p:txBody>
          <a:bodyPr/>
          <a:lstStyle/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Drains blood from the gastrointestinal tract and spleen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It is formed by the union of the superior mesenteric and splenic veins.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Immediately before reaching the liver, the portal vein divides into right and left that enter the liver.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Tributaries: Gastric and cystic veins</a:t>
            </a:r>
          </a:p>
          <a:p>
            <a:endParaRPr lang="ar-SA" sz="2000" dirty="0">
              <a:solidFill>
                <a:schemeClr val="accent3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Picture 6" descr="E:\dad\Student Gray\4. Abdomen\F66122-004-f019.jpg"/>
          <p:cNvPicPr>
            <a:picLocks noChangeAspect="1" noChangeArrowheads="1"/>
          </p:cNvPicPr>
          <p:nvPr/>
        </p:nvPicPr>
        <p:blipFill>
          <a:blip r:embed="rId3" cstate="print"/>
          <a:srcRect l="24892" r="1817" b="2856"/>
          <a:stretch>
            <a:fillRect/>
          </a:stretch>
        </p:blipFill>
        <p:spPr bwMode="auto">
          <a:xfrm>
            <a:off x="5181600" y="1384300"/>
            <a:ext cx="3797300" cy="432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effectLst/>
                <a:latin typeface="Bodoni MT Black" pitchFamily="18" charset="0"/>
              </a:rPr>
              <a:t>PORTOCAVAL ANASTOMOSIS</a:t>
            </a:r>
            <a:endParaRPr lang="ar-SA" sz="3600" dirty="0">
              <a:solidFill>
                <a:srgbClr val="3333FF"/>
              </a:solidFill>
              <a:effectLst/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2400"/>
            <a:ext cx="5156200" cy="2451100"/>
          </a:xfrm>
        </p:spPr>
        <p:txBody>
          <a:bodyPr/>
          <a:lstStyle/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A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 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portacaval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anastomosis (also known as portal systemic anastomosis) is a specific type of anastomosis that occurs between the veins of portal circulation and those of systemic circulation.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The anastomotic channels become dilated (varicosed) in case of portal hypertension.</a:t>
            </a:r>
          </a:p>
          <a:p>
            <a:pPr>
              <a:buClrTx/>
              <a:buFont typeface="Wingdings" pitchFamily="2" charset="2"/>
              <a:buChar char="q"/>
            </a:pPr>
            <a:endParaRPr lang="ar-SA" sz="20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6" descr="E:\dad\Student Gray\4. Abdomen\F66122-004-f106.jpg"/>
          <p:cNvPicPr>
            <a:picLocks noChangeAspect="1" noChangeArrowheads="1"/>
          </p:cNvPicPr>
          <p:nvPr/>
        </p:nvPicPr>
        <p:blipFill>
          <a:blip r:embed="rId3" cstate="print"/>
          <a:srcRect b="4213"/>
          <a:stretch>
            <a:fillRect/>
          </a:stretch>
        </p:blipFill>
        <p:spPr bwMode="auto">
          <a:xfrm>
            <a:off x="5065110" y="1447800"/>
            <a:ext cx="402809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3333FF"/>
                </a:solidFill>
                <a:effectLst/>
                <a:latin typeface="Bodoni MT Black" pitchFamily="18" charset="0"/>
              </a:rPr>
              <a:t>SITES OF PORTOCAVAL ANASTOMOSIS</a:t>
            </a:r>
            <a:endParaRPr lang="ar-SA" sz="3200" dirty="0">
              <a:solidFill>
                <a:srgbClr val="3333FF"/>
              </a:solidFill>
              <a:effectLst/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2400"/>
            <a:ext cx="4787900" cy="3797300"/>
          </a:xfrm>
        </p:spPr>
        <p:txBody>
          <a:bodyPr/>
          <a:lstStyle/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b="1" dirty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Lower end of esophagus: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left gastric vein &amp; azygos vein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b="1" dirty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Lower part of rectum: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(Hemorrhoids) superior and middle rectal veins &amp; inferior rectal vein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b="1" dirty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Para umbilical region: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(Caput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Medusae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) Para umbilical veins &amp; superficial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epigastric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vein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b="1" dirty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Retroperitoneal: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Veins draining colon &amp; veins of the posterior abdominal 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wall</a:t>
            </a:r>
          </a:p>
          <a:p>
            <a:pPr marL="0" indent="-400050" algn="just">
              <a:lnSpc>
                <a:spcPct val="90000"/>
              </a:lnSpc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1800" b="1" dirty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Bare area of </a:t>
            </a:r>
            <a:r>
              <a:rPr lang="en-US" sz="1800" b="1" dirty="0" smtClean="0">
                <a:solidFill>
                  <a:srgbClr val="FF6600"/>
                </a:solidFill>
                <a:effectLst/>
                <a:latin typeface="Adobe Arabic" pitchFamily="18" charset="-78"/>
                <a:cs typeface="Adobe Arabic" pitchFamily="18" charset="-78"/>
              </a:rPr>
              <a:t>liver: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There is some anastomosis between portal venous channels in the liver and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azygous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system of veins above the 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diaphragm. </a:t>
            </a:r>
            <a:r>
              <a:rPr lang="en-US" sz="1800" dirty="0">
                <a:effectLst/>
              </a:rPr>
              <a:t>across the bare area of liver.</a:t>
            </a:r>
            <a:endParaRPr lang="en-US" sz="18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  <a:p>
            <a:endParaRPr lang="ar-SA" sz="1800" dirty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</a:endParaRPr>
          </a:p>
        </p:txBody>
      </p:sp>
      <p:pic>
        <p:nvPicPr>
          <p:cNvPr id="7170" name="Picture 2" descr="https://s3.amazonaws.com/classconnection/46/flashcards/1740046/png/screen_shot_2014-10-28_at_35558_pm-1495854B2F95CE835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497012"/>
            <a:ext cx="4095750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0" y="25781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cs typeface="Adobe Arabic" pitchFamily="18" charset="-78"/>
              </a:rPr>
              <a:t>QUESTIONS!</a:t>
            </a:r>
            <a:endParaRPr 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  <a:cs typeface="Adobe Arabic" pitchFamily="18" charset="-78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2133599" y="2294082"/>
            <a:ext cx="1524000" cy="893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dirty="0" smtClean="0">
                <a:solidFill>
                  <a:srgbClr val="FF6600"/>
                </a:solidFill>
                <a:effectLst/>
                <a:latin typeface="Bodoni MT Black" pitchFamily="18" charset="0"/>
                <a:cs typeface="Adobe Arabic" pitchFamily="18" charset="-78"/>
              </a:rPr>
              <a:t>Any</a:t>
            </a:r>
            <a:endParaRPr lang="en-US" sz="4000" dirty="0">
              <a:solidFill>
                <a:srgbClr val="FF6600"/>
              </a:solidFill>
              <a:effectLst/>
              <a:latin typeface="Bodoni MT Black" pitchFamily="18" charset="0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3333FF"/>
                </a:solidFill>
                <a:latin typeface="Bodoni MT Black" pitchFamily="18" charset="0"/>
              </a:rPr>
              <a:t>VEINS</a:t>
            </a:r>
            <a:endParaRPr lang="ar-SA" sz="40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1320800"/>
            <a:ext cx="5410200" cy="4495800"/>
          </a:xfrm>
        </p:spPr>
        <p:txBody>
          <a:bodyPr/>
          <a:lstStyle/>
          <a:p>
            <a:pPr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Veins are blood vessels that bring blood back to the heart.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All veins carry deoxygenated blood</a:t>
            </a:r>
          </a:p>
          <a:p>
            <a:pPr marL="800100" lvl="1" indent="-34290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Sakkal Majalla" pitchFamily="2" charset="-78"/>
                <a:ea typeface="+mn-ea"/>
                <a:cs typeface="Sakkal Majalla" pitchFamily="2" charset="-78"/>
              </a:rPr>
              <a:t>with the exception of the pulmonary veins and umbilical veins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There are two types of veins:</a:t>
            </a:r>
          </a:p>
          <a:p>
            <a:pPr marL="800100" lvl="1" indent="-34290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akkal Majalla" pitchFamily="2" charset="-78"/>
                <a:ea typeface="+mn-ea"/>
                <a:cs typeface="Sakkal Majalla" pitchFamily="2" charset="-78"/>
              </a:rPr>
              <a:t>Superficial veins: close to the surface of the body</a:t>
            </a:r>
          </a:p>
          <a:p>
            <a:pPr marL="1197864" lvl="2" indent="-285750" fontAlgn="auto"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NO corresponding arteries</a:t>
            </a:r>
          </a:p>
          <a:p>
            <a:pPr marL="800100" lvl="1" indent="-34290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Sakkal Majalla" pitchFamily="2" charset="-78"/>
                <a:ea typeface="+mn-ea"/>
                <a:cs typeface="Sakkal Majalla" pitchFamily="2" charset="-78"/>
              </a:rPr>
              <a:t>Deep veins: found deeper in the body </a:t>
            </a:r>
          </a:p>
          <a:p>
            <a:pPr marL="1197864" lvl="2" indent="-285750" fontAlgn="auto"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With corresponding arteries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Veins of the systemic circulation:</a:t>
            </a:r>
          </a:p>
          <a:p>
            <a:pPr marL="800100" lvl="1" indent="-34290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Superior and inferior vena cava with their tributaries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Veins of the portal circulation:</a:t>
            </a:r>
          </a:p>
          <a:p>
            <a:pPr marL="800100" lvl="1" indent="-342900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Portal vein</a:t>
            </a:r>
          </a:p>
          <a:p>
            <a:pPr>
              <a:buClr>
                <a:srgbClr val="000000"/>
              </a:buClr>
              <a:buFont typeface="Wingdings" pitchFamily="2" charset="2"/>
              <a:buChar char="q"/>
            </a:pPr>
            <a:endParaRPr lang="ar-SA" sz="22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42" name="Picture 2" descr="http://orig11.deviantart.net/7d31/f/2011/252/b/6/human_heart_tattoo_design_by_metamodernism-d49dzh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392" y="1498600"/>
            <a:ext cx="3469931" cy="340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7136" y="260648"/>
            <a:ext cx="9144000" cy="620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VEINS </a:t>
            </a:r>
            <a:r>
              <a:rPr lang="en-US" sz="2800" b="1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Vs.</a:t>
            </a: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arteries</a:t>
            </a:r>
          </a:p>
        </p:txBody>
      </p:sp>
      <p:pic>
        <p:nvPicPr>
          <p:cNvPr id="2050" name="Picture 2" descr="http://www.primepantrystuff.info/wp-content/uploads/2014/09/hd-overview-blood-vessel-diagram-what-are-the-blood-vessels-of-the-brain---with-pictures-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832648" cy="40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5" y="1124744"/>
            <a:ext cx="5112567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arteries and veins have 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three layers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, but the middle layer is thicker in the arteries than it is in the veins: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Tunica 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Intima</a:t>
            </a: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 (the thinnest layer): a single layer of simple squamous endothelial cells.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Tunica M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edia</a:t>
            </a: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 (the thickest layer in arteries):  is made up of smooth muscle cells and elastic 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tissue.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Tunica </a:t>
            </a: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</a:t>
            </a:r>
            <a:r>
              <a:rPr lang="en-US" sz="16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dventitia</a:t>
            </a:r>
            <a:r>
              <a:rPr lang="en-US" sz="16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: (the thickest layer in veins) entirely made of connective tissue. </a:t>
            </a:r>
            <a:endParaRPr lang="en-US" sz="1600" b="1" dirty="0" smtClean="0">
              <a:solidFill>
                <a:srgbClr val="000000"/>
              </a:solidFill>
              <a:effectLst/>
              <a:latin typeface="Adobe Arabic" pitchFamily="18" charset="-78"/>
              <a:ea typeface="+mn-ea"/>
              <a:cs typeface="Adobe Arabic" pitchFamily="18" charset="-78"/>
            </a:endParaRP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Capillaries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 consist of little more than a layer of endothelium and occasional connective tissue.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-27136" y="260648"/>
            <a:ext cx="9144000" cy="620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 fontAlgn="auto">
              <a:spcAft>
                <a:spcPts val="0"/>
              </a:spcAft>
            </a:pP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histology</a:t>
            </a:r>
          </a:p>
        </p:txBody>
      </p:sp>
      <p:pic>
        <p:nvPicPr>
          <p:cNvPr id="3074" name="Picture 2" descr="http://www.phschool.com/science/biology_place/biocoach/images/cardio2/BlVesSt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120" y="1227583"/>
            <a:ext cx="3810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0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0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SUPERIOR VENA CAVA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8300"/>
            <a:ext cx="4559300" cy="4419600"/>
          </a:xfrm>
        </p:spPr>
        <p:txBody>
          <a:bodyPr/>
          <a:lstStyle/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Formed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by the union of the right and left brachiocephalic veins. </a:t>
            </a:r>
          </a:p>
          <a:p>
            <a:pPr marL="800100" lvl="1" indent="-342900" algn="just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Brachiocephalic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veins are formed by the union of internal jugular and subclavian veins.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Drains </a:t>
            </a: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venous blood from:</a:t>
            </a:r>
          </a:p>
          <a:p>
            <a:pPr marL="800100" lvl="1" indent="-342900" algn="just">
              <a:spcBef>
                <a:spcPct val="0"/>
              </a:spcBef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 Head, neck, thoracic wall &amp; upper limbs </a:t>
            </a:r>
          </a:p>
          <a:p>
            <a:pPr marL="342900" lvl="1" indent="-342900"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Passes downward and enter the right atrium.</a:t>
            </a:r>
          </a:p>
          <a:p>
            <a:pPr algn="just">
              <a:buClr>
                <a:srgbClr val="000000"/>
              </a:buClr>
              <a:buFont typeface="Wingdings" pitchFamily="2" charset="2"/>
              <a:buChar char="q"/>
              <a:defRPr/>
            </a:pPr>
            <a:r>
              <a:rPr lang="en-US" sz="20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Receives azygos vein on the posterior aspect just before it enters the heart.</a:t>
            </a:r>
          </a:p>
          <a:p>
            <a:pPr algn="just">
              <a:buClr>
                <a:srgbClr val="000000"/>
              </a:buClr>
              <a:buFont typeface="Wingdings" pitchFamily="2" charset="2"/>
              <a:buChar char="q"/>
              <a:defRPr/>
            </a:pPr>
            <a:endParaRPr lang="ar-SA" sz="2200" b="1" dirty="0">
              <a:solidFill>
                <a:srgbClr val="000000"/>
              </a:solidFill>
              <a:effectLst/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6" name="Picture 2" descr="http://wikiperiment.net/wp-content/uploads/2014/10/Veins-in-abdominal-cav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02" y="1465262"/>
            <a:ext cx="4204198" cy="38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3333FF"/>
                </a:solidFill>
                <a:latin typeface="Bodoni MT Black" pitchFamily="18" charset="0"/>
              </a:rPr>
              <a:t>VEINS OF HEAD &amp; NECK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8300"/>
            <a:ext cx="8229600" cy="29845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TWO DIVISIONS: 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SUPERFICIAL VEINS</a:t>
            </a:r>
          </a:p>
          <a:p>
            <a:pPr marL="1200150" lvl="3" indent="-342900" algn="just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EXTERNAL JUGULAR VEINS</a:t>
            </a:r>
          </a:p>
          <a:p>
            <a:pPr marL="1200150" lvl="3" indent="-342900" algn="just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ANTERIOR JUGULAR VEINS</a:t>
            </a:r>
          </a:p>
          <a:p>
            <a:pPr marL="742950" lvl="2" indent="-342900" algn="just">
              <a:buClr>
                <a:srgbClr val="0000CC"/>
              </a:buClr>
              <a:buFont typeface="Wingdings" pitchFamily="2" charset="2"/>
              <a:buChar char="§"/>
              <a:defRPr/>
            </a:pPr>
            <a:r>
              <a:rPr lang="en-US" sz="20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DEEP VEINS </a:t>
            </a:r>
          </a:p>
          <a:p>
            <a:pPr marL="1200150" lvl="3" indent="-342900" algn="just">
              <a:buClr>
                <a:srgbClr val="00B0F0"/>
              </a:buClr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INTERNAL JUGULARS VEINS</a:t>
            </a:r>
          </a:p>
          <a:p>
            <a:endParaRPr lang="ar-SA" dirty="0"/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851400" y="1460500"/>
            <a:ext cx="3784600" cy="378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>
                <a:solidFill>
                  <a:srgbClr val="3333FF"/>
                </a:solidFill>
                <a:latin typeface="Bodoni MT Black" pitchFamily="18" charset="0"/>
              </a:rPr>
              <a:t>SUPERFICIAL VEINS OF </a:t>
            </a:r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/>
            </a:r>
            <a:b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</a:br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HEAD </a:t>
            </a:r>
            <a:r>
              <a:rPr lang="en-US" sz="3600" dirty="0">
                <a:solidFill>
                  <a:srgbClr val="3333FF"/>
                </a:solidFill>
                <a:latin typeface="Bodoni MT Black" pitchFamily="18" charset="0"/>
              </a:rPr>
              <a:t>&amp; NECK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1000"/>
            <a:ext cx="4495800" cy="45466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EXTERNAL JUGULAR VEINS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Lies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superficial to the sternomastoid muscle 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passes down the neck and it is the only tributary of the subclavian vein.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F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ormed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by the junction of the posterior division of the retromandibular </a:t>
            </a: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vein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(temporomaxillary vein) with the posterior auricular vein.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It drains blood from: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Outside of the skull</a:t>
            </a:r>
          </a:p>
          <a:p>
            <a:pPr marL="1200150" lvl="3" indent="-342900" algn="just">
              <a:buClr>
                <a:srgbClr val="000000"/>
              </a:buClr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cs typeface="Adobe Arabic" pitchFamily="18" charset="-78"/>
              </a:rPr>
              <a:t>Deep parts of the face.</a:t>
            </a:r>
          </a:p>
          <a:p>
            <a:pPr marL="400050" lvl="2" indent="0" algn="just">
              <a:buClr>
                <a:srgbClr val="000000"/>
              </a:buClr>
              <a:buNone/>
              <a:defRPr/>
            </a:pPr>
            <a:endParaRPr lang="en-US" sz="2000" b="1" dirty="0">
              <a:solidFill>
                <a:srgbClr val="000000"/>
              </a:solidFill>
              <a:effectLst/>
              <a:latin typeface="Adobe Arabic" pitchFamily="18" charset="-78"/>
              <a:ea typeface="+mn-ea"/>
              <a:cs typeface="Adobe Arabic" pitchFamily="18" charset="-78"/>
            </a:endParaRPr>
          </a:p>
          <a:p>
            <a:endParaRPr lang="ar-SA" dirty="0"/>
          </a:p>
        </p:txBody>
      </p:sp>
      <p:pic>
        <p:nvPicPr>
          <p:cNvPr id="4" name="Picture 6" descr="E:\dad\Student Gray\8. Head and neck\F66122-008-f173.jpg"/>
          <p:cNvPicPr>
            <a:picLocks noChangeAspect="1" noChangeArrowheads="1"/>
          </p:cNvPicPr>
          <p:nvPr/>
        </p:nvPicPr>
        <p:blipFill>
          <a:blip r:embed="rId3" cstate="print"/>
          <a:srcRect l="5298" t="2809" r="8278" b="5505"/>
          <a:stretch>
            <a:fillRect/>
          </a:stretch>
        </p:blipFill>
        <p:spPr bwMode="auto">
          <a:xfrm>
            <a:off x="4699000" y="1803400"/>
            <a:ext cx="3911600" cy="379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SUPERFICIAL VEINS OF </a:t>
            </a:r>
            <a:b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</a:br>
            <a:r>
              <a:rPr lang="en-US" sz="3600" dirty="0" smtClean="0">
                <a:solidFill>
                  <a:srgbClr val="3333FF"/>
                </a:solidFill>
                <a:latin typeface="Bodoni MT Black" pitchFamily="18" charset="0"/>
              </a:rPr>
              <a:t>HEAD &amp; NECK</a:t>
            </a:r>
            <a:endParaRPr lang="ar-SA" sz="3600" dirty="0">
              <a:solidFill>
                <a:srgbClr val="3333FF"/>
              </a:solidFill>
              <a:latin typeface="Bodoni MT Black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384300"/>
            <a:ext cx="4559300" cy="4495800"/>
          </a:xfrm>
        </p:spPr>
        <p:txBody>
          <a:bodyPr/>
          <a:lstStyle/>
          <a:p>
            <a:pPr marL="0" lvl="1" indent="0" algn="just">
              <a:buClr>
                <a:srgbClr val="000000"/>
              </a:buClr>
              <a:buNone/>
              <a:defRPr/>
            </a:pPr>
            <a:r>
              <a:rPr lang="en-US" sz="2200" dirty="0" smtClean="0">
                <a:solidFill>
                  <a:srgbClr val="00FF00"/>
                </a:solidFill>
                <a:latin typeface="Arial" pitchFamily="34" charset="0"/>
                <a:cs typeface="+mj-cs"/>
              </a:rPr>
              <a:t> </a:t>
            </a:r>
            <a:r>
              <a:rPr lang="en-US" sz="2200" b="1" dirty="0" smtClean="0">
                <a:solidFill>
                  <a:srgbClr val="0000CC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ANTERIOR JUGULAR VEINS: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begins in the upper part of the neck by the union of the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submental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 veins. 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It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descends close to the median line of the neck, medial to the sternomastoid muscle.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At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the lower part of the neck, it passes laterally beneath that muscle to drain into the external jugular vein.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r>
              <a:rPr lang="en-US" sz="1800" b="1" dirty="0" smtClean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Just </a:t>
            </a:r>
            <a:r>
              <a:rPr lang="en-US" sz="1800" b="1" dirty="0">
                <a:solidFill>
                  <a:srgbClr val="000000"/>
                </a:solidFill>
                <a:effectLst/>
                <a:latin typeface="Adobe Arabic" pitchFamily="18" charset="-78"/>
                <a:ea typeface="+mn-ea"/>
                <a:cs typeface="Adobe Arabic" pitchFamily="18" charset="-78"/>
              </a:rPr>
              <a:t>above the sternum the two anterior jugular veins communicate by a transverse vein to form the jugular arch.</a:t>
            </a:r>
          </a:p>
          <a:p>
            <a:pPr marL="742950" lvl="2" indent="-342900" algn="just">
              <a:buClr>
                <a:srgbClr val="000000"/>
              </a:buClr>
              <a:buFont typeface="Wingdings" pitchFamily="2" charset="2"/>
              <a:buChar char="§"/>
              <a:defRPr/>
            </a:pPr>
            <a:endParaRPr lang="ar-SA" sz="2000" b="1" dirty="0">
              <a:solidFill>
                <a:srgbClr val="000000"/>
              </a:solidFill>
              <a:effectLst/>
              <a:latin typeface="Adobe Arabic" pitchFamily="18" charset="-78"/>
              <a:ea typeface="+mn-ea"/>
              <a:cs typeface="Adobe Arabic" pitchFamily="18" charset="-78"/>
            </a:endParaRPr>
          </a:p>
        </p:txBody>
      </p:sp>
      <p:pic>
        <p:nvPicPr>
          <p:cNvPr id="4" name="Picture 14" descr="E:\dad\Student Gray\8. Head and neck\F66122-008-f154.jpg"/>
          <p:cNvPicPr>
            <a:picLocks noChangeAspect="1" noChangeArrowheads="1"/>
          </p:cNvPicPr>
          <p:nvPr/>
        </p:nvPicPr>
        <p:blipFill>
          <a:blip r:embed="rId3" cstate="print"/>
          <a:srcRect b="5556"/>
          <a:stretch>
            <a:fillRect/>
          </a:stretch>
        </p:blipFill>
        <p:spPr bwMode="auto">
          <a:xfrm>
            <a:off x="4909086" y="1401128"/>
            <a:ext cx="4069814" cy="367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3358</TotalTime>
  <Words>1400</Words>
  <Application>Microsoft Office PowerPoint</Application>
  <PresentationFormat>On-screen Show (4:3)</PresentationFormat>
  <Paragraphs>211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Teamwork</vt:lpstr>
      <vt:lpstr>PowerPoint Presentation</vt:lpstr>
      <vt:lpstr>OBJECTIVES</vt:lpstr>
      <vt:lpstr>VEINS</vt:lpstr>
      <vt:lpstr>PowerPoint Presentation</vt:lpstr>
      <vt:lpstr>PowerPoint Presentation</vt:lpstr>
      <vt:lpstr>SUPERIOR VENA CAVA</vt:lpstr>
      <vt:lpstr>VEINS OF HEAD &amp; NECK</vt:lpstr>
      <vt:lpstr>SUPERFICIAL VEINS OF  HEAD &amp; NECK</vt:lpstr>
      <vt:lpstr>SUPERFICIAL VEINS OF  HEAD &amp; NECK</vt:lpstr>
      <vt:lpstr>DEEP VEINS OF HEAD &amp; NECK</vt:lpstr>
      <vt:lpstr>VEINS OF UPPER LIMBS</vt:lpstr>
      <vt:lpstr>VEINS OF UPPER LIMBS</vt:lpstr>
      <vt:lpstr>VEINS OF UPPER LIMBS</vt:lpstr>
      <vt:lpstr>INFERIOR VENA CAVA</vt:lpstr>
      <vt:lpstr>TRIBUTARIES OF INFERIOR  VENA CAVA</vt:lpstr>
      <vt:lpstr>VEINS OF LOWER LIMBS</vt:lpstr>
      <vt:lpstr>VEINS OF LOWER LIMBS</vt:lpstr>
      <vt:lpstr>GREAT SAPHENOUS VEIN</vt:lpstr>
      <vt:lpstr>GREAT SAPHENOUS VEIN</vt:lpstr>
      <vt:lpstr>GREAT SAPHENOUS VEIN</vt:lpstr>
      <vt:lpstr>SMALL SAPHENOUS VEIN</vt:lpstr>
      <vt:lpstr>VEINS OF LOWER LIMBS</vt:lpstr>
      <vt:lpstr>MECHANISM OF VENOUS RETURN FROM LOWER LIMB</vt:lpstr>
      <vt:lpstr>FACTORS AIMING BLOOD RETURN</vt:lpstr>
      <vt:lpstr>VARICOSE VEINS</vt:lpstr>
      <vt:lpstr>HEPATIC PORTAL VEIN</vt:lpstr>
      <vt:lpstr>PORTOCAVAL ANASTOMOSIS</vt:lpstr>
      <vt:lpstr>SITES OF PORTOCAVAL ANASTOMOSIS</vt:lpstr>
      <vt:lpstr>QUESTIONS!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 I</dc:title>
  <dc:creator>Prof. Saeed Makarem</dc:creator>
  <cp:lastModifiedBy>3422</cp:lastModifiedBy>
  <cp:revision>122</cp:revision>
  <dcterms:created xsi:type="dcterms:W3CDTF">2005-03-12T06:42:31Z</dcterms:created>
  <dcterms:modified xsi:type="dcterms:W3CDTF">2016-03-07T07:01:45Z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ervous System">
    <vt:lpwstr>Prof. Saeed Makarem</vt:lpwstr>
  </property>
</Properties>
</file>