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6" r:id="rId2"/>
    <p:sldId id="458" r:id="rId3"/>
    <p:sldId id="488" r:id="rId4"/>
    <p:sldId id="456" r:id="rId5"/>
    <p:sldId id="472" r:id="rId6"/>
    <p:sldId id="489" r:id="rId7"/>
    <p:sldId id="491" r:id="rId8"/>
    <p:sldId id="492" r:id="rId9"/>
    <p:sldId id="493" r:id="rId10"/>
    <p:sldId id="474" r:id="rId11"/>
    <p:sldId id="425" r:id="rId12"/>
    <p:sldId id="426" r:id="rId13"/>
    <p:sldId id="494" r:id="rId14"/>
    <p:sldId id="459" r:id="rId15"/>
    <p:sldId id="427" r:id="rId16"/>
    <p:sldId id="467" r:id="rId17"/>
    <p:sldId id="495" r:id="rId18"/>
    <p:sldId id="496" r:id="rId19"/>
    <p:sldId id="441" r:id="rId20"/>
    <p:sldId id="461" r:id="rId21"/>
    <p:sldId id="475" r:id="rId22"/>
    <p:sldId id="497" r:id="rId23"/>
    <p:sldId id="498" r:id="rId24"/>
    <p:sldId id="465" r:id="rId25"/>
    <p:sldId id="480" r:id="rId26"/>
    <p:sldId id="485" r:id="rId27"/>
    <p:sldId id="486" r:id="rId28"/>
    <p:sldId id="469" r:id="rId29"/>
    <p:sldId id="487" r:id="rId30"/>
  </p:sldIdLst>
  <p:sldSz cx="10287000" cy="6858000" type="35mm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33CC33"/>
    <a:srgbClr val="FFFF00"/>
    <a:srgbClr val="FF3300"/>
    <a:srgbClr val="009999"/>
    <a:srgbClr val="009900"/>
    <a:srgbClr val="CBCBCB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576" y="-104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2765D852-FB71-CB43-B1E2-3231F878D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43188" y="514350"/>
            <a:ext cx="38576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A84EC90-E0BD-FA41-A19F-9D2D0E543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2536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473200" y="4867275"/>
            <a:ext cx="72231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871663" y="5788025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143125" y="4495800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71750" y="3124200"/>
            <a:ext cx="6943725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71750" y="5003322"/>
            <a:ext cx="6943725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50937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89913" y="4157663"/>
            <a:ext cx="3657600" cy="431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90663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28BB7-FE83-944E-B18F-D6F7B870D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06E6-E1C2-2641-84CA-8BD7AB0D7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8298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0"/>
            <a:ext cx="1885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57F1-2D11-4F4B-9111-CB05210E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239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03582-C675-8549-93B6-98FD1E8D6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6384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F20BD-C88E-BB43-A819-29F016014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4421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490663" y="4867275"/>
            <a:ext cx="72072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871663" y="5791200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2114550" y="4479925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2346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895600"/>
            <a:ext cx="6943725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0" y="5010150"/>
            <a:ext cx="6943725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46175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707" y="4153694"/>
            <a:ext cx="3657600" cy="433387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08125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640E8-0406-DD4F-9A1B-8AF27F704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1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4029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0B73-77D5-174E-B958-6C8C7B192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32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8486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4350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18472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14350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86325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F2E9D-5617-8243-B14D-30BA4FBDB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41520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D8B474-E2A0-C54F-B545-F643441E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5850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6927-59F9-6A49-A240-2694B413B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745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87666" y="3171825"/>
            <a:ext cx="6309360" cy="51435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63815" y="274320"/>
            <a:ext cx="17179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42900" y="274320"/>
            <a:ext cx="634365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9BBF60-1233-C043-BB51-9800088ED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7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3235" y="3171825"/>
            <a:ext cx="6309360" cy="51435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943725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1523" y="264795"/>
            <a:ext cx="17145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95E85-28C2-3B4D-BBA5-5CB027EFB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601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010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84010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663782" y="1058069"/>
            <a:ext cx="2011362" cy="4318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063707" y="3713956"/>
            <a:ext cx="3200400" cy="41116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572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320" name="Straight Connector 8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2" name="Straight Connector 10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45588" y="5734050"/>
            <a:ext cx="685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1CA83F41-1A61-4447-BD26-8F6F5EE3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5" r:id="rId4"/>
    <p:sldLayoutId id="2147483736" r:id="rId5"/>
    <p:sldLayoutId id="2147483744" r:id="rId6"/>
    <p:sldLayoutId id="2147483737" r:id="rId7"/>
    <p:sldLayoutId id="2147483745" r:id="rId8"/>
    <p:sldLayoutId id="2147483746" r:id="rId9"/>
    <p:sldLayoutId id="2147483738" r:id="rId10"/>
    <p:sldLayoutId id="2147483739" r:id="rId11"/>
    <p:sldLayoutId id="2147483747" r:id="rId12"/>
  </p:sldLayoutIdLst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705100" y="609600"/>
            <a:ext cx="6629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Biochemical Markers of</a:t>
            </a:r>
          </a:p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</a:t>
            </a:r>
          </a:p>
        </p:txBody>
      </p:sp>
      <p:sp>
        <p:nvSpPr>
          <p:cNvPr id="2867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171700" y="3886200"/>
            <a:ext cx="789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000500" y="2163762"/>
            <a:ext cx="4343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Cardiovascular Block</a:t>
            </a:r>
          </a:p>
          <a:p>
            <a:pPr eaLnBrk="1" hangingPunct="1"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defRPr/>
            </a:pP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Dr. </a:t>
            </a:r>
            <a:r>
              <a:rPr lang="en-US" sz="32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Usman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Ghani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650" y="1219200"/>
            <a:ext cx="8401050" cy="5181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CURRENT MARKERS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Troponin</a:t>
            </a:r>
            <a:r>
              <a:rPr lang="en-US" dirty="0" smtClean="0">
                <a:ea typeface="+mn-ea"/>
              </a:rPr>
              <a:t> 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</a:rPr>
              <a:t>Troponin</a:t>
            </a:r>
            <a:r>
              <a:rPr lang="en-US" dirty="0" smtClean="0">
                <a:ea typeface="+mn-ea"/>
              </a:rPr>
              <a:t> I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>
                <a:ea typeface="+mn-ea"/>
              </a:rPr>
              <a:t>Creatine</a:t>
            </a:r>
            <a:r>
              <a:rPr lang="en-US" dirty="0">
                <a:ea typeface="+mn-ea"/>
              </a:rPr>
              <a:t> kinase-MB (CK-MB</a:t>
            </a:r>
            <a:r>
              <a:rPr lang="en-US" dirty="0" smtClean="0">
                <a:ea typeface="+mn-ea"/>
              </a:rPr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Myoglobin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MARKERS WITH POTENTIAL CLINICAL USE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Heart fatty acid binding protein (</a:t>
            </a:r>
            <a:r>
              <a:rPr lang="en-US" dirty="0" err="1">
                <a:ea typeface="+mn-ea"/>
              </a:rPr>
              <a:t>hFABP</a:t>
            </a:r>
            <a:r>
              <a:rPr lang="en-US" dirty="0">
                <a:ea typeface="+mn-ea"/>
              </a:rPr>
              <a:t>) </a:t>
            </a:r>
            <a:r>
              <a:rPr lang="en-US" dirty="0">
                <a:solidFill>
                  <a:srgbClr val="FF0000"/>
                </a:solidFill>
                <a:ea typeface="+mn-ea"/>
              </a:rPr>
              <a:t>(tissue ischemia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OBSOLETE </a:t>
            </a:r>
            <a:r>
              <a:rPr lang="en-US" dirty="0"/>
              <a:t>MARKERS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Aspartate Transaminase (AST)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Lactate dehydrogenase (LDH)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Plasma MI markers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700" y="762000"/>
            <a:ext cx="89154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Markers of diagnostic value in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Cardiac troponins T and I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Creatine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 kinase (CK-MB)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 smtClean="0">
                <a:solidFill>
                  <a:srgbClr val="C00000"/>
                </a:solidFill>
                <a:latin typeface="Palatino" charset="0"/>
              </a:rPr>
              <a:t>Myoglobin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 smtClean="0">
              <a:solidFill>
                <a:srgbClr val="C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Markers of diagnostic value in </a:t>
            </a:r>
            <a:r>
              <a:rPr lang="en-US" sz="3100" dirty="0" smtClean="0">
                <a:latin typeface="Palatino" charset="0"/>
              </a:rPr>
              <a:t>tissue ischemia: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Heart fatty acid binding protein (</a:t>
            </a: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hFABP</a:t>
            </a:r>
            <a:r>
              <a:rPr lang="en-US" sz="3100" dirty="0" smtClean="0">
                <a:solidFill>
                  <a:srgbClr val="C00000"/>
                </a:solidFill>
                <a:latin typeface="Palatino" charset="0"/>
              </a:rPr>
              <a:t>)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Plasma enzymes follow a pattern of activities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after MI</a:t>
            </a:r>
            <a:endParaRPr lang="en-US" sz="3300" dirty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initial lag phase lasts for about 3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Enzymes rise rapidly to peak levels in 18-36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levels return to normal based on enzyme half-life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Rapid rise and fall indicates diagnostic value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 enzyme changes </a:t>
            </a:r>
            <a:endParaRPr lang="en-US" sz="35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\Desktop\trop_edu_graph1_large_c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6900" y="1371600"/>
            <a:ext cx="6629400" cy="38133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0623340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Blood samples collected after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Baseline (upon admission)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Between 12 </a:t>
            </a:r>
            <a:r>
              <a:rPr lang="en-US" sz="3100" dirty="0" smtClean="0">
                <a:latin typeface="Palatino" charset="0"/>
              </a:rPr>
              <a:t>and </a:t>
            </a:r>
            <a:r>
              <a:rPr lang="en-US" sz="3100" dirty="0">
                <a:latin typeface="Palatino" charset="0"/>
              </a:rPr>
              <a:t>24 hours after the onset of symptoms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92188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Marker changes in blood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852460"/>
              </p:ext>
            </p:extLst>
          </p:nvPr>
        </p:nvGraphicFramePr>
        <p:xfrm>
          <a:off x="1866900" y="1981200"/>
          <a:ext cx="6858000" cy="2999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Enzyme / Protein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Detectable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(hours)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Peak value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(hours)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Duration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(days)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Cardiac troponins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~48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Up to 10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CK-MB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3-10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12-24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2-3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Myoglobin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6-9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Troponins are structural proteins in cardiac </a:t>
            </a:r>
            <a:r>
              <a:rPr lang="en-US" sz="3300" dirty="0" err="1">
                <a:latin typeface="Palatino" charset="0"/>
              </a:rPr>
              <a:t>myocytes</a:t>
            </a:r>
            <a:r>
              <a:rPr lang="en-US" sz="3300" dirty="0">
                <a:latin typeface="Palatino" charset="0"/>
              </a:rPr>
              <a:t> and in skeletal muscle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Cardiac troponins (</a:t>
            </a:r>
            <a:r>
              <a:rPr lang="en-US" sz="3300" dirty="0" err="1">
                <a:latin typeface="Palatino" charset="0"/>
              </a:rPr>
              <a:t>cTn</a:t>
            </a:r>
            <a:r>
              <a:rPr lang="en-US" sz="3300" dirty="0">
                <a:latin typeface="Palatino" charset="0"/>
              </a:rPr>
              <a:t>) are structurally different from muscle </a:t>
            </a:r>
            <a:r>
              <a:rPr lang="en-US" sz="3300" dirty="0" smtClean="0">
                <a:latin typeface="Palatino" charset="0"/>
              </a:rPr>
              <a:t>troponins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Involved </a:t>
            </a:r>
            <a:r>
              <a:rPr lang="en-US" sz="3300" dirty="0">
                <a:latin typeface="Palatino" charset="0"/>
              </a:rPr>
              <a:t>in the interaction between actin and myosin for </a:t>
            </a:r>
            <a:r>
              <a:rPr lang="en-US" sz="3300" dirty="0" smtClean="0">
                <a:latin typeface="Palatino" charset="0"/>
              </a:rPr>
              <a:t>muscle contraction</a:t>
            </a:r>
            <a:endParaRPr lang="en-US" sz="33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4" name="Picture 2" descr="C:\Users\A\Desktop\04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5715000" cy="238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err="1">
                <a:latin typeface="Palatino" charset="0"/>
              </a:rPr>
              <a:t>cTn</a:t>
            </a:r>
            <a:r>
              <a:rPr lang="en-US" sz="3300" dirty="0">
                <a:latin typeface="Palatino" charset="0"/>
              </a:rPr>
              <a:t> are mainly bound to proteins, with small amount soluble in the </a:t>
            </a:r>
            <a:r>
              <a:rPr lang="en-US" sz="3300" dirty="0" smtClean="0">
                <a:latin typeface="Palatino" charset="0"/>
              </a:rPr>
              <a:t>cytosol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Highly specific markers for detecting </a:t>
            </a:r>
            <a:r>
              <a:rPr lang="en-US" sz="3300" dirty="0" smtClean="0">
                <a:latin typeface="Palatino" charset="0"/>
              </a:rPr>
              <a:t>MI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 smtClean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Two </a:t>
            </a:r>
            <a:r>
              <a:rPr lang="en-US" sz="3300" dirty="0">
                <a:latin typeface="Palatino" charset="0"/>
              </a:rPr>
              <a:t>main cardiac troponins (</a:t>
            </a:r>
            <a:r>
              <a:rPr lang="en-US" sz="3300" dirty="0" err="1">
                <a:latin typeface="Palatino" charset="0"/>
              </a:rPr>
              <a:t>cTn</a:t>
            </a:r>
            <a:r>
              <a:rPr lang="en-US" sz="3300" dirty="0">
                <a:latin typeface="Palatino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cTnI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: inhibitory protein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cTnT</a:t>
            </a: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: binds to </a:t>
            </a:r>
            <a:r>
              <a:rPr lang="en-US" sz="3100" dirty="0" err="1">
                <a:solidFill>
                  <a:srgbClr val="C00000"/>
                </a:solidFill>
                <a:latin typeface="Palatino" charset="0"/>
              </a:rPr>
              <a:t>tropomyosin</a:t>
            </a:r>
            <a:endParaRPr lang="en-US" sz="31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80098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2900" y="762000"/>
            <a:ext cx="4876800" cy="58674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Appear in plasma in 3-4 h after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Remain elevated for up to 10 days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After a MI, cytosolic troponins are released rapidly into the blood (first few hours)</a:t>
            </a:r>
          </a:p>
          <a:p>
            <a:pPr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Structurally bound troponins are released later for several days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76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4" name="Picture 3" descr="C:\Users\A\Desktop\trop_edu_graph1_large_c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72100" y="1524000"/>
            <a:ext cx="4419600" cy="3572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5585226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1371600"/>
            <a:ext cx="7772400" cy="9144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>
                <a:latin typeface="Palatino" charset="0"/>
              </a:rPr>
              <a:t>Three main CK isoenzymes with two polypeptide chains B or M</a:t>
            </a:r>
            <a:endParaRPr lang="en-US" sz="2000">
              <a:latin typeface="Palatino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5500" y="2438400"/>
          <a:ext cx="6019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  <a:gridCol w="2819400"/>
              </a:tblGrid>
              <a:tr h="3155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Comment</a:t>
                      </a:r>
                      <a:endParaRPr lang="en-US" sz="2000" dirty="0"/>
                    </a:p>
                  </a:txBody>
                  <a:tcPr/>
                </a:tc>
              </a:tr>
              <a:tr h="8009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Skeletal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98%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2% CK-MB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Elevated in muscle disease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0436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Cardiac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70-80%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20-30% CK-MB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Cardiac muscle has highest amount of CK-MB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Brain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CK-BB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Plasma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Mainly CK-MM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Creatine kinase (CK)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906588" y="76200"/>
            <a:ext cx="6437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Objectives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495300" y="914400"/>
            <a:ext cx="9601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By the end of this lecture, the students should be able to: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Recall the criteria for diagnosis of myocardial infarction (MI)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Know about the 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Understand the significance of plasma marker</a:t>
            </a: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changes over time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Identify properties and diagnostic value of MI markers such as </a:t>
            </a: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ardiac troponins, </a:t>
            </a:r>
            <a:r>
              <a:rPr lang="en-US" sz="32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</a:t>
            </a:r>
            <a:r>
              <a:rPr lang="en-US" sz="32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reatine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kinase and myoglobin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Be familiar with some of the new markers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152400"/>
            <a:ext cx="5972175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19100" y="990600"/>
            <a:ext cx="5029200" cy="56388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CK-MB is more sensitive and specific for MI than total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CK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It </a:t>
            </a:r>
            <a:r>
              <a:rPr lang="en-US" sz="2800" dirty="0">
                <a:latin typeface="Palatino"/>
                <a:ea typeface="+mn-ea"/>
                <a:cs typeface="Palatino"/>
              </a:rPr>
              <a:t>rises and falls transiently after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Appears in blood within 3-10 h. of heart attack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Peaks in blood in 12–24 h.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Returns to normal within 2-3 days</a:t>
            </a:r>
            <a:endParaRPr lang="en-US" sz="2800" dirty="0">
              <a:latin typeface="Palatino"/>
              <a:ea typeface="+mn-ea"/>
              <a:cs typeface="Palatino"/>
            </a:endParaRP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Relative index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=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500" dirty="0" smtClean="0">
                <a:latin typeface="Palatino"/>
                <a:ea typeface="+mn-ea"/>
                <a:cs typeface="Palatino"/>
              </a:rPr>
              <a:t>CK</a:t>
            </a:r>
            <a:r>
              <a:rPr lang="en-US" sz="2500" dirty="0" smtClean="0">
                <a:latin typeface="Palatino"/>
                <a:ea typeface="+mn-ea"/>
                <a:cs typeface="Palatino"/>
              </a:rPr>
              <a:t>-MB mass / Total CK x 100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M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ore than 5 % is indicative for MI </a:t>
            </a:r>
          </a:p>
        </p:txBody>
      </p:sp>
      <p:pic>
        <p:nvPicPr>
          <p:cNvPr id="4" name="Picture 3" descr="C:\Users\A\Desktop\trop_edu_graph1_large_c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24500" y="1524000"/>
            <a:ext cx="4419600" cy="3572006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600200"/>
            <a:ext cx="840105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Advantages</a:t>
            </a:r>
            <a:r>
              <a:rPr lang="en-US" sz="2800" dirty="0" smtClean="0">
                <a:latin typeface="Century Schoolbook" charset="0"/>
                <a:cs typeface="+mn-cs"/>
              </a:rPr>
              <a:t>:</a:t>
            </a:r>
            <a:endParaRPr lang="en-US" sz="2800" dirty="0">
              <a:latin typeface="Century Schoolbook" charset="0"/>
              <a:cs typeface="+mn-cs"/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early diagnosis of MI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diagnosis </a:t>
            </a:r>
            <a:r>
              <a:rPr lang="en-US" sz="2800" dirty="0" smtClean="0">
                <a:latin typeface="Century Schoolbook" charset="0"/>
              </a:rPr>
              <a:t>of re-infarction</a:t>
            </a:r>
            <a:endParaRPr lang="en-US" sz="2800" dirty="0">
              <a:latin typeface="Century Schoolbook" charset="0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u="sng" dirty="0">
              <a:latin typeface="Century Schoolbook" charset="0"/>
              <a:cs typeface="+mn-cs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Disadvantages: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significant if measured after 2 days of MI (delayed admission)</a:t>
            </a:r>
          </a:p>
          <a:p>
            <a:pPr marL="366713" lvl="1" indent="0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28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highly </a:t>
            </a:r>
            <a:r>
              <a:rPr lang="en-US" sz="2800" dirty="0">
                <a:latin typeface="Century Schoolbook" charset="0"/>
              </a:rPr>
              <a:t>specific (elevated in skeletal muscle damage</a:t>
            </a:r>
            <a:r>
              <a:rPr lang="en-US" sz="2800" dirty="0" smtClean="0">
                <a:latin typeface="Century Schoolbook" charset="0"/>
              </a:rPr>
              <a:t>)</a:t>
            </a:r>
            <a:endParaRPr lang="en-US" sz="2800" dirty="0">
              <a:latin typeface="Palatino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266700" y="457200"/>
            <a:ext cx="97536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CASE</a:t>
            </a:r>
          </a:p>
          <a:p>
            <a:r>
              <a:rPr lang="en-US" dirty="0" smtClean="0"/>
              <a:t>A </a:t>
            </a:r>
            <a:r>
              <a:rPr lang="en-US" dirty="0"/>
              <a:t>well-trained marathon runner collapsed as he was approaching the finishing line. </a:t>
            </a:r>
            <a:r>
              <a:rPr lang="en-US" dirty="0" smtClean="0"/>
              <a:t>His</a:t>
            </a:r>
            <a:r>
              <a:rPr lang="en-US" dirty="0" smtClean="0"/>
              <a:t> </a:t>
            </a:r>
            <a:r>
              <a:rPr lang="en-US" dirty="0"/>
              <a:t>ECG was normal, but CK was elevated at 9500 U/L (reference range 30–200 U/L), and the CK-MB was 14% of the total CK (normally &lt;6%). Troponin was undetectable. Comment on these results.</a:t>
            </a:r>
          </a:p>
          <a:p>
            <a:r>
              <a:rPr lang="en-US" b="1" dirty="0"/>
              <a:t>Comments:</a:t>
            </a:r>
            <a:r>
              <a:rPr lang="en-US" dirty="0"/>
              <a:t> The total CK is substantially elevated, and CK-MB &gt;6% can usually be taken to mean that it is of myocardial origin. However, the normal ECG and troponin are both reassuring. In trained endurance athletes, the proportion of CK-MB in muscle increases from the normal low levels and may be as high as 10–15%. An elevated CK-MB in such individuals can no longer be taken to imply a cardiac origin for the raised CK. Extreme exercise, especially in unfit individuals, causes an elevated CK, potentially to very high levels.</a:t>
            </a:r>
          </a:p>
        </p:txBody>
      </p:sp>
    </p:spTree>
    <p:extLst>
      <p:ext uri="{BB962C8B-B14F-4D97-AF65-F5344CB8AC3E}">
        <p14:creationId xmlns:p14="http://schemas.microsoft.com/office/powerpoint/2010/main" val="4147651533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266700" y="457200"/>
            <a:ext cx="97536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CASE</a:t>
            </a:r>
          </a:p>
          <a:p>
            <a:r>
              <a:rPr lang="en-US" dirty="0" smtClean="0"/>
              <a:t>A </a:t>
            </a:r>
            <a:r>
              <a:rPr lang="en-US" dirty="0"/>
              <a:t>well-trained marathon runner collapsed as he was approaching the finishing line. An ECG was normal, but CK was elevated at 9500 U/L (reference range 30–200 U/L), and the CK-MB was 14% of the total CK (normally &lt;6%). Troponin was undetectable. Comment on these results.</a:t>
            </a:r>
          </a:p>
          <a:p>
            <a:r>
              <a:rPr lang="en-US" b="1" dirty="0"/>
              <a:t>Comments:</a:t>
            </a:r>
            <a:r>
              <a:rPr lang="en-US" dirty="0"/>
              <a:t> The total CK is substantially elevated, and CK-MB &gt;6% can usually be taken to mean that it is of myocardial origin. However, the normal ECG and troponin are both reassuring. In trained endurance athletes, the proportion of CK-MB in muscle increases from the normal low levels and may be as high as 10–15%. An elevated CK-MB in such individuals can no longer be taken to imply a cardiac origin for the raised CK. </a:t>
            </a:r>
            <a:r>
              <a:rPr lang="en-US" dirty="0">
                <a:solidFill>
                  <a:srgbClr val="FF0000"/>
                </a:solidFill>
              </a:rPr>
              <a:t>Extreme exercise, especially in unfit individuals, causes an elevated CK, potentially to very high levels.</a:t>
            </a:r>
          </a:p>
        </p:txBody>
      </p:sp>
    </p:spTree>
    <p:extLst>
      <p:ext uri="{BB962C8B-B14F-4D97-AF65-F5344CB8AC3E}">
        <p14:creationId xmlns:p14="http://schemas.microsoft.com/office/powerpoint/2010/main" val="1107399268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0500" y="914400"/>
            <a:ext cx="5181600" cy="57912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 err="1">
                <a:latin typeface="Palatino" pitchFamily="18" charset="0"/>
                <a:ea typeface="+mn-ea"/>
                <a:cs typeface="+mn-cs"/>
              </a:rPr>
              <a:t>Myoglobin</a:t>
            </a:r>
            <a:r>
              <a:rPr lang="en-US" sz="3300" dirty="0">
                <a:latin typeface="Palatino" pitchFamily="18" charset="0"/>
                <a:ea typeface="+mn-ea"/>
                <a:cs typeface="+mn-cs"/>
              </a:rPr>
              <a:t> is a sensitive marker of cardiac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damage</a:t>
            </a:r>
          </a:p>
          <a:p>
            <a:pPr marL="273367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 2"/>
              <a:buChar char=""/>
              <a:defRPr/>
            </a:pPr>
            <a:r>
              <a:rPr lang="en-US" sz="3300" dirty="0" smtClean="0">
                <a:latin typeface="Palatino" pitchFamily="18" charset="0"/>
                <a:ea typeface="+mn-ea"/>
              </a:rPr>
              <a:t>Appears in blood early (within 1-4 hours)</a:t>
            </a:r>
            <a:endParaRPr lang="en-US" sz="3300" dirty="0">
              <a:latin typeface="Palatino" pitchFamily="18" charset="0"/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R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ises </a:t>
            </a:r>
            <a:r>
              <a:rPr lang="en-US" sz="3300" dirty="0">
                <a:latin typeface="Palatino" pitchFamily="18" charset="0"/>
                <a:ea typeface="+mn-ea"/>
                <a:cs typeface="+mn-cs"/>
              </a:rPr>
              <a:t>very rapidly after the MI at about the same rate as CK-MB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It is </a:t>
            </a:r>
            <a:r>
              <a:rPr lang="en-US" sz="3300" dirty="0">
                <a:latin typeface="Palatino" pitchFamily="18" charset="0"/>
                <a:ea typeface="+mn-ea"/>
                <a:cs typeface="+mn-cs"/>
              </a:rPr>
              <a:t>non-specific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because </a:t>
            </a:r>
            <a:r>
              <a:rPr lang="en-US" sz="3000" dirty="0">
                <a:latin typeface="Palatino" pitchFamily="18" charset="0"/>
                <a:ea typeface="+mn-ea"/>
                <a:cs typeface="+mn-cs"/>
              </a:rPr>
              <a:t>i</a:t>
            </a:r>
            <a:r>
              <a:rPr lang="en-US" sz="3000" dirty="0" smtClean="0">
                <a:latin typeface="Palatino" pitchFamily="18" charset="0"/>
                <a:ea typeface="+mn-ea"/>
                <a:cs typeface="+mn-cs"/>
              </a:rPr>
              <a:t>t is elevated in: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2700" dirty="0">
                <a:latin typeface="Palatino" pitchFamily="18" charset="0"/>
                <a:ea typeface="+mn-ea"/>
              </a:rPr>
              <a:t>M</a:t>
            </a:r>
            <a:r>
              <a:rPr lang="en-US" sz="2700" dirty="0" smtClean="0">
                <a:latin typeface="Palatino" pitchFamily="18" charset="0"/>
                <a:ea typeface="+mn-ea"/>
              </a:rPr>
              <a:t>uscle disease/injury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2700" dirty="0" smtClean="0">
                <a:latin typeface="Palatino" pitchFamily="18" charset="0"/>
                <a:ea typeface="+mn-ea"/>
              </a:rPr>
              <a:t>Acute and chronic renal failure</a:t>
            </a:r>
            <a:endParaRPr lang="en-US" sz="2700" dirty="0">
              <a:latin typeface="Palatino" pitchFamily="18" charset="0"/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152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Myoglobin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4" name="Picture 3" descr="C:\Users\A\Desktop\trop_edu_graph1_large_c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8300" y="1524000"/>
            <a:ext cx="4419600" cy="3572006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219200"/>
            <a:ext cx="9144000" cy="5334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A</a:t>
            </a: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 cytosolic protein involved in fatty acid transport and metabolism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solidFill>
                  <a:prstClr val="black"/>
                </a:solidFill>
                <a:latin typeface="Palatino" pitchFamily="18" charset="0"/>
              </a:rPr>
              <a:t>A promising marker to be used in combination with troponins </a:t>
            </a:r>
            <a:endParaRPr lang="en-US" sz="3200" dirty="0" smtClean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Higher amounts in myocardium than in brain, kidney and skeletal muscle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Appears in blood as early as 30 min. after acute </a:t>
            </a:r>
            <a:r>
              <a:rPr lang="en-US" sz="3200" dirty="0" smtClean="0">
                <a:solidFill>
                  <a:srgbClr val="FF0000"/>
                </a:solidFill>
                <a:latin typeface="Palatino" pitchFamily="18" charset="0"/>
                <a:ea typeface="+mn-ea"/>
                <a:cs typeface="+mn-cs"/>
              </a:rPr>
              <a:t>ischemia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Peaks in blood in 6-8 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Returns to normal levels in 24-30 h.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6700" y="76200"/>
            <a:ext cx="952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Heart fatty acid binding protein (h-FABP)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553307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9353550" cy="4873625"/>
          </a:xfrm>
        </p:spPr>
        <p:txBody>
          <a:bodyPr/>
          <a:lstStyle/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 peptide </a:t>
            </a:r>
            <a:r>
              <a:rPr lang="en-US" sz="2500" dirty="0">
                <a:latin typeface="Palatino" charset="0"/>
                <a:cs typeface="Palatino" charset="0"/>
              </a:rPr>
              <a:t>produced by the ventricles of the heart in response to:</a:t>
            </a:r>
          </a:p>
          <a:p>
            <a:pPr lvl="1" eaLnBrk="1" hangingPunct="1"/>
            <a:r>
              <a:rPr lang="en-US" sz="2500" dirty="0">
                <a:latin typeface="Palatino" charset="0"/>
                <a:cs typeface="Palatino" charset="0"/>
              </a:rPr>
              <a:t>Myocardial stretching and ventricular dysfunction </a:t>
            </a:r>
            <a:r>
              <a:rPr lang="en-US" sz="2500" dirty="0">
                <a:solidFill>
                  <a:srgbClr val="FF0000"/>
                </a:solidFill>
                <a:latin typeface="Palatino" charset="0"/>
                <a:cs typeface="Palatino" charset="0"/>
              </a:rPr>
              <a:t>after MI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C</a:t>
            </a:r>
            <a:r>
              <a:rPr lang="en-US" sz="2500" dirty="0" smtClean="0">
                <a:latin typeface="Palatino" charset="0"/>
                <a:cs typeface="Palatino" charset="0"/>
              </a:rPr>
              <a:t>auses </a:t>
            </a:r>
            <a:r>
              <a:rPr lang="en-US" sz="2500" dirty="0">
                <a:latin typeface="Palatino" charset="0"/>
                <a:cs typeface="Palatino" charset="0"/>
              </a:rPr>
              <a:t>vasodilation, sodium and water excretion and reduces blood pressure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 marker for detecting </a:t>
            </a:r>
            <a:r>
              <a:rPr lang="en-US" sz="2500" dirty="0" smtClean="0">
                <a:solidFill>
                  <a:srgbClr val="FF0000"/>
                </a:solidFill>
                <a:latin typeface="Palatino" charset="0"/>
                <a:cs typeface="Palatino" charset="0"/>
              </a:rPr>
              <a:t>congestive heart failure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Its serum levels are high in some pulmonary diseases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But in heart failure its levels are markedly high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An important marker for differential diagnosis of pulmonary diseases and congestive heart failure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848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B-type natriuretic peptide (BNP)</a:t>
            </a:r>
            <a:b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</a:b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(heart failure marker)</a:t>
            </a:r>
            <a:endParaRPr lang="en-US" sz="4400" cap="none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9527699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21958"/>
            <a:ext cx="7314156" cy="65836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0700" y="5638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athogenesis of MI with special focus on the biomarkers implicated in the development of MI.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24700" y="4724400"/>
            <a:ext cx="96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h-FABP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05500" y="29718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err="1" smtClean="0">
                <a:solidFill>
                  <a:srgbClr val="3366FF"/>
                </a:solidFill>
              </a:rPr>
              <a:t>cTn</a:t>
            </a:r>
            <a:endParaRPr lang="en-US" sz="1800" dirty="0" smtClean="0">
              <a:solidFill>
                <a:srgbClr val="3366FF"/>
              </a:solidFill>
            </a:endParaRPr>
          </a:p>
          <a:p>
            <a:pPr algn="r"/>
            <a:r>
              <a:rPr lang="en-US" sz="1800" dirty="0" smtClean="0">
                <a:solidFill>
                  <a:srgbClr val="3366FF"/>
                </a:solidFill>
              </a:rPr>
              <a:t>CK-MB</a:t>
            </a:r>
          </a:p>
          <a:p>
            <a:pPr algn="r"/>
            <a:r>
              <a:rPr lang="en-US" sz="1800" dirty="0" smtClean="0">
                <a:solidFill>
                  <a:srgbClr val="3366FF"/>
                </a:solidFill>
              </a:rPr>
              <a:t>Myoglobin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62700" y="21452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BNP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941545" y="16764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BNP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20508011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42900" y="1143000"/>
            <a:ext cx="9448800" cy="5334000"/>
          </a:xfrm>
        </p:spPr>
        <p:txBody>
          <a:bodyPr/>
          <a:lstStyle/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err="1" smtClean="0">
                <a:latin typeface="Palatino" charset="0"/>
              </a:rPr>
              <a:t>cTn</a:t>
            </a:r>
            <a:endParaRPr lang="en-US" sz="2500" b="1" dirty="0" smtClean="0">
              <a:latin typeface="Palatino" charset="0"/>
            </a:endParaRP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 smtClean="0">
                <a:latin typeface="Palatino" charset="0"/>
              </a:rPr>
              <a:t>Currently </a:t>
            </a:r>
            <a:r>
              <a:rPr lang="en-US" sz="2500" dirty="0">
                <a:latin typeface="Palatino" charset="0"/>
              </a:rPr>
              <a:t>the most definitive markers and are replacing CK-MB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 smtClean="0">
                <a:latin typeface="Palatino" charset="0"/>
              </a:rPr>
              <a:t> Highly </a:t>
            </a:r>
            <a:r>
              <a:rPr lang="en-US" sz="2500" dirty="0">
                <a:latin typeface="Palatino" charset="0"/>
              </a:rPr>
              <a:t>specific to heart muscle damage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remain elevated in plasma longer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have higher sensitivity and specificity than CK-</a:t>
            </a:r>
            <a:r>
              <a:rPr lang="en-US" sz="2500" dirty="0" smtClean="0">
                <a:latin typeface="Palatino" charset="0"/>
              </a:rPr>
              <a:t>MB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CK-MB</a:t>
            </a:r>
            <a:endParaRPr lang="en-US" sz="2500" b="1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Its main advantage is for detecting re-infarction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Myoglobin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 smtClean="0">
                <a:latin typeface="Palatino" charset="0"/>
              </a:rPr>
              <a:t>An early marker of MI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h-FABP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 smtClean="0">
                <a:latin typeface="Palatino" charset="0"/>
              </a:rPr>
              <a:t>An early marker for detecting acute ischemia prior to necrosis</a:t>
            </a:r>
            <a:endParaRPr lang="en-US" sz="2500" dirty="0">
              <a:latin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152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Take home message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5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5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5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5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5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5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5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5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5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5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5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5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5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5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5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5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5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5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04850" y="1447800"/>
            <a:ext cx="8705850" cy="44196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2800" dirty="0" smtClean="0">
                <a:latin typeface="Palatino" charset="0"/>
              </a:rPr>
              <a:t>Lecture Notes on Clinical Biochemistry 9</a:t>
            </a:r>
            <a:r>
              <a:rPr lang="en-US" sz="2800" baseline="30000" dirty="0" smtClean="0">
                <a:latin typeface="Palatino" charset="0"/>
              </a:rPr>
              <a:t>th</a:t>
            </a:r>
            <a:r>
              <a:rPr lang="en-US" sz="2800" dirty="0">
                <a:latin typeface="Palatino" charset="0"/>
              </a:rPr>
              <a:t> </a:t>
            </a:r>
            <a:r>
              <a:rPr lang="en-US" sz="2800" dirty="0" smtClean="0">
                <a:latin typeface="Palatino" charset="0"/>
              </a:rPr>
              <a:t>Edition A.F. Smith, </a:t>
            </a:r>
            <a:r>
              <a:rPr lang="en-US" sz="2800" smtClean="0">
                <a:latin typeface="Palatino" charset="0"/>
              </a:rPr>
              <a:t>Blackwell Publishing, UK.</a:t>
            </a:r>
            <a:endParaRPr lang="en-US" sz="2800" dirty="0" smtClean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endParaRPr lang="en-US" sz="2800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2800" dirty="0" smtClean="0">
                <a:latin typeface="Palatino" charset="0"/>
              </a:rPr>
              <a:t>Sharma, N. and Ahmad, M.I. Biomarkers in acute myocardial infarction. J. </a:t>
            </a:r>
            <a:r>
              <a:rPr lang="en-US" sz="2800" dirty="0" err="1" smtClean="0">
                <a:latin typeface="Palatino" charset="0"/>
              </a:rPr>
              <a:t>Clin</a:t>
            </a:r>
            <a:r>
              <a:rPr lang="en-US" sz="2800" dirty="0" smtClean="0">
                <a:latin typeface="Palatino" charset="0"/>
              </a:rPr>
              <a:t>. Exp. </a:t>
            </a:r>
            <a:r>
              <a:rPr lang="en-US" sz="2800" dirty="0" err="1" smtClean="0">
                <a:latin typeface="Palatino" charset="0"/>
              </a:rPr>
              <a:t>Cardiol</a:t>
            </a:r>
            <a:r>
              <a:rPr lang="en-US" sz="2800" dirty="0" smtClean="0">
                <a:latin typeface="Palatino" charset="0"/>
              </a:rPr>
              <a:t>. 2012, 3: 11-18.</a:t>
            </a:r>
            <a:endParaRPr lang="en-US" sz="2500" dirty="0" smtClean="0">
              <a:latin typeface="Palatino" charset="0"/>
            </a:endParaRPr>
          </a:p>
          <a:p>
            <a:pPr marL="366713" lvl="1" indent="0" eaLnBrk="1" hangingPunct="1">
              <a:buClr>
                <a:srgbClr val="33CC33"/>
              </a:buClr>
              <a:buNone/>
            </a:pPr>
            <a:endParaRPr lang="en-US" sz="2500" dirty="0">
              <a:latin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References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07588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Overview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095500" y="1495485"/>
            <a:ext cx="8153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Myocardial infarction (MI)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Time-course of plasma enzyme changes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Cardiac troponins I and T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Creatine kinase (CK-MB)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Myoglobin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Heart fatty acid binding protein (h-FABP)</a:t>
            </a:r>
          </a:p>
          <a:p>
            <a:pPr algn="l" eaLnBrk="1" hangingPunct="1">
              <a:buFontTx/>
              <a:buChar char="•"/>
              <a:defRPr/>
            </a:pP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947077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762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 (MI)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0" y="1912203"/>
            <a:ext cx="427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Occlusion of coronary arteries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6500" y="2902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Restricted blood supply (oxygen) to heart tissue (</a:t>
            </a:r>
            <a:r>
              <a:rPr lang="en-US" dirty="0">
                <a:solidFill>
                  <a:srgbClr val="FF0000"/>
                </a:solidFill>
              </a:rPr>
              <a:t>ischemia</a:t>
            </a:r>
            <a:r>
              <a:rPr lang="en-US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2601543" y="4198203"/>
            <a:ext cx="4993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Damage to heart tissue (</a:t>
            </a:r>
            <a:r>
              <a:rPr lang="en-US" dirty="0">
                <a:solidFill>
                  <a:srgbClr val="FF0000"/>
                </a:solidFill>
              </a:rPr>
              <a:t>infarction</a:t>
            </a:r>
            <a:r>
              <a:rPr lang="en-US" dirty="0"/>
              <a:t>) 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2199" y="5188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 eaLnBrk="1" hangingPunct="1">
              <a:buClr>
                <a:srgbClr val="33CC33"/>
              </a:buClr>
            </a:pPr>
            <a:r>
              <a:rPr lang="en-US" dirty="0"/>
              <a:t>Release of enzymes and other proteins into the blood (</a:t>
            </a:r>
            <a:r>
              <a:rPr lang="en-US" dirty="0">
                <a:solidFill>
                  <a:srgbClr val="FF0000"/>
                </a:solidFill>
              </a:rPr>
              <a:t>markers</a:t>
            </a:r>
            <a:r>
              <a:rPr lang="en-US" dirty="0"/>
              <a:t>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686300" y="2445603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731587" y="4717506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731587" y="3733800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066800"/>
            <a:ext cx="8401050" cy="5638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Recommended by the European Society of Cardiology and American College of Cardiology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Requires presence of at least two of the following characteristics:</a:t>
            </a:r>
            <a:endParaRPr lang="en-US" sz="2600" dirty="0">
              <a:ea typeface="+mn-ea"/>
              <a:cs typeface="+mn-cs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heart attack symptoms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Characteristic rise and fall pattern of a cardiac marker in plasma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Rise and gradual fall of cardiac troponins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More rapid rise and fall of CK-MB</a:t>
            </a:r>
            <a:endParaRPr lang="en-US" sz="2600" dirty="0">
              <a:ea typeface="+mn-ea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ECG pattern</a:t>
            </a:r>
          </a:p>
          <a:p>
            <a:pPr marL="0" indent="0">
              <a:buNone/>
            </a:pPr>
            <a:endParaRPr lang="en-US" sz="2000" dirty="0" smtClean="0">
              <a:ea typeface="+mn-ea"/>
            </a:endParaRPr>
          </a:p>
          <a:p>
            <a:pPr marL="0" indent="0">
              <a:buNone/>
            </a:pPr>
            <a:r>
              <a:rPr lang="en-US" sz="2000" dirty="0" smtClean="0">
                <a:ea typeface="+mn-ea"/>
              </a:rPr>
              <a:t>Reference: </a:t>
            </a:r>
            <a:r>
              <a:rPr lang="en-US" sz="2000" dirty="0" smtClean="0"/>
              <a:t>Alpert </a:t>
            </a:r>
            <a:r>
              <a:rPr lang="en-US" sz="2000" dirty="0"/>
              <a:t>JS, </a:t>
            </a:r>
            <a:r>
              <a:rPr lang="en-US" sz="2000" dirty="0" err="1"/>
              <a:t>Thygesen</a:t>
            </a:r>
            <a:r>
              <a:rPr lang="en-US" sz="2000" dirty="0"/>
              <a:t> K, </a:t>
            </a:r>
            <a:r>
              <a:rPr lang="en-US" sz="2000" dirty="0" err="1"/>
              <a:t>Antman</a:t>
            </a:r>
            <a:r>
              <a:rPr lang="en-US" sz="2000" dirty="0"/>
              <a:t> E, </a:t>
            </a:r>
            <a:r>
              <a:rPr lang="en-US" sz="2000" dirty="0" err="1"/>
              <a:t>Bassand</a:t>
            </a:r>
            <a:r>
              <a:rPr lang="en-US" sz="2000" dirty="0"/>
              <a:t> </a:t>
            </a:r>
            <a:r>
              <a:rPr lang="en-US" sz="2000" dirty="0" smtClean="0"/>
              <a:t>JP. </a:t>
            </a:r>
            <a:r>
              <a:rPr lang="it-IT" sz="2000" i="1" dirty="0" err="1" smtClean="0"/>
              <a:t>J</a:t>
            </a:r>
            <a:r>
              <a:rPr lang="it-IT" sz="2000" i="1" dirty="0" smtClean="0"/>
              <a:t> </a:t>
            </a:r>
            <a:r>
              <a:rPr lang="it-IT" sz="2000" i="1" dirty="0" err="1"/>
              <a:t>Am</a:t>
            </a:r>
            <a:r>
              <a:rPr lang="it-IT" sz="2000" i="1" dirty="0"/>
              <a:t> </a:t>
            </a:r>
            <a:r>
              <a:rPr lang="it-IT" sz="2000" i="1" dirty="0" err="1"/>
              <a:t>Coll</a:t>
            </a:r>
            <a:r>
              <a:rPr lang="it-IT" sz="2000" i="1" dirty="0"/>
              <a:t> </a:t>
            </a:r>
            <a:r>
              <a:rPr lang="it-IT" sz="2000" i="1" dirty="0" err="1"/>
              <a:t>Cardiol</a:t>
            </a:r>
            <a:r>
              <a:rPr lang="it-IT" sz="2000" dirty="0"/>
              <a:t>. </a:t>
            </a:r>
            <a:r>
              <a:rPr lang="it-IT" sz="2000" dirty="0" smtClean="0"/>
              <a:t>2000, 36</a:t>
            </a:r>
            <a:r>
              <a:rPr lang="it-IT" sz="2000" dirty="0"/>
              <a:t>(3</a:t>
            </a:r>
            <a:r>
              <a:rPr lang="it-IT" sz="2000" dirty="0" smtClean="0"/>
              <a:t>):959.</a:t>
            </a:r>
            <a:endParaRPr lang="en-US" sz="2000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>
              <a:ea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6300" y="3048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Criteria for </a:t>
            </a: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d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iagnosis of MI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4350" y="152400"/>
            <a:ext cx="8401050" cy="734886"/>
          </a:xfrm>
        </p:spPr>
        <p:txBody>
          <a:bodyPr/>
          <a:lstStyle/>
          <a:p>
            <a:r>
              <a:rPr lang="en-US" dirty="0"/>
              <a:t>Case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914400"/>
            <a:ext cx="9201150" cy="5486400"/>
          </a:xfrm>
        </p:spPr>
        <p:txBody>
          <a:bodyPr/>
          <a:lstStyle/>
          <a:p>
            <a:r>
              <a:rPr lang="en-US" dirty="0"/>
              <a:t>A 66-year-old man had experienced central chest pain on exertion for some months, but in the afternoon of the day prior to admission he had had a particularly severe episode of the pain, which came on without any exertion and lasted for about an hour. On admission there were </a:t>
            </a:r>
            <a:r>
              <a:rPr lang="en-US" dirty="0" smtClean="0"/>
              <a:t>no abnormalities </a:t>
            </a:r>
            <a:r>
              <a:rPr lang="en-US" dirty="0"/>
              <a:t>on examination and the ECG was normal. The troponin was clearly detectable.</a:t>
            </a:r>
          </a:p>
          <a:p>
            <a:r>
              <a:rPr lang="en-US" dirty="0"/>
              <a:t>Comment on these results. Has he suffered a myocardial infarction?</a:t>
            </a:r>
          </a:p>
          <a:p>
            <a:r>
              <a:rPr lang="en-US" b="1" dirty="0"/>
              <a:t>Comments:</a:t>
            </a:r>
            <a:r>
              <a:rPr lang="en-US" dirty="0"/>
              <a:t> He </a:t>
            </a:r>
            <a:r>
              <a:rPr lang="en-US" dirty="0" smtClean="0"/>
              <a:t>has elevated </a:t>
            </a:r>
            <a:r>
              <a:rPr lang="en-US" dirty="0"/>
              <a:t>troponin plus a typical history. This is </a:t>
            </a:r>
            <a:r>
              <a:rPr lang="en-US" dirty="0" smtClean="0"/>
              <a:t>sufficient </a:t>
            </a:r>
            <a:r>
              <a:rPr lang="en-US" dirty="0"/>
              <a:t>to diagnose a myocardial infarction by the most recent </a:t>
            </a:r>
            <a:r>
              <a:rPr lang="en-US" dirty="0" smtClean="0"/>
              <a:t>definition</a:t>
            </a:r>
            <a:r>
              <a:rPr lang="en-US" dirty="0"/>
              <a:t>, even in the absence of ECG changes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02256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Case, </a:t>
            </a:r>
            <a:r>
              <a:rPr lang="en-US" sz="1800" dirty="0" smtClean="0"/>
              <a:t>continued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66-year-old man had experienced central chest pain on exertion for some months, but in the afternoon of the day prior to admission he had had a </a:t>
            </a:r>
            <a:r>
              <a:rPr lang="en-US" dirty="0">
                <a:solidFill>
                  <a:srgbClr val="FF0000"/>
                </a:solidFill>
              </a:rPr>
              <a:t>particularly severe episode of the pain, which came on without any exertion and lasted for about an hour</a:t>
            </a:r>
            <a:r>
              <a:rPr lang="en-US" dirty="0"/>
              <a:t>. On admission there were no abnormalities on examination and the </a:t>
            </a:r>
            <a:r>
              <a:rPr lang="en-US" dirty="0">
                <a:solidFill>
                  <a:srgbClr val="FF0000"/>
                </a:solidFill>
              </a:rPr>
              <a:t>ECG was normal</a:t>
            </a:r>
            <a:r>
              <a:rPr lang="en-US" dirty="0"/>
              <a:t>. The </a:t>
            </a:r>
            <a:r>
              <a:rPr lang="en-US" dirty="0">
                <a:solidFill>
                  <a:srgbClr val="FF0000"/>
                </a:solidFill>
              </a:rPr>
              <a:t>troponin was clearly detectable</a:t>
            </a:r>
            <a:r>
              <a:rPr lang="en-US" dirty="0"/>
              <a:t>.</a:t>
            </a:r>
          </a:p>
          <a:p>
            <a:r>
              <a:rPr lang="en-US" dirty="0"/>
              <a:t>Comment on these results. Has he suffered a myocardial infarction?</a:t>
            </a:r>
          </a:p>
          <a:p>
            <a:r>
              <a:rPr lang="en-US" b="1" dirty="0"/>
              <a:t>Comments:</a:t>
            </a:r>
            <a:r>
              <a:rPr lang="en-US" dirty="0"/>
              <a:t> He has an elevated troponin plus a typical history. This is </a:t>
            </a:r>
            <a:r>
              <a:rPr lang="en-US" dirty="0" smtClean="0"/>
              <a:t>sufficient </a:t>
            </a:r>
            <a:r>
              <a:rPr lang="en-US" dirty="0"/>
              <a:t>to diagnose a myocardial infarction by the most recent </a:t>
            </a:r>
            <a:r>
              <a:rPr lang="en-US" dirty="0" smtClean="0"/>
              <a:t>definition</a:t>
            </a:r>
            <a:r>
              <a:rPr lang="en-US" dirty="0"/>
              <a:t>, even in the absence of ECG changes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4900" y="2514600"/>
            <a:ext cx="3829050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6713" lvl="1" algn="ctr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1- Typical </a:t>
            </a:r>
            <a:r>
              <a:rPr lang="en-US" sz="2600" dirty="0">
                <a:solidFill>
                  <a:prstClr val="black"/>
                </a:solidFill>
              </a:rPr>
              <a:t>heart attack symptoms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22631" y="3875276"/>
            <a:ext cx="3829050" cy="12926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6713" lvl="1" algn="ctr" fontAlgn="auto">
              <a:spcAft>
                <a:spcPts val="0"/>
              </a:spcAft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2- Characteristic pattern </a:t>
            </a:r>
            <a:r>
              <a:rPr lang="en-US" sz="2600" dirty="0">
                <a:solidFill>
                  <a:prstClr val="black"/>
                </a:solidFill>
              </a:rPr>
              <a:t>of a cardiac </a:t>
            </a:r>
            <a:r>
              <a:rPr lang="en-US" sz="2600" dirty="0" smtClean="0">
                <a:solidFill>
                  <a:prstClr val="black"/>
                </a:solidFill>
              </a:rPr>
              <a:t>marker</a:t>
            </a:r>
            <a:endParaRPr lang="en-US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3249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entury Schoolbook" charset="0"/>
              </a:rPr>
              <a:t>High </a:t>
            </a:r>
            <a:r>
              <a:rPr lang="en-US" sz="3200" dirty="0" smtClean="0">
                <a:latin typeface="Century Schoolbook" charset="0"/>
              </a:rPr>
              <a:t>concentration </a:t>
            </a:r>
            <a:r>
              <a:rPr lang="en-US" sz="3200" dirty="0">
                <a:latin typeface="Century Schoolbook" charset="0"/>
              </a:rPr>
              <a:t>in the </a:t>
            </a:r>
            <a:r>
              <a:rPr lang="en-US" sz="3200" dirty="0" smtClean="0">
                <a:latin typeface="Century Schoolbook" charset="0"/>
              </a:rPr>
              <a:t>myocardium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High sensitivity (detected even in low concentration at early stages of the disease)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 High specificity (specifically detecting damage of cardiac tissue, and is absent in non-myocardial tissue injury)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Century Schoolbook" charset="0"/>
              </a:rPr>
              <a:t>Rapid release into plasma following myocardial injury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Good prognostic value (strong correlation </a:t>
            </a:r>
            <a:r>
              <a:rPr lang="en-US" sz="3200" dirty="0">
                <a:latin typeface="Century Schoolbook" charset="0"/>
              </a:rPr>
              <a:t>between </a:t>
            </a:r>
            <a:r>
              <a:rPr lang="en-US" sz="3200" dirty="0" smtClean="0">
                <a:latin typeface="Century Schoolbook" charset="0"/>
              </a:rPr>
              <a:t>plasma level and </a:t>
            </a:r>
            <a:r>
              <a:rPr lang="en-US" sz="3200" dirty="0">
                <a:latin typeface="Century Schoolbook" charset="0"/>
              </a:rPr>
              <a:t>extent of myocardial </a:t>
            </a:r>
            <a:r>
              <a:rPr lang="en-US" sz="3200" dirty="0" smtClean="0">
                <a:latin typeface="Century Schoolbook" charset="0"/>
              </a:rPr>
              <a:t>injury)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Easily measured (detectable by rapid</a:t>
            </a:r>
            <a:r>
              <a:rPr lang="en-US" sz="3200" dirty="0">
                <a:latin typeface="Century Schoolbook" charset="0"/>
              </a:rPr>
              <a:t>, simple and automated </a:t>
            </a:r>
            <a:r>
              <a:rPr lang="en-US" sz="3200" dirty="0" smtClean="0">
                <a:latin typeface="Century Schoolbook" charset="0"/>
              </a:rPr>
              <a:t>assay methods) </a:t>
            </a:r>
            <a:endParaRPr lang="en-US" sz="3200" dirty="0">
              <a:latin typeface="Century Schoolbook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176362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4261</TotalTime>
  <Words>1821</Words>
  <Application>Microsoft Macintosh PowerPoint</Application>
  <PresentationFormat>35mm Slides</PresentationFormat>
  <Paragraphs>211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Case</vt:lpstr>
      <vt:lpstr>Case, continued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CK-MB</vt:lpstr>
      <vt:lpstr>CK-MB</vt:lpstr>
      <vt:lpstr>PowerPoint Presentation</vt:lpstr>
      <vt:lpstr>PowerPoint Presentation</vt:lpstr>
      <vt:lpstr>PowerPoint Presentation</vt:lpstr>
      <vt:lpstr>PowerPoint Presentation</vt:lpstr>
      <vt:lpstr>B-type natriuretic peptide (BNP) (heart failure marker)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UG</cp:lastModifiedBy>
  <cp:revision>391</cp:revision>
  <cp:lastPrinted>2015-11-23T05:30:03Z</cp:lastPrinted>
  <dcterms:created xsi:type="dcterms:W3CDTF">2001-02-07T02:23:56Z</dcterms:created>
  <dcterms:modified xsi:type="dcterms:W3CDTF">2016-03-23T06:00:47Z</dcterms:modified>
</cp:coreProperties>
</file>