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6"/>
  </p:notesMasterIdLst>
  <p:handoutMasterIdLst>
    <p:handoutMasterId r:id="rId47"/>
  </p:handoutMasterIdLst>
  <p:sldIdLst>
    <p:sldId id="256" r:id="rId2"/>
    <p:sldId id="370" r:id="rId3"/>
    <p:sldId id="346" r:id="rId4"/>
    <p:sldId id="347" r:id="rId5"/>
    <p:sldId id="371" r:id="rId6"/>
    <p:sldId id="348" r:id="rId7"/>
    <p:sldId id="349" r:id="rId8"/>
    <p:sldId id="353" r:id="rId9"/>
    <p:sldId id="355" r:id="rId10"/>
    <p:sldId id="350" r:id="rId11"/>
    <p:sldId id="351" r:id="rId12"/>
    <p:sldId id="303" r:id="rId13"/>
    <p:sldId id="377" r:id="rId14"/>
    <p:sldId id="378" r:id="rId15"/>
    <p:sldId id="379" r:id="rId16"/>
    <p:sldId id="380" r:id="rId17"/>
    <p:sldId id="356" r:id="rId18"/>
    <p:sldId id="381" r:id="rId19"/>
    <p:sldId id="344" r:id="rId20"/>
    <p:sldId id="306" r:id="rId21"/>
    <p:sldId id="368" r:id="rId22"/>
    <p:sldId id="369" r:id="rId23"/>
    <p:sldId id="345" r:id="rId24"/>
    <p:sldId id="264" r:id="rId25"/>
    <p:sldId id="382" r:id="rId26"/>
    <p:sldId id="383" r:id="rId27"/>
    <p:sldId id="376" r:id="rId28"/>
    <p:sldId id="375" r:id="rId29"/>
    <p:sldId id="308" r:id="rId30"/>
    <p:sldId id="309" r:id="rId31"/>
    <p:sldId id="283" r:id="rId32"/>
    <p:sldId id="342" r:id="rId33"/>
    <p:sldId id="334" r:id="rId34"/>
    <p:sldId id="366" r:id="rId35"/>
    <p:sldId id="335" r:id="rId36"/>
    <p:sldId id="367" r:id="rId37"/>
    <p:sldId id="336" r:id="rId38"/>
    <p:sldId id="337" r:id="rId39"/>
    <p:sldId id="338" r:id="rId40"/>
    <p:sldId id="373" r:id="rId41"/>
    <p:sldId id="374" r:id="rId42"/>
    <p:sldId id="357" r:id="rId43"/>
    <p:sldId id="372" r:id="rId44"/>
    <p:sldId id="341" r:id="rId45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84742" autoAdjust="0"/>
  </p:normalViewPr>
  <p:slideViewPr>
    <p:cSldViewPr snapToObjects="1">
      <p:cViewPr>
        <p:scale>
          <a:sx n="70" d="100"/>
          <a:sy n="70" d="100"/>
        </p:scale>
        <p:origin x="-2778" y="-7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5AD238-980D-48C6-A031-B1E6484A670E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E4790D3-4E98-4C7D-80F5-8CD6B81789DE}">
      <dgm:prSet phldrT="[Text]"/>
      <dgm:spPr/>
      <dgm:t>
        <a:bodyPr/>
        <a:lstStyle/>
        <a:p>
          <a:r>
            <a:rPr lang="en-US" dirty="0" smtClean="0"/>
            <a:t>1</a:t>
          </a:r>
          <a:r>
            <a:rPr lang="en-US" baseline="30000" dirty="0" smtClean="0"/>
            <a:t>st</a:t>
          </a:r>
          <a:r>
            <a:rPr lang="en-US" baseline="30000" dirty="0" smtClean="0">
              <a:latin typeface="Times New Roman"/>
              <a:cs typeface="Times New Roman"/>
            </a:rPr>
            <a:t>○</a:t>
          </a:r>
          <a:endParaRPr lang="en-US" dirty="0"/>
        </a:p>
      </dgm:t>
    </dgm:pt>
    <dgm:pt modelId="{EA3562BA-504A-45C8-AE0A-3EC871CE7618}" type="parTrans" cxnId="{22A57EEC-8C15-4812-848A-0589129B2E7E}">
      <dgm:prSet/>
      <dgm:spPr/>
      <dgm:t>
        <a:bodyPr/>
        <a:lstStyle/>
        <a:p>
          <a:endParaRPr lang="en-US"/>
        </a:p>
      </dgm:t>
    </dgm:pt>
    <dgm:pt modelId="{D5B76AE8-5AEA-416A-A393-2BDFB2F44B4B}" type="sibTrans" cxnId="{22A57EEC-8C15-4812-848A-0589129B2E7E}">
      <dgm:prSet/>
      <dgm:spPr/>
      <dgm:t>
        <a:bodyPr/>
        <a:lstStyle/>
        <a:p>
          <a:endParaRPr lang="en-US"/>
        </a:p>
      </dgm:t>
    </dgm:pt>
    <dgm:pt modelId="{62A67116-F6F9-4B9E-B666-9B52324E23CC}">
      <dgm:prSet phldrT="[Text]"/>
      <dgm:spPr/>
      <dgm:t>
        <a:bodyPr/>
        <a:lstStyle/>
        <a:p>
          <a:r>
            <a:rPr lang="en-US" dirty="0" smtClean="0"/>
            <a:t>Constant PR prolongation without drop beat.</a:t>
          </a:r>
          <a:endParaRPr lang="en-US" dirty="0"/>
        </a:p>
      </dgm:t>
    </dgm:pt>
    <dgm:pt modelId="{BBC46C1D-5E3D-49A9-BA66-4E91E3FB4DF2}" type="parTrans" cxnId="{48CD6561-6E69-4E65-8A6B-2202A76C6102}">
      <dgm:prSet/>
      <dgm:spPr/>
      <dgm:t>
        <a:bodyPr/>
        <a:lstStyle/>
        <a:p>
          <a:endParaRPr lang="en-US"/>
        </a:p>
      </dgm:t>
    </dgm:pt>
    <dgm:pt modelId="{3266E04D-98BF-40EB-88BD-CCF70AFA5EF7}" type="sibTrans" cxnId="{48CD6561-6E69-4E65-8A6B-2202A76C6102}">
      <dgm:prSet/>
      <dgm:spPr/>
      <dgm:t>
        <a:bodyPr/>
        <a:lstStyle/>
        <a:p>
          <a:endParaRPr lang="en-US"/>
        </a:p>
      </dgm:t>
    </dgm:pt>
    <dgm:pt modelId="{C5DDC702-BCFF-4000-826E-4646D192BFA4}">
      <dgm:prSet phldrT="[Text]"/>
      <dgm:spPr/>
      <dgm:t>
        <a:bodyPr/>
        <a:lstStyle/>
        <a:p>
          <a:r>
            <a:rPr lang="en-US" dirty="0" smtClean="0"/>
            <a:t>2</a:t>
          </a:r>
          <a:r>
            <a:rPr lang="en-US" baseline="30000" dirty="0" smtClean="0"/>
            <a:t>nd</a:t>
          </a:r>
          <a:r>
            <a:rPr lang="en-US" baseline="30000" dirty="0" smtClean="0">
              <a:latin typeface="Times New Roman"/>
              <a:cs typeface="Times New Roman"/>
            </a:rPr>
            <a:t>○</a:t>
          </a:r>
          <a:r>
            <a:rPr lang="en-US" dirty="0" smtClean="0"/>
            <a:t> </a:t>
          </a:r>
          <a:endParaRPr lang="en-US" dirty="0"/>
        </a:p>
      </dgm:t>
    </dgm:pt>
    <dgm:pt modelId="{807E1405-10B5-41D0-8B16-4074F77A950E}" type="parTrans" cxnId="{39FF3184-D78B-4350-A42B-66C4C696E2B2}">
      <dgm:prSet/>
      <dgm:spPr/>
      <dgm:t>
        <a:bodyPr/>
        <a:lstStyle/>
        <a:p>
          <a:endParaRPr lang="en-US"/>
        </a:p>
      </dgm:t>
    </dgm:pt>
    <dgm:pt modelId="{ACA220A6-38E1-4C5C-B8D9-D6980BAA0256}" type="sibTrans" cxnId="{39FF3184-D78B-4350-A42B-66C4C696E2B2}">
      <dgm:prSet/>
      <dgm:spPr/>
      <dgm:t>
        <a:bodyPr/>
        <a:lstStyle/>
        <a:p>
          <a:endParaRPr lang="en-US"/>
        </a:p>
      </dgm:t>
    </dgm:pt>
    <dgm:pt modelId="{5D3984F6-C1B6-4007-B710-D28031FC140F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Mobitz1:</a:t>
          </a:r>
          <a:r>
            <a: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dirty="0" smtClean="0"/>
            <a:t>Progressive PR prolongation + drop beat.</a:t>
          </a:r>
          <a:endParaRPr lang="en-US" dirty="0"/>
        </a:p>
      </dgm:t>
    </dgm:pt>
    <dgm:pt modelId="{A2CE8416-B505-4D12-9639-F4CC4C975C3B}" type="parTrans" cxnId="{56D62F44-D264-4FB3-AE80-8CDF598D9F19}">
      <dgm:prSet/>
      <dgm:spPr/>
      <dgm:t>
        <a:bodyPr/>
        <a:lstStyle/>
        <a:p>
          <a:endParaRPr lang="en-US"/>
        </a:p>
      </dgm:t>
    </dgm:pt>
    <dgm:pt modelId="{409FDE94-CAD7-411F-B1E5-56FC468E33D0}" type="sibTrans" cxnId="{56D62F44-D264-4FB3-AE80-8CDF598D9F19}">
      <dgm:prSet/>
      <dgm:spPr/>
      <dgm:t>
        <a:bodyPr/>
        <a:lstStyle/>
        <a:p>
          <a:endParaRPr lang="en-US"/>
        </a:p>
      </dgm:t>
    </dgm:pt>
    <dgm:pt modelId="{E91A2ABA-BC44-494A-BDF5-C0FF6F62C2FA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Mobits2: </a:t>
          </a:r>
          <a:r>
            <a:rPr lang="en-US" dirty="0" smtClean="0"/>
            <a:t>Constant PR prolongation + drop beat.  </a:t>
          </a:r>
          <a:endParaRPr lang="en-US" dirty="0"/>
        </a:p>
      </dgm:t>
    </dgm:pt>
    <dgm:pt modelId="{6131BCB7-1DFB-4B44-B310-EA1324D5AADF}" type="parTrans" cxnId="{D44F1FDD-B26C-4DD6-8909-10F50F6B38E3}">
      <dgm:prSet/>
      <dgm:spPr/>
      <dgm:t>
        <a:bodyPr/>
        <a:lstStyle/>
        <a:p>
          <a:endParaRPr lang="en-US"/>
        </a:p>
      </dgm:t>
    </dgm:pt>
    <dgm:pt modelId="{09F87FB2-AC81-41EB-B8D2-B9D23280959D}" type="sibTrans" cxnId="{D44F1FDD-B26C-4DD6-8909-10F50F6B38E3}">
      <dgm:prSet/>
      <dgm:spPr/>
      <dgm:t>
        <a:bodyPr/>
        <a:lstStyle/>
        <a:p>
          <a:endParaRPr lang="en-US"/>
        </a:p>
      </dgm:t>
    </dgm:pt>
    <dgm:pt modelId="{4FCF5F8A-CBD4-40DF-821C-AA36AA8C4F4E}">
      <dgm:prSet phldrT="[Text]"/>
      <dgm:spPr/>
      <dgm:t>
        <a:bodyPr/>
        <a:lstStyle/>
        <a:p>
          <a:r>
            <a:rPr lang="en-US" dirty="0" smtClean="0"/>
            <a:t>3</a:t>
          </a:r>
          <a:r>
            <a:rPr lang="en-US" baseline="30000" dirty="0" smtClean="0"/>
            <a:t>rd </a:t>
          </a:r>
          <a:r>
            <a:rPr lang="en-US" baseline="30000" dirty="0" smtClean="0">
              <a:latin typeface="Times New Roman"/>
              <a:cs typeface="Times New Roman"/>
            </a:rPr>
            <a:t>○</a:t>
          </a:r>
          <a:r>
            <a:rPr lang="en-US" dirty="0" smtClean="0"/>
            <a:t> </a:t>
          </a:r>
          <a:endParaRPr lang="en-US" dirty="0"/>
        </a:p>
      </dgm:t>
    </dgm:pt>
    <dgm:pt modelId="{1141C0FA-AD2E-4719-BB79-2FA265EFC823}" type="parTrans" cxnId="{A99AF60A-0B1B-4F40-BBB9-D133630C0D58}">
      <dgm:prSet/>
      <dgm:spPr/>
      <dgm:t>
        <a:bodyPr/>
        <a:lstStyle/>
        <a:p>
          <a:endParaRPr lang="en-US"/>
        </a:p>
      </dgm:t>
    </dgm:pt>
    <dgm:pt modelId="{56ED463C-B9EA-4439-91AC-76C9B2671360}" type="sibTrans" cxnId="{A99AF60A-0B1B-4F40-BBB9-D133630C0D58}">
      <dgm:prSet/>
      <dgm:spPr/>
      <dgm:t>
        <a:bodyPr/>
        <a:lstStyle/>
        <a:p>
          <a:endParaRPr lang="en-US"/>
        </a:p>
      </dgm:t>
    </dgm:pt>
    <dgm:pt modelId="{1672B1E4-D595-414B-B856-AFE6B9131252}">
      <dgm:prSet phldrT="[Text]"/>
      <dgm:spPr/>
      <dgm:t>
        <a:bodyPr/>
        <a:lstStyle/>
        <a:p>
          <a:r>
            <a:rPr lang="en-US" dirty="0" smtClean="0"/>
            <a:t>Complete dissociation between P and QRS.</a:t>
          </a:r>
          <a:endParaRPr lang="en-US" dirty="0"/>
        </a:p>
      </dgm:t>
    </dgm:pt>
    <dgm:pt modelId="{5D6B41F7-51EE-49BF-A7A9-5954C6A96984}" type="parTrans" cxnId="{EF8E088B-0EA5-478B-BF82-7AAC7C3BE0E4}">
      <dgm:prSet/>
      <dgm:spPr/>
      <dgm:t>
        <a:bodyPr/>
        <a:lstStyle/>
        <a:p>
          <a:endParaRPr lang="en-US"/>
        </a:p>
      </dgm:t>
    </dgm:pt>
    <dgm:pt modelId="{E1811BF4-BB4A-4364-847D-887C48C1491C}" type="sibTrans" cxnId="{EF8E088B-0EA5-478B-BF82-7AAC7C3BE0E4}">
      <dgm:prSet/>
      <dgm:spPr/>
      <dgm:t>
        <a:bodyPr/>
        <a:lstStyle/>
        <a:p>
          <a:endParaRPr lang="en-US"/>
        </a:p>
      </dgm:t>
    </dgm:pt>
    <dgm:pt modelId="{3F5098B3-B6A2-41D7-A5C5-017538830755}" type="pres">
      <dgm:prSet presAssocID="{B35AD238-980D-48C6-A031-B1E6484A670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7FC3C2E-3D5C-47FE-AD4C-8685243C4D58}" type="pres">
      <dgm:prSet presAssocID="{BE4790D3-4E98-4C7D-80F5-8CD6B81789DE}" presName="linNode" presStyleCnt="0"/>
      <dgm:spPr/>
    </dgm:pt>
    <dgm:pt modelId="{496A6C89-64BE-42A0-AB22-96D9BAF262C0}" type="pres">
      <dgm:prSet presAssocID="{BE4790D3-4E98-4C7D-80F5-8CD6B81789DE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E2DF60-F149-43F4-8702-B2D8F47BE7C9}" type="pres">
      <dgm:prSet presAssocID="{BE4790D3-4E98-4C7D-80F5-8CD6B81789DE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6925A1-7614-4C2D-96BF-EE6FF4D44C4E}" type="pres">
      <dgm:prSet presAssocID="{D5B76AE8-5AEA-416A-A393-2BDFB2F44B4B}" presName="sp" presStyleCnt="0"/>
      <dgm:spPr/>
    </dgm:pt>
    <dgm:pt modelId="{DBFF2160-643D-4DB3-9E42-6F5414D27C63}" type="pres">
      <dgm:prSet presAssocID="{C5DDC702-BCFF-4000-826E-4646D192BFA4}" presName="linNode" presStyleCnt="0"/>
      <dgm:spPr/>
    </dgm:pt>
    <dgm:pt modelId="{A0098E59-2D1C-46CD-BF7F-787B1725B9EA}" type="pres">
      <dgm:prSet presAssocID="{C5DDC702-BCFF-4000-826E-4646D192BFA4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1FD7F2-6CE4-4FE0-B1F8-763B642FBB99}" type="pres">
      <dgm:prSet presAssocID="{C5DDC702-BCFF-4000-826E-4646D192BFA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D9F6AC-FAE0-41A0-B72D-3C91068AE8B5}" type="pres">
      <dgm:prSet presAssocID="{ACA220A6-38E1-4C5C-B8D9-D6980BAA0256}" presName="sp" presStyleCnt="0"/>
      <dgm:spPr/>
    </dgm:pt>
    <dgm:pt modelId="{01396C73-13F5-4B89-83F1-6DBF2D5AB2D7}" type="pres">
      <dgm:prSet presAssocID="{4FCF5F8A-CBD4-40DF-821C-AA36AA8C4F4E}" presName="linNode" presStyleCnt="0"/>
      <dgm:spPr/>
    </dgm:pt>
    <dgm:pt modelId="{87C11B80-BBB4-4203-87E0-AA0B2F54F31A}" type="pres">
      <dgm:prSet presAssocID="{4FCF5F8A-CBD4-40DF-821C-AA36AA8C4F4E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272B5B-889E-4661-918E-8BD65F5ED0E8}" type="pres">
      <dgm:prSet presAssocID="{4FCF5F8A-CBD4-40DF-821C-AA36AA8C4F4E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8CD6561-6E69-4E65-8A6B-2202A76C6102}" srcId="{BE4790D3-4E98-4C7D-80F5-8CD6B81789DE}" destId="{62A67116-F6F9-4B9E-B666-9B52324E23CC}" srcOrd="0" destOrd="0" parTransId="{BBC46C1D-5E3D-49A9-BA66-4E91E3FB4DF2}" sibTransId="{3266E04D-98BF-40EB-88BD-CCF70AFA5EF7}"/>
    <dgm:cxn modelId="{56D62F44-D264-4FB3-AE80-8CDF598D9F19}" srcId="{C5DDC702-BCFF-4000-826E-4646D192BFA4}" destId="{5D3984F6-C1B6-4007-B710-D28031FC140F}" srcOrd="0" destOrd="0" parTransId="{A2CE8416-B505-4D12-9639-F4CC4C975C3B}" sibTransId="{409FDE94-CAD7-411F-B1E5-56FC468E33D0}"/>
    <dgm:cxn modelId="{FC5E2057-7A3F-47ED-9688-5079F670E4EC}" type="presOf" srcId="{5D3984F6-C1B6-4007-B710-D28031FC140F}" destId="{D81FD7F2-6CE4-4FE0-B1F8-763B642FBB99}" srcOrd="0" destOrd="0" presId="urn:microsoft.com/office/officeart/2005/8/layout/vList5"/>
    <dgm:cxn modelId="{B4B769A2-3539-41AE-BFBA-4E54621A8CFD}" type="presOf" srcId="{B35AD238-980D-48C6-A031-B1E6484A670E}" destId="{3F5098B3-B6A2-41D7-A5C5-017538830755}" srcOrd="0" destOrd="0" presId="urn:microsoft.com/office/officeart/2005/8/layout/vList5"/>
    <dgm:cxn modelId="{86696568-54C8-40D8-B779-678EF6BAEB9F}" type="presOf" srcId="{E91A2ABA-BC44-494A-BDF5-C0FF6F62C2FA}" destId="{D81FD7F2-6CE4-4FE0-B1F8-763B642FBB99}" srcOrd="0" destOrd="1" presId="urn:microsoft.com/office/officeart/2005/8/layout/vList5"/>
    <dgm:cxn modelId="{D44F1FDD-B26C-4DD6-8909-10F50F6B38E3}" srcId="{C5DDC702-BCFF-4000-826E-4646D192BFA4}" destId="{E91A2ABA-BC44-494A-BDF5-C0FF6F62C2FA}" srcOrd="1" destOrd="0" parTransId="{6131BCB7-1DFB-4B44-B310-EA1324D5AADF}" sibTransId="{09F87FB2-AC81-41EB-B8D2-B9D23280959D}"/>
    <dgm:cxn modelId="{EF8E088B-0EA5-478B-BF82-7AAC7C3BE0E4}" srcId="{4FCF5F8A-CBD4-40DF-821C-AA36AA8C4F4E}" destId="{1672B1E4-D595-414B-B856-AFE6B9131252}" srcOrd="0" destOrd="0" parTransId="{5D6B41F7-51EE-49BF-A7A9-5954C6A96984}" sibTransId="{E1811BF4-BB4A-4364-847D-887C48C1491C}"/>
    <dgm:cxn modelId="{22A57EEC-8C15-4812-848A-0589129B2E7E}" srcId="{B35AD238-980D-48C6-A031-B1E6484A670E}" destId="{BE4790D3-4E98-4C7D-80F5-8CD6B81789DE}" srcOrd="0" destOrd="0" parTransId="{EA3562BA-504A-45C8-AE0A-3EC871CE7618}" sibTransId="{D5B76AE8-5AEA-416A-A393-2BDFB2F44B4B}"/>
    <dgm:cxn modelId="{9D4F40EC-2F94-4DB5-9102-A622766D0902}" type="presOf" srcId="{62A67116-F6F9-4B9E-B666-9B52324E23CC}" destId="{A1E2DF60-F149-43F4-8702-B2D8F47BE7C9}" srcOrd="0" destOrd="0" presId="urn:microsoft.com/office/officeart/2005/8/layout/vList5"/>
    <dgm:cxn modelId="{A99AF60A-0B1B-4F40-BBB9-D133630C0D58}" srcId="{B35AD238-980D-48C6-A031-B1E6484A670E}" destId="{4FCF5F8A-CBD4-40DF-821C-AA36AA8C4F4E}" srcOrd="2" destOrd="0" parTransId="{1141C0FA-AD2E-4719-BB79-2FA265EFC823}" sibTransId="{56ED463C-B9EA-4439-91AC-76C9B2671360}"/>
    <dgm:cxn modelId="{5D3B9D56-0F29-469F-8038-BCA4BF8D4CCA}" type="presOf" srcId="{BE4790D3-4E98-4C7D-80F5-8CD6B81789DE}" destId="{496A6C89-64BE-42A0-AB22-96D9BAF262C0}" srcOrd="0" destOrd="0" presId="urn:microsoft.com/office/officeart/2005/8/layout/vList5"/>
    <dgm:cxn modelId="{14569518-400C-4B17-9B31-85343BF95E6A}" type="presOf" srcId="{C5DDC702-BCFF-4000-826E-4646D192BFA4}" destId="{A0098E59-2D1C-46CD-BF7F-787B1725B9EA}" srcOrd="0" destOrd="0" presId="urn:microsoft.com/office/officeart/2005/8/layout/vList5"/>
    <dgm:cxn modelId="{39FF3184-D78B-4350-A42B-66C4C696E2B2}" srcId="{B35AD238-980D-48C6-A031-B1E6484A670E}" destId="{C5DDC702-BCFF-4000-826E-4646D192BFA4}" srcOrd="1" destOrd="0" parTransId="{807E1405-10B5-41D0-8B16-4074F77A950E}" sibTransId="{ACA220A6-38E1-4C5C-B8D9-D6980BAA0256}"/>
    <dgm:cxn modelId="{CB63C298-EEE8-466D-88EE-DE5B1EF9D46F}" type="presOf" srcId="{4FCF5F8A-CBD4-40DF-821C-AA36AA8C4F4E}" destId="{87C11B80-BBB4-4203-87E0-AA0B2F54F31A}" srcOrd="0" destOrd="0" presId="urn:microsoft.com/office/officeart/2005/8/layout/vList5"/>
    <dgm:cxn modelId="{12E457B2-1805-4384-953E-F7AB443BE5E6}" type="presOf" srcId="{1672B1E4-D595-414B-B856-AFE6B9131252}" destId="{0E272B5B-889E-4661-918E-8BD65F5ED0E8}" srcOrd="0" destOrd="0" presId="urn:microsoft.com/office/officeart/2005/8/layout/vList5"/>
    <dgm:cxn modelId="{A246E798-C085-4625-B48C-59E7801BE443}" type="presParOf" srcId="{3F5098B3-B6A2-41D7-A5C5-017538830755}" destId="{C7FC3C2E-3D5C-47FE-AD4C-8685243C4D58}" srcOrd="0" destOrd="0" presId="urn:microsoft.com/office/officeart/2005/8/layout/vList5"/>
    <dgm:cxn modelId="{C68D3009-D7BE-4C34-AACF-BDB2DDE78F22}" type="presParOf" srcId="{C7FC3C2E-3D5C-47FE-AD4C-8685243C4D58}" destId="{496A6C89-64BE-42A0-AB22-96D9BAF262C0}" srcOrd="0" destOrd="0" presId="urn:microsoft.com/office/officeart/2005/8/layout/vList5"/>
    <dgm:cxn modelId="{4CEF5461-36FD-4E6B-B632-2B416C85F339}" type="presParOf" srcId="{C7FC3C2E-3D5C-47FE-AD4C-8685243C4D58}" destId="{A1E2DF60-F149-43F4-8702-B2D8F47BE7C9}" srcOrd="1" destOrd="0" presId="urn:microsoft.com/office/officeart/2005/8/layout/vList5"/>
    <dgm:cxn modelId="{E89FBA4A-A14C-49BD-942C-F5A6D140C445}" type="presParOf" srcId="{3F5098B3-B6A2-41D7-A5C5-017538830755}" destId="{386925A1-7614-4C2D-96BF-EE6FF4D44C4E}" srcOrd="1" destOrd="0" presId="urn:microsoft.com/office/officeart/2005/8/layout/vList5"/>
    <dgm:cxn modelId="{B9784F83-8625-49BA-8E42-7301E4CF8451}" type="presParOf" srcId="{3F5098B3-B6A2-41D7-A5C5-017538830755}" destId="{DBFF2160-643D-4DB3-9E42-6F5414D27C63}" srcOrd="2" destOrd="0" presId="urn:microsoft.com/office/officeart/2005/8/layout/vList5"/>
    <dgm:cxn modelId="{41DD8F82-7DD8-4440-BDBC-BD7685DAACF9}" type="presParOf" srcId="{DBFF2160-643D-4DB3-9E42-6F5414D27C63}" destId="{A0098E59-2D1C-46CD-BF7F-787B1725B9EA}" srcOrd="0" destOrd="0" presId="urn:microsoft.com/office/officeart/2005/8/layout/vList5"/>
    <dgm:cxn modelId="{C45878EF-D1BE-43E3-9F25-02402F8EFB05}" type="presParOf" srcId="{DBFF2160-643D-4DB3-9E42-6F5414D27C63}" destId="{D81FD7F2-6CE4-4FE0-B1F8-763B642FBB99}" srcOrd="1" destOrd="0" presId="urn:microsoft.com/office/officeart/2005/8/layout/vList5"/>
    <dgm:cxn modelId="{870F05E1-691D-47B5-96BF-14C4FA922872}" type="presParOf" srcId="{3F5098B3-B6A2-41D7-A5C5-017538830755}" destId="{03D9F6AC-FAE0-41A0-B72D-3C91068AE8B5}" srcOrd="3" destOrd="0" presId="urn:microsoft.com/office/officeart/2005/8/layout/vList5"/>
    <dgm:cxn modelId="{45BDBC5C-C7F3-46C5-AFF5-86301911D771}" type="presParOf" srcId="{3F5098B3-B6A2-41D7-A5C5-017538830755}" destId="{01396C73-13F5-4B89-83F1-6DBF2D5AB2D7}" srcOrd="4" destOrd="0" presId="urn:microsoft.com/office/officeart/2005/8/layout/vList5"/>
    <dgm:cxn modelId="{A358A7AA-106F-433B-800F-CF50D01210BE}" type="presParOf" srcId="{01396C73-13F5-4B89-83F1-6DBF2D5AB2D7}" destId="{87C11B80-BBB4-4203-87E0-AA0B2F54F31A}" srcOrd="0" destOrd="0" presId="urn:microsoft.com/office/officeart/2005/8/layout/vList5"/>
    <dgm:cxn modelId="{AC24E262-36E8-478D-90B1-8B7BF684CEAE}" type="presParOf" srcId="{01396C73-13F5-4B89-83F1-6DBF2D5AB2D7}" destId="{0E272B5B-889E-4661-918E-8BD65F5ED0E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E2DF60-F149-43F4-8702-B2D8F47BE7C9}">
      <dsp:nvSpPr>
        <dsp:cNvPr id="0" name=""/>
        <dsp:cNvSpPr/>
      </dsp:nvSpPr>
      <dsp:spPr>
        <a:xfrm rot="5400000">
          <a:off x="4628828" y="-1785924"/>
          <a:ext cx="1001910" cy="482803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Constant PR prolongation without drop beat.</a:t>
          </a:r>
          <a:endParaRPr lang="en-US" sz="1800" kern="1200" dirty="0"/>
        </a:p>
      </dsp:txBody>
      <dsp:txXfrm rot="-5400000">
        <a:off x="2715768" y="176045"/>
        <a:ext cx="4779123" cy="904092"/>
      </dsp:txXfrm>
    </dsp:sp>
    <dsp:sp modelId="{496A6C89-64BE-42A0-AB22-96D9BAF262C0}">
      <dsp:nvSpPr>
        <dsp:cNvPr id="0" name=""/>
        <dsp:cNvSpPr/>
      </dsp:nvSpPr>
      <dsp:spPr>
        <a:xfrm>
          <a:off x="0" y="1897"/>
          <a:ext cx="2715768" cy="125238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30" tIns="120015" rIns="240030" bIns="120015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300" kern="1200" dirty="0" smtClean="0"/>
            <a:t>1</a:t>
          </a:r>
          <a:r>
            <a:rPr lang="en-US" sz="6300" kern="1200" baseline="30000" dirty="0" smtClean="0"/>
            <a:t>st</a:t>
          </a:r>
          <a:r>
            <a:rPr lang="en-US" sz="6300" kern="1200" baseline="30000" dirty="0" smtClean="0">
              <a:latin typeface="Times New Roman"/>
              <a:cs typeface="Times New Roman"/>
            </a:rPr>
            <a:t>○</a:t>
          </a:r>
          <a:endParaRPr lang="en-US" sz="6300" kern="1200" dirty="0"/>
        </a:p>
      </dsp:txBody>
      <dsp:txXfrm>
        <a:off x="61137" y="63034"/>
        <a:ext cx="2593494" cy="1130114"/>
      </dsp:txXfrm>
    </dsp:sp>
    <dsp:sp modelId="{D81FD7F2-6CE4-4FE0-B1F8-763B642FBB99}">
      <dsp:nvSpPr>
        <dsp:cNvPr id="0" name=""/>
        <dsp:cNvSpPr/>
      </dsp:nvSpPr>
      <dsp:spPr>
        <a:xfrm rot="5400000">
          <a:off x="4628828" y="-470916"/>
          <a:ext cx="1001910" cy="482803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Mobitz1:</a:t>
          </a:r>
          <a:r>
            <a:rPr lang="en-US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1800" kern="1200" dirty="0" smtClean="0"/>
            <a:t>Progressive PR prolongation + drop beat.</a:t>
          </a:r>
          <a:endParaRPr lang="en-US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Mobits2: </a:t>
          </a:r>
          <a:r>
            <a:rPr lang="en-US" sz="1800" kern="1200" dirty="0" smtClean="0"/>
            <a:t>Constant PR prolongation + drop beat.  </a:t>
          </a:r>
          <a:endParaRPr lang="en-US" sz="1800" kern="1200" dirty="0"/>
        </a:p>
      </dsp:txBody>
      <dsp:txXfrm rot="-5400000">
        <a:off x="2715768" y="1491053"/>
        <a:ext cx="4779123" cy="904092"/>
      </dsp:txXfrm>
    </dsp:sp>
    <dsp:sp modelId="{A0098E59-2D1C-46CD-BF7F-787B1725B9EA}">
      <dsp:nvSpPr>
        <dsp:cNvPr id="0" name=""/>
        <dsp:cNvSpPr/>
      </dsp:nvSpPr>
      <dsp:spPr>
        <a:xfrm>
          <a:off x="0" y="1316905"/>
          <a:ext cx="2715768" cy="125238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30" tIns="120015" rIns="240030" bIns="120015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300" kern="1200" dirty="0" smtClean="0"/>
            <a:t>2</a:t>
          </a:r>
          <a:r>
            <a:rPr lang="en-US" sz="6300" kern="1200" baseline="30000" dirty="0" smtClean="0"/>
            <a:t>nd</a:t>
          </a:r>
          <a:r>
            <a:rPr lang="en-US" sz="6300" kern="1200" baseline="30000" dirty="0" smtClean="0">
              <a:latin typeface="Times New Roman"/>
              <a:cs typeface="Times New Roman"/>
            </a:rPr>
            <a:t>○</a:t>
          </a:r>
          <a:r>
            <a:rPr lang="en-US" sz="6300" kern="1200" dirty="0" smtClean="0"/>
            <a:t> </a:t>
          </a:r>
          <a:endParaRPr lang="en-US" sz="6300" kern="1200" dirty="0"/>
        </a:p>
      </dsp:txBody>
      <dsp:txXfrm>
        <a:off x="61137" y="1378042"/>
        <a:ext cx="2593494" cy="1130114"/>
      </dsp:txXfrm>
    </dsp:sp>
    <dsp:sp modelId="{0E272B5B-889E-4661-918E-8BD65F5ED0E8}">
      <dsp:nvSpPr>
        <dsp:cNvPr id="0" name=""/>
        <dsp:cNvSpPr/>
      </dsp:nvSpPr>
      <dsp:spPr>
        <a:xfrm rot="5400000">
          <a:off x="4628828" y="844092"/>
          <a:ext cx="1001910" cy="482803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Complete dissociation between P and QRS.</a:t>
          </a:r>
          <a:endParaRPr lang="en-US" sz="1800" kern="1200" dirty="0"/>
        </a:p>
      </dsp:txBody>
      <dsp:txXfrm rot="-5400000">
        <a:off x="2715768" y="2806062"/>
        <a:ext cx="4779123" cy="904092"/>
      </dsp:txXfrm>
    </dsp:sp>
    <dsp:sp modelId="{87C11B80-BBB4-4203-87E0-AA0B2F54F31A}">
      <dsp:nvSpPr>
        <dsp:cNvPr id="0" name=""/>
        <dsp:cNvSpPr/>
      </dsp:nvSpPr>
      <dsp:spPr>
        <a:xfrm>
          <a:off x="0" y="2631913"/>
          <a:ext cx="2715768" cy="125238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0030" tIns="120015" rIns="240030" bIns="120015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300" kern="1200" dirty="0" smtClean="0"/>
            <a:t>3</a:t>
          </a:r>
          <a:r>
            <a:rPr lang="en-US" sz="6300" kern="1200" baseline="30000" dirty="0" smtClean="0"/>
            <a:t>rd </a:t>
          </a:r>
          <a:r>
            <a:rPr lang="en-US" sz="6300" kern="1200" baseline="30000" dirty="0" smtClean="0">
              <a:latin typeface="Times New Roman"/>
              <a:cs typeface="Times New Roman"/>
            </a:rPr>
            <a:t>○</a:t>
          </a:r>
          <a:r>
            <a:rPr lang="en-US" sz="6300" kern="1200" dirty="0" smtClean="0"/>
            <a:t> </a:t>
          </a:r>
          <a:endParaRPr lang="en-US" sz="6300" kern="1200" dirty="0"/>
        </a:p>
      </dsp:txBody>
      <dsp:txXfrm>
        <a:off x="61137" y="2693050"/>
        <a:ext cx="2593494" cy="11301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47F8E17-333E-6143-9E2C-65A6DA7E7946}" type="datetimeFigureOut">
              <a:rPr lang="en-US" smtClean="0"/>
              <a:pPr/>
              <a:t>2/22/2016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4D6020F-F1C0-C649-A2E4-32BB460F7A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1734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1CBD1AC-C4BB-4B9A-BE31-8B677E486889}" type="datetimeFigureOut">
              <a:rPr lang="en-US" smtClean="0"/>
              <a:pPr/>
              <a:t>2/22/2016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36B6D2D-3330-4F94-B8D1-570398DB3C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988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970938" y="8829967"/>
            <a:ext cx="3037840" cy="464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57066" indent="-291179"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</a:defRPr>
            </a:lvl2pPr>
            <a:lvl3pPr marL="1164717" indent="-232943"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</a:defRPr>
            </a:lvl3pPr>
            <a:lvl4pPr marL="1630604" indent="-232943"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</a:defRPr>
            </a:lvl4pPr>
            <a:lvl5pPr marL="2096491" indent="-232943"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rgbClr val="FAFD00"/>
                </a:solidFill>
                <a:latin typeface="Arial" charset="0"/>
                <a:ea typeface="ＭＳ Ｐゴシック" charset="0"/>
              </a:defRPr>
            </a:lvl9pPr>
          </a:lstStyle>
          <a:p>
            <a:fld id="{B5A0D7AE-D73B-FF46-8A9E-7121700993BD}" type="slidenum">
              <a:rPr lang="en-GB"/>
              <a:pPr/>
              <a:t>22</a:t>
            </a:fld>
            <a:endParaRPr lang="en-GB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9038" y="703263"/>
            <a:ext cx="4632325" cy="3473450"/>
          </a:xfrm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ar-KW">
              <a:latin typeface="Calibri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053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956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089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36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709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803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63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301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042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663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58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35410-2B3E-9545-9CB8-FBE22317CDC0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51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35410-2B3E-9545-9CB8-FBE22317CDC0}" type="datetimeFigureOut">
              <a:rPr lang="en-US" smtClean="0"/>
              <a:pPr/>
              <a:t>2/22/2016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357CA-9DAF-3242-A53A-A652D7EA28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368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en.wikibooks.org/wiki/File:Heart_frontally_PDA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0920" y="1700808"/>
            <a:ext cx="8277544" cy="1828800"/>
          </a:xfrm>
        </p:spPr>
        <p:txBody>
          <a:bodyPr>
            <a:noAutofit/>
          </a:bodyPr>
          <a:lstStyle/>
          <a:p>
            <a:r>
              <a:rPr lang="en-US" sz="4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Cardiovascular System Block</a:t>
            </a:r>
            <a:br>
              <a:rPr lang="en-US" sz="4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en-US" sz="4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Cardiac Arrhythmias</a:t>
            </a:r>
            <a:br>
              <a:rPr lang="en-US" sz="4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</a:br>
            <a:r>
              <a:rPr lang="en-US" sz="4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(Physiology)</a:t>
            </a:r>
            <a:endParaRPr lang="en-US" sz="44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203848" y="5148229"/>
            <a:ext cx="3672334" cy="464525"/>
          </a:xfrm>
        </p:spPr>
        <p:txBody>
          <a:bodyPr>
            <a:normAutofit/>
          </a:bodyPr>
          <a:lstStyle/>
          <a:p>
            <a:pPr marL="368300" marR="0" indent="-368300" eaLnBrk="1" hangingPunct="1">
              <a:buSzPct val="170000"/>
            </a:pPr>
            <a:r>
              <a:rPr lang="en-US" sz="2400" b="1" dirty="0" smtClean="0">
                <a:latin typeface="Comic Sans MS" panose="030F0702030302020204" pitchFamily="66" charset="0"/>
              </a:rPr>
              <a:t>Ahmad Hersi</a:t>
            </a:r>
            <a:endParaRPr lang="en-US" sz="2000" b="1" dirty="0" smtClean="0">
              <a:latin typeface="Comic Sans MS" panose="030F0702030302020204" pitchFamily="66" charset="0"/>
              <a:ea typeface="ヒラギノ明朝 ProN W6" charset="0"/>
              <a:cs typeface="ヒラギノ明朝 ProN W6" charset="0"/>
            </a:endParaRPr>
          </a:p>
        </p:txBody>
      </p:sp>
      <p:pic>
        <p:nvPicPr>
          <p:cNvPr id="8" name="Picture 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212092"/>
            <a:ext cx="1981200" cy="233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Users\Noreen\Desktop\ecg workshop\bbmapAsset (4)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09600"/>
            <a:ext cx="7772400" cy="5624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16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Noreen\Desktop\ecg workshop\bbmapAsset (20)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0"/>
            <a:ext cx="8610600" cy="48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62200" y="533400"/>
            <a:ext cx="39917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12 Leads EKG</a:t>
            </a:r>
            <a:endParaRPr lang="en-US" sz="44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53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Normal Sinus Rhythm</a:t>
            </a:r>
            <a:endParaRPr lang="en-US" sz="32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7704"/>
            <a:ext cx="8229600" cy="2241376"/>
          </a:xfrm>
          <a:ln>
            <a:noFill/>
          </a:ln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Regular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Single p-wave precedes every QRS complex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P-R interval is constant and within normal range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P-P interval is constant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67" y="4293096"/>
            <a:ext cx="5080000" cy="1562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115616" y="1844824"/>
            <a:ext cx="58143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2"/>
                </a:solidFill>
                <a:latin typeface="Comic Sans MS" panose="030F0702030302020204" pitchFamily="66" charset="0"/>
              </a:rPr>
              <a:t>Normal sinus rate: </a:t>
            </a:r>
            <a:r>
              <a:rPr lang="en-US" sz="2800" dirty="0">
                <a:solidFill>
                  <a:schemeClr val="tx2"/>
                </a:solidFill>
                <a:latin typeface="Comic Sans MS" panose="030F0702030302020204" pitchFamily="66" charset="0"/>
              </a:rPr>
              <a:t>(60-100).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2"/>
                </a:solidFill>
                <a:latin typeface="Comic Sans MS" panose="030F0702030302020204" pitchFamily="66" charset="0"/>
              </a:rPr>
              <a:t>Tachycardia:</a:t>
            </a:r>
            <a:r>
              <a:rPr lang="en-US" sz="2800" dirty="0">
                <a:solidFill>
                  <a:schemeClr val="tx2"/>
                </a:solidFill>
                <a:latin typeface="Comic Sans MS" panose="030F0702030302020204" pitchFamily="66" charset="0"/>
              </a:rPr>
              <a:t> &gt;100.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tx2"/>
                </a:solidFill>
                <a:latin typeface="Comic Sans MS" panose="030F0702030302020204" pitchFamily="66" charset="0"/>
              </a:rPr>
              <a:t>Bradycardia: </a:t>
            </a:r>
            <a:r>
              <a:rPr lang="en-US" sz="2800" dirty="0">
                <a:solidFill>
                  <a:schemeClr val="tx2"/>
                </a:solidFill>
                <a:latin typeface="Comic Sans MS" panose="030F0702030302020204" pitchFamily="66" charset="0"/>
              </a:rPr>
              <a:t>&lt;60.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87624" y="454426"/>
            <a:ext cx="15552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tx2"/>
                </a:solidFill>
                <a:latin typeface="Comic Sans MS" panose="030F0702030302020204" pitchFamily="66" charset="0"/>
              </a:rPr>
              <a:t>Rate</a:t>
            </a:r>
            <a:endParaRPr lang="ar-SA" sz="4800" dirty="0"/>
          </a:p>
        </p:txBody>
      </p:sp>
    </p:spTree>
    <p:extLst>
      <p:ext uri="{BB962C8B-B14F-4D97-AF65-F5344CB8AC3E}">
        <p14:creationId xmlns:p14="http://schemas.microsoft.com/office/powerpoint/2010/main" val="167573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23528" y="375130"/>
            <a:ext cx="63930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tx2"/>
                </a:solidFill>
                <a:latin typeface="Comic Sans MS" panose="030F0702030302020204" pitchFamily="66" charset="0"/>
              </a:rPr>
              <a:t>Causes of Cardiac Arrhythmias</a:t>
            </a:r>
            <a:endParaRPr lang="ar-SA" sz="3200" dirty="0"/>
          </a:p>
        </p:txBody>
      </p:sp>
      <p:sp>
        <p:nvSpPr>
          <p:cNvPr id="3" name="Rectangle 2"/>
          <p:cNvSpPr/>
          <p:nvPr/>
        </p:nvSpPr>
        <p:spPr>
          <a:xfrm>
            <a:off x="755576" y="1484784"/>
            <a:ext cx="7788628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4078" indent="-514350">
              <a:lnSpc>
                <a:spcPct val="17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/>
                </a:solidFill>
                <a:latin typeface="Comic Sans MS" panose="030F0702030302020204" pitchFamily="66" charset="0"/>
              </a:rPr>
              <a:t>Abnormal rhythmicity of the pacemaker</a:t>
            </a:r>
          </a:p>
          <a:p>
            <a:pPr marL="624078" indent="-514350">
              <a:lnSpc>
                <a:spcPct val="17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/>
                </a:solidFill>
                <a:latin typeface="Comic Sans MS" panose="030F0702030302020204" pitchFamily="66" charset="0"/>
              </a:rPr>
              <a:t>Shift of the pacemaker from the sinus node to another place in the heart</a:t>
            </a:r>
          </a:p>
          <a:p>
            <a:pPr marL="624078" indent="-514350">
              <a:lnSpc>
                <a:spcPct val="17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/>
                </a:solidFill>
                <a:latin typeface="Comic Sans MS" panose="030F0702030302020204" pitchFamily="66" charset="0"/>
              </a:rPr>
              <a:t>Blocks at different points in the spread of impulse through the heart</a:t>
            </a:r>
          </a:p>
          <a:p>
            <a:pPr marL="624078" indent="-514350">
              <a:lnSpc>
                <a:spcPct val="170000"/>
              </a:lnSpc>
              <a:buFont typeface="+mj-lt"/>
              <a:buAutoNum type="arabicPeriod"/>
            </a:pPr>
            <a:r>
              <a:rPr lang="en-US" sz="2400" dirty="0">
                <a:solidFill>
                  <a:schemeClr val="tx2"/>
                </a:solidFill>
                <a:latin typeface="Comic Sans MS" panose="030F0702030302020204" pitchFamily="66" charset="0"/>
              </a:rPr>
              <a:t>Spontaneous generation of impulses in any part of the heart</a:t>
            </a:r>
          </a:p>
        </p:txBody>
      </p:sp>
    </p:spTree>
    <p:extLst>
      <p:ext uri="{BB962C8B-B14F-4D97-AF65-F5344CB8AC3E}">
        <p14:creationId xmlns:p14="http://schemas.microsoft.com/office/powerpoint/2010/main" val="252428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23528" y="375130"/>
            <a:ext cx="63930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tx2"/>
                </a:solidFill>
                <a:latin typeface="Comic Sans MS" panose="030F0702030302020204" pitchFamily="66" charset="0"/>
              </a:rPr>
              <a:t>Causes of Cardiac Arrhythmias</a:t>
            </a:r>
            <a:endParaRPr lang="ar-SA" sz="3200" dirty="0"/>
          </a:p>
        </p:txBody>
      </p:sp>
      <p:sp>
        <p:nvSpPr>
          <p:cNvPr id="4" name="Rectangle 3"/>
          <p:cNvSpPr/>
          <p:nvPr/>
        </p:nvSpPr>
        <p:spPr>
          <a:xfrm>
            <a:off x="827584" y="1700808"/>
            <a:ext cx="7416824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4078" indent="-5143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  <a:latin typeface="Comic Sans MS" panose="030F0702030302020204" pitchFamily="66" charset="0"/>
              </a:rPr>
              <a:t>Rate above or below normal</a:t>
            </a:r>
          </a:p>
          <a:p>
            <a:pPr marL="624078" indent="-5143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  <a:latin typeface="Comic Sans MS" panose="030F0702030302020204" pitchFamily="66" charset="0"/>
              </a:rPr>
              <a:t>Regular or irregular rhythm</a:t>
            </a:r>
          </a:p>
          <a:p>
            <a:pPr marL="624078" indent="-5143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  <a:latin typeface="Comic Sans MS" panose="030F0702030302020204" pitchFamily="66" charset="0"/>
              </a:rPr>
              <a:t>Narrow or broad QRS complex</a:t>
            </a:r>
          </a:p>
          <a:p>
            <a:pPr marL="624078" indent="-5143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  <a:latin typeface="Comic Sans MS" panose="030F0702030302020204" pitchFamily="66" charset="0"/>
              </a:rPr>
              <a:t>Relation to P waves</a:t>
            </a:r>
          </a:p>
        </p:txBody>
      </p:sp>
    </p:spTree>
    <p:extLst>
      <p:ext uri="{BB962C8B-B14F-4D97-AF65-F5344CB8AC3E}">
        <p14:creationId xmlns:p14="http://schemas.microsoft.com/office/powerpoint/2010/main" val="72568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29374" y="454426"/>
            <a:ext cx="42851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tx2"/>
                </a:solidFill>
                <a:latin typeface="Comic Sans MS" panose="030F0702030302020204" pitchFamily="66" charset="0"/>
              </a:rPr>
              <a:t>Abnormal Sinus Rhythm</a:t>
            </a:r>
            <a:endParaRPr lang="ar-SA" sz="2800" dirty="0"/>
          </a:p>
        </p:txBody>
      </p:sp>
      <p:sp>
        <p:nvSpPr>
          <p:cNvPr id="7" name="Rectangle 6"/>
          <p:cNvSpPr/>
          <p:nvPr/>
        </p:nvSpPr>
        <p:spPr>
          <a:xfrm>
            <a:off x="1185521" y="1700808"/>
            <a:ext cx="6858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tx2"/>
                </a:solidFill>
                <a:latin typeface="Comic Sans MS" panose="030F0702030302020204" pitchFamily="66" charset="0"/>
              </a:rPr>
              <a:t>Tachycardia: </a:t>
            </a:r>
            <a:r>
              <a:rPr lang="en-US" sz="2800" dirty="0">
                <a:solidFill>
                  <a:schemeClr val="tx2"/>
                </a:solidFill>
                <a:latin typeface="Comic Sans MS" panose="030F0702030302020204" pitchFamily="66" charset="0"/>
              </a:rPr>
              <a:t>an increase in the heart rate</a:t>
            </a:r>
          </a:p>
          <a:p>
            <a:pPr lvl="1"/>
            <a:r>
              <a:rPr lang="en-US" sz="2800" dirty="0">
                <a:solidFill>
                  <a:schemeClr val="tx2"/>
                </a:solidFill>
                <a:latin typeface="Comic Sans MS" panose="030F0702030302020204" pitchFamily="66" charset="0"/>
              </a:rPr>
              <a:t>Heart rate &gt; 100 beats per minute</a:t>
            </a:r>
          </a:p>
          <a:p>
            <a:pPr lvl="1"/>
            <a:endParaRPr lang="en-US" sz="280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lvl="1"/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Causes</a:t>
            </a:r>
            <a:r>
              <a:rPr lang="en-US" sz="2800" dirty="0">
                <a:solidFill>
                  <a:schemeClr val="tx2"/>
                </a:solidFill>
                <a:latin typeface="Comic Sans MS" panose="030F0702030302020204" pitchFamily="66" charset="0"/>
              </a:rPr>
              <a:t>: 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Increased </a:t>
            </a:r>
            <a:r>
              <a:rPr lang="en-US" sz="2800" dirty="0">
                <a:solidFill>
                  <a:schemeClr val="tx2"/>
                </a:solidFill>
                <a:latin typeface="Comic Sans MS" panose="030F0702030302020204" pitchFamily="66" charset="0"/>
              </a:rPr>
              <a:t>body temperature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  <a:latin typeface="Comic Sans MS" panose="030F0702030302020204" pitchFamily="66" charset="0"/>
              </a:rPr>
              <a:t>Sympathetic stimulation</a:t>
            </a:r>
          </a:p>
          <a:p>
            <a:pPr marL="1371600" lvl="2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  <a:latin typeface="Comic Sans MS" panose="030F0702030302020204" pitchFamily="66" charset="0"/>
              </a:rPr>
              <a:t>Drugs</a:t>
            </a:r>
          </a:p>
        </p:txBody>
      </p:sp>
      <p:pic>
        <p:nvPicPr>
          <p:cNvPr id="8" name="Picture 2" descr="http://www.studentconsult.com/common/showimage.cfm?mediaISBN=0721602401&amp;FigFile=S02401-013-f001.jpg&amp;size=fullsize"/>
          <p:cNvPicPr>
            <a:picLocks noChangeAspect="1" noChangeArrowheads="1"/>
          </p:cNvPicPr>
          <p:nvPr/>
        </p:nvPicPr>
        <p:blipFill>
          <a:blip r:embed="rId3"/>
          <a:srcRect l="15060" r="15666" b="16001"/>
          <a:stretch>
            <a:fillRect/>
          </a:stretch>
        </p:blipFill>
        <p:spPr bwMode="auto">
          <a:xfrm>
            <a:off x="4211960" y="5013176"/>
            <a:ext cx="4509501" cy="15685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654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3089" y="384927"/>
            <a:ext cx="7200800" cy="1143000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en-US" sz="32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24 year-old pregnant woman with three days of frequent vomiting</a:t>
            </a:r>
          </a:p>
        </p:txBody>
      </p:sp>
      <p:pic>
        <p:nvPicPr>
          <p:cNvPr id="34818" name="Picture 5" descr="01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" t="1494" b="8467"/>
          <a:stretch>
            <a:fillRect/>
          </a:stretch>
        </p:blipFill>
        <p:spPr bwMode="auto">
          <a:xfrm>
            <a:off x="395536" y="1628800"/>
            <a:ext cx="8226425" cy="4614862"/>
          </a:xfrm>
          <a:prstGeom prst="rect">
            <a:avLst/>
          </a:prstGeom>
          <a:solidFill>
            <a:srgbClr val="FFF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6813864" y="123525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12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6813864" y="123525"/>
            <a:ext cx="2133600" cy="83290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55576" y="371652"/>
            <a:ext cx="48782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tx2"/>
                </a:solidFill>
                <a:latin typeface="Comic Sans MS" panose="030F0702030302020204" pitchFamily="66" charset="0"/>
              </a:rPr>
              <a:t>Abnormal Sinus Rhythm</a:t>
            </a:r>
            <a:endParaRPr lang="ar-SA" sz="3200" dirty="0"/>
          </a:p>
        </p:txBody>
      </p:sp>
      <p:sp>
        <p:nvSpPr>
          <p:cNvPr id="5" name="Rectangle 4"/>
          <p:cNvSpPr/>
          <p:nvPr/>
        </p:nvSpPr>
        <p:spPr>
          <a:xfrm>
            <a:off x="755576" y="1397675"/>
            <a:ext cx="7272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  <a:latin typeface="Comic Sans MS" panose="030F0702030302020204" pitchFamily="66" charset="0"/>
              </a:rPr>
              <a:t>Bradycardia: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  <a:latin typeface="Comic Sans MS" panose="030F0702030302020204" pitchFamily="66" charset="0"/>
              </a:rPr>
              <a:t>Slow heart rate &lt; 60 beats per minute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80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Causes</a:t>
            </a:r>
            <a:r>
              <a:rPr lang="en-US" sz="2800" dirty="0">
                <a:solidFill>
                  <a:schemeClr val="tx2"/>
                </a:solidFill>
                <a:latin typeface="Comic Sans MS" panose="030F0702030302020204" pitchFamily="66" charset="0"/>
              </a:rPr>
              <a:t>: </a:t>
            </a:r>
            <a:endParaRPr lang="en-US" sz="280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lvl="1"/>
            <a:endParaRPr lang="en-US" sz="2800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2"/>
                </a:solidFill>
                <a:latin typeface="Comic Sans MS" panose="030F0702030302020204" pitchFamily="66" charset="0"/>
              </a:rPr>
              <a:t>Parasympathetic stimulation</a:t>
            </a:r>
          </a:p>
        </p:txBody>
      </p:sp>
      <p:pic>
        <p:nvPicPr>
          <p:cNvPr id="8" name="Picture 2" descr="http://www.studentconsult.com/common/showimage.cfm?mediaISBN=0721602401&amp;FigFile=S02401-013-f002.jpg&amp;size=fullsize"/>
          <p:cNvPicPr>
            <a:picLocks noChangeAspect="1" noChangeArrowheads="1"/>
          </p:cNvPicPr>
          <p:nvPr/>
        </p:nvPicPr>
        <p:blipFill>
          <a:blip r:embed="rId3"/>
          <a:srcRect l="15060" r="15666" b="19001"/>
          <a:stretch>
            <a:fillRect/>
          </a:stretch>
        </p:blipFill>
        <p:spPr bwMode="auto">
          <a:xfrm>
            <a:off x="1389246" y="4293096"/>
            <a:ext cx="6005467" cy="1958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446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/>
          <a:lstStyle/>
          <a:p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Sinus </a:t>
            </a:r>
            <a:r>
              <a:rPr lang="en-US" sz="3200" b="1" u="sng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Arhythmia</a:t>
            </a:r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2861672"/>
          </a:xfrm>
          <a:noFill/>
          <a:ln>
            <a:noFill/>
          </a:ln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Result from spillover of signals from the </a:t>
            </a:r>
            <a:r>
              <a:rPr lang="en-US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medullary</a:t>
            </a: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respiratory center into the adjacent vasomotor center during inspiration and expiratory cycles of respiration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The spillover signals cause alternate increase and decrease in the number of impulses transmitted through the sympathetic and </a:t>
            </a:r>
            <a:r>
              <a:rPr lang="en-US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vagus</a:t>
            </a: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nerves to the heart</a:t>
            </a:r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 descr="http://www.studentconsult.com/common/showimage.cfm?mediaISBN=9781416045748&amp;FigFile=S9781416045748-013-f003.jpg&amp;size=fullsiz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0432" y="4518619"/>
            <a:ext cx="7620000" cy="1790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19723" y="260648"/>
            <a:ext cx="44518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tx2"/>
                </a:solidFill>
                <a:latin typeface="Comic Sans MS" panose="030F0702030302020204" pitchFamily="66" charset="0"/>
              </a:rPr>
              <a:t>Lecture Objectives</a:t>
            </a:r>
            <a:endParaRPr lang="ar-SA" sz="3600" dirty="0"/>
          </a:p>
        </p:txBody>
      </p:sp>
      <p:sp>
        <p:nvSpPr>
          <p:cNvPr id="6" name="Rectangle 5"/>
          <p:cNvSpPr/>
          <p:nvPr/>
        </p:nvSpPr>
        <p:spPr>
          <a:xfrm>
            <a:off x="899592" y="1412776"/>
            <a:ext cx="6840760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  <a:latin typeface="Comic Sans MS" panose="030F0702030302020204" pitchFamily="66" charset="0"/>
              </a:rPr>
              <a:t>Describe sinus arrhythmias</a:t>
            </a:r>
          </a:p>
          <a:p>
            <a:pPr marL="285750" indent="-2857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  <a:latin typeface="Comic Sans MS" panose="030F0702030302020204" pitchFamily="66" charset="0"/>
              </a:rPr>
              <a:t>Describe the main pathophysiological causes of cardiac arrhythmias</a:t>
            </a:r>
          </a:p>
          <a:p>
            <a:pPr marL="285750" indent="-2857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  <a:latin typeface="Comic Sans MS" panose="030F0702030302020204" pitchFamily="66" charset="0"/>
              </a:rPr>
              <a:t>Explain the mechanism of cardiac block</a:t>
            </a:r>
          </a:p>
          <a:p>
            <a:pPr marL="285750" indent="-2857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  <a:latin typeface="Comic Sans MS" panose="030F0702030302020204" pitchFamily="66" charset="0"/>
              </a:rPr>
              <a:t>Explain the origin of an ectopic foci</a:t>
            </a:r>
          </a:p>
          <a:p>
            <a:pPr marL="285750" indent="-2857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  <a:latin typeface="Comic Sans MS" panose="030F0702030302020204" pitchFamily="66" charset="0"/>
              </a:rPr>
              <a:t>Enumerate the common arrhythmias and describe the basic ECG changes</a:t>
            </a:r>
          </a:p>
        </p:txBody>
      </p:sp>
    </p:spTree>
    <p:extLst>
      <p:ext uri="{BB962C8B-B14F-4D97-AF65-F5344CB8AC3E}">
        <p14:creationId xmlns:p14="http://schemas.microsoft.com/office/powerpoint/2010/main" val="382597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Abnormal Cardiac Rhythms that Result from Impulse Conduction Block</a:t>
            </a:r>
            <a:endParaRPr lang="en-US" sz="32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853560"/>
          </a:xfrm>
          <a:ln>
            <a:noFill/>
          </a:ln>
        </p:spPr>
        <p:txBody>
          <a:bodyPr>
            <a:normAutofit lnSpcReduction="10000"/>
          </a:bodyPr>
          <a:lstStyle/>
          <a:p>
            <a:r>
              <a:rPr lang="en-US" b="1" u="sng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Sinoatrial</a:t>
            </a:r>
            <a:r>
              <a:rPr lang="en-US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Block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The impulse from the S-A node is blocked before it enters the </a:t>
            </a:r>
            <a:r>
              <a:rPr lang="en-US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atrial</a:t>
            </a: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muscle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Cessation of P waves</a:t>
            </a:r>
          </a:p>
          <a:p>
            <a:pPr lvl="1"/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17410" name="Picture 2" descr="http://www.studentconsult.com/common/showimage.cfm?mediaISBN=9781416045748&amp;FigFile=S9781416045748-013-f004.jpg&amp;size=fullsiz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4005064"/>
            <a:ext cx="7620000" cy="2085976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/>
          </p:cNvSpPr>
          <p:nvPr>
            <p:ph type="title"/>
          </p:nvPr>
        </p:nvSpPr>
        <p:spPr>
          <a:xfrm>
            <a:off x="-252536" y="288019"/>
            <a:ext cx="7546032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AVRT-Narrow Complex</a:t>
            </a:r>
          </a:p>
        </p:txBody>
      </p:sp>
      <p:graphicFrame>
        <p:nvGraphicFramePr>
          <p:cNvPr id="1026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2489032"/>
              </p:ext>
            </p:extLst>
          </p:nvPr>
        </p:nvGraphicFramePr>
        <p:xfrm>
          <a:off x="631825" y="1600200"/>
          <a:ext cx="7878763" cy="452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Photo Editor Photo" r:id="rId3" imgW="13428571" imgH="7714286" progId="">
                  <p:embed/>
                </p:oleObj>
              </mc:Choice>
              <mc:Fallback>
                <p:oleObj name="Photo Editor Photo" r:id="rId3" imgW="13428571" imgH="771428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825" y="1600200"/>
                        <a:ext cx="7878763" cy="4525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43011" name="Picture 4" descr="scan0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49" y="1268760"/>
            <a:ext cx="8460432" cy="42728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20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79035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Abnormal Cardiac Rhythms that Result from Impulse Conduction Block</a:t>
            </a:r>
            <a:endParaRPr lang="en-US" sz="32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149704"/>
          </a:xfrm>
          <a:ln>
            <a:solidFill>
              <a:schemeClr val="tx2"/>
            </a:solidFill>
          </a:ln>
        </p:spPr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A-V Block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When impulse from the S-A node is blocked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Causes:</a:t>
            </a:r>
          </a:p>
          <a:p>
            <a:pPr lvl="2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Ischemia of the A-V node</a:t>
            </a:r>
          </a:p>
          <a:p>
            <a:pPr lvl="2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Compression of the A-V node by scar formation</a:t>
            </a:r>
          </a:p>
          <a:p>
            <a:pPr lvl="2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Inflammation of the A-V node</a:t>
            </a:r>
          </a:p>
          <a:p>
            <a:pPr lvl="2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Strong </a:t>
            </a:r>
            <a:r>
              <a:rPr lang="en-US" sz="2400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vagal</a:t>
            </a:r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stimulation</a:t>
            </a:r>
          </a:p>
          <a:p>
            <a:pPr lvl="1"/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668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Types of the A-V Block</a:t>
            </a:r>
            <a:endParaRPr lang="en-US" sz="320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573640"/>
          </a:xfrm>
          <a:ln>
            <a:noFill/>
          </a:ln>
        </p:spPr>
        <p:txBody>
          <a:bodyPr>
            <a:normAutofit lnSpcReduction="10000"/>
          </a:bodyPr>
          <a:lstStyle/>
          <a:p>
            <a:pPr>
              <a:lnSpc>
                <a:spcPct val="160000"/>
              </a:lnSpc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First degree block</a:t>
            </a:r>
          </a:p>
          <a:p>
            <a:pPr>
              <a:lnSpc>
                <a:spcPct val="160000"/>
              </a:lnSpc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Second degree block</a:t>
            </a:r>
          </a:p>
          <a:p>
            <a:pPr>
              <a:lnSpc>
                <a:spcPct val="160000"/>
              </a:lnSpc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Third degree block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67544" y="399022"/>
            <a:ext cx="34307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tx2"/>
                </a:solidFill>
                <a:latin typeface="Comic Sans MS" panose="030F0702030302020204" pitchFamily="66" charset="0"/>
              </a:rPr>
              <a:t>Heart Block</a:t>
            </a:r>
            <a:endParaRPr lang="ar-SA" sz="4400" dirty="0"/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359102"/>
              </p:ext>
            </p:extLst>
          </p:nvPr>
        </p:nvGraphicFramePr>
        <p:xfrm>
          <a:off x="762000" y="1752600"/>
          <a:ext cx="75438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4800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95536" y="259559"/>
            <a:ext cx="65277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chemeClr val="tx2"/>
                </a:solidFill>
                <a:latin typeface="Comic Sans MS" panose="030F0702030302020204" pitchFamily="66" charset="0"/>
              </a:rPr>
              <a:t>First Degree Heart Block</a:t>
            </a:r>
            <a:endParaRPr lang="ar-SA" sz="4000" dirty="0"/>
          </a:p>
        </p:txBody>
      </p:sp>
      <p:pic>
        <p:nvPicPr>
          <p:cNvPr id="9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132856"/>
            <a:ext cx="5875850" cy="2448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082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37744" y="315686"/>
            <a:ext cx="6781800" cy="972344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Second Degree Heart Block</a:t>
            </a:r>
            <a:endParaRPr lang="en-US" sz="36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762000" y="1700808"/>
            <a:ext cx="7543800" cy="3886200"/>
          </a:xfrm>
        </p:spPr>
        <p:txBody>
          <a:bodyPr>
            <a:normAutofit/>
          </a:bodyPr>
          <a:lstStyle/>
          <a:p>
            <a:r>
              <a:rPr lang="en-US" sz="3200" b="1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Mobitz</a:t>
            </a:r>
            <a:r>
              <a:rPr lang="en-US" sz="32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(I):</a:t>
            </a:r>
          </a:p>
          <a:p>
            <a:endParaRPr lang="en-US" sz="32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en-US" sz="3200" b="1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endParaRPr lang="en-US" sz="3200" b="1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en-US" sz="3200" b="1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Mobitz</a:t>
            </a:r>
            <a:r>
              <a:rPr lang="en-US" sz="32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(II):</a:t>
            </a:r>
            <a:endParaRPr lang="en-US" sz="32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504" y="1988840"/>
            <a:ext cx="4572000" cy="1304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868" y="4581128"/>
            <a:ext cx="4572000" cy="1228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9629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95536" y="332656"/>
            <a:ext cx="60244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tx2"/>
                </a:solidFill>
                <a:latin typeface="Comic Sans MS" panose="030F0702030302020204" pitchFamily="66" charset="0"/>
              </a:rPr>
              <a:t>Third Degree Heart Block</a:t>
            </a:r>
            <a:endParaRPr lang="ar-SA" sz="3600" dirty="0"/>
          </a:p>
        </p:txBody>
      </p:sp>
      <p:pic>
        <p:nvPicPr>
          <p:cNvPr id="9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276872"/>
            <a:ext cx="7738048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000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Types of the A-V Block</a:t>
            </a:r>
            <a:endParaRPr lang="en-US" sz="320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968552"/>
          </a:xfrm>
          <a:ln>
            <a:noFill/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Second Degree Block 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P-R interval &gt; 0.25 second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Only few impulses pass to the ventricles</a:t>
            </a:r>
          </a:p>
          <a:p>
            <a:pPr>
              <a:buNone/>
            </a:pP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  <a:sym typeface="Symbol"/>
              </a:rPr>
              <a:t>	 </a:t>
            </a: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atria beat faster than ventricles</a:t>
            </a:r>
          </a:p>
          <a:p>
            <a:pPr>
              <a:buNone/>
            </a:pP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  <a:sym typeface="Symbol"/>
              </a:rPr>
              <a:t>	</a:t>
            </a: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“dropped beat” of the ventricles</a:t>
            </a:r>
          </a:p>
          <a:p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2" descr="http://www.studentconsult.com/common/showimage.cfm?mediaISBN=0721602401&amp;FigFile=S02401-013-f006.jpg&amp;size=fullsize"/>
          <p:cNvPicPr>
            <a:picLocks noChangeAspect="1" noChangeArrowheads="1"/>
          </p:cNvPicPr>
          <p:nvPr/>
        </p:nvPicPr>
        <p:blipFill>
          <a:blip r:embed="rId2"/>
          <a:srcRect l="15178" r="15329" b="11967"/>
          <a:stretch>
            <a:fillRect/>
          </a:stretch>
        </p:blipFill>
        <p:spPr bwMode="auto">
          <a:xfrm>
            <a:off x="1907704" y="4437112"/>
            <a:ext cx="4896544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Noreen\Desktop\ecg workshop\bbmapAsset (1)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8840"/>
            <a:ext cx="4495800" cy="4121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764704"/>
            <a:ext cx="76193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Depolarization and Repolarization</a:t>
            </a:r>
            <a:endParaRPr lang="en-US" sz="36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5.bmp"/>
          <p:cNvPicPr>
            <a:picLocks noChangeAspect="1"/>
          </p:cNvPicPr>
          <p:nvPr/>
        </p:nvPicPr>
        <p:blipFill>
          <a:blip r:embed="rId3" cstate="print"/>
          <a:srcRect t="5556" r="2929" b="33333"/>
          <a:stretch>
            <a:fillRect/>
          </a:stretch>
        </p:blipFill>
        <p:spPr>
          <a:xfrm>
            <a:off x="4716016" y="1988840"/>
            <a:ext cx="4359965" cy="411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11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Types of the A-V block</a:t>
            </a:r>
            <a:endParaRPr lang="en-US" sz="320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3077696"/>
          </a:xfrm>
          <a:ln>
            <a:solidFill>
              <a:schemeClr val="accent1"/>
            </a:solidFill>
          </a:ln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sz="28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Third degree block (complete)</a:t>
            </a:r>
          </a:p>
          <a:p>
            <a:pPr>
              <a:buFont typeface="Arial" pitchFamily="34" charset="0"/>
              <a:buChar char="•"/>
            </a:pPr>
            <a:r>
              <a:rPr lang="en-US" sz="29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Complete dissociation of P wave and QRS waves</a:t>
            </a:r>
          </a:p>
          <a:p>
            <a:pPr>
              <a:buNone/>
            </a:pPr>
            <a:r>
              <a:rPr lang="en-US" sz="2900" dirty="0" smtClean="0">
                <a:solidFill>
                  <a:schemeClr val="tx2"/>
                </a:solidFill>
                <a:latin typeface="Comic Sans MS" panose="030F0702030302020204" pitchFamily="66" charset="0"/>
                <a:sym typeface="Symbol"/>
              </a:rPr>
              <a:t></a:t>
            </a:r>
            <a:r>
              <a:rPr lang="en-US" sz="29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The ventricle escape from the influence of S-A node</a:t>
            </a:r>
          </a:p>
          <a:p>
            <a:pPr>
              <a:buFont typeface="Arial" pitchFamily="34" charset="0"/>
              <a:buChar char="•"/>
            </a:pPr>
            <a:r>
              <a:rPr lang="en-US" sz="2900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Stokes-Adams Syndrome</a:t>
            </a:r>
            <a:r>
              <a:rPr lang="en-US" sz="29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: AV block comes and goes</a:t>
            </a:r>
          </a:p>
          <a:p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2" descr="http://www.studentconsult.com/common/showimage.cfm?mediaISBN=0721602401&amp;FigFile=S02401-013-f007.jpg&amp;size=fullsize"/>
          <p:cNvPicPr>
            <a:picLocks noChangeAspect="1" noChangeArrowheads="1"/>
          </p:cNvPicPr>
          <p:nvPr/>
        </p:nvPicPr>
        <p:blipFill>
          <a:blip r:embed="rId2"/>
          <a:srcRect l="14806" r="16077" b="15517"/>
          <a:stretch>
            <a:fillRect/>
          </a:stretch>
        </p:blipFill>
        <p:spPr bwMode="auto">
          <a:xfrm>
            <a:off x="1763688" y="4833156"/>
            <a:ext cx="5616624" cy="1764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Ventricular Fibrillation</a:t>
            </a:r>
            <a:endParaRPr lang="en-US" sz="32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08950"/>
            <a:ext cx="8229600" cy="4176464"/>
          </a:xfrm>
          <a:ln>
            <a:noFill/>
          </a:ln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The most serious of all arrhythmias</a:t>
            </a:r>
          </a:p>
          <a:p>
            <a:pPr>
              <a:buFont typeface="Arial" pitchFamily="34" charset="0"/>
              <a:buChar char="•"/>
            </a:pPr>
            <a:r>
              <a:rPr lang="en-US" sz="2800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Cause</a:t>
            </a:r>
            <a:r>
              <a:rPr lang="en-US" sz="28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: impulses stimulate one part of the ventricles, then another, then itself. Many part contracts at the same time while other parts relax </a:t>
            </a:r>
            <a:r>
              <a:rPr lang="en-US" sz="2800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(Circus movement)</a:t>
            </a:r>
          </a:p>
          <a:p>
            <a:pPr lvl="1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Tachycardia</a:t>
            </a:r>
          </a:p>
          <a:p>
            <a:pPr lvl="1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Irregular rhythm</a:t>
            </a:r>
          </a:p>
          <a:p>
            <a:pPr lvl="1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Broad QRS complex</a:t>
            </a:r>
          </a:p>
          <a:p>
            <a:pPr lvl="1"/>
            <a:r>
              <a:rPr lang="en-US" sz="24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No P wave</a:t>
            </a:r>
          </a:p>
          <a:p>
            <a:pPr marL="457200" lvl="1" indent="0">
              <a:buNone/>
            </a:pPr>
            <a:endParaRPr lang="en-US" sz="2400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800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Treatment : DC shock</a:t>
            </a:r>
          </a:p>
          <a:p>
            <a:endParaRPr lang="en-US" sz="280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4" descr="http://www.studentconsult.com/common/showimage.cfm?mediaISBN=0721602401&amp;FigFile=S02401-013-f016.jpg&amp;size=fullsize"/>
          <p:cNvPicPr>
            <a:picLocks noChangeAspect="1" noChangeArrowheads="1"/>
          </p:cNvPicPr>
          <p:nvPr/>
        </p:nvPicPr>
        <p:blipFill>
          <a:blip r:embed="rId2"/>
          <a:srcRect l="14990" r="15719" b="14435"/>
          <a:stretch>
            <a:fillRect/>
          </a:stretch>
        </p:blipFill>
        <p:spPr bwMode="auto">
          <a:xfrm>
            <a:off x="4355976" y="4077072"/>
            <a:ext cx="4632537" cy="1652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Ventricular Fibrillation</a:t>
            </a:r>
            <a:endParaRPr lang="en-US" sz="32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tx2"/>
            </a:solidFill>
          </a:ln>
        </p:spPr>
        <p:txBody>
          <a:bodyPr/>
          <a:lstStyle/>
          <a:p>
            <a:r>
              <a:rPr lang="en-US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Treatment : DC shock</a:t>
            </a:r>
          </a:p>
          <a:p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482" name="Picture 2" descr="http://www.studentconsult.com/common/showimage.cfm?mediaISBN=0721602401&amp;FigFile=S02401-013-f017.jpg&amp;size=fullsize"/>
          <p:cNvPicPr>
            <a:picLocks noChangeAspect="1" noChangeArrowheads="1"/>
          </p:cNvPicPr>
          <p:nvPr/>
        </p:nvPicPr>
        <p:blipFill>
          <a:blip r:embed="rId2"/>
          <a:srcRect l="13554" b="7684"/>
          <a:stretch>
            <a:fillRect/>
          </a:stretch>
        </p:blipFill>
        <p:spPr bwMode="auto">
          <a:xfrm>
            <a:off x="2267744" y="2685987"/>
            <a:ext cx="4392488" cy="2831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u="sng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Atrial</a:t>
            </a:r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Fibrillation</a:t>
            </a:r>
            <a:endParaRPr lang="en-US" sz="32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789664"/>
          </a:xfrm>
          <a:ln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Cause: as ventricular fibrillation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It occurs more frequently in patients with </a:t>
            </a:r>
            <a:r>
              <a:rPr lang="en-US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enlarged heart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The atria do not pump if they are fibrillating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The efficiency of ventricular pumping is decreased 20 to 30%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 person can live for years with </a:t>
            </a:r>
            <a:r>
              <a:rPr lang="en-US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atrial</a:t>
            </a: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fibrillation</a:t>
            </a:r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2" descr="E:\tracings\ekg073-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268413"/>
            <a:ext cx="8729663" cy="5014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36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u="sng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Atrial</a:t>
            </a:r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Flutter</a:t>
            </a:r>
            <a:endParaRPr lang="en-US" sz="32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1853560"/>
          </a:xfrm>
          <a:ln>
            <a:solidFill>
              <a:schemeClr val="tx2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 single large wave travels around and around in the atria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The atria contracts at high rate (250 time per minute)</a:t>
            </a:r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WINDOWS\Desktop\M2 figs tachy\test10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052736"/>
            <a:ext cx="7681083" cy="4965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41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Ischemia and the ECG</a:t>
            </a:r>
            <a:endParaRPr lang="en-US" sz="32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221712"/>
          </a:xfrm>
          <a:ln>
            <a:solidFill>
              <a:schemeClr val="accent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One of the common uses of the ECG is in acute assessment of chest pain</a:t>
            </a:r>
          </a:p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Cause: restriction of blood flow to the myocardium, either: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Reversible: angina pectoris</a:t>
            </a:r>
          </a:p>
          <a:p>
            <a:pPr lvl="1"/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Irreversible: myocardial infarction</a:t>
            </a:r>
          </a:p>
          <a:p>
            <a:r>
              <a:rPr lang="en-US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Ischemia </a:t>
            </a:r>
            <a:r>
              <a:rPr lang="en-US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sym typeface="Symbol"/>
              </a:rPr>
              <a:t> injury  infarction</a:t>
            </a:r>
            <a:endParaRPr lang="en-US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u="sng" smtClean="0">
                <a:solidFill>
                  <a:schemeClr val="tx2"/>
                </a:solidFill>
                <a:latin typeface="Comic Sans MS" panose="030F0702030302020204" pitchFamily="66" charset="0"/>
              </a:rPr>
              <a:t>Reversible ischemia</a:t>
            </a:r>
            <a:endParaRPr lang="en-US" sz="3200" b="1" u="sng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013800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/>
          <a:p>
            <a:pPr marL="274320" lvl="1" indent="-274320">
              <a:buClr>
                <a:schemeClr val="accent3"/>
              </a:buClr>
              <a:buSzPct val="95000"/>
            </a:pPr>
            <a:r>
              <a:rPr lang="en-US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Inverted T wave</a:t>
            </a:r>
          </a:p>
          <a:p>
            <a:r>
              <a:rPr lang="en-US" sz="2400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ST segment depression</a:t>
            </a:r>
            <a:endParaRPr lang="en-US" sz="240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277" descr="D:\SCContent\0721602401\graphics\fullsize\S02401-012-f023.jpg"/>
          <p:cNvPicPr>
            <a:picLocks noChangeAspect="1" noChangeArrowheads="1"/>
          </p:cNvPicPr>
          <p:nvPr/>
        </p:nvPicPr>
        <p:blipFill>
          <a:blip r:embed="rId2"/>
          <a:srcRect l="14986" r="14987" b="9559"/>
          <a:stretch>
            <a:fillRect/>
          </a:stretch>
        </p:blipFill>
        <p:spPr bwMode="auto">
          <a:xfrm>
            <a:off x="2627784" y="3501008"/>
            <a:ext cx="4464496" cy="2136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Myocardial Infarction</a:t>
            </a:r>
            <a:endParaRPr lang="en-US" sz="32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684" y="1673440"/>
            <a:ext cx="8229600" cy="4733880"/>
          </a:xfrm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Complete loss of blood supply to the myocardium resulting in necrosis or death of tissue</a:t>
            </a:r>
          </a:p>
          <a:p>
            <a:pPr marL="624078" indent="-514350"/>
            <a:r>
              <a:rPr lang="en-US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ST segment elevation</a:t>
            </a:r>
          </a:p>
          <a:p>
            <a:pPr marL="624078" indent="-514350"/>
            <a:r>
              <a:rPr lang="en-US" i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Deep Q wave</a:t>
            </a:r>
            <a:endParaRPr lang="en-US" i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2" descr="http://www.benbest.com/health/elev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0032" y="3933056"/>
            <a:ext cx="3604270" cy="2357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407307"/>
            <a:ext cx="5519649" cy="61535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5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75040" cy="1143000"/>
          </a:xfrm>
        </p:spPr>
        <p:txBody>
          <a:bodyPr/>
          <a:lstStyle/>
          <a:p>
            <a:r>
              <a:rPr lang="en-US" b="1" dirty="0" err="1" smtClean="0">
                <a:solidFill>
                  <a:schemeClr val="tx2"/>
                </a:solidFill>
                <a:latin typeface="Comic Sans MS" panose="030F0702030302020204" pitchFamily="66" charset="0"/>
              </a:rPr>
              <a:t>Infero</a:t>
            </a:r>
            <a: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-Posterior MI</a:t>
            </a:r>
            <a:endParaRPr lang="en-US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Content Placeholder 3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l="20423" t="32458" r="30282" b="30777"/>
          <a:stretch/>
        </p:blipFill>
        <p:spPr>
          <a:xfrm>
            <a:off x="1547664" y="1772816"/>
            <a:ext cx="6243523" cy="3420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541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31024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Antero-Lateral MI</a:t>
            </a:r>
            <a:endParaRPr lang="en-US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3" cstate="print"/>
          <a:srcRect l="20384" t="34261" r="29616" b="28807"/>
          <a:stretch/>
        </p:blipFill>
        <p:spPr>
          <a:xfrm>
            <a:off x="1382993" y="1916832"/>
            <a:ext cx="6438900" cy="3502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687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52258"/>
            <a:ext cx="7315200" cy="1143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36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  57 year-old man with chest pressure and diaphoresis  </a:t>
            </a:r>
          </a:p>
        </p:txBody>
      </p:sp>
      <p:pic>
        <p:nvPicPr>
          <p:cNvPr id="70660" name="Picture 4" descr="03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" t="1530" r="1817" b="7904"/>
          <a:stretch>
            <a:fillRect/>
          </a:stretch>
        </p:blipFill>
        <p:spPr bwMode="auto">
          <a:xfrm>
            <a:off x="444726" y="1772816"/>
            <a:ext cx="8226425" cy="4548188"/>
          </a:xfrm>
          <a:prstGeom prst="rect">
            <a:avLst/>
          </a:prstGeom>
          <a:solidFill>
            <a:srgbClr val="FFF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15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16335" y="252258"/>
            <a:ext cx="5194920" cy="1143000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Potassium and the ECG</a:t>
            </a:r>
            <a:endParaRPr lang="en-US" sz="3200" b="1" u="sng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51520" y="2348880"/>
            <a:ext cx="4038600" cy="294907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u="sng" smtClean="0">
                <a:solidFill>
                  <a:schemeClr val="tx2"/>
                </a:solidFill>
                <a:latin typeface="Comic Sans MS" panose="030F0702030302020204" pitchFamily="66" charset="0"/>
              </a:rPr>
              <a:t>Hypokalemia: </a:t>
            </a:r>
          </a:p>
          <a:p>
            <a:pPr lvl="1"/>
            <a:r>
              <a:rPr lang="en-US" smtClean="0">
                <a:solidFill>
                  <a:schemeClr val="tx2"/>
                </a:solidFill>
                <a:latin typeface="Comic Sans MS" panose="030F0702030302020204" pitchFamily="66" charset="0"/>
              </a:rPr>
              <a:t>flat T wave</a:t>
            </a:r>
          </a:p>
          <a:p>
            <a:pPr lvl="1"/>
            <a:endParaRPr lang="en-US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r>
              <a:rPr lang="en-US" u="sng" smtClean="0">
                <a:solidFill>
                  <a:schemeClr val="tx2"/>
                </a:solidFill>
                <a:latin typeface="Comic Sans MS" panose="030F0702030302020204" pitchFamily="66" charset="0"/>
              </a:rPr>
              <a:t>Hyperkalemia:</a:t>
            </a:r>
          </a:p>
          <a:p>
            <a:pPr lvl="1"/>
            <a:r>
              <a:rPr lang="en-US" smtClean="0">
                <a:solidFill>
                  <a:schemeClr val="tx2"/>
                </a:solidFill>
                <a:latin typeface="Comic Sans MS" panose="030F0702030302020204" pitchFamily="66" charset="0"/>
              </a:rPr>
              <a:t>Tall peaked T wave</a:t>
            </a:r>
          </a:p>
          <a:p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Picture 2" descr="http://www.merckmanuals.com/media/professional/figures/MMPE_12END_156_02_eps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984" y="2348880"/>
            <a:ext cx="4450925" cy="3010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629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9634" y="815367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For Further Readings and Diagrams:</a:t>
            </a:r>
            <a:endParaRPr lang="en-US" sz="3200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42055" y="2996952"/>
            <a:ext cx="8229600" cy="1874520"/>
          </a:xfrm>
          <a:ln>
            <a:solidFill>
              <a:schemeClr val="tx2"/>
            </a:solidFill>
          </a:ln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en-US" b="1" dirty="0" smtClean="0">
              <a:solidFill>
                <a:schemeClr val="tx2"/>
              </a:solidFill>
              <a:latin typeface="Comic Sans MS" panose="030F0702030302020204" pitchFamily="66" charset="0"/>
            </a:endParaRPr>
          </a:p>
          <a:p>
            <a:pPr>
              <a:buNone/>
            </a:pPr>
            <a:r>
              <a:rPr lang="en-US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Textbook of Medical Physiology by Guyton &amp; Hall</a:t>
            </a:r>
          </a:p>
          <a:p>
            <a:pPr algn="ctr">
              <a:buNone/>
            </a:pPr>
            <a:r>
              <a:rPr lang="en-US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Chapter 10 (Cardiac Arrhythmias and their Electrocardiographic Interpretation)</a:t>
            </a:r>
          </a:p>
          <a:p>
            <a:pPr>
              <a:buNone/>
            </a:pPr>
            <a:endParaRPr lang="en-US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140968"/>
            <a:ext cx="4348865" cy="2920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51520" y="266423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chemeClr val="tx2"/>
                </a:solidFill>
                <a:latin typeface="Comic Sans MS" panose="030F0702030302020204" pitchFamily="66" charset="0"/>
              </a:rPr>
              <a:t>Electrical </a:t>
            </a:r>
            <a:r>
              <a:rPr lang="en-US" sz="28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Conduction</a:t>
            </a:r>
            <a:endParaRPr lang="ar-SA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65" y="1628800"/>
            <a:ext cx="3362256" cy="327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8573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319091"/>
            <a:ext cx="54152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The Conduction System</a:t>
            </a:r>
            <a:endParaRPr lang="en-US" sz="36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 descr="4.bmp"/>
          <p:cNvPicPr>
            <a:picLocks noChangeAspect="1"/>
          </p:cNvPicPr>
          <p:nvPr/>
        </p:nvPicPr>
        <p:blipFill>
          <a:blip r:embed="rId2" cstate="print"/>
          <a:srcRect r="451" b="32222"/>
          <a:stretch>
            <a:fillRect/>
          </a:stretch>
        </p:blipFill>
        <p:spPr>
          <a:xfrm>
            <a:off x="179512" y="1556792"/>
            <a:ext cx="8748464" cy="4811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06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-678" b="30972"/>
          <a:stretch>
            <a:fillRect/>
          </a:stretch>
        </p:blipFill>
        <p:spPr>
          <a:xfrm>
            <a:off x="683840" y="1268760"/>
            <a:ext cx="7848600" cy="48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32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Noreen\Desktop\ecg workshop\bbmapAsset (21)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968" y="1628800"/>
            <a:ext cx="4953000" cy="4674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38400" y="548680"/>
            <a:ext cx="35076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Chest Leads</a:t>
            </a:r>
            <a:endParaRPr lang="en-US" sz="44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76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Users\Noreen\Desktop\ecg workshop\bbmapAsset (23)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556792"/>
            <a:ext cx="5638800" cy="4401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19400" y="381000"/>
            <a:ext cx="30620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Limb leads</a:t>
            </a:r>
            <a:endParaRPr lang="en-US" sz="4400" b="1" dirty="0">
              <a:solidFill>
                <a:schemeClr val="tx2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" t="1965" r="736" b="23189"/>
          <a:stretch/>
        </p:blipFill>
        <p:spPr>
          <a:xfrm>
            <a:off x="7019544" y="-9144"/>
            <a:ext cx="2133600" cy="83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27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1379</TotalTime>
  <Words>723</Words>
  <Application>Microsoft Office PowerPoint</Application>
  <PresentationFormat>On-screen Show (4:3)</PresentationFormat>
  <Paragraphs>143</Paragraphs>
  <Slides>44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6" baseType="lpstr">
      <vt:lpstr>Office Theme</vt:lpstr>
      <vt:lpstr>Photo Editor Photo</vt:lpstr>
      <vt:lpstr>Cardiovascular System Block Cardiac Arrhythmias (Physiology)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Normal Sinus Rhythm</vt:lpstr>
      <vt:lpstr>PowerPoint Presentation</vt:lpstr>
      <vt:lpstr>PowerPoint Presentation</vt:lpstr>
      <vt:lpstr>PowerPoint Presentation</vt:lpstr>
      <vt:lpstr>PowerPoint Presentation</vt:lpstr>
      <vt:lpstr>24 year-old pregnant woman with three days of frequent vomiting</vt:lpstr>
      <vt:lpstr>PowerPoint Presentation</vt:lpstr>
      <vt:lpstr>Sinus Arhythmia</vt:lpstr>
      <vt:lpstr>Abnormal Cardiac Rhythms that Result from Impulse Conduction Block</vt:lpstr>
      <vt:lpstr>AVRT-Narrow Complex</vt:lpstr>
      <vt:lpstr>PowerPoint Presentation</vt:lpstr>
      <vt:lpstr>Abnormal Cardiac Rhythms that Result from Impulse Conduction Block</vt:lpstr>
      <vt:lpstr>Types of the A-V Block</vt:lpstr>
      <vt:lpstr>PowerPoint Presentation</vt:lpstr>
      <vt:lpstr>PowerPoint Presentation</vt:lpstr>
      <vt:lpstr>Second Degree Heart Block</vt:lpstr>
      <vt:lpstr>PowerPoint Presentation</vt:lpstr>
      <vt:lpstr>Types of the A-V Block</vt:lpstr>
      <vt:lpstr>Types of the A-V block</vt:lpstr>
      <vt:lpstr>Ventricular Fibrillation</vt:lpstr>
      <vt:lpstr>Ventricular Fibrillation</vt:lpstr>
      <vt:lpstr>Atrial Fibrillation</vt:lpstr>
      <vt:lpstr>PowerPoint Presentation</vt:lpstr>
      <vt:lpstr>Atrial Flutter</vt:lpstr>
      <vt:lpstr>PowerPoint Presentation</vt:lpstr>
      <vt:lpstr>Ischemia and the ECG</vt:lpstr>
      <vt:lpstr>Reversible ischemia</vt:lpstr>
      <vt:lpstr>Myocardial Infarction</vt:lpstr>
      <vt:lpstr>Infero-Posterior MI</vt:lpstr>
      <vt:lpstr>Antero-Lateral MI</vt:lpstr>
      <vt:lpstr>  57 year-old man with chest pressure and diaphoresis  </vt:lpstr>
      <vt:lpstr>Potassium and the ECG</vt:lpstr>
      <vt:lpstr>For Further Readings and Diagrams:</vt:lpstr>
    </vt:vector>
  </TitlesOfParts>
  <Company>Apple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Arrhythmias</dc:title>
  <dc:creator>Mona Soliman</dc:creator>
  <cp:lastModifiedBy>Dr.Ahmad Hersi</cp:lastModifiedBy>
  <cp:revision>91</cp:revision>
  <cp:lastPrinted>2011-03-14T15:59:16Z</cp:lastPrinted>
  <dcterms:created xsi:type="dcterms:W3CDTF">2011-03-14T12:32:32Z</dcterms:created>
  <dcterms:modified xsi:type="dcterms:W3CDTF">2016-02-22T06:44:31Z</dcterms:modified>
</cp:coreProperties>
</file>