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2" r:id="rId1"/>
  </p:sldMasterIdLst>
  <p:notesMasterIdLst>
    <p:notesMasterId r:id="rId39"/>
  </p:notesMasterIdLst>
  <p:sldIdLst>
    <p:sldId id="257" r:id="rId2"/>
    <p:sldId id="570" r:id="rId3"/>
    <p:sldId id="586" r:id="rId4"/>
    <p:sldId id="259" r:id="rId5"/>
    <p:sldId id="603" r:id="rId6"/>
    <p:sldId id="260" r:id="rId7"/>
    <p:sldId id="261" r:id="rId8"/>
    <p:sldId id="263" r:id="rId9"/>
    <p:sldId id="268" r:id="rId10"/>
    <p:sldId id="585" r:id="rId11"/>
    <p:sldId id="604" r:id="rId12"/>
    <p:sldId id="269" r:id="rId13"/>
    <p:sldId id="271" r:id="rId14"/>
    <p:sldId id="274" r:id="rId15"/>
    <p:sldId id="588" r:id="rId16"/>
    <p:sldId id="581" r:id="rId17"/>
    <p:sldId id="275" r:id="rId18"/>
    <p:sldId id="605" r:id="rId19"/>
    <p:sldId id="276" r:id="rId20"/>
    <p:sldId id="600" r:id="rId21"/>
    <p:sldId id="602" r:id="rId22"/>
    <p:sldId id="284" r:id="rId23"/>
    <p:sldId id="589" r:id="rId24"/>
    <p:sldId id="574" r:id="rId25"/>
    <p:sldId id="575" r:id="rId26"/>
    <p:sldId id="576" r:id="rId27"/>
    <p:sldId id="289" r:id="rId28"/>
    <p:sldId id="606" r:id="rId29"/>
    <p:sldId id="297" r:id="rId30"/>
    <p:sldId id="593" r:id="rId31"/>
    <p:sldId id="299" r:id="rId32"/>
    <p:sldId id="566" r:id="rId33"/>
    <p:sldId id="578" r:id="rId34"/>
    <p:sldId id="579" r:id="rId35"/>
    <p:sldId id="582" r:id="rId36"/>
    <p:sldId id="584" r:id="rId37"/>
    <p:sldId id="59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500" autoAdjust="0"/>
  </p:normalViewPr>
  <p:slideViewPr>
    <p:cSldViewPr>
      <p:cViewPr>
        <p:scale>
          <a:sx n="93" d="100"/>
          <a:sy n="93" d="100"/>
        </p:scale>
        <p:origin x="-234" y="-72"/>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12</a:t>
            </a:fld>
            <a:endParaRPr lang="en-US"/>
          </a:p>
        </p:txBody>
      </p:sp>
    </p:spTree>
    <p:extLst>
      <p:ext uri="{BB962C8B-B14F-4D97-AF65-F5344CB8AC3E}">
        <p14:creationId xmlns:p14="http://schemas.microsoft.com/office/powerpoint/2010/main" val="336891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13</a:t>
            </a:fld>
            <a:endParaRPr lang="en-US"/>
          </a:p>
        </p:txBody>
      </p:sp>
    </p:spTree>
    <p:extLst>
      <p:ext uri="{BB962C8B-B14F-4D97-AF65-F5344CB8AC3E}">
        <p14:creationId xmlns:p14="http://schemas.microsoft.com/office/powerpoint/2010/main" val="224623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14</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15</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16</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7955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406833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18</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19</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20</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patient survive thrombi may lyse spontaneous or by rx</a:t>
            </a:r>
          </a:p>
          <a:p>
            <a:pPr eaLnBrk="1" hangingPunct="1">
              <a:spcBef>
                <a:spcPct val="0"/>
              </a:spcBef>
            </a:pPr>
            <a:r>
              <a:rPr lang="en-US" smtClean="0"/>
              <a:t>Or vasospasm relief , reestablish the flow</a:t>
            </a:r>
          </a:p>
          <a:p>
            <a:pPr eaLnBrk="1" hangingPunct="1">
              <a:spcBef>
                <a:spcPct val="0"/>
              </a:spcBef>
            </a:pPr>
            <a:endParaRPr lang="en-US" smtClean="0"/>
          </a:p>
          <a:p>
            <a:pPr eaLnBrk="1" hangingPunct="1">
              <a:spcBef>
                <a:spcPct val="0"/>
              </a:spcBef>
            </a:pPr>
            <a:r>
              <a:rPr lang="en-CA" smtClean="0"/>
              <a:t>of </a:t>
            </a:r>
            <a:r>
              <a:rPr lang="en-CA" i="1" smtClean="0"/>
              <a:t>reperfusion injury</a:t>
            </a:r>
            <a:r>
              <a:rPr lang="en-CA" smtClean="0"/>
              <a:t> that can incite </a:t>
            </a:r>
            <a:r>
              <a:rPr lang="en-CA" i="1" smtClean="0"/>
              <a:t>greater</a:t>
            </a:r>
            <a:r>
              <a:rPr lang="en-CA" smtClean="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i="1" smtClean="0"/>
              <a:t>no-reflow</a:t>
            </a:r>
            <a:r>
              <a:rPr lang="en-CA" smtClean="0"/>
              <a:t>). </a:t>
            </a:r>
          </a:p>
          <a:p>
            <a:pPr eaLnBrk="1" hangingPunct="1">
              <a:spcBef>
                <a:spcPct val="0"/>
              </a:spcBef>
            </a:pPr>
            <a:r>
              <a:rPr lang="en-CA" smtClean="0"/>
              <a:t>A reperfused infarct usually has hemorrhage because the vasculature injured during the period of ischemia is leaky after flow is restored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21</a:t>
            </a:fld>
            <a:endParaRPr lang="en-CA" smtClean="0"/>
          </a:p>
        </p:txBody>
      </p:sp>
    </p:spTree>
    <p:extLst>
      <p:ext uri="{BB962C8B-B14F-4D97-AF65-F5344CB8AC3E}">
        <p14:creationId xmlns:p14="http://schemas.microsoft.com/office/powerpoint/2010/main" val="124681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2</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Transmural  , sever coronary atherosclerosis with acute plaque rupture and superimposed thrombosis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CA"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23</a:t>
            </a:fld>
            <a:endParaRPr lang="en-CA" smtClean="0"/>
          </a:p>
        </p:txBody>
      </p:sp>
    </p:spTree>
    <p:extLst>
      <p:ext uri="{BB962C8B-B14F-4D97-AF65-F5344CB8AC3E}">
        <p14:creationId xmlns:p14="http://schemas.microsoft.com/office/powerpoint/2010/main" val="365639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24</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7011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25</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28017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26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298564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27</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29</a:t>
            </a:fld>
            <a:endParaRPr lang="en-US"/>
          </a:p>
        </p:txBody>
      </p:sp>
    </p:spTree>
    <p:extLst>
      <p:ext uri="{BB962C8B-B14F-4D97-AF65-F5344CB8AC3E}">
        <p14:creationId xmlns:p14="http://schemas.microsoft.com/office/powerpoint/2010/main" val="1238526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30</a:t>
            </a:fld>
            <a:endParaRPr lang="en-CA" smtClean="0"/>
          </a:p>
        </p:txBody>
      </p:sp>
    </p:spTree>
    <p:extLst>
      <p:ext uri="{BB962C8B-B14F-4D97-AF65-F5344CB8AC3E}">
        <p14:creationId xmlns:p14="http://schemas.microsoft.com/office/powerpoint/2010/main" val="361838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31</a:t>
            </a:fld>
            <a:endParaRPr lang="en-US"/>
          </a:p>
        </p:txBody>
      </p:sp>
    </p:spTree>
    <p:extLst>
      <p:ext uri="{BB962C8B-B14F-4D97-AF65-F5344CB8AC3E}">
        <p14:creationId xmlns:p14="http://schemas.microsoft.com/office/powerpoint/2010/main" val="145823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32</a:t>
            </a:fld>
            <a:endParaRPr lang="en-US"/>
          </a:p>
        </p:txBody>
      </p:sp>
    </p:spTree>
    <p:extLst>
      <p:ext uri="{BB962C8B-B14F-4D97-AF65-F5344CB8AC3E}">
        <p14:creationId xmlns:p14="http://schemas.microsoft.com/office/powerpoint/2010/main" val="13173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3</a:t>
            </a:fld>
            <a:endParaRPr lang="en-CA" smtClean="0"/>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33</a:t>
            </a:fld>
            <a:endParaRPr lang="en-US"/>
          </a:p>
        </p:txBody>
      </p:sp>
    </p:spTree>
    <p:extLst>
      <p:ext uri="{BB962C8B-B14F-4D97-AF65-F5344CB8AC3E}">
        <p14:creationId xmlns:p14="http://schemas.microsoft.com/office/powerpoint/2010/main" val="2539792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34</a:t>
            </a:fld>
            <a:endParaRPr lang="en-US"/>
          </a:p>
        </p:txBody>
      </p:sp>
    </p:spTree>
    <p:extLst>
      <p:ext uri="{BB962C8B-B14F-4D97-AF65-F5344CB8AC3E}">
        <p14:creationId xmlns:p14="http://schemas.microsoft.com/office/powerpoint/2010/main" val="701966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6AE85A83-0F1D-45F8-B2F6-E90932590780}" type="slidenum">
              <a:rPr lang="en-US"/>
              <a:pPr>
                <a:defRPr/>
              </a:pPr>
              <a:t>35</a:t>
            </a:fld>
            <a:endParaRPr lang="en-US"/>
          </a:p>
        </p:txBody>
      </p:sp>
      <p:sp>
        <p:nvSpPr>
          <p:cNvPr id="69635"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388461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36</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smtClean="0"/>
              <a:t>  </a:t>
            </a:r>
          </a:p>
        </p:txBody>
      </p:sp>
    </p:spTree>
    <p:extLst>
      <p:ext uri="{BB962C8B-B14F-4D97-AF65-F5344CB8AC3E}">
        <p14:creationId xmlns:p14="http://schemas.microsoft.com/office/powerpoint/2010/main" val="40193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37</a:t>
            </a:fld>
            <a:endParaRPr lang="en-CA" smtClean="0"/>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4</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6</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8</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9</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*the augmented coronary flow because of vasodilatation is insufficient to meet the increase in myocardial demand of O</a:t>
            </a:r>
            <a:r>
              <a:rPr lang="en-US" baseline="-4000" smtClean="0"/>
              <a:t>2</a:t>
            </a:r>
            <a:r>
              <a:rPr lang="en-US" smtClean="0"/>
              <a:t>.</a:t>
            </a:r>
          </a:p>
        </p:txBody>
      </p:sp>
    </p:spTree>
    <p:extLst>
      <p:ext uri="{BB962C8B-B14F-4D97-AF65-F5344CB8AC3E}">
        <p14:creationId xmlns:p14="http://schemas.microsoft.com/office/powerpoint/2010/main" val="34466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10</a:t>
            </a:fld>
            <a:endParaRPr lang="en-US"/>
          </a:p>
        </p:txBody>
      </p:sp>
    </p:spTree>
    <p:extLst>
      <p:ext uri="{BB962C8B-B14F-4D97-AF65-F5344CB8AC3E}">
        <p14:creationId xmlns:p14="http://schemas.microsoft.com/office/powerpoint/2010/main" val="370527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F930BB4-B700-416A-B5A0-9E2587379C8E}"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1EFD9-99FD-4451-A6EB-B1DFB2E02C22}"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00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4BA929-BB5E-4D45-A38C-B25AF27927FD}"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6A6895-4646-4544-AA11-1D696BC6BF3C}" type="slidenum">
              <a:rPr lang="en-US" smtClean="0"/>
              <a:pPr>
                <a:defRPr/>
              </a:pPr>
              <a:t>‹#›</a:t>
            </a:fld>
            <a:endParaRPr lang="en-US"/>
          </a:p>
        </p:txBody>
      </p:sp>
    </p:spTree>
    <p:extLst>
      <p:ext uri="{BB962C8B-B14F-4D97-AF65-F5344CB8AC3E}">
        <p14:creationId xmlns:p14="http://schemas.microsoft.com/office/powerpoint/2010/main" val="168051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00BF62A-C010-413C-B338-A74203DC49F8}"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C76B-B0AA-4B47-9F2A-F5DFA5CE6B52}" type="slidenum">
              <a:rPr lang="en-US" smtClean="0"/>
              <a:pPr>
                <a:defRPr/>
              </a:pPr>
              <a:t>‹#›</a:t>
            </a:fld>
            <a:endParaRPr lang="en-US"/>
          </a:p>
        </p:txBody>
      </p:sp>
    </p:spTree>
    <p:extLst>
      <p:ext uri="{BB962C8B-B14F-4D97-AF65-F5344CB8AC3E}">
        <p14:creationId xmlns:p14="http://schemas.microsoft.com/office/powerpoint/2010/main" val="3988013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312109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08EE19-C2B6-437A-A438-BBCAA2796433}"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30A296-48F5-46DF-BE14-A3D807CE0456}" type="slidenum">
              <a:rPr lang="en-US" smtClean="0"/>
              <a:pPr>
                <a:defRPr/>
              </a:pPr>
              <a:t>‹#›</a:t>
            </a:fld>
            <a:endParaRPr lang="en-US"/>
          </a:p>
        </p:txBody>
      </p:sp>
    </p:spTree>
    <p:extLst>
      <p:ext uri="{BB962C8B-B14F-4D97-AF65-F5344CB8AC3E}">
        <p14:creationId xmlns:p14="http://schemas.microsoft.com/office/powerpoint/2010/main" val="32855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9536459-A909-4BF4-93FB-97EF05F000B6}" type="datetimeFigureOut">
              <a:rPr lang="en-US" smtClean="0"/>
              <a:pPr>
                <a:defRPr/>
              </a:pPr>
              <a:t>3/12/2015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15346F-6991-4BF7-BF7E-CF7128ECA1AD}"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DF47213-80B4-4975-A8A1-E5BF53C80D6C}" type="datetimeFigureOut">
              <a:rPr lang="en-US" smtClean="0"/>
              <a:pPr>
                <a:defRPr/>
              </a:pPr>
              <a:t>3/12/2015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D27F63-0B10-4322-8553-9E45AE0566D5}" type="slidenum">
              <a:rPr lang="en-US" smtClean="0"/>
              <a:pPr>
                <a:defRPr/>
              </a:pPr>
              <a:t>‹#›</a:t>
            </a:fld>
            <a:endParaRPr lang="en-US"/>
          </a:p>
        </p:txBody>
      </p:sp>
    </p:spTree>
    <p:extLst>
      <p:ext uri="{BB962C8B-B14F-4D97-AF65-F5344CB8AC3E}">
        <p14:creationId xmlns:p14="http://schemas.microsoft.com/office/powerpoint/2010/main" val="143057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EAD8D24-422D-4772-9A7E-5D2391FF3759}" type="datetimeFigureOut">
              <a:rPr lang="en-US" smtClean="0"/>
              <a:pPr>
                <a:defRPr/>
              </a:pPr>
              <a:t>3/12/2015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60F501-6B92-4AB4-8AA8-79D3D89D7B11}" type="slidenum">
              <a:rPr lang="en-US" smtClean="0"/>
              <a:pPr>
                <a:defRPr/>
              </a:pPr>
              <a:t>‹#›</a:t>
            </a:fld>
            <a:endParaRPr lang="en-US"/>
          </a:p>
        </p:txBody>
      </p:sp>
    </p:spTree>
    <p:extLst>
      <p:ext uri="{BB962C8B-B14F-4D97-AF65-F5344CB8AC3E}">
        <p14:creationId xmlns:p14="http://schemas.microsoft.com/office/powerpoint/2010/main" val="96074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738D319-96EA-45C1-8394-5D3594F4E7D2}" type="datetimeFigureOut">
              <a:rPr lang="en-US" smtClean="0"/>
              <a:pPr>
                <a:defRPr/>
              </a:pPr>
              <a:t>3/12/2015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11608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3902A04E-95CA-451A-B14B-982294F3AFBF}" type="datetimeFigureOut">
              <a:rPr lang="en-US" smtClean="0"/>
              <a:pPr>
                <a:defRPr/>
              </a:pPr>
              <a:t>3/12/2015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145289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AF00F256-C8B5-416C-B1AC-E0A621CED109}" type="datetimeFigureOut">
              <a:rPr lang="en-US" smtClean="0"/>
              <a:pPr>
                <a:defRPr/>
              </a:pPr>
              <a:t>3/12/2015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1568BCE-DF79-4C94-8D88-ED1DF767684D}" type="slidenum">
              <a:rPr lang="en-US" smtClean="0"/>
              <a:pPr>
                <a:defRPr/>
              </a:pPr>
              <a:t>‹#›</a:t>
            </a:fld>
            <a:endParaRPr lang="en-US"/>
          </a:p>
        </p:txBody>
      </p:sp>
    </p:spTree>
    <p:extLst>
      <p:ext uri="{BB962C8B-B14F-4D97-AF65-F5344CB8AC3E}">
        <p14:creationId xmlns:p14="http://schemas.microsoft.com/office/powerpoint/2010/main" val="332556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F6FC1C-B9A5-4BA4-9622-5DCECFB55694}" type="datetimeFigureOut">
              <a:rPr lang="en-US" smtClean="0"/>
              <a:pPr>
                <a:defRPr/>
              </a:pPr>
              <a:t>3/12/2015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528A66-E89B-4CBF-80B9-AB4C5A07274E}" type="slidenum">
              <a:rPr lang="en-US" smtClean="0"/>
              <a:pPr>
                <a:defRPr/>
              </a:pPr>
              <a:t>‹#›</a:t>
            </a:fld>
            <a:endParaRPr lang="en-US"/>
          </a:p>
        </p:txBody>
      </p:sp>
    </p:spTree>
    <p:extLst>
      <p:ext uri="{BB962C8B-B14F-4D97-AF65-F5344CB8AC3E}">
        <p14:creationId xmlns:p14="http://schemas.microsoft.com/office/powerpoint/2010/main" val="200105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9FFFC179-21F1-4167-84C1-B4E77F16F5EC}" type="datetimeFigureOut">
              <a:rPr lang="en-US" smtClean="0"/>
              <a:pPr>
                <a:defRPr/>
              </a:pPr>
              <a:t>3/12/2015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85AC67A-A9F0-4D48-863A-BA6E8AAEF4A4}"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909124"/>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1219199"/>
          </a:xfrm>
        </p:spPr>
        <p:txBody>
          <a:bodyPr>
            <a:noAutofit/>
          </a:bodyPr>
          <a:lstStyle/>
          <a:p>
            <a:r>
              <a:rPr lang="en-US" sz="5400" dirty="0" smtClean="0">
                <a:latin typeface="Calibri" pitchFamily="34" charset="0"/>
              </a:rPr>
              <a:t>Cardiovascular  System. </a:t>
            </a:r>
            <a:br>
              <a:rPr lang="en-US" sz="5400" dirty="0" smtClean="0">
                <a:latin typeface="Calibri" pitchFamily="34" charset="0"/>
              </a:rPr>
            </a:br>
            <a:r>
              <a:rPr lang="en-US" sz="5400" dirty="0" smtClean="0">
                <a:latin typeface="Calibri" pitchFamily="34" charset="0"/>
              </a:rPr>
              <a:t>IHD, Angina &amp; MI</a:t>
            </a:r>
          </a:p>
        </p:txBody>
      </p:sp>
      <p:sp>
        <p:nvSpPr>
          <p:cNvPr id="10243" name="Rectangle 3"/>
          <p:cNvSpPr>
            <a:spLocks noGrp="1" noChangeArrowheads="1"/>
          </p:cNvSpPr>
          <p:nvPr>
            <p:ph type="subTitle" idx="1"/>
          </p:nvPr>
        </p:nvSpPr>
        <p:spPr>
          <a:xfrm>
            <a:off x="762000" y="2819400"/>
            <a:ext cx="7772400" cy="1733104"/>
          </a:xfrm>
        </p:spPr>
        <p:txBody>
          <a:bodyPr>
            <a:normAutofit fontScale="62500" lnSpcReduction="20000"/>
          </a:bodyPr>
          <a:lstStyle/>
          <a:p>
            <a:r>
              <a:rPr lang="en-US" b="1" dirty="0" smtClean="0">
                <a:latin typeface="Calibri" pitchFamily="34" charset="0"/>
              </a:rPr>
              <a:t>Sufia Husain</a:t>
            </a:r>
          </a:p>
          <a:p>
            <a:r>
              <a:rPr lang="en-US" b="1" dirty="0" smtClean="0">
                <a:latin typeface="Calibri" pitchFamily="34" charset="0"/>
              </a:rPr>
              <a:t>Pathology Department</a:t>
            </a:r>
          </a:p>
          <a:p>
            <a:r>
              <a:rPr lang="en-US" b="1" dirty="0" smtClean="0">
                <a:latin typeface="Calibri" pitchFamily="34" charset="0"/>
              </a:rPr>
              <a:t>KSU, Riyadh</a:t>
            </a:r>
          </a:p>
          <a:p>
            <a:r>
              <a:rPr lang="en-US" b="1" dirty="0" smtClean="0">
                <a:latin typeface="Calibri" pitchFamily="34" charset="0"/>
              </a:rPr>
              <a:t>March 2015</a:t>
            </a:r>
          </a:p>
          <a:p>
            <a:r>
              <a:rPr lang="en-US" b="1" dirty="0" smtClean="0"/>
              <a:t>Reference: Robbins &amp; </a:t>
            </a:r>
            <a:r>
              <a:rPr lang="en-US" b="1" dirty="0" err="1" smtClean="0"/>
              <a:t>Cotran</a:t>
            </a:r>
            <a:r>
              <a:rPr lang="en-US" b="1" dirty="0" smtClean="0"/>
              <a:t> Pathology and Rubin’s Patholo</a:t>
            </a:r>
            <a:r>
              <a:rPr lang="en-US" dirty="0" smtClean="0"/>
              <a:t>gy</a:t>
            </a:r>
          </a:p>
          <a:p>
            <a:endParaRPr lang="ar-SA" dirty="0" smtClean="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r>
              <a:rPr lang="en-US" sz="1400" dirty="0" smtClean="0">
                <a:latin typeface="Calibri" pitchFamily="34" charset="0"/>
                <a:ea typeface="Times New Roman (Arabic)"/>
                <a:cs typeface="Times New Roman (Arabic)"/>
              </a:rPr>
              <a:t>.</a:t>
            </a:r>
            <a:endParaRPr lang="en-US" sz="1400" dirty="0">
              <a:latin typeface="Calibri" pitchFamily="34" charset="0"/>
              <a:ea typeface="Times New Roman (Arabic)"/>
              <a:cs typeface="Times New Roman (Arab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closely related </a:t>
            </a:r>
            <a:r>
              <a:rPr lang="en-US" sz="2100" dirty="0" smtClean="0">
                <a:latin typeface="Calibri" pitchFamily="34" charset="0"/>
              </a:rPr>
              <a:t>conditions/syndromes that come under IHD are:</a:t>
            </a:r>
            <a:endParaRPr lang="en-US" sz="2100" dirty="0">
              <a:latin typeface="Calibri" pitchFamily="34" charset="0"/>
            </a:endParaRP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a:t>
            </a:r>
            <a:r>
              <a:rPr lang="en-US" sz="2100" dirty="0" smtClean="0">
                <a:latin typeface="Calibri" pitchFamily="34" charset="0"/>
              </a:rPr>
              <a:t>infarction (MI).</a:t>
            </a:r>
            <a:endParaRPr lang="en-US" sz="2100" dirty="0">
              <a:latin typeface="Calibri" pitchFamily="34" charset="0"/>
            </a:endParaRP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Tree>
    <p:extLst>
      <p:ext uri="{BB962C8B-B14F-4D97-AF65-F5344CB8AC3E}">
        <p14:creationId xmlns:p14="http://schemas.microsoft.com/office/powerpoint/2010/main" val="115150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sz="3400" dirty="0" smtClean="0">
                <a:latin typeface="Calibri" pitchFamily="34" charset="0"/>
              </a:rPr>
              <a:t/>
            </a:r>
            <a:br>
              <a:rPr lang="en-US" sz="3400" dirty="0" smtClean="0">
                <a:latin typeface="Calibri" pitchFamily="34" charset="0"/>
              </a:rPr>
            </a:br>
            <a:r>
              <a:rPr lang="en-US" sz="3400" dirty="0" smtClean="0">
                <a:latin typeface="Calibri" pitchFamily="34" charset="0"/>
              </a:rPr>
              <a:t> Angina pectoris</a:t>
            </a:r>
          </a:p>
        </p:txBody>
      </p:sp>
      <p:sp>
        <p:nvSpPr>
          <p:cNvPr id="23554" name="Rectangle 3"/>
          <p:cNvSpPr>
            <a:spLocks noGrp="1" noChangeArrowheads="1"/>
          </p:cNvSpPr>
          <p:nvPr>
            <p:ph idx="1"/>
          </p:nvPr>
        </p:nvSpPr>
        <p:spPr/>
        <p:txBody>
          <a:bodyPr/>
          <a:lstStyle/>
          <a:p>
            <a:pPr marL="365125" lvl="1" indent="-255588" eaLnBrk="1" hangingPunct="1">
              <a:spcBef>
                <a:spcPts val="400"/>
              </a:spcBef>
              <a:buSzPct val="68000"/>
              <a:buFont typeface="Wingdings 3" pitchFamily="18" charset="2"/>
              <a:buChar char=""/>
            </a:pPr>
            <a:r>
              <a:rPr lang="en-US" dirty="0" smtClean="0">
                <a:latin typeface="Calibri" pitchFamily="34" charset="0"/>
              </a:rPr>
              <a:t>Angina pectoris is a type of IHD characterized by paroxysmal and usually recurrent attacks of </a:t>
            </a:r>
            <a:r>
              <a:rPr lang="en-US" dirty="0" err="1" smtClean="0">
                <a:latin typeface="Calibri" pitchFamily="34" charset="0"/>
              </a:rPr>
              <a:t>substernal</a:t>
            </a:r>
            <a:r>
              <a:rPr lang="en-US" dirty="0" smtClean="0">
                <a:latin typeface="Calibri" pitchFamily="34" charset="0"/>
              </a:rPr>
              <a:t> or precordial chest discomfort, described as constricting, crushing, squeezing, choking, or knifelike pain.</a:t>
            </a:r>
            <a:r>
              <a:rPr lang="en-CA" dirty="0" smtClean="0">
                <a:latin typeface="Calibri" pitchFamily="34" charset="0"/>
              </a:rPr>
              <a:t> The pain may radiate down the left arm or to the left jaw </a:t>
            </a:r>
            <a:r>
              <a:rPr lang="en-CA" i="1" dirty="0" smtClean="0">
                <a:latin typeface="Calibri" pitchFamily="34" charset="0"/>
              </a:rPr>
              <a:t>(called as referred pain)</a:t>
            </a:r>
            <a:r>
              <a:rPr lang="en-US" b="1" i="1" dirty="0" smtClean="0">
                <a:latin typeface="Calibri" pitchFamily="34" charset="0"/>
              </a:rPr>
              <a:t> . </a:t>
            </a:r>
            <a:endParaRPr lang="en-CA" b="1" dirty="0" smtClean="0">
              <a:latin typeface="Calibri" pitchFamily="34" charset="0"/>
            </a:endParaRPr>
          </a:p>
          <a:p>
            <a:pPr marL="365125" lvl="1" indent="-255588">
              <a:spcBef>
                <a:spcPts val="400"/>
              </a:spcBef>
              <a:buSzPct val="68000"/>
              <a:buFont typeface="Wingdings 3" pitchFamily="18" charset="2"/>
              <a:buChar char=""/>
            </a:pPr>
            <a:r>
              <a:rPr lang="en-US" dirty="0">
                <a:latin typeface="Calibri" pitchFamily="34" charset="0"/>
              </a:rPr>
              <a:t>Angina pectoris </a:t>
            </a:r>
            <a:r>
              <a:rPr lang="en-US" dirty="0" smtClean="0">
                <a:latin typeface="Calibri" pitchFamily="34" charset="0"/>
              </a:rPr>
              <a:t>is d</a:t>
            </a:r>
            <a:r>
              <a:rPr lang="en-CA" dirty="0" err="1" smtClean="0">
                <a:latin typeface="Calibri" pitchFamily="34" charset="0"/>
              </a:rPr>
              <a:t>ue</a:t>
            </a:r>
            <a:r>
              <a:rPr lang="en-CA" dirty="0" smtClean="0">
                <a:latin typeface="Calibri" pitchFamily="34" charset="0"/>
              </a:rPr>
              <a:t> to inadequate perfusion and is </a:t>
            </a:r>
            <a:r>
              <a:rPr lang="en-US" dirty="0" smtClean="0">
                <a:latin typeface="Calibri" pitchFamily="34" charset="0"/>
              </a:rPr>
              <a:t>caused by transient (15 seconds to 15 minutes) myocardial ischemia that falls short of inducing the cellular necrosis that defines infarction i.e. duration and severity is not sufficient for infarction</a:t>
            </a:r>
          </a:p>
          <a:p>
            <a:pPr marL="365125" lvl="1" indent="-255588" eaLnBrk="1" hangingPunct="1">
              <a:spcBef>
                <a:spcPts val="400"/>
              </a:spcBef>
              <a:buSzPct val="68000"/>
              <a:buFont typeface="Wingdings 3" pitchFamily="18" charset="2"/>
              <a:buChar char=""/>
            </a:pPr>
            <a:r>
              <a:rPr lang="en-US" dirty="0" smtClean="0">
                <a:latin typeface="Calibri" pitchFamily="34" charset="0"/>
              </a:rPr>
              <a:t>There </a:t>
            </a:r>
            <a:r>
              <a:rPr lang="en-US" dirty="0">
                <a:latin typeface="Calibri" pitchFamily="34" charset="0"/>
              </a:rPr>
              <a:t>are three </a:t>
            </a:r>
            <a:r>
              <a:rPr lang="en-US" dirty="0" smtClean="0">
                <a:latin typeface="Calibri" pitchFamily="34" charset="0"/>
              </a:rPr>
              <a:t>types of </a:t>
            </a:r>
            <a:r>
              <a:rPr lang="en-US" dirty="0">
                <a:latin typeface="Calibri" pitchFamily="34" charset="0"/>
              </a:rPr>
              <a:t>angina pectoris: </a:t>
            </a:r>
          </a:p>
          <a:p>
            <a:pPr marL="623887" indent="-514350">
              <a:buAutoNum type="arabicParenBoth"/>
            </a:pPr>
            <a:r>
              <a:rPr lang="en-US" sz="1800" dirty="0">
                <a:latin typeface="Calibri" pitchFamily="34" charset="0"/>
              </a:rPr>
              <a:t>Stable or typical angina</a:t>
            </a:r>
          </a:p>
          <a:p>
            <a:pPr marL="623887" indent="-514350">
              <a:buAutoNum type="arabicParenBoth"/>
            </a:pPr>
            <a:r>
              <a:rPr lang="en-US" sz="1800" dirty="0" err="1">
                <a:latin typeface="Calibri" pitchFamily="34" charset="0"/>
              </a:rPr>
              <a:t>Prinzmetal</a:t>
            </a:r>
            <a:r>
              <a:rPr lang="en-US" sz="1800" dirty="0">
                <a:latin typeface="Calibri" pitchFamily="34" charset="0"/>
              </a:rPr>
              <a:t> or variant angina</a:t>
            </a:r>
          </a:p>
          <a:p>
            <a:pPr marL="623887" indent="-514350">
              <a:buAutoNum type="arabicParenBoth"/>
            </a:pPr>
            <a:r>
              <a:rPr lang="en-US" sz="1800" dirty="0">
                <a:latin typeface="Calibri" pitchFamily="34" charset="0"/>
              </a:rPr>
              <a:t>Unstable or crescendo angina</a:t>
            </a:r>
          </a:p>
          <a:p>
            <a:pPr marL="365125" lvl="1" indent="-255588" eaLnBrk="1" hangingPunct="1">
              <a:spcBef>
                <a:spcPts val="400"/>
              </a:spcBef>
              <a:buSzPct val="68000"/>
              <a:buFont typeface="Wingdings 3" pitchFamily="18" charset="2"/>
              <a:buChar char=""/>
            </a:pPr>
            <a:endParaRPr lang="en-CA"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00100" y="643792"/>
            <a:ext cx="7543800" cy="856396"/>
          </a:xfrm>
        </p:spPr>
        <p:txBody>
          <a:bodyPr>
            <a:normAutofit fontScale="90000"/>
          </a:bodyPr>
          <a:lstStyle/>
          <a:p>
            <a:pPr>
              <a:defRPr/>
            </a:pPr>
            <a:r>
              <a:rPr lang="en-US" sz="2700" b="1" dirty="0" smtClean="0">
                <a:latin typeface="Calibri" pitchFamily="34" charset="0"/>
              </a:rPr>
              <a:t>Angina pectoris: Stable angina/ typical angina pectoris: </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p:txBody>
      </p:sp>
      <p:sp>
        <p:nvSpPr>
          <p:cNvPr id="57347" name="Rectangle 3"/>
          <p:cNvSpPr>
            <a:spLocks noGrp="1" noChangeArrowheads="1"/>
          </p:cNvSpPr>
          <p:nvPr>
            <p:ph idx="1"/>
          </p:nvPr>
        </p:nvSpPr>
        <p:spPr>
          <a:xfrm>
            <a:off x="457200" y="1481138"/>
            <a:ext cx="8229600" cy="4919662"/>
          </a:xfrm>
        </p:spPr>
        <p:txBody>
          <a:bodyPr>
            <a:normAutofit fontScale="92500"/>
          </a:bodyPr>
          <a:lstStyle/>
          <a:p>
            <a:pPr marL="365760" indent="-256032" eaLnBrk="1" fontAlgn="auto" hangingPunct="1">
              <a:lnSpc>
                <a:spcPct val="90000"/>
              </a:lnSpc>
              <a:spcAft>
                <a:spcPts val="0"/>
              </a:spcAft>
              <a:buNone/>
              <a:defRPr/>
            </a:pPr>
            <a:endParaRPr lang="en-US" sz="2600" b="1" dirty="0" smtClean="0">
              <a:latin typeface="Calibri" pitchFamily="34" charset="0"/>
            </a:endParaRPr>
          </a:p>
          <a:p>
            <a:pPr marL="365760" lvl="1" indent="-256032">
              <a:spcBef>
                <a:spcPts val="400"/>
              </a:spcBef>
              <a:spcAft>
                <a:spcPts val="0"/>
              </a:spcAft>
              <a:buSzPct val="68000"/>
              <a:buFont typeface="Wingdings 3"/>
              <a:buChar char=""/>
              <a:defRPr/>
            </a:pPr>
            <a:r>
              <a:rPr lang="en-US" sz="2400" b="1" dirty="0">
                <a:latin typeface="Calibri" pitchFamily="34" charset="0"/>
              </a:rPr>
              <a:t>Stable angina/ typical </a:t>
            </a:r>
            <a:r>
              <a:rPr lang="en-US" sz="2400" b="1" dirty="0" smtClean="0">
                <a:latin typeface="Calibri" pitchFamily="34" charset="0"/>
              </a:rPr>
              <a:t>angina is </a:t>
            </a:r>
            <a:r>
              <a:rPr lang="en-US" sz="2600" dirty="0" smtClean="0">
                <a:latin typeface="Calibri" pitchFamily="34" charset="0"/>
              </a:rPr>
              <a:t>the most common form of angina. It is caused by </a:t>
            </a:r>
            <a:r>
              <a:rPr lang="en-CA" sz="2600" dirty="0" smtClean="0">
                <a:latin typeface="Calibri" pitchFamily="34" charset="0"/>
              </a:rPr>
              <a:t>atherosclerotic disease with usually ≥70% to 75% narrowing of lumen i.e. (critical stenosis or fixed chronic stable stenosis).</a:t>
            </a:r>
          </a:p>
          <a:p>
            <a:pPr marL="365760" lvl="1" indent="-256032" eaLnBrk="1" fontAlgn="auto" hangingPunct="1">
              <a:lnSpc>
                <a:spcPct val="90000"/>
              </a:lnSpc>
              <a:spcBef>
                <a:spcPts val="400"/>
              </a:spcBef>
              <a:spcAft>
                <a:spcPts val="0"/>
              </a:spcAft>
              <a:buSzPct val="68000"/>
              <a:buFont typeface="Wingdings 3"/>
              <a:buChar char=""/>
              <a:defRPr/>
            </a:pPr>
            <a:r>
              <a:rPr lang="en-CA" sz="2600" dirty="0" smtClean="0">
                <a:latin typeface="Calibri" pitchFamily="34" charset="0"/>
              </a:rPr>
              <a:t>This </a:t>
            </a:r>
            <a:r>
              <a:rPr lang="en-US" sz="2600" dirty="0" smtClean="0">
                <a:latin typeface="Calibri" pitchFamily="34" charset="0"/>
              </a:rPr>
              <a:t>reduction (70 to 75% stenosis) of coronary vessels makes the heart vulnerable, so  whenever there is increased demand, e.g.  physical activity, emotional excitement, or any other cause of increased cardiac workload, there is angina pain.</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The chest pain is episodic and associated with exertion or some other form of stress.</a:t>
            </a:r>
          </a:p>
          <a:p>
            <a:pPr marL="365760" indent="-256032" eaLnBrk="1" fontAlgn="auto" hangingPunct="1">
              <a:lnSpc>
                <a:spcPct val="90000"/>
              </a:lnSpc>
              <a:spcAft>
                <a:spcPts val="0"/>
              </a:spcAft>
              <a:buFont typeface="Wingdings 3"/>
              <a:buChar char=""/>
              <a:defRPr/>
            </a:pPr>
            <a:r>
              <a:rPr lang="en-US" sz="2600" dirty="0" smtClean="0">
                <a:latin typeface="Calibri" pitchFamily="34" charset="0"/>
              </a:rPr>
              <a:t>Is usually relieved by rest (thereby decreasing demand) or with  a strong vasodilator</a:t>
            </a:r>
            <a:r>
              <a:rPr lang="en-US" sz="2600" dirty="0">
                <a:latin typeface="Calibri" pitchFamily="34" charset="0"/>
              </a:rPr>
              <a:t> </a:t>
            </a:r>
            <a:r>
              <a:rPr lang="en-US" sz="2600" dirty="0" smtClean="0">
                <a:latin typeface="Calibri" pitchFamily="34" charset="0"/>
              </a:rPr>
              <a:t>like nitroglycerin.</a:t>
            </a:r>
          </a:p>
          <a:p>
            <a:pPr marL="365760" indent="-256032" eaLnBrk="1" fontAlgn="auto" hangingPunct="1">
              <a:lnSpc>
                <a:spcPct val="90000"/>
              </a:lnSpc>
              <a:spcAft>
                <a:spcPts val="0"/>
              </a:spcAft>
              <a:buFont typeface="Wingdings 3"/>
              <a:buChar char=""/>
              <a:defRPr/>
            </a:pPr>
            <a:endParaRPr lang="en-US" sz="2800" b="1" i="1" dirty="0" smtClean="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defRPr/>
            </a:pPr>
            <a:r>
              <a:rPr lang="en-US" sz="3100" b="1" dirty="0" smtClean="0">
                <a:latin typeface="Calibri" pitchFamily="34" charset="0"/>
              </a:rPr>
              <a:t>Angina Pectoris:  Unstable or crescendo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60419" name="Rectangle 3"/>
          <p:cNvSpPr>
            <a:spLocks noGrp="1" noChangeArrowheads="1"/>
          </p:cNvSpPr>
          <p:nvPr>
            <p:ph idx="1"/>
          </p:nvPr>
        </p:nvSpPr>
        <p:spPr>
          <a:xfrm>
            <a:off x="0" y="1712597"/>
            <a:ext cx="5181600"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smtClean="0">
                <a:latin typeface="Calibri"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dirty="0" smtClean="0">
                <a:latin typeface="Calibri" pitchFamily="34" charset="0"/>
              </a:rPr>
              <a:t>Pain occurs with progressively increasing frequency, and is precipitated with progressively less exertion, even at rest, and tends to be of more prolonged duration. </a:t>
            </a:r>
          </a:p>
          <a:p>
            <a:pPr marL="365760" indent="-256032" eaLnBrk="1" fontAlgn="auto" hangingPunct="1">
              <a:lnSpc>
                <a:spcPct val="90000"/>
              </a:lnSpc>
              <a:spcAft>
                <a:spcPts val="0"/>
              </a:spcAft>
              <a:buFont typeface="Wingdings 3"/>
              <a:buChar char=""/>
              <a:defRPr/>
            </a:pPr>
            <a:r>
              <a:rPr lang="en-US" dirty="0" smtClean="0">
                <a:latin typeface="Calibri" pitchFamily="34" charset="0"/>
              </a:rPr>
              <a:t>It is induced by disruption or rupture of an atheroma plaque with superimposed partial thrombosis. </a:t>
            </a:r>
          </a:p>
          <a:p>
            <a:pPr marL="365760" indent="-256032" eaLnBrk="1" fontAlgn="auto" hangingPunct="1">
              <a:lnSpc>
                <a:spcPct val="90000"/>
              </a:lnSpc>
              <a:spcAft>
                <a:spcPts val="0"/>
              </a:spcAft>
              <a:buFont typeface="Wingdings 3"/>
              <a:buChar char=""/>
              <a:defRPr/>
            </a:pPr>
            <a:r>
              <a:rPr lang="en-US" dirty="0" smtClean="0">
                <a:latin typeface="Calibri" pitchFamily="34" charset="0"/>
              </a:rPr>
              <a:t>Unstable angina is often the precursor of subsequent acute MI. Thus also called as </a:t>
            </a:r>
            <a:r>
              <a:rPr lang="en-US" dirty="0" err="1" smtClean="0">
                <a:latin typeface="Calibri" pitchFamily="34" charset="0"/>
              </a:rPr>
              <a:t>preinfarction</a:t>
            </a:r>
            <a:r>
              <a:rPr lang="en-US" dirty="0" smtClean="0">
                <a:latin typeface="Calibri" pitchFamily="34" charset="0"/>
              </a:rPr>
              <a:t> angina</a:t>
            </a:r>
            <a:r>
              <a:rPr lang="en-US" sz="2400" dirty="0" smtClean="0">
                <a:latin typeface="Calibri" pitchFamily="34" charset="0"/>
              </a:rPr>
              <a:t>.</a:t>
            </a:r>
          </a:p>
        </p:txBody>
      </p:sp>
      <p:pic>
        <p:nvPicPr>
          <p:cNvPr id="4" name="Picture 3" descr="f013004"/>
          <p:cNvPicPr>
            <a:picLocks noChangeAspect="1" noChangeArrowheads="1"/>
          </p:cNvPicPr>
          <p:nvPr/>
        </p:nvPicPr>
        <p:blipFill>
          <a:blip r:embed="rId3" cstate="print"/>
          <a:srcRect/>
          <a:stretch>
            <a:fillRect/>
          </a:stretch>
        </p:blipFill>
        <p:spPr bwMode="auto">
          <a:xfrm>
            <a:off x="5334000" y="1524000"/>
            <a:ext cx="3810000" cy="533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defRPr/>
            </a:pPr>
            <a:r>
              <a:rPr lang="en-US" sz="3100" b="1" dirty="0" smtClean="0">
                <a:latin typeface="Calibri" pitchFamily="34" charset="0"/>
              </a:rPr>
              <a:t>Angina Pectoris: </a:t>
            </a:r>
            <a:r>
              <a:rPr lang="en-US" sz="3100" b="1" dirty="0" err="1" smtClean="0">
                <a:latin typeface="Calibri" pitchFamily="34" charset="0"/>
              </a:rPr>
              <a:t>Prinzmetal</a:t>
            </a:r>
            <a:r>
              <a:rPr lang="en-US" sz="3100" b="1" dirty="0" smtClean="0">
                <a:latin typeface="Calibri" pitchFamily="34" charset="0"/>
              </a:rPr>
              <a:t> variant angina:</a:t>
            </a:r>
            <a:r>
              <a:rPr lang="en-US" b="1" dirty="0" smtClean="0">
                <a:latin typeface="Calibri" pitchFamily="34" charset="0"/>
              </a:rPr>
              <a:t/>
            </a:r>
            <a:br>
              <a:rPr lang="en-US" b="1" dirty="0" smtClean="0">
                <a:latin typeface="Calibri" pitchFamily="34" charset="0"/>
              </a:rPr>
            </a:br>
            <a:endParaRPr lang="en-US" dirty="0" smtClean="0">
              <a:latin typeface="Calibri" pitchFamily="34" charset="0"/>
            </a:endParaRPr>
          </a:p>
        </p:txBody>
      </p:sp>
      <p:sp>
        <p:nvSpPr>
          <p:cNvPr id="27650" name="Rectangle 3"/>
          <p:cNvSpPr>
            <a:spLocks noGrp="1" noChangeArrowheads="1"/>
          </p:cNvSpPr>
          <p:nvPr>
            <p:ph idx="1"/>
          </p:nvPr>
        </p:nvSpPr>
        <p:spPr/>
        <p:txBody>
          <a:bodyPr/>
          <a:lstStyle/>
          <a:p>
            <a:pPr>
              <a:buFont typeface="Wingdings" pitchFamily="2" charset="2"/>
              <a:buChar char="Ø"/>
            </a:pPr>
            <a:endParaRPr lang="en-US" dirty="0" smtClean="0">
              <a:latin typeface="Calibri" pitchFamily="34" charset="0"/>
            </a:endParaRPr>
          </a:p>
          <a:p>
            <a:pPr>
              <a:buFont typeface="Wingdings" pitchFamily="2" charset="2"/>
              <a:buChar char="Ø"/>
            </a:pPr>
            <a:r>
              <a:rPr lang="en-US" dirty="0" smtClean="0">
                <a:latin typeface="Calibri" pitchFamily="34" charset="0"/>
              </a:rPr>
              <a:t>is an uncommon pattern of episodic angina that occurs at rest and is due to coronary artery spasm. </a:t>
            </a:r>
          </a:p>
          <a:p>
            <a:pPr>
              <a:buFont typeface="Wingdings" pitchFamily="2" charset="2"/>
              <a:buChar char="Ø"/>
            </a:pPr>
            <a:r>
              <a:rPr lang="en-US" dirty="0" err="1" smtClean="0">
                <a:latin typeface="Calibri" pitchFamily="34" charset="0"/>
              </a:rPr>
              <a:t>Prinzmetal</a:t>
            </a:r>
            <a:r>
              <a:rPr lang="en-US" dirty="0" smtClean="0">
                <a:latin typeface="Calibri" pitchFamily="34" charset="0"/>
              </a:rPr>
              <a:t> angina generally responds promptly to vasodilators, such as nitroglycerin and calcium channel blockers.</a:t>
            </a:r>
          </a:p>
          <a:p>
            <a:pPr>
              <a:buFont typeface="Wingdings" pitchFamily="2" charset="2"/>
              <a:buChar char="Ø"/>
            </a:pPr>
            <a:r>
              <a:rPr lang="en-US" dirty="0" smtClean="0">
                <a:latin typeface="Calibri" pitchFamily="34" charset="0"/>
              </a:rPr>
              <a:t>Not related to atherosclerotic disease</a:t>
            </a:r>
          </a:p>
          <a:p>
            <a:pPr>
              <a:buFont typeface="Wingdings" pitchFamily="2" charset="2"/>
              <a:buChar char="Ø"/>
            </a:pPr>
            <a:r>
              <a:rPr lang="en-CA" dirty="0" smtClean="0">
                <a:latin typeface="Calibri" pitchFamily="34" charset="0"/>
              </a:rPr>
              <a:t>The </a:t>
            </a:r>
            <a:r>
              <a:rPr lang="en-CA" dirty="0" err="1" smtClean="0">
                <a:latin typeface="Calibri" pitchFamily="34" charset="0"/>
              </a:rPr>
              <a:t>etiology</a:t>
            </a:r>
            <a:r>
              <a:rPr lang="en-CA" dirty="0" smtClean="0">
                <a:latin typeface="Calibri" pitchFamily="34" charset="0"/>
              </a:rPr>
              <a:t> is not clear.</a:t>
            </a:r>
          </a:p>
          <a:p>
            <a:pPr eaLnBrk="1" hangingPunct="1"/>
            <a:endParaRPr lang="en-US" dirty="0" smtClean="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Angina Pectoris. summary</a:t>
            </a:r>
          </a:p>
        </p:txBody>
      </p:sp>
      <p:sp>
        <p:nvSpPr>
          <p:cNvPr id="29699" name="Rectangle 3"/>
          <p:cNvSpPr>
            <a:spLocks noGrp="1" noChangeArrowheads="1"/>
          </p:cNvSpPr>
          <p:nvPr>
            <p:ph idx="1"/>
          </p:nvPr>
        </p:nvSpPr>
        <p:spPr>
          <a:xfrm>
            <a:off x="1371600" y="1600200"/>
            <a:ext cx="7162800" cy="4876800"/>
          </a:xfrm>
        </p:spPr>
        <p:txBody>
          <a:bodyPr>
            <a:normAutofit/>
          </a:bodyPr>
          <a:lstStyle/>
          <a:p>
            <a:pPr marL="457200" indent="-457200" eaLnBrk="1" hangingPunct="1">
              <a:buClr>
                <a:srgbClr val="00CCFF"/>
              </a:buClr>
              <a:buSzPct val="90000"/>
            </a:pPr>
            <a:endParaRPr lang="en-US" sz="2800" dirty="0" smtClean="0">
              <a:latin typeface="Calibri" pitchFamily="34" charset="0"/>
            </a:endParaRPr>
          </a:p>
          <a:p>
            <a:pPr marL="457200" indent="-457200" eaLnBrk="1" hangingPunct="1">
              <a:buClr>
                <a:srgbClr val="00CCFF"/>
              </a:buClr>
              <a:buSzPct val="90000"/>
            </a:pPr>
            <a:r>
              <a:rPr lang="en-US" dirty="0" smtClean="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b="1" dirty="0" smtClean="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b="1" dirty="0" err="1" smtClean="0">
                <a:latin typeface="Arial" panose="020B0604020202020204" pitchFamily="34" charset="0"/>
                <a:cs typeface="Arial" panose="020B0604020202020204" pitchFamily="34" charset="0"/>
              </a:rPr>
              <a:t>Prinzmetal</a:t>
            </a:r>
            <a:r>
              <a:rPr lang="en-US" b="1" dirty="0" smtClean="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smtClean="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Myocardial Infarction (MI)</a:t>
            </a:r>
          </a:p>
        </p:txBody>
      </p:sp>
      <p:sp>
        <p:nvSpPr>
          <p:cNvPr id="31746" name="Rectangle 3"/>
          <p:cNvSpPr>
            <a:spLocks noGrp="1" noChangeArrowheads="1"/>
          </p:cNvSpPr>
          <p:nvPr>
            <p:ph idx="1"/>
          </p:nvPr>
        </p:nvSpPr>
        <p:spPr/>
        <p:txBody>
          <a:bodyPr/>
          <a:lstStyle/>
          <a:p>
            <a:pPr eaLnBrk="1" hangingPunct="1">
              <a:buFont typeface="Wingdings" pitchFamily="2" charset="2"/>
              <a:buNone/>
            </a:pPr>
            <a:endParaRPr lang="en-US" dirty="0" smtClean="0">
              <a:latin typeface="Calibri" pitchFamily="34" charset="0"/>
            </a:endParaRPr>
          </a:p>
          <a:p>
            <a:pPr eaLnBrk="1" hangingPunct="1"/>
            <a:r>
              <a:rPr lang="en-US" dirty="0" smtClean="0">
                <a:latin typeface="Calibri" pitchFamily="34" charset="0"/>
              </a:rPr>
              <a:t>Definition: MI, also known as "heart attack," is the death of cardiac muscle (</a:t>
            </a:r>
            <a:r>
              <a:rPr lang="en-US" dirty="0" err="1" smtClean="0">
                <a:latin typeface="Calibri" pitchFamily="34" charset="0"/>
              </a:rPr>
              <a:t>coagulative</a:t>
            </a:r>
            <a:r>
              <a:rPr lang="en-US" dirty="0" smtClean="0">
                <a:latin typeface="Calibri" pitchFamily="34" charset="0"/>
              </a:rPr>
              <a:t> necrosis) resulting from ischemia.</a:t>
            </a:r>
          </a:p>
          <a:p>
            <a:pPr eaLnBrk="1" hangingPunct="1"/>
            <a:r>
              <a:rPr lang="en-US" dirty="0" smtClean="0">
                <a:latin typeface="Calibri" pitchFamily="34" charset="0"/>
              </a:rPr>
              <a:t>Risks are the same as those of coronary atherosclerosis.</a:t>
            </a:r>
          </a:p>
        </p:txBody>
      </p:sp>
      <p:pic>
        <p:nvPicPr>
          <p:cNvPr id="2" name="Picture 1"/>
          <p:cNvPicPr>
            <a:picLocks noChangeAspect="1"/>
          </p:cNvPicPr>
          <p:nvPr/>
        </p:nvPicPr>
        <p:blipFill>
          <a:blip r:embed="rId3" cstate="print"/>
          <a:stretch>
            <a:fillRect/>
          </a:stretch>
        </p:blipFill>
        <p:spPr>
          <a:xfrm>
            <a:off x="5105400" y="3657600"/>
            <a:ext cx="3886605" cy="3124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4380" y="228600"/>
            <a:ext cx="7543800" cy="1450757"/>
          </a:xfrm>
        </p:spPr>
        <p:txBody>
          <a:bodyPr>
            <a:normAutofit/>
          </a:bodyPr>
          <a:lstStyle/>
          <a:p>
            <a:pPr eaLnBrk="1" fontAlgn="auto" hangingPunct="1">
              <a:spcAft>
                <a:spcPts val="0"/>
              </a:spcAft>
              <a:defRPr/>
            </a:pPr>
            <a:r>
              <a:rPr lang="en-US" sz="3200" b="1" dirty="0" smtClean="0">
                <a:latin typeface="Calibri" pitchFamily="34" charset="0"/>
              </a:rPr>
              <a:t>MI: commonly affected coronary vessel in persons with right dominant </a:t>
            </a:r>
            <a:r>
              <a:rPr lang="en-CA" sz="3200" b="1" dirty="0" smtClean="0">
                <a:latin typeface="Calibri" pitchFamily="34" charset="0"/>
              </a:rPr>
              <a:t>coronary artery heart (90% of population)</a:t>
            </a:r>
            <a:endParaRPr lang="en-US" sz="3200" b="1" dirty="0" smtClean="0">
              <a:latin typeface="Calibri" pitchFamily="34" charset="0"/>
            </a:endParaRPr>
          </a:p>
        </p:txBody>
      </p:sp>
      <p:sp>
        <p:nvSpPr>
          <p:cNvPr id="86019" name="Rectangle 3"/>
          <p:cNvSpPr>
            <a:spLocks noGrp="1" noChangeArrowheads="1"/>
          </p:cNvSpPr>
          <p:nvPr>
            <p:ph sz="half" idx="1"/>
          </p:nvPr>
        </p:nvSpPr>
        <p:spPr>
          <a:xfrm>
            <a:off x="0" y="1845734"/>
            <a:ext cx="3810000" cy="4023360"/>
          </a:xfrm>
        </p:spPr>
        <p:txBody>
          <a:bodyPr rtlCol="0">
            <a:normAutofit fontScale="77500" lnSpcReduction="20000"/>
          </a:bodyPr>
          <a:lstStyle/>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anterior descending artery (40-50%):  </a:t>
            </a:r>
            <a:r>
              <a:rPr lang="en-US" sz="2800" dirty="0" smtClean="0">
                <a:latin typeface="Calibri" pitchFamily="34" charset="0"/>
              </a:rPr>
              <a:t>it supplies the anterior left ventricle, apex and anterior two thirds of interventricular septum.</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Right coronary artery (30-40%):  </a:t>
            </a:r>
            <a:r>
              <a:rPr lang="en-US" sz="2800" dirty="0" smtClean="0">
                <a:latin typeface="Calibri" pitchFamily="34" charset="0"/>
              </a:rPr>
              <a:t>it supplies the posterior wall of the left ventricle, posterior one third of interventricular septum.</a:t>
            </a:r>
          </a:p>
          <a:p>
            <a:pPr marL="365760" indent="-256032" eaLnBrk="1" fontAlgn="auto" hangingPunct="1">
              <a:lnSpc>
                <a:spcPct val="90000"/>
              </a:lnSpc>
              <a:spcAft>
                <a:spcPts val="0"/>
              </a:spcAft>
              <a:buFont typeface="Wingdings 3"/>
              <a:buChar char=""/>
              <a:defRPr/>
            </a:pPr>
            <a:r>
              <a:rPr lang="en-US" sz="2800" b="1" dirty="0" smtClean="0">
                <a:latin typeface="Calibri" pitchFamily="34" charset="0"/>
              </a:rPr>
              <a:t>Left circumflex artery (about 20%)</a:t>
            </a:r>
            <a:r>
              <a:rPr lang="en-US" sz="2800" dirty="0" smtClean="0">
                <a:latin typeface="Calibri" pitchFamily="34" charset="0"/>
              </a:rPr>
              <a:t>: it supplies the lateral wall of left ventricle.</a:t>
            </a:r>
          </a:p>
        </p:txBody>
      </p:sp>
      <p:pic>
        <p:nvPicPr>
          <p:cNvPr id="5" name="Picture 2" descr="7335"/>
          <p:cNvPicPr>
            <a:picLocks noGrp="1" noChangeAspect="1" noChangeArrowheads="1"/>
          </p:cNvPicPr>
          <p:nvPr>
            <p:ph sz="half" idx="2"/>
          </p:nvPr>
        </p:nvPicPr>
        <p:blipFill>
          <a:blip r:embed="rId3" cstate="print"/>
          <a:srcRect/>
          <a:stretch>
            <a:fillRect/>
          </a:stretch>
        </p:blipFill>
        <p:spPr bwMode="auto">
          <a:xfrm>
            <a:off x="3955542" y="1981200"/>
            <a:ext cx="5169408" cy="4876800"/>
          </a:xfrm>
          <a:prstGeom prst="rect">
            <a:avLst/>
          </a:prstGeom>
          <a:noFill/>
          <a:ln w="9525">
            <a:noFill/>
            <a:miter lim="800000"/>
            <a:headEnd/>
            <a:tailEnd/>
          </a:ln>
        </p:spPr>
      </p:pic>
    </p:spTree>
    <p:extLst>
      <p:ext uri="{BB962C8B-B14F-4D97-AF65-F5344CB8AC3E}">
        <p14:creationId xmlns:p14="http://schemas.microsoft.com/office/powerpoint/2010/main" val="46005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32770" name="Rectangle 3"/>
          <p:cNvSpPr>
            <a:spLocks noGrp="1" noChangeArrowheads="1"/>
          </p:cNvSpPr>
          <p:nvPr>
            <p:ph idx="1"/>
          </p:nvPr>
        </p:nvSpPr>
        <p:spPr/>
        <p:txBody>
          <a:bodyPr>
            <a:normAutofit lnSpcReduction="10000"/>
          </a:bodyPr>
          <a:lstStyle/>
          <a:p>
            <a:pPr eaLnBrk="1" hangingPunct="1">
              <a:lnSpc>
                <a:spcPct val="90000"/>
              </a:lnSpc>
              <a:buNone/>
            </a:pPr>
            <a:r>
              <a:rPr lang="en-US" dirty="0" smtClean="0">
                <a:latin typeface="Calibri" pitchFamily="34" charset="0"/>
              </a:rPr>
              <a:t>  </a:t>
            </a:r>
            <a:r>
              <a:rPr lang="en-US" sz="2400" dirty="0" smtClean="0">
                <a:latin typeface="Calibri" pitchFamily="34" charset="0"/>
              </a:rPr>
              <a:t>Most common cause is thrombosis on a preexisting disrupted atherosclerotic plaque. In the typical case of MI, the following sequence of events can be proposed: </a:t>
            </a:r>
          </a:p>
          <a:p>
            <a:pPr marL="457200" indent="-457200">
              <a:buFont typeface="+mj-lt"/>
              <a:buAutoNum type="arabicPeriod"/>
            </a:pPr>
            <a:r>
              <a:rPr lang="en-US" sz="2400" dirty="0" smtClean="0">
                <a:latin typeface="Calibri" pitchFamily="34" charset="0"/>
              </a:rPr>
              <a:t>Acute plaque change: a sudden change in the structure of an </a:t>
            </a:r>
            <a:r>
              <a:rPr lang="en-US" sz="2400" dirty="0" err="1" smtClean="0">
                <a:latin typeface="Calibri" pitchFamily="34" charset="0"/>
              </a:rPr>
              <a:t>atheromatous</a:t>
            </a:r>
            <a:r>
              <a:rPr lang="en-US" sz="2400" dirty="0" smtClean="0">
                <a:latin typeface="Calibri" pitchFamily="34" charset="0"/>
              </a:rPr>
              <a:t> plaque, like </a:t>
            </a:r>
            <a:r>
              <a:rPr lang="en-US" sz="2400" dirty="0">
                <a:latin typeface="Calibri" pitchFamily="34" charset="0"/>
              </a:rPr>
              <a:t>disruption, ulceration, or </a:t>
            </a:r>
            <a:r>
              <a:rPr lang="en-US" sz="2400" dirty="0" smtClean="0">
                <a:latin typeface="Calibri" pitchFamily="34" charset="0"/>
              </a:rPr>
              <a:t>rupture and  </a:t>
            </a:r>
            <a:r>
              <a:rPr lang="en-US" sz="2400" dirty="0" err="1" smtClean="0">
                <a:latin typeface="Calibri" pitchFamily="34" charset="0"/>
              </a:rPr>
              <a:t>intraplaque</a:t>
            </a:r>
            <a:r>
              <a:rPr lang="en-US" sz="2400" dirty="0" smtClean="0">
                <a:latin typeface="Calibri" pitchFamily="34" charset="0"/>
              </a:rPr>
              <a:t> hemorrhage. </a:t>
            </a:r>
          </a:p>
          <a:p>
            <a:pPr marL="457200" indent="-457200" eaLnBrk="1" hangingPunct="1">
              <a:lnSpc>
                <a:spcPct val="90000"/>
              </a:lnSpc>
              <a:buFont typeface="+mj-lt"/>
              <a:buAutoNum type="arabicPeriod"/>
            </a:pPr>
            <a:r>
              <a:rPr lang="en-US" sz="2400" dirty="0" smtClean="0">
                <a:latin typeface="Calibri" pitchFamily="34" charset="0"/>
              </a:rPr>
              <a:t>Exposure of the </a:t>
            </a:r>
            <a:r>
              <a:rPr lang="en-US" sz="2400" dirty="0" err="1" smtClean="0">
                <a:latin typeface="Calibri" pitchFamily="34" charset="0"/>
              </a:rPr>
              <a:t>thrombogenic</a:t>
            </a:r>
            <a:r>
              <a:rPr lang="en-US" sz="2400" dirty="0" smtClean="0">
                <a:latin typeface="Calibri" pitchFamily="34" charset="0"/>
              </a:rPr>
              <a:t> </a:t>
            </a:r>
            <a:r>
              <a:rPr lang="en-US" sz="2400" dirty="0" err="1" smtClean="0">
                <a:latin typeface="Calibri" pitchFamily="34" charset="0"/>
              </a:rPr>
              <a:t>subendothelial</a:t>
            </a:r>
            <a:r>
              <a:rPr lang="en-US" sz="2400" dirty="0" smtClean="0">
                <a:latin typeface="Calibri" pitchFamily="34" charset="0"/>
              </a:rPr>
              <a:t>  basement membrane and necrotic plaque contents resulting in thrombus formation.</a:t>
            </a:r>
          </a:p>
          <a:p>
            <a:pPr marL="457200" indent="-457200" eaLnBrk="1" hangingPunct="1">
              <a:lnSpc>
                <a:spcPct val="90000"/>
              </a:lnSpc>
              <a:buFont typeface="+mj-lt"/>
              <a:buAutoNum type="arabicPeriod"/>
            </a:pPr>
            <a:r>
              <a:rPr lang="en-US" sz="2400" dirty="0" smtClean="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smtClean="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94977"/>
            <a:ext cx="7543800" cy="1450757"/>
          </a:xfrm>
        </p:spPr>
        <p:txBody>
          <a:bodyPr/>
          <a:lstStyle/>
          <a:p>
            <a:pPr eaLnBrk="1" fontAlgn="auto" hangingPunct="1">
              <a:spcAft>
                <a:spcPts val="0"/>
              </a:spcAft>
              <a:defRPr/>
            </a:pPr>
            <a:r>
              <a:rPr lang="en-US" dirty="0" smtClean="0">
                <a:latin typeface="Calibri" pitchFamily="34" charset="0"/>
              </a:rPr>
              <a:t>Pathogenesis of MI</a:t>
            </a:r>
          </a:p>
        </p:txBody>
      </p:sp>
      <p:sp>
        <p:nvSpPr>
          <p:cNvPr id="36866" name="Rectangle 3"/>
          <p:cNvSpPr>
            <a:spLocks noGrp="1" noChangeArrowheads="1"/>
          </p:cNvSpPr>
          <p:nvPr>
            <p:ph idx="1"/>
          </p:nvPr>
        </p:nvSpPr>
        <p:spPr>
          <a:xfrm>
            <a:off x="228600" y="1845733"/>
            <a:ext cx="8610599" cy="2954867"/>
          </a:xfrm>
        </p:spPr>
        <p:txBody>
          <a:bodyPr>
            <a:normAutofit/>
          </a:bodyPr>
          <a:lstStyle/>
          <a:p>
            <a:pPr eaLnBrk="1" hangingPunct="1"/>
            <a:r>
              <a:rPr lang="en-US" sz="2400" dirty="0" smtClean="0">
                <a:latin typeface="Calibri" pitchFamily="34" charset="0"/>
              </a:rPr>
              <a:t>Myocardial necrosis begins within 20-30 minutes, mostly starting at the </a:t>
            </a:r>
            <a:r>
              <a:rPr lang="en-US" sz="2400" dirty="0" err="1" smtClean="0">
                <a:latin typeface="Calibri" pitchFamily="34" charset="0"/>
              </a:rPr>
              <a:t>subendocardial</a:t>
            </a:r>
            <a:r>
              <a:rPr lang="en-US" sz="2400" dirty="0" smtClean="0">
                <a:latin typeface="Calibri" pitchFamily="34" charset="0"/>
              </a:rPr>
              <a:t> region (less </a:t>
            </a:r>
            <a:r>
              <a:rPr lang="en-US" sz="2400" dirty="0" err="1" smtClean="0">
                <a:latin typeface="Calibri" pitchFamily="34" charset="0"/>
              </a:rPr>
              <a:t>perfused</a:t>
            </a:r>
            <a:r>
              <a:rPr lang="en-US" sz="2400" dirty="0" smtClean="0">
                <a:latin typeface="Calibri" pitchFamily="34" charset="0"/>
              </a:rPr>
              <a:t>, high intramural pressure).</a:t>
            </a:r>
          </a:p>
          <a:p>
            <a:pPr eaLnBrk="1" hangingPunct="1"/>
            <a:r>
              <a:rPr lang="en-US" sz="2400" dirty="0" smtClean="0">
                <a:latin typeface="Calibri" pitchFamily="34" charset="0"/>
              </a:rPr>
              <a:t>Infarct reaches its full size within 3-6 hrs., during this period, lysis of the thrombus by streptokinase or tissue plasminogen activator, may limit the size of the infarct.</a:t>
            </a:r>
          </a:p>
          <a:p>
            <a:pPr eaLnBrk="1" hangingPunct="1"/>
            <a:r>
              <a:rPr lang="en-US" sz="2400" dirty="0" smtClean="0">
                <a:latin typeface="Calibri" pitchFamily="34" charset="0"/>
              </a:rPr>
              <a:t>Irreversible cell injury: 20-40 min</a:t>
            </a:r>
          </a:p>
          <a:p>
            <a:pPr eaLnBrk="1" hangingPunct="1">
              <a:buNone/>
            </a:pPr>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p:txBody>
      </p:sp>
      <p:pic>
        <p:nvPicPr>
          <p:cNvPr id="2" name="Picture 1"/>
          <p:cNvPicPr>
            <a:picLocks noChangeAspect="1"/>
          </p:cNvPicPr>
          <p:nvPr/>
        </p:nvPicPr>
        <p:blipFill>
          <a:blip r:embed="rId3"/>
          <a:stretch>
            <a:fillRect/>
          </a:stretch>
        </p:blipFill>
        <p:spPr>
          <a:xfrm>
            <a:off x="1598341" y="4263199"/>
            <a:ext cx="5871115" cy="25567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CA" dirty="0" smtClean="0">
              <a:latin typeface="Calibri" pitchFamily="34" charset="0"/>
            </a:endParaRPr>
          </a:p>
        </p:txBody>
      </p:sp>
      <p:sp>
        <p:nvSpPr>
          <p:cNvPr id="26627" name="Content Placeholder 2"/>
          <p:cNvSpPr>
            <a:spLocks noGrp="1"/>
          </p:cNvSpPr>
          <p:nvPr>
            <p:ph idx="1"/>
          </p:nvPr>
        </p:nvSpPr>
        <p:spPr/>
        <p:txBody>
          <a:bodyPr/>
          <a:lstStyle/>
          <a:p>
            <a:pPr eaLnBrk="1" hangingPunct="1"/>
            <a:endParaRPr lang="en-CA" smtClean="0"/>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0"/>
            <a:ext cx="866775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Pathogenesis of MI</a:t>
            </a:r>
          </a:p>
        </p:txBody>
      </p:sp>
      <p:sp>
        <p:nvSpPr>
          <p:cNvPr id="40962" name="Rectangle 3"/>
          <p:cNvSpPr>
            <a:spLocks noGrp="1" noChangeArrowheads="1"/>
          </p:cNvSpPr>
          <p:nvPr>
            <p:ph idx="1"/>
          </p:nvPr>
        </p:nvSpPr>
        <p:spPr/>
        <p:txBody>
          <a:bodyPr>
            <a:normAutofit fontScale="92500" lnSpcReduction="10000"/>
          </a:bodyPr>
          <a:lstStyle/>
          <a:p>
            <a:pPr eaLnBrk="1" hangingPunct="1">
              <a:lnSpc>
                <a:spcPct val="90000"/>
              </a:lnSpc>
              <a:buNone/>
            </a:pPr>
            <a:r>
              <a:rPr lang="en-US" dirty="0" smtClean="0">
                <a:latin typeface="Calibri" pitchFamily="34" charset="0"/>
              </a:rPr>
              <a:t>   The precise location, size, and specific morphologic features of an acute myocardial infarct depend on: </a:t>
            </a:r>
          </a:p>
          <a:p>
            <a:pPr marL="623887" indent="-514350" eaLnBrk="1" hangingPunct="1">
              <a:lnSpc>
                <a:spcPct val="90000"/>
              </a:lnSpc>
              <a:buFont typeface="+mj-lt"/>
              <a:buAutoNum type="arabicPeriod"/>
            </a:pPr>
            <a:r>
              <a:rPr lang="en-US" dirty="0" smtClean="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dirty="0" smtClean="0">
                <a:latin typeface="Calibri" pitchFamily="34" charset="0"/>
              </a:rPr>
              <a:t>The size of the area supplied by the obstructed vessels </a:t>
            </a:r>
          </a:p>
          <a:p>
            <a:pPr marL="623887" indent="-514350" eaLnBrk="1" hangingPunct="1">
              <a:lnSpc>
                <a:spcPct val="90000"/>
              </a:lnSpc>
              <a:buFont typeface="+mj-lt"/>
              <a:buAutoNum type="arabicPeriod"/>
            </a:pPr>
            <a:r>
              <a:rPr lang="en-US" dirty="0" smtClean="0">
                <a:latin typeface="Calibri" pitchFamily="34" charset="0"/>
              </a:rPr>
              <a:t>The duration of the occlusion </a:t>
            </a:r>
          </a:p>
          <a:p>
            <a:pPr marL="623887" indent="-514350" eaLnBrk="1" hangingPunct="1">
              <a:buFont typeface="+mj-lt"/>
              <a:buAutoNum type="arabicPeriod"/>
            </a:pPr>
            <a:r>
              <a:rPr lang="en-US" dirty="0" smtClean="0">
                <a:latin typeface="Calibri" pitchFamily="34" charset="0"/>
              </a:rPr>
              <a:t>The oxygen needs of the myocardium at risk </a:t>
            </a:r>
          </a:p>
          <a:p>
            <a:pPr marL="623887" indent="-514350" eaLnBrk="1" hangingPunct="1">
              <a:buFont typeface="+mj-lt"/>
              <a:buAutoNum type="arabicPeriod"/>
            </a:pPr>
            <a:r>
              <a:rPr lang="en-US" dirty="0" smtClean="0">
                <a:latin typeface="Calibri" pitchFamily="34" charset="0"/>
              </a:rPr>
              <a:t>The extent of collateral blood vessels </a:t>
            </a:r>
          </a:p>
          <a:p>
            <a:pPr marL="623887" indent="-514350" eaLnBrk="1" hangingPunct="1">
              <a:buFont typeface="+mj-lt"/>
              <a:buAutoNum type="arabicPeriod"/>
            </a:pPr>
            <a:r>
              <a:rPr lang="en-US" dirty="0" smtClean="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dirty="0" smtClean="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smtClean="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MI types and morphology</a:t>
            </a:r>
            <a:endParaRPr lang="en-CA" dirty="0" smtClean="0">
              <a:latin typeface="Calibri" pitchFamily="34" charset="0"/>
            </a:endParaRPr>
          </a:p>
        </p:txBody>
      </p:sp>
      <p:sp>
        <p:nvSpPr>
          <p:cNvPr id="16387" name="Content Placeholder 2"/>
          <p:cNvSpPr>
            <a:spLocks noGrp="1"/>
          </p:cNvSpPr>
          <p:nvPr>
            <p:ph idx="1"/>
          </p:nvPr>
        </p:nvSpPr>
        <p:spPr/>
        <p:txBody>
          <a:bodyPr>
            <a:normAutofit/>
          </a:bodyPr>
          <a:lstStyle/>
          <a:p>
            <a:pPr eaLnBrk="1" hangingPunct="1"/>
            <a:r>
              <a:rPr lang="en-US" sz="2400" b="1" u="sng" dirty="0" smtClean="0">
                <a:latin typeface="Calibri" pitchFamily="34" charset="0"/>
              </a:rPr>
              <a:t>TYPES:</a:t>
            </a:r>
          </a:p>
          <a:p>
            <a:pPr lvl="1">
              <a:buFont typeface="Wingdings" panose="05000000000000000000" pitchFamily="2" charset="2"/>
              <a:buChar char="§"/>
            </a:pPr>
            <a:r>
              <a:rPr lang="en-US" sz="2400" b="1" dirty="0" err="1" smtClean="0">
                <a:latin typeface="Calibri" pitchFamily="34" charset="0"/>
              </a:rPr>
              <a:t>Transmural</a:t>
            </a:r>
            <a:r>
              <a:rPr lang="en-US" sz="2400" b="1" dirty="0" smtClean="0">
                <a:latin typeface="Calibri" pitchFamily="34" charset="0"/>
              </a:rPr>
              <a:t>: </a:t>
            </a:r>
            <a:r>
              <a:rPr lang="en-US" sz="2400" dirty="0" smtClean="0">
                <a:latin typeface="Calibri" pitchFamily="34" charset="0"/>
              </a:rPr>
              <a:t>Full thickness (&gt;50% of the wall)</a:t>
            </a:r>
          </a:p>
          <a:p>
            <a:pPr lvl="1">
              <a:buFont typeface="Wingdings" panose="05000000000000000000" pitchFamily="2" charset="2"/>
              <a:buChar char="§"/>
            </a:pPr>
            <a:r>
              <a:rPr lang="en-US" sz="2400" b="1" dirty="0" err="1" smtClean="0">
                <a:latin typeface="Calibri" pitchFamily="34" charset="0"/>
              </a:rPr>
              <a:t>Subendocardial</a:t>
            </a:r>
            <a:r>
              <a:rPr lang="en-US" sz="2400" b="1" dirty="0" smtClean="0">
                <a:latin typeface="Calibri" pitchFamily="34" charset="0"/>
              </a:rPr>
              <a:t>: </a:t>
            </a:r>
            <a:r>
              <a:rPr lang="en-US" sz="2400" dirty="0" smtClean="0">
                <a:latin typeface="Calibri" pitchFamily="34" charset="0"/>
              </a:rPr>
              <a:t>Inner 1/3 of myocardium</a:t>
            </a:r>
          </a:p>
          <a:p>
            <a:r>
              <a:rPr lang="en-US" sz="2400" b="1" u="sng" dirty="0" smtClean="0">
                <a:latin typeface="Calibri" pitchFamily="34" charset="0"/>
              </a:rPr>
              <a:t>MORPHOLOGY:</a:t>
            </a:r>
          </a:p>
          <a:p>
            <a:pPr lvl="1"/>
            <a:r>
              <a:rPr lang="en-US" sz="2400" dirty="0" smtClean="0">
                <a:latin typeface="Calibri" pitchFamily="34" charset="0"/>
              </a:rPr>
              <a:t>Begins with </a:t>
            </a:r>
            <a:r>
              <a:rPr lang="en-US" sz="2400" dirty="0" err="1" smtClean="0">
                <a:latin typeface="Calibri" pitchFamily="34" charset="0"/>
              </a:rPr>
              <a:t>coagulative</a:t>
            </a:r>
            <a:r>
              <a:rPr lang="en-US" sz="2400" dirty="0" smtClean="0">
                <a:latin typeface="Calibri" pitchFamily="34" charset="0"/>
              </a:rPr>
              <a:t> </a:t>
            </a:r>
            <a:r>
              <a:rPr lang="en-US" sz="2400" dirty="0">
                <a:latin typeface="Calibri" pitchFamily="34" charset="0"/>
              </a:rPr>
              <a:t>necrosis and </a:t>
            </a:r>
            <a:r>
              <a:rPr lang="en-US" sz="2400" dirty="0" smtClean="0">
                <a:latin typeface="Calibri" pitchFamily="34" charset="0"/>
              </a:rPr>
              <a:t>inflammation (initially mainly neutrophils and later macrophages).</a:t>
            </a:r>
            <a:endParaRPr lang="en-US" sz="2400" dirty="0">
              <a:latin typeface="Calibri" pitchFamily="34" charset="0"/>
            </a:endParaRPr>
          </a:p>
          <a:p>
            <a:pPr lvl="1"/>
            <a:r>
              <a:rPr lang="en-US" sz="2400" dirty="0" smtClean="0">
                <a:latin typeface="Calibri" pitchFamily="34" charset="0"/>
              </a:rPr>
              <a:t>Followed by formation </a:t>
            </a:r>
            <a:r>
              <a:rPr lang="en-US" sz="2400" dirty="0">
                <a:latin typeface="Calibri" pitchFamily="34" charset="0"/>
              </a:rPr>
              <a:t>of granulation tissue.</a:t>
            </a:r>
          </a:p>
          <a:p>
            <a:pPr lvl="1"/>
            <a:r>
              <a:rPr lang="en-US" sz="2400" dirty="0" smtClean="0">
                <a:latin typeface="Calibri" pitchFamily="34" charset="0"/>
              </a:rPr>
              <a:t>Heals by formation of </a:t>
            </a:r>
            <a:r>
              <a:rPr lang="en-US" sz="2400" dirty="0">
                <a:latin typeface="Calibri" pitchFamily="34" charset="0"/>
              </a:rPr>
              <a:t>a fibrous scar.</a:t>
            </a:r>
          </a:p>
          <a:p>
            <a:pPr marL="201168" lvl="1" indent="0" eaLnBrk="1" hangingPunct="1">
              <a:buNone/>
            </a:pPr>
            <a:endParaRPr lang="en-US" dirty="0" smtClean="0">
              <a:latin typeface="Calibri" pitchFamily="34" charset="0"/>
            </a:endParaRPr>
          </a:p>
          <a:p>
            <a:pPr lvl="1" eaLnBrk="1" hangingPunct="1">
              <a:buNone/>
            </a:pPr>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idx="4294967295"/>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gridCol w="2967397"/>
                <a:gridCol w="3521267"/>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smtClean="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More coagulation necrosis; </a:t>
                      </a: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smtClean="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smtClean="0">
                          <a:ln>
                            <a:noFill/>
                          </a:ln>
                          <a:solidFill>
                            <a:srgbClr val="000000"/>
                          </a:solidFill>
                          <a:effectLst/>
                          <a:latin typeface="Calibri" pitchFamily="34" charset="0"/>
                        </a:rPr>
                        <a:t>Neutrophils</a:t>
                      </a:r>
                      <a:r>
                        <a:rPr kumimoji="0" lang="en-US" sz="2000" b="0" i="0" u="none" strike="noStrike" cap="none" normalizeH="0" baseline="0" dirty="0" smtClean="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smtClean="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r>
            </a:tbl>
          </a:graphicData>
        </a:graphic>
      </p:graphicFrame>
      <p:sp>
        <p:nvSpPr>
          <p:cNvPr id="45092" name="Text Box 86"/>
          <p:cNvSpPr txBox="1">
            <a:spLocks noChangeArrowheads="1"/>
          </p:cNvSpPr>
          <p:nvPr/>
        </p:nvSpPr>
        <p:spPr bwMode="auto">
          <a:xfrm>
            <a:off x="609600" y="639763"/>
            <a:ext cx="7848600" cy="579437"/>
          </a:xfrm>
          <a:prstGeom prst="rect">
            <a:avLst/>
          </a:prstGeom>
          <a:noFill/>
          <a:ln w="9525">
            <a:noFill/>
            <a:miter lim="800000"/>
            <a:headEnd/>
            <a:tailEnd/>
          </a:ln>
        </p:spPr>
        <p:txBody>
          <a:bodyPr>
            <a:spAutoFit/>
          </a:bodyPr>
          <a:lstStyle/>
          <a:p>
            <a:pPr marL="342900" indent="-342900" algn="ctr">
              <a:spcBef>
                <a:spcPct val="50000"/>
              </a:spcBef>
            </a:pPr>
            <a:r>
              <a:rPr lang="en-US" sz="3200">
                <a:solidFill>
                  <a:srgbClr val="000000"/>
                </a:solidFill>
              </a:rPr>
              <a:t>Morphologic Changes in Myocardial Infarction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smtClean="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smtClean="0">
                <a:latin typeface="Calibri" pitchFamily="34" charset="0"/>
                <a:ea typeface="Times New Roman (Arabic)"/>
                <a:cs typeface="Times New Roman (Arabic)"/>
              </a:rPr>
              <a:t>One-day-old </a:t>
            </a:r>
            <a:r>
              <a:rPr lang="en-US" sz="1400" dirty="0">
                <a:latin typeface="Calibri" pitchFamily="34" charset="0"/>
                <a:ea typeface="Times New Roman (Arabic)"/>
                <a:cs typeface="Times New Roman (Arabic)"/>
              </a:rPr>
              <a:t>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a:t>
            </a:r>
            <a:r>
              <a:rPr lang="en-US" sz="1400" dirty="0" smtClean="0">
                <a:latin typeface="Calibri" pitchFamily="34" charset="0"/>
                <a:ea typeface="Times New Roman (Arabic)"/>
                <a:cs typeface="Times New Roman (Arabic)"/>
              </a:rPr>
              <a:t>necrosis with few neutrophils, </a:t>
            </a:r>
            <a:r>
              <a:rPr lang="en-US" sz="1400" dirty="0">
                <a:latin typeface="Calibri" pitchFamily="34" charset="0"/>
                <a:ea typeface="Times New Roman (Arabic)"/>
                <a:cs typeface="Times New Roman (Arabic)"/>
              </a:rPr>
              <a:t>wavy fibers with elongation, and narrowing, compared with adjacent normal fibers (lower right). </a:t>
            </a:r>
            <a:endParaRPr lang="en-US" sz="1400" dirty="0" smtClean="0">
              <a:latin typeface="Calibri" pitchFamily="34" charset="0"/>
              <a:ea typeface="Times New Roman (Arabic)"/>
              <a:cs typeface="Times New Roman (Arabic)"/>
            </a:endParaRPr>
          </a:p>
          <a:p>
            <a:pPr marL="342900" indent="-342900">
              <a:spcBef>
                <a:spcPct val="50000"/>
              </a:spcBef>
              <a:buAutoNum type="alphaUcPeriod"/>
            </a:pPr>
            <a:r>
              <a:rPr lang="en-US" sz="1400" dirty="0" smtClean="0">
                <a:latin typeface="Calibri" pitchFamily="34" charset="0"/>
                <a:ea typeface="Times New Roman (Arabic)"/>
                <a:cs typeface="Times New Roman (Arabic)"/>
              </a:rPr>
              <a:t>Dense </a:t>
            </a:r>
            <a:r>
              <a:rPr lang="en-US" sz="1400" dirty="0" err="1" smtClean="0">
                <a:latin typeface="Calibri" pitchFamily="34" charset="0"/>
                <a:ea typeface="Times New Roman (Arabic)"/>
                <a:cs typeface="Times New Roman (Arabic)"/>
              </a:rPr>
              <a:t>neutrophilic</a:t>
            </a:r>
            <a:r>
              <a:rPr lang="en-US" sz="1400" dirty="0" smtClean="0">
                <a:latin typeface="Calibri" pitchFamily="34" charset="0"/>
                <a:ea typeface="Times New Roman (Arabic)"/>
                <a:cs typeface="Times New Roman (Arabic)"/>
              </a:rPr>
              <a:t> infiltrate </a:t>
            </a:r>
            <a:r>
              <a:rPr lang="en-US" sz="1400" dirty="0">
                <a:latin typeface="Calibri" pitchFamily="34" charset="0"/>
                <a:ea typeface="Times New Roman (Arabic)"/>
                <a:cs typeface="Times New Roman (Arabic)"/>
              </a:rPr>
              <a:t>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38417" y="2110922"/>
            <a:ext cx="3703320" cy="736282"/>
          </a:xfrm>
        </p:spPr>
        <p:txBody>
          <a:bodyPr>
            <a:normAutofit fontScale="92500"/>
          </a:bodyPr>
          <a:lstStyle/>
          <a:p>
            <a:r>
              <a:rPr lang="en-US" dirty="0" smtClean="0"/>
              <a:t>Granulation tissue approximately 3 weeks post </a:t>
            </a:r>
            <a:r>
              <a:rPr lang="en-US" dirty="0" err="1" smtClean="0"/>
              <a:t>Mi</a:t>
            </a:r>
            <a:endParaRPr lang="en-US" dirty="0"/>
          </a:p>
        </p:txBody>
      </p:sp>
      <p:pic>
        <p:nvPicPr>
          <p:cNvPr id="4" name="Content Placeholder 3"/>
          <p:cNvPicPr>
            <a:picLocks noGrp="1" noChangeAspect="1"/>
          </p:cNvPicPr>
          <p:nvPr>
            <p:ph sz="half" idx="2"/>
          </p:nvPr>
        </p:nvPicPr>
        <p:blipFill>
          <a:blip r:embed="rId2"/>
          <a:stretch>
            <a:fillRect/>
          </a:stretch>
        </p:blipFill>
        <p:spPr>
          <a:xfrm>
            <a:off x="19367" y="2867566"/>
            <a:ext cx="4525963" cy="2963428"/>
          </a:xfrm>
          <a:prstGeom prst="rect">
            <a:avLst/>
          </a:prstGeom>
        </p:spPr>
      </p:pic>
      <p:sp>
        <p:nvSpPr>
          <p:cNvPr id="8" name="Text Placeholder 7"/>
          <p:cNvSpPr>
            <a:spLocks noGrp="1"/>
          </p:cNvSpPr>
          <p:nvPr>
            <p:ph type="body" sz="quarter" idx="3"/>
          </p:nvPr>
        </p:nvSpPr>
        <p:spPr>
          <a:xfrm>
            <a:off x="4644390" y="2131284"/>
            <a:ext cx="4347210" cy="736282"/>
          </a:xfrm>
        </p:spPr>
        <p:txBody>
          <a:bodyPr>
            <a:normAutofit fontScale="77500" lnSpcReduction="20000"/>
          </a:bodyPr>
          <a:lstStyle/>
          <a:p>
            <a:r>
              <a:rPr lang="en-US" dirty="0" smtClean="0">
                <a:latin typeface="Calibri" pitchFamily="34" charset="0"/>
                <a:ea typeface="Times New Roman (Arabic)"/>
                <a:cs typeface="Times New Roman (Arabic)"/>
              </a:rPr>
              <a:t>healed mi  </a:t>
            </a:r>
            <a:r>
              <a:rPr lang="en-US" dirty="0">
                <a:latin typeface="Calibri" pitchFamily="34" charset="0"/>
                <a:ea typeface="Times New Roman (Arabic)"/>
                <a:cs typeface="Times New Roman (Arabic)"/>
              </a:rPr>
              <a:t>with replacement of the necrotic fibers by dense collagenous scar. </a:t>
            </a:r>
            <a:r>
              <a:rPr lang="en-US" dirty="0" smtClean="0">
                <a:latin typeface="Calibri" pitchFamily="34" charset="0"/>
                <a:ea typeface="Times New Roman (Arabic)"/>
                <a:cs typeface="Times New Roman (Arabic)"/>
              </a:rPr>
              <a:t> </a:t>
            </a:r>
            <a:r>
              <a:rPr lang="en-US" dirty="0">
                <a:latin typeface="Calibri" pitchFamily="34" charset="0"/>
                <a:ea typeface="Times New Roman (Arabic)"/>
                <a:cs typeface="Times New Roman (Arabic)"/>
              </a:rPr>
              <a:t>residual cardiac muscle cells are present</a:t>
            </a:r>
            <a:endParaRPr lang="en-US" dirty="0"/>
          </a:p>
        </p:txBody>
      </p:sp>
      <p:pic>
        <p:nvPicPr>
          <p:cNvPr id="10" name="Content Placeholder 9"/>
          <p:cNvPicPr>
            <a:picLocks noGrp="1" noChangeAspect="1"/>
          </p:cNvPicPr>
          <p:nvPr>
            <p:ph sz="quarter" idx="4"/>
          </p:nvPr>
        </p:nvPicPr>
        <p:blipFill>
          <a:blip r:embed="rId3"/>
          <a:stretch>
            <a:fillRect/>
          </a:stretch>
        </p:blipFill>
        <p:spPr>
          <a:xfrm>
            <a:off x="4663441" y="2867566"/>
            <a:ext cx="4461510" cy="2939742"/>
          </a:xfrm>
          <a:prstGeom prst="rect">
            <a:avLst/>
          </a:prstGeom>
        </p:spPr>
      </p:pic>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09600"/>
            <a:ext cx="8610600" cy="1143000"/>
          </a:xfrm>
        </p:spPr>
        <p:txBody>
          <a:bodyPr>
            <a:normAutofit fontScale="90000"/>
          </a:bodyPr>
          <a:lstStyle/>
          <a:p>
            <a:pPr eaLnBrk="1" fontAlgn="auto" hangingPunct="1">
              <a:spcAft>
                <a:spcPts val="0"/>
              </a:spcAft>
              <a:defRPr/>
            </a:pPr>
            <a:r>
              <a:rPr lang="en-US" dirty="0" smtClean="0">
                <a:latin typeface="Calibri" pitchFamily="34" charset="0"/>
              </a:rPr>
              <a:t>Myocardial Infarction: Clinical Features</a:t>
            </a:r>
          </a:p>
        </p:txBody>
      </p:sp>
      <p:sp>
        <p:nvSpPr>
          <p:cNvPr id="83971" name="Rectangle 3"/>
          <p:cNvSpPr>
            <a:spLocks noGrp="1" noChangeArrowheads="1"/>
          </p:cNvSpPr>
          <p:nvPr>
            <p:ph idx="1"/>
          </p:nvPr>
        </p:nvSpPr>
        <p:spPr>
          <a:xfrm>
            <a:off x="228600" y="1981200"/>
            <a:ext cx="8686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dirty="0" smtClean="0">
                <a:latin typeface="Calibri" pitchFamily="34" charset="0"/>
              </a:rPr>
              <a:t>Pain: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Severe crushing sub-</a:t>
            </a:r>
            <a:r>
              <a:rPr lang="en-US" sz="2400" dirty="0" err="1" smtClean="0">
                <a:latin typeface="Calibri" pitchFamily="34" charset="0"/>
              </a:rPr>
              <a:t>sternal</a:t>
            </a:r>
            <a:r>
              <a:rPr lang="en-US" sz="2400" dirty="0" smtClean="0">
                <a:latin typeface="Calibri" pitchFamily="34" charset="0"/>
              </a:rPr>
              <a:t> chest pain, which may radiate to the neck, jaw, </a:t>
            </a:r>
            <a:r>
              <a:rPr lang="en-US" sz="2400" dirty="0" err="1" smtClean="0">
                <a:latin typeface="Calibri" pitchFamily="34" charset="0"/>
              </a:rPr>
              <a:t>epigastrium</a:t>
            </a:r>
            <a:r>
              <a:rPr lang="en-US" sz="2400" dirty="0" smtClean="0">
                <a:latin typeface="Calibri" pitchFamily="34" charset="0"/>
              </a:rPr>
              <a:t>, shoulder or left arm.</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Pain lasts for hours to days and is not relieved by nitroglycerin.</a:t>
            </a:r>
          </a:p>
          <a:p>
            <a:pPr marL="621792" lvl="1" eaLnBrk="1" fontAlgn="auto" hangingPunct="1">
              <a:lnSpc>
                <a:spcPct val="90000"/>
              </a:lnSpc>
              <a:spcBef>
                <a:spcPts val="324"/>
              </a:spcBef>
              <a:spcAft>
                <a:spcPts val="0"/>
              </a:spcAft>
              <a:buFont typeface="Verdana"/>
              <a:buChar char="◦"/>
              <a:defRPr/>
            </a:pPr>
            <a:r>
              <a:rPr lang="en-US" sz="2400" dirty="0" smtClean="0">
                <a:latin typeface="Calibri" pitchFamily="34" charset="0"/>
              </a:rPr>
              <a:t>No pain in 20-30% of patients (diabetics, hypertensive, elderly).</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Pulse is rapid and weak.</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Diaphoresis (sweating)</a:t>
            </a:r>
          </a:p>
          <a:p>
            <a:pPr marL="365760" indent="-256032" eaLnBrk="1" fontAlgn="auto" hangingPunct="1">
              <a:lnSpc>
                <a:spcPct val="90000"/>
              </a:lnSpc>
              <a:spcAft>
                <a:spcPts val="0"/>
              </a:spcAft>
              <a:buFont typeface="Wingdings 3"/>
              <a:buChar char=""/>
              <a:defRPr/>
            </a:pPr>
            <a:r>
              <a:rPr lang="en-US" sz="2400" dirty="0" err="1" smtClean="0">
                <a:latin typeface="Calibri" pitchFamily="34" charset="0"/>
              </a:rPr>
              <a:t>Dyspnea</a:t>
            </a:r>
            <a:r>
              <a:rPr lang="en-US" sz="2400" dirty="0" smtClean="0">
                <a:latin typeface="Calibri" pitchFamily="34" charset="0"/>
              </a:rPr>
              <a:t>.</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Cardiogenic shock can be seen in massive MI (&gt;40%of lt. ventricle). </a:t>
            </a:r>
          </a:p>
          <a:p>
            <a:pPr marL="365760" indent="-256032" eaLnBrk="1" fontAlgn="auto" hangingPunct="1">
              <a:lnSpc>
                <a:spcPct val="90000"/>
              </a:lnSpc>
              <a:spcAft>
                <a:spcPts val="0"/>
              </a:spcAft>
              <a:buFont typeface="Wingdings 3"/>
              <a:buChar char=""/>
              <a:defRPr/>
            </a:pPr>
            <a:r>
              <a:rPr lang="en-US" sz="2400" dirty="0" smtClean="0">
                <a:latin typeface="Calibri" pitchFamily="34" charset="0"/>
              </a:rPr>
              <a:t>ECG shows typical findings of ischemia.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dirty="0" smtClean="0">
                <a:latin typeface="Calibri" pitchFamily="34" charset="0"/>
              </a:rPr>
              <a:t>Ischemic Heart Disease/IHD</a:t>
            </a:r>
            <a:br>
              <a:rPr lang="en-US" dirty="0" smtClean="0">
                <a:latin typeface="Calibri" pitchFamily="34" charset="0"/>
              </a:rPr>
            </a:br>
            <a:r>
              <a:rPr lang="en-US" sz="3100" dirty="0" smtClean="0">
                <a:latin typeface="Calibri" pitchFamily="34" charset="0"/>
              </a:rPr>
              <a:t> (Coronary Heart Disease)</a:t>
            </a:r>
            <a:endParaRPr lang="en-CA" sz="3100" dirty="0" smtClean="0">
              <a:latin typeface="Calibri" pitchFamily="34" charset="0"/>
            </a:endParaRPr>
          </a:p>
        </p:txBody>
      </p:sp>
      <p:sp>
        <p:nvSpPr>
          <p:cNvPr id="3" name="Content Placeholder 2"/>
          <p:cNvSpPr>
            <a:spLocks noGrp="1"/>
          </p:cNvSpPr>
          <p:nvPr>
            <p:ph idx="1"/>
          </p:nvPr>
        </p:nvSpPr>
        <p:spPr/>
        <p:txBody>
          <a:bodyPr/>
          <a:lstStyle/>
          <a:p>
            <a:pPr eaLnBrk="1" hangingPunct="1"/>
            <a:endParaRPr lang="en-CA" sz="2800" dirty="0" smtClean="0">
              <a:latin typeface="Calibri" pitchFamily="34" charset="0"/>
            </a:endParaRPr>
          </a:p>
          <a:p>
            <a:pPr lvl="1" eaLnBrk="1" hangingPunct="1"/>
            <a:endParaRPr lang="en-US" sz="1600" dirty="0" smtClean="0">
              <a:latin typeface="Calibri" pitchFamily="34" charset="0"/>
            </a:endParaRPr>
          </a:p>
          <a:p>
            <a:pPr lvl="1" eaLnBrk="1" hangingPunct="1">
              <a:buFont typeface="Arial" charset="0"/>
              <a:buNone/>
            </a:pPr>
            <a:endParaRPr lang="en-CA" dirty="0" smtClean="0">
              <a:latin typeface="Calibri" pitchFamily="34" charset="0"/>
            </a:endParaRPr>
          </a:p>
        </p:txBody>
      </p:sp>
      <p:sp>
        <p:nvSpPr>
          <p:cNvPr id="4" name="Rectangle 3"/>
          <p:cNvSpPr/>
          <p:nvPr/>
        </p:nvSpPr>
        <p:spPr>
          <a:xfrm>
            <a:off x="533400" y="1828800"/>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smtClean="0">
                <a:latin typeface="Calibri" pitchFamily="34" charset="0"/>
              </a:rPr>
              <a:t>IHD = A </a:t>
            </a:r>
            <a:r>
              <a:rPr lang="en-US" sz="2100" dirty="0">
                <a:latin typeface="Calibri" pitchFamily="34" charset="0"/>
              </a:rPr>
              <a:t>group of closely related </a:t>
            </a:r>
            <a:r>
              <a:rPr lang="en-US" sz="2100" dirty="0" smtClean="0">
                <a:latin typeface="Calibri" pitchFamily="34" charset="0"/>
              </a:rPr>
              <a:t>conditions/syndromes </a:t>
            </a:r>
            <a:r>
              <a:rPr lang="en-US" sz="2100" dirty="0">
                <a:latin typeface="Calibri" pitchFamily="34" charset="0"/>
              </a:rPr>
              <a:t>caused by an imbalance between the myocardial oxygen demand and blood supply</a:t>
            </a:r>
            <a:r>
              <a:rPr lang="en-US" sz="2100" dirty="0" smtClean="0">
                <a:latin typeface="Calibri" pitchFamily="34" charset="0"/>
              </a:rPr>
              <a:t>.</a:t>
            </a:r>
            <a:r>
              <a:rPr lang="en-US" sz="2100" dirty="0">
                <a:latin typeface="Calibri" pitchFamily="34" charset="0"/>
              </a:rPr>
              <a:t>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smtClean="0">
                <a:latin typeface="Calibri" pitchFamily="34" charset="0"/>
              </a:rPr>
              <a:t>Four </a:t>
            </a:r>
            <a:r>
              <a:rPr lang="en-US" sz="2100" dirty="0">
                <a:latin typeface="Calibri" pitchFamily="34" charset="0"/>
              </a:rPr>
              <a:t>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smtClean="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smtClean="0">
                <a:latin typeface="Calibri" pitchFamily="34" charset="0"/>
              </a:rPr>
              <a:t>Less commonly it is due to vasospasm and vasculitis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smtClean="0">
                <a:latin typeface="Calibri" pitchFamily="34" charset="0"/>
              </a:rPr>
              <a:t>Ischemic Heart Disease </a:t>
            </a:r>
            <a:br>
              <a:rPr lang="en-US" dirty="0" smtClean="0">
                <a:latin typeface="Calibri" pitchFamily="34" charset="0"/>
              </a:rPr>
            </a:br>
            <a:r>
              <a:rPr lang="en-US" dirty="0" smtClean="0">
                <a:latin typeface="Calibri" pitchFamily="34" charset="0"/>
              </a:rPr>
              <a:t>Laboratory evaluation</a:t>
            </a:r>
            <a:endParaRPr lang="en-CA" dirty="0" smtClean="0">
              <a:latin typeface="Calibri" pitchFamily="34" charset="0"/>
            </a:endParaRPr>
          </a:p>
        </p:txBody>
      </p:sp>
      <p:sp>
        <p:nvSpPr>
          <p:cNvPr id="31747" name="Content Placeholder 2"/>
          <p:cNvSpPr>
            <a:spLocks noGrp="1"/>
          </p:cNvSpPr>
          <p:nvPr>
            <p:ph idx="1"/>
          </p:nvPr>
        </p:nvSpPr>
        <p:spPr/>
        <p:txBody>
          <a:bodyPr/>
          <a:lstStyle/>
          <a:p>
            <a:pPr marL="457200" indent="-457200" eaLnBrk="1" hangingPunct="1">
              <a:buFont typeface="+mj-lt"/>
              <a:buAutoNum type="arabicPeriod"/>
            </a:pPr>
            <a:r>
              <a:rPr lang="en-US" dirty="0" err="1" smtClean="0">
                <a:latin typeface="Calibri" pitchFamily="34" charset="0"/>
              </a:rPr>
              <a:t>Troponins</a:t>
            </a:r>
            <a:r>
              <a:rPr lang="en-US" dirty="0" smtClean="0">
                <a:latin typeface="Calibri" pitchFamily="34" charset="0"/>
              </a:rPr>
              <a:t>: </a:t>
            </a:r>
            <a:r>
              <a:rPr lang="en-US" b="1" dirty="0" smtClean="0">
                <a:latin typeface="Calibri" pitchFamily="34" charset="0"/>
              </a:rPr>
              <a:t>best marker</a:t>
            </a:r>
            <a:r>
              <a:rPr lang="en-US" dirty="0" smtClean="0">
                <a:latin typeface="Calibri" pitchFamily="34" charset="0"/>
              </a:rPr>
              <a:t>, </a:t>
            </a:r>
            <a:r>
              <a:rPr lang="en-US" dirty="0" err="1" smtClean="0">
                <a:latin typeface="Calibri" pitchFamily="34" charset="0"/>
              </a:rPr>
              <a:t>TnT</a:t>
            </a:r>
            <a:r>
              <a:rPr lang="en-US" dirty="0" smtClean="0">
                <a:latin typeface="Calibri" pitchFamily="34" charset="0"/>
              </a:rPr>
              <a:t>,  </a:t>
            </a:r>
            <a:r>
              <a:rPr lang="en-US" dirty="0" err="1" smtClean="0">
                <a:latin typeface="Calibri" pitchFamily="34" charset="0"/>
              </a:rPr>
              <a:t>TnI</a:t>
            </a:r>
            <a:r>
              <a:rPr lang="en-US" dirty="0" smtClean="0">
                <a:latin typeface="Calibri" pitchFamily="34" charset="0"/>
              </a:rPr>
              <a:t> (more specific).</a:t>
            </a:r>
          </a:p>
          <a:p>
            <a:pPr marL="544068" lvl="1" indent="-342900"/>
            <a:r>
              <a:rPr lang="en-CA" dirty="0" err="1" smtClean="0">
                <a:latin typeface="Calibri" pitchFamily="34" charset="0"/>
              </a:rPr>
              <a:t>TnI</a:t>
            </a:r>
            <a:r>
              <a:rPr lang="en-CA" dirty="0" smtClean="0">
                <a:latin typeface="Calibri" pitchFamily="34" charset="0"/>
              </a:rPr>
              <a:t> and </a:t>
            </a:r>
            <a:r>
              <a:rPr lang="en-CA" dirty="0" err="1" smtClean="0">
                <a:latin typeface="Calibri" pitchFamily="34" charset="0"/>
              </a:rPr>
              <a:t>TnT</a:t>
            </a:r>
            <a:r>
              <a:rPr lang="en-CA" dirty="0" smtClean="0">
                <a:latin typeface="Calibri" pitchFamily="34" charset="0"/>
              </a:rPr>
              <a:t> are not normally detectable in the circulation</a:t>
            </a:r>
          </a:p>
          <a:p>
            <a:pPr marL="544068" lvl="1" indent="-342900"/>
            <a:r>
              <a:rPr lang="en-CA" dirty="0" smtClean="0">
                <a:latin typeface="Calibri" pitchFamily="34" charset="0"/>
              </a:rPr>
              <a:t>After acute MI both </a:t>
            </a:r>
            <a:r>
              <a:rPr lang="en-CA" dirty="0" err="1" smtClean="0">
                <a:latin typeface="Calibri" pitchFamily="34" charset="0"/>
              </a:rPr>
              <a:t>troponins</a:t>
            </a:r>
            <a:r>
              <a:rPr lang="en-CA" dirty="0" smtClean="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dirty="0" smtClean="0">
                <a:latin typeface="Calibri" pitchFamily="34" charset="0"/>
              </a:rPr>
              <a:t>CK-MB is the </a:t>
            </a:r>
            <a:r>
              <a:rPr lang="en-CA" b="1" dirty="0" smtClean="0">
                <a:latin typeface="Calibri" pitchFamily="34" charset="0"/>
              </a:rPr>
              <a:t>second best mar</a:t>
            </a:r>
            <a:r>
              <a:rPr lang="en-CA" dirty="0" smtClean="0">
                <a:latin typeface="Calibri" pitchFamily="34" charset="0"/>
              </a:rPr>
              <a:t>ker:</a:t>
            </a:r>
          </a:p>
          <a:p>
            <a:pPr marL="544068" lvl="1" indent="-342900"/>
            <a:r>
              <a:rPr lang="en-CA" dirty="0" smtClean="0">
                <a:latin typeface="Calibri" pitchFamily="34" charset="0"/>
              </a:rPr>
              <a:t>It begins to rise within 2 to 4 hours of MI, peaks at 24 to 48 hours and returns to normal within approximately 72 hours</a:t>
            </a:r>
          </a:p>
          <a:p>
            <a:pPr marL="457200" indent="-457200" eaLnBrk="1" hangingPunct="1">
              <a:buFont typeface="+mj-lt"/>
              <a:buAutoNum type="arabicPeriod"/>
            </a:pPr>
            <a:r>
              <a:rPr lang="en-US" dirty="0" smtClean="0">
                <a:latin typeface="Calibri" pitchFamily="34" charset="0"/>
              </a:rPr>
              <a:t>Lactate </a:t>
            </a:r>
            <a:r>
              <a:rPr lang="en-US" dirty="0" err="1" smtClean="0">
                <a:latin typeface="Calibri" pitchFamily="34" charset="0"/>
              </a:rPr>
              <a:t>dehydrogenase</a:t>
            </a:r>
            <a:r>
              <a:rPr lang="en-US" dirty="0" smtClean="0">
                <a:latin typeface="Calibri" pitchFamily="34" charset="0"/>
              </a:rPr>
              <a:t> (LD)… LD1.</a:t>
            </a:r>
          </a:p>
          <a:p>
            <a:pPr marL="544068" lvl="1" indent="-342900"/>
            <a:r>
              <a:rPr lang="en-US" dirty="0" smtClean="0">
                <a:latin typeface="Calibri" pitchFamily="34" charset="0"/>
              </a:rPr>
              <a:t>Rise 24 hrs,   peaks 72 hrs,  persists 72 hrs.</a:t>
            </a:r>
          </a:p>
          <a:p>
            <a:pPr lvl="1" eaLnBrk="1" hangingPunct="1">
              <a:buNone/>
            </a:pPr>
            <a:endParaRPr lang="en-CA" dirty="0" smtClean="0">
              <a:latin typeface="Calibri" pitchFamily="34" charset="0"/>
            </a:endParaRPr>
          </a:p>
          <a:p>
            <a:pPr lvl="1" eaLnBrk="1" hangingPunct="1">
              <a:buFont typeface="Arial" charset="0"/>
              <a:buNone/>
            </a:pPr>
            <a:endParaRPr lang="en-CA" dirty="0" smtClean="0">
              <a:latin typeface="Calibri" pitchFamily="34" charset="0"/>
            </a:endParaRPr>
          </a:p>
          <a:p>
            <a:pPr eaLnBrk="1" hangingPunct="1"/>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sz="3400" dirty="0" smtClean="0">
                <a:latin typeface="Calibri" pitchFamily="34" charset="0"/>
              </a:rPr>
              <a:t>Myocardial Infarction: Outcomes or complications </a:t>
            </a:r>
          </a:p>
        </p:txBody>
      </p:sp>
      <p:sp>
        <p:nvSpPr>
          <p:cNvPr id="53250" name="Rectangle 3"/>
          <p:cNvSpPr>
            <a:spLocks noGrp="1" noChangeArrowheads="1"/>
          </p:cNvSpPr>
          <p:nvPr>
            <p:ph idx="1"/>
          </p:nvPr>
        </p:nvSpPr>
        <p:spPr>
          <a:xfrm>
            <a:off x="609600" y="1752600"/>
            <a:ext cx="7772400" cy="4495800"/>
          </a:xfrm>
        </p:spPr>
        <p:txBody>
          <a:bodyPr>
            <a:normAutofit lnSpcReduction="10000"/>
          </a:bodyPr>
          <a:lstStyle/>
          <a:p>
            <a:pPr eaLnBrk="1" hangingPunct="1">
              <a:lnSpc>
                <a:spcPct val="90000"/>
              </a:lnSpc>
            </a:pPr>
            <a:r>
              <a:rPr lang="en-US" sz="2400" dirty="0" smtClean="0">
                <a:latin typeface="Calibri" pitchFamily="34" charset="0"/>
              </a:rPr>
              <a:t>No complications in 10-20%.</a:t>
            </a:r>
          </a:p>
          <a:p>
            <a:pPr eaLnBrk="1" hangingPunct="1">
              <a:lnSpc>
                <a:spcPct val="90000"/>
              </a:lnSpc>
            </a:pPr>
            <a:r>
              <a:rPr lang="en-US" sz="2400" dirty="0" smtClean="0">
                <a:latin typeface="Calibri" pitchFamily="34" charset="0"/>
              </a:rPr>
              <a:t>80-90% experience one or more of the following complications:</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Cardiac arrhythmia (75-90%). Patients have conduction disturbances and myocardial irritability which can lead to sudden death especially in ventricular arrhythmia.</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Left ventricular failure with mild to severe pulmonary edema (60%).</a:t>
            </a:r>
          </a:p>
          <a:p>
            <a:pPr marL="849313" lvl="1" indent="-457200" eaLnBrk="1" hangingPunct="1">
              <a:lnSpc>
                <a:spcPct val="90000"/>
              </a:lnSpc>
              <a:buFont typeface="Lucida Sans Unicode" pitchFamily="34" charset="0"/>
              <a:buAutoNum type="arabicPeriod"/>
            </a:pPr>
            <a:r>
              <a:rPr lang="en-US" sz="2400" dirty="0" smtClean="0">
                <a:latin typeface="Calibri" pitchFamily="34" charset="0"/>
              </a:rPr>
              <a:t>Cardiogenic shock (10%).</a:t>
            </a:r>
          </a:p>
          <a:p>
            <a:pPr marL="849313" lvl="1" indent="-457200">
              <a:buFont typeface="Lucida Sans Unicode" pitchFamily="34" charset="0"/>
              <a:buAutoNum type="arabicPeriod"/>
            </a:pPr>
            <a:r>
              <a:rPr lang="en-US" sz="2400" dirty="0">
                <a:latin typeface="Calibri" pitchFamily="34" charset="0"/>
              </a:rPr>
              <a:t>Myocardial rupture: Rupture of free wall, septum, </a:t>
            </a:r>
            <a:r>
              <a:rPr lang="en-US" sz="2400" dirty="0" smtClean="0">
                <a:latin typeface="Calibri" pitchFamily="34" charset="0"/>
              </a:rPr>
              <a:t>rupture of papillary </a:t>
            </a:r>
            <a:r>
              <a:rPr lang="en-US" sz="2400" dirty="0">
                <a:latin typeface="Calibri" pitchFamily="34" charset="0"/>
              </a:rPr>
              <a:t>muscle (leading to papillary muscle </a:t>
            </a:r>
            <a:r>
              <a:rPr lang="en-US" sz="2400" dirty="0" smtClean="0">
                <a:latin typeface="Calibri" pitchFamily="34" charset="0"/>
              </a:rPr>
              <a:t>and associated </a:t>
            </a:r>
            <a:r>
              <a:rPr lang="en-US" sz="2400" smtClean="0">
                <a:latin typeface="Calibri" pitchFamily="34" charset="0"/>
              </a:rPr>
              <a:t>valve incompetence/dysfunction</a:t>
            </a:r>
            <a:r>
              <a:rPr lang="en-US" sz="2400" dirty="0">
                <a:latin typeface="Calibri" pitchFamily="34" charset="0"/>
              </a:rPr>
              <a:t>)</a:t>
            </a:r>
          </a:p>
          <a:p>
            <a:pPr marL="849313" lvl="1" indent="-457200" eaLnBrk="1" hangingPunct="1">
              <a:lnSpc>
                <a:spcPct val="90000"/>
              </a:lnSpc>
              <a:buFont typeface="Lucida Sans Unicode" pitchFamily="34" charset="0"/>
              <a:buAutoNum type="arabicPeriod"/>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a:pPr>
            <a:endParaRPr lang="en-US" dirty="0" smtClean="0">
              <a:latin typeface="Calibri" pitchFamily="34" charset="0"/>
            </a:endParaRPr>
          </a:p>
          <a:p>
            <a:pPr eaLnBrk="1" hangingPunct="1">
              <a:lnSpc>
                <a:spcPct val="90000"/>
              </a:lnSpc>
            </a:pPr>
            <a:endParaRPr lang="en-US" sz="2800" dirty="0" smtClean="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dirty="0" smtClean="0">
                <a:latin typeface="Calibri" pitchFamily="34" charset="0"/>
              </a:rPr>
              <a:t>Complications of MI</a:t>
            </a:r>
          </a:p>
        </p:txBody>
      </p:sp>
      <p:sp>
        <p:nvSpPr>
          <p:cNvPr id="54274" name="Rectangle 3"/>
          <p:cNvSpPr>
            <a:spLocks noGrp="1" noChangeArrowheads="1"/>
          </p:cNvSpPr>
          <p:nvPr>
            <p:ph idx="1"/>
          </p:nvPr>
        </p:nvSpPr>
        <p:spPr>
          <a:xfrm>
            <a:off x="228601" y="1845734"/>
            <a:ext cx="8138160" cy="4023360"/>
          </a:xfrm>
        </p:spPr>
        <p:txBody>
          <a:bodyPr>
            <a:normAutofit lnSpcReduction="10000"/>
          </a:bodyPr>
          <a:lstStyle/>
          <a:p>
            <a:pPr marL="556705" indent="-457200">
              <a:buFont typeface="+mj-lt"/>
              <a:buAutoNum type="arabicPeriod" startAt="5"/>
            </a:pPr>
            <a:r>
              <a:rPr lang="en-US" sz="2100" dirty="0" smtClean="0">
                <a:latin typeface="Calibri" pitchFamily="34" charset="0"/>
              </a:rPr>
              <a:t>Thromboembolism (15-49%): the</a:t>
            </a:r>
            <a:r>
              <a:rPr lang="en-US" sz="2100" b="1" i="1" dirty="0" smtClean="0">
                <a:latin typeface="Calibri" pitchFamily="34" charset="0"/>
              </a:rPr>
              <a:t> </a:t>
            </a:r>
            <a:r>
              <a:rPr lang="en-US" sz="2100" dirty="0" smtClean="0">
                <a:latin typeface="Calibri" pitchFamily="34" charset="0"/>
              </a:rPr>
              <a:t>combination of myocardial abnormality in contractility (causing stasis) with endocardial damage (exposure of underlying </a:t>
            </a:r>
            <a:r>
              <a:rPr lang="en-US" sz="2100" dirty="0" err="1" smtClean="0">
                <a:latin typeface="Calibri" pitchFamily="34" charset="0"/>
              </a:rPr>
              <a:t>thrombogenic</a:t>
            </a:r>
            <a:r>
              <a:rPr lang="en-US" sz="2100" dirty="0" smtClean="0">
                <a:latin typeface="Calibri" pitchFamily="34" charset="0"/>
              </a:rPr>
              <a:t> basement membrane) can lead to cardiac/mural thrombosis and thromboembolism </a:t>
            </a:r>
          </a:p>
          <a:p>
            <a:pPr marL="556705" indent="-457200">
              <a:buFont typeface="+mj-lt"/>
              <a:buAutoNum type="arabicPeriod" startAt="5"/>
            </a:pPr>
            <a:r>
              <a:rPr lang="en-US" sz="2100" dirty="0" err="1" smtClean="0">
                <a:latin typeface="Calibri" pitchFamily="34" charset="0"/>
              </a:rPr>
              <a:t>Pericarditis</a:t>
            </a:r>
            <a:r>
              <a:rPr lang="en-US" sz="2100" dirty="0" smtClean="0">
                <a:latin typeface="Calibri" pitchFamily="34" charset="0"/>
              </a:rPr>
              <a:t> </a:t>
            </a:r>
          </a:p>
          <a:p>
            <a:pPr marL="613855" indent="-514350">
              <a:buFont typeface="+mj-lt"/>
              <a:buAutoNum type="arabicPeriod" startAt="5"/>
            </a:pPr>
            <a:r>
              <a:rPr lang="en-US" sz="2100" dirty="0" smtClean="0">
                <a:latin typeface="Calibri" pitchFamily="34" charset="0"/>
              </a:rPr>
              <a:t>Infarct extension and expansion</a:t>
            </a:r>
          </a:p>
          <a:p>
            <a:pPr marL="624078" indent="-514350">
              <a:spcAft>
                <a:spcPts val="0"/>
              </a:spcAft>
              <a:buFont typeface="+mj-lt"/>
              <a:buAutoNum type="arabicPeriod" startAt="5"/>
              <a:defRPr/>
            </a:pPr>
            <a:r>
              <a:rPr lang="en-US" sz="2100" dirty="0">
                <a:latin typeface="Calibri" pitchFamily="34" charset="0"/>
              </a:rPr>
              <a:t>Ventricular </a:t>
            </a:r>
            <a:r>
              <a:rPr lang="en-US" sz="2100" dirty="0" smtClean="0">
                <a:latin typeface="Calibri" pitchFamily="34" charset="0"/>
              </a:rPr>
              <a:t>aneurysm in which the ventricle is dilated and the wall is thinned out. </a:t>
            </a:r>
            <a:endParaRPr lang="en-US" sz="2100" dirty="0">
              <a:latin typeface="Calibri" pitchFamily="34" charset="0"/>
            </a:endParaRPr>
          </a:p>
          <a:p>
            <a:pPr marL="624078" indent="-514350">
              <a:spcAft>
                <a:spcPts val="0"/>
              </a:spcAft>
              <a:buFont typeface="+mj-lt"/>
              <a:buAutoNum type="arabicPeriod" startAt="5"/>
              <a:defRPr/>
            </a:pPr>
            <a:r>
              <a:rPr lang="en-US" sz="2100" dirty="0">
                <a:latin typeface="Calibri" pitchFamily="34" charset="0"/>
              </a:rPr>
              <a:t>External rupture of the infarct with associated bleeding into the pericardial space (</a:t>
            </a:r>
            <a:r>
              <a:rPr lang="en-US" sz="2100" dirty="0" err="1">
                <a:latin typeface="Calibri" pitchFamily="34" charset="0"/>
              </a:rPr>
              <a:t>hemopericardium</a:t>
            </a:r>
            <a:r>
              <a:rPr lang="en-US" sz="2100" dirty="0">
                <a:latin typeface="Calibri" pitchFamily="34" charset="0"/>
              </a:rPr>
              <a:t>).</a:t>
            </a:r>
          </a:p>
          <a:p>
            <a:pPr marL="624078" indent="-514350">
              <a:spcAft>
                <a:spcPts val="0"/>
              </a:spcAft>
              <a:buFont typeface="+mj-lt"/>
              <a:buAutoNum type="arabicPeriod" startAt="5"/>
              <a:defRPr/>
            </a:pPr>
            <a:r>
              <a:rPr lang="en-US" sz="2100" dirty="0">
                <a:latin typeface="Calibri" pitchFamily="34" charset="0"/>
              </a:rPr>
              <a:t>Progressive late heart failure in the form of chronic IHD.</a:t>
            </a:r>
          </a:p>
          <a:p>
            <a:pPr marL="849313" lvl="1" indent="-457200" eaLnBrk="1" hangingPunct="1">
              <a:lnSpc>
                <a:spcPct val="90000"/>
              </a:lnSpc>
              <a:buFont typeface="+mj-lt"/>
              <a:buAutoNum type="arabicPeriod" startAt="5"/>
            </a:pPr>
            <a:endParaRPr lang="en-US" sz="2400"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849313" lvl="1" indent="-457200" eaLnBrk="1" hangingPunct="1">
              <a:lnSpc>
                <a:spcPct val="90000"/>
              </a:lnSpc>
              <a:buFont typeface="Lucida Sans Unicode" pitchFamily="34" charset="0"/>
              <a:buAutoNum type="arabicPeriod" startAt="5"/>
            </a:pPr>
            <a:endParaRPr lang="en-US" dirty="0" smtClean="0">
              <a:latin typeface="Calibri" pitchFamily="34" charset="0"/>
            </a:endParaRPr>
          </a:p>
          <a:p>
            <a:pPr marL="623888" indent="-514350" eaLnBrk="1" hangingPunct="1">
              <a:buFont typeface="Lucida Sans Unicode" pitchFamily="34" charset="0"/>
              <a:buAutoNum type="arabicPeriod" startAt="5"/>
            </a:pPr>
            <a:endParaRPr lang="en-US" dirty="0" smtClean="0">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013010"/>
          <p:cNvPicPr>
            <a:picLocks noChangeAspect="1" noChangeArrowheads="1"/>
          </p:cNvPicPr>
          <p:nvPr/>
        </p:nvPicPr>
        <p:blipFill>
          <a:blip r:embed="rId3" cstate="print"/>
          <a:srcRect r="57143" b="17081"/>
          <a:stretch>
            <a:fillRect/>
          </a:stretch>
        </p:blipFill>
        <p:spPr bwMode="auto">
          <a:xfrm>
            <a:off x="0" y="0"/>
            <a:ext cx="3819525" cy="5638800"/>
          </a:xfrm>
          <a:prstGeom prst="rect">
            <a:avLst/>
          </a:prstGeom>
          <a:noFill/>
          <a:ln w="9525">
            <a:noFill/>
            <a:miter lim="800000"/>
            <a:headEnd/>
            <a:tailEnd/>
          </a:ln>
        </p:spPr>
      </p:pic>
      <p:pic>
        <p:nvPicPr>
          <p:cNvPr id="56323" name="Picture 3" descr="f013010"/>
          <p:cNvPicPr>
            <a:picLocks noChangeAspect="1" noChangeArrowheads="1"/>
          </p:cNvPicPr>
          <p:nvPr/>
        </p:nvPicPr>
        <p:blipFill>
          <a:blip r:embed="rId3" cstate="print"/>
          <a:srcRect l="41837" b="49818"/>
          <a:stretch>
            <a:fillRect/>
          </a:stretch>
        </p:blipFill>
        <p:spPr bwMode="auto">
          <a:xfrm>
            <a:off x="3733800" y="0"/>
            <a:ext cx="5257800" cy="3411538"/>
          </a:xfrm>
          <a:prstGeom prst="rect">
            <a:avLst/>
          </a:prstGeom>
          <a:noFill/>
          <a:ln w="9525">
            <a:noFill/>
            <a:miter lim="800000"/>
            <a:headEnd/>
            <a:tailEnd/>
          </a:ln>
        </p:spPr>
      </p:pic>
      <p:pic>
        <p:nvPicPr>
          <p:cNvPr id="56324" name="Picture 4" descr="f013010"/>
          <p:cNvPicPr>
            <a:picLocks noChangeAspect="1" noChangeArrowheads="1"/>
          </p:cNvPicPr>
          <p:nvPr/>
        </p:nvPicPr>
        <p:blipFill>
          <a:blip r:embed="rId3" cstate="print"/>
          <a:srcRect l="41837" t="49820"/>
          <a:stretch>
            <a:fillRect/>
          </a:stretch>
        </p:blipFill>
        <p:spPr bwMode="auto">
          <a:xfrm>
            <a:off x="3733800" y="3395663"/>
            <a:ext cx="5257800" cy="34623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013011"/>
          <p:cNvPicPr>
            <a:picLocks noChangeAspect="1" noChangeArrowheads="1"/>
          </p:cNvPicPr>
          <p:nvPr/>
        </p:nvPicPr>
        <p:blipFill>
          <a:blip r:embed="rId3" cstate="print"/>
          <a:srcRect l="75000"/>
          <a:stretch>
            <a:fillRect/>
          </a:stretch>
        </p:blipFill>
        <p:spPr bwMode="auto">
          <a:xfrm>
            <a:off x="5943600" y="0"/>
            <a:ext cx="3213100" cy="4343400"/>
          </a:xfrm>
          <a:prstGeom prst="rect">
            <a:avLst/>
          </a:prstGeom>
          <a:noFill/>
          <a:ln w="9525">
            <a:noFill/>
            <a:miter lim="800000"/>
            <a:headEnd/>
            <a:tailEnd/>
          </a:ln>
        </p:spPr>
      </p:pic>
      <p:pic>
        <p:nvPicPr>
          <p:cNvPr id="57348" name="Picture 4" descr="f013011"/>
          <p:cNvPicPr>
            <a:picLocks noChangeAspect="1" noChangeArrowheads="1"/>
          </p:cNvPicPr>
          <p:nvPr/>
        </p:nvPicPr>
        <p:blipFill>
          <a:blip r:embed="rId3" cstate="print"/>
          <a:srcRect l="28572" r="25000"/>
          <a:stretch>
            <a:fillRect/>
          </a:stretch>
        </p:blipFill>
        <p:spPr bwMode="auto">
          <a:xfrm>
            <a:off x="828675" y="990600"/>
            <a:ext cx="4495800" cy="3271837"/>
          </a:xfrm>
          <a:prstGeom prst="rect">
            <a:avLst/>
          </a:prstGeom>
          <a:noFill/>
          <a:ln w="9525">
            <a:noFill/>
            <a:miter lim="800000"/>
            <a:headEnd/>
            <a:tailEnd/>
          </a:ln>
        </p:spPr>
      </p:pic>
      <p:sp>
        <p:nvSpPr>
          <p:cNvPr id="57349" name="Line 5"/>
          <p:cNvSpPr>
            <a:spLocks noChangeShapeType="1"/>
          </p:cNvSpPr>
          <p:nvPr/>
        </p:nvSpPr>
        <p:spPr bwMode="auto">
          <a:xfrm flipH="1">
            <a:off x="2924175" y="2474118"/>
            <a:ext cx="304800" cy="304800"/>
          </a:xfrm>
          <a:prstGeom prst="line">
            <a:avLst/>
          </a:prstGeom>
          <a:noFill/>
          <a:ln w="12700">
            <a:solidFill>
              <a:schemeClr val="tx1"/>
            </a:solidFill>
            <a:round/>
            <a:headEnd/>
            <a:tailEnd type="arrow" w="med" len="me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8371" name="Rectangle 3"/>
          <p:cNvSpPr>
            <a:spLocks noGrp="1" noChangeArrowheads="1"/>
          </p:cNvSpPr>
          <p:nvPr>
            <p:ph idx="1"/>
          </p:nvPr>
        </p:nvSpPr>
        <p:spPr>
          <a:xfrm>
            <a:off x="914400" y="1905000"/>
            <a:ext cx="7543800" cy="3048000"/>
          </a:xfrm>
        </p:spPr>
        <p:txBody>
          <a:bodyPr>
            <a:normAutofit lnSpcReduction="10000"/>
          </a:bodyPr>
          <a:lstStyle/>
          <a:p>
            <a:pPr marL="457200" indent="-457200" eaLnBrk="1" hangingPunct="1">
              <a:buClr>
                <a:srgbClr val="00CCFF"/>
              </a:buClr>
              <a:buSzPct val="90000"/>
            </a:pPr>
            <a:r>
              <a:rPr lang="en-US" sz="2800" dirty="0" smtClean="0">
                <a:latin typeface="Calibri" pitchFamily="34" charset="0"/>
              </a:rPr>
              <a:t>Necrosis of heart muscle caused by ischemia</a:t>
            </a:r>
          </a:p>
          <a:p>
            <a:pPr marL="457200" indent="-457200" eaLnBrk="1" hangingPunct="1">
              <a:buClr>
                <a:srgbClr val="00CCFF"/>
              </a:buClr>
              <a:buSzPct val="90000"/>
            </a:pPr>
            <a:r>
              <a:rPr lang="en-US" sz="2800" dirty="0" smtClean="0">
                <a:latin typeface="Calibri" pitchFamily="34" charset="0"/>
              </a:rPr>
              <a:t>Most due to acute coronary artery thrombosis</a:t>
            </a:r>
          </a:p>
          <a:p>
            <a:pPr marL="914400" lvl="1" indent="-457200" eaLnBrk="1" hangingPunct="1">
              <a:spcBef>
                <a:spcPct val="0"/>
              </a:spcBef>
              <a:buClr>
                <a:schemeClr val="tx2"/>
              </a:buClr>
              <a:buSzPct val="90000"/>
              <a:buFontTx/>
              <a:buChar char="•"/>
            </a:pPr>
            <a:r>
              <a:rPr lang="en-US" dirty="0" smtClean="0">
                <a:latin typeface="Calibri" pitchFamily="34" charset="0"/>
              </a:rPr>
              <a:t>sudden plaque disruption</a:t>
            </a:r>
          </a:p>
          <a:p>
            <a:pPr marL="914400" lvl="1" indent="-457200" eaLnBrk="1" hangingPunct="1">
              <a:spcBef>
                <a:spcPct val="0"/>
              </a:spcBef>
              <a:buClr>
                <a:schemeClr val="tx2"/>
              </a:buClr>
              <a:buSzPct val="90000"/>
              <a:buFontTx/>
              <a:buChar char="•"/>
            </a:pPr>
            <a:r>
              <a:rPr lang="en-US" dirty="0" smtClean="0">
                <a:latin typeface="Calibri" pitchFamily="34" charset="0"/>
              </a:rPr>
              <a:t>platelets adhere</a:t>
            </a:r>
          </a:p>
          <a:p>
            <a:pPr marL="914400" lvl="1" indent="-457200" eaLnBrk="1" hangingPunct="1">
              <a:spcBef>
                <a:spcPct val="0"/>
              </a:spcBef>
              <a:buClr>
                <a:schemeClr val="tx2"/>
              </a:buClr>
              <a:buSzPct val="90000"/>
              <a:buFontTx/>
              <a:buChar char="•"/>
            </a:pPr>
            <a:r>
              <a:rPr lang="en-US" dirty="0" smtClean="0">
                <a:latin typeface="Calibri" pitchFamily="34" charset="0"/>
              </a:rPr>
              <a:t>coagulation cascade activated</a:t>
            </a:r>
          </a:p>
          <a:p>
            <a:pPr marL="914400" lvl="1" indent="-457200" eaLnBrk="1" hangingPunct="1">
              <a:spcBef>
                <a:spcPct val="0"/>
              </a:spcBef>
              <a:buClr>
                <a:schemeClr val="tx2"/>
              </a:buClr>
              <a:buSzPct val="90000"/>
              <a:buFontTx/>
              <a:buChar char="•"/>
            </a:pPr>
            <a:r>
              <a:rPr lang="en-US" dirty="0" smtClean="0">
                <a:latin typeface="Calibri" pitchFamily="34" charset="0"/>
              </a:rPr>
              <a:t>thrombus occludes lumen within minutes</a:t>
            </a:r>
          </a:p>
          <a:p>
            <a:pPr marL="914400" lvl="1" indent="-457200" eaLnBrk="1" hangingPunct="1">
              <a:spcBef>
                <a:spcPct val="0"/>
              </a:spcBef>
              <a:buClr>
                <a:schemeClr val="tx2"/>
              </a:buClr>
              <a:buSzPct val="90000"/>
              <a:buFontTx/>
              <a:buChar char="•"/>
            </a:pPr>
            <a:r>
              <a:rPr lang="en-US" dirty="0" smtClean="0">
                <a:latin typeface="Calibri" pitchFamily="34" charset="0"/>
              </a:rPr>
              <a:t>irreversible injury/cell death in 20-40 minutes</a:t>
            </a:r>
          </a:p>
          <a:p>
            <a:pPr marL="457200" indent="-457200" eaLnBrk="1" hangingPunct="1">
              <a:buClr>
                <a:srgbClr val="00CCFF"/>
              </a:buClr>
              <a:buSzPct val="90000"/>
            </a:pPr>
            <a:r>
              <a:rPr lang="en-US" sz="2800" dirty="0" smtClean="0">
                <a:latin typeface="Calibri" pitchFamily="34" charset="0"/>
              </a:rPr>
              <a:t>Prompt reperfusion can salvage myocardium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2075" tIns="46038" rIns="92075" bIns="46038"/>
          <a:lstStyle/>
          <a:p>
            <a:pPr eaLnBrk="1" hangingPunct="1">
              <a:defRPr/>
            </a:pPr>
            <a:r>
              <a:rPr lang="en-US" sz="3600" dirty="0" smtClean="0">
                <a:latin typeface="Calibri" pitchFamily="34" charset="0"/>
              </a:rPr>
              <a:t>Myocardial Infarction (MI), summary</a:t>
            </a:r>
          </a:p>
        </p:txBody>
      </p:sp>
      <p:sp>
        <p:nvSpPr>
          <p:cNvPr id="59395" name="Rectangle 3"/>
          <p:cNvSpPr>
            <a:spLocks noGrp="1" noChangeArrowheads="1"/>
          </p:cNvSpPr>
          <p:nvPr>
            <p:ph idx="1"/>
          </p:nvPr>
        </p:nvSpPr>
        <p:spPr>
          <a:xfrm>
            <a:off x="1371600" y="1905000"/>
            <a:ext cx="6858000" cy="4343400"/>
          </a:xfrm>
        </p:spPr>
        <p:txBody>
          <a:bodyPr>
            <a:normAutofit fontScale="77500" lnSpcReduction="20000"/>
          </a:bodyPr>
          <a:lstStyle/>
          <a:p>
            <a:pPr marL="457200" indent="-457200" eaLnBrk="1" hangingPunct="1">
              <a:buClr>
                <a:srgbClr val="00CCFF"/>
              </a:buClr>
              <a:buSzPct val="90000"/>
            </a:pPr>
            <a:r>
              <a:rPr lang="en-US" sz="2800" dirty="0" smtClean="0">
                <a:latin typeface="Calibri" pitchFamily="34" charset="0"/>
              </a:rPr>
              <a:t>Clinical features</a:t>
            </a:r>
          </a:p>
          <a:p>
            <a:pPr marL="914400" lvl="1" indent="-457200" eaLnBrk="1" hangingPunct="1">
              <a:spcBef>
                <a:spcPct val="0"/>
              </a:spcBef>
              <a:buClr>
                <a:schemeClr val="tx2"/>
              </a:buClr>
              <a:buSzPct val="90000"/>
              <a:buFontTx/>
              <a:buChar char="•"/>
            </a:pPr>
            <a:r>
              <a:rPr lang="en-US" dirty="0" smtClean="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dirty="0" smtClean="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dirty="0" smtClean="0">
                <a:latin typeface="Calibri" pitchFamily="34" charset="0"/>
              </a:rPr>
              <a:t>Sweating, nausea, </a:t>
            </a:r>
            <a:r>
              <a:rPr lang="en-US" dirty="0" err="1" smtClean="0">
                <a:latin typeface="Calibri" pitchFamily="34" charset="0"/>
              </a:rPr>
              <a:t>dyspnea</a:t>
            </a:r>
            <a:endParaRPr lang="en-US" dirty="0" smtClean="0">
              <a:latin typeface="Calibri" pitchFamily="34" charset="0"/>
            </a:endParaRPr>
          </a:p>
          <a:p>
            <a:pPr marL="914400" lvl="1" indent="-457200" eaLnBrk="1" hangingPunct="1">
              <a:spcBef>
                <a:spcPct val="0"/>
              </a:spcBef>
              <a:buClr>
                <a:schemeClr val="tx2"/>
              </a:buClr>
              <a:buSzPct val="90000"/>
              <a:buFontTx/>
              <a:buChar char="•"/>
            </a:pPr>
            <a:r>
              <a:rPr lang="en-US" dirty="0" smtClean="0">
                <a:latin typeface="Calibri" pitchFamily="34" charset="0"/>
              </a:rPr>
              <a:t>Sometimes no symptoms</a:t>
            </a:r>
          </a:p>
          <a:p>
            <a:pPr marL="457200" indent="-457200" eaLnBrk="1" hangingPunct="1">
              <a:buClr>
                <a:srgbClr val="00CCFF"/>
              </a:buClr>
              <a:buSzPct val="90000"/>
            </a:pPr>
            <a:r>
              <a:rPr lang="en-US" sz="2800" dirty="0" smtClean="0">
                <a:latin typeface="Calibri" pitchFamily="34" charset="0"/>
              </a:rPr>
              <a:t>Laboratory evaluation</a:t>
            </a:r>
          </a:p>
          <a:p>
            <a:pPr marL="914400" lvl="1" indent="-457200" eaLnBrk="1" hangingPunct="1">
              <a:spcBef>
                <a:spcPct val="0"/>
              </a:spcBef>
              <a:buClr>
                <a:schemeClr val="tx2"/>
              </a:buClr>
              <a:buSzPct val="90000"/>
              <a:buFontTx/>
              <a:buChar char="•"/>
            </a:pPr>
            <a:r>
              <a:rPr lang="en-US" dirty="0" err="1" smtClean="0">
                <a:latin typeface="Calibri" pitchFamily="34" charset="0"/>
              </a:rPr>
              <a:t>Troponins</a:t>
            </a:r>
            <a:r>
              <a:rPr lang="en-US" dirty="0" smtClean="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dirty="0" smtClean="0">
                <a:latin typeface="Calibri" pitchFamily="34" charset="0"/>
              </a:rPr>
              <a:t>CK-MB increases within 2-4 hours, returns to normal within 72 hours.</a:t>
            </a:r>
          </a:p>
          <a:p>
            <a:pPr marL="457200" indent="-457200">
              <a:buClr>
                <a:srgbClr val="00CCFF"/>
              </a:buClr>
              <a:buSzPct val="90000"/>
            </a:pPr>
            <a:r>
              <a:rPr lang="en-US" sz="2800" dirty="0">
                <a:latin typeface="Calibri" pitchFamily="34" charset="0"/>
              </a:rPr>
              <a:t>Complications</a:t>
            </a:r>
          </a:p>
          <a:p>
            <a:pPr marL="914400" lvl="1" indent="-457200">
              <a:spcBef>
                <a:spcPct val="0"/>
              </a:spcBef>
              <a:buClr>
                <a:schemeClr val="tx2"/>
              </a:buClr>
              <a:buSzPct val="90000"/>
              <a:buFontTx/>
              <a:buChar char="•"/>
            </a:pPr>
            <a:r>
              <a:rPr lang="en-US" dirty="0">
                <a:latin typeface="Calibri" pitchFamily="34" charset="0"/>
              </a:rPr>
              <a:t>contractile dysfunction</a:t>
            </a:r>
          </a:p>
          <a:p>
            <a:pPr marL="914400" lvl="1" indent="-457200">
              <a:spcBef>
                <a:spcPct val="0"/>
              </a:spcBef>
              <a:buClr>
                <a:schemeClr val="tx2"/>
              </a:buClr>
              <a:buSzPct val="90000"/>
              <a:buFontTx/>
              <a:buChar char="•"/>
            </a:pPr>
            <a:r>
              <a:rPr lang="en-US" dirty="0">
                <a:latin typeface="Calibri" pitchFamily="34" charset="0"/>
              </a:rPr>
              <a:t>arrhythmias</a:t>
            </a:r>
          </a:p>
          <a:p>
            <a:pPr marL="914400" lvl="1" indent="-457200">
              <a:spcBef>
                <a:spcPct val="0"/>
              </a:spcBef>
              <a:buClr>
                <a:schemeClr val="tx2"/>
              </a:buClr>
              <a:buSzPct val="90000"/>
              <a:buFontTx/>
              <a:buChar char="•"/>
            </a:pPr>
            <a:r>
              <a:rPr lang="en-US" dirty="0">
                <a:latin typeface="Calibri" pitchFamily="34" charset="0"/>
              </a:rPr>
              <a:t>rupture</a:t>
            </a:r>
          </a:p>
          <a:p>
            <a:pPr marL="914400" lvl="1" indent="-457200">
              <a:spcBef>
                <a:spcPct val="0"/>
              </a:spcBef>
              <a:buClr>
                <a:schemeClr val="tx2"/>
              </a:buClr>
              <a:buSzPct val="90000"/>
              <a:buFontTx/>
              <a:buChar char="•"/>
            </a:pPr>
            <a:r>
              <a:rPr lang="en-US" dirty="0">
                <a:latin typeface="Calibri" pitchFamily="34" charset="0"/>
              </a:rPr>
              <a:t>chronic progressive heart failure</a:t>
            </a:r>
          </a:p>
          <a:p>
            <a:pPr marL="457200" indent="-457200">
              <a:buClr>
                <a:srgbClr val="00CCFF"/>
              </a:buClr>
              <a:buSzPct val="90000"/>
            </a:pPr>
            <a:r>
              <a:rPr lang="en-US" sz="2800" dirty="0">
                <a:latin typeface="Calibri" pitchFamily="34" charset="0"/>
              </a:rPr>
              <a:t>Prognosis</a:t>
            </a:r>
          </a:p>
          <a:p>
            <a:pPr marL="914400" lvl="1" indent="-457200">
              <a:spcBef>
                <a:spcPct val="0"/>
              </a:spcBef>
              <a:buClr>
                <a:schemeClr val="tx2"/>
              </a:buClr>
              <a:buSzPct val="90000"/>
              <a:buFontTx/>
              <a:buChar char="•"/>
            </a:pPr>
            <a:r>
              <a:rPr lang="en-US" dirty="0">
                <a:latin typeface="Calibri" pitchFamily="34" charset="0"/>
              </a:rPr>
              <a:t>depends on remaining function and perfusion</a:t>
            </a:r>
          </a:p>
          <a:p>
            <a:pPr marL="914400" lvl="1" indent="-457200">
              <a:spcBef>
                <a:spcPct val="0"/>
              </a:spcBef>
              <a:buClr>
                <a:schemeClr val="tx2"/>
              </a:buClr>
              <a:buSzPct val="90000"/>
              <a:buFontTx/>
              <a:buChar char="•"/>
            </a:pPr>
            <a:r>
              <a:rPr lang="en-US" dirty="0">
                <a:latin typeface="Calibri" pitchFamily="34" charset="0"/>
              </a:rPr>
              <a:t>overall 1 year mortality: 30%</a:t>
            </a:r>
          </a:p>
          <a:p>
            <a:pPr marL="914400" lvl="1" indent="-457200">
              <a:spcBef>
                <a:spcPct val="0"/>
              </a:spcBef>
              <a:buClr>
                <a:schemeClr val="tx2"/>
              </a:buClr>
              <a:buSzPct val="90000"/>
              <a:buFontTx/>
              <a:buChar char="•"/>
            </a:pPr>
            <a:r>
              <a:rPr lang="en-US" dirty="0">
                <a:latin typeface="Calibri" pitchFamily="34" charset="0"/>
              </a:rPr>
              <a:t>3-4% mortality per year thereafter</a:t>
            </a:r>
          </a:p>
          <a:p>
            <a:pPr marL="457200" lvl="1" indent="0" eaLnBrk="1" hangingPunct="1">
              <a:spcBef>
                <a:spcPct val="0"/>
              </a:spcBef>
              <a:buClr>
                <a:schemeClr val="tx2"/>
              </a:buClr>
              <a:buSzPct val="90000"/>
              <a:buNone/>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CA" i="1" dirty="0" smtClean="0">
                <a:latin typeface="Calibri" pitchFamily="34" charset="0"/>
              </a:rPr>
              <a:t>Chronic ischemic heart </a:t>
            </a:r>
            <a:r>
              <a:rPr lang="en-CA" i="1" dirty="0">
                <a:latin typeface="Calibri" pitchFamily="34" charset="0"/>
              </a:rPr>
              <a:t>disease &amp; Sudden cardiac death</a:t>
            </a:r>
            <a:endParaRPr lang="en-CA" dirty="0" smtClean="0">
              <a:latin typeface="Calibri" pitchFamily="34" charset="0"/>
            </a:endParaRPr>
          </a:p>
        </p:txBody>
      </p:sp>
      <p:sp>
        <p:nvSpPr>
          <p:cNvPr id="41987" name="Content Placeholder 2"/>
          <p:cNvSpPr>
            <a:spLocks noGrp="1"/>
          </p:cNvSpPr>
          <p:nvPr>
            <p:ph idx="1"/>
          </p:nvPr>
        </p:nvSpPr>
        <p:spPr>
          <a:xfrm>
            <a:off x="381001" y="1845734"/>
            <a:ext cx="7985760" cy="4023360"/>
          </a:xfrm>
        </p:spPr>
        <p:txBody>
          <a:bodyPr>
            <a:normAutofit fontScale="92500" lnSpcReduction="10000"/>
          </a:bodyPr>
          <a:lstStyle/>
          <a:p>
            <a:pPr eaLnBrk="1" hangingPunct="1"/>
            <a:endParaRPr lang="en-CA" dirty="0" smtClean="0">
              <a:latin typeface="Calibri" pitchFamily="34" charset="0"/>
            </a:endParaRPr>
          </a:p>
          <a:p>
            <a:pPr marL="0" indent="0">
              <a:buNone/>
            </a:pPr>
            <a:r>
              <a:rPr lang="en-CA" sz="2400" b="1" i="1" dirty="0">
                <a:latin typeface="Calibri" pitchFamily="34" charset="0"/>
              </a:rPr>
              <a:t>Chronic ischemic heart disease </a:t>
            </a:r>
            <a:endParaRPr lang="en-CA" sz="2400" b="1" i="1" dirty="0" smtClean="0">
              <a:latin typeface="Calibri" pitchFamily="34" charset="0"/>
            </a:endParaRPr>
          </a:p>
          <a:p>
            <a:pPr>
              <a:buFont typeface="Wingdings" pitchFamily="2" charset="2"/>
              <a:buChar char="Ø"/>
            </a:pPr>
            <a:r>
              <a:rPr lang="en-CA" sz="2400" dirty="0" smtClean="0">
                <a:latin typeface="Calibri" pitchFamily="34" charset="0"/>
              </a:rPr>
              <a:t>Progressive heart failure due to ischemic injury, either from:</a:t>
            </a:r>
          </a:p>
          <a:p>
            <a:pPr lvl="1" eaLnBrk="1" hangingPunct="1"/>
            <a:r>
              <a:rPr lang="en-CA" sz="2400" dirty="0" smtClean="0">
                <a:latin typeface="Calibri" pitchFamily="34" charset="0"/>
              </a:rPr>
              <a:t> prior infarction(s) (most common)</a:t>
            </a:r>
          </a:p>
          <a:p>
            <a:pPr lvl="1" eaLnBrk="1" hangingPunct="1"/>
            <a:r>
              <a:rPr lang="en-CA" sz="2400" dirty="0" smtClean="0">
                <a:latin typeface="Calibri" pitchFamily="34" charset="0"/>
              </a:rPr>
              <a:t> or chronic low-grade ischemia</a:t>
            </a:r>
          </a:p>
          <a:p>
            <a:pPr marL="0" indent="0">
              <a:buNone/>
            </a:pPr>
            <a:r>
              <a:rPr lang="en-CA" sz="2400" b="1" i="1" dirty="0">
                <a:latin typeface="Calibri" pitchFamily="34" charset="0"/>
              </a:rPr>
              <a:t>Sudden cardiac </a:t>
            </a:r>
            <a:r>
              <a:rPr lang="en-CA" sz="2400" b="1" i="1" dirty="0" smtClean="0">
                <a:latin typeface="Calibri" pitchFamily="34" charset="0"/>
              </a:rPr>
              <a:t>death</a:t>
            </a:r>
          </a:p>
          <a:p>
            <a:pPr>
              <a:buFont typeface="Wingdings" pitchFamily="2" charset="2"/>
              <a:buChar char="Ø"/>
            </a:pPr>
            <a:r>
              <a:rPr lang="en-CA" sz="2400" dirty="0" smtClean="0">
                <a:latin typeface="Calibri" pitchFamily="34" charset="0"/>
              </a:rPr>
              <a:t>Definition</a:t>
            </a:r>
            <a:r>
              <a:rPr lang="en-CA" sz="2400" dirty="0">
                <a:latin typeface="Calibri" pitchFamily="34" charset="0"/>
              </a:rPr>
              <a:t>: Unexpected death from cardiac causes either without symptoms or within 1 to 24 hours of symptom onset </a:t>
            </a:r>
          </a:p>
          <a:p>
            <a:pPr>
              <a:buFont typeface="Wingdings" pitchFamily="2" charset="2"/>
              <a:buChar char="Ø"/>
            </a:pPr>
            <a:r>
              <a:rPr lang="en-CA" sz="2400" smtClean="0">
                <a:latin typeface="Calibri" pitchFamily="34" charset="0"/>
              </a:rPr>
              <a:t>Results </a:t>
            </a:r>
            <a:r>
              <a:rPr lang="en-CA" sz="2400" dirty="0">
                <a:latin typeface="Calibri" pitchFamily="34" charset="0"/>
              </a:rPr>
              <a:t>from a fatal arrhythmia, most commonly in patients with severe coronary artery disease</a:t>
            </a:r>
          </a:p>
          <a:p>
            <a:pPr lvl="1" eaLnBrk="1" hangingPunct="1"/>
            <a:endParaRPr lang="en-CA" sz="2400"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latin typeface="Calibri" pitchFamily="34" charset="0"/>
              </a:rPr>
              <a:t>Ischemic Heart Disease: Epidemiology</a:t>
            </a:r>
            <a:r>
              <a:rPr lang="en-US" sz="1900" dirty="0" smtClean="0">
                <a:latin typeface="Calibri" pitchFamily="34" charset="0"/>
              </a:rPr>
              <a:t>-(coronary atherosclerosis)</a:t>
            </a:r>
          </a:p>
        </p:txBody>
      </p:sp>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smtClean="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smtClean="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smtClean="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smtClean="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rPr>
              <a:t>Pathogenesis of Ischemic Heart Disease</a:t>
            </a:r>
            <a:endParaRPr lang="en-US" sz="3600" dirty="0"/>
          </a:p>
        </p:txBody>
      </p:sp>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Critical stenosis or </a:t>
            </a:r>
            <a:r>
              <a:rPr lang="en-US" dirty="0" smtClean="0">
                <a:latin typeface="Calibri" pitchFamily="34" charset="0"/>
              </a:rPr>
              <a:t>obstruction</a:t>
            </a:r>
          </a:p>
          <a:p>
            <a:pPr marL="457200" indent="-457200">
              <a:buFont typeface="+mj-lt"/>
              <a:buAutoNum type="arabicPeriod"/>
            </a:pPr>
            <a:r>
              <a:rPr lang="en-US" dirty="0" smtClean="0">
                <a:latin typeface="Calibri" pitchFamily="34" charset="0"/>
              </a:rPr>
              <a:t>Role </a:t>
            </a:r>
            <a:r>
              <a:rPr lang="en-US" dirty="0">
                <a:latin typeface="Calibri" pitchFamily="34" charset="0"/>
              </a:rPr>
              <a:t>of Acute Plaque </a:t>
            </a:r>
            <a:r>
              <a:rPr lang="en-US" dirty="0" smtClean="0">
                <a:latin typeface="Calibri" pitchFamily="34" charset="0"/>
              </a:rPr>
              <a:t>Change</a:t>
            </a:r>
          </a:p>
          <a:p>
            <a:pPr marL="457200" indent="-457200">
              <a:buFont typeface="+mj-lt"/>
              <a:buAutoNum type="arabicPeriod"/>
            </a:pPr>
            <a:r>
              <a:rPr lang="en-US" dirty="0" smtClean="0">
                <a:latin typeface="Calibri" pitchFamily="34" charset="0"/>
              </a:rPr>
              <a:t>Role </a:t>
            </a:r>
            <a:r>
              <a:rPr lang="en-US" dirty="0">
                <a:latin typeface="Calibri" pitchFamily="34" charset="0"/>
              </a:rPr>
              <a:t>of Coronary </a:t>
            </a:r>
            <a:r>
              <a:rPr lang="en-US" dirty="0" smtClean="0">
                <a:latin typeface="Calibri" pitchFamily="34" charset="0"/>
              </a:rPr>
              <a:t>Thrombus</a:t>
            </a: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Vasoconstriction</a:t>
            </a:r>
            <a:endParaRPr lang="en-US" dirty="0">
              <a:latin typeface="Calibri" pitchFamily="34" charset="0"/>
            </a:endParaRPr>
          </a:p>
          <a:p>
            <a:pPr marL="457200" indent="-457200">
              <a:buFont typeface="+mj-lt"/>
              <a:buAutoNum type="arabicPeriod"/>
            </a:pPr>
            <a:r>
              <a:rPr lang="en-US" dirty="0" smtClean="0">
                <a:latin typeface="Calibri" pitchFamily="34" charset="0"/>
              </a:rPr>
              <a:t>Role </a:t>
            </a:r>
            <a:r>
              <a:rPr lang="en-US" dirty="0">
                <a:latin typeface="Calibri" pitchFamily="34" charset="0"/>
              </a:rPr>
              <a:t>of </a:t>
            </a:r>
            <a:r>
              <a:rPr lang="en-US" dirty="0" smtClean="0">
                <a:latin typeface="Calibri" pitchFamily="34" charset="0"/>
              </a:rPr>
              <a:t>Inflammation </a:t>
            </a:r>
            <a:endParaRPr lang="en-US" dirty="0">
              <a:latin typeface="Calibri" pitchFamily="34" charset="0"/>
            </a:endParaRPr>
          </a:p>
          <a:p>
            <a:endParaRPr lang="en-US" dirty="0">
              <a:latin typeface="Calibri" pitchFamily="34" charset="0"/>
            </a:endParaRPr>
          </a:p>
          <a:p>
            <a:endParaRPr lang="en-US" dirty="0">
              <a:latin typeface="Calibri" pitchFamily="34" charset="0"/>
            </a:endParaRPr>
          </a:p>
          <a:p>
            <a:r>
              <a:rPr lang="en-US" b="1" dirty="0" smtClean="0">
                <a:latin typeface="Calibri" pitchFamily="34" charset="0"/>
              </a:rPr>
              <a:t> </a:t>
            </a:r>
            <a:endParaRPr lang="en-US" b="1" dirty="0">
              <a:latin typeface="Calibri" pitchFamily="34" charset="0"/>
            </a:endParaRPr>
          </a:p>
          <a:p>
            <a:endParaRPr lang="en-US" dirty="0"/>
          </a:p>
        </p:txBody>
      </p:sp>
    </p:spTree>
    <p:extLst>
      <p:ext uri="{BB962C8B-B14F-4D97-AF65-F5344CB8AC3E}">
        <p14:creationId xmlns:p14="http://schemas.microsoft.com/office/powerpoint/2010/main" val="91464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00200" y="287338"/>
            <a:ext cx="7543800" cy="627062"/>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5362" name="Rectangle 3"/>
          <p:cNvSpPr>
            <a:spLocks noGrp="1" noChangeArrowheads="1"/>
          </p:cNvSpPr>
          <p:nvPr>
            <p:ph idx="4294967295"/>
          </p:nvPr>
        </p:nvSpPr>
        <p:spPr>
          <a:xfrm>
            <a:off x="0" y="1066800"/>
            <a:ext cx="8839200" cy="1295400"/>
          </a:xfrm>
        </p:spPr>
        <p:txBody>
          <a:bodyPr/>
          <a:lstStyle/>
          <a:p>
            <a:pPr eaLnBrk="1" hangingPunct="1"/>
            <a:endParaRPr lang="en-US" dirty="0" smtClean="0">
              <a:latin typeface="Calibri" pitchFamily="34" charset="0"/>
            </a:endParaRPr>
          </a:p>
          <a:p>
            <a:pPr eaLnBrk="1" hangingPunct="1"/>
            <a:r>
              <a:rPr lang="en-US" dirty="0" smtClean="0">
                <a:latin typeface="Calibri" pitchFamily="34" charset="0"/>
              </a:rPr>
              <a:t>1)</a:t>
            </a:r>
            <a:r>
              <a:rPr lang="en-US" u="sng" dirty="0" smtClean="0">
                <a:latin typeface="Calibri" pitchFamily="34" charset="0"/>
              </a:rPr>
              <a:t> </a:t>
            </a:r>
            <a:r>
              <a:rPr lang="en-US" b="1" u="sng" dirty="0" smtClean="0">
                <a:latin typeface="Calibri" pitchFamily="34" charset="0"/>
              </a:rPr>
              <a:t>Role of Critical </a:t>
            </a:r>
            <a:r>
              <a:rPr lang="en-US" b="1" u="sng" dirty="0" err="1" smtClean="0">
                <a:latin typeface="Calibri" pitchFamily="34" charset="0"/>
              </a:rPr>
              <a:t>stenosis</a:t>
            </a:r>
            <a:r>
              <a:rPr lang="en-US" b="1" u="sng" dirty="0" smtClean="0">
                <a:latin typeface="Calibri" pitchFamily="34" charset="0"/>
              </a:rPr>
              <a:t> or obstruction:</a:t>
            </a:r>
            <a:r>
              <a:rPr lang="en-US" b="1" dirty="0" smtClean="0">
                <a:latin typeface="Calibri" pitchFamily="34" charset="0"/>
              </a:rPr>
              <a:t> </a:t>
            </a:r>
          </a:p>
          <a:p>
            <a:pPr eaLnBrk="1" hangingPunct="1">
              <a:buFont typeface="Wingdings" pitchFamily="2" charset="2"/>
              <a:buNone/>
            </a:pPr>
            <a:r>
              <a:rPr lang="en-US" dirty="0" smtClean="0">
                <a:latin typeface="Calibri" pitchFamily="34" charset="0"/>
              </a:rPr>
              <a:t>   (&gt;=75% of the lumen of one or more coronary arteries by atherosclerotic plaque).</a:t>
            </a:r>
          </a:p>
        </p:txBody>
      </p:sp>
      <p:pic>
        <p:nvPicPr>
          <p:cNvPr id="4" name="Picture 5" descr="showimage"/>
          <p:cNvPicPr>
            <a:picLocks noChangeAspect="1" noChangeArrowheads="1"/>
          </p:cNvPicPr>
          <p:nvPr/>
        </p:nvPicPr>
        <p:blipFill>
          <a:blip r:embed="rId3" cstate="print"/>
          <a:srcRect b="6209"/>
          <a:stretch>
            <a:fillRect/>
          </a:stretch>
        </p:blipFill>
        <p:spPr bwMode="auto">
          <a:xfrm>
            <a:off x="0" y="2541588"/>
            <a:ext cx="9144000" cy="43164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1" y="165513"/>
            <a:ext cx="5819884"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16386" name="Rectangle 3"/>
          <p:cNvSpPr>
            <a:spLocks noGrp="1" noChangeArrowheads="1"/>
          </p:cNvSpPr>
          <p:nvPr>
            <p:ph idx="1"/>
          </p:nvPr>
        </p:nvSpPr>
        <p:spPr>
          <a:xfrm>
            <a:off x="76201" y="1752600"/>
            <a:ext cx="4096229" cy="4495800"/>
          </a:xfrm>
        </p:spPr>
        <p:txBody>
          <a:bodyPr>
            <a:noAutofit/>
          </a:bodyPr>
          <a:lstStyle/>
          <a:p>
            <a:pPr eaLnBrk="1" hangingPunct="1">
              <a:buFont typeface="Wingdings" pitchFamily="2" charset="2"/>
              <a:buNone/>
            </a:pPr>
            <a:r>
              <a:rPr lang="en-US" sz="1800" dirty="0" smtClean="0">
                <a:latin typeface="Calibri" pitchFamily="34" charset="0"/>
              </a:rPr>
              <a:t>2)</a:t>
            </a:r>
            <a:r>
              <a:rPr lang="en-US" sz="1800" u="sng" dirty="0" smtClean="0">
                <a:latin typeface="Calibri" pitchFamily="34" charset="0"/>
              </a:rPr>
              <a:t> </a:t>
            </a:r>
            <a:r>
              <a:rPr lang="en-US" sz="1800" b="1" u="sng" dirty="0" smtClean="0">
                <a:latin typeface="Calibri" pitchFamily="34" charset="0"/>
              </a:rPr>
              <a:t>Role of Acute Plaque Change</a:t>
            </a:r>
            <a:r>
              <a:rPr lang="en-US" sz="1800" dirty="0" smtClean="0">
                <a:latin typeface="Calibri" pitchFamily="34" charset="0"/>
              </a:rPr>
              <a:t>:</a:t>
            </a:r>
          </a:p>
          <a:p>
            <a:pPr>
              <a:buFont typeface="Wingdings" pitchFamily="2" charset="2"/>
              <a:buChar char="Ø"/>
            </a:pPr>
            <a:r>
              <a:rPr lang="en-US" sz="1800" dirty="0" smtClean="0">
                <a:latin typeface="Calibri" pitchFamily="34" charset="0"/>
              </a:rPr>
              <a:t> Disruption of a mildly </a:t>
            </a:r>
            <a:r>
              <a:rPr lang="en-US" sz="1800" dirty="0" err="1" smtClean="0">
                <a:latin typeface="Calibri" pitchFamily="34" charset="0"/>
              </a:rPr>
              <a:t>stenosing</a:t>
            </a:r>
            <a:r>
              <a:rPr lang="en-US" sz="1800" dirty="0" smtClean="0">
                <a:latin typeface="Calibri" pitchFamily="34" charset="0"/>
              </a:rPr>
              <a:t> plaque leading to rupture/ ulceration. This can lead to: </a:t>
            </a:r>
          </a:p>
          <a:p>
            <a:pPr marL="715518" lvl="1" indent="-514350">
              <a:buFont typeface="+mj-lt"/>
              <a:buAutoNum type="romanLcPeriod"/>
            </a:pPr>
            <a:r>
              <a:rPr lang="en-US" dirty="0" smtClean="0">
                <a:latin typeface="Calibri" pitchFamily="34" charset="0"/>
              </a:rPr>
              <a:t>hemorrhage </a:t>
            </a:r>
            <a:r>
              <a:rPr lang="en-US" dirty="0">
                <a:latin typeface="Calibri" pitchFamily="34" charset="0"/>
              </a:rPr>
              <a:t>into the atheroma which will expand in volume. </a:t>
            </a:r>
          </a:p>
          <a:p>
            <a:pPr marL="715518" lvl="1" indent="-514350">
              <a:buFont typeface="+mj-lt"/>
              <a:buAutoNum type="romanLcPeriod"/>
            </a:pPr>
            <a:r>
              <a:rPr lang="en-US" dirty="0" smtClean="0">
                <a:latin typeface="Calibri" pitchFamily="34" charset="0"/>
              </a:rPr>
              <a:t>exposure of the </a:t>
            </a:r>
            <a:r>
              <a:rPr lang="en-US" dirty="0" err="1" smtClean="0">
                <a:latin typeface="Calibri" pitchFamily="34" charset="0"/>
              </a:rPr>
              <a:t>thrombogenic</a:t>
            </a:r>
            <a:r>
              <a:rPr lang="en-US" dirty="0" smtClean="0">
                <a:latin typeface="Calibri" pitchFamily="34" charset="0"/>
              </a:rPr>
              <a:t>  basement membrane just below the endothelial lining followed by thrombosis</a:t>
            </a:r>
          </a:p>
          <a:p>
            <a:pPr>
              <a:buFont typeface="Wingdings" pitchFamily="2" charset="2"/>
              <a:buChar char="Ø"/>
            </a:pPr>
            <a:r>
              <a:rPr lang="en-US" sz="1800" dirty="0" smtClean="0">
                <a:latin typeface="Calibri" pitchFamily="34" charset="0"/>
              </a:rPr>
              <a:t>Acute plaque change can cause  myocardial ischemia in the form of unstable angina, acute myocardial infarction and (in many cases) sudden cardiac death. </a:t>
            </a:r>
          </a:p>
        </p:txBody>
      </p:sp>
      <p:pic>
        <p:nvPicPr>
          <p:cNvPr id="2" name="Picture 1"/>
          <p:cNvPicPr>
            <a:picLocks noChangeAspect="1"/>
          </p:cNvPicPr>
          <p:nvPr/>
        </p:nvPicPr>
        <p:blipFill>
          <a:blip r:embed="rId3" cstate="print"/>
          <a:stretch>
            <a:fillRect/>
          </a:stretch>
        </p:blipFill>
        <p:spPr>
          <a:xfrm>
            <a:off x="4172430" y="5029200"/>
            <a:ext cx="4962045" cy="1807877"/>
          </a:xfrm>
          <a:prstGeom prst="rect">
            <a:avLst/>
          </a:prstGeom>
        </p:spPr>
      </p:pic>
      <p:pic>
        <p:nvPicPr>
          <p:cNvPr id="3" name="Picture 2"/>
          <p:cNvPicPr>
            <a:picLocks noChangeAspect="1"/>
          </p:cNvPicPr>
          <p:nvPr/>
        </p:nvPicPr>
        <p:blipFill>
          <a:blip r:embed="rId4" cstate="print"/>
          <a:stretch>
            <a:fillRect/>
          </a:stretch>
        </p:blipFill>
        <p:spPr>
          <a:xfrm>
            <a:off x="8282940" y="5146431"/>
            <a:ext cx="822960" cy="264524"/>
          </a:xfrm>
          <a:prstGeom prst="rect">
            <a:avLst/>
          </a:prstGeom>
        </p:spPr>
      </p:pic>
      <p:pic>
        <p:nvPicPr>
          <p:cNvPr id="4" name="Picture 3"/>
          <p:cNvPicPr>
            <a:picLocks noChangeAspect="1"/>
          </p:cNvPicPr>
          <p:nvPr/>
        </p:nvPicPr>
        <p:blipFill>
          <a:blip r:embed="rId5" cstate="print"/>
          <a:stretch>
            <a:fillRect/>
          </a:stretch>
        </p:blipFill>
        <p:spPr>
          <a:xfrm>
            <a:off x="5604210" y="343214"/>
            <a:ext cx="3539790" cy="4235351"/>
          </a:xfrm>
          <a:prstGeom prst="rect">
            <a:avLst/>
          </a:prstGeom>
        </p:spPr>
      </p:pic>
      <p:pic>
        <p:nvPicPr>
          <p:cNvPr id="5" name="Picture 4"/>
          <p:cNvPicPr>
            <a:picLocks noChangeAspect="1"/>
          </p:cNvPicPr>
          <p:nvPr/>
        </p:nvPicPr>
        <p:blipFill>
          <a:blip r:embed="rId6" cstate="print"/>
          <a:stretch>
            <a:fillRect/>
          </a:stretch>
        </p:blipFill>
        <p:spPr>
          <a:xfrm>
            <a:off x="8027670" y="108049"/>
            <a:ext cx="1097280" cy="263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7543800" cy="1450757"/>
          </a:xfrm>
        </p:spPr>
        <p:txBody>
          <a:bodyPr/>
          <a:lstStyle/>
          <a:p>
            <a:pPr eaLnBrk="1" fontAlgn="auto" hangingPunct="1">
              <a:spcAft>
                <a:spcPts val="0"/>
              </a:spcAft>
              <a:defRPr/>
            </a:pPr>
            <a:r>
              <a:rPr lang="en-US" sz="3400" dirty="0" smtClean="0">
                <a:latin typeface="Calibri" pitchFamily="34" charset="0"/>
              </a:rPr>
              <a:t>Pathogenesis of Ischemic Heart Disease</a:t>
            </a:r>
          </a:p>
        </p:txBody>
      </p:sp>
      <p:sp>
        <p:nvSpPr>
          <p:cNvPr id="8195" name="Rectangle 3"/>
          <p:cNvSpPr>
            <a:spLocks noGrp="1" noChangeArrowheads="1"/>
          </p:cNvSpPr>
          <p:nvPr>
            <p:ph idx="1"/>
          </p:nvPr>
        </p:nvSpPr>
        <p:spPr>
          <a:xfrm>
            <a:off x="304800" y="2057400"/>
            <a:ext cx="8686799" cy="4023360"/>
          </a:xfrm>
        </p:spPr>
        <p:txBody>
          <a:bodyPr>
            <a:normAutofit fontScale="77500" lnSpcReduction="20000"/>
          </a:bodyPr>
          <a:lstStyle/>
          <a:p>
            <a:pPr marL="365760" indent="-256032" eaLnBrk="1" fontAlgn="auto" hangingPunct="1">
              <a:spcAft>
                <a:spcPts val="0"/>
              </a:spcAft>
              <a:buFont typeface="Wingdings" pitchFamily="2" charset="2"/>
              <a:buNone/>
              <a:defRPr/>
            </a:pPr>
            <a:r>
              <a:rPr lang="en-US" sz="2900" dirty="0" smtClean="0">
                <a:latin typeface="Calibri" pitchFamily="34" charset="0"/>
              </a:rPr>
              <a:t>3</a:t>
            </a:r>
            <a:r>
              <a:rPr lang="en-US" sz="2900" b="1" dirty="0" smtClean="0">
                <a:latin typeface="Calibri" pitchFamily="34" charset="0"/>
              </a:rPr>
              <a:t>)</a:t>
            </a:r>
            <a:r>
              <a:rPr lang="en-US" sz="2900" b="1" u="sng" dirty="0" smtClean="0">
                <a:latin typeface="Calibri" pitchFamily="34" charset="0"/>
              </a:rPr>
              <a:t> Role of Coronary Thrombus</a:t>
            </a:r>
            <a:r>
              <a:rPr lang="en-US" sz="2900" b="1" dirty="0" smtClean="0">
                <a:latin typeface="Calibri" pitchFamily="34" charset="0"/>
              </a:rPr>
              <a:t>:</a:t>
            </a:r>
            <a:endParaRPr lang="en-US" sz="2900" dirty="0" smtClean="0">
              <a:latin typeface="Calibri" pitchFamily="34" charset="0"/>
            </a:endParaRPr>
          </a:p>
          <a:p>
            <a:pPr marL="365760" indent="-256032" eaLnBrk="1" fontAlgn="auto" hangingPunct="1">
              <a:spcAft>
                <a:spcPts val="0"/>
              </a:spcAft>
              <a:buFont typeface="Wingdings 3"/>
              <a:buChar char=""/>
              <a:defRPr/>
            </a:pPr>
            <a:r>
              <a:rPr lang="en-US" sz="2900" dirty="0" smtClean="0">
                <a:latin typeface="Calibri" pitchFamily="34" charset="0"/>
              </a:rPr>
              <a:t>thrombus superimposed on a disrupted but previously only partially </a:t>
            </a:r>
            <a:r>
              <a:rPr lang="en-US" sz="2900" dirty="0" err="1" smtClean="0">
                <a:latin typeface="Calibri" pitchFamily="34" charset="0"/>
              </a:rPr>
              <a:t>stenotic</a:t>
            </a:r>
            <a:r>
              <a:rPr lang="en-US" sz="2900" dirty="0" smtClean="0">
                <a:latin typeface="Calibri" pitchFamily="34" charset="0"/>
              </a:rPr>
              <a:t> plaque converts it to either</a:t>
            </a:r>
          </a:p>
          <a:p>
            <a:pPr marL="973836" lvl="1" indent="-571500">
              <a:spcAft>
                <a:spcPts val="0"/>
              </a:spcAft>
              <a:buFont typeface="+mj-lt"/>
              <a:buAutoNum type="romanLcPeriod"/>
              <a:defRPr/>
            </a:pPr>
            <a:r>
              <a:rPr lang="en-US" sz="2900" dirty="0" smtClean="0">
                <a:latin typeface="Calibri" pitchFamily="34" charset="0"/>
              </a:rPr>
              <a:t>A total occlusion leading to acute </a:t>
            </a:r>
            <a:r>
              <a:rPr lang="en-US" sz="2900" dirty="0" err="1" smtClean="0">
                <a:latin typeface="Calibri" pitchFamily="34" charset="0"/>
              </a:rPr>
              <a:t>transmural</a:t>
            </a:r>
            <a:r>
              <a:rPr lang="en-US" sz="2900" dirty="0" smtClean="0">
                <a:latin typeface="Calibri" pitchFamily="34" charset="0"/>
              </a:rPr>
              <a:t> MI.</a:t>
            </a:r>
          </a:p>
          <a:p>
            <a:pPr marL="973836" lvl="1" indent="-571500">
              <a:spcAft>
                <a:spcPts val="0"/>
              </a:spcAft>
              <a:buFont typeface="+mj-lt"/>
              <a:buAutoNum type="romanLcPeriod"/>
              <a:defRPr/>
            </a:pPr>
            <a:r>
              <a:rPr lang="en-US" sz="2900" dirty="0" smtClean="0">
                <a:latin typeface="Calibri" pitchFamily="34" charset="0"/>
              </a:rPr>
              <a:t>Or an partial/incomplete/subtotal occlusion leading to unstable angina, acute </a:t>
            </a:r>
            <a:r>
              <a:rPr lang="en-US" sz="2900" dirty="0" err="1" smtClean="0">
                <a:latin typeface="Calibri" pitchFamily="34" charset="0"/>
              </a:rPr>
              <a:t>subendocardial</a:t>
            </a:r>
            <a:r>
              <a:rPr lang="en-US" sz="2900" dirty="0" smtClean="0">
                <a:latin typeface="Calibri" pitchFamily="34" charset="0"/>
              </a:rPr>
              <a:t> infarction, or sudden cardiac death.</a:t>
            </a:r>
          </a:p>
          <a:p>
            <a:pPr marL="365760" indent="-256032" eaLnBrk="1" fontAlgn="auto" hangingPunct="1">
              <a:spcAft>
                <a:spcPts val="0"/>
              </a:spcAft>
              <a:buFont typeface="Wingdings 3"/>
              <a:buChar char=""/>
              <a:defRPr/>
            </a:pPr>
            <a:r>
              <a:rPr lang="en-US" sz="2900" dirty="0" smtClean="0">
                <a:latin typeface="Calibri" pitchFamily="34" charset="0"/>
              </a:rPr>
              <a:t>Thrombus in coronary artery can also </a:t>
            </a:r>
            <a:r>
              <a:rPr lang="en-US" sz="2900" dirty="0" err="1" smtClean="0">
                <a:latin typeface="Calibri" pitchFamily="34" charset="0"/>
              </a:rPr>
              <a:t>embolize</a:t>
            </a:r>
            <a:r>
              <a:rPr lang="en-US" sz="2900" dirty="0" smtClean="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smtClean="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8200"/>
          </a:xfrm>
        </p:spPr>
        <p:txBody>
          <a:bodyPr>
            <a:normAutofit fontScale="90000"/>
          </a:bodyPr>
          <a:lstStyle/>
          <a:p>
            <a:pPr eaLnBrk="1" fontAlgn="auto" hangingPunct="1">
              <a:spcAft>
                <a:spcPts val="0"/>
              </a:spcAft>
              <a:defRPr/>
            </a:pPr>
            <a:r>
              <a:rPr lang="en-US" dirty="0" smtClean="0">
                <a:latin typeface="Calibri" pitchFamily="34" charset="0"/>
              </a:rPr>
              <a:t>Ischemic Heart Disease:   Pathogenesis</a:t>
            </a:r>
          </a:p>
        </p:txBody>
      </p:sp>
      <p:pic>
        <p:nvPicPr>
          <p:cNvPr id="21507" name="Picture 3" descr="f013004"/>
          <p:cNvPicPr>
            <a:picLocks noChangeAspect="1" noChangeArrowheads="1"/>
          </p:cNvPicPr>
          <p:nvPr/>
        </p:nvPicPr>
        <p:blipFill>
          <a:blip r:embed="rId3" cstate="print"/>
          <a:srcRect/>
          <a:stretch>
            <a:fillRect/>
          </a:stretch>
        </p:blipFill>
        <p:spPr bwMode="auto">
          <a:xfrm>
            <a:off x="2057400" y="685800"/>
            <a:ext cx="5888038" cy="61722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1172</TotalTime>
  <Words>2241</Words>
  <Application>Microsoft Office PowerPoint</Application>
  <PresentationFormat>On-screen Show (4:3)</PresentationFormat>
  <Paragraphs>291</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Cardiovascular  System.  IHD, Angina &amp; MI</vt:lpstr>
      <vt:lpstr>PowerPoint Presentation</vt:lpstr>
      <vt:lpstr>Ischemic Heart Disease/IHD  (Coronary Heart Disease)</vt:lpstr>
      <vt:lpstr>Ischemic Heart Disease: Epidemiology-(coronary atherosclerosis)</vt:lpstr>
      <vt:lpstr>Pathogenesis of Ischemic Heart Disease</vt:lpstr>
      <vt:lpstr>Pathogenesis of Ischemic Heart Disease</vt:lpstr>
      <vt:lpstr>Pathogenesis of Ischemic Heart Disease</vt:lpstr>
      <vt:lpstr>Pathogenesis of Ischemic Heart Disease</vt:lpstr>
      <vt:lpstr>Ischemic Heart Disease:   Pathogenesis</vt:lpstr>
      <vt:lpstr>PowerPoint Presentation</vt:lpstr>
      <vt:lpstr>PowerPoint Presentation</vt:lpstr>
      <vt:lpstr>  Angina pectoris</vt:lpstr>
      <vt:lpstr>Angina pectoris: Stable angina/ typical angina pectoris:  </vt:lpstr>
      <vt:lpstr>Angina Pectoris:  Unstable or crescendo angina: </vt:lpstr>
      <vt:lpstr>Angina Pectoris: Prinzmetal variant angina: </vt:lpstr>
      <vt:lpstr>Angina Pectoris. summary</vt:lpstr>
      <vt:lpstr>Myocardial Infarction (MI)</vt:lpstr>
      <vt:lpstr>MI: commonly affected coronary vessel in persons with right dominant coronary artery heart (90% of population)</vt:lpstr>
      <vt:lpstr>Pathogenesis of MI</vt:lpstr>
      <vt:lpstr>Pathogenesis of MI</vt:lpstr>
      <vt:lpstr>PowerPoint Presentation</vt:lpstr>
      <vt:lpstr>Pathogenesis of MI</vt:lpstr>
      <vt:lpstr>Ischemic Heart Disease  MI types and morphology</vt:lpstr>
      <vt:lpstr>PowerPoint Presentation</vt:lpstr>
      <vt:lpstr>PowerPoint Presentation</vt:lpstr>
      <vt:lpstr>PowerPoint Presentation</vt:lpstr>
      <vt:lpstr>PowerPoint Presentation</vt:lpstr>
      <vt:lpstr>PowerPoint Presentation</vt:lpstr>
      <vt:lpstr>Myocardial Infarction: Clinical Features</vt:lpstr>
      <vt:lpstr>Ischemic Heart Disease  Laboratory evaluation</vt:lpstr>
      <vt:lpstr>Myocardial Infarction: Outcomes or complications </vt:lpstr>
      <vt:lpstr>Complications of MI</vt:lpstr>
      <vt:lpstr>PowerPoint Presentation</vt:lpstr>
      <vt:lpstr>PowerPoint Presentation</vt:lpstr>
      <vt:lpstr>Myocardial Infarction (MI), summary</vt:lpstr>
      <vt:lpstr>Myocardial Infarction (MI), summary</vt:lpstr>
      <vt:lpstr>Chronic ischemic heart disease &amp; Sudden cardiac death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dell7010en</cp:lastModifiedBy>
  <cp:revision>126</cp:revision>
  <dcterms:created xsi:type="dcterms:W3CDTF">2009-02-14T10:07:38Z</dcterms:created>
  <dcterms:modified xsi:type="dcterms:W3CDTF">2015-03-12T06:58:23Z</dcterms:modified>
</cp:coreProperties>
</file>