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05"/>
  </p:notesMasterIdLst>
  <p:sldIdLst>
    <p:sldId id="256" r:id="rId2"/>
    <p:sldId id="287" r:id="rId3"/>
    <p:sldId id="288" r:id="rId4"/>
    <p:sldId id="499" r:id="rId5"/>
    <p:sldId id="455" r:id="rId6"/>
    <p:sldId id="371" r:id="rId7"/>
    <p:sldId id="461" r:id="rId8"/>
    <p:sldId id="393" r:id="rId9"/>
    <p:sldId id="464" r:id="rId10"/>
    <p:sldId id="465" r:id="rId11"/>
    <p:sldId id="503" r:id="rId12"/>
    <p:sldId id="456" r:id="rId13"/>
    <p:sldId id="459" r:id="rId14"/>
    <p:sldId id="479" r:id="rId15"/>
    <p:sldId id="476" r:id="rId16"/>
    <p:sldId id="373" r:id="rId17"/>
    <p:sldId id="460" r:id="rId18"/>
    <p:sldId id="445" r:id="rId19"/>
    <p:sldId id="468" r:id="rId20"/>
    <p:sldId id="470" r:id="rId21"/>
    <p:sldId id="375" r:id="rId22"/>
    <p:sldId id="495" r:id="rId23"/>
    <p:sldId id="496" r:id="rId24"/>
    <p:sldId id="441" r:id="rId25"/>
    <p:sldId id="466" r:id="rId26"/>
    <p:sldId id="467" r:id="rId27"/>
    <p:sldId id="444" r:id="rId28"/>
    <p:sldId id="446" r:id="rId29"/>
    <p:sldId id="494" r:id="rId30"/>
    <p:sldId id="379" r:id="rId31"/>
    <p:sldId id="497" r:id="rId32"/>
    <p:sldId id="392" r:id="rId33"/>
    <p:sldId id="395" r:id="rId34"/>
    <p:sldId id="380" r:id="rId35"/>
    <p:sldId id="498" r:id="rId36"/>
    <p:sldId id="493" r:id="rId37"/>
    <p:sldId id="500" r:id="rId38"/>
    <p:sldId id="475" r:id="rId39"/>
    <p:sldId id="489" r:id="rId40"/>
    <p:sldId id="457" r:id="rId41"/>
    <p:sldId id="473" r:id="rId42"/>
    <p:sldId id="340" r:id="rId43"/>
    <p:sldId id="264" r:id="rId44"/>
    <p:sldId id="487" r:id="rId45"/>
    <p:sldId id="491" r:id="rId46"/>
    <p:sldId id="492" r:id="rId47"/>
    <p:sldId id="486" r:id="rId48"/>
    <p:sldId id="296" r:id="rId49"/>
    <p:sldId id="432" r:id="rId50"/>
    <p:sldId id="482" r:id="rId51"/>
    <p:sldId id="384" r:id="rId52"/>
    <p:sldId id="477" r:id="rId53"/>
    <p:sldId id="387" r:id="rId54"/>
    <p:sldId id="410" r:id="rId55"/>
    <p:sldId id="411" r:id="rId56"/>
    <p:sldId id="483" r:id="rId57"/>
    <p:sldId id="388" r:id="rId58"/>
    <p:sldId id="485" r:id="rId59"/>
    <p:sldId id="481" r:id="rId60"/>
    <p:sldId id="484" r:id="rId61"/>
    <p:sldId id="390" r:id="rId62"/>
    <p:sldId id="427" r:id="rId63"/>
    <p:sldId id="420" r:id="rId64"/>
    <p:sldId id="433" r:id="rId65"/>
    <p:sldId id="435" r:id="rId66"/>
    <p:sldId id="423" r:id="rId67"/>
    <p:sldId id="438" r:id="rId68"/>
    <p:sldId id="421" r:id="rId69"/>
    <p:sldId id="422" r:id="rId70"/>
    <p:sldId id="437" r:id="rId71"/>
    <p:sldId id="431" r:id="rId72"/>
    <p:sldId id="428" r:id="rId73"/>
    <p:sldId id="429" r:id="rId74"/>
    <p:sldId id="449" r:id="rId75"/>
    <p:sldId id="478" r:id="rId76"/>
    <p:sldId id="454" r:id="rId77"/>
    <p:sldId id="430" r:id="rId78"/>
    <p:sldId id="439" r:id="rId79"/>
    <p:sldId id="442" r:id="rId80"/>
    <p:sldId id="447" r:id="rId81"/>
    <p:sldId id="448" r:id="rId82"/>
    <p:sldId id="351" r:id="rId83"/>
    <p:sldId id="426" r:id="rId84"/>
    <p:sldId id="357" r:id="rId85"/>
    <p:sldId id="414" r:id="rId86"/>
    <p:sldId id="450" r:id="rId87"/>
    <p:sldId id="403" r:id="rId88"/>
    <p:sldId id="402" r:id="rId89"/>
    <p:sldId id="354" r:id="rId90"/>
    <p:sldId id="480" r:id="rId91"/>
    <p:sldId id="359" r:id="rId92"/>
    <p:sldId id="361" r:id="rId93"/>
    <p:sldId id="407" r:id="rId94"/>
    <p:sldId id="408" r:id="rId95"/>
    <p:sldId id="412" r:id="rId96"/>
    <p:sldId id="365" r:id="rId97"/>
    <p:sldId id="360" r:id="rId98"/>
    <p:sldId id="366" r:id="rId99"/>
    <p:sldId id="368" r:id="rId100"/>
    <p:sldId id="370" r:id="rId101"/>
    <p:sldId id="409" r:id="rId102"/>
    <p:sldId id="471" r:id="rId103"/>
    <p:sldId id="501" r:id="rId10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800000"/>
    <a:srgbClr val="99FF33"/>
    <a:srgbClr val="336699"/>
    <a:srgbClr val="0000FF"/>
    <a:srgbClr val="CC3300"/>
    <a:srgbClr val="CC6600"/>
    <a:srgbClr val="660066"/>
    <a:srgbClr val="33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2248" autoAdjust="0"/>
  </p:normalViewPr>
  <p:slideViewPr>
    <p:cSldViewPr>
      <p:cViewPr varScale="1">
        <p:scale>
          <a:sx n="61" d="100"/>
          <a:sy n="61" d="100"/>
        </p:scale>
        <p:origin x="48" y="4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A3116FF-09F3-40D4-A937-78DAAAB4F1F0}" type="datetimeFigureOut">
              <a:rPr lang="en-US" smtClean="0"/>
              <a:pPr/>
              <a:t>9/1/2015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CAB0131-69CC-40C0-88AE-9A7928CF3E90}" type="slidenum">
              <a:rPr lang="en-US" smtClean="0"/>
              <a:pPr/>
              <a:t>‹#›</a:t>
            </a:fld>
            <a:endParaRPr lang="en-US"/>
          </a:p>
        </p:txBody>
      </p:sp>
    </p:spTree>
    <p:extLst>
      <p:ext uri="{BB962C8B-B14F-4D97-AF65-F5344CB8AC3E}">
        <p14:creationId xmlns:p14="http://schemas.microsoft.com/office/powerpoint/2010/main" val="419807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8</a:t>
            </a:fld>
            <a:endParaRPr lang="en-US"/>
          </a:p>
        </p:txBody>
      </p:sp>
    </p:spTree>
    <p:extLst>
      <p:ext uri="{BB962C8B-B14F-4D97-AF65-F5344CB8AC3E}">
        <p14:creationId xmlns:p14="http://schemas.microsoft.com/office/powerpoint/2010/main" val="48892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51</a:t>
            </a:fld>
            <a:endParaRPr lang="en-US"/>
          </a:p>
        </p:txBody>
      </p:sp>
    </p:spTree>
    <p:extLst>
      <p:ext uri="{BB962C8B-B14F-4D97-AF65-F5344CB8AC3E}">
        <p14:creationId xmlns:p14="http://schemas.microsoft.com/office/powerpoint/2010/main" val="96556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44F8F5-E9BB-43BD-A29F-7E1C5036B21E}" type="slidenum">
              <a:rPr lang="en-US"/>
              <a:pPr fontAlgn="base">
                <a:spcBef>
                  <a:spcPct val="0"/>
                </a:spcBef>
                <a:spcAft>
                  <a:spcPct val="0"/>
                </a:spcAft>
              </a:pPr>
              <a:t>53</a:t>
            </a:fld>
            <a:endParaRPr lang="en-US"/>
          </a:p>
        </p:txBody>
      </p:sp>
    </p:spTree>
    <p:extLst>
      <p:ext uri="{BB962C8B-B14F-4D97-AF65-F5344CB8AC3E}">
        <p14:creationId xmlns:p14="http://schemas.microsoft.com/office/powerpoint/2010/main" val="119790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73884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107488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69</a:t>
            </a:fld>
            <a:endParaRPr lang="en-US"/>
          </a:p>
        </p:txBody>
      </p:sp>
    </p:spTree>
    <p:extLst>
      <p:ext uri="{BB962C8B-B14F-4D97-AF65-F5344CB8AC3E}">
        <p14:creationId xmlns:p14="http://schemas.microsoft.com/office/powerpoint/2010/main" val="3292485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72</a:t>
            </a:fld>
            <a:endParaRPr lang="en-US"/>
          </a:p>
        </p:txBody>
      </p:sp>
    </p:spTree>
    <p:extLst>
      <p:ext uri="{BB962C8B-B14F-4D97-AF65-F5344CB8AC3E}">
        <p14:creationId xmlns:p14="http://schemas.microsoft.com/office/powerpoint/2010/main" val="529171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77</a:t>
            </a:fld>
            <a:endParaRPr lang="en-US"/>
          </a:p>
        </p:txBody>
      </p:sp>
    </p:spTree>
    <p:extLst>
      <p:ext uri="{BB962C8B-B14F-4D97-AF65-F5344CB8AC3E}">
        <p14:creationId xmlns:p14="http://schemas.microsoft.com/office/powerpoint/2010/main" val="220721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74967C-6636-40D4-A65C-6E2F5338D501}" type="slidenum">
              <a:rPr lang="en-US"/>
              <a:pPr fontAlgn="base">
                <a:spcBef>
                  <a:spcPct val="0"/>
                </a:spcBef>
                <a:spcAft>
                  <a:spcPct val="0"/>
                </a:spcAft>
              </a:pPr>
              <a:t>89</a:t>
            </a:fld>
            <a:endParaRPr lang="en-US"/>
          </a:p>
        </p:txBody>
      </p:sp>
    </p:spTree>
    <p:extLst>
      <p:ext uri="{BB962C8B-B14F-4D97-AF65-F5344CB8AC3E}">
        <p14:creationId xmlns:p14="http://schemas.microsoft.com/office/powerpoint/2010/main" val="350489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93</a:t>
            </a:fld>
            <a:endParaRPr lang="en-US"/>
          </a:p>
        </p:txBody>
      </p:sp>
    </p:spTree>
    <p:extLst>
      <p:ext uri="{BB962C8B-B14F-4D97-AF65-F5344CB8AC3E}">
        <p14:creationId xmlns:p14="http://schemas.microsoft.com/office/powerpoint/2010/main" val="280575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94</a:t>
            </a:fld>
            <a:endParaRPr lang="en-US"/>
          </a:p>
        </p:txBody>
      </p:sp>
    </p:spTree>
    <p:extLst>
      <p:ext uri="{BB962C8B-B14F-4D97-AF65-F5344CB8AC3E}">
        <p14:creationId xmlns:p14="http://schemas.microsoft.com/office/powerpoint/2010/main" val="250087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11</a:t>
            </a:fld>
            <a:endParaRPr lang="en-US"/>
          </a:p>
        </p:txBody>
      </p:sp>
    </p:spTree>
    <p:extLst>
      <p:ext uri="{BB962C8B-B14F-4D97-AF65-F5344CB8AC3E}">
        <p14:creationId xmlns:p14="http://schemas.microsoft.com/office/powerpoint/2010/main" val="805409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96</a:t>
            </a:fld>
            <a:endParaRPr lang="en-US"/>
          </a:p>
        </p:txBody>
      </p:sp>
    </p:spTree>
    <p:extLst>
      <p:ext uri="{BB962C8B-B14F-4D97-AF65-F5344CB8AC3E}">
        <p14:creationId xmlns:p14="http://schemas.microsoft.com/office/powerpoint/2010/main" val="37795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98</a:t>
            </a:fld>
            <a:endParaRPr lang="en-US"/>
          </a:p>
        </p:txBody>
      </p:sp>
    </p:spTree>
    <p:extLst>
      <p:ext uri="{BB962C8B-B14F-4D97-AF65-F5344CB8AC3E}">
        <p14:creationId xmlns:p14="http://schemas.microsoft.com/office/powerpoint/2010/main" val="2188773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100</a:t>
            </a:fld>
            <a:endParaRPr lang="en-US"/>
          </a:p>
        </p:txBody>
      </p:sp>
    </p:spTree>
    <p:extLst>
      <p:ext uri="{BB962C8B-B14F-4D97-AF65-F5344CB8AC3E}">
        <p14:creationId xmlns:p14="http://schemas.microsoft.com/office/powerpoint/2010/main" val="56682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1CFFA4-F5C2-42A7-A849-FFD9085DF3B1}"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231016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FCB3FB-E718-4620-B3B2-5FEDCFFAE713}"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427561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D03AC9-A487-4799-A1B2-A5D96E138AF7}"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195199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32</a:t>
            </a:fld>
            <a:endParaRPr lang="en-US"/>
          </a:p>
        </p:txBody>
      </p:sp>
    </p:spTree>
    <p:extLst>
      <p:ext uri="{BB962C8B-B14F-4D97-AF65-F5344CB8AC3E}">
        <p14:creationId xmlns:p14="http://schemas.microsoft.com/office/powerpoint/2010/main" val="2994751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34</a:t>
            </a:fld>
            <a:endParaRPr lang="en-US"/>
          </a:p>
        </p:txBody>
      </p:sp>
    </p:spTree>
    <p:extLst>
      <p:ext uri="{BB962C8B-B14F-4D97-AF65-F5344CB8AC3E}">
        <p14:creationId xmlns:p14="http://schemas.microsoft.com/office/powerpoint/2010/main" val="371089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3BC927-7F0F-46AC-9FD9-308C3F73AE84}" type="slidenum">
              <a:rPr lang="en-US"/>
              <a:pPr fontAlgn="base">
                <a:spcBef>
                  <a:spcPct val="0"/>
                </a:spcBef>
                <a:spcAft>
                  <a:spcPct val="0"/>
                </a:spcAft>
              </a:pPr>
              <a:t>42</a:t>
            </a:fld>
            <a:endParaRPr lang="en-US"/>
          </a:p>
        </p:txBody>
      </p:sp>
    </p:spTree>
    <p:extLst>
      <p:ext uri="{BB962C8B-B14F-4D97-AF65-F5344CB8AC3E}">
        <p14:creationId xmlns:p14="http://schemas.microsoft.com/office/powerpoint/2010/main" val="3089543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95B001-F0E0-4F3D-96FF-A6DCE665A0EB}" type="slidenum">
              <a:rPr lang="en-US"/>
              <a:pPr fontAlgn="base">
                <a:spcBef>
                  <a:spcPct val="0"/>
                </a:spcBef>
                <a:spcAft>
                  <a:spcPct val="0"/>
                </a:spcAft>
              </a:pPr>
              <a:t>48</a:t>
            </a:fld>
            <a:endParaRPr lang="en-US"/>
          </a:p>
        </p:txBody>
      </p:sp>
    </p:spTree>
    <p:extLst>
      <p:ext uri="{BB962C8B-B14F-4D97-AF65-F5344CB8AC3E}">
        <p14:creationId xmlns:p14="http://schemas.microsoft.com/office/powerpoint/2010/main" val="254021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pPr/>
              <a:t>9/1/2015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pPr/>
              <a:t>9/1/2015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pPr/>
              <a:t>9/1/2015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pPr/>
              <a:t>9/1/2015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pPr/>
              <a:t>9/1/2015</a:t>
            </a:fld>
            <a:endParaRPr lang="en-US"/>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pPr/>
              <a:t>9/1/2015</a:t>
            </a:fld>
            <a:endParaRPr lang="en-US"/>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pPr/>
              <a:t>9/1/2015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pPr/>
              <a:t>9/1/2015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pPr/>
              <a:t>9/1/2015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pPr/>
              <a:t>9/1/2015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pPr/>
              <a:t>9/1/2015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com/imgres?imgurl=http://modernmedicalguide.com/wp-content/uploads/2010/04/Buergers-Disease1.jpg&amp;imgrefurl=http://modernmedicalguide.com/buergers-disease/&amp;usg=__bE7lWi64bR-2t0NHxA6oL1LjVKw=&amp;h=397&amp;w=243&amp;sz=38&amp;hl=en&amp;start=2&amp;zoom=1&amp;tbnid=cBdcqpwrqQAYlM:&amp;tbnh=124&amp;tbnw=76&amp;ei=Yo1rTYDNKN6AhAe-jMXCDQ&amp;prev=/images?q=buerger's+disease+pictures&amp;um=1&amp;hl=en&amp;safe=active&amp;sa=N&amp;tbs=isch:1&amp;um=1&amp;itbs=1" TargetMode="Externa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85.xml.rels><?xml version="1.0" encoding="UTF-8" standalone="yes"?>
<Relationships xmlns="http://schemas.openxmlformats.org/package/2006/relationships"><Relationship Id="rId3" Type="http://schemas.openxmlformats.org/officeDocument/2006/relationships/hyperlink" Target="http://en.wikipedia.org/wiki/Femoral_artery" TargetMode="External"/><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28" y="1142984"/>
            <a:ext cx="6715172" cy="2214578"/>
          </a:xfrm>
        </p:spPr>
        <p:txBody>
          <a:bodyPr>
            <a:noAutofit/>
          </a:bodyPr>
          <a:lstStyle/>
          <a:p>
            <a:pPr algn="ctr"/>
            <a:r>
              <a:rPr lang="en-US" sz="5400"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CARDIOVASCULAR  SYSTEM</a:t>
            </a:r>
            <a:endParaRPr lang="en-US" sz="5400"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43042" y="4357694"/>
            <a:ext cx="6172200" cy="945958"/>
          </a:xfrm>
        </p:spPr>
        <p:txBody>
          <a:bodyPr>
            <a:normAutofit/>
          </a:bodyPr>
          <a:lstStyle/>
          <a:p>
            <a:pPr algn="ctr"/>
            <a:r>
              <a:rPr lang="en-US" sz="5400" b="1" i="1" dirty="0" smtClean="0">
                <a:solidFill>
                  <a:schemeClr val="tx1"/>
                </a:solidFill>
                <a:effectLst>
                  <a:outerShdw blurRad="38100" dist="38100" dir="2700000" algn="tl">
                    <a:srgbClr val="000000">
                      <a:alpha val="43137"/>
                    </a:srgbClr>
                  </a:outerShdw>
                </a:effectLst>
              </a:rPr>
              <a:t>Pathology Practical</a:t>
            </a:r>
            <a:endParaRPr lang="en-US" sz="5400" b="1" i="1" dirty="0">
              <a:solidFill>
                <a:schemeClr val="tx1"/>
              </a:solidFill>
              <a:effectLst>
                <a:outerShdw blurRad="38100" dist="38100" dir="2700000" algn="tl">
                  <a:srgbClr val="000000">
                    <a:alpha val="43137"/>
                  </a:srgbClr>
                </a:outerShdw>
              </a:effectLst>
            </a:endParaRPr>
          </a:p>
        </p:txBody>
      </p:sp>
      <p:sp>
        <p:nvSpPr>
          <p:cNvPr id="8" name="TextBox 7"/>
          <p:cNvSpPr txBox="1"/>
          <p:nvPr/>
        </p:nvSpPr>
        <p:spPr>
          <a:xfrm>
            <a:off x="740027" y="6242972"/>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9" name="TextBox 8"/>
          <p:cNvSpPr txBox="1"/>
          <p:nvPr/>
        </p:nvSpPr>
        <p:spPr>
          <a:xfrm>
            <a:off x="2340227" y="6002704"/>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0" name="Rectangle 9"/>
          <p:cNvSpPr/>
          <p:nvPr/>
        </p:nvSpPr>
        <p:spPr>
          <a:xfrm>
            <a:off x="5759896" y="6421650"/>
            <a:ext cx="3276600"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1" i="1" dirty="0">
                <a:solidFill>
                  <a:schemeClr val="bg1"/>
                </a:solidFill>
              </a:rPr>
              <a:t>Head of Pathology Department: </a:t>
            </a:r>
            <a:r>
              <a:rPr lang="en-US" sz="1100" b="1" i="1" dirty="0">
                <a:solidFill>
                  <a:schemeClr val="bg1"/>
                </a:solidFill>
              </a:rPr>
              <a:t>Dr. Hisham Al Khalidi</a:t>
            </a:r>
            <a:endParaRPr lang="en-US" sz="1100" b="1"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people.duke.edu/%7Eema5/Golian/Slides/1.1/CardioImages1_files/Cv205.jpg"/>
          <p:cNvPicPr>
            <a:picLocks noChangeAspect="1" noChangeArrowheads="1"/>
          </p:cNvPicPr>
          <p:nvPr/>
        </p:nvPicPr>
        <p:blipFill>
          <a:blip r:embed="rId2" cstate="print"/>
          <a:srcRect/>
          <a:stretch>
            <a:fillRect/>
          </a:stretch>
        </p:blipFill>
        <p:spPr bwMode="auto">
          <a:xfrm>
            <a:off x="251520" y="1142984"/>
            <a:ext cx="8280920" cy="3942199"/>
          </a:xfrm>
          <a:prstGeom prst="rect">
            <a:avLst/>
          </a:prstGeom>
          <a:noFill/>
          <a:ln w="28575">
            <a:solidFill>
              <a:schemeClr val="tx1"/>
            </a:solidFill>
          </a:ln>
        </p:spPr>
      </p:pic>
      <p:sp>
        <p:nvSpPr>
          <p:cNvPr id="3" name="Rectangle 2"/>
          <p:cNvSpPr/>
          <p:nvPr/>
        </p:nvSpPr>
        <p:spPr>
          <a:xfrm>
            <a:off x="467544" y="5280740"/>
            <a:ext cx="7704856" cy="1077218"/>
          </a:xfrm>
          <a:prstGeom prst="rect">
            <a:avLst/>
          </a:prstGeom>
        </p:spPr>
        <p:txBody>
          <a:bodyPr wrap="square">
            <a:spAutoFit/>
          </a:bodyPr>
          <a:lstStyle/>
          <a:p>
            <a:pPr algn="ctr"/>
            <a:r>
              <a:rPr lang="en-US" sz="2400" b="1" i="1" dirty="0" smtClean="0">
                <a:solidFill>
                  <a:srgbClr val="0000FF"/>
                </a:solidFill>
              </a:rPr>
              <a:t>Aorta: complicated atheromatous plaques</a:t>
            </a:r>
            <a:r>
              <a:rPr lang="en-US" sz="2000" b="1" i="1" dirty="0" smtClean="0"/>
              <a:t/>
            </a:r>
            <a:br>
              <a:rPr lang="en-US" sz="2000" b="1" i="1" dirty="0" smtClean="0"/>
            </a:br>
            <a:r>
              <a:rPr lang="en-US" sz="2000" b="1" i="1" dirty="0" smtClean="0"/>
              <a:t>Note the raised yellow plaques and the fissures in between the plaques. Dystrophic calcification is likely present as well</a:t>
            </a:r>
            <a:endParaRPr lang="en-US" sz="2000" b="1" i="1" dirty="0"/>
          </a:p>
        </p:txBody>
      </p:sp>
      <p:sp>
        <p:nvSpPr>
          <p:cNvPr id="6" name="Rectangle 5"/>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missinglink.ucsf.edu/lm/DermatologyGlossary/img/Dermatology%20Glossary/Glossary%20Histo%20Images/vasculitis_leukocytoclastic_high_power.jpg"/>
          <p:cNvPicPr>
            <a:picLocks noChangeAspect="1" noChangeArrowheads="1"/>
          </p:cNvPicPr>
          <p:nvPr/>
        </p:nvPicPr>
        <p:blipFill>
          <a:blip r:embed="rId3" cstate="print"/>
          <a:srcRect/>
          <a:stretch>
            <a:fillRect/>
          </a:stretch>
        </p:blipFill>
        <p:spPr bwMode="auto">
          <a:xfrm>
            <a:off x="380970" y="908720"/>
            <a:ext cx="8334433" cy="5949280"/>
          </a:xfrm>
          <a:prstGeom prst="rect">
            <a:avLst/>
          </a:prstGeom>
          <a:noFill/>
        </p:spPr>
      </p:pic>
      <p:sp>
        <p:nvSpPr>
          <p:cNvPr id="3" name="Rectangle 2"/>
          <p:cNvSpPr/>
          <p:nvPr/>
        </p:nvSpPr>
        <p:spPr>
          <a:xfrm>
            <a:off x="1071538" y="5085184"/>
            <a:ext cx="7462042" cy="461665"/>
          </a:xfrm>
          <a:prstGeom prst="rect">
            <a:avLst/>
          </a:prstGeom>
        </p:spPr>
        <p:txBody>
          <a:bodyPr wrap="square">
            <a:spAutoFit/>
          </a:bodyPr>
          <a:lstStyle/>
          <a:p>
            <a:pPr algn="ctr"/>
            <a:r>
              <a:rPr lang="en-US" sz="2400" b="1" dirty="0" smtClean="0">
                <a:solidFill>
                  <a:srgbClr val="C00000"/>
                </a:solidFill>
              </a:rPr>
              <a:t>Vasculitis, leukocytoclasis ( high power)</a:t>
            </a:r>
            <a:endParaRPr lang="en-US" sz="2400" b="1" dirty="0">
              <a:solidFill>
                <a:srgbClr val="C00000"/>
              </a:solidFill>
            </a:endParaRPr>
          </a:p>
        </p:txBody>
      </p:sp>
      <p:sp>
        <p:nvSpPr>
          <p:cNvPr id="4" name="Rectangle 3"/>
          <p:cNvSpPr/>
          <p:nvPr/>
        </p:nvSpPr>
        <p:spPr>
          <a:xfrm>
            <a:off x="928662" y="5485171"/>
            <a:ext cx="7358114" cy="1015663"/>
          </a:xfrm>
          <a:prstGeom prst="rect">
            <a:avLst/>
          </a:prstGeom>
        </p:spPr>
        <p:txBody>
          <a:bodyPr wrap="square">
            <a:spAutoFit/>
          </a:bodyPr>
          <a:lstStyle/>
          <a:p>
            <a:pPr algn="ctr"/>
            <a:r>
              <a:rPr lang="en-US" sz="2000" b="1" i="1" dirty="0" smtClean="0"/>
              <a:t>Section of the skin shows fibrinoid necrosis of blood vessels with extravasation of RBCs , neutrophilic infiltration with debris (leukocytoclasis /nuclear dust)</a:t>
            </a:r>
            <a:endParaRPr lang="en-US" sz="2000" b="1" i="1" dirty="0"/>
          </a:p>
        </p:txBody>
      </p:sp>
      <p:sp>
        <p:nvSpPr>
          <p:cNvPr id="6" name="Rounded Rectangle 5"/>
          <p:cNvSpPr/>
          <p:nvPr/>
        </p:nvSpPr>
        <p:spPr>
          <a:xfrm>
            <a:off x="1071538" y="285728"/>
            <a:ext cx="664373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dermpathmd.com/photos/leukocytoclastic_vasculitis2a.jpg"/>
          <p:cNvPicPr>
            <a:picLocks noChangeAspect="1" noChangeArrowheads="1"/>
          </p:cNvPicPr>
          <p:nvPr/>
        </p:nvPicPr>
        <p:blipFill>
          <a:blip r:embed="rId2" cstate="print"/>
          <a:srcRect/>
          <a:stretch>
            <a:fillRect/>
          </a:stretch>
        </p:blipFill>
        <p:spPr bwMode="auto">
          <a:xfrm>
            <a:off x="683568" y="1084274"/>
            <a:ext cx="7776864" cy="4559304"/>
          </a:xfrm>
          <a:prstGeom prst="rect">
            <a:avLst/>
          </a:prstGeom>
          <a:noFill/>
          <a:ln w="28575">
            <a:solidFill>
              <a:schemeClr val="tx1"/>
            </a:solidFill>
          </a:ln>
        </p:spPr>
      </p:pic>
      <p:sp>
        <p:nvSpPr>
          <p:cNvPr id="3" name="Rectangle 2"/>
          <p:cNvSpPr/>
          <p:nvPr/>
        </p:nvSpPr>
        <p:spPr>
          <a:xfrm>
            <a:off x="1000100" y="5792948"/>
            <a:ext cx="7143800" cy="707886"/>
          </a:xfrm>
          <a:prstGeom prst="rect">
            <a:avLst/>
          </a:prstGeom>
        </p:spPr>
        <p:txBody>
          <a:bodyPr wrap="square">
            <a:spAutoFit/>
          </a:bodyPr>
          <a:lstStyle/>
          <a:p>
            <a:pPr algn="ctr"/>
            <a:r>
              <a:rPr lang="en-US" sz="2000" b="1" i="1" dirty="0" smtClean="0"/>
              <a:t>Fibrinoid necrosis of small dermal vessels is present, necessary to establish the diagnosis of </a:t>
            </a:r>
            <a:r>
              <a:rPr lang="en-US" sz="2000" b="1" i="1" dirty="0" smtClean="0">
                <a:solidFill>
                  <a:srgbClr val="0000FF"/>
                </a:solidFill>
              </a:rPr>
              <a:t>leukocytoclastic vasculitis</a:t>
            </a:r>
            <a:r>
              <a:rPr lang="en-US" sz="2000" b="1" i="1" dirty="0" smtClean="0"/>
              <a:t>.</a:t>
            </a:r>
            <a:endParaRPr lang="en-US" sz="2000" b="1" i="1" dirty="0"/>
          </a:p>
        </p:txBody>
      </p:sp>
      <p:sp>
        <p:nvSpPr>
          <p:cNvPr id="5" name="Rounded Rectangle 4"/>
          <p:cNvSpPr/>
          <p:nvPr/>
        </p:nvSpPr>
        <p:spPr>
          <a:xfrm>
            <a:off x="1571604" y="332656"/>
            <a:ext cx="6143668"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Left Arrow 6"/>
          <p:cNvSpPr/>
          <p:nvPr/>
        </p:nvSpPr>
        <p:spPr>
          <a:xfrm rot="14249941">
            <a:off x="4169815" y="4129162"/>
            <a:ext cx="576064" cy="260096"/>
          </a:xfrm>
          <a:prstGeom prst="leftArrow">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0" y="4015328"/>
          <a:ext cx="3960440" cy="2194560"/>
        </p:xfrm>
        <a:graphic>
          <a:graphicData uri="http://schemas.openxmlformats.org/drawingml/2006/table">
            <a:tbl>
              <a:tblPr/>
              <a:tblGrid>
                <a:gridCol w="3960440"/>
              </a:tblGrid>
              <a:tr h="1008112">
                <a:tc>
                  <a:txBody>
                    <a:bodyPr/>
                    <a:lstStyle/>
                    <a:p>
                      <a:pPr algn="ctr"/>
                      <a:r>
                        <a:rPr lang="en-US" sz="2400" b="1" dirty="0"/>
                        <a:t>This muscular artery </a:t>
                      </a:r>
                      <a:r>
                        <a:rPr lang="en-US" sz="2400" b="1" dirty="0" smtClean="0"/>
                        <a:t>shows     a </a:t>
                      </a:r>
                      <a:r>
                        <a:rPr lang="en-US" sz="2400" b="1" dirty="0"/>
                        <a:t>more </a:t>
                      </a:r>
                      <a:r>
                        <a:rPr lang="en-US" sz="2400" b="1" dirty="0">
                          <a:solidFill>
                            <a:srgbClr val="C00000"/>
                          </a:solidFill>
                        </a:rPr>
                        <a:t>severe vasculitis </a:t>
                      </a:r>
                      <a:r>
                        <a:rPr lang="en-US" sz="2400" b="1" dirty="0"/>
                        <a:t>with acute and chronic inflammatory cell infiltrates, along with necrosis of the vascular wall</a:t>
                      </a:r>
                    </a:p>
                  </a:txBody>
                  <a:tcPr marL="0" marR="0" marT="0" marB="0" anchor="ctr">
                    <a:lnL>
                      <a:noFill/>
                    </a:lnL>
                    <a:lnR>
                      <a:noFill/>
                    </a:lnR>
                    <a:lnT>
                      <a:noFill/>
                    </a:lnT>
                    <a:lnB>
                      <a:noFill/>
                    </a:lnB>
                  </a:tcPr>
                </a:tc>
              </a:tr>
            </a:tbl>
          </a:graphicData>
        </a:graphic>
      </p:graphicFrame>
      <p:pic>
        <p:nvPicPr>
          <p:cNvPr id="150530" name="Picture 2" descr="http://o.quizlet.com/i/nOWnJT9huHBU4QaNm6hcWA_m.jpg"/>
          <p:cNvPicPr>
            <a:picLocks noChangeAspect="1" noChangeArrowheads="1"/>
          </p:cNvPicPr>
          <p:nvPr/>
        </p:nvPicPr>
        <p:blipFill>
          <a:blip r:embed="rId2" cstate="print"/>
          <a:srcRect/>
          <a:stretch>
            <a:fillRect/>
          </a:stretch>
        </p:blipFill>
        <p:spPr bwMode="auto">
          <a:xfrm>
            <a:off x="4427984" y="859842"/>
            <a:ext cx="4107099" cy="2641166"/>
          </a:xfrm>
          <a:prstGeom prst="rect">
            <a:avLst/>
          </a:prstGeom>
          <a:noFill/>
          <a:ln w="28575">
            <a:solidFill>
              <a:schemeClr val="tx1"/>
            </a:solidFill>
          </a:ln>
        </p:spPr>
      </p:pic>
      <p:pic>
        <p:nvPicPr>
          <p:cNvPr id="150532" name="Picture 4" descr="http://o.quizlet.com/i/_RvFW_-I2NsT8_isuDbSVw_m.jpg"/>
          <p:cNvPicPr>
            <a:picLocks noChangeAspect="1" noChangeArrowheads="1"/>
          </p:cNvPicPr>
          <p:nvPr/>
        </p:nvPicPr>
        <p:blipFill>
          <a:blip r:embed="rId3" cstate="print"/>
          <a:srcRect/>
          <a:stretch>
            <a:fillRect/>
          </a:stretch>
        </p:blipFill>
        <p:spPr bwMode="auto">
          <a:xfrm>
            <a:off x="251520" y="3717032"/>
            <a:ext cx="3960440" cy="2736304"/>
          </a:xfrm>
          <a:prstGeom prst="rect">
            <a:avLst/>
          </a:prstGeom>
          <a:noFill/>
          <a:ln w="28575">
            <a:solidFill>
              <a:schemeClr val="tx1"/>
            </a:solidFill>
          </a:ln>
        </p:spPr>
      </p:pic>
      <p:pic>
        <p:nvPicPr>
          <p:cNvPr id="150534" name="Picture 6" descr="http://o.quizlet.com/i/wW2fMetlc-S0QD_fVN7Q9A_m.jpg"/>
          <p:cNvPicPr>
            <a:picLocks noChangeAspect="1" noChangeArrowheads="1"/>
          </p:cNvPicPr>
          <p:nvPr/>
        </p:nvPicPr>
        <p:blipFill>
          <a:blip r:embed="rId4" cstate="print"/>
          <a:srcRect/>
          <a:stretch>
            <a:fillRect/>
          </a:stretch>
        </p:blipFill>
        <p:spPr bwMode="auto">
          <a:xfrm>
            <a:off x="251520" y="836712"/>
            <a:ext cx="3924106" cy="2664296"/>
          </a:xfrm>
          <a:prstGeom prst="rect">
            <a:avLst/>
          </a:prstGeom>
          <a:noFill/>
          <a:ln w="28575">
            <a:solidFill>
              <a:schemeClr val="tx1"/>
            </a:solidFill>
          </a:ln>
        </p:spPr>
      </p:pic>
      <p:sp>
        <p:nvSpPr>
          <p:cNvPr id="7" name="Rounded Rectangle 6"/>
          <p:cNvSpPr/>
          <p:nvPr/>
        </p:nvSpPr>
        <p:spPr>
          <a:xfrm>
            <a:off x="1285852" y="260648"/>
            <a:ext cx="6643734" cy="43204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Severe vasculitis – Microscopic views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C:\Documents and Settings\Dr.Sayed\My Documents\My Pictures\Picture sets\125.bmp"/>
          <p:cNvPicPr>
            <a:picLocks noChangeAspect="1" noChangeArrowheads="1"/>
          </p:cNvPicPr>
          <p:nvPr/>
        </p:nvPicPr>
        <p:blipFill>
          <a:blip r:embed="rId2" cstate="print"/>
          <a:srcRect/>
          <a:stretch>
            <a:fillRect/>
          </a:stretch>
        </p:blipFill>
        <p:spPr bwMode="auto">
          <a:xfrm>
            <a:off x="0" y="39807"/>
            <a:ext cx="9144000" cy="6818193"/>
          </a:xfrm>
          <a:prstGeom prst="rect">
            <a:avLst/>
          </a:prstGeom>
          <a:noFill/>
        </p:spPr>
      </p:pic>
      <p:sp>
        <p:nvSpPr>
          <p:cNvPr id="3" name="Rounded Rectangle 2"/>
          <p:cNvSpPr/>
          <p:nvPr/>
        </p:nvSpPr>
        <p:spPr>
          <a:xfrm>
            <a:off x="2699792" y="1844824"/>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336699"/>
                </a:solidFill>
                <a:latin typeface="Arial Black" pitchFamily="34" charset="0"/>
              </a:rPr>
              <a:t>THE END</a:t>
            </a:r>
            <a:endParaRPr lang="en-US" sz="2400" b="1" dirty="0">
              <a:solidFill>
                <a:srgbClr val="336699"/>
              </a:solidFill>
              <a:latin typeface="Arial Black"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jazannurses.com/mkportal/modules/gallery/album/a_127.jpg"/>
          <p:cNvPicPr>
            <a:picLocks noChangeAspect="1" noChangeArrowheads="1"/>
          </p:cNvPicPr>
          <p:nvPr/>
        </p:nvPicPr>
        <p:blipFill>
          <a:blip r:embed="rId3" cstate="print"/>
          <a:srcRect/>
          <a:stretch>
            <a:fillRect/>
          </a:stretch>
        </p:blipFill>
        <p:spPr bwMode="auto">
          <a:xfrm>
            <a:off x="827584" y="928670"/>
            <a:ext cx="7530630" cy="4071966"/>
          </a:xfrm>
          <a:prstGeom prst="rect">
            <a:avLst/>
          </a:prstGeom>
          <a:noFill/>
        </p:spPr>
      </p:pic>
      <p:sp>
        <p:nvSpPr>
          <p:cNvPr id="5" name="Rectangle 4"/>
          <p:cNvSpPr/>
          <p:nvPr/>
        </p:nvSpPr>
        <p:spPr>
          <a:xfrm>
            <a:off x="323528" y="5105957"/>
            <a:ext cx="8249000" cy="1323439"/>
          </a:xfrm>
          <a:prstGeom prst="rect">
            <a:avLst/>
          </a:prstGeom>
        </p:spPr>
        <p:txBody>
          <a:bodyPr wrap="square">
            <a:spAutoFit/>
          </a:bodyPr>
          <a:lstStyle/>
          <a:p>
            <a:pPr algn="ctr"/>
            <a:r>
              <a:rPr lang="en-US" sz="2000" b="1" i="1" dirty="0" smtClean="0"/>
              <a:t>These three aortas demonstrate mild, moderate, and severe atherosclerosis from bottom to top. At the bottom, the mild atherosclerosis shows only scattered lipid plaques. The aorta in the middle shows many more larger plaques. The severe atherosclerosis in the aorta at the top shows extensive ulceration in the plaques.</a:t>
            </a:r>
            <a:endParaRPr lang="en-US" sz="2000"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diology.uchc.edu/eatlas/images/CV/6030b.gif"/>
          <p:cNvPicPr>
            <a:picLocks noChangeAspect="1" noChangeArrowheads="1"/>
          </p:cNvPicPr>
          <p:nvPr/>
        </p:nvPicPr>
        <p:blipFill>
          <a:blip r:embed="rId2" cstate="print"/>
          <a:srcRect/>
          <a:stretch>
            <a:fillRect/>
          </a:stretch>
        </p:blipFill>
        <p:spPr bwMode="auto">
          <a:xfrm>
            <a:off x="500034" y="1041906"/>
            <a:ext cx="8104414" cy="3744416"/>
          </a:xfrm>
          <a:prstGeom prst="rect">
            <a:avLst/>
          </a:prstGeom>
          <a:noFill/>
        </p:spPr>
      </p:pic>
      <p:sp>
        <p:nvSpPr>
          <p:cNvPr id="3" name="Rectangle 2"/>
          <p:cNvSpPr/>
          <p:nvPr/>
        </p:nvSpPr>
        <p:spPr>
          <a:xfrm>
            <a:off x="107504" y="4930044"/>
            <a:ext cx="8607900" cy="1508105"/>
          </a:xfrm>
          <a:prstGeom prst="rect">
            <a:avLst/>
          </a:prstGeom>
        </p:spPr>
        <p:txBody>
          <a:bodyPr wrap="square">
            <a:spAutoFit/>
          </a:bodyPr>
          <a:lstStyle/>
          <a:p>
            <a:pPr algn="ctr"/>
            <a:r>
              <a:rPr lang="en-US" b="1" i="1" dirty="0" smtClean="0">
                <a:latin typeface="+mj-lt"/>
              </a:rPr>
              <a:t>• </a:t>
            </a:r>
            <a:r>
              <a:rPr lang="en-US" sz="2000" b="1" i="1" dirty="0" smtClean="0">
                <a:solidFill>
                  <a:srgbClr val="0000FF"/>
                </a:solidFill>
                <a:latin typeface="+mj-lt"/>
              </a:rPr>
              <a:t>Inner surface of aorta and bifurcation</a:t>
            </a:r>
            <a:r>
              <a:rPr lang="en-US" b="1" i="1" dirty="0" smtClean="0">
                <a:latin typeface="+mj-lt"/>
              </a:rPr>
              <a:t>, </a:t>
            </a:r>
          </a:p>
          <a:p>
            <a:pPr algn="ctr"/>
            <a:r>
              <a:rPr lang="en-US" b="1" i="1" dirty="0" smtClean="0">
                <a:latin typeface="+mj-lt"/>
              </a:rPr>
              <a:t>opened lengthwise along the posterior midline. </a:t>
            </a:r>
            <a:br>
              <a:rPr lang="en-US" b="1" i="1" dirty="0" smtClean="0">
                <a:latin typeface="+mj-lt"/>
              </a:rPr>
            </a:br>
            <a:r>
              <a:rPr lang="en-US" b="1" i="1" dirty="0" smtClean="0">
                <a:latin typeface="+mj-lt"/>
              </a:rPr>
              <a:t>• Note: irregular variegated lining due to diffuse disease, with red thrombi (black arrow); ostia of celiac and superior mesenteric arteries and right renal artery (white arrows); deceptive narrower caliber of abdominal aorta below celiac artery due to rigidity of calcified atheroma</a:t>
            </a:r>
            <a:endParaRPr lang="en-US" b="1" i="1" dirty="0">
              <a:latin typeface="+mj-l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ounded Rectangle 8"/>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0692" y="5229200"/>
            <a:ext cx="8031836" cy="1323439"/>
          </a:xfrm>
          <a:prstGeom prst="rect">
            <a:avLst/>
          </a:prstGeom>
        </p:spPr>
        <p:txBody>
          <a:bodyPr wrap="square">
            <a:spAutoFit/>
          </a:bodyPr>
          <a:lstStyle/>
          <a:p>
            <a:pPr algn="ctr"/>
            <a:r>
              <a:rPr lang="en-US" sz="2000" b="1" i="1" dirty="0" smtClean="0"/>
              <a:t>This microscopic cross section of the aorta shows a large overlying atheroma on the left. Cholesterol clefts are numerous  in this atheroma. The surface on the far left shows ulceration  and hemorrhage. Despite this ulceration, atheromatous emboli  are rare</a:t>
            </a:r>
            <a:endParaRPr lang="en-US" sz="2000" b="1" i="1" dirty="0"/>
          </a:p>
        </p:txBody>
      </p:sp>
      <p:pic>
        <p:nvPicPr>
          <p:cNvPr id="138244" name="Picture 4" descr="http://classconnection.s3.amazonaws.com/870/flashcards/646870/png/ulcerating_atheroma1349185820184.png"/>
          <p:cNvPicPr>
            <a:picLocks noChangeAspect="1" noChangeArrowheads="1"/>
          </p:cNvPicPr>
          <p:nvPr/>
        </p:nvPicPr>
        <p:blipFill>
          <a:blip r:embed="rId2" cstate="print"/>
          <a:srcRect/>
          <a:stretch>
            <a:fillRect/>
          </a:stretch>
        </p:blipFill>
        <p:spPr bwMode="auto">
          <a:xfrm>
            <a:off x="500034" y="908720"/>
            <a:ext cx="8104414" cy="4248472"/>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0" name="Rounded Rectangle 9"/>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library.med.utah.edu/WebPath/jpeg5/CV015.jpg"/>
          <p:cNvPicPr>
            <a:picLocks noChangeAspect="1" noChangeArrowheads="1"/>
          </p:cNvPicPr>
          <p:nvPr/>
        </p:nvPicPr>
        <p:blipFill>
          <a:blip r:embed="rId2" cstate="print"/>
          <a:srcRect/>
          <a:stretch>
            <a:fillRect/>
          </a:stretch>
        </p:blipFill>
        <p:spPr bwMode="auto">
          <a:xfrm>
            <a:off x="571472" y="1071546"/>
            <a:ext cx="7960968" cy="4373677"/>
          </a:xfrm>
          <a:prstGeom prst="rect">
            <a:avLst/>
          </a:prstGeom>
          <a:noFill/>
          <a:ln w="28575">
            <a:solidFill>
              <a:schemeClr val="tx1"/>
            </a:solidFill>
          </a:ln>
        </p:spPr>
      </p:pic>
      <p:sp>
        <p:nvSpPr>
          <p:cNvPr id="3" name="Rectangle 2"/>
          <p:cNvSpPr/>
          <p:nvPr/>
        </p:nvSpPr>
        <p:spPr>
          <a:xfrm>
            <a:off x="1259632" y="5539879"/>
            <a:ext cx="6768752" cy="769441"/>
          </a:xfrm>
          <a:prstGeom prst="rect">
            <a:avLst/>
          </a:prstGeom>
        </p:spPr>
        <p:txBody>
          <a:bodyPr wrap="square">
            <a:spAutoFit/>
          </a:bodyPr>
          <a:lstStyle/>
          <a:p>
            <a:pPr algn="ctr"/>
            <a:r>
              <a:rPr lang="en-US" sz="2000" b="1" i="1" dirty="0" smtClean="0">
                <a:latin typeface="+mj-lt"/>
              </a:rPr>
              <a:t>A high magnification of the </a:t>
            </a:r>
            <a:r>
              <a:rPr lang="en-US" sz="2400" b="1" i="1" dirty="0" smtClean="0">
                <a:solidFill>
                  <a:srgbClr val="0000FF"/>
                </a:solidFill>
                <a:latin typeface="+mj-lt"/>
              </a:rPr>
              <a:t>aortic atheroma </a:t>
            </a:r>
            <a:r>
              <a:rPr lang="en-US" sz="2000" b="1" i="1" dirty="0" smtClean="0">
                <a:latin typeface="+mj-lt"/>
              </a:rPr>
              <a:t>with foam cells and cholesterol clefts.</a:t>
            </a:r>
            <a:endParaRPr lang="en-US" sz="2000" b="1" i="1" dirty="0">
              <a:latin typeface="+mj-l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9" name="Rounded Rectangle 8"/>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LPF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744" y="5805264"/>
            <a:ext cx="504056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smtClean="0">
                <a:solidFill>
                  <a:schemeClr val="tx1"/>
                </a:solidFill>
              </a:rPr>
              <a:t>Aortic Atheroma with Thrombosis</a:t>
            </a:r>
            <a:endParaRPr lang="en-US" sz="2000" b="1" i="1" dirty="0">
              <a:solidFill>
                <a:schemeClr val="tx1"/>
              </a:solidFill>
            </a:endParaRPr>
          </a:p>
        </p:txBody>
      </p:sp>
      <p:pic>
        <p:nvPicPr>
          <p:cNvPr id="155656" name="Picture 8" descr="http://3.bp.blogspot.com/-B7lsnD57Htw/TWSFPkYiWkI/AAAAAAAACuU/rUdUTjhE8yY/s320/Atheroma%2Bwith%2Bthrombosis.png"/>
          <p:cNvPicPr>
            <a:picLocks noChangeAspect="1" noChangeArrowheads="1"/>
          </p:cNvPicPr>
          <p:nvPr/>
        </p:nvPicPr>
        <p:blipFill>
          <a:blip r:embed="rId2" cstate="print"/>
          <a:srcRect/>
          <a:stretch>
            <a:fillRect/>
          </a:stretch>
        </p:blipFill>
        <p:spPr bwMode="auto">
          <a:xfrm>
            <a:off x="323528" y="1071546"/>
            <a:ext cx="8208912" cy="4661709"/>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11" name="Rounded Rectangle 10"/>
          <p:cNvSpPr/>
          <p:nvPr/>
        </p:nvSpPr>
        <p:spPr>
          <a:xfrm>
            <a:off x="1500166" y="214290"/>
            <a:ext cx="6215106" cy="57150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MPF</a:t>
            </a:r>
            <a:endParaRPr lang="en-US" sz="2800" b="1"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820654"/>
            <a:ext cx="6534472" cy="1894362"/>
          </a:xfrm>
        </p:spPr>
        <p:txBody>
          <a:bodyPr>
            <a:noAutofit/>
          </a:bodyPr>
          <a:lstStyle/>
          <a:p>
            <a:r>
              <a:rPr lang="en-US" sz="4800" dirty="0" smtClean="0">
                <a:solidFill>
                  <a:srgbClr val="66FFFF"/>
                </a:solidFill>
                <a:latin typeface="Aharoni" pitchFamily="2" charset="-79"/>
                <a:cs typeface="Aharoni" pitchFamily="2" charset="-79"/>
              </a:rPr>
              <a:t>Coronary atherosclerosis</a:t>
            </a:r>
            <a:endParaRPr lang="en-US" sz="4800" dirty="0">
              <a:solidFill>
                <a:srgbClr val="66FFFF"/>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971600" y="5273913"/>
            <a:ext cx="6912768" cy="1015663"/>
          </a:xfrm>
          <a:prstGeom prst="rect">
            <a:avLst/>
          </a:prstGeom>
        </p:spPr>
        <p:txBody>
          <a:bodyPr wrap="square">
            <a:spAutoFit/>
          </a:bodyPr>
          <a:lstStyle/>
          <a:p>
            <a:pPr algn="ctr"/>
            <a:r>
              <a:rPr lang="en-US" sz="2000" b="1" i="1" dirty="0" smtClean="0">
                <a:solidFill>
                  <a:srgbClr val="0000FF"/>
                </a:solidFill>
              </a:rPr>
              <a:t>Coronary atherosclerosis</a:t>
            </a:r>
            <a:r>
              <a:rPr lang="en-US" sz="2000" b="1" i="1" dirty="0" smtClean="0"/>
              <a:t>. Coloured angiogram (X- ray) showing atherosclerosis in a coronary artery. The atherosclerosis is seen as the pinching in the blue- </a:t>
            </a:r>
            <a:r>
              <a:rPr lang="en-US" sz="2000" b="1" i="1" dirty="0" err="1" smtClean="0"/>
              <a:t>coloured</a:t>
            </a:r>
            <a:r>
              <a:rPr lang="en-US" sz="2000" b="1" i="1" dirty="0" smtClean="0"/>
              <a:t> artery at bottom centre</a:t>
            </a:r>
            <a:endParaRPr lang="en-US" sz="2000" b="1" i="1" dirty="0"/>
          </a:p>
        </p:txBody>
      </p:sp>
      <p:sp>
        <p:nvSpPr>
          <p:cNvPr id="7" name="Rounded Rectangle 6"/>
          <p:cNvSpPr/>
          <p:nvPr/>
        </p:nvSpPr>
        <p:spPr>
          <a:xfrm>
            <a:off x="1571604" y="332656"/>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Gross</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39270" name="Picture 6" descr="http://cached.imagescaler.hbpl.co.uk/resize/scaleWidth/393/?sURL=http://offlinehbpl.hbpl.co.uk/News/PGH/EDE75EC7-FEAC-5B6F-1EA1ACCEACD7C463.gif"/>
          <p:cNvPicPr>
            <a:picLocks noChangeAspect="1" noChangeArrowheads="1"/>
          </p:cNvPicPr>
          <p:nvPr/>
        </p:nvPicPr>
        <p:blipFill>
          <a:blip r:embed="rId2" cstate="print"/>
          <a:srcRect/>
          <a:stretch>
            <a:fillRect/>
          </a:stretch>
        </p:blipFill>
        <p:spPr bwMode="auto">
          <a:xfrm>
            <a:off x="571472" y="980728"/>
            <a:ext cx="8032976" cy="4176464"/>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91608" y="5013176"/>
            <a:ext cx="8280920" cy="1656184"/>
          </a:xfrm>
        </p:spPr>
        <p:txBody>
          <a:bodyPr>
            <a:noAutofit/>
          </a:bodyPr>
          <a:lstStyle/>
          <a:p>
            <a:pPr algn="ctr" rtl="0">
              <a:buNone/>
            </a:pPr>
            <a:r>
              <a:rPr lang="en-GB" sz="1800" b="1" i="1" dirty="0" smtClean="0"/>
              <a:t>Coronary artery with atherosclerosis (fibro-lipid or fibro-fatty plaque). The atheromatous fibro-fatty plaque is characterized by the accumulation of lipids in the intima of the arteries, narrowing the lumen. Beneath the endothelium it has a "fibrous cap" covering the atheromatous "core" of the plaque, which consists in cholesterol crystals, cholesterol esters, fibrin, macrophages and smooth muscle cells, proteoglycans, collagen, elastin and cellular debris.</a:t>
            </a:r>
            <a:endParaRPr lang="ar-SA" sz="1800" i="1" dirty="0"/>
          </a:p>
        </p:txBody>
      </p:sp>
      <p:pic>
        <p:nvPicPr>
          <p:cNvPr id="151554" name="Picture 2" descr="http://3.bp.blogspot.com/-HsSurRR8Eu8/UEwJK2aFonI/AAAAAAAAHzU/OkVnYrpSLyQ/s1600/coronary_atherosclerosis_fibro_fatty_plaque.jpg"/>
          <p:cNvPicPr>
            <a:picLocks noChangeAspect="1" noChangeArrowheads="1"/>
          </p:cNvPicPr>
          <p:nvPr/>
        </p:nvPicPr>
        <p:blipFill>
          <a:blip r:embed="rId2" cstate="print"/>
          <a:srcRect/>
          <a:stretch>
            <a:fillRect/>
          </a:stretch>
        </p:blipFill>
        <p:spPr bwMode="auto">
          <a:xfrm>
            <a:off x="428596" y="928670"/>
            <a:ext cx="8175852" cy="4084506"/>
          </a:xfrm>
          <a:prstGeom prst="rect">
            <a:avLst/>
          </a:prstGeom>
          <a:noFill/>
          <a:ln w="28575">
            <a:solidFill>
              <a:schemeClr val="tx1"/>
            </a:solidFill>
          </a:ln>
        </p:spPr>
      </p:pic>
      <p:sp>
        <p:nvSpPr>
          <p:cNvPr id="5" name="Rounded Rectangle 4"/>
          <p:cNvSpPr/>
          <p:nvPr/>
        </p:nvSpPr>
        <p:spPr>
          <a:xfrm>
            <a:off x="2000232" y="260648"/>
            <a:ext cx="530351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6" name="Picture 2" descr="http://o.quizlet.com/i/UOehkQ1IeI6XV0RyIHf1qw_m.jpg"/>
          <p:cNvPicPr>
            <a:picLocks noChangeAspect="1" noChangeArrowheads="1"/>
          </p:cNvPicPr>
          <p:nvPr/>
        </p:nvPicPr>
        <p:blipFill>
          <a:blip r:embed="rId2" cstate="print"/>
          <a:srcRect/>
          <a:stretch>
            <a:fillRect/>
          </a:stretch>
        </p:blipFill>
        <p:spPr bwMode="auto">
          <a:xfrm>
            <a:off x="179512" y="908720"/>
            <a:ext cx="2869091" cy="2304255"/>
          </a:xfrm>
          <a:prstGeom prst="rect">
            <a:avLst/>
          </a:prstGeom>
          <a:noFill/>
          <a:ln w="28575">
            <a:solidFill>
              <a:schemeClr val="tx1"/>
            </a:solidFill>
          </a:ln>
        </p:spPr>
      </p:pic>
      <p:sp>
        <p:nvSpPr>
          <p:cNvPr id="5" name="Rectangle 4"/>
          <p:cNvSpPr/>
          <p:nvPr/>
        </p:nvSpPr>
        <p:spPr>
          <a:xfrm>
            <a:off x="251520" y="3284984"/>
            <a:ext cx="2574032" cy="2246769"/>
          </a:xfrm>
          <a:prstGeom prst="rect">
            <a:avLst/>
          </a:prstGeom>
        </p:spPr>
        <p:txBody>
          <a:bodyPr wrap="square">
            <a:spAutoFit/>
          </a:bodyPr>
          <a:lstStyle/>
          <a:p>
            <a:pPr algn="ctr"/>
            <a:r>
              <a:rPr lang="en-US" sz="2000" b="1" dirty="0" smtClean="0"/>
              <a:t>A normal coronary artery with no atherosclerosis </a:t>
            </a:r>
          </a:p>
          <a:p>
            <a:pPr algn="ctr"/>
            <a:r>
              <a:rPr lang="en-US" sz="2000" dirty="0" smtClean="0"/>
              <a:t>and a widely patent lumen that can carry as much blood as the myocardium requires. </a:t>
            </a:r>
            <a:endParaRPr lang="en-US" sz="2000" dirty="0"/>
          </a:p>
        </p:txBody>
      </p:sp>
      <p:pic>
        <p:nvPicPr>
          <p:cNvPr id="149508" name="Picture 4" descr="http://o.quizlet.com/i/lZcyqnX3ftXz0lOB7CZ6ow_m.jpg"/>
          <p:cNvPicPr>
            <a:picLocks noChangeAspect="1" noChangeArrowheads="1"/>
          </p:cNvPicPr>
          <p:nvPr/>
        </p:nvPicPr>
        <p:blipFill>
          <a:blip r:embed="rId3" cstate="print"/>
          <a:srcRect/>
          <a:stretch>
            <a:fillRect/>
          </a:stretch>
        </p:blipFill>
        <p:spPr bwMode="auto">
          <a:xfrm>
            <a:off x="3131840" y="908720"/>
            <a:ext cx="2832094" cy="2304256"/>
          </a:xfrm>
          <a:prstGeom prst="rect">
            <a:avLst/>
          </a:prstGeom>
          <a:noFill/>
          <a:ln w="28575">
            <a:solidFill>
              <a:schemeClr val="tx1"/>
            </a:solidFill>
          </a:ln>
        </p:spPr>
      </p:pic>
      <p:sp>
        <p:nvSpPr>
          <p:cNvPr id="7" name="Rectangle 6"/>
          <p:cNvSpPr/>
          <p:nvPr/>
        </p:nvSpPr>
        <p:spPr>
          <a:xfrm>
            <a:off x="3131840" y="3291949"/>
            <a:ext cx="2808312" cy="2554545"/>
          </a:xfrm>
          <a:prstGeom prst="rect">
            <a:avLst/>
          </a:prstGeom>
        </p:spPr>
        <p:txBody>
          <a:bodyPr wrap="square">
            <a:spAutoFit/>
          </a:bodyPr>
          <a:lstStyle/>
          <a:p>
            <a:pPr algn="ctr"/>
            <a:r>
              <a:rPr lang="en-US" sz="2000" b="1" dirty="0" smtClean="0"/>
              <a:t>Atheromatous plaque in a coronary artery </a:t>
            </a:r>
            <a:r>
              <a:rPr lang="en-US" sz="2000" dirty="0" smtClean="0"/>
              <a:t>that shows endothelial denudation with disruption and overlying thrombus formation at the right. The arterial media is at the left</a:t>
            </a:r>
            <a:endParaRPr lang="en-US" sz="2000" dirty="0"/>
          </a:p>
        </p:txBody>
      </p:sp>
      <p:pic>
        <p:nvPicPr>
          <p:cNvPr id="149510" name="Picture 6" descr="http://o.quizlet.com/i/MXtzGl5vaPs3xycUPbp2CA_m.jpg"/>
          <p:cNvPicPr>
            <a:picLocks noChangeAspect="1" noChangeArrowheads="1"/>
          </p:cNvPicPr>
          <p:nvPr/>
        </p:nvPicPr>
        <p:blipFill>
          <a:blip r:embed="rId4" cstate="print"/>
          <a:srcRect/>
          <a:stretch>
            <a:fillRect/>
          </a:stretch>
        </p:blipFill>
        <p:spPr bwMode="auto">
          <a:xfrm>
            <a:off x="6084168" y="908720"/>
            <a:ext cx="2579076" cy="2304256"/>
          </a:xfrm>
          <a:prstGeom prst="rect">
            <a:avLst/>
          </a:prstGeom>
          <a:noFill/>
          <a:ln w="28575">
            <a:solidFill>
              <a:schemeClr val="tx1"/>
            </a:solidFill>
          </a:ln>
        </p:spPr>
      </p:pic>
      <p:sp>
        <p:nvSpPr>
          <p:cNvPr id="9" name="Rectangle 8"/>
          <p:cNvSpPr/>
          <p:nvPr/>
        </p:nvSpPr>
        <p:spPr>
          <a:xfrm>
            <a:off x="6300192" y="3292529"/>
            <a:ext cx="2286000" cy="2862322"/>
          </a:xfrm>
          <a:prstGeom prst="rect">
            <a:avLst/>
          </a:prstGeom>
        </p:spPr>
        <p:txBody>
          <a:bodyPr wrap="square">
            <a:spAutoFit/>
          </a:bodyPr>
          <a:lstStyle/>
          <a:p>
            <a:pPr algn="ctr"/>
            <a:r>
              <a:rPr lang="en-US" b="1" dirty="0" smtClean="0"/>
              <a:t>Occlusive coronary atherosclerosis</a:t>
            </a:r>
            <a:r>
              <a:rPr lang="en-US" dirty="0" smtClean="0"/>
              <a:t>. The coronary at the left is narrowed by 60 to 70%. The coronary at the right is even worse with evidence for previous thrombosis with organization of the thrombus</a:t>
            </a:r>
            <a:endParaRPr lang="en-US" dirty="0"/>
          </a:p>
        </p:txBody>
      </p:sp>
      <p:sp>
        <p:nvSpPr>
          <p:cNvPr id="11" name="Rounded Rectangle 10"/>
          <p:cNvSpPr/>
          <p:nvPr/>
        </p:nvSpPr>
        <p:spPr>
          <a:xfrm>
            <a:off x="1571604" y="260648"/>
            <a:ext cx="600079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LPF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62714" y="4467586"/>
            <a:ext cx="5524128" cy="1390306"/>
          </a:xfrm>
        </p:spPr>
        <p:txBody>
          <a:bodyPr>
            <a:normAutofit/>
          </a:bodyPr>
          <a:lstStyle/>
          <a:p>
            <a:pPr algn="ctr"/>
            <a:r>
              <a:rPr lang="en-US" sz="4000" i="1" dirty="0" smtClean="0">
                <a:solidFill>
                  <a:schemeClr val="accent2">
                    <a:lumMod val="60000"/>
                    <a:lumOff val="40000"/>
                  </a:schemeClr>
                </a:solidFill>
                <a:latin typeface="Aharoni" pitchFamily="2" charset="-79"/>
                <a:cs typeface="Aharoni" pitchFamily="2" charset="-79"/>
              </a:rPr>
              <a:t>Normal anatomy and histology </a:t>
            </a:r>
            <a:endParaRPr lang="en-US" sz="4000" i="1" dirty="0">
              <a:solidFill>
                <a:schemeClr val="accent2">
                  <a:lumMod val="60000"/>
                  <a:lumOff val="40000"/>
                </a:schemeClr>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1571604" y="332656"/>
            <a:ext cx="564360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147460" name="Picture 4" descr="http://library.med.utah.edu/WebPath/jpeg5/CV008.jpg"/>
          <p:cNvPicPr>
            <a:picLocks noChangeAspect="1" noChangeArrowheads="1"/>
          </p:cNvPicPr>
          <p:nvPr/>
        </p:nvPicPr>
        <p:blipFill>
          <a:blip r:embed="rId2" cstate="print"/>
          <a:srcRect/>
          <a:stretch>
            <a:fillRect/>
          </a:stretch>
        </p:blipFill>
        <p:spPr bwMode="auto">
          <a:xfrm>
            <a:off x="500034" y="1071546"/>
            <a:ext cx="8104414" cy="4301670"/>
          </a:xfrm>
          <a:prstGeom prst="rect">
            <a:avLst/>
          </a:prstGeom>
          <a:noFill/>
          <a:ln w="28575">
            <a:solidFill>
              <a:schemeClr val="tx1"/>
            </a:solidFill>
          </a:ln>
        </p:spPr>
      </p:pic>
      <p:sp>
        <p:nvSpPr>
          <p:cNvPr id="9" name="Rectangle 8"/>
          <p:cNvSpPr/>
          <p:nvPr/>
        </p:nvSpPr>
        <p:spPr>
          <a:xfrm>
            <a:off x="323528" y="5485171"/>
            <a:ext cx="8064896" cy="1015663"/>
          </a:xfrm>
          <a:prstGeom prst="rect">
            <a:avLst/>
          </a:prstGeom>
        </p:spPr>
        <p:txBody>
          <a:bodyPr wrap="square">
            <a:spAutoFit/>
          </a:bodyPr>
          <a:lstStyle/>
          <a:p>
            <a:pPr algn="ctr"/>
            <a:r>
              <a:rPr lang="en-US" sz="2000" b="1" i="1" dirty="0" smtClean="0"/>
              <a:t>This distal portion of coronary artery shows significant narrowing. Such distal involvement is typical of severe coronary atherosclerosis, such as can appear with diabetes mellitus or familial hypercholesterolemia.</a:t>
            </a:r>
            <a:endParaRPr lang="en-US" sz="2000" b="1" i="1" dirty="0"/>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30000"/>
          </a:blip>
          <a:srcRect/>
          <a:stretch>
            <a:fillRect/>
          </a:stretch>
        </p:blipFill>
        <p:spPr>
          <a:xfrm>
            <a:off x="571472" y="1142984"/>
            <a:ext cx="7960968" cy="4590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le 7"/>
          <p:cNvSpPr/>
          <p:nvPr/>
        </p:nvSpPr>
        <p:spPr>
          <a:xfrm>
            <a:off x="1785918" y="332656"/>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MPF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755576" y="5805264"/>
            <a:ext cx="7488832" cy="707886"/>
          </a:xfrm>
          <a:prstGeom prst="rect">
            <a:avLst/>
          </a:prstGeom>
        </p:spPr>
        <p:txBody>
          <a:bodyPr wrap="square">
            <a:spAutoFit/>
          </a:bodyPr>
          <a:lstStyle/>
          <a:p>
            <a:pPr algn="ctr"/>
            <a:r>
              <a:rPr lang="en-US" sz="2000" b="1" i="1" dirty="0" smtClean="0"/>
              <a:t>Severe coronary atherosclerosis with narrowing </a:t>
            </a:r>
          </a:p>
          <a:p>
            <a:pPr algn="ctr"/>
            <a:r>
              <a:rPr lang="en-US" sz="2000" b="1" i="1" dirty="0" smtClean="0"/>
              <a:t>of the lumen</a:t>
            </a:r>
            <a:endParaRPr lang="en-US" sz="2000"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lum bright="10000" contrast="10000"/>
          </a:blip>
          <a:srcRect/>
          <a:stretch>
            <a:fillRect/>
          </a:stretch>
        </p:blipFill>
        <p:spPr bwMode="auto">
          <a:xfrm>
            <a:off x="642910" y="908720"/>
            <a:ext cx="7961538" cy="44490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67544" y="5445224"/>
            <a:ext cx="8064896" cy="1015663"/>
          </a:xfrm>
          <a:prstGeom prst="rect">
            <a:avLst/>
          </a:prstGeom>
        </p:spPr>
        <p:txBody>
          <a:bodyPr wrap="square">
            <a:spAutoFit/>
          </a:bodyPr>
          <a:lstStyle/>
          <a:p>
            <a:pPr marL="457200" indent="-457200" algn="ctr"/>
            <a:r>
              <a:rPr lang="en-US" sz="2000" b="1" i="1" dirty="0" smtClean="0">
                <a:latin typeface="+mj-lt"/>
              </a:rPr>
              <a:t>Partial occlusion of the lumen by an atheromatous plaque.</a:t>
            </a:r>
          </a:p>
          <a:p>
            <a:pPr marL="457200" indent="-457200" algn="ctr"/>
            <a:r>
              <a:rPr lang="en-US" sz="2000" b="1" i="1" dirty="0" smtClean="0">
                <a:latin typeface="+mj-lt"/>
              </a:rPr>
              <a:t>The plaque consists of dissolved, cholesterol clefts, </a:t>
            </a:r>
          </a:p>
          <a:p>
            <a:pPr marL="457200" indent="-457200" algn="ctr"/>
            <a:r>
              <a:rPr lang="en-US" sz="2000" b="1" i="1" dirty="0" smtClean="0">
                <a:latin typeface="+mj-lt"/>
              </a:rPr>
              <a:t>hyaline fibrous tissue and some blood capillaries.</a:t>
            </a:r>
            <a:endParaRPr lang="en-US" sz="2000" b="1" i="1" dirty="0">
              <a:latin typeface="+mj-lt"/>
            </a:endParaRPr>
          </a:p>
        </p:txBody>
      </p:sp>
      <p:sp>
        <p:nvSpPr>
          <p:cNvPr id="8" name="Rounded Rectangle 7"/>
          <p:cNvSpPr/>
          <p:nvPr/>
        </p:nvSpPr>
        <p:spPr>
          <a:xfrm>
            <a:off x="1785918" y="260648"/>
            <a:ext cx="5786478"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Atheroma 4"/>
          <p:cNvPicPr>
            <a:picLocks noChangeAspect="1" noChangeArrowheads="1"/>
          </p:cNvPicPr>
          <p:nvPr/>
        </p:nvPicPr>
        <p:blipFill>
          <a:blip r:embed="rId3" cstate="print"/>
          <a:srcRect/>
          <a:stretch>
            <a:fillRect/>
          </a:stretch>
        </p:blipFill>
        <p:spPr bwMode="auto">
          <a:xfrm>
            <a:off x="642909" y="908720"/>
            <a:ext cx="7889531"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1571604" y="332656"/>
            <a:ext cx="6215106"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Coronary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323528" y="5556609"/>
            <a:ext cx="7992888" cy="1015663"/>
          </a:xfrm>
          <a:prstGeom prst="rect">
            <a:avLst/>
          </a:prstGeom>
        </p:spPr>
        <p:txBody>
          <a:bodyPr wrap="square">
            <a:spAutoFit/>
          </a:bodyPr>
          <a:lstStyle/>
          <a:p>
            <a:pPr marL="457200" indent="-457200" algn="ctr"/>
            <a:r>
              <a:rPr lang="en-US" sz="2000" b="1" i="1" dirty="0" smtClean="0">
                <a:latin typeface="+mj-lt"/>
              </a:rPr>
              <a:t>The internal elastic lamina is thin and fragmented. </a:t>
            </a:r>
          </a:p>
          <a:p>
            <a:pPr marL="457200" indent="-457200" algn="ctr"/>
            <a:r>
              <a:rPr lang="en-US" sz="2000" b="1" i="1" dirty="0" smtClean="0">
                <a:latin typeface="+mj-lt"/>
              </a:rPr>
              <a:t>Pressure atrophy of the media opposition atheromatous plaque consists of cholesterol clefts, hyaline fibrous tissue and some blood capillaries.</a:t>
            </a: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457200" y="5444084"/>
            <a:ext cx="8003232" cy="1271064"/>
          </a:xfrm>
        </p:spPr>
        <p:txBody>
          <a:bodyPr>
            <a:noAutofit/>
          </a:bodyPr>
          <a:lstStyle/>
          <a:p>
            <a:pPr algn="ctr" rtl="0">
              <a:buNone/>
            </a:pPr>
            <a:r>
              <a:rPr lang="en-GB" sz="2000" b="1" i="1" dirty="0" smtClean="0">
                <a:solidFill>
                  <a:srgbClr val="0000FF"/>
                </a:solidFill>
              </a:rPr>
              <a:t>Recent thrombus in a coronary artery</a:t>
            </a:r>
            <a:r>
              <a:rPr lang="en-GB" sz="1800" b="1" i="1" dirty="0" smtClean="0"/>
              <a:t>: The arterial lumen is completely obstructed by a recent thrombus - fibrin network (pink) containing red blood cells and platelets. The thrombus is developed on an ulcerated atherosclerotic (fibrous) plaque and is adherent to the arterial wall. </a:t>
            </a:r>
            <a:endParaRPr lang="ar-SA" sz="1800" i="1" dirty="0"/>
          </a:p>
        </p:txBody>
      </p:sp>
      <p:pic>
        <p:nvPicPr>
          <p:cNvPr id="147458" name="Picture 2" descr="http://4.bp.blogspot.com/-slLhlnH9lEM/UEwKLIAgU3I/AAAAAAAAHzk/yXkT1g3VhZk/s320/recent_coronary_thrombosis.jpg"/>
          <p:cNvPicPr>
            <a:picLocks noChangeAspect="1" noChangeArrowheads="1"/>
          </p:cNvPicPr>
          <p:nvPr/>
        </p:nvPicPr>
        <p:blipFill>
          <a:blip r:embed="rId2" cstate="print"/>
          <a:srcRect/>
          <a:stretch>
            <a:fillRect/>
          </a:stretch>
        </p:blipFill>
        <p:spPr bwMode="auto">
          <a:xfrm>
            <a:off x="500034" y="1000108"/>
            <a:ext cx="8176422" cy="4301100"/>
          </a:xfrm>
          <a:prstGeom prst="rect">
            <a:avLst/>
          </a:prstGeom>
          <a:noFill/>
          <a:ln w="28575">
            <a:solidFill>
              <a:schemeClr val="tx1"/>
            </a:solidFill>
          </a:ln>
        </p:spPr>
      </p:pic>
      <p:sp>
        <p:nvSpPr>
          <p:cNvPr id="7" name="Rounded Rectangle 6"/>
          <p:cNvSpPr/>
          <p:nvPr/>
        </p:nvSpPr>
        <p:spPr>
          <a:xfrm>
            <a:off x="928662" y="260648"/>
            <a:ext cx="7500990"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Recent thrombus in a Coronary artery</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24226" y="5417929"/>
            <a:ext cx="7776864" cy="1015663"/>
          </a:xfrm>
          <a:prstGeom prst="rect">
            <a:avLst/>
          </a:prstGeom>
        </p:spPr>
        <p:txBody>
          <a:bodyPr wrap="square">
            <a:spAutoFit/>
          </a:bodyPr>
          <a:lstStyle/>
          <a:p>
            <a:pPr algn="ctr"/>
            <a:r>
              <a:rPr lang="en-US" sz="2000" b="1" i="1" dirty="0" smtClean="0">
                <a:solidFill>
                  <a:srgbClr val="0000FF"/>
                </a:solidFill>
              </a:rPr>
              <a:t>Hyaline arteriolosclerosis</a:t>
            </a:r>
            <a:r>
              <a:rPr lang="en-US" sz="2000" b="1" i="1" dirty="0" smtClean="0"/>
              <a:t/>
            </a:r>
            <a:br>
              <a:rPr lang="en-US" sz="2000" b="1" i="1" dirty="0" smtClean="0"/>
            </a:br>
            <a:r>
              <a:rPr lang="en-US" sz="2000" b="1" i="1" dirty="0" smtClean="0"/>
              <a:t>Arteriosclerosis (hardening of the arteries) involves both small and large vessels. It is commonly found in diabetics and hypertensives.</a:t>
            </a:r>
            <a:endParaRPr lang="en-US" sz="2000" b="1" i="1" dirty="0"/>
          </a:p>
        </p:txBody>
      </p:sp>
      <p:pic>
        <p:nvPicPr>
          <p:cNvPr id="145410" name="Picture 2" descr="cv004.jpg (20531 bytes)"/>
          <p:cNvPicPr>
            <a:picLocks noChangeAspect="1" noChangeArrowheads="1"/>
          </p:cNvPicPr>
          <p:nvPr/>
        </p:nvPicPr>
        <p:blipFill>
          <a:blip r:embed="rId2" cstate="print"/>
          <a:srcRect/>
          <a:stretch>
            <a:fillRect/>
          </a:stretch>
        </p:blipFill>
        <p:spPr bwMode="auto">
          <a:xfrm>
            <a:off x="714348" y="1071546"/>
            <a:ext cx="7890100" cy="4301670"/>
          </a:xfrm>
          <a:prstGeom prst="rect">
            <a:avLst/>
          </a:prstGeom>
          <a:noFill/>
          <a:ln w="28575">
            <a:solidFill>
              <a:schemeClr val="tx1"/>
            </a:solidFill>
          </a:ln>
        </p:spPr>
      </p:pic>
      <p:sp>
        <p:nvSpPr>
          <p:cNvPr id="7" name="Rounded Rectangle 6"/>
          <p:cNvSpPr/>
          <p:nvPr/>
        </p:nvSpPr>
        <p:spPr>
          <a:xfrm>
            <a:off x="1428728" y="332656"/>
            <a:ext cx="600079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Hyaline arteriolosclerosis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35624" y="5342295"/>
            <a:ext cx="8136904" cy="1015663"/>
          </a:xfrm>
          <a:prstGeom prst="rect">
            <a:avLst/>
          </a:prstGeom>
        </p:spPr>
        <p:txBody>
          <a:bodyPr wrap="square">
            <a:spAutoFit/>
          </a:bodyPr>
          <a:lstStyle/>
          <a:p>
            <a:pPr algn="ctr"/>
            <a:r>
              <a:rPr lang="en-US" sz="2000" b="1" i="1" dirty="0" smtClean="0">
                <a:solidFill>
                  <a:srgbClr val="0000FF"/>
                </a:solidFill>
              </a:rPr>
              <a:t>Hyperplastic arteriolosclerosis</a:t>
            </a:r>
            <a:r>
              <a:rPr lang="en-US" sz="2000" b="1" i="1" dirty="0" smtClean="0"/>
              <a:t>: This is the other type of small vessel arteriosclerosis. It is predominantly seen in malignant hypertension and renal disease associated with polyarteritis nodosa and progressive systemic sclerosis.</a:t>
            </a:r>
            <a:endParaRPr lang="en-US" sz="2000" b="1" i="1" dirty="0"/>
          </a:p>
        </p:txBody>
      </p:sp>
      <p:pic>
        <p:nvPicPr>
          <p:cNvPr id="146434" name="Picture 2" descr="cv005.jpg (16197 bytes)"/>
          <p:cNvPicPr>
            <a:picLocks noChangeAspect="1" noChangeArrowheads="1"/>
          </p:cNvPicPr>
          <p:nvPr/>
        </p:nvPicPr>
        <p:blipFill>
          <a:blip r:embed="rId2" cstate="print"/>
          <a:srcRect/>
          <a:stretch>
            <a:fillRect/>
          </a:stretch>
        </p:blipFill>
        <p:spPr bwMode="auto">
          <a:xfrm>
            <a:off x="571472" y="1071546"/>
            <a:ext cx="8032976" cy="4157654"/>
          </a:xfrm>
          <a:prstGeom prst="rect">
            <a:avLst/>
          </a:prstGeom>
          <a:noFill/>
          <a:ln w="28575">
            <a:solidFill>
              <a:schemeClr val="tx1"/>
            </a:solidFill>
          </a:ln>
        </p:spPr>
      </p:pic>
      <p:sp>
        <p:nvSpPr>
          <p:cNvPr id="7" name="Rounded Rectangle 6"/>
          <p:cNvSpPr/>
          <p:nvPr/>
        </p:nvSpPr>
        <p:spPr>
          <a:xfrm>
            <a:off x="1428728" y="260648"/>
            <a:ext cx="657229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Hyperplastic arteriolosclerosis - HPF</a:t>
            </a:r>
            <a:endParaRPr lang="en-US" sz="2800"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مستطيل 6"/>
          <p:cNvSpPr/>
          <p:nvPr/>
        </p:nvSpPr>
        <p:spPr>
          <a:xfrm>
            <a:off x="428596" y="5248833"/>
            <a:ext cx="8215370" cy="1323439"/>
          </a:xfrm>
          <a:prstGeom prst="rect">
            <a:avLst/>
          </a:prstGeom>
        </p:spPr>
        <p:txBody>
          <a:bodyPr wrap="square">
            <a:spAutoFit/>
          </a:bodyPr>
          <a:lstStyle/>
          <a:p>
            <a:pPr algn="ctr"/>
            <a:r>
              <a:rPr lang="en-GB" sz="2000" b="1" i="1" dirty="0" smtClean="0">
                <a:solidFill>
                  <a:srgbClr val="0000FF"/>
                </a:solidFill>
              </a:rPr>
              <a:t>Diffuse myocardial fibrosis </a:t>
            </a:r>
            <a:r>
              <a:rPr lang="en-GB" sz="2000" b="1" i="1" dirty="0" smtClean="0"/>
              <a:t>(Ischemic fibrosis of the myocardium) Myocardial cells (red) intermingled with collagen-rich fibrosis (blue) which completely replaced the necrotic myocardial cells. Capillaries (with yellow-orange red blood cells) within fibrosis remained from repair by connective tissue process.</a:t>
            </a:r>
            <a:endParaRPr lang="ar-SA" sz="2000" i="1" dirty="0"/>
          </a:p>
        </p:txBody>
      </p:sp>
      <p:pic>
        <p:nvPicPr>
          <p:cNvPr id="150534" name="Picture 6" descr="http://2.bp.blogspot.com/-XoMBtPgfe70/UEwOsUkccjI/AAAAAAAAH00/fReOis-_MdI/s1600/ischemic-fibrosis-of-myocardium-b.jpg"/>
          <p:cNvPicPr>
            <a:picLocks noChangeAspect="1" noChangeArrowheads="1"/>
          </p:cNvPicPr>
          <p:nvPr/>
        </p:nvPicPr>
        <p:blipFill>
          <a:blip r:embed="rId2" cstate="print"/>
          <a:srcRect/>
          <a:stretch>
            <a:fillRect/>
          </a:stretch>
        </p:blipFill>
        <p:spPr bwMode="auto">
          <a:xfrm>
            <a:off x="500034" y="1214422"/>
            <a:ext cx="8104414" cy="3942770"/>
          </a:xfrm>
          <a:prstGeom prst="rect">
            <a:avLst/>
          </a:prstGeom>
          <a:noFill/>
          <a:ln w="28575">
            <a:solidFill>
              <a:schemeClr val="tx1"/>
            </a:solidFill>
          </a:ln>
        </p:spPr>
      </p:pic>
      <p:sp>
        <p:nvSpPr>
          <p:cNvPr id="6" name="Rounded Rectangle 5"/>
          <p:cNvSpPr/>
          <p:nvPr/>
        </p:nvSpPr>
        <p:spPr>
          <a:xfrm>
            <a:off x="1285852" y="188640"/>
            <a:ext cx="6786610" cy="88290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endParaRPr>
          </a:p>
          <a:p>
            <a:pPr algn="ctr"/>
            <a: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Ischemic fibrosis of myocardium </a:t>
            </a:r>
            <a:b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GB" sz="26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(diffuse ventricular myocardial fibrosis)</a:t>
            </a:r>
            <a:endParaRPr lang="ar-SA" sz="2600" b="1" i="1" dirty="0" smtClean="0">
              <a:solidFill>
                <a:schemeClr val="bg1"/>
              </a:solidFill>
              <a:effectLst>
                <a:outerShdw blurRad="38100" dist="38100" dir="2700000" algn="tl">
                  <a:srgbClr val="000000">
                    <a:alpha val="43137"/>
                  </a:srgbClr>
                </a:outerShdw>
              </a:effectLst>
              <a:latin typeface="Aharoni" pitchFamily="2" charset="-79"/>
            </a:endParaRPr>
          </a:p>
          <a:p>
            <a:pPr algn="ctr"/>
            <a:endParaRPr lang="en-US" sz="2600" b="1" i="1" dirty="0">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395536" y="5514952"/>
            <a:ext cx="8064896" cy="1271634"/>
          </a:xfrm>
        </p:spPr>
        <p:txBody>
          <a:bodyPr>
            <a:noAutofit/>
          </a:bodyPr>
          <a:lstStyle/>
          <a:p>
            <a:pPr algn="ctr">
              <a:buNone/>
            </a:pPr>
            <a:r>
              <a:rPr lang="en-GB" sz="1800" b="1" i="1" dirty="0" smtClean="0">
                <a:solidFill>
                  <a:srgbClr val="0000FF"/>
                </a:solidFill>
                <a:latin typeface="+mj-lt"/>
              </a:rPr>
              <a:t>Myocarditis</a:t>
            </a:r>
            <a:r>
              <a:rPr lang="en-GB" sz="1800" b="1" i="1" dirty="0" smtClean="0">
                <a:latin typeface="+mj-lt"/>
              </a:rPr>
              <a:t> is an inflammation of the myocardium. Acute viral myocarditis is produced most often by Coxsackie B virus and echoviruses. Myocardial interstitium presents an abundant edema and inflammatory infiltrate, mainly with lymphocytes and macrophages. </a:t>
            </a:r>
            <a:endParaRPr lang="ar-SA" sz="1800" i="1" dirty="0">
              <a:latin typeface="+mj-lt"/>
            </a:endParaRPr>
          </a:p>
        </p:txBody>
      </p:sp>
      <p:pic>
        <p:nvPicPr>
          <p:cNvPr id="152578" name="Picture 2" descr="http://4.bp.blogspot.com/-7xqVII3aQJ8/UEwN591E7PI/AAAAAAAAH0k/vTfNBB_LHWk/s1600/acute_viral_myocarditis.jpg"/>
          <p:cNvPicPr>
            <a:picLocks noChangeAspect="1" noChangeArrowheads="1"/>
          </p:cNvPicPr>
          <p:nvPr/>
        </p:nvPicPr>
        <p:blipFill>
          <a:blip r:embed="rId2" cstate="print"/>
          <a:srcRect/>
          <a:stretch>
            <a:fillRect/>
          </a:stretch>
        </p:blipFill>
        <p:spPr bwMode="auto">
          <a:xfrm>
            <a:off x="428596" y="1071546"/>
            <a:ext cx="8175852" cy="4157654"/>
          </a:xfrm>
          <a:prstGeom prst="rect">
            <a:avLst/>
          </a:prstGeom>
          <a:noFill/>
          <a:ln w="28575">
            <a:solidFill>
              <a:schemeClr val="tx1"/>
            </a:solidFill>
          </a:ln>
        </p:spPr>
      </p:pic>
      <p:sp>
        <p:nvSpPr>
          <p:cNvPr id="6" name="Rounded Rectangle 5"/>
          <p:cNvSpPr/>
          <p:nvPr/>
        </p:nvSpPr>
        <p:spPr>
          <a:xfrm>
            <a:off x="1785918" y="260648"/>
            <a:ext cx="5572164"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smtClean="0">
                <a:effectLst>
                  <a:outerShdw blurRad="38100" dist="38100" dir="2700000" algn="tl">
                    <a:srgbClr val="000000">
                      <a:alpha val="43137"/>
                    </a:srgbClr>
                  </a:outerShdw>
                </a:effectLst>
                <a:latin typeface="Aharoni" pitchFamily="2" charset="-79"/>
                <a:cs typeface="Aharoni" pitchFamily="2" charset="-79"/>
              </a:rPr>
              <a:t>Acute viral myocarditis - MPF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611560" y="5653697"/>
            <a:ext cx="7603778" cy="707886"/>
          </a:xfrm>
          <a:prstGeom prst="rect">
            <a:avLst/>
          </a:prstGeom>
        </p:spPr>
        <p:txBody>
          <a:bodyPr wrap="square">
            <a:spAutoFit/>
          </a:bodyPr>
          <a:lstStyle/>
          <a:p>
            <a:pPr algn="ctr"/>
            <a:r>
              <a:rPr lang="en-US" sz="2000" b="1" i="1" dirty="0" smtClean="0"/>
              <a:t>High power view of intimal aspect of atherosclerotic plaque showing stippling by blue calcific spherules, cholesterol crystal clefts, and fibrous cap.</a:t>
            </a:r>
            <a:endParaRPr lang="en-US" sz="2000" b="1" i="1" dirty="0">
              <a:latin typeface="+mj-lt"/>
            </a:endParaRPr>
          </a:p>
        </p:txBody>
      </p:sp>
      <p:sp>
        <p:nvSpPr>
          <p:cNvPr id="8" name="Rounded Rectangle 7"/>
          <p:cNvSpPr/>
          <p:nvPr/>
        </p:nvSpPr>
        <p:spPr>
          <a:xfrm>
            <a:off x="1857356" y="260648"/>
            <a:ext cx="5500726" cy="5251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Aortic atherosclerosis - HPF</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96258" name="Picture 2" descr="http://radiology.uchc.edu/eatlas/images/CV/7059b.gif"/>
          <p:cNvPicPr>
            <a:picLocks noChangeAspect="1" noChangeArrowheads="1"/>
          </p:cNvPicPr>
          <p:nvPr/>
        </p:nvPicPr>
        <p:blipFill>
          <a:blip r:embed="rId2" cstate="print"/>
          <a:srcRect/>
          <a:stretch>
            <a:fillRect/>
          </a:stretch>
        </p:blipFill>
        <p:spPr bwMode="auto">
          <a:xfrm>
            <a:off x="428596" y="1071546"/>
            <a:ext cx="8175852" cy="4553700"/>
          </a:xfrm>
          <a:prstGeom prst="rect">
            <a:avLst/>
          </a:prstGeom>
          <a:noFill/>
          <a:ln>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014" y="5085184"/>
            <a:ext cx="8031266" cy="1631216"/>
          </a:xfrm>
          <a:prstGeom prst="rect">
            <a:avLst/>
          </a:prstGeom>
        </p:spPr>
        <p:txBody>
          <a:bodyPr wrap="square">
            <a:spAutoFit/>
          </a:bodyPr>
          <a:lstStyle/>
          <a:p>
            <a:pPr marL="342900" indent="-342900">
              <a:buFontTx/>
              <a:buChar char="-"/>
            </a:pPr>
            <a:r>
              <a:rPr lang="en-US" sz="2000" dirty="0" smtClean="0"/>
              <a:t>The heart serves as a </a:t>
            </a:r>
            <a:r>
              <a:rPr lang="en-US" sz="2000" b="1" dirty="0" smtClean="0"/>
              <a:t>mechanical pump</a:t>
            </a:r>
            <a:r>
              <a:rPr lang="en-US" sz="2000" dirty="0" smtClean="0"/>
              <a:t> to supply the entire body with blood, both providing nutrients and removing waste products.</a:t>
            </a:r>
          </a:p>
          <a:p>
            <a:pPr marL="342900" indent="-342900">
              <a:buFontTx/>
              <a:buChar char="-"/>
            </a:pPr>
            <a:r>
              <a:rPr lang="en-US" sz="2000" dirty="0" smtClean="0"/>
              <a:t>The great vessels exit the base of the heart.</a:t>
            </a:r>
          </a:p>
          <a:p>
            <a:pPr marL="342900" indent="-342900">
              <a:buFontTx/>
              <a:buChar char="-"/>
            </a:pPr>
            <a:r>
              <a:rPr lang="en-US" sz="2000" dirty="0" smtClean="0"/>
              <a:t>Blood flow: body</a:t>
            </a:r>
            <a:r>
              <a:rPr lang="en-US" sz="2000" dirty="0" smtClean="0">
                <a:cs typeface="Arial" charset="0"/>
              </a:rPr>
              <a:t>→ sup &amp; </a:t>
            </a:r>
            <a:r>
              <a:rPr lang="en-US" sz="2000" dirty="0" err="1" smtClean="0">
                <a:cs typeface="Arial" charset="0"/>
              </a:rPr>
              <a:t>inf</a:t>
            </a:r>
            <a:r>
              <a:rPr lang="en-US" sz="2000" dirty="0" smtClean="0">
                <a:cs typeface="Arial" charset="0"/>
              </a:rPr>
              <a:t> venae cava → right atrium→ right ventricle→ lungs → left atrium → left ventricle→ Aorta → body</a:t>
            </a:r>
            <a:endParaRPr lang="en-US" sz="2000" dirty="0">
              <a:cs typeface="Arial" charset="0"/>
            </a:endParaRPr>
          </a:p>
        </p:txBody>
      </p:sp>
      <p:sp>
        <p:nvSpPr>
          <p:cNvPr id="8" name="Rounded Rectangle 7"/>
          <p:cNvSpPr/>
          <p:nvPr/>
        </p:nvSpPr>
        <p:spPr>
          <a:xfrm>
            <a:off x="2000232" y="428604"/>
            <a:ext cx="4714908"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Heart</a:t>
            </a:r>
            <a:endParaRPr lang="en-US" sz="2800" b="1" i="1" dirty="0">
              <a:effectLst>
                <a:outerShdw blurRad="38100" dist="38100" dir="2700000" algn="tl">
                  <a:srgbClr val="000000">
                    <a:alpha val="43137"/>
                  </a:srgbClr>
                </a:outerShdw>
              </a:effectLst>
            </a:endParaRP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00394" y="3823760"/>
            <a:ext cx="6172200" cy="2177008"/>
          </a:xfrm>
        </p:spPr>
        <p:txBody>
          <a:bodyPr>
            <a:noAutofit/>
          </a:bodyPr>
          <a:lstStyle/>
          <a:p>
            <a:r>
              <a:rPr lang="en-US" dirty="0" smtClean="0">
                <a:solidFill>
                  <a:srgbClr val="00B0F0"/>
                </a:solidFill>
                <a:latin typeface="Aharoni" pitchFamily="2" charset="-79"/>
                <a:cs typeface="Aharoni" pitchFamily="2" charset="-79"/>
              </a:rPr>
              <a:t>Aneurysm of abdominal aorta</a:t>
            </a:r>
            <a:endParaRPr lang="en-US" dirty="0">
              <a:solidFill>
                <a:srgbClr val="00B0F0"/>
              </a:solidFill>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s://s3.amazonaws.com/healthtap-public/ht-staging/user_answer/avatars/283150/large/open-uri20120707-3759-1ua83pb.jpeg?1341689863"/>
          <p:cNvPicPr>
            <a:picLocks noChangeAspect="1" noChangeArrowheads="1"/>
          </p:cNvPicPr>
          <p:nvPr/>
        </p:nvPicPr>
        <p:blipFill>
          <a:blip r:embed="rId2" cstate="print"/>
          <a:srcRect/>
          <a:stretch>
            <a:fillRect/>
          </a:stretch>
        </p:blipFill>
        <p:spPr bwMode="auto">
          <a:xfrm>
            <a:off x="1547664" y="1230982"/>
            <a:ext cx="5904656" cy="4286250"/>
          </a:xfrm>
          <a:prstGeom prst="rect">
            <a:avLst/>
          </a:prstGeom>
          <a:noFill/>
          <a:ln w="28575">
            <a:solidFill>
              <a:schemeClr val="tx1"/>
            </a:solidFill>
          </a:ln>
        </p:spPr>
      </p:pic>
      <p:sp>
        <p:nvSpPr>
          <p:cNvPr id="4" name="Rounded Rectangle 3"/>
          <p:cNvSpPr/>
          <p:nvPr/>
        </p:nvSpPr>
        <p:spPr>
          <a:xfrm>
            <a:off x="1785918" y="428604"/>
            <a:ext cx="5572164" cy="55212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2.bp.blogspot.com/_PC3aIMjVWm8/SSFmTob8IyI/AAAAAAAABHk/l0u_4Kq0TYg/s400/aneurysms.jpg"/>
          <p:cNvPicPr>
            <a:picLocks noChangeAspect="1" noChangeArrowheads="1"/>
          </p:cNvPicPr>
          <p:nvPr/>
        </p:nvPicPr>
        <p:blipFill>
          <a:blip r:embed="rId3" cstate="print"/>
          <a:srcRect/>
          <a:stretch>
            <a:fillRect/>
          </a:stretch>
        </p:blipFill>
        <p:spPr bwMode="auto">
          <a:xfrm>
            <a:off x="1500166" y="980728"/>
            <a:ext cx="6013251" cy="4814208"/>
          </a:xfrm>
          <a:prstGeom prst="rect">
            <a:avLst/>
          </a:prstGeom>
          <a:noFill/>
          <a:ln>
            <a:solidFill>
              <a:schemeClr val="bg1"/>
            </a:solidFill>
          </a:ln>
        </p:spPr>
      </p:pic>
      <p:sp>
        <p:nvSpPr>
          <p:cNvPr id="4" name="مستطيل 3"/>
          <p:cNvSpPr/>
          <p:nvPr/>
        </p:nvSpPr>
        <p:spPr>
          <a:xfrm>
            <a:off x="971600" y="5864386"/>
            <a:ext cx="7128792" cy="707886"/>
          </a:xfrm>
          <a:prstGeom prst="rect">
            <a:avLst/>
          </a:prstGeom>
        </p:spPr>
        <p:txBody>
          <a:bodyPr wrap="square">
            <a:spAutoFit/>
          </a:bodyPr>
          <a:lstStyle/>
          <a:p>
            <a:pPr algn="ctr"/>
            <a:r>
              <a:rPr lang="en-US" sz="2000" b="1" i="1" dirty="0" smtClean="0"/>
              <a:t>The most likely causes of aneurysms are atherosclerosis , </a:t>
            </a:r>
            <a:r>
              <a:rPr lang="en-US" sz="2000" b="1" i="1" dirty="0" err="1" smtClean="0"/>
              <a:t>mycotic</a:t>
            </a:r>
            <a:r>
              <a:rPr lang="en-US" sz="2000" b="1" i="1" dirty="0" smtClean="0"/>
              <a:t>, syphilitic and congenital</a:t>
            </a:r>
          </a:p>
        </p:txBody>
      </p:sp>
      <p:sp>
        <p:nvSpPr>
          <p:cNvPr id="7" name="Rounded Rectangle 6"/>
          <p:cNvSpPr/>
          <p:nvPr/>
        </p:nvSpPr>
        <p:spPr>
          <a:xfrm>
            <a:off x="2000232" y="260648"/>
            <a:ext cx="5143536" cy="5965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Types of Aneurysms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jazannurses.com/mkportal/modules/gallery/album/a_128.jpg"/>
          <p:cNvPicPr>
            <a:picLocks noChangeAspect="1" noChangeArrowheads="1"/>
          </p:cNvPicPr>
          <p:nvPr/>
        </p:nvPicPr>
        <p:blipFill>
          <a:blip r:embed="rId2" cstate="print"/>
          <a:srcRect/>
          <a:stretch>
            <a:fillRect/>
          </a:stretch>
        </p:blipFill>
        <p:spPr bwMode="auto">
          <a:xfrm>
            <a:off x="2267744" y="908721"/>
            <a:ext cx="4176464" cy="4752528"/>
          </a:xfrm>
          <a:prstGeom prst="rect">
            <a:avLst/>
          </a:prstGeom>
          <a:noFill/>
        </p:spPr>
      </p:pic>
      <p:sp>
        <p:nvSpPr>
          <p:cNvPr id="3" name="Rectangle 2"/>
          <p:cNvSpPr/>
          <p:nvPr/>
        </p:nvSpPr>
        <p:spPr>
          <a:xfrm>
            <a:off x="971600" y="5792948"/>
            <a:ext cx="6696744" cy="707886"/>
          </a:xfrm>
          <a:prstGeom prst="rect">
            <a:avLst/>
          </a:prstGeom>
        </p:spPr>
        <p:txBody>
          <a:bodyPr wrap="square">
            <a:spAutoFit/>
          </a:bodyPr>
          <a:lstStyle/>
          <a:p>
            <a:pPr algn="ctr"/>
            <a:r>
              <a:rPr lang="en-US" sz="2000" b="1" i="1" dirty="0" smtClean="0"/>
              <a:t>An example of an atherosclerotic aneurysm of the aorta in which a large "bulge" appears just above the aortic bifurcation.</a:t>
            </a:r>
            <a:endParaRPr lang="en-US" sz="2000" i="1" dirty="0"/>
          </a:p>
        </p:txBody>
      </p:sp>
      <p:sp>
        <p:nvSpPr>
          <p:cNvPr id="5" name="Rounded Rectangle 4"/>
          <p:cNvSpPr/>
          <p:nvPr/>
        </p:nvSpPr>
        <p:spPr>
          <a:xfrm>
            <a:off x="1785918" y="260648"/>
            <a:ext cx="5286412" cy="5040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88024" y="1643050"/>
            <a:ext cx="3784504" cy="1938992"/>
          </a:xfrm>
          <a:prstGeom prst="rect">
            <a:avLst/>
          </a:prstGeom>
          <a:ln w="12700">
            <a:solidFill>
              <a:schemeClr val="tx1"/>
            </a:solidFill>
          </a:ln>
        </p:spPr>
        <p:txBody>
          <a:bodyPr wrap="square">
            <a:spAutoFit/>
          </a:bodyPr>
          <a:lstStyle/>
          <a:p>
            <a:pPr algn="ctr"/>
            <a:r>
              <a:rPr lang="en-US" sz="2400" b="1" i="1" dirty="0" smtClean="0"/>
              <a:t>Aneurysmal dilatation of the abdominal aorta with rupture , intraluminal thrombus and extensive aortic atherosclerosis .</a:t>
            </a:r>
            <a:endParaRPr lang="en-US" sz="2400" b="1" i="1" dirty="0"/>
          </a:p>
        </p:txBody>
      </p:sp>
      <p:sp>
        <p:nvSpPr>
          <p:cNvPr id="5" name="Rounded Rectangle 4"/>
          <p:cNvSpPr/>
          <p:nvPr/>
        </p:nvSpPr>
        <p:spPr>
          <a:xfrm>
            <a:off x="1785918" y="285728"/>
            <a:ext cx="5643602" cy="55098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Abdominal Aortic Aneurysm</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pic>
        <p:nvPicPr>
          <p:cNvPr id="93186" name="Picture 2" descr="http://www.oup.com/uk/orc/bin/9780198569466/01student/cases/images/pic002.jpg"/>
          <p:cNvPicPr>
            <a:picLocks noChangeAspect="1" noChangeArrowheads="1"/>
          </p:cNvPicPr>
          <p:nvPr/>
        </p:nvPicPr>
        <p:blipFill>
          <a:blip r:embed="rId3" cstate="print"/>
          <a:srcRect/>
          <a:stretch>
            <a:fillRect/>
          </a:stretch>
        </p:blipFill>
        <p:spPr bwMode="auto">
          <a:xfrm>
            <a:off x="683568" y="980728"/>
            <a:ext cx="3672408" cy="5305823"/>
          </a:xfrm>
          <a:prstGeom prst="rect">
            <a:avLst/>
          </a:prstGeom>
          <a:noFill/>
        </p:spPr>
      </p:pic>
      <p:sp>
        <p:nvSpPr>
          <p:cNvPr id="7" name="Rectangle 6"/>
          <p:cNvSpPr/>
          <p:nvPr/>
        </p:nvSpPr>
        <p:spPr>
          <a:xfrm>
            <a:off x="4860032" y="4145356"/>
            <a:ext cx="3712496" cy="1200329"/>
          </a:xfrm>
          <a:prstGeom prst="rect">
            <a:avLst/>
          </a:prstGeom>
          <a:ln w="12700">
            <a:solidFill>
              <a:schemeClr val="tx1"/>
            </a:solidFill>
          </a:ln>
        </p:spPr>
        <p:txBody>
          <a:bodyPr wrap="square">
            <a:spAutoFit/>
          </a:bodyPr>
          <a:lstStyle/>
          <a:p>
            <a:pPr algn="ctr"/>
            <a:r>
              <a:rPr lang="en-US" sz="2400" b="1" i="1" dirty="0" smtClean="0"/>
              <a:t>The patient had suddenly developed severe abdominal pain, shocked and collapsed</a:t>
            </a:r>
            <a:endParaRPr lang="en-US" sz="24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medcell.med.yale.edu/histology_old/bloodvessels/images/dissecting_aortic_aneurysm.jpg"/>
          <p:cNvPicPr>
            <a:picLocks noChangeAspect="1" noChangeArrowheads="1"/>
          </p:cNvPicPr>
          <p:nvPr/>
        </p:nvPicPr>
        <p:blipFill>
          <a:blip r:embed="rId2" cstate="print"/>
          <a:srcRect/>
          <a:stretch>
            <a:fillRect/>
          </a:stretch>
        </p:blipFill>
        <p:spPr bwMode="auto">
          <a:xfrm>
            <a:off x="1000100" y="1052736"/>
            <a:ext cx="7143800" cy="4104135"/>
          </a:xfrm>
          <a:prstGeom prst="rect">
            <a:avLst/>
          </a:prstGeom>
          <a:noFill/>
          <a:ln w="28575">
            <a:solidFill>
              <a:schemeClr val="tx1"/>
            </a:solidFill>
          </a:ln>
        </p:spPr>
      </p:pic>
      <p:sp>
        <p:nvSpPr>
          <p:cNvPr id="3" name="Rectangle 2"/>
          <p:cNvSpPr/>
          <p:nvPr/>
        </p:nvSpPr>
        <p:spPr>
          <a:xfrm>
            <a:off x="899592" y="5269728"/>
            <a:ext cx="7560840" cy="1323439"/>
          </a:xfrm>
          <a:prstGeom prst="rect">
            <a:avLst/>
          </a:prstGeom>
        </p:spPr>
        <p:txBody>
          <a:bodyPr wrap="square">
            <a:spAutoFit/>
          </a:bodyPr>
          <a:lstStyle/>
          <a:p>
            <a:pPr algn="ctr"/>
            <a:r>
              <a:rPr lang="en-US" sz="2000" b="1" i="1" dirty="0" smtClean="0">
                <a:solidFill>
                  <a:srgbClr val="0000FF"/>
                </a:solidFill>
              </a:rPr>
              <a:t>A dissecting aortic aneurysm </a:t>
            </a:r>
            <a:r>
              <a:rPr lang="en-US" sz="2000" b="1" i="1" dirty="0" smtClean="0"/>
              <a:t>occurs when blood enters the aortic wall through a defect and moves between two layers of the wall, stripping the inner layer from the outer layer. Usually associated with atherosclerosis, inflammation, and degeneration of the connective tissue of the tunica media</a:t>
            </a:r>
            <a:endParaRPr lang="en-US" sz="2000" b="1" i="1" dirty="0"/>
          </a:p>
        </p:txBody>
      </p:sp>
      <p:sp>
        <p:nvSpPr>
          <p:cNvPr id="4" name="Rounded Rectangle 3"/>
          <p:cNvSpPr/>
          <p:nvPr/>
        </p:nvSpPr>
        <p:spPr>
          <a:xfrm>
            <a:off x="1785918" y="357166"/>
            <a:ext cx="5929354" cy="47954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Dissecting aortic aneurysm - LPF </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2051720" y="4417731"/>
            <a:ext cx="7056784" cy="1440161"/>
          </a:xfrm>
          <a:prstGeom prst="rect">
            <a:avLst/>
          </a:prstGeom>
        </p:spPr>
        <p:txBody>
          <a:bodyPr vert="horz" anchor="b">
            <a:noAutofit/>
          </a:bodyPr>
          <a:lstStyle/>
          <a:p>
            <a:r>
              <a:rPr lang="en-US" sz="3600" dirty="0" smtClean="0">
                <a:solidFill>
                  <a:srgbClr val="66FFFF"/>
                </a:solidFill>
                <a:latin typeface="Aharoni" pitchFamily="2" charset="-79"/>
                <a:cs typeface="Aharoni" pitchFamily="2" charset="-79"/>
              </a:rPr>
              <a:t> Vegetations of rheumatic fever on mitral and aortic valves</a:t>
            </a:r>
            <a:endParaRPr lang="en-US" sz="3600"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http://pathwiki.pbworks.com/f/rheumatic%20vegetations.jpg"/>
          <p:cNvPicPr>
            <a:picLocks noChangeAspect="1" noChangeArrowheads="1"/>
          </p:cNvPicPr>
          <p:nvPr/>
        </p:nvPicPr>
        <p:blipFill>
          <a:blip r:embed="rId2" cstate="print"/>
          <a:srcRect/>
          <a:stretch>
            <a:fillRect/>
          </a:stretch>
        </p:blipFill>
        <p:spPr bwMode="auto">
          <a:xfrm>
            <a:off x="1118901" y="1181664"/>
            <a:ext cx="6549443" cy="4263560"/>
          </a:xfrm>
          <a:prstGeom prst="rect">
            <a:avLst/>
          </a:prstGeom>
          <a:noFill/>
          <a:ln w="38100">
            <a:solidFill>
              <a:schemeClr val="tx1"/>
            </a:solidFill>
          </a:ln>
        </p:spPr>
      </p:pic>
      <p:sp>
        <p:nvSpPr>
          <p:cNvPr id="5" name="Rounded Rectangle 4"/>
          <p:cNvSpPr/>
          <p:nvPr/>
        </p:nvSpPr>
        <p:spPr>
          <a:xfrm>
            <a:off x="1142976" y="260648"/>
            <a:ext cx="65722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1331640" y="5517232"/>
            <a:ext cx="6192688" cy="707886"/>
          </a:xfrm>
          <a:prstGeom prst="rect">
            <a:avLst/>
          </a:prstGeom>
        </p:spPr>
        <p:txBody>
          <a:bodyPr wrap="square">
            <a:spAutoFit/>
          </a:bodyPr>
          <a:lstStyle/>
          <a:p>
            <a:pPr algn="ctr"/>
            <a:r>
              <a:rPr lang="en-US" sz="2000" b="1" i="1" dirty="0" smtClean="0"/>
              <a:t>large vegetations/hemorrhage along the free margins of the mitral valve. </a:t>
            </a:r>
            <a:endParaRPr lang="en-US" sz="2000" b="1" i="1" dirty="0"/>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67544" y="5485171"/>
            <a:ext cx="7632848" cy="1015663"/>
          </a:xfrm>
          <a:prstGeom prst="rect">
            <a:avLst/>
          </a:prstGeom>
        </p:spPr>
        <p:txBody>
          <a:bodyPr wrap="square">
            <a:spAutoFit/>
          </a:bodyPr>
          <a:lstStyle/>
          <a:p>
            <a:pPr algn="ctr"/>
            <a:r>
              <a:rPr lang="en-US" sz="2000" b="1" i="1" dirty="0" smtClean="0"/>
              <a:t>Stenotic mitral valve seen from left atrium (Fish-Mouth) showing fusion of commissures, thickening and calcification of the cusps, The vegetations undergo organization and the inflamed cusps heal by fibrosis.</a:t>
            </a:r>
            <a:endParaRPr lang="en-US" sz="2000" b="1" i="1" dirty="0"/>
          </a:p>
        </p:txBody>
      </p:sp>
      <p:sp>
        <p:nvSpPr>
          <p:cNvPr id="6" name="Rounded Rectangle 5"/>
          <p:cNvSpPr/>
          <p:nvPr/>
        </p:nvSpPr>
        <p:spPr>
          <a:xfrm>
            <a:off x="1331640" y="260648"/>
            <a:ext cx="624075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srcRect/>
          <a:stretch>
            <a:fillRect/>
          </a:stretch>
        </p:blipFill>
        <p:spPr bwMode="auto">
          <a:xfrm>
            <a:off x="1928794" y="1071546"/>
            <a:ext cx="5214974" cy="4305289"/>
          </a:xfrm>
          <a:prstGeom prst="rect">
            <a:avLst/>
          </a:prstGeom>
          <a:noFill/>
          <a:ln w="9525">
            <a:solidFill>
              <a:schemeClr val="tx1"/>
            </a:solid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8962" name="Picture 2" descr="http://pathwiki.pbworks.com/f/rheumatic%20valvulitis%20gross.jpg"/>
          <p:cNvPicPr>
            <a:picLocks noChangeAspect="1" noChangeArrowheads="1"/>
          </p:cNvPicPr>
          <p:nvPr/>
        </p:nvPicPr>
        <p:blipFill>
          <a:blip r:embed="rId2" cstate="print"/>
          <a:srcRect/>
          <a:stretch>
            <a:fillRect/>
          </a:stretch>
        </p:blipFill>
        <p:spPr bwMode="auto">
          <a:xfrm>
            <a:off x="899592" y="1108215"/>
            <a:ext cx="7129400" cy="4392487"/>
          </a:xfrm>
          <a:prstGeom prst="rect">
            <a:avLst/>
          </a:prstGeom>
          <a:noFill/>
          <a:ln w="28575">
            <a:solidFill>
              <a:schemeClr val="tx1"/>
            </a:solidFill>
          </a:ln>
        </p:spPr>
      </p:pic>
      <p:sp>
        <p:nvSpPr>
          <p:cNvPr id="5" name="Rectangle 4"/>
          <p:cNvSpPr/>
          <p:nvPr/>
        </p:nvSpPr>
        <p:spPr>
          <a:xfrm>
            <a:off x="1043608" y="5628047"/>
            <a:ext cx="6984776" cy="1015663"/>
          </a:xfrm>
          <a:prstGeom prst="rect">
            <a:avLst/>
          </a:prstGeom>
        </p:spPr>
        <p:txBody>
          <a:bodyPr wrap="square">
            <a:spAutoFit/>
          </a:bodyPr>
          <a:lstStyle/>
          <a:p>
            <a:pPr algn="ctr"/>
            <a:r>
              <a:rPr lang="en-US" sz="2000" b="1" i="1" dirty="0" smtClean="0">
                <a:solidFill>
                  <a:srgbClr val="0000FF"/>
                </a:solidFill>
              </a:rPr>
              <a:t>Chronic rheumatic mitral</a:t>
            </a:r>
            <a:r>
              <a:rPr lang="en-US" sz="2000" i="1" dirty="0" smtClean="0"/>
              <a:t> </a:t>
            </a:r>
            <a:r>
              <a:rPr lang="en-US" sz="2000" b="1" i="1" dirty="0" smtClean="0">
                <a:solidFill>
                  <a:srgbClr val="0000FF"/>
                </a:solidFill>
              </a:rPr>
              <a:t>valvulitis</a:t>
            </a:r>
            <a:endParaRPr lang="en-US" sz="2000" b="1" i="1" dirty="0" smtClean="0"/>
          </a:p>
          <a:p>
            <a:pPr algn="ctr"/>
            <a:r>
              <a:rPr lang="en-US" sz="2000" b="1" i="1" dirty="0" smtClean="0"/>
              <a:t>the valve leaflets are thick, fibrotic, fused.  Short, thickened, fused chordae tendinae     stenosis and / or incompetence</a:t>
            </a:r>
            <a:endParaRPr lang="en-US" sz="2000" b="1" i="1" dirty="0"/>
          </a:p>
        </p:txBody>
      </p:sp>
      <p:sp>
        <p:nvSpPr>
          <p:cNvPr id="8" name="Rounded Rectangle 7"/>
          <p:cNvSpPr/>
          <p:nvPr/>
        </p:nvSpPr>
        <p:spPr>
          <a:xfrm>
            <a:off x="1259632" y="260648"/>
            <a:ext cx="626469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Chronic Rheumatic Mitral Valvulitis - Gross</a:t>
            </a:r>
            <a:endParaRPr lang="en-US" sz="2800"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2" name="Right Arrow 1"/>
          <p:cNvSpPr/>
          <p:nvPr/>
        </p:nvSpPr>
        <p:spPr>
          <a:xfrm>
            <a:off x="3779912" y="6453336"/>
            <a:ext cx="216024" cy="720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567490"/>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Anatomy of the Heart – inside view</a:t>
            </a:r>
            <a:endParaRPr lang="en-US" sz="2800" b="1" i="1" dirty="0">
              <a:effectLst>
                <a:outerShdw blurRad="38100" dist="38100" dir="2700000" algn="tl">
                  <a:srgbClr val="000000">
                    <a:alpha val="43137"/>
                  </a:srgbClr>
                </a:outerShdw>
              </a:effectLst>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331640" y="5556609"/>
            <a:ext cx="6552728" cy="1015663"/>
          </a:xfrm>
          <a:prstGeom prst="rect">
            <a:avLst/>
          </a:prstGeom>
        </p:spPr>
        <p:txBody>
          <a:bodyPr wrap="square">
            <a:spAutoFit/>
          </a:bodyPr>
          <a:lstStyle/>
          <a:p>
            <a:pPr algn="ctr"/>
            <a:r>
              <a:rPr lang="en-US" sz="2000" b="1" i="1" dirty="0" smtClean="0">
                <a:solidFill>
                  <a:srgbClr val="0000FF"/>
                </a:solidFill>
              </a:rPr>
              <a:t>Gross pathology of rheumatic heart disease</a:t>
            </a:r>
            <a:r>
              <a:rPr lang="en-US" sz="2000" b="1" i="1" dirty="0" smtClean="0"/>
              <a:t>  </a:t>
            </a:r>
            <a:r>
              <a:rPr lang="en-US" sz="2000" b="1" i="1" dirty="0" smtClean="0">
                <a:solidFill>
                  <a:srgbClr val="0000FF"/>
                </a:solidFill>
              </a:rPr>
              <a:t>Aortic stenosis</a:t>
            </a:r>
            <a:r>
              <a:rPr lang="en-US" sz="2000" b="1" i="1" dirty="0" smtClean="0"/>
              <a:t>:  Aorta has been removed to show thickened, fused aortic </a:t>
            </a:r>
          </a:p>
          <a:p>
            <a:pPr algn="ctr"/>
            <a:r>
              <a:rPr lang="en-US" sz="2000" b="1" i="1" dirty="0" smtClean="0"/>
              <a:t>valve leaflets</a:t>
            </a:r>
            <a:endParaRPr lang="en-US" sz="2000" b="1" i="1" dirty="0"/>
          </a:p>
        </p:txBody>
      </p:sp>
      <p:sp>
        <p:nvSpPr>
          <p:cNvPr id="10" name="Rounded Rectangle 9"/>
          <p:cNvSpPr/>
          <p:nvPr/>
        </p:nvSpPr>
        <p:spPr>
          <a:xfrm>
            <a:off x="1835696" y="260648"/>
            <a:ext cx="518457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Rheumatic Aortic Valvulitis - Gross</a:t>
            </a:r>
            <a:endParaRPr lang="en-US" sz="2800" i="1" dirty="0">
              <a:solidFill>
                <a:schemeClr val="bg1"/>
              </a:solidFill>
              <a:effectLst>
                <a:outerShdw blurRad="38100" dist="38100" dir="2700000" algn="tl">
                  <a:srgbClr val="000000">
                    <a:alpha val="43137"/>
                  </a:srgbClr>
                </a:outerShdw>
              </a:effectLst>
            </a:endParaRPr>
          </a:p>
        </p:txBody>
      </p:sp>
      <p:pic>
        <p:nvPicPr>
          <p:cNvPr id="83970" name="Picture 2" descr="http://24.media.tumblr.com/tumblr_m4wuoi7nKm1qeo1dvo1_500.jpg"/>
          <p:cNvPicPr>
            <a:picLocks noChangeAspect="1" noChangeArrowheads="1"/>
          </p:cNvPicPr>
          <p:nvPr/>
        </p:nvPicPr>
        <p:blipFill>
          <a:blip r:embed="rId2" cstate="print"/>
          <a:srcRect/>
          <a:stretch>
            <a:fillRect/>
          </a:stretch>
        </p:blipFill>
        <p:spPr bwMode="auto">
          <a:xfrm>
            <a:off x="1115616" y="1124744"/>
            <a:ext cx="6834656" cy="4233082"/>
          </a:xfrm>
          <a:prstGeom prst="rect">
            <a:avLst/>
          </a:prstGeom>
          <a:noFill/>
          <a:ln w="38100">
            <a:solidFill>
              <a:srgbClr val="800000"/>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95536" y="5380696"/>
            <a:ext cx="7992888" cy="1200329"/>
          </a:xfrm>
          <a:prstGeom prst="rect">
            <a:avLst/>
          </a:prstGeom>
        </p:spPr>
        <p:txBody>
          <a:bodyPr wrap="square">
            <a:spAutoFit/>
          </a:bodyPr>
          <a:lstStyle/>
          <a:p>
            <a:pPr algn="ctr"/>
            <a:r>
              <a:rPr lang="en-US" b="1" i="1" dirty="0" smtClean="0"/>
              <a:t>An </a:t>
            </a:r>
            <a:r>
              <a:rPr lang="en-US" b="1" i="1" dirty="0" smtClean="0">
                <a:solidFill>
                  <a:srgbClr val="0000FF"/>
                </a:solidFill>
              </a:rPr>
              <a:t>Aschoff nodule </a:t>
            </a:r>
            <a:r>
              <a:rPr lang="en-US" b="1" i="1" dirty="0" smtClean="0"/>
              <a:t>at high magnification.</a:t>
            </a:r>
          </a:p>
          <a:p>
            <a:pPr algn="ctr"/>
            <a:r>
              <a:rPr lang="en-US" b="1" i="1" dirty="0" smtClean="0"/>
              <a:t>It affects mainly the left side of the heart and in particular the posterior wall of the left atrium. The most characteristic component is the Aschoff giant cell. Several appear here as large cells with two or more nuclei that have prominent nucleoli. </a:t>
            </a:r>
            <a:endParaRPr lang="en-US" b="1" i="1" dirty="0"/>
          </a:p>
        </p:txBody>
      </p:sp>
      <p:sp>
        <p:nvSpPr>
          <p:cNvPr id="7" name="Rounded Rectangle 6"/>
          <p:cNvSpPr/>
          <p:nvPr/>
        </p:nvSpPr>
        <p:spPr>
          <a:xfrm>
            <a:off x="2123728" y="260648"/>
            <a:ext cx="482453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pic>
        <p:nvPicPr>
          <p:cNvPr id="152580" name="Picture 4" descr="http://o.quizlet.com/i/Ne64m6TTUy064S664nzHaA_m.jpg"/>
          <p:cNvPicPr>
            <a:picLocks noChangeAspect="1" noChangeArrowheads="1"/>
          </p:cNvPicPr>
          <p:nvPr/>
        </p:nvPicPr>
        <p:blipFill>
          <a:blip r:embed="rId2" cstate="print"/>
          <a:srcRect/>
          <a:stretch>
            <a:fillRect/>
          </a:stretch>
        </p:blipFill>
        <p:spPr bwMode="auto">
          <a:xfrm>
            <a:off x="1043608" y="1071546"/>
            <a:ext cx="6919882" cy="4085646"/>
          </a:xfrm>
          <a:prstGeom prst="rect">
            <a:avLst/>
          </a:prstGeom>
          <a:noFill/>
          <a:ln w="28575">
            <a:solidFill>
              <a:schemeClr val="tx1"/>
            </a:solidFill>
          </a:ln>
        </p:spPr>
      </p:pic>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6"/>
          <p:cNvSpPr/>
          <p:nvPr/>
        </p:nvSpPr>
        <p:spPr>
          <a:xfrm>
            <a:off x="2123728" y="260648"/>
            <a:ext cx="4608512"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Rheumatic Valvulitis - LPF</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581350" y="5463147"/>
            <a:ext cx="7776864" cy="1323439"/>
          </a:xfrm>
          <a:prstGeom prst="rect">
            <a:avLst/>
          </a:prstGeom>
        </p:spPr>
        <p:txBody>
          <a:bodyPr wrap="square">
            <a:spAutoFit/>
          </a:bodyPr>
          <a:lstStyle/>
          <a:p>
            <a:pPr marL="450850" indent="-450850" algn="ctr"/>
            <a:r>
              <a:rPr lang="en-US" sz="2000" b="1" i="1" dirty="0" smtClean="0">
                <a:latin typeface="+mj-lt"/>
              </a:rPr>
              <a:t>The valve is thickened by dense hyalinized  fibrous tissue with vascularization and chronic inflammatory cell infiltrate. </a:t>
            </a:r>
            <a:r>
              <a:rPr lang="en-US" sz="2000" b="1" i="1" dirty="0" smtClean="0"/>
              <a:t>The myocardium showing cellular accumulations - </a:t>
            </a:r>
            <a:r>
              <a:rPr lang="en-US" sz="2000" b="1" i="1" dirty="0" smtClean="0">
                <a:solidFill>
                  <a:srgbClr val="0000FF"/>
                </a:solidFill>
              </a:rPr>
              <a:t>Aschoff bodies </a:t>
            </a:r>
            <a:r>
              <a:rPr lang="en-US" sz="2000" b="1" i="1" dirty="0" smtClean="0"/>
              <a:t>(arrows) -within the interstitium of the myocardium</a:t>
            </a:r>
            <a:r>
              <a:rPr lang="en-US" sz="2000" i="1" dirty="0" smtClean="0"/>
              <a:t>.</a:t>
            </a:r>
            <a:r>
              <a:rPr lang="en-US" sz="2000" b="1" i="1" dirty="0" smtClean="0">
                <a:latin typeface="+mj-lt"/>
              </a:rPr>
              <a:t> </a:t>
            </a:r>
            <a:endParaRPr lang="en-US" sz="2000" b="1" i="1" dirty="0">
              <a:latin typeface="+mj-lt"/>
            </a:endParaRPr>
          </a:p>
        </p:txBody>
      </p:sp>
      <p:pic>
        <p:nvPicPr>
          <p:cNvPr id="79874" name="Picture 2" descr="http://www.wikidoc.org/images/a/a9/Acute_rheumatic_myocarditis_case_3.jpg"/>
          <p:cNvPicPr>
            <a:picLocks noChangeAspect="1" noChangeArrowheads="1"/>
          </p:cNvPicPr>
          <p:nvPr/>
        </p:nvPicPr>
        <p:blipFill>
          <a:blip r:embed="rId3" cstate="print"/>
          <a:srcRect/>
          <a:stretch>
            <a:fillRect/>
          </a:stretch>
        </p:blipFill>
        <p:spPr bwMode="auto">
          <a:xfrm>
            <a:off x="971600" y="1142984"/>
            <a:ext cx="7243738" cy="4143404"/>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3286116" y="4675899"/>
            <a:ext cx="5822388" cy="1181993"/>
          </a:xfrm>
          <a:prstGeom prst="rect">
            <a:avLst/>
          </a:prstGeom>
        </p:spPr>
        <p:txBody>
          <a:bodyPr vert="horz" anchor="b">
            <a:noAutofit/>
          </a:bodyPr>
          <a:lstStyle/>
          <a:p>
            <a:r>
              <a:rPr lang="en-US" sz="4400" dirty="0" smtClean="0">
                <a:solidFill>
                  <a:srgbClr val="66FFFF"/>
                </a:solidFill>
                <a:latin typeface="Aharoni" pitchFamily="2" charset="-79"/>
                <a:cs typeface="Aharoni" pitchFamily="2" charset="-79"/>
              </a:rPr>
              <a:t>Acute rheumatic myocarditis</a:t>
            </a:r>
            <a:endParaRPr lang="en-US" sz="4400" dirty="0">
              <a:solidFill>
                <a:srgbClr val="66FFFF"/>
              </a:solidFill>
              <a:latin typeface="Aharoni" pitchFamily="2" charset="-79"/>
              <a:cs typeface="Aharoni" pitchFamily="2" charset="-79"/>
            </a:endParaRPr>
          </a:p>
        </p:txBody>
      </p:sp>
      <p:sp>
        <p:nvSpPr>
          <p:cNvPr id="4" name="Rectangle 3"/>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4" name="Picture 2" descr="http://o.quizlet.com/LBUN9FLVtu-mr1gSx6fMQQ_m.jpg"/>
          <p:cNvPicPr>
            <a:picLocks noChangeAspect="1" noChangeArrowheads="1"/>
          </p:cNvPicPr>
          <p:nvPr/>
        </p:nvPicPr>
        <p:blipFill>
          <a:blip r:embed="rId2" cstate="print"/>
          <a:srcRect/>
          <a:stretch>
            <a:fillRect/>
          </a:stretch>
        </p:blipFill>
        <p:spPr bwMode="auto">
          <a:xfrm>
            <a:off x="1071841" y="980728"/>
            <a:ext cx="6956543" cy="4104455"/>
          </a:xfrm>
          <a:prstGeom prst="rect">
            <a:avLst/>
          </a:prstGeom>
          <a:noFill/>
          <a:ln w="38100">
            <a:solidFill>
              <a:schemeClr val="tx1"/>
            </a:solidFill>
          </a:ln>
        </p:spPr>
      </p:pic>
      <p:sp>
        <p:nvSpPr>
          <p:cNvPr id="9" name="Rectangle 8"/>
          <p:cNvSpPr/>
          <p:nvPr/>
        </p:nvSpPr>
        <p:spPr>
          <a:xfrm>
            <a:off x="611560" y="5300505"/>
            <a:ext cx="7632848" cy="1200329"/>
          </a:xfrm>
          <a:prstGeom prst="rect">
            <a:avLst/>
          </a:prstGeom>
        </p:spPr>
        <p:txBody>
          <a:bodyPr wrap="square">
            <a:spAutoFit/>
          </a:bodyPr>
          <a:lstStyle/>
          <a:p>
            <a:pPr algn="ctr"/>
            <a:r>
              <a:rPr lang="en-US" b="1" i="1" dirty="0" smtClean="0"/>
              <a:t>The small verrucous vegetations are associated with acute rheumatic fever. These warty vegetations are multiple, firm, adherent, small , 1-3 mm in- diameter and form along the line of valve closure over areas of endocardial inflammation.  Affects mainly Aortic &amp; Mitral valves</a:t>
            </a:r>
            <a:endParaRPr lang="en-US" i="1" dirty="0"/>
          </a:p>
        </p:txBody>
      </p:sp>
      <p:sp>
        <p:nvSpPr>
          <p:cNvPr id="10" name="Rounded Rectangle 9"/>
          <p:cNvSpPr/>
          <p:nvPr/>
        </p:nvSpPr>
        <p:spPr>
          <a:xfrm>
            <a:off x="1403648" y="260648"/>
            <a:ext cx="6120680"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5325015"/>
            <a:ext cx="7776864" cy="1200329"/>
          </a:xfrm>
          <a:prstGeom prst="rect">
            <a:avLst/>
          </a:prstGeom>
        </p:spPr>
        <p:txBody>
          <a:bodyPr wrap="square">
            <a:spAutoFit/>
          </a:bodyPr>
          <a:lstStyle/>
          <a:p>
            <a:pPr algn="ctr"/>
            <a:r>
              <a:rPr lang="en-US" b="1" dirty="0" smtClean="0"/>
              <a:t>Close-up view of an opened-out rheumatic mitral valve showing severe thickening and retraction of the cusps. The chordae tendineae are shortened and fused into short thick cords. This rigid valve would have been stenosed</a:t>
            </a:r>
            <a:endParaRPr lang="en-US" b="1" dirty="0"/>
          </a:p>
        </p:txBody>
      </p:sp>
      <p:sp>
        <p:nvSpPr>
          <p:cNvPr id="6" name="Rounded Rectangle 5"/>
          <p:cNvSpPr/>
          <p:nvPr/>
        </p:nvSpPr>
        <p:spPr>
          <a:xfrm>
            <a:off x="1500166" y="26064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Mitral Valvulitis - Gross </a:t>
            </a:r>
            <a:endParaRPr lang="en-US" sz="2800" i="1" dirty="0">
              <a:solidFill>
                <a:schemeClr val="bg1"/>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srcRect/>
          <a:stretch>
            <a:fillRect/>
          </a:stretch>
        </p:blipFill>
        <p:spPr bwMode="auto">
          <a:xfrm>
            <a:off x="1333500" y="1104912"/>
            <a:ext cx="6477000" cy="4038600"/>
          </a:xfrm>
          <a:prstGeom prst="rect">
            <a:avLst/>
          </a:prstGeom>
          <a:noFill/>
          <a:ln w="9525">
            <a:noFill/>
            <a:miter lim="800000"/>
            <a:headEnd/>
            <a:tailEnd/>
          </a:ln>
          <a:effectLst/>
        </p:spPr>
      </p:pic>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448866" y="5514996"/>
          <a:ext cx="6480720" cy="1057276"/>
        </p:xfrm>
        <a:graphic>
          <a:graphicData uri="http://schemas.openxmlformats.org/drawingml/2006/table">
            <a:tbl>
              <a:tblPr/>
              <a:tblGrid>
                <a:gridCol w="6480720"/>
              </a:tblGrid>
              <a:tr h="1057276">
                <a:tc>
                  <a:txBody>
                    <a:bodyPr/>
                    <a:lstStyle/>
                    <a:p>
                      <a:pPr algn="ctr"/>
                      <a:r>
                        <a:rPr lang="en-US" sz="2000" b="1" i="1" dirty="0"/>
                        <a:t>Microscopically, acute rheumatic carditis is marked by a peculiar form of granulomatous inflammation with so-called "</a:t>
                      </a:r>
                      <a:r>
                        <a:rPr lang="en-US" sz="2000" b="1" i="1" dirty="0">
                          <a:solidFill>
                            <a:srgbClr val="0000FF"/>
                          </a:solidFill>
                        </a:rPr>
                        <a:t>Aschoff </a:t>
                      </a:r>
                      <a:r>
                        <a:rPr lang="en-US" sz="2000" b="1" i="1" dirty="0" smtClean="0">
                          <a:solidFill>
                            <a:srgbClr val="0000FF"/>
                          </a:solidFill>
                        </a:rPr>
                        <a:t> nodules</a:t>
                      </a:r>
                      <a:r>
                        <a:rPr lang="en-US" sz="2000" b="1" i="1" dirty="0"/>
                        <a:t>" seen best in myocardium, </a:t>
                      </a:r>
                    </a:p>
                  </a:txBody>
                  <a:tcPr marL="0" marR="0" marT="0" marB="0" anchor="ctr">
                    <a:lnL>
                      <a:noFill/>
                    </a:lnL>
                    <a:lnR>
                      <a:noFill/>
                    </a:lnR>
                    <a:lnT>
                      <a:noFill/>
                    </a:lnT>
                    <a:lnB>
                      <a:noFill/>
                    </a:lnB>
                  </a:tcPr>
                </a:tc>
              </a:tr>
            </a:tbl>
          </a:graphicData>
        </a:graphic>
      </p:graphicFrame>
      <p:sp>
        <p:nvSpPr>
          <p:cNvPr id="7" name="Rounded Rectangle 6"/>
          <p:cNvSpPr/>
          <p:nvPr/>
        </p:nvSpPr>
        <p:spPr>
          <a:xfrm>
            <a:off x="2051720" y="260648"/>
            <a:ext cx="509204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rPr>
              <a:t>Acute Rheumatic Carditis - HPF </a:t>
            </a:r>
            <a:endParaRPr lang="en-US" sz="2800" i="1" dirty="0">
              <a:solidFill>
                <a:schemeClr val="bg1"/>
              </a:solidFill>
              <a:effectLst>
                <a:outerShdw blurRad="38100" dist="38100" dir="2700000" algn="tl">
                  <a:srgbClr val="000000">
                    <a:alpha val="43137"/>
                  </a:srgbClr>
                </a:outerShdw>
              </a:effectLst>
            </a:endParaRPr>
          </a:p>
        </p:txBody>
      </p:sp>
      <p:pic>
        <p:nvPicPr>
          <p:cNvPr id="171010" name="Picture 2" descr="File:Acute rheumatic myocarditis case 4.jpeg"/>
          <p:cNvPicPr>
            <a:picLocks noChangeAspect="1" noChangeArrowheads="1"/>
          </p:cNvPicPr>
          <p:nvPr/>
        </p:nvPicPr>
        <p:blipFill>
          <a:blip r:embed="rId2" cstate="print"/>
          <a:srcRect/>
          <a:stretch>
            <a:fillRect/>
          </a:stretch>
        </p:blipFill>
        <p:spPr bwMode="auto">
          <a:xfrm>
            <a:off x="1187624" y="1052736"/>
            <a:ext cx="6813400" cy="4286250"/>
          </a:xfrm>
          <a:prstGeom prst="rect">
            <a:avLst/>
          </a:prstGeom>
          <a:noFill/>
          <a:ln w="28575">
            <a:solidFill>
              <a:schemeClr val="tx1"/>
            </a:solidFill>
          </a:ln>
        </p:spPr>
      </p:pic>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2.bp.blogspot.com/_OwoEg7Db_AE/TS5WNa28eoI/AAAAAAAABdg/hDN2OCoPn-M/s1600/Aschoff%2Bnodule.png"/>
          <p:cNvPicPr>
            <a:picLocks noChangeAspect="1" noChangeArrowheads="1"/>
          </p:cNvPicPr>
          <p:nvPr/>
        </p:nvPicPr>
        <p:blipFill>
          <a:blip r:embed="rId2" cstate="print"/>
          <a:srcRect/>
          <a:stretch>
            <a:fillRect/>
          </a:stretch>
        </p:blipFill>
        <p:spPr bwMode="auto">
          <a:xfrm>
            <a:off x="4572000" y="1828863"/>
            <a:ext cx="4176464" cy="3600400"/>
          </a:xfrm>
          <a:prstGeom prst="rect">
            <a:avLst/>
          </a:prstGeom>
          <a:noFill/>
          <a:ln w="28575">
            <a:solidFill>
              <a:schemeClr val="tx1"/>
            </a:solidFill>
          </a:ln>
        </p:spPr>
      </p:pic>
      <p:pic>
        <p:nvPicPr>
          <p:cNvPr id="165892" name="Picture 4" descr="http://3.bp.blogspot.com/_OwoEg7Db_AE/TS5Vvg_QeXI/AAAAAAAABdY/qoLaMU1rfyM/s1600/Aschoff%2Bnodules.png"/>
          <p:cNvPicPr>
            <a:picLocks noChangeAspect="1" noChangeArrowheads="1"/>
          </p:cNvPicPr>
          <p:nvPr/>
        </p:nvPicPr>
        <p:blipFill>
          <a:blip r:embed="rId3" cstate="print"/>
          <a:srcRect/>
          <a:stretch>
            <a:fillRect/>
          </a:stretch>
        </p:blipFill>
        <p:spPr bwMode="auto">
          <a:xfrm>
            <a:off x="251520" y="1828864"/>
            <a:ext cx="4176464" cy="3600400"/>
          </a:xfrm>
          <a:prstGeom prst="rect">
            <a:avLst/>
          </a:prstGeom>
          <a:noFill/>
          <a:ln w="28575">
            <a:solidFill>
              <a:schemeClr val="tx1"/>
            </a:solidFill>
          </a:ln>
        </p:spPr>
      </p:pic>
      <p:sp>
        <p:nvSpPr>
          <p:cNvPr id="6" name="Rounded Rectangle 5"/>
          <p:cNvSpPr/>
          <p:nvPr/>
        </p:nvSpPr>
        <p:spPr>
          <a:xfrm>
            <a:off x="2214546" y="214290"/>
            <a:ext cx="4857784" cy="91045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t>RHEUMATIC MYOCARDIITIS </a:t>
            </a:r>
            <a:b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br>
            <a:r>
              <a:rPr lang="en-US" sz="2400" b="1" i="1" dirty="0" smtClean="0">
                <a:solidFill>
                  <a:schemeClr val="bg1"/>
                </a:solidFill>
                <a:effectLst>
                  <a:outerShdw blurRad="38100" dist="38100" dir="2700000" algn="tl">
                    <a:srgbClr val="000000">
                      <a:alpha val="43137"/>
                    </a:srgbClr>
                  </a:outerShdw>
                </a:effectLst>
                <a:latin typeface="Franklin Gothic Demi" pitchFamily="34" charset="0"/>
              </a:rPr>
              <a:t>(ASHOFF NODULE)</a:t>
            </a:r>
            <a:endParaRPr lang="en-US"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971600" y="5628047"/>
            <a:ext cx="6840760" cy="1015663"/>
          </a:xfrm>
          <a:prstGeom prst="rect">
            <a:avLst/>
          </a:prstGeom>
        </p:spPr>
        <p:txBody>
          <a:bodyPr wrap="square">
            <a:spAutoFit/>
          </a:bodyPr>
          <a:lstStyle/>
          <a:p>
            <a:pPr algn="ctr"/>
            <a:r>
              <a:rPr lang="en-US" sz="2000" b="1" i="1" dirty="0" smtClean="0">
                <a:solidFill>
                  <a:srgbClr val="0000FF"/>
                </a:solidFill>
                <a:latin typeface="+mj-lt"/>
              </a:rPr>
              <a:t>Aschoff nodule </a:t>
            </a:r>
            <a:r>
              <a:rPr lang="en-US" sz="2000" b="1" i="1" dirty="0" smtClean="0">
                <a:latin typeface="+mj-lt"/>
              </a:rPr>
              <a:t>consists of a focus of fibrinoid necrosis, few lymphocytes, macrophages and few small giant cells with one or several nuclei (Aschoff giant cell). </a:t>
            </a:r>
            <a:endParaRPr lang="en-US" sz="2000" b="1" i="1" dirty="0">
              <a:latin typeface="+mj-lt"/>
            </a:endParaRPr>
          </a:p>
        </p:txBody>
      </p:sp>
      <p:sp>
        <p:nvSpPr>
          <p:cNvPr id="9" name="Up Arrow 8"/>
          <p:cNvSpPr/>
          <p:nvPr/>
        </p:nvSpPr>
        <p:spPr>
          <a:xfrm rot="17816693">
            <a:off x="7217757" y="4347762"/>
            <a:ext cx="256765" cy="43902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rot="14942839">
            <a:off x="6840003" y="2897815"/>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rot="14942839">
            <a:off x="2807555" y="2978834"/>
            <a:ext cx="292580" cy="43204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5" name="Rectangle 14"/>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5484042"/>
            <a:ext cx="7272808" cy="1231106"/>
          </a:xfrm>
          <a:prstGeom prst="rect">
            <a:avLst/>
          </a:prstGeom>
        </p:spPr>
        <p:txBody>
          <a:bodyPr wrap="square">
            <a:spAutoFit/>
          </a:bodyPr>
          <a:lstStyle/>
          <a:p>
            <a:pPr marL="531813" indent="-531813" algn="ctr"/>
            <a:r>
              <a:rPr lang="en-US" sz="2000" b="1" i="1" dirty="0" smtClean="0">
                <a:solidFill>
                  <a:srgbClr val="0000FF"/>
                </a:solidFill>
                <a:latin typeface="+mj-lt"/>
              </a:rPr>
              <a:t>Aschoff bodies </a:t>
            </a:r>
            <a:r>
              <a:rPr lang="en-US" b="1" i="1" dirty="0" smtClean="0">
                <a:latin typeface="+mj-lt"/>
              </a:rPr>
              <a:t>in the intermuscular fibrous septa. They are oval in shape and seen in relation to blood vessels. </a:t>
            </a:r>
          </a:p>
          <a:p>
            <a:pPr marL="531813" indent="-531813" algn="ctr"/>
            <a:r>
              <a:rPr lang="en-US" b="1" i="1" dirty="0" smtClean="0">
                <a:latin typeface="+mj-lt"/>
              </a:rPr>
              <a:t>Each consists of a focus of fibrinoid necrosis, few lymphocytes, macrophages and few small giant cells with one or several nuclei (Aschoff giant cell).</a:t>
            </a:r>
            <a:endParaRPr lang="en-US" b="1" i="1" dirty="0">
              <a:latin typeface="+mj-lt"/>
            </a:endParaRPr>
          </a:p>
        </p:txBody>
      </p:sp>
      <p:sp>
        <p:nvSpPr>
          <p:cNvPr id="8" name="Rounded Rectangle 7"/>
          <p:cNvSpPr/>
          <p:nvPr/>
        </p:nvSpPr>
        <p:spPr>
          <a:xfrm>
            <a:off x="2071670" y="285728"/>
            <a:ext cx="4786346" cy="839016"/>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Franklin Gothic Demi" pitchFamily="34" charset="0"/>
              </a:rPr>
              <a:t>RHEUMATIC MYOCARDIITIS </a:t>
            </a:r>
            <a:br>
              <a:rPr lang="en-US" sz="2400" dirty="0" smtClean="0">
                <a:solidFill>
                  <a:schemeClr val="bg1"/>
                </a:solidFill>
                <a:latin typeface="Franklin Gothic Demi" pitchFamily="34" charset="0"/>
              </a:rPr>
            </a:br>
            <a:r>
              <a:rPr lang="en-US" sz="2400" dirty="0" smtClean="0">
                <a:solidFill>
                  <a:schemeClr val="bg1"/>
                </a:solidFill>
                <a:latin typeface="Franklin Gothic Demi" pitchFamily="34" charset="0"/>
              </a:rPr>
              <a:t>(ASHOFF NODULE)</a:t>
            </a:r>
            <a:endParaRPr lang="en-US" sz="2400" dirty="0">
              <a:solidFill>
                <a:schemeClr val="bg1"/>
              </a:solidFill>
            </a:endParaRPr>
          </a:p>
        </p:txBody>
      </p:sp>
      <p:pic>
        <p:nvPicPr>
          <p:cNvPr id="73730" name="Picture 2" descr="http://3.bp.blogspot.com/-i189Fa8Ulmk/TW094V0mBmI/AAAAAAAADAY/rs5dYpyKnI4/s1600/Rheumatic%2Bfever%2B%25E2%2580%2593%2BAschoff%2Bbody%2B%25E2%2580%2593.png"/>
          <p:cNvPicPr>
            <a:picLocks noChangeAspect="1" noChangeArrowheads="1"/>
          </p:cNvPicPr>
          <p:nvPr/>
        </p:nvPicPr>
        <p:blipFill>
          <a:blip r:embed="rId3" cstate="print"/>
          <a:srcRect/>
          <a:stretch>
            <a:fillRect/>
          </a:stretch>
        </p:blipFill>
        <p:spPr bwMode="auto">
          <a:xfrm>
            <a:off x="899592" y="1635037"/>
            <a:ext cx="7200800" cy="3810000"/>
          </a:xfrm>
          <a:prstGeom prst="rect">
            <a:avLst/>
          </a:prstGeom>
          <a:noFill/>
          <a:ln w="28575">
            <a:solidFill>
              <a:schemeClr val="tx1"/>
            </a:solidFill>
          </a:ln>
        </p:spPr>
      </p:pic>
      <p:pic>
        <p:nvPicPr>
          <p:cNvPr id="9" name="Picture 4" descr="http://classconnection.s3.amazonaws.com/733/flashcards/695733/png/screen_shot_2011-10-18_at_9.54.13_am1318946075875.png"/>
          <p:cNvPicPr>
            <a:picLocks noChangeAspect="1" noChangeArrowheads="1"/>
          </p:cNvPicPr>
          <p:nvPr/>
        </p:nvPicPr>
        <p:blipFill>
          <a:blip r:embed="rId4" cstate="print"/>
          <a:srcRect/>
          <a:stretch>
            <a:fillRect/>
          </a:stretch>
        </p:blipFill>
        <p:spPr bwMode="auto">
          <a:xfrm>
            <a:off x="4427984" y="1635037"/>
            <a:ext cx="3744416" cy="3865665"/>
          </a:xfrm>
          <a:prstGeom prst="rect">
            <a:avLst/>
          </a:prstGeom>
          <a:noFill/>
        </p:spPr>
      </p:pic>
      <p:sp>
        <p:nvSpPr>
          <p:cNvPr id="10" name="Up Arrow 9"/>
          <p:cNvSpPr/>
          <p:nvPr/>
        </p:nvSpPr>
        <p:spPr>
          <a:xfrm>
            <a:off x="2915816" y="3939293"/>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051720" y="3003189"/>
            <a:ext cx="216024" cy="3600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
        <p:nvSpPr>
          <p:cNvPr id="8" name="Rectangle 7"/>
          <p:cNvSpPr/>
          <p:nvPr/>
        </p:nvSpPr>
        <p:spPr>
          <a:xfrm>
            <a:off x="1804377" y="2786058"/>
            <a:ext cx="5852308" cy="120032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i="1" cap="none" spc="50" dirty="0" smtClean="0">
                <a:ln w="11430"/>
                <a:solidFill>
                  <a:srgbClr val="FFC000"/>
                </a:solidFill>
                <a:effectLst>
                  <a:outerShdw blurRad="76200" dist="50800" dir="5400000" algn="tl" rotWithShape="0">
                    <a:srgbClr val="000000">
                      <a:alpha val="65000"/>
                    </a:srgbClr>
                  </a:outerShdw>
                </a:effectLst>
              </a:rPr>
              <a:t>HEART FAILURE</a:t>
            </a:r>
            <a:endParaRPr lang="en-US" sz="7200" b="1" i="1" cap="none" spc="50" dirty="0">
              <a:ln w="11430"/>
              <a:solidFill>
                <a:srgbClr val="FFC00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816424" cy="2862322"/>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sz="2000" b="1" dirty="0" smtClean="0"/>
              <a:t> </a:t>
            </a:r>
            <a:r>
              <a:rPr lang="en-US" sz="2000" dirty="0" smtClean="0"/>
              <a:t>The </a:t>
            </a:r>
            <a:r>
              <a:rPr lang="en-US" sz="2000" dirty="0"/>
              <a:t>heart consists of 3 layers </a:t>
            </a:r>
            <a:endParaRPr lang="en-US" sz="2000" dirty="0" smtClean="0"/>
          </a:p>
          <a:p>
            <a:r>
              <a:rPr lang="en-US" sz="2000" dirty="0"/>
              <a:t> </a:t>
            </a:r>
            <a:r>
              <a:rPr lang="en-US" sz="2000" dirty="0" smtClean="0"/>
              <a:t>    - the </a:t>
            </a:r>
            <a:r>
              <a:rPr lang="en-US" sz="2000" b="1" dirty="0" smtClean="0"/>
              <a:t>Endocardium</a:t>
            </a:r>
            <a:r>
              <a:rPr lang="en-US" sz="2000" dirty="0"/>
              <a:t>, </a:t>
            </a:r>
            <a:endParaRPr lang="en-US" sz="2000" dirty="0" smtClean="0"/>
          </a:p>
          <a:p>
            <a:pPr marL="342900" indent="-342900"/>
            <a:r>
              <a:rPr lang="en-US" sz="2000" dirty="0" smtClean="0"/>
              <a:t>	- the </a:t>
            </a:r>
            <a:r>
              <a:rPr lang="en-US" sz="2000" b="1" dirty="0" smtClean="0"/>
              <a:t>Myocardium</a:t>
            </a:r>
            <a:r>
              <a:rPr lang="en-US" sz="2000" dirty="0"/>
              <a:t>, and </a:t>
            </a:r>
            <a:endParaRPr lang="en-US" sz="2000" dirty="0" smtClean="0"/>
          </a:p>
          <a:p>
            <a:pPr marL="342900" indent="-342900"/>
            <a:r>
              <a:rPr lang="en-US" sz="2000" dirty="0" smtClean="0"/>
              <a:t>	- the </a:t>
            </a:r>
            <a:r>
              <a:rPr lang="en-US" sz="2000" b="1" dirty="0" smtClean="0"/>
              <a:t>Pericardium</a:t>
            </a:r>
            <a:r>
              <a:rPr lang="en-US" sz="2000" dirty="0"/>
              <a:t>. </a:t>
            </a:r>
            <a:endParaRPr lang="en-US" sz="2000" dirty="0" smtClean="0"/>
          </a:p>
          <a:p>
            <a:pPr marL="342900" indent="-342900">
              <a:buFont typeface="Arial" pitchFamily="34" charset="0"/>
              <a:buChar char="•"/>
            </a:pPr>
            <a:endParaRPr lang="en-US" sz="2000" dirty="0" smtClean="0"/>
          </a:p>
          <a:p>
            <a:pPr marL="342900" indent="-342900">
              <a:buFont typeface="Arial" pitchFamily="34" charset="0"/>
              <a:buChar char="•"/>
            </a:pPr>
            <a:r>
              <a:rPr lang="en-US" sz="2000" dirty="0" smtClean="0"/>
              <a:t>The </a:t>
            </a:r>
            <a:r>
              <a:rPr lang="en-US" sz="2000" b="1" dirty="0" smtClean="0"/>
              <a:t> Pericardium</a:t>
            </a:r>
            <a:r>
              <a:rPr lang="en-US" sz="2000" dirty="0" smtClean="0"/>
              <a:t> consists </a:t>
            </a:r>
            <a:r>
              <a:rPr lang="en-US" sz="2000" dirty="0"/>
              <a:t>of arteries, veins, nerves, </a:t>
            </a:r>
            <a:r>
              <a:rPr lang="en-US" sz="2000" dirty="0" smtClean="0"/>
              <a:t>connective </a:t>
            </a:r>
            <a:r>
              <a:rPr lang="en-US" sz="2000" dirty="0"/>
              <a:t>tissue, and variable amounts of fat</a:t>
            </a:r>
            <a:r>
              <a:rPr lang="en-US" sz="2000" dirty="0" smtClean="0"/>
              <a:t>.</a:t>
            </a:r>
            <a:endParaRPr lang="en-US" sz="2000" dirty="0"/>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356992"/>
            <a:ext cx="4714428" cy="3024336"/>
          </a:xfrm>
          <a:prstGeom prst="rect">
            <a:avLst/>
          </a:prstGeom>
          <a:noFill/>
          <a:ln w="19050">
            <a:solidFill>
              <a:schemeClr val="tx1"/>
            </a:solidFill>
          </a:ln>
        </p:spPr>
      </p:pic>
      <p:sp>
        <p:nvSpPr>
          <p:cNvPr id="5" name="Rectangle 4"/>
          <p:cNvSpPr/>
          <p:nvPr/>
        </p:nvSpPr>
        <p:spPr>
          <a:xfrm>
            <a:off x="323528" y="4050938"/>
            <a:ext cx="3744416" cy="1938992"/>
          </a:xfrm>
          <a:prstGeom prst="rect">
            <a:avLst/>
          </a:prstGeom>
        </p:spPr>
        <p:txBody>
          <a:bodyPr wrap="square">
            <a:spAutoFit/>
          </a:bodyPr>
          <a:lstStyle/>
          <a:p>
            <a:pPr marL="342900" indent="-342900">
              <a:buFontTx/>
              <a:buChar char="-"/>
            </a:pPr>
            <a:r>
              <a:rPr lang="en-US" sz="2000" dirty="0" smtClean="0"/>
              <a:t>The </a:t>
            </a:r>
            <a:r>
              <a:rPr lang="en-US" sz="2000" b="1" dirty="0" smtClean="0"/>
              <a:t>Myocardium</a:t>
            </a:r>
            <a:r>
              <a:rPr lang="en-US" sz="2000" dirty="0" smtClean="0"/>
              <a:t> contains </a:t>
            </a:r>
            <a:r>
              <a:rPr lang="en-US" sz="2000" b="1" dirty="0" smtClean="0"/>
              <a:t>branching, striated muscle cells with centrally located nuclei</a:t>
            </a:r>
            <a:r>
              <a:rPr lang="en-US" sz="2000" dirty="0" smtClean="0"/>
              <a:t>. They are connected by </a:t>
            </a:r>
            <a:r>
              <a:rPr lang="en-US" sz="2000" b="1" dirty="0" smtClean="0"/>
              <a:t>intercalated disks</a:t>
            </a:r>
            <a:r>
              <a:rPr lang="en-US" sz="2000" dirty="0" smtClean="0"/>
              <a:t> (arrowheads).</a:t>
            </a:r>
            <a:endParaRPr lang="en-US" sz="2000" dirty="0"/>
          </a:p>
        </p:txBody>
      </p:sp>
      <p:sp>
        <p:nvSpPr>
          <p:cNvPr id="7" name="Rounded Rectangle 6"/>
          <p:cNvSpPr/>
          <p:nvPr/>
        </p:nvSpPr>
        <p:spPr>
          <a:xfrm>
            <a:off x="214282" y="404664"/>
            <a:ext cx="3421614" cy="38113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Heart</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rPr>
              <a:t> </a:t>
            </a:r>
            <a:r>
              <a:rPr lang="en-US" sz="3600" i="1" dirty="0" smtClean="0">
                <a:solidFill>
                  <a:srgbClr val="99FF33"/>
                </a:solidFill>
                <a:latin typeface="Aharoni" pitchFamily="2" charset="-79"/>
                <a:cs typeface="Aharoni" pitchFamily="2" charset="-79"/>
              </a:rPr>
              <a:t> Chronic venous congestion of the liver</a:t>
            </a: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uLnTx/>
              <a:uFillTx/>
              <a:latin typeface="Aharoni" pitchFamily="2" charset="-79"/>
              <a:cs typeface="Aharoni" pitchFamily="2" charset="-79"/>
            </a:endParaRPr>
          </a:p>
        </p:txBody>
      </p:sp>
      <p:sp>
        <p:nvSpPr>
          <p:cNvPr id="5" name="Rectangle 4"/>
          <p:cNvSpPr/>
          <p:nvPr/>
        </p:nvSpPr>
        <p:spPr>
          <a:xfrm>
            <a:off x="1308271" y="2857496"/>
            <a:ext cx="7121381" cy="769441"/>
          </a:xfrm>
          <a:prstGeom prst="rect">
            <a:avLst/>
          </a:prstGeom>
        </p:spPr>
        <p:txBody>
          <a:bodyPr wrap="square">
            <a:spAutoFit/>
          </a:bodyPr>
          <a:lstStyle/>
          <a:p>
            <a:r>
              <a:rPr lang="en-US" sz="44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Right Sided Heart Failure</a:t>
            </a:r>
            <a:endParaRPr lang="en-US" sz="4400"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Documents and Settings\Mr. Amer Shafie\Desktop\1cardiovascular block\Chronic venous congestion of the liver.jpg"/>
          <p:cNvPicPr>
            <a:picLocks noChangeAspect="1" noChangeArrowheads="1"/>
          </p:cNvPicPr>
          <p:nvPr/>
        </p:nvPicPr>
        <p:blipFill>
          <a:blip r:embed="rId3" cstate="print"/>
          <a:srcRect/>
          <a:stretch>
            <a:fillRect/>
          </a:stretch>
        </p:blipFill>
        <p:spPr bwMode="auto">
          <a:xfrm>
            <a:off x="642910" y="1071546"/>
            <a:ext cx="7858180" cy="4500594"/>
          </a:xfrm>
          <a:prstGeom prst="rect">
            <a:avLst/>
          </a:prstGeom>
          <a:noFill/>
          <a:ln w="28575">
            <a:solidFill>
              <a:schemeClr val="tx1"/>
            </a:solidFill>
          </a:ln>
        </p:spPr>
      </p:pic>
      <p:sp>
        <p:nvSpPr>
          <p:cNvPr id="4" name="Rectangle 3"/>
          <p:cNvSpPr/>
          <p:nvPr/>
        </p:nvSpPr>
        <p:spPr>
          <a:xfrm>
            <a:off x="642910" y="5699485"/>
            <a:ext cx="7715304" cy="1015663"/>
          </a:xfrm>
          <a:prstGeom prst="rect">
            <a:avLst/>
          </a:prstGeom>
        </p:spPr>
        <p:txBody>
          <a:bodyPr wrap="square">
            <a:spAutoFit/>
          </a:bodyPr>
          <a:lstStyle/>
          <a:p>
            <a:pPr algn="ctr"/>
            <a:r>
              <a:rPr lang="en-US" sz="2000" b="1" i="1" dirty="0" smtClean="0"/>
              <a:t>Section of liver showing alternating pale and dark areas with a nutmeg like appearance possibly due to passive congestion secondary to right sided </a:t>
            </a:r>
          </a:p>
          <a:p>
            <a:pPr algn="ctr"/>
            <a:r>
              <a:rPr lang="en-US" sz="2000" b="1" i="1" dirty="0" smtClean="0"/>
              <a:t>heart failure. </a:t>
            </a:r>
            <a:endParaRPr lang="en-US" sz="2000" b="1" i="1" dirty="0"/>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www.path.utah.edu/casepath/cv%20cases/CV%20Case%205%20comp_files/image111.jpg"/>
          <p:cNvPicPr>
            <a:picLocks noChangeAspect="1" noChangeArrowheads="1"/>
          </p:cNvPicPr>
          <p:nvPr/>
        </p:nvPicPr>
        <p:blipFill>
          <a:blip r:embed="rId2" cstate="print"/>
          <a:srcRect/>
          <a:stretch>
            <a:fillRect/>
          </a:stretch>
        </p:blipFill>
        <p:spPr bwMode="auto">
          <a:xfrm>
            <a:off x="899592" y="1124744"/>
            <a:ext cx="7530060" cy="4402933"/>
          </a:xfrm>
          <a:prstGeom prst="rect">
            <a:avLst/>
          </a:prstGeom>
          <a:noFill/>
          <a:ln w="28575">
            <a:solidFill>
              <a:schemeClr val="tx1"/>
            </a:solidFill>
          </a:ln>
        </p:spPr>
      </p:pic>
      <p:sp>
        <p:nvSpPr>
          <p:cNvPr id="3" name="Rectangle 2"/>
          <p:cNvSpPr/>
          <p:nvPr/>
        </p:nvSpPr>
        <p:spPr>
          <a:xfrm>
            <a:off x="827584" y="5661248"/>
            <a:ext cx="7200800" cy="1015663"/>
          </a:xfrm>
          <a:prstGeom prst="rect">
            <a:avLst/>
          </a:prstGeom>
        </p:spPr>
        <p:txBody>
          <a:bodyPr wrap="square">
            <a:spAutoFit/>
          </a:bodyPr>
          <a:lstStyle/>
          <a:p>
            <a:pPr algn="ctr"/>
            <a:r>
              <a:rPr lang="en-US" sz="2000" b="1" i="1" dirty="0" smtClean="0"/>
              <a:t>The hepatic parenchyma contains a faintly nodular pattern and nutmeg staining due to chronic passive congestion due to Right sided </a:t>
            </a:r>
          </a:p>
          <a:p>
            <a:pPr algn="ctr"/>
            <a:r>
              <a:rPr lang="en-US" sz="2000" b="1" i="1" dirty="0" smtClean="0"/>
              <a:t>heart failure.</a:t>
            </a:r>
            <a:endParaRPr lang="en-US" sz="2000" b="1" i="1" dirty="0"/>
          </a:p>
        </p:txBody>
      </p:sp>
      <p:sp>
        <p:nvSpPr>
          <p:cNvPr id="6" name="Rectangle 5"/>
          <p:cNvSpPr/>
          <p:nvPr/>
        </p:nvSpPr>
        <p:spPr>
          <a:xfrm>
            <a:off x="7380312" y="6669359"/>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smtClean="0">
                <a:solidFill>
                  <a:schemeClr val="accent2">
                    <a:lumMod val="50000"/>
                  </a:schemeClr>
                </a:solidFill>
              </a:rPr>
              <a:t>CVS- Pract. - 39</a:t>
            </a:r>
            <a:endParaRPr lang="en-US" sz="1000" b="1" i="1" dirty="0">
              <a:solidFill>
                <a:schemeClr val="accent2">
                  <a:lumMod val="50000"/>
                </a:schemeClr>
              </a:solidFill>
            </a:endParaRPr>
          </a:p>
        </p:txBody>
      </p:sp>
      <p:sp>
        <p:nvSpPr>
          <p:cNvPr id="7" name="مستطيل مستدير الزوايا 6"/>
          <p:cNvSpPr/>
          <p:nvPr/>
        </p:nvSpPr>
        <p:spPr>
          <a:xfrm>
            <a:off x="1785918" y="285728"/>
            <a:ext cx="5929354" cy="57150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NUTMEG LIVER – Cut surface</a:t>
            </a:r>
            <a:endParaRPr lang="en-US" sz="2800" b="1"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39552" y="5157629"/>
            <a:ext cx="7920880" cy="1200329"/>
          </a:xfrm>
          <a:prstGeom prst="rect">
            <a:avLst/>
          </a:prstGeom>
        </p:spPr>
        <p:txBody>
          <a:bodyPr wrap="square">
            <a:spAutoFit/>
          </a:bodyPr>
          <a:lstStyle/>
          <a:p>
            <a:pPr algn="ctr"/>
            <a:r>
              <a:rPr lang="en-US" b="1" i="1" dirty="0" smtClean="0"/>
              <a:t>A gross view of nutmeg appearance of liver characteristic of centrolobular or necrosis or passive congestion of the liver. The central areas of the liver are congested and take on a sort of dusky appearance. They are soft in consistency and they are surrounded by the paler areas of fatty liver that are more normal in appearance microscopically.</a:t>
            </a:r>
            <a:endParaRPr lang="en-US" b="1" i="1" dirty="0"/>
          </a:p>
        </p:txBody>
      </p:sp>
      <p:pic>
        <p:nvPicPr>
          <p:cNvPr id="63490" name="Picture 2" descr="http://www.uic.edu/depts/mcpt/curriculum/images/sgd/path425_426_44_38.jpg"/>
          <p:cNvPicPr>
            <a:picLocks noChangeAspect="1" noChangeArrowheads="1"/>
          </p:cNvPicPr>
          <p:nvPr/>
        </p:nvPicPr>
        <p:blipFill>
          <a:blip r:embed="rId3" cstate="print"/>
          <a:srcRect/>
          <a:stretch>
            <a:fillRect/>
          </a:stretch>
        </p:blipFill>
        <p:spPr bwMode="auto">
          <a:xfrm>
            <a:off x="1475656" y="1040197"/>
            <a:ext cx="6311054" cy="4031877"/>
          </a:xfrm>
          <a:prstGeom prst="rect">
            <a:avLst/>
          </a:prstGeom>
          <a:noFill/>
          <a:ln w="28575">
            <a:solidFill>
              <a:schemeClr val="tx1"/>
            </a:solidFill>
          </a:ln>
        </p:spPr>
      </p:pic>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CS</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library.med.utah.edu/WebPath/jpeg4/LIVER042.jpg"/>
          <p:cNvPicPr>
            <a:picLocks noChangeAspect="1" noChangeArrowheads="1"/>
          </p:cNvPicPr>
          <p:nvPr/>
        </p:nvPicPr>
        <p:blipFill>
          <a:blip r:embed="rId2" cstate="print"/>
          <a:srcRect/>
          <a:stretch>
            <a:fillRect/>
          </a:stretch>
        </p:blipFill>
        <p:spPr bwMode="auto">
          <a:xfrm>
            <a:off x="755576" y="980727"/>
            <a:ext cx="7488832" cy="4734287"/>
          </a:xfrm>
          <a:prstGeom prst="rect">
            <a:avLst/>
          </a:prstGeom>
          <a:noFill/>
          <a:ln w="28575">
            <a:solidFill>
              <a:schemeClr val="tx1"/>
            </a:solidFill>
          </a:ln>
        </p:spPr>
      </p:pic>
      <p:sp>
        <p:nvSpPr>
          <p:cNvPr id="4" name="مستطيل 3"/>
          <p:cNvSpPr/>
          <p:nvPr/>
        </p:nvSpPr>
        <p:spPr>
          <a:xfrm>
            <a:off x="428596" y="5715016"/>
            <a:ext cx="8072494" cy="1015663"/>
          </a:xfrm>
          <a:prstGeom prst="rect">
            <a:avLst/>
          </a:prstGeom>
        </p:spPr>
        <p:txBody>
          <a:bodyPr wrap="square">
            <a:spAutoFit/>
          </a:bodyPr>
          <a:lstStyle/>
          <a:p>
            <a:pPr marL="534988" indent="-534988" algn="ctr"/>
            <a:r>
              <a:rPr lang="en-US" sz="2000" b="1" i="1" dirty="0" smtClean="0">
                <a:latin typeface="+mj-lt"/>
              </a:rPr>
              <a:t>The central portion of liver lobules shows congestion </a:t>
            </a:r>
          </a:p>
          <a:p>
            <a:pPr marL="534988" indent="-534988" algn="ctr"/>
            <a:r>
              <a:rPr lang="en-US" sz="2000" b="1" i="1" dirty="0" smtClean="0">
                <a:latin typeface="+mj-lt"/>
              </a:rPr>
              <a:t>and dilatation of central veins and blood sinusoids, </a:t>
            </a:r>
          </a:p>
          <a:p>
            <a:pPr marL="534988" indent="-534988" algn="ctr"/>
            <a:r>
              <a:rPr lang="en-US" sz="2000" b="1" i="1" dirty="0" smtClean="0">
                <a:latin typeface="+mj-lt"/>
              </a:rPr>
              <a:t>with atrophy and necrosis of liver cells.</a:t>
            </a:r>
            <a:endParaRPr lang="en-US" sz="2000" b="1" i="1" dirty="0">
              <a:latin typeface="+mj-lt"/>
            </a:endParaRPr>
          </a:p>
        </p:txBody>
      </p:sp>
      <p:sp>
        <p:nvSpPr>
          <p:cNvPr id="7" name="Rounded Rectangle 6"/>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library.med.utah.edu/WebPath/jpeg4/LIVER147.jpg"/>
          <p:cNvPicPr>
            <a:picLocks noChangeAspect="1" noChangeArrowheads="1"/>
          </p:cNvPicPr>
          <p:nvPr/>
        </p:nvPicPr>
        <p:blipFill>
          <a:blip r:embed="rId2" cstate="print"/>
          <a:srcRect/>
          <a:stretch>
            <a:fillRect/>
          </a:stretch>
        </p:blipFill>
        <p:spPr bwMode="auto">
          <a:xfrm>
            <a:off x="467544" y="980728"/>
            <a:ext cx="8064896" cy="4680520"/>
          </a:xfrm>
          <a:prstGeom prst="rect">
            <a:avLst/>
          </a:prstGeom>
          <a:noFill/>
          <a:ln w="28575">
            <a:solidFill>
              <a:schemeClr val="tx1"/>
            </a:solidFill>
          </a:ln>
        </p:spPr>
      </p:pic>
      <p:sp>
        <p:nvSpPr>
          <p:cNvPr id="7" name="Rectangle 6"/>
          <p:cNvSpPr/>
          <p:nvPr/>
        </p:nvSpPr>
        <p:spPr>
          <a:xfrm>
            <a:off x="971600" y="5805264"/>
            <a:ext cx="7128792" cy="707886"/>
          </a:xfrm>
          <a:prstGeom prst="rect">
            <a:avLst/>
          </a:prstGeom>
        </p:spPr>
        <p:txBody>
          <a:bodyPr wrap="square">
            <a:spAutoFit/>
          </a:bodyPr>
          <a:lstStyle/>
          <a:p>
            <a:pPr algn="ctr"/>
            <a:r>
              <a:rPr lang="en-US" sz="2000" b="1" i="1" dirty="0" smtClean="0">
                <a:latin typeface="+mj-lt"/>
              </a:rPr>
              <a:t>Central veins dilated and congested , necrotic hepatocytes , kupffer cells and steatosis</a:t>
            </a:r>
            <a:endParaRPr lang="en-US" sz="2000" b="1" i="1" dirty="0">
              <a:latin typeface="+mj-lt"/>
            </a:endParaRPr>
          </a:p>
        </p:txBody>
      </p:sp>
      <p:sp>
        <p:nvSpPr>
          <p:cNvPr id="8" name="Rounded Rectangle 7"/>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LPF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meddean.luc.edu/lumen/meded/mech/cases/case4/59-40.jpg"/>
          <p:cNvPicPr>
            <a:picLocks noChangeAspect="1" noChangeArrowheads="1"/>
          </p:cNvPicPr>
          <p:nvPr/>
        </p:nvPicPr>
        <p:blipFill>
          <a:blip r:embed="rId2" cstate="print"/>
          <a:srcRect/>
          <a:stretch>
            <a:fillRect/>
          </a:stretch>
        </p:blipFill>
        <p:spPr bwMode="auto">
          <a:xfrm>
            <a:off x="1043608" y="908720"/>
            <a:ext cx="7128792" cy="4824536"/>
          </a:xfrm>
          <a:prstGeom prst="rect">
            <a:avLst/>
          </a:prstGeom>
          <a:noFill/>
          <a:ln w="28575">
            <a:solidFill>
              <a:schemeClr val="tx1"/>
            </a:solidFill>
          </a:ln>
        </p:spPr>
      </p:pic>
      <p:sp>
        <p:nvSpPr>
          <p:cNvPr id="7" name="Rectangle 6"/>
          <p:cNvSpPr/>
          <p:nvPr/>
        </p:nvSpPr>
        <p:spPr>
          <a:xfrm>
            <a:off x="1043608" y="5925941"/>
            <a:ext cx="7272808" cy="646331"/>
          </a:xfrm>
          <a:prstGeom prst="rect">
            <a:avLst/>
          </a:prstGeom>
        </p:spPr>
        <p:txBody>
          <a:bodyPr wrap="square">
            <a:spAutoFit/>
          </a:bodyPr>
          <a:lstStyle/>
          <a:p>
            <a:pPr marL="534988" indent="-534988" algn="ctr"/>
            <a:r>
              <a:rPr lang="en-US" b="1" i="1" dirty="0" smtClean="0">
                <a:latin typeface="+mj-lt"/>
              </a:rPr>
              <a:t>The central portion of liver lobules shows congestion and dilatation of central veins and blood sinusoids, with atrophy and necrosis of liver cells.</a:t>
            </a:r>
            <a:endParaRPr lang="en-US" b="1" i="1" dirty="0">
              <a:latin typeface="+mj-lt"/>
            </a:endParaRPr>
          </a:p>
        </p:txBody>
      </p:sp>
      <p:sp>
        <p:nvSpPr>
          <p:cNvPr id="10" name="Rounded Rectangle 9"/>
          <p:cNvSpPr/>
          <p:nvPr/>
        </p:nvSpPr>
        <p:spPr>
          <a:xfrm>
            <a:off x="1357290" y="214290"/>
            <a:ext cx="6572296" cy="55098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haroni" pitchFamily="2" charset="-79"/>
                <a:cs typeface="Aharoni" pitchFamily="2" charset="-79"/>
              </a:rPr>
              <a:t>Chronic Congestion of the Liver - HPF</a:t>
            </a:r>
            <a:endParaRPr lang="en-US" sz="2800" b="1" i="1" dirty="0">
              <a:effectLst>
                <a:outerShdw blurRad="38100" dist="38100" dir="2700000" algn="tl">
                  <a:srgbClr val="000000">
                    <a:alpha val="43137"/>
                  </a:srgbClr>
                </a:outerShdw>
              </a:effectLst>
              <a:latin typeface="Aharoni" pitchFamily="2" charset="-79"/>
              <a:cs typeface="Aharoni" pitchFamily="2" charset="-79"/>
            </a:endParaRPr>
          </a:p>
        </p:txBody>
      </p:sp>
      <p:sp>
        <p:nvSpPr>
          <p:cNvPr id="11" name="Rectangle 10"/>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50576" y="4357694"/>
            <a:ext cx="6264696" cy="136815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rPr>
              <a:t> </a:t>
            </a:r>
            <a:r>
              <a:rPr lang="en-US" sz="3600" i="1" dirty="0" smtClean="0">
                <a:solidFill>
                  <a:srgbClr val="99FF33"/>
                </a:solidFill>
                <a:effectLst>
                  <a:outerShdw blurRad="38100" dist="38100" dir="2700000" algn="tl">
                    <a:srgbClr val="000000">
                      <a:alpha val="43137"/>
                    </a:srgbClr>
                  </a:outerShdw>
                </a:effectLst>
                <a:latin typeface="Aharoni" pitchFamily="2" charset="-79"/>
                <a:cs typeface="Aharoni" pitchFamily="2" charset="-79"/>
              </a:rPr>
              <a:t> Chronic venous congestion of the lung</a:t>
            </a: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1" i="1" u="none" strike="noStrike" kern="1200" cap="none" spc="0" normalizeH="0" baseline="0" noProof="0" dirty="0" smtClean="0">
              <a:ln>
                <a:noFill/>
              </a:ln>
              <a:solidFill>
                <a:srgbClr val="99FF33"/>
              </a:solidFill>
              <a:effectLst>
                <a:outerShdw blurRad="38100" dist="38100" dir="2700000" algn="tl">
                  <a:srgbClr val="000000">
                    <a:alpha val="43137"/>
                  </a:srgbClr>
                </a:outerShdw>
              </a:effectLst>
              <a:uLnTx/>
              <a:uFillTx/>
              <a:latin typeface="Aharoni" pitchFamily="2" charset="-79"/>
              <a:cs typeface="Aharoni" pitchFamily="2" charset="-79"/>
            </a:endParaRPr>
          </a:p>
        </p:txBody>
      </p:sp>
      <p:sp>
        <p:nvSpPr>
          <p:cNvPr id="5" name="Rectangle 4"/>
          <p:cNvSpPr/>
          <p:nvPr/>
        </p:nvSpPr>
        <p:spPr>
          <a:xfrm>
            <a:off x="1857356" y="2857496"/>
            <a:ext cx="5976663" cy="707886"/>
          </a:xfrm>
          <a:prstGeom prst="rect">
            <a:avLst/>
          </a:prstGeom>
        </p:spPr>
        <p:txBody>
          <a:bodyPr wrap="square">
            <a:spAutoFit/>
          </a:bodyPr>
          <a:lstStyle/>
          <a:p>
            <a:r>
              <a:rPr lang="en-US" sz="4000" b="1" i="1" dirty="0" smtClean="0">
                <a:solidFill>
                  <a:srgbClr val="FFFF00"/>
                </a:solidFill>
                <a:latin typeface="Aharoni" pitchFamily="2" charset="-79"/>
                <a:cs typeface="Aharoni" pitchFamily="2" charset="-79"/>
              </a:rPr>
              <a:t>Left Sided Heart Failure</a:t>
            </a:r>
            <a:endParaRPr lang="en-US" i="1" dirty="0">
              <a:solidFill>
                <a:srgbClr val="FFFF00"/>
              </a:solidFill>
              <a:latin typeface="Aharoni" pitchFamily="2" charset="-79"/>
              <a:cs typeface="Aharoni" pitchFamily="2" charset="-79"/>
            </a:endParaRPr>
          </a:p>
        </p:txBody>
      </p:sp>
      <p:sp>
        <p:nvSpPr>
          <p:cNvPr id="7" name="Rectangle 6"/>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27584" y="5556609"/>
            <a:ext cx="7488832" cy="1015663"/>
          </a:xfrm>
          <a:prstGeom prst="rect">
            <a:avLst/>
          </a:prstGeom>
        </p:spPr>
        <p:txBody>
          <a:bodyPr wrap="square">
            <a:spAutoFit/>
          </a:bodyPr>
          <a:lstStyle/>
          <a:p>
            <a:pPr algn="ctr"/>
            <a:r>
              <a:rPr lang="en-US" sz="2000" b="1" i="1" dirty="0" smtClean="0"/>
              <a:t>This is a gross photograph of lungs that are distended and red. The reddish coloration of the tissue is due to congestion. Some normal pink lung tissue is seen at the edges of the lungs (arrows).</a:t>
            </a:r>
            <a:endParaRPr lang="en-US" sz="2000" b="1" i="1" dirty="0"/>
          </a:p>
        </p:txBody>
      </p:sp>
      <p:pic>
        <p:nvPicPr>
          <p:cNvPr id="164866" name="Picture 2" descr="http://peir2.path.uab.edu/scripts/acdis.dll?cmd=see&amp;fp=/dbih/peir2/00025294.tif&amp;fmt=jpg&amp;q=50&amp;h=450"/>
          <p:cNvPicPr>
            <a:picLocks noChangeAspect="1" noChangeArrowheads="1"/>
          </p:cNvPicPr>
          <p:nvPr/>
        </p:nvPicPr>
        <p:blipFill>
          <a:blip r:embed="rId2" cstate="print"/>
          <a:srcRect/>
          <a:stretch>
            <a:fillRect/>
          </a:stretch>
        </p:blipFill>
        <p:spPr bwMode="auto">
          <a:xfrm>
            <a:off x="1115616" y="1143014"/>
            <a:ext cx="7171160" cy="4286250"/>
          </a:xfrm>
          <a:prstGeom prst="rect">
            <a:avLst/>
          </a:prstGeom>
          <a:noFill/>
          <a:ln w="28575">
            <a:solidFill>
              <a:schemeClr val="tx1"/>
            </a:solidFill>
          </a:ln>
        </p:spPr>
      </p:pic>
      <p:sp>
        <p:nvSpPr>
          <p:cNvPr id="7" name="Rounded Rectangle 6"/>
          <p:cNvSpPr/>
          <p:nvPr/>
        </p:nvSpPr>
        <p:spPr>
          <a:xfrm>
            <a:off x="928662"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Gross</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C:\Documents and Settings\Mr. Amer Shafie\Desktop\1cardiovascular block\chronic venous congestion of the lung 3.jpg"/>
          <p:cNvPicPr>
            <a:picLocks noChangeAspect="1" noChangeArrowheads="1"/>
          </p:cNvPicPr>
          <p:nvPr/>
        </p:nvPicPr>
        <p:blipFill>
          <a:blip r:embed="rId2" cstate="print"/>
          <a:srcRect/>
          <a:stretch>
            <a:fillRect/>
          </a:stretch>
        </p:blipFill>
        <p:spPr bwMode="auto">
          <a:xfrm>
            <a:off x="827584" y="1104794"/>
            <a:ext cx="7416824" cy="4824536"/>
          </a:xfrm>
          <a:prstGeom prst="rect">
            <a:avLst/>
          </a:prstGeom>
          <a:noFill/>
          <a:ln w="28575">
            <a:solidFill>
              <a:schemeClr val="tx1"/>
            </a:solidFill>
          </a:ln>
        </p:spPr>
      </p:pic>
      <p:sp>
        <p:nvSpPr>
          <p:cNvPr id="6" name="Rectangle 5"/>
          <p:cNvSpPr/>
          <p:nvPr/>
        </p:nvSpPr>
        <p:spPr>
          <a:xfrm>
            <a:off x="857224" y="6091586"/>
            <a:ext cx="7429552" cy="409248"/>
          </a:xfrm>
          <a:prstGeom prst="rect">
            <a:avLst/>
          </a:prstGeom>
        </p:spPr>
        <p:txBody>
          <a:bodyPr wrap="square">
            <a:spAutoFit/>
          </a:bodyPr>
          <a:lstStyle/>
          <a:p>
            <a:pPr marL="534988" indent="-534988" algn="ctr"/>
            <a:r>
              <a:rPr lang="en-US" sz="2000" b="1" i="1" dirty="0" smtClean="0">
                <a:latin typeface="+mj-lt"/>
              </a:rPr>
              <a:t>The alveolar walls are thickened by dilated and engorged capillaries.</a:t>
            </a:r>
            <a:endParaRPr lang="en-US" sz="2000" b="1" i="1" dirty="0">
              <a:latin typeface="+mj-lt"/>
            </a:endParaRPr>
          </a:p>
        </p:txBody>
      </p:sp>
      <p:sp>
        <p:nvSpPr>
          <p:cNvPr id="7" name="Rounded Rectangle 6"/>
          <p:cNvSpPr/>
          <p:nvPr/>
        </p:nvSpPr>
        <p:spPr>
          <a:xfrm>
            <a:off x="785786" y="260648"/>
            <a:ext cx="757242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Franklin Gothic Demi" pitchFamily="34" charset="0"/>
              </a:rPr>
              <a:t>Chronic venous congestion of the lung - LPF</a:t>
            </a:r>
            <a:endParaRPr lang="en-US" sz="28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94" y="2857496"/>
            <a:ext cx="8143900" cy="1297284"/>
          </a:xfrm>
        </p:spPr>
        <p:txBody>
          <a:bodyPr>
            <a:normAutofit fontScale="90000"/>
          </a:bodyPr>
          <a:lstStyle/>
          <a:p>
            <a:pPr algn="ctr"/>
            <a:r>
              <a:rPr lang="en-US"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Atheroma of the aorta</a:t>
            </a:r>
            <a:r>
              <a:rPr lang="en-US" dirty="0" smtClean="0">
                <a:solidFill>
                  <a:srgbClr val="990000"/>
                </a:solidFill>
              </a:rPr>
              <a:t/>
            </a:r>
            <a:br>
              <a:rPr lang="en-US" dirty="0" smtClean="0">
                <a:solidFill>
                  <a:srgbClr val="990000"/>
                </a:solidFill>
              </a:rPr>
            </a:br>
            <a:r>
              <a:rPr lang="en-US" dirty="0" smtClean="0">
                <a:solidFill>
                  <a:srgbClr val="990000"/>
                </a:solidFill>
              </a:rPr>
              <a:t> </a:t>
            </a:r>
            <a:endParaRPr lang="en-US" dirty="0">
              <a:solidFill>
                <a:srgbClr val="990000"/>
              </a:solidFill>
            </a:endParaRPr>
          </a:p>
        </p:txBody>
      </p:sp>
      <p:sp>
        <p:nvSpPr>
          <p:cNvPr id="6" name="Rectangle 5"/>
          <p:cNvSpPr/>
          <p:nvPr/>
        </p:nvSpPr>
        <p:spPr>
          <a:xfrm>
            <a:off x="1500166" y="3571876"/>
            <a:ext cx="7500958" cy="2677656"/>
          </a:xfrm>
          <a:prstGeom prst="rect">
            <a:avLst/>
          </a:prstGeom>
        </p:spPr>
        <p:txBody>
          <a:bodyPr wrap="square">
            <a:spAutoFit/>
          </a:bodyPr>
          <a:lstStyle/>
          <a:p>
            <a:pPr marL="173038" indent="-173038">
              <a:buFont typeface="Arial" pitchFamily="34" charset="0"/>
              <a:buChar char="•"/>
            </a:pPr>
            <a:r>
              <a:rPr lang="en-US" sz="2400" i="1" dirty="0" smtClean="0"/>
              <a:t>An </a:t>
            </a:r>
            <a:r>
              <a:rPr lang="en-US" sz="2400" b="1" i="1" dirty="0" smtClean="0"/>
              <a:t>atheroma</a:t>
            </a:r>
            <a:r>
              <a:rPr lang="en-US" sz="2400" i="1" dirty="0" smtClean="0"/>
              <a:t> is an accumulation and swelling in artery walls made up of (mostly) macrophage cells, or debris, and containing lipids (cholesterol and fatty acids), calcium and   a variable amount of fibrous connective tissue.</a:t>
            </a:r>
          </a:p>
          <a:p>
            <a:pPr marL="173038" indent="-173038">
              <a:buFont typeface="Arial" pitchFamily="34" charset="0"/>
              <a:buChar char="•"/>
            </a:pPr>
            <a:r>
              <a:rPr lang="en-US" sz="2400" i="1" dirty="0" smtClean="0"/>
              <a:t>The four major risk factors are hyperlipidemia, hypertension, cigarette smoking and diabetes .</a:t>
            </a:r>
          </a:p>
          <a:p>
            <a:pPr>
              <a:buFont typeface="Arial" pitchFamily="34" charset="0"/>
              <a:buChar char="•"/>
            </a:pPr>
            <a:endParaRPr lang="en-US" sz="2400" i="1" dirty="0"/>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043608" y="5877272"/>
            <a:ext cx="7056784" cy="707886"/>
          </a:xfrm>
          <a:prstGeom prst="rect">
            <a:avLst/>
          </a:prstGeom>
        </p:spPr>
        <p:txBody>
          <a:bodyPr wrap="square">
            <a:spAutoFit/>
          </a:bodyPr>
          <a:lstStyle/>
          <a:p>
            <a:pPr algn="ctr"/>
            <a:r>
              <a:rPr lang="en-US" sz="2000" b="1" i="1" dirty="0" smtClean="0">
                <a:latin typeface="+mj-lt"/>
              </a:rPr>
              <a:t>Lung, pulmonary edema in patient with congestive heart failure due to heart transplant rejection </a:t>
            </a:r>
            <a:endParaRPr lang="en-US" sz="2000" b="1" i="1" dirty="0">
              <a:latin typeface="+mj-lt"/>
            </a:endParaRPr>
          </a:p>
        </p:txBody>
      </p:sp>
      <p:pic>
        <p:nvPicPr>
          <p:cNvPr id="163842" name="Picture 2" descr="File:Lung, pulmonary edema in patient with congestive heart failure.jpg"/>
          <p:cNvPicPr>
            <a:picLocks noChangeAspect="1" noChangeArrowheads="1"/>
          </p:cNvPicPr>
          <p:nvPr/>
        </p:nvPicPr>
        <p:blipFill>
          <a:blip r:embed="rId2" cstate="print"/>
          <a:srcRect/>
          <a:stretch>
            <a:fillRect/>
          </a:stretch>
        </p:blipFill>
        <p:spPr bwMode="auto">
          <a:xfrm>
            <a:off x="755576" y="1052736"/>
            <a:ext cx="7439025" cy="4732785"/>
          </a:xfrm>
          <a:prstGeom prst="rect">
            <a:avLst/>
          </a:prstGeom>
          <a:noFill/>
          <a:ln w="28575">
            <a:solidFill>
              <a:schemeClr val="tx1"/>
            </a:solidFill>
          </a:ln>
        </p:spPr>
      </p:pic>
      <p:sp>
        <p:nvSpPr>
          <p:cNvPr id="6" name="Rounded Rectangle 5"/>
          <p:cNvSpPr/>
          <p:nvPr/>
        </p:nvSpPr>
        <p:spPr>
          <a:xfrm>
            <a:off x="928662" y="260648"/>
            <a:ext cx="721523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LPF</a:t>
            </a:r>
            <a:endParaRPr lang="en-US" sz="2800" dirty="0">
              <a:solidFill>
                <a:schemeClr val="bg1"/>
              </a:solidFill>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Documents and Settings\Mr. Amer Shafie\Desktop\1cardiovascular block\chronic venous congestion of the lung 4.jpg"/>
          <p:cNvPicPr>
            <a:picLocks noGrp="1" noChangeAspect="1" noChangeArrowheads="1"/>
          </p:cNvPicPr>
          <p:nvPr>
            <p:ph sz="quarter" idx="1"/>
          </p:nvPr>
        </p:nvPicPr>
        <p:blipFill>
          <a:blip r:embed="rId2" cstate="print"/>
          <a:srcRect/>
          <a:stretch>
            <a:fillRect/>
          </a:stretch>
        </p:blipFill>
        <p:spPr bwMode="auto">
          <a:xfrm>
            <a:off x="651648" y="980728"/>
            <a:ext cx="7920880" cy="4608512"/>
          </a:xfrm>
          <a:prstGeom prst="rect">
            <a:avLst/>
          </a:prstGeom>
          <a:noFill/>
          <a:ln w="28575">
            <a:solidFill>
              <a:schemeClr val="tx1"/>
            </a:solidFill>
          </a:ln>
        </p:spPr>
      </p:pic>
      <p:sp>
        <p:nvSpPr>
          <p:cNvPr id="5" name="Rectangle 4"/>
          <p:cNvSpPr/>
          <p:nvPr/>
        </p:nvSpPr>
        <p:spPr>
          <a:xfrm>
            <a:off x="683568" y="5589240"/>
            <a:ext cx="7416824" cy="1015663"/>
          </a:xfrm>
          <a:prstGeom prst="rect">
            <a:avLst/>
          </a:prstGeom>
        </p:spPr>
        <p:txBody>
          <a:bodyPr wrap="square">
            <a:spAutoFit/>
          </a:bodyPr>
          <a:lstStyle/>
          <a:p>
            <a:pPr marL="534988" indent="-534988" algn="ctr"/>
            <a:r>
              <a:rPr lang="en-US" sz="2000" b="1" i="1" dirty="0" smtClean="0">
                <a:latin typeface="+mj-lt"/>
              </a:rPr>
              <a:t>The alveoli contain edematous fluid, red blood cells and large alveolar macrophages (heart failure cells), which are filled with haemosiderin pigment derived from red cells breakdown.</a:t>
            </a:r>
            <a:endParaRPr lang="en-US" sz="2000" b="1" i="1" dirty="0">
              <a:latin typeface="+mj-lt"/>
            </a:endParaRPr>
          </a:p>
        </p:txBody>
      </p:sp>
      <p:sp>
        <p:nvSpPr>
          <p:cNvPr id="6" name="Rounded Rectangle 5"/>
          <p:cNvSpPr/>
          <p:nvPr/>
        </p:nvSpPr>
        <p:spPr>
          <a:xfrm>
            <a:off x="857224" y="260648"/>
            <a:ext cx="7500990"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latin typeface="Franklin Gothic Demi" pitchFamily="34" charset="0"/>
              </a:rPr>
              <a:t>Chronic venous congestion of the lung - HPF</a:t>
            </a:r>
            <a:endParaRPr lang="en-US" sz="2800" dirty="0">
              <a:solidFill>
                <a:schemeClr val="bg1"/>
              </a:solidFill>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3042" y="1928802"/>
            <a:ext cx="6459060" cy="2441432"/>
          </a:xfrm>
        </p:spPr>
        <p:txBody>
          <a:bodyPr>
            <a:noAutofit/>
          </a:bodyPr>
          <a:lstStyle/>
          <a:p>
            <a:pPr algn="ctr"/>
            <a:r>
              <a:rPr lang="ar-SA" sz="5400" i="1" dirty="0" smtClean="0">
                <a:solidFill>
                  <a:schemeClr val="tx1"/>
                </a:solidFill>
                <a:effectLst>
                  <a:outerShdw blurRad="38100" dist="38100" dir="2700000" algn="tl">
                    <a:srgbClr val="000000">
                      <a:alpha val="43137"/>
                    </a:srgbClr>
                  </a:outerShdw>
                </a:effectLst>
                <a:latin typeface="Aharoni" pitchFamily="2" charset="-79"/>
              </a:rPr>
              <a:t> </a:t>
            </a:r>
            <a: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PRACTICAL - </a:t>
            </a:r>
            <a:r>
              <a:rPr lang="en-US" sz="96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2</a:t>
            </a:r>
            <a: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
            </a:r>
            <a:br>
              <a:rPr lang="en-US" sz="5400" i="1"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br>
            <a:r>
              <a:rPr lang="ar-SA" sz="5400" i="1" dirty="0" smtClean="0">
                <a:solidFill>
                  <a:schemeClr val="tx1"/>
                </a:solidFill>
                <a:effectLst>
                  <a:outerShdw blurRad="38100" dist="38100" dir="2700000" algn="tl">
                    <a:srgbClr val="000000">
                      <a:alpha val="43137"/>
                    </a:srgbClr>
                  </a:outerShdw>
                </a:effectLst>
                <a:latin typeface="Aharoni" pitchFamily="2" charset="-79"/>
              </a:rPr>
              <a:t> </a:t>
            </a:r>
            <a:endParaRPr lang="en-US" sz="5400" i="1"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214554"/>
            <a:ext cx="5500726" cy="178595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MYOCARDIAL HYPERTROPHY</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2"/>
          <p:cNvSpPr>
            <a:spLocks noChangeArrowheads="1"/>
          </p:cNvSpPr>
          <p:nvPr/>
        </p:nvSpPr>
        <p:spPr bwMode="auto">
          <a:xfrm>
            <a:off x="2952768" y="4041368"/>
            <a:ext cx="6119826" cy="1816524"/>
          </a:xfrm>
          <a:prstGeom prst="rect">
            <a:avLst/>
          </a:prstGeom>
          <a:noFill/>
          <a:ln w="9525">
            <a:noFill/>
            <a:miter lim="800000"/>
            <a:headEnd/>
            <a:tailEnd/>
          </a:ln>
          <a:effectLst/>
        </p:spPr>
        <p:txBody>
          <a:bodyPr wrap="square" lIns="92075" tIns="46038" rIns="92075" bIns="46038">
            <a:spAutoFit/>
          </a:bodyPr>
          <a:lstStyle/>
          <a:p>
            <a:pPr eaLnBrk="0" hangingPunct="0"/>
            <a:r>
              <a:rPr lang="en-US" sz="2800" b="1" dirty="0" smtClean="0"/>
              <a:t>The </a:t>
            </a:r>
            <a:r>
              <a:rPr lang="en-US" sz="2800" b="1" dirty="0"/>
              <a:t>ventricle is working against high pressure, or “pumping” higher than normal </a:t>
            </a:r>
            <a:r>
              <a:rPr lang="en-US" sz="2800" b="1" dirty="0" smtClean="0"/>
              <a:t>volume leading to myocardial hypertrophy.</a:t>
            </a:r>
            <a:endParaRPr lang="en-US" sz="2800" b="1" dirty="0"/>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571472" y="1142984"/>
            <a:ext cx="8262966" cy="5325177"/>
          </a:xfrm>
          <a:prstGeom prst="rect">
            <a:avLst/>
          </a:prstGeom>
          <a:noFill/>
          <a:ln w="9525">
            <a:noFill/>
            <a:miter lim="800000"/>
            <a:headEnd/>
            <a:tailEnd/>
          </a:ln>
          <a:effectLst/>
        </p:spPr>
        <p:txBody>
          <a:bodyPr wrap="square" lIns="92075" tIns="46038" rIns="92075" bIns="46038">
            <a:spAutoFit/>
          </a:bodyPr>
          <a:lstStyle/>
          <a:p>
            <a:pPr eaLnBrk="0" hangingPunct="0"/>
            <a:endParaRPr lang="en-US" sz="3200" dirty="0"/>
          </a:p>
          <a:p>
            <a:pPr eaLnBrk="0" hangingPunct="0"/>
            <a:r>
              <a:rPr lang="en-US" sz="2800" b="0" dirty="0" smtClean="0"/>
              <a:t> </a:t>
            </a:r>
            <a:r>
              <a:rPr lang="en-US" sz="2800" b="1" u="sng" dirty="0" smtClean="0">
                <a:solidFill>
                  <a:srgbClr val="0000FF"/>
                </a:solidFill>
              </a:rPr>
              <a:t>Left ventricular hypertrophy :</a:t>
            </a:r>
          </a:p>
          <a:p>
            <a:pPr eaLnBrk="0" hangingPunct="0">
              <a:buFontTx/>
              <a:buChar char="-"/>
            </a:pPr>
            <a:r>
              <a:rPr lang="en-US" sz="2800" b="1" dirty="0" smtClean="0"/>
              <a:t>   Systemic hypertension</a:t>
            </a:r>
          </a:p>
          <a:p>
            <a:pPr eaLnBrk="0" hangingPunct="0">
              <a:buFontTx/>
              <a:buChar char="-"/>
            </a:pPr>
            <a:r>
              <a:rPr lang="en-US" sz="2800" b="1" dirty="0" smtClean="0"/>
              <a:t>   Aortic valve stenosis</a:t>
            </a:r>
          </a:p>
          <a:p>
            <a:pPr eaLnBrk="0" hangingPunct="0"/>
            <a:endParaRPr lang="en-US" sz="2800" b="0" dirty="0"/>
          </a:p>
          <a:p>
            <a:pPr eaLnBrk="0" hangingPunct="0"/>
            <a:r>
              <a:rPr lang="en-US" sz="2800" b="1" u="sng" dirty="0" smtClean="0">
                <a:solidFill>
                  <a:srgbClr val="0000FF"/>
                </a:solidFill>
              </a:rPr>
              <a:t>Right </a:t>
            </a:r>
            <a:r>
              <a:rPr lang="en-US" sz="2800" b="1" u="sng" dirty="0">
                <a:solidFill>
                  <a:srgbClr val="0000FF"/>
                </a:solidFill>
              </a:rPr>
              <a:t>ventricular hypertrophy</a:t>
            </a:r>
            <a:r>
              <a:rPr lang="en-US" sz="2800" b="0" u="sng" dirty="0">
                <a:solidFill>
                  <a:srgbClr val="0000FF"/>
                </a:solidFill>
              </a:rPr>
              <a:t>:</a:t>
            </a:r>
          </a:p>
          <a:p>
            <a:pPr eaLnBrk="0" hangingPunct="0">
              <a:buFontTx/>
              <a:buChar char="-"/>
            </a:pPr>
            <a:r>
              <a:rPr lang="en-US" sz="2800" b="1" dirty="0"/>
              <a:t>   </a:t>
            </a:r>
            <a:r>
              <a:rPr lang="en-US" sz="2800" b="1" dirty="0" smtClean="0"/>
              <a:t>Pulmonary </a:t>
            </a:r>
            <a:r>
              <a:rPr lang="en-US" sz="2800" b="1" dirty="0"/>
              <a:t>hypertension</a:t>
            </a:r>
          </a:p>
          <a:p>
            <a:pPr eaLnBrk="0" hangingPunct="0"/>
            <a:r>
              <a:rPr lang="en-US" sz="2800" b="1" dirty="0"/>
              <a:t>         – asthma, COPD</a:t>
            </a:r>
          </a:p>
          <a:p>
            <a:pPr eaLnBrk="0" hangingPunct="0"/>
            <a:r>
              <a:rPr lang="en-US" sz="2800" b="1" dirty="0"/>
              <a:t>         – pulmonary thromboembolic disease</a:t>
            </a:r>
          </a:p>
          <a:p>
            <a:pPr eaLnBrk="0" hangingPunct="0"/>
            <a:r>
              <a:rPr lang="en-US" sz="2800" b="1" dirty="0"/>
              <a:t>         – primary pulmonary hypertension</a:t>
            </a:r>
          </a:p>
          <a:p>
            <a:pPr eaLnBrk="0" hangingPunct="0">
              <a:buFontTx/>
              <a:buChar char="-"/>
            </a:pPr>
            <a:r>
              <a:rPr lang="en-US" sz="2800" b="1" dirty="0"/>
              <a:t>   </a:t>
            </a:r>
            <a:r>
              <a:rPr lang="en-US" sz="2800" b="1" dirty="0" smtClean="0"/>
              <a:t>Pulmonary </a:t>
            </a:r>
            <a:r>
              <a:rPr lang="en-US" sz="2800" b="1" dirty="0"/>
              <a:t>valve stenosis</a:t>
            </a:r>
          </a:p>
          <a:p>
            <a:pPr eaLnBrk="0" hangingPunct="0">
              <a:buFontTx/>
              <a:buChar char="-"/>
            </a:pPr>
            <a:r>
              <a:rPr lang="en-US" sz="2800" b="1" dirty="0"/>
              <a:t>   </a:t>
            </a:r>
            <a:r>
              <a:rPr lang="en-US" sz="2800" b="1" dirty="0" smtClean="0"/>
              <a:t>Left-to-right </a:t>
            </a:r>
            <a:r>
              <a:rPr lang="en-US" sz="2800" b="1" dirty="0"/>
              <a:t>shunts (volume overload</a:t>
            </a:r>
            <a:r>
              <a:rPr lang="en-US" sz="2800" b="1" dirty="0" smtClean="0"/>
              <a:t>)</a:t>
            </a:r>
            <a:r>
              <a:rPr lang="en-US" sz="2800" b="0" dirty="0" smtClean="0"/>
              <a:t>         </a:t>
            </a:r>
            <a:endParaRPr lang="en-US" sz="2800" b="0" dirty="0"/>
          </a:p>
        </p:txBody>
      </p:sp>
      <p:sp>
        <p:nvSpPr>
          <p:cNvPr id="6" name="مستطيل مستدير الزوايا 5"/>
          <p:cNvSpPr/>
          <p:nvPr/>
        </p:nvSpPr>
        <p:spPr>
          <a:xfrm>
            <a:off x="1071538" y="357166"/>
            <a:ext cx="6858048" cy="642942"/>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en-US" sz="2800" b="1" i="1" dirty="0" smtClean="0">
              <a:effectLst>
                <a:outerShdw blurRad="38100" dist="38100" dir="2700000" algn="tl">
                  <a:srgbClr val="000000">
                    <a:alpha val="43137"/>
                  </a:srgbClr>
                </a:outerShdw>
              </a:effectLst>
              <a:latin typeface="Century Gothic" pitchFamily="34" charset="0"/>
            </a:endParaRPr>
          </a:p>
          <a:p>
            <a:pPr algn="ctr"/>
            <a:r>
              <a:rPr lang="en-US" sz="2800" b="1" i="1" dirty="0" smtClean="0">
                <a:effectLst>
                  <a:outerShdw blurRad="38100" dist="38100" dir="2700000" algn="tl">
                    <a:srgbClr val="000000">
                      <a:alpha val="43137"/>
                    </a:srgbClr>
                  </a:outerShdw>
                </a:effectLst>
                <a:latin typeface="Century Gothic" pitchFamily="34" charset="0"/>
              </a:rPr>
              <a:t>Causes of ventricular hypertrophy</a:t>
            </a:r>
          </a:p>
          <a:p>
            <a:pPr algn="ctr"/>
            <a:endParaRPr lang="ar-SA" sz="2800" i="1" dirty="0">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ile:Right Ventricular hypertrophy.svg"/>
          <p:cNvPicPr>
            <a:picLocks noChangeAspect="1" noChangeArrowheads="1"/>
          </p:cNvPicPr>
          <p:nvPr/>
        </p:nvPicPr>
        <p:blipFill>
          <a:blip r:embed="rId2" cstate="print"/>
          <a:srcRect/>
          <a:stretch>
            <a:fillRect/>
          </a:stretch>
        </p:blipFill>
        <p:spPr bwMode="auto">
          <a:xfrm>
            <a:off x="1785918" y="1357298"/>
            <a:ext cx="5895975" cy="4295775"/>
          </a:xfrm>
          <a:prstGeom prst="rect">
            <a:avLst/>
          </a:prstGeom>
          <a:noFill/>
        </p:spPr>
      </p:pic>
      <p:sp>
        <p:nvSpPr>
          <p:cNvPr id="3" name="مستطيل مستدير الزوايا 2"/>
          <p:cNvSpPr/>
          <p:nvPr/>
        </p:nvSpPr>
        <p:spPr>
          <a:xfrm>
            <a:off x="1857356" y="357166"/>
            <a:ext cx="5429288"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Right ventricular hypertrophy</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Rectangle 4"/>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714876" y="1285860"/>
            <a:ext cx="4000528" cy="4214842"/>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214282" y="1285860"/>
            <a:ext cx="4214842" cy="4214842"/>
          </a:xfrm>
          <a:prstGeom prst="rect">
            <a:avLst/>
          </a:prstGeom>
          <a:noFill/>
          <a:ln w="12700">
            <a:noFill/>
            <a:miter lim="800000"/>
            <a:headEnd/>
            <a:tailEnd/>
          </a:ln>
        </p:spPr>
      </p:pic>
      <p:sp>
        <p:nvSpPr>
          <p:cNvPr id="23556" name="Text Box 4"/>
          <p:cNvSpPr txBox="1">
            <a:spLocks noChangeArrowheads="1"/>
          </p:cNvSpPr>
          <p:nvPr/>
        </p:nvSpPr>
        <p:spPr bwMode="auto">
          <a:xfrm>
            <a:off x="928662" y="5786454"/>
            <a:ext cx="2484426" cy="830997"/>
          </a:xfrm>
          <a:prstGeom prst="rect">
            <a:avLst/>
          </a:prstGeom>
          <a:noFill/>
          <a:ln w="12700">
            <a:noFill/>
            <a:miter lim="800000"/>
            <a:headEnd/>
            <a:tailEnd/>
          </a:ln>
        </p:spPr>
        <p:txBody>
          <a:bodyPr wrap="square">
            <a:spAutoFit/>
          </a:bodyPr>
          <a:lstStyle/>
          <a:p>
            <a:pPr algn="ctr">
              <a:spcBef>
                <a:spcPct val="30000"/>
              </a:spcBef>
            </a:pPr>
            <a:r>
              <a:rPr lang="en-US" sz="2400" b="1" dirty="0" smtClean="0">
                <a:solidFill>
                  <a:srgbClr val="0000FF"/>
                </a:solidFill>
              </a:rPr>
              <a:t>Left </a:t>
            </a:r>
            <a:r>
              <a:rPr lang="en-US" sz="2400" b="1" dirty="0">
                <a:solidFill>
                  <a:srgbClr val="0000FF"/>
                </a:solidFill>
              </a:rPr>
              <a:t>ventricular hypertrophy</a:t>
            </a:r>
          </a:p>
        </p:txBody>
      </p:sp>
      <p:sp>
        <p:nvSpPr>
          <p:cNvPr id="23557" name="Text Box 5"/>
          <p:cNvSpPr txBox="1">
            <a:spLocks noChangeArrowheads="1"/>
          </p:cNvSpPr>
          <p:nvPr/>
        </p:nvSpPr>
        <p:spPr bwMode="auto">
          <a:xfrm>
            <a:off x="5429256" y="5786454"/>
            <a:ext cx="2643206" cy="461665"/>
          </a:xfrm>
          <a:prstGeom prst="rect">
            <a:avLst/>
          </a:prstGeom>
          <a:noFill/>
          <a:ln w="12700">
            <a:noFill/>
            <a:miter lim="800000"/>
            <a:headEnd/>
            <a:tailEnd/>
          </a:ln>
        </p:spPr>
        <p:txBody>
          <a:bodyPr wrap="square">
            <a:spAutoFit/>
          </a:bodyPr>
          <a:lstStyle/>
          <a:p>
            <a:pPr algn="ctr">
              <a:spcBef>
                <a:spcPct val="50000"/>
              </a:spcBef>
            </a:pPr>
            <a:r>
              <a:rPr lang="en-US" sz="2400" b="1" dirty="0" smtClean="0">
                <a:solidFill>
                  <a:srgbClr val="0000FF"/>
                </a:solidFill>
              </a:rPr>
              <a:t>Normal ventricles</a:t>
            </a:r>
            <a:endParaRPr lang="en-US" sz="2400" b="1" dirty="0">
              <a:solidFill>
                <a:srgbClr val="0000FF"/>
              </a:solidFill>
            </a:endParaRPr>
          </a:p>
        </p:txBody>
      </p:sp>
      <p:sp>
        <p:nvSpPr>
          <p:cNvPr id="8" name="مستطيل مستدير الزوايا 7"/>
          <p:cNvSpPr/>
          <p:nvPr/>
        </p:nvSpPr>
        <p:spPr>
          <a:xfrm>
            <a:off x="571472" y="214290"/>
            <a:ext cx="8072494" cy="85725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Normal and hypertrophied left ventricle – </a:t>
            </a:r>
          </a:p>
          <a:p>
            <a:pPr algn="ctr"/>
            <a:r>
              <a:rPr lang="en-US" sz="2600" b="1" i="1" dirty="0" smtClean="0">
                <a:solidFill>
                  <a:schemeClr val="bg1"/>
                </a:solidFill>
                <a:effectLst>
                  <a:outerShdw blurRad="38100" dist="38100" dir="2700000" algn="tl">
                    <a:srgbClr val="000000">
                      <a:alpha val="43137"/>
                    </a:srgbClr>
                  </a:outerShdw>
                </a:effectLst>
                <a:latin typeface="Century Gothic" pitchFamily="34" charset="0"/>
              </a:rPr>
              <a:t>cross section</a:t>
            </a:r>
            <a:endParaRPr lang="ar-SA" sz="2600" b="1" i="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12" name="رابط مستقيم 11"/>
          <p:cNvCxnSpPr/>
          <p:nvPr/>
        </p:nvCxnSpPr>
        <p:spPr>
          <a:xfrm rot="16200000" flipH="1">
            <a:off x="1678773" y="3964773"/>
            <a:ext cx="5715016"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l="10143"/>
          <a:stretch>
            <a:fillRect/>
          </a:stretch>
        </p:blipFill>
        <p:spPr bwMode="auto">
          <a:xfrm>
            <a:off x="928662" y="1071546"/>
            <a:ext cx="7286676" cy="4714908"/>
          </a:xfrm>
          <a:prstGeom prst="rect">
            <a:avLst/>
          </a:prstGeom>
          <a:noFill/>
        </p:spPr>
      </p:pic>
      <p:sp>
        <p:nvSpPr>
          <p:cNvPr id="10" name="Text Box 10"/>
          <p:cNvSpPr txBox="1">
            <a:spLocks noChangeArrowheads="1"/>
          </p:cNvSpPr>
          <p:nvPr/>
        </p:nvSpPr>
        <p:spPr bwMode="auto">
          <a:xfrm>
            <a:off x="714348" y="5729133"/>
            <a:ext cx="3929090" cy="923330"/>
          </a:xfrm>
          <a:prstGeom prst="rect">
            <a:avLst/>
          </a:prstGeom>
          <a:noFill/>
          <a:ln w="9525">
            <a:noFill/>
            <a:miter lim="800000"/>
            <a:headEnd/>
            <a:tailEnd/>
          </a:ln>
          <a:effectLst/>
        </p:spPr>
        <p:txBody>
          <a:bodyPr wrap="square">
            <a:spAutoFit/>
          </a:bodyPr>
          <a:lstStyle/>
          <a:p>
            <a:pPr algn="ctr"/>
            <a:r>
              <a:rPr lang="en-US" b="1" i="0" dirty="0"/>
              <a:t>Histopathology </a:t>
            </a:r>
            <a:r>
              <a:rPr lang="en-US" b="1" i="0" dirty="0" smtClean="0"/>
              <a:t>showing significant </a:t>
            </a:r>
            <a:r>
              <a:rPr lang="en-US" b="1" i="0" dirty="0">
                <a:solidFill>
                  <a:srgbClr val="0000FF"/>
                </a:solidFill>
              </a:rPr>
              <a:t>myofiber </a:t>
            </a:r>
            <a:r>
              <a:rPr lang="en-US" b="1" i="0" dirty="0" smtClean="0">
                <a:solidFill>
                  <a:srgbClr val="0000FF"/>
                </a:solidFill>
              </a:rPr>
              <a:t>disarray </a:t>
            </a:r>
            <a:r>
              <a:rPr lang="en-US" b="1" i="0" dirty="0"/>
              <a:t>and interstitial </a:t>
            </a:r>
            <a:r>
              <a:rPr lang="en-US" b="1" i="0" dirty="0" smtClean="0"/>
              <a:t>fibrosis </a:t>
            </a:r>
            <a:endParaRPr lang="en-US" b="1" i="0" dirty="0"/>
          </a:p>
        </p:txBody>
      </p:sp>
      <p:sp>
        <p:nvSpPr>
          <p:cNvPr id="11" name="Text Box 10"/>
          <p:cNvSpPr txBox="1">
            <a:spLocks noChangeArrowheads="1"/>
          </p:cNvSpPr>
          <p:nvPr/>
        </p:nvSpPr>
        <p:spPr bwMode="auto">
          <a:xfrm>
            <a:off x="4786314" y="5715016"/>
            <a:ext cx="3429024" cy="646331"/>
          </a:xfrm>
          <a:prstGeom prst="rect">
            <a:avLst/>
          </a:prstGeom>
          <a:noFill/>
          <a:ln w="9525">
            <a:noFill/>
            <a:miter lim="800000"/>
            <a:headEnd/>
            <a:tailEnd/>
          </a:ln>
          <a:effectLst/>
        </p:spPr>
        <p:txBody>
          <a:bodyPr wrap="square">
            <a:spAutoFit/>
          </a:bodyPr>
          <a:lstStyle/>
          <a:p>
            <a:pPr algn="ctr"/>
            <a:r>
              <a:rPr lang="en-US" b="1" i="0" dirty="0"/>
              <a:t>Histopathology </a:t>
            </a:r>
            <a:r>
              <a:rPr lang="en-US" b="1" i="0" dirty="0" smtClean="0"/>
              <a:t>showing </a:t>
            </a:r>
            <a:r>
              <a:rPr lang="en-US" b="1" i="0" dirty="0" smtClean="0">
                <a:solidFill>
                  <a:srgbClr val="0000FF"/>
                </a:solidFill>
              </a:rPr>
              <a:t>Normal myocytes</a:t>
            </a:r>
            <a:endParaRPr lang="en-US" b="1" i="0" dirty="0">
              <a:solidFill>
                <a:srgbClr val="0000FF"/>
              </a:solidFill>
            </a:endParaRPr>
          </a:p>
        </p:txBody>
      </p:sp>
      <p:sp>
        <p:nvSpPr>
          <p:cNvPr id="13" name="مستطيل مستدير الزوايا 12"/>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rPr>
              <a:t>Normal and hypertrophied left ventricle - CS</a:t>
            </a:r>
            <a:endParaRPr lang="ar-SA"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Vltvt vthick typichyperten induced hypertrophy.jpg (79796 bytes)"/>
          <p:cNvPicPr>
            <a:picLocks noChangeAspect="1" noChangeArrowheads="1"/>
          </p:cNvPicPr>
          <p:nvPr/>
        </p:nvPicPr>
        <p:blipFill>
          <a:blip r:embed="rId2" cstate="print"/>
          <a:srcRect/>
          <a:stretch>
            <a:fillRect/>
          </a:stretch>
        </p:blipFill>
        <p:spPr bwMode="auto">
          <a:xfrm>
            <a:off x="714348" y="1071546"/>
            <a:ext cx="7715304" cy="4143404"/>
          </a:xfrm>
          <a:prstGeom prst="rect">
            <a:avLst/>
          </a:prstGeom>
          <a:noFill/>
        </p:spPr>
      </p:pic>
      <p:sp>
        <p:nvSpPr>
          <p:cNvPr id="3" name="Rectangle 2"/>
          <p:cNvSpPr/>
          <p:nvPr/>
        </p:nvSpPr>
        <p:spPr>
          <a:xfrm>
            <a:off x="540692" y="5391709"/>
            <a:ext cx="7960398" cy="1323439"/>
          </a:xfrm>
          <a:prstGeom prst="rect">
            <a:avLst/>
          </a:prstGeom>
        </p:spPr>
        <p:txBody>
          <a:bodyPr wrap="square">
            <a:spAutoFit/>
          </a:bodyPr>
          <a:lstStyle/>
          <a:p>
            <a:pPr algn="ctr"/>
            <a:r>
              <a:rPr lang="en-US" sz="2000" b="1" i="1" dirty="0" smtClean="0"/>
              <a:t>Heart from a hypertensive patient.  The left ventricle is very thick (over 2 cm).  However the rest of the heart is fairly normal in size as is typical for hypertensive heart disease. The hypertension creates a greater pressure</a:t>
            </a:r>
          </a:p>
          <a:p>
            <a:pPr algn="ctr"/>
            <a:r>
              <a:rPr lang="en-US" sz="2000" b="1" i="1" dirty="0" smtClean="0"/>
              <a:t> load on the heart to induce the hypertrophy</a:t>
            </a:r>
            <a:endParaRPr lang="en-US" sz="2000" b="1" i="1" dirty="0"/>
          </a:p>
        </p:txBody>
      </p:sp>
      <p:sp>
        <p:nvSpPr>
          <p:cNvPr id="5" name="مستطيل مستدير الزوايا 4"/>
          <p:cNvSpPr/>
          <p:nvPr/>
        </p:nvSpPr>
        <p:spPr>
          <a:xfrm>
            <a:off x="1285852" y="357166"/>
            <a:ext cx="6572296"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428596" y="1428736"/>
            <a:ext cx="4143404" cy="3500462"/>
          </a:xfrm>
          <a:prstGeom prst="rect">
            <a:avLst/>
          </a:prstGeom>
          <a:noFill/>
        </p:spPr>
      </p:pic>
      <p:sp>
        <p:nvSpPr>
          <p:cNvPr id="3" name="Rectangle 2"/>
          <p:cNvSpPr/>
          <p:nvPr/>
        </p:nvSpPr>
        <p:spPr>
          <a:xfrm>
            <a:off x="785786" y="5155370"/>
            <a:ext cx="7715304" cy="1015663"/>
          </a:xfrm>
          <a:prstGeom prst="rect">
            <a:avLst/>
          </a:prstGeom>
        </p:spPr>
        <p:txBody>
          <a:bodyPr wrap="square">
            <a:spAutoFit/>
          </a:bodyPr>
          <a:lstStyle/>
          <a:p>
            <a:pPr algn="ctr"/>
            <a:r>
              <a:rPr lang="en-US" sz="2000" b="1" i="1" dirty="0" smtClean="0"/>
              <a:t>This cross section view of the heart shows the left ventricle in the left of the picture. The heart is from a severe hypertensive.  The left ventricle is grossly thickened.  The myocardial fibers have undergone hypertrophy.</a:t>
            </a:r>
            <a:endParaRPr lang="en-US" sz="2000" b="1" i="1" dirty="0"/>
          </a:p>
        </p:txBody>
      </p:sp>
      <p:pic>
        <p:nvPicPr>
          <p:cNvPr id="5" name="Picture 2" descr="http://www.pathpedia.com/education/eatlas/imagepedia/heart-left_ventricular_hypertrophy_and_dilatation.jpeg?Width=600&amp;Format=4"/>
          <p:cNvPicPr>
            <a:picLocks noChangeAspect="1" noChangeArrowheads="1"/>
          </p:cNvPicPr>
          <p:nvPr/>
        </p:nvPicPr>
        <p:blipFill>
          <a:blip r:embed="rId4" cstate="print"/>
          <a:srcRect/>
          <a:stretch>
            <a:fillRect/>
          </a:stretch>
        </p:blipFill>
        <p:spPr bwMode="auto">
          <a:xfrm>
            <a:off x="4643438" y="1428736"/>
            <a:ext cx="4071966" cy="3500462"/>
          </a:xfrm>
          <a:prstGeom prst="rect">
            <a:avLst/>
          </a:prstGeom>
          <a:noFill/>
        </p:spPr>
      </p:pic>
      <p:sp>
        <p:nvSpPr>
          <p:cNvPr id="6" name="مستطيل مستدير الزوايا 5"/>
          <p:cNvSpPr/>
          <p:nvPr/>
        </p:nvSpPr>
        <p:spPr>
          <a:xfrm>
            <a:off x="1214414" y="357166"/>
            <a:ext cx="700092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Gothic" pitchFamily="34" charset="0"/>
              </a:rPr>
              <a:t>Left ventricular hypertrophy - Gross</a:t>
            </a:r>
            <a:endParaRPr lang="ar-SA" sz="2800" b="1" i="1" dirty="0">
              <a:solidFill>
                <a:schemeClr val="bg1"/>
              </a:solidFill>
              <a:effectLst>
                <a:outerShdw blurRad="38100" dist="38100" dir="2700000" algn="tl">
                  <a:srgbClr val="000000">
                    <a:alpha val="43137"/>
                  </a:srgbClr>
                </a:outerShdw>
              </a:effectLst>
              <a:latin typeface="Century Gothic" pitchFamily="34"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2998" y="5786454"/>
            <a:ext cx="7746654" cy="720080"/>
          </a:xfrm>
        </p:spPr>
        <p:txBody>
          <a:bodyPr>
            <a:noAutofit/>
          </a:bodyPr>
          <a:lstStyle/>
          <a:p>
            <a:pPr algn="ctr">
              <a:buNone/>
            </a:pPr>
            <a:r>
              <a:rPr lang="en-US" sz="2000" b="1" i="1" dirty="0" smtClean="0">
                <a:latin typeface="+mj-lt"/>
              </a:rPr>
              <a:t>Atherosclerosis  aorta  gross pathology shows extensive ulceration in </a:t>
            </a:r>
          </a:p>
          <a:p>
            <a:pPr algn="ctr">
              <a:buNone/>
            </a:pPr>
            <a:r>
              <a:rPr lang="en-US" sz="2000" b="1" i="1" dirty="0" smtClean="0">
                <a:latin typeface="+mj-lt"/>
              </a:rPr>
              <a:t>the plaques</a:t>
            </a:r>
            <a:endParaRPr lang="en-US" sz="2000" b="1" i="1" dirty="0">
              <a:latin typeface="+mj-lt"/>
            </a:endParaRPr>
          </a:p>
        </p:txBody>
      </p:sp>
      <p:pic>
        <p:nvPicPr>
          <p:cNvPr id="140292" name="Picture 4" descr="http://classconnection.s3.amazonaws.com/870/flashcards/646870/png/aortic_atherosclerosis1349185687546.png"/>
          <p:cNvPicPr>
            <a:picLocks noChangeAspect="1" noChangeArrowheads="1"/>
          </p:cNvPicPr>
          <p:nvPr/>
        </p:nvPicPr>
        <p:blipFill>
          <a:blip r:embed="rId2" cstate="print"/>
          <a:srcRect/>
          <a:stretch>
            <a:fillRect/>
          </a:stretch>
        </p:blipFill>
        <p:spPr bwMode="auto">
          <a:xfrm rot="5400000">
            <a:off x="2293109" y="-650091"/>
            <a:ext cx="4518264" cy="8104414"/>
          </a:xfrm>
          <a:prstGeom prst="rect">
            <a:avLst/>
          </a:prstGeom>
          <a:noFill/>
        </p:spPr>
      </p:pic>
      <p:sp>
        <p:nvSpPr>
          <p:cNvPr id="6" name="Rounded Rectangle 5"/>
          <p:cNvSpPr/>
          <p:nvPr/>
        </p:nvSpPr>
        <p:spPr>
          <a:xfrm>
            <a:off x="1571604" y="260648"/>
            <a:ext cx="5786478"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42910" y="5463147"/>
            <a:ext cx="7572428" cy="1015663"/>
          </a:xfrm>
          <a:prstGeom prst="rect">
            <a:avLst/>
          </a:prstGeom>
        </p:spPr>
        <p:txBody>
          <a:bodyPr wrap="square">
            <a:spAutoFit/>
          </a:bodyPr>
          <a:lstStyle/>
          <a:p>
            <a:pPr algn="ctr"/>
            <a:r>
              <a:rPr lang="en-GB" sz="2000" b="1" i="1" dirty="0" smtClean="0"/>
              <a:t> Histopathology of heart sections of ventricular septum showing significant </a:t>
            </a:r>
            <a:r>
              <a:rPr lang="en-GB" sz="2000" b="1" i="1" dirty="0" smtClean="0">
                <a:solidFill>
                  <a:srgbClr val="0000FF"/>
                </a:solidFill>
              </a:rPr>
              <a:t>myofiber disarray </a:t>
            </a:r>
            <a:r>
              <a:rPr lang="en-GB" sz="2000" b="1" i="1" dirty="0" smtClean="0"/>
              <a:t>and slight interstitial fibrosis indicating hypertrophic </a:t>
            </a:r>
            <a:r>
              <a:rPr lang="en-GB" sz="2000" b="1" i="1" dirty="0" err="1" smtClean="0"/>
              <a:t>cardiomyopathy</a:t>
            </a:r>
            <a:r>
              <a:rPr lang="en-GB" sz="2000" b="1" i="1" dirty="0" smtClean="0"/>
              <a:t> (HCM).</a:t>
            </a:r>
            <a:endParaRPr lang="ar-SA" sz="2000" b="1" i="1" dirty="0"/>
          </a:p>
        </p:txBody>
      </p:sp>
      <p:pic>
        <p:nvPicPr>
          <p:cNvPr id="142340" name="Picture 4" descr="Full-size image (115 K)"/>
          <p:cNvPicPr>
            <a:picLocks noChangeAspect="1" noChangeArrowheads="1"/>
          </p:cNvPicPr>
          <p:nvPr/>
        </p:nvPicPr>
        <p:blipFill>
          <a:blip r:embed="rId2" cstate="print"/>
          <a:srcRect/>
          <a:stretch>
            <a:fillRect/>
          </a:stretch>
        </p:blipFill>
        <p:spPr bwMode="auto">
          <a:xfrm>
            <a:off x="357158" y="1142984"/>
            <a:ext cx="8286808" cy="3929090"/>
          </a:xfrm>
          <a:prstGeom prst="rect">
            <a:avLst/>
          </a:prstGeom>
          <a:noFill/>
          <a:ln w="28575">
            <a:solidFill>
              <a:schemeClr val="tx1"/>
            </a:solidFill>
          </a:ln>
        </p:spPr>
      </p:pic>
      <p:sp>
        <p:nvSpPr>
          <p:cNvPr id="5" name="مستطيل 4"/>
          <p:cNvSpPr/>
          <p:nvPr/>
        </p:nvSpPr>
        <p:spPr>
          <a:xfrm>
            <a:off x="500034" y="5072074"/>
            <a:ext cx="3929090"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haematoxylin-eosin stain</a:t>
            </a:r>
            <a:endParaRPr lang="ar-SA" sz="2400" i="1" dirty="0">
              <a:effectLst>
                <a:outerShdw blurRad="38100" dist="38100" dir="2700000" algn="tl">
                  <a:srgbClr val="000000">
                    <a:alpha val="43137"/>
                  </a:srgbClr>
                </a:outerShdw>
              </a:effectLst>
            </a:endParaRPr>
          </a:p>
        </p:txBody>
      </p:sp>
      <p:sp>
        <p:nvSpPr>
          <p:cNvPr id="6" name="مستطيل 5"/>
          <p:cNvSpPr/>
          <p:nvPr/>
        </p:nvSpPr>
        <p:spPr>
          <a:xfrm>
            <a:off x="4786314" y="5090710"/>
            <a:ext cx="3714776" cy="461665"/>
          </a:xfrm>
          <a:prstGeom prst="rect">
            <a:avLst/>
          </a:prstGeom>
        </p:spPr>
        <p:txBody>
          <a:bodyPr wrap="square">
            <a:spAutoFit/>
          </a:bodyPr>
          <a:lstStyle/>
          <a:p>
            <a:pPr algn="ctr"/>
            <a:r>
              <a:rPr lang="en-GB" sz="2400" b="1" i="1" dirty="0" smtClean="0">
                <a:solidFill>
                  <a:prstClr val="black"/>
                </a:solidFill>
                <a:effectLst>
                  <a:outerShdw blurRad="38100" dist="38100" dir="2700000" algn="tl">
                    <a:srgbClr val="000000">
                      <a:alpha val="43137"/>
                    </a:srgbClr>
                  </a:outerShdw>
                </a:effectLst>
              </a:rPr>
              <a:t>Masson's trichrome stain </a:t>
            </a:r>
            <a:endParaRPr lang="ar-SA" sz="2400" i="1" dirty="0">
              <a:effectLst>
                <a:outerShdw blurRad="38100" dist="38100" dir="2700000" algn="tl">
                  <a:srgbClr val="000000">
                    <a:alpha val="43137"/>
                  </a:srgbClr>
                </a:outerShdw>
              </a:effectLst>
            </a:endParaRPr>
          </a:p>
        </p:txBody>
      </p:sp>
      <p:sp>
        <p:nvSpPr>
          <p:cNvPr id="7" name="مستطيل مستدير الزوايا 6"/>
          <p:cNvSpPr/>
          <p:nvPr/>
        </p:nvSpPr>
        <p:spPr>
          <a:xfrm>
            <a:off x="1500166" y="357166"/>
            <a:ext cx="5929354"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rPr>
              <a:t>Hypertrophic Cardiomyopathy - LPF</a:t>
            </a:r>
            <a:endParaRPr lang="ar-SA" sz="2800" b="1"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1" name="Rectangle 1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8278" y="3786190"/>
            <a:ext cx="5174316" cy="1714512"/>
          </a:xfrm>
        </p:spPr>
        <p:txBody>
          <a:bodyPr>
            <a:noAutofit/>
          </a:bodyPr>
          <a:lstStyle/>
          <a:p>
            <a:pPr algn="ctr"/>
            <a:r>
              <a:rPr lang="ar-SA" sz="4400" b="1" i="1" dirty="0" smtClean="0">
                <a:solidFill>
                  <a:srgbClr val="66FFFF"/>
                </a:solidFill>
                <a:effectLst>
                  <a:outerShdw blurRad="38100" dist="38100" dir="2700000" algn="tl">
                    <a:srgbClr val="000000">
                      <a:alpha val="43137"/>
                    </a:srgbClr>
                  </a:outerShdw>
                </a:effectLst>
                <a:latin typeface="Aharoni" pitchFamily="2" charset="-79"/>
              </a:rPr>
              <a:t> </a:t>
            </a:r>
            <a:r>
              <a:rPr lang="en-US" sz="4400" b="1" i="1" dirty="0" smtClean="0">
                <a:solidFill>
                  <a:srgbClr val="66FFFF"/>
                </a:solidFill>
                <a:effectLst>
                  <a:outerShdw blurRad="38100" dist="38100" dir="2700000" algn="tl">
                    <a:srgbClr val="000000">
                      <a:alpha val="43137"/>
                    </a:srgbClr>
                  </a:outerShdw>
                </a:effectLst>
                <a:latin typeface="Aharoni" pitchFamily="2" charset="-79"/>
                <a:cs typeface="Aharoni" pitchFamily="2" charset="-79"/>
              </a:rPr>
              <a:t>Myocardial Infarction</a:t>
            </a:r>
            <a:endParaRPr lang="en-US" sz="4400" b="1" i="1" dirty="0">
              <a:solidFill>
                <a:srgbClr val="66FF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6" name="Rectangle 5"/>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071670" y="857232"/>
            <a:ext cx="5000660" cy="4929223"/>
          </a:xfrm>
          <a:prstGeom prst="rect">
            <a:avLst/>
          </a:prstGeom>
          <a:noFill/>
          <a:ln>
            <a:solidFill>
              <a:schemeClr val="tx1"/>
            </a:solidFill>
          </a:ln>
        </p:spPr>
      </p:pic>
      <p:sp>
        <p:nvSpPr>
          <p:cNvPr id="5" name="مستطيل 4"/>
          <p:cNvSpPr/>
          <p:nvPr/>
        </p:nvSpPr>
        <p:spPr>
          <a:xfrm>
            <a:off x="1285852" y="5864386"/>
            <a:ext cx="6715172" cy="707886"/>
          </a:xfrm>
          <a:prstGeom prst="rect">
            <a:avLst/>
          </a:prstGeom>
        </p:spPr>
        <p:txBody>
          <a:bodyPr wrap="square">
            <a:spAutoFit/>
          </a:bodyPr>
          <a:lstStyle/>
          <a:p>
            <a:pPr algn="ctr"/>
            <a:r>
              <a:rPr lang="en-US" sz="2000" b="1" i="1" dirty="0" smtClean="0"/>
              <a:t>Complications that might occur : arrhythmias , ventricular aneurysm, rupture of myocardium, cardiac tamponade and others . </a:t>
            </a:r>
            <a:endParaRPr lang="en-US" sz="2000" b="1" i="1" dirty="0"/>
          </a:p>
        </p:txBody>
      </p:sp>
      <p:sp>
        <p:nvSpPr>
          <p:cNvPr id="6" name="مستطيل مستدير الزوايا 5"/>
          <p:cNvSpPr/>
          <p:nvPr/>
        </p:nvSpPr>
        <p:spPr>
          <a:xfrm>
            <a:off x="1571604" y="214290"/>
            <a:ext cx="6072230"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1928794" y="1000108"/>
            <a:ext cx="5214974" cy="4445116"/>
          </a:xfrm>
          <a:prstGeom prst="rect">
            <a:avLst/>
          </a:prstGeom>
          <a:noFill/>
        </p:spPr>
      </p:pic>
      <p:sp>
        <p:nvSpPr>
          <p:cNvPr id="3" name="Rectangle 2"/>
          <p:cNvSpPr/>
          <p:nvPr/>
        </p:nvSpPr>
        <p:spPr>
          <a:xfrm>
            <a:off x="1428728" y="5628047"/>
            <a:ext cx="6286544"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1500166" y="285728"/>
            <a:ext cx="6072230"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CS</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500034" y="857232"/>
            <a:ext cx="7721010" cy="4786346"/>
          </a:xfrm>
          <a:prstGeom prst="rect">
            <a:avLst/>
          </a:prstGeom>
          <a:noFill/>
        </p:spPr>
      </p:pic>
      <p:pic>
        <p:nvPicPr>
          <p:cNvPr id="3" name="Picture 4" descr="Boehringer"/>
          <p:cNvPicPr>
            <a:picLocks noChangeAspect="1" noChangeArrowheads="1"/>
          </p:cNvPicPr>
          <p:nvPr/>
        </p:nvPicPr>
        <p:blipFill>
          <a:blip r:embed="rId3" cstate="print"/>
          <a:srcRect/>
          <a:stretch>
            <a:fillRect/>
          </a:stretch>
        </p:blipFill>
        <p:spPr bwMode="auto">
          <a:xfrm>
            <a:off x="285720" y="6572272"/>
            <a:ext cx="1318944" cy="285728"/>
          </a:xfrm>
          <a:prstGeom prst="rect">
            <a:avLst/>
          </a:prstGeom>
          <a:noFill/>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dirty="0" smtClean="0">
                <a:solidFill>
                  <a:schemeClr val="bg1"/>
                </a:solidFill>
              </a:rPr>
              <a:t>Myocardial Infarction</a:t>
            </a:r>
            <a:endParaRPr lang="ar-SA" sz="2800" b="1" dirty="0">
              <a:solidFill>
                <a:schemeClr val="bg1"/>
              </a:solidFill>
            </a:endParaRPr>
          </a:p>
        </p:txBody>
      </p:sp>
      <p:sp>
        <p:nvSpPr>
          <p:cNvPr id="5" name="مستطيل 4"/>
          <p:cNvSpPr/>
          <p:nvPr/>
        </p:nvSpPr>
        <p:spPr>
          <a:xfrm>
            <a:off x="714348" y="5643578"/>
            <a:ext cx="7286676" cy="923330"/>
          </a:xfrm>
          <a:prstGeom prst="rect">
            <a:avLst/>
          </a:prstGeom>
        </p:spPr>
        <p:txBody>
          <a:bodyPr wrap="square">
            <a:spAutoFit/>
          </a:bodyPr>
          <a:lstStyle/>
          <a:p>
            <a:pPr algn="ctr"/>
            <a:r>
              <a:rPr lang="en-US" b="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058054" y="3519010"/>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575257" y="3418859"/>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80312" y="6669359"/>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1" dirty="0" smtClean="0">
                <a:solidFill>
                  <a:schemeClr val="accent2">
                    <a:lumMod val="50000"/>
                  </a:schemeClr>
                </a:solidFill>
              </a:rPr>
              <a:t>CVS- Pract. - 55</a:t>
            </a:r>
            <a:endParaRPr lang="en-US" sz="1000" b="1" i="1" dirty="0">
              <a:solidFill>
                <a:schemeClr val="accent2">
                  <a:lumMod val="50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ath.utah.edu/casepath/cv%20cases/CV%20Case%205%20comp_files/image087.jpg"/>
          <p:cNvPicPr>
            <a:picLocks noChangeAspect="1" noChangeArrowheads="1"/>
          </p:cNvPicPr>
          <p:nvPr/>
        </p:nvPicPr>
        <p:blipFill>
          <a:blip r:embed="rId2" cstate="print"/>
          <a:srcRect/>
          <a:stretch>
            <a:fillRect/>
          </a:stretch>
        </p:blipFill>
        <p:spPr bwMode="auto">
          <a:xfrm>
            <a:off x="467544" y="260648"/>
            <a:ext cx="5445249" cy="5564272"/>
          </a:xfrm>
          <a:prstGeom prst="rect">
            <a:avLst/>
          </a:prstGeom>
          <a:noFill/>
        </p:spPr>
      </p:pic>
      <p:sp>
        <p:nvSpPr>
          <p:cNvPr id="5" name="Rectangle 4"/>
          <p:cNvSpPr/>
          <p:nvPr/>
        </p:nvSpPr>
        <p:spPr>
          <a:xfrm>
            <a:off x="6084168" y="332656"/>
            <a:ext cx="2699792" cy="4801314"/>
          </a:xfrm>
          <a:prstGeom prst="rect">
            <a:avLst/>
          </a:prstGeom>
        </p:spPr>
        <p:txBody>
          <a:bodyPr wrap="square">
            <a:spAutoFit/>
          </a:bodyPr>
          <a:lstStyle/>
          <a:p>
            <a:pPr lvl="0" fontAlgn="base">
              <a:spcBef>
                <a:spcPct val="0"/>
              </a:spcBef>
              <a:spcAft>
                <a:spcPct val="0"/>
              </a:spcAft>
            </a:pPr>
            <a:r>
              <a:rPr lang="en-US" dirty="0" smtClean="0">
                <a:latin typeface="Arial" charset="0"/>
                <a:cs typeface="Arial" charset="0"/>
              </a:rPr>
              <a:t>Right coronary ostium, patent</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Left circumflex artery, patent</a:t>
            </a:r>
            <a:endParaRPr lang="en-US" sz="1400" dirty="0" smtClean="0">
              <a:latin typeface="Arial" charset="0"/>
              <a:cs typeface="Arial" charset="0"/>
            </a:endParaRPr>
          </a:p>
          <a:p>
            <a:pPr lvl="0" eaLnBrk="0" fontAlgn="base" hangingPunct="0">
              <a:spcBef>
                <a:spcPct val="0"/>
              </a:spcBef>
              <a:spcAft>
                <a:spcPct val="0"/>
              </a:spcAft>
            </a:pPr>
            <a:endParaRPr lang="en-US" sz="10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Aortic valve</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Residual normal myocardium</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Free wall of left ventricle</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Markedly thinned left ventricular apex</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  </a:t>
            </a:r>
            <a:endParaRPr lang="en-US" sz="1400" dirty="0" smtClean="0">
              <a:latin typeface="Arial" charset="0"/>
              <a:cs typeface="Arial" charset="0"/>
            </a:endParaRPr>
          </a:p>
          <a:p>
            <a:pPr lvl="0" eaLnBrk="0" fontAlgn="base" hangingPunct="0">
              <a:spcBef>
                <a:spcPct val="0"/>
              </a:spcBef>
              <a:spcAft>
                <a:spcPct val="0"/>
              </a:spcAft>
            </a:pPr>
            <a:r>
              <a:rPr lang="en-US" dirty="0" smtClean="0">
                <a:latin typeface="Arial" charset="0"/>
                <a:cs typeface="Arial" charset="0"/>
              </a:rPr>
              <a:t>Septal wall </a:t>
            </a:r>
            <a:endParaRPr lang="en-US" sz="4000" dirty="0" smtClean="0">
              <a:latin typeface="Arial" charset="0"/>
              <a:cs typeface="Arial" charset="0"/>
            </a:endParaRPr>
          </a:p>
        </p:txBody>
      </p:sp>
      <p:cxnSp>
        <p:nvCxnSpPr>
          <p:cNvPr id="7" name="Straight Arrow Connector 6"/>
          <p:cNvCxnSpPr>
            <a:stCxn id="5" idx="1"/>
          </p:cNvCxnSpPr>
          <p:nvPr/>
        </p:nvCxnSpPr>
        <p:spPr>
          <a:xfrm flipH="1" flipV="1">
            <a:off x="4572000" y="2276872"/>
            <a:ext cx="1512168" cy="456441"/>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1"/>
          </p:cNvCxnSpPr>
          <p:nvPr/>
        </p:nvCxnSpPr>
        <p:spPr>
          <a:xfrm flipH="1">
            <a:off x="3491880" y="2733313"/>
            <a:ext cx="2592288" cy="1127735"/>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195736" y="692696"/>
            <a:ext cx="3816424" cy="144016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851920" y="1340768"/>
            <a:ext cx="2232248" cy="50405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347864" y="2060848"/>
            <a:ext cx="2808312" cy="216024"/>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04048" y="3501008"/>
            <a:ext cx="1080120" cy="288032"/>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292080" y="4077072"/>
            <a:ext cx="792088" cy="36004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123728" y="4869160"/>
            <a:ext cx="3960440" cy="144016"/>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7" name="Left Arrow 26"/>
          <p:cNvSpPr/>
          <p:nvPr/>
        </p:nvSpPr>
        <p:spPr>
          <a:xfrm>
            <a:off x="2411760" y="5085184"/>
            <a:ext cx="936104" cy="36004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FF"/>
                </a:solidFill>
              </a:rPr>
              <a:t>Infarction</a:t>
            </a:r>
            <a:endParaRPr lang="en-US" sz="900" b="1" dirty="0">
              <a:solidFill>
                <a:srgbClr val="0000FF"/>
              </a:solidFill>
            </a:endParaRPr>
          </a:p>
        </p:txBody>
      </p:sp>
      <p:sp>
        <p:nvSpPr>
          <p:cNvPr id="28" name="Left Arrow 27"/>
          <p:cNvSpPr/>
          <p:nvPr/>
        </p:nvSpPr>
        <p:spPr>
          <a:xfrm rot="7817445">
            <a:off x="476920" y="4670211"/>
            <a:ext cx="502845" cy="288032"/>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95536" y="5805264"/>
            <a:ext cx="7992888" cy="954107"/>
          </a:xfrm>
          <a:prstGeom prst="rect">
            <a:avLst/>
          </a:prstGeom>
        </p:spPr>
        <p:txBody>
          <a:bodyPr wrap="square">
            <a:spAutoFit/>
          </a:bodyPr>
          <a:lstStyle/>
          <a:p>
            <a:pPr algn="ctr"/>
            <a:r>
              <a:rPr lang="en-US" b="1" dirty="0" smtClean="0"/>
              <a:t>The heart is opened showing the left ventricle.  There is a </a:t>
            </a:r>
            <a:r>
              <a:rPr lang="en-US" sz="2000" b="1" dirty="0" smtClean="0">
                <a:solidFill>
                  <a:srgbClr val="0000FF"/>
                </a:solidFill>
              </a:rPr>
              <a:t>Massive Transmural Infarction </a:t>
            </a:r>
            <a:r>
              <a:rPr lang="en-US" b="1" dirty="0" smtClean="0"/>
              <a:t>extending around the entire wall between the white arrows.</a:t>
            </a:r>
            <a:endParaRPr lang="en-US" b="1" dirty="0"/>
          </a:p>
        </p:txBody>
      </p:sp>
      <p:sp>
        <p:nvSpPr>
          <p:cNvPr id="30" name="Left Arrow 29"/>
          <p:cNvSpPr/>
          <p:nvPr/>
        </p:nvSpPr>
        <p:spPr>
          <a:xfrm rot="14512483">
            <a:off x="306887" y="2954538"/>
            <a:ext cx="936104" cy="36004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900" b="1" dirty="0" smtClean="0">
                <a:solidFill>
                  <a:srgbClr val="0000FF"/>
                </a:solidFill>
              </a:rPr>
              <a:t> Infarction</a:t>
            </a:r>
            <a:endParaRPr lang="en-US" sz="900" b="1" dirty="0">
              <a:solidFill>
                <a:srgbClr val="0000FF"/>
              </a:solidFill>
            </a:endParaRPr>
          </a:p>
        </p:txBody>
      </p:sp>
      <p:sp>
        <p:nvSpPr>
          <p:cNvPr id="47" name="مستطيل مستدير الزوايا 4"/>
          <p:cNvSpPr/>
          <p:nvPr/>
        </p:nvSpPr>
        <p:spPr>
          <a:xfrm>
            <a:off x="467544" y="188640"/>
            <a:ext cx="5472608" cy="500066"/>
          </a:xfrm>
          <a:prstGeom prst="roundRect">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19" name="Rectangle 1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21" name="Rectangle 20"/>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14414" y="5929330"/>
            <a:ext cx="6454500" cy="417530"/>
          </a:xfrm>
        </p:spPr>
        <p:txBody>
          <a:bodyPr>
            <a:noAutofit/>
          </a:bodyPr>
          <a:lstStyle/>
          <a:p>
            <a:pPr algn="ctr"/>
            <a:r>
              <a:rPr lang="en-US" sz="2000" b="1" i="1" dirty="0" smtClean="0">
                <a:solidFill>
                  <a:schemeClr val="tx1"/>
                </a:solidFill>
                <a:latin typeface="Aharoni" pitchFamily="2" charset="-79"/>
                <a:cs typeface="Aharoni" pitchFamily="2" charset="-79"/>
              </a:rPr>
              <a:t>Transmural myocardial infarct at </a:t>
            </a:r>
            <a:r>
              <a:rPr lang="en-US" sz="3200" b="1" i="1" dirty="0" smtClean="0">
                <a:solidFill>
                  <a:schemeClr val="tx1"/>
                </a:solidFill>
                <a:latin typeface="Aharoni" pitchFamily="2" charset="-79"/>
                <a:cs typeface="Aharoni" pitchFamily="2" charset="-79"/>
              </a:rPr>
              <a:t>2</a:t>
            </a:r>
            <a:r>
              <a:rPr lang="en-US" sz="2000" b="1" i="1" dirty="0" smtClean="0">
                <a:solidFill>
                  <a:schemeClr val="tx1"/>
                </a:solidFill>
                <a:latin typeface="Aharoni" pitchFamily="2" charset="-79"/>
                <a:cs typeface="Aharoni" pitchFamily="2" charset="-79"/>
              </a:rPr>
              <a:t> weeks</a:t>
            </a:r>
            <a:endParaRPr lang="ar-SA" sz="2000" b="1" i="1" dirty="0">
              <a:solidFill>
                <a:schemeClr val="tx1"/>
              </a:solidFill>
              <a:latin typeface="Aharoni" pitchFamily="2" charset="-79"/>
            </a:endParaRPr>
          </a:p>
        </p:txBody>
      </p:sp>
      <p:pic>
        <p:nvPicPr>
          <p:cNvPr id="161794" name="Picture 2" descr="205MI2wkhp2_small"/>
          <p:cNvPicPr>
            <a:picLocks noChangeAspect="1" noChangeArrowheads="1"/>
          </p:cNvPicPr>
          <p:nvPr/>
        </p:nvPicPr>
        <p:blipFill>
          <a:blip r:embed="rId2" cstate="print"/>
          <a:srcRect/>
          <a:stretch>
            <a:fillRect/>
          </a:stretch>
        </p:blipFill>
        <p:spPr bwMode="auto">
          <a:xfrm>
            <a:off x="642910" y="1071546"/>
            <a:ext cx="7643866" cy="4714908"/>
          </a:xfrm>
          <a:prstGeom prst="rect">
            <a:avLst/>
          </a:prstGeom>
          <a:noFill/>
        </p:spPr>
      </p:pic>
      <p:sp>
        <p:nvSpPr>
          <p:cNvPr id="5" name="مستطيل مستدير الزوايا 4"/>
          <p:cNvSpPr/>
          <p:nvPr/>
        </p:nvSpPr>
        <p:spPr>
          <a:xfrm>
            <a:off x="1571604" y="285728"/>
            <a:ext cx="5857916"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descr="12 c"/>
          <p:cNvPicPr>
            <a:picLocks noChangeAspect="1" noChangeArrowheads="1"/>
          </p:cNvPicPr>
          <p:nvPr/>
        </p:nvPicPr>
        <p:blipFill>
          <a:blip r:embed="rId3" cstate="print"/>
          <a:srcRect/>
          <a:stretch>
            <a:fillRect/>
          </a:stretch>
        </p:blipFill>
        <p:spPr bwMode="auto">
          <a:xfrm>
            <a:off x="571472" y="857232"/>
            <a:ext cx="7929618" cy="429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مستدير الزوايا 4"/>
          <p:cNvSpPr/>
          <p:nvPr/>
        </p:nvSpPr>
        <p:spPr>
          <a:xfrm>
            <a:off x="1714480" y="214290"/>
            <a:ext cx="5929354"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TextBox 2"/>
          <p:cNvSpPr txBox="1">
            <a:spLocks noChangeArrowheads="1"/>
          </p:cNvSpPr>
          <p:nvPr/>
        </p:nvSpPr>
        <p:spPr bwMode="auto">
          <a:xfrm>
            <a:off x="320551" y="5237820"/>
            <a:ext cx="8355905" cy="1200329"/>
          </a:xfrm>
          <a:prstGeom prst="rect">
            <a:avLst/>
          </a:prstGeom>
          <a:noFill/>
          <a:ln w="9525">
            <a:noFill/>
            <a:miter lim="800000"/>
            <a:headEnd/>
            <a:tailEnd/>
          </a:ln>
        </p:spPr>
        <p:txBody>
          <a:bodyPr wrap="square">
            <a:spAutoFit/>
          </a:bodyPr>
          <a:lstStyle/>
          <a:p>
            <a:pPr marL="534988" indent="-534988"/>
            <a:r>
              <a:rPr lang="en-US" i="1" dirty="0" smtClean="0">
                <a:latin typeface="+mj-lt"/>
              </a:rPr>
              <a:t>1- </a:t>
            </a:r>
            <a:r>
              <a:rPr lang="en-US" b="1" i="1" dirty="0" smtClean="0">
                <a:latin typeface="+mj-lt"/>
              </a:rPr>
              <a:t>Patchy </a:t>
            </a:r>
            <a:r>
              <a:rPr lang="en-US" b="1" i="1" dirty="0">
                <a:latin typeface="+mj-lt"/>
              </a:rPr>
              <a:t>coagulative necrosis of myocardial </a:t>
            </a:r>
            <a:r>
              <a:rPr lang="en-US" b="1" i="1" dirty="0" smtClean="0">
                <a:latin typeface="+mj-lt"/>
              </a:rPr>
              <a:t>fibers</a:t>
            </a:r>
            <a:r>
              <a:rPr lang="en-US" i="1" dirty="0" smtClean="0">
                <a:latin typeface="+mj-lt"/>
              </a:rPr>
              <a:t>. </a:t>
            </a:r>
            <a:r>
              <a:rPr lang="en-US" i="1" dirty="0">
                <a:latin typeface="+mj-lt"/>
              </a:rPr>
              <a:t>The dead muscle </a:t>
            </a:r>
            <a:r>
              <a:rPr lang="en-US" i="1" dirty="0" smtClean="0">
                <a:latin typeface="+mj-lt"/>
              </a:rPr>
              <a:t>fibers </a:t>
            </a:r>
            <a:r>
              <a:rPr lang="en-US" i="1" dirty="0">
                <a:latin typeface="+mj-lt"/>
              </a:rPr>
              <a:t>are structureless and </a:t>
            </a:r>
            <a:r>
              <a:rPr lang="en-US" i="1" dirty="0" smtClean="0">
                <a:latin typeface="+mj-lt"/>
              </a:rPr>
              <a:t>hyaline with loss of nuclei and striations.</a:t>
            </a:r>
            <a:endParaRPr lang="en-US" i="1" dirty="0">
              <a:latin typeface="+mj-lt"/>
            </a:endParaRPr>
          </a:p>
          <a:p>
            <a:pPr marL="534988" indent="-534988"/>
            <a:r>
              <a:rPr lang="en-US" i="1" dirty="0" smtClean="0">
                <a:latin typeface="+mj-lt"/>
              </a:rPr>
              <a:t>2-  </a:t>
            </a:r>
            <a:r>
              <a:rPr lang="en-US" b="1" i="1" dirty="0" smtClean="0">
                <a:latin typeface="+mj-lt"/>
              </a:rPr>
              <a:t>Chronic ischemic fibrous scar </a:t>
            </a:r>
            <a:r>
              <a:rPr lang="en-US" i="1" dirty="0" smtClean="0">
                <a:latin typeface="+mj-lt"/>
              </a:rPr>
              <a:t>replacing dead myocardial fibers . </a:t>
            </a:r>
          </a:p>
          <a:p>
            <a:pPr marL="534988" indent="-534988"/>
            <a:r>
              <a:rPr lang="en-US" i="1" dirty="0" smtClean="0">
                <a:latin typeface="+mj-lt"/>
              </a:rPr>
              <a:t>3-  </a:t>
            </a:r>
            <a:r>
              <a:rPr lang="en-US" b="1" i="1" dirty="0" smtClean="0">
                <a:latin typeface="+mj-lt"/>
              </a:rPr>
              <a:t>The remaining myocardial fibers </a:t>
            </a:r>
            <a:r>
              <a:rPr lang="en-US" i="1" dirty="0" smtClean="0">
                <a:latin typeface="+mj-lt"/>
              </a:rPr>
              <a:t>show enlarged nuclei due to ventricular hypertrophy .</a:t>
            </a:r>
            <a:endParaRPr lang="en-US" i="1" dirty="0">
              <a:latin typeface="+mj-lt"/>
            </a:endParaRPr>
          </a:p>
        </p:txBody>
      </p:sp>
      <p:sp>
        <p:nvSpPr>
          <p:cNvPr id="8" name="مستطيل مستدير الزوايا 7"/>
          <p:cNvSpPr/>
          <p:nvPr/>
        </p:nvSpPr>
        <p:spPr>
          <a:xfrm>
            <a:off x="4286248" y="1357298"/>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ar-SA" b="1" dirty="0"/>
          </a:p>
        </p:txBody>
      </p:sp>
      <p:sp>
        <p:nvSpPr>
          <p:cNvPr id="9" name="مستطيل مستدير الزوايا 8"/>
          <p:cNvSpPr/>
          <p:nvPr/>
        </p:nvSpPr>
        <p:spPr>
          <a:xfrm>
            <a:off x="3214678" y="234888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ar-SA" b="1" dirty="0"/>
          </a:p>
        </p:txBody>
      </p:sp>
      <p:sp>
        <p:nvSpPr>
          <p:cNvPr id="10" name="مستطيل مستدير الزوايا 9"/>
          <p:cNvSpPr/>
          <p:nvPr/>
        </p:nvSpPr>
        <p:spPr>
          <a:xfrm>
            <a:off x="5357818" y="3645024"/>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ar-SA" b="1" dirty="0"/>
          </a:p>
        </p:txBody>
      </p:sp>
      <p:sp>
        <p:nvSpPr>
          <p:cNvPr id="12" name="Rectangle 11"/>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3" name="Rectangle 12"/>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62" name="Picture 2" descr="http://4.bp.blogspot.com/-E7hUo8aXPgA/UEwLRChm0_I/AAAAAAAAHz0/RMInN4yizhs/s1600/acute_myocardial_infarct.jpg"/>
          <p:cNvPicPr>
            <a:picLocks noChangeAspect="1" noChangeArrowheads="1"/>
          </p:cNvPicPr>
          <p:nvPr/>
        </p:nvPicPr>
        <p:blipFill>
          <a:blip r:embed="rId2" cstate="print"/>
          <a:srcRect/>
          <a:stretch>
            <a:fillRect/>
          </a:stretch>
        </p:blipFill>
        <p:spPr bwMode="auto">
          <a:xfrm>
            <a:off x="683568" y="979588"/>
            <a:ext cx="7704856" cy="4235362"/>
          </a:xfrm>
          <a:prstGeom prst="rect">
            <a:avLst/>
          </a:prstGeom>
          <a:noFill/>
          <a:ln w="28575">
            <a:solidFill>
              <a:schemeClr val="tx1"/>
            </a:solidFill>
          </a:ln>
        </p:spPr>
      </p:pic>
      <p:sp>
        <p:nvSpPr>
          <p:cNvPr id="5" name="مستطيل 4"/>
          <p:cNvSpPr/>
          <p:nvPr/>
        </p:nvSpPr>
        <p:spPr>
          <a:xfrm>
            <a:off x="357158" y="5278481"/>
            <a:ext cx="7929618" cy="1508105"/>
          </a:xfrm>
          <a:prstGeom prst="rect">
            <a:avLst/>
          </a:prstGeom>
        </p:spPr>
        <p:txBody>
          <a:bodyPr wrap="square">
            <a:spAutoFit/>
          </a:bodyPr>
          <a:lstStyle/>
          <a:p>
            <a:pPr algn="ctr"/>
            <a:r>
              <a:rPr lang="en-GB" sz="2000" b="1" i="1" dirty="0" smtClean="0">
                <a:solidFill>
                  <a:srgbClr val="0000FF"/>
                </a:solidFill>
              </a:rPr>
              <a:t>Myocardial infarct </a:t>
            </a:r>
            <a:r>
              <a:rPr lang="en-GB" b="1" i="1" dirty="0" smtClean="0"/>
              <a:t>- circumscribed area of ischemic necrosis - coagulative necrosis. In the first 12 - 24 hours, myocardial fibers are still well delineated, with intense eosinophilic (pink) cytoplasm, but lost their transversal striations and the nucleus (left side of the picture). Notice a few myocardial fibers showing hypertrophy (increased size of the </a:t>
            </a:r>
            <a:r>
              <a:rPr lang="en-GB" b="1" i="1" dirty="0" err="1" smtClean="0"/>
              <a:t>fiber</a:t>
            </a:r>
            <a:r>
              <a:rPr lang="en-GB" b="1" i="1" dirty="0" smtClean="0"/>
              <a:t>, irregular shape of the nuclei) </a:t>
            </a:r>
            <a:endParaRPr lang="ar-SA" i="1" dirty="0"/>
          </a:p>
        </p:txBody>
      </p:sp>
      <p:sp>
        <p:nvSpPr>
          <p:cNvPr id="7" name="مستطيل مستدير الزوايا 4"/>
          <p:cNvSpPr/>
          <p:nvPr/>
        </p:nvSpPr>
        <p:spPr>
          <a:xfrm>
            <a:off x="1571604" y="214290"/>
            <a:ext cx="6286544"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descr="http://3.bp.blogspot.com/-tDdQtu_CJzA/UEwLrsDoFpI/AAAAAAAAHz8/lMnKMT7QuCw/s320/acute_myocardial_infarct_02.jpg"/>
          <p:cNvPicPr>
            <a:picLocks noChangeAspect="1" noChangeArrowheads="1"/>
          </p:cNvPicPr>
          <p:nvPr/>
        </p:nvPicPr>
        <p:blipFill>
          <a:blip r:embed="rId2" cstate="print"/>
          <a:srcRect/>
          <a:stretch>
            <a:fillRect/>
          </a:stretch>
        </p:blipFill>
        <p:spPr bwMode="auto">
          <a:xfrm>
            <a:off x="467544" y="966478"/>
            <a:ext cx="7992888" cy="4248472"/>
          </a:xfrm>
          <a:prstGeom prst="rect">
            <a:avLst/>
          </a:prstGeom>
          <a:noFill/>
          <a:ln w="28575">
            <a:solidFill>
              <a:schemeClr val="tx1"/>
            </a:solidFill>
          </a:ln>
        </p:spPr>
      </p:pic>
      <p:sp>
        <p:nvSpPr>
          <p:cNvPr id="4" name="مستطيل 3"/>
          <p:cNvSpPr/>
          <p:nvPr/>
        </p:nvSpPr>
        <p:spPr>
          <a:xfrm>
            <a:off x="395536" y="5391709"/>
            <a:ext cx="7962678" cy="1323439"/>
          </a:xfrm>
          <a:prstGeom prst="rect">
            <a:avLst/>
          </a:prstGeom>
        </p:spPr>
        <p:txBody>
          <a:bodyPr wrap="square">
            <a:spAutoFit/>
          </a:bodyPr>
          <a:lstStyle/>
          <a:p>
            <a:pPr algn="ctr"/>
            <a:r>
              <a:rPr lang="en-GB" sz="2000" b="1" i="1" dirty="0" smtClean="0">
                <a:solidFill>
                  <a:srgbClr val="0000FF"/>
                </a:solidFill>
              </a:rPr>
              <a:t>Recent myocardial infarct </a:t>
            </a:r>
            <a:r>
              <a:rPr lang="en-GB" sz="2000" b="1" i="1" dirty="0" smtClean="0"/>
              <a:t>(in the first 12 - 24 hours): myocardial fibers are still well delineated, with intense eosinophilic (pink) cytoplasm, but lost their transversal striations and the nucleus. The interstitial space may be infiltrated with red blood cells. </a:t>
            </a:r>
            <a:endParaRPr lang="ar-SA" sz="2000" i="1" dirty="0"/>
          </a:p>
        </p:txBody>
      </p:sp>
      <p:sp>
        <p:nvSpPr>
          <p:cNvPr id="6" name="مستطيل مستدير الزوايا 4"/>
          <p:cNvSpPr/>
          <p:nvPr/>
        </p:nvSpPr>
        <p:spPr>
          <a:xfrm>
            <a:off x="1500166" y="285728"/>
            <a:ext cx="6286544"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LPF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www.jazannurses.com/mkportal/modules/gallery/album/a_132.jpg"/>
          <p:cNvPicPr>
            <a:picLocks noChangeAspect="1" noChangeArrowheads="1"/>
          </p:cNvPicPr>
          <p:nvPr/>
        </p:nvPicPr>
        <p:blipFill>
          <a:blip r:embed="rId3" cstate="print"/>
          <a:srcRect/>
          <a:stretch>
            <a:fillRect/>
          </a:stretch>
        </p:blipFill>
        <p:spPr bwMode="auto">
          <a:xfrm>
            <a:off x="428596" y="1071546"/>
            <a:ext cx="8175852" cy="4214842"/>
          </a:xfrm>
          <a:prstGeom prst="rect">
            <a:avLst/>
          </a:prstGeom>
          <a:noFill/>
        </p:spPr>
      </p:pic>
      <p:sp>
        <p:nvSpPr>
          <p:cNvPr id="6" name="Rectangle 5"/>
          <p:cNvSpPr/>
          <p:nvPr/>
        </p:nvSpPr>
        <p:spPr>
          <a:xfrm>
            <a:off x="323528" y="5286388"/>
            <a:ext cx="8320438" cy="1384995"/>
          </a:xfrm>
          <a:prstGeom prst="rect">
            <a:avLst/>
          </a:prstGeom>
        </p:spPr>
        <p:txBody>
          <a:bodyPr wrap="square">
            <a:spAutoFit/>
          </a:bodyPr>
          <a:lstStyle/>
          <a:p>
            <a:pPr algn="ctr"/>
            <a:r>
              <a:rPr lang="en-US" sz="2400" b="1" i="1" dirty="0" smtClean="0">
                <a:solidFill>
                  <a:srgbClr val="0000FF"/>
                </a:solidFill>
                <a:latin typeface="+mj-lt"/>
              </a:rPr>
              <a:t>Severe atherosclerosis of the aorta </a:t>
            </a:r>
            <a:r>
              <a:rPr lang="en-US" sz="2000" b="1" i="1" dirty="0" smtClean="0">
                <a:latin typeface="+mj-lt"/>
              </a:rPr>
              <a:t>:  the atheromatous plaques have undergone ulceration along with formation of overlying mural thrombus. </a:t>
            </a:r>
            <a:r>
              <a:rPr lang="en-US" sz="2000" b="1" i="1" dirty="0" smtClean="0"/>
              <a:t>Complications are thrombosis , hemorrhage , calcifications and aneurysmal dilatation with the distal ischemic events .</a:t>
            </a:r>
            <a:endParaRPr lang="en-US" sz="2000" i="1" dirty="0">
              <a:latin typeface="+mj-lt"/>
            </a:endParaRPr>
          </a:p>
        </p:txBody>
      </p:sp>
      <p:sp>
        <p:nvSpPr>
          <p:cNvPr id="5" name="Rounded Rectangle 4"/>
          <p:cNvSpPr/>
          <p:nvPr/>
        </p:nvSpPr>
        <p:spPr>
          <a:xfrm>
            <a:off x="1500166" y="332656"/>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02" name="Picture 2" descr="http://www.uaz.edu.mx/histo/pathology/ed/ch_11/c11_s6.jpg"/>
          <p:cNvPicPr>
            <a:picLocks noChangeAspect="1" noChangeArrowheads="1"/>
          </p:cNvPicPr>
          <p:nvPr/>
        </p:nvPicPr>
        <p:blipFill>
          <a:blip r:embed="rId2" cstate="print"/>
          <a:srcRect/>
          <a:stretch>
            <a:fillRect/>
          </a:stretch>
        </p:blipFill>
        <p:spPr bwMode="auto">
          <a:xfrm>
            <a:off x="571472" y="908720"/>
            <a:ext cx="7929618" cy="4591982"/>
          </a:xfrm>
          <a:prstGeom prst="rect">
            <a:avLst/>
          </a:prstGeom>
          <a:noFill/>
          <a:ln w="28575">
            <a:solidFill>
              <a:schemeClr val="tx1"/>
            </a:solidFill>
          </a:ln>
        </p:spPr>
      </p:pic>
      <p:sp>
        <p:nvSpPr>
          <p:cNvPr id="4" name="مستطيل 3"/>
          <p:cNvSpPr/>
          <p:nvPr/>
        </p:nvSpPr>
        <p:spPr>
          <a:xfrm>
            <a:off x="785786" y="5566492"/>
            <a:ext cx="7286676" cy="1077218"/>
          </a:xfrm>
          <a:prstGeom prst="rect">
            <a:avLst/>
          </a:prstGeom>
        </p:spPr>
        <p:txBody>
          <a:bodyPr wrap="square">
            <a:spAutoFit/>
          </a:bodyPr>
          <a:lstStyle/>
          <a:p>
            <a:pPr algn="ctr"/>
            <a:r>
              <a:rPr lang="en-GB" sz="2400" b="1" i="1" dirty="0" smtClean="0">
                <a:solidFill>
                  <a:srgbClr val="0000FF"/>
                </a:solidFill>
              </a:rPr>
              <a:t>Acute myocardial infarct</a:t>
            </a:r>
            <a:r>
              <a:rPr lang="en-GB" sz="2000" b="1" i="1" dirty="0" smtClean="0"/>
              <a:t>, histology. This 3-4 day old infarct shows necrosis of myocardial cells and is infiltrated with polymorphnuclear leukocytes. </a:t>
            </a:r>
            <a:endParaRPr lang="ar-SA" sz="2000" b="1" i="1" dirty="0"/>
          </a:p>
        </p:txBody>
      </p:sp>
      <p:sp>
        <p:nvSpPr>
          <p:cNvPr id="5" name="مستطيل مستدير الزوايا 4"/>
          <p:cNvSpPr/>
          <p:nvPr/>
        </p:nvSpPr>
        <p:spPr>
          <a:xfrm>
            <a:off x="1643042" y="285728"/>
            <a:ext cx="600079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HPF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4626" name="Picture 2" descr="http://www.pathology-india.com/MyoInf.JPG"/>
          <p:cNvPicPr>
            <a:picLocks noChangeAspect="1" noChangeArrowheads="1"/>
          </p:cNvPicPr>
          <p:nvPr/>
        </p:nvPicPr>
        <p:blipFill>
          <a:blip r:embed="rId2" cstate="print"/>
          <a:srcRect/>
          <a:stretch>
            <a:fillRect/>
          </a:stretch>
        </p:blipFill>
        <p:spPr bwMode="auto">
          <a:xfrm>
            <a:off x="827584" y="1103654"/>
            <a:ext cx="7272808" cy="4968552"/>
          </a:xfrm>
          <a:prstGeom prst="rect">
            <a:avLst/>
          </a:prstGeom>
          <a:noFill/>
          <a:ln w="28575">
            <a:solidFill>
              <a:schemeClr val="tx1"/>
            </a:solidFill>
          </a:ln>
        </p:spPr>
      </p:pic>
      <p:sp>
        <p:nvSpPr>
          <p:cNvPr id="5" name="مستطيل مستدير الزوايا 4"/>
          <p:cNvSpPr/>
          <p:nvPr/>
        </p:nvSpPr>
        <p:spPr>
          <a:xfrm>
            <a:off x="1714480" y="285728"/>
            <a:ext cx="5857916" cy="571504"/>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Myocardial Infarction - HPF</a:t>
            </a:r>
            <a:endParaRPr lang="ar-SA"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4546" y="3816363"/>
            <a:ext cx="6786610" cy="1827215"/>
          </a:xfrm>
        </p:spPr>
        <p:txBody>
          <a:bodyPr>
            <a:noAutofit/>
          </a:bodyPr>
          <a:lstStyle/>
          <a:p>
            <a:r>
              <a:rPr lang="en-US" sz="4800" b="1" dirty="0" smtClean="0">
                <a:solidFill>
                  <a:srgbClr val="66FFFF"/>
                </a:solidFill>
                <a:latin typeface="Aharoni" pitchFamily="2" charset="-79"/>
                <a:cs typeface="Aharoni" pitchFamily="2" charset="-79"/>
              </a:rPr>
              <a:t>Thromboembolism / Vasculitis</a:t>
            </a:r>
            <a:endParaRPr lang="en-US" sz="4800" b="1" dirty="0">
              <a:solidFill>
                <a:srgbClr val="66FFFF"/>
              </a:solidFill>
              <a:latin typeface="Aharoni" pitchFamily="2" charset="-79"/>
              <a:cs typeface="Aharoni" pitchFamily="2" charset="-79"/>
            </a:endParaRPr>
          </a:p>
        </p:txBody>
      </p:sp>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Rectangle 5"/>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oehringer"/>
          <p:cNvPicPr>
            <a:picLocks noChangeAspect="1" noChangeArrowheads="1"/>
          </p:cNvPicPr>
          <p:nvPr/>
        </p:nvPicPr>
        <p:blipFill>
          <a:blip r:embed="rId2" cstate="print"/>
          <a:srcRect/>
          <a:stretch>
            <a:fillRect/>
          </a:stretch>
        </p:blipFill>
        <p:spPr bwMode="auto">
          <a:xfrm>
            <a:off x="285720" y="6572272"/>
            <a:ext cx="1318944" cy="285728"/>
          </a:xfrm>
          <a:prstGeom prst="rect">
            <a:avLst/>
          </a:prstGeom>
          <a:noFill/>
        </p:spPr>
      </p:pic>
      <p:sp>
        <p:nvSpPr>
          <p:cNvPr id="5" name="Title 3"/>
          <p:cNvSpPr txBox="1">
            <a:spLocks/>
          </p:cNvSpPr>
          <p:nvPr/>
        </p:nvSpPr>
        <p:spPr>
          <a:xfrm>
            <a:off x="1928794" y="3357562"/>
            <a:ext cx="7000892" cy="2286016"/>
          </a:xfrm>
          <a:prstGeom prst="rect">
            <a:avLst/>
          </a:prstGeom>
        </p:spPr>
        <p:txBody>
          <a:bodyPr vert="horz" anchor="b">
            <a:noAutofit/>
          </a:bodyPr>
          <a:lstStyle/>
          <a:p>
            <a:pPr algn="ctr" rtl="1">
              <a:spcBef>
                <a:spcPct val="0"/>
              </a:spcBef>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t>
            </a: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algn="ctr" rtl="1">
              <a:spcBef>
                <a:spcPct val="0"/>
              </a:spcBef>
            </a:pPr>
            <a:endParaRPr lang="en-US" sz="4000" b="1" cap="small" dirty="0" smtClean="0">
              <a:solidFill>
                <a:schemeClr val="accent1">
                  <a:lumMod val="75000"/>
                </a:schemeClr>
              </a:solidFill>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t/>
            </a:r>
            <a:br>
              <a:rPr kumimoji="0" lang="en-US" sz="4000" b="1" i="0" u="none" strike="noStrike" kern="1200" cap="small" spc="0" normalizeH="0" baseline="0" noProof="0" dirty="0" smtClean="0">
                <a:ln>
                  <a:noFill/>
                </a:ln>
                <a:solidFill>
                  <a:schemeClr val="accent1">
                    <a:lumMod val="75000"/>
                  </a:schemeClr>
                </a:solidFill>
                <a:effectLst/>
                <a:uLnTx/>
                <a:uFillTx/>
                <a:latin typeface="+mj-lt"/>
                <a:ea typeface="+mj-ea"/>
                <a:cs typeface="+mj-cs"/>
              </a:rPr>
            </a:br>
            <a:endParaRPr kumimoji="0" lang="en-US" sz="4000" b="1" i="0" u="none" strike="noStrike" kern="1200" cap="small" spc="0" normalizeH="0" baseline="0" noProof="0" dirty="0">
              <a:ln>
                <a:noFill/>
              </a:ln>
              <a:solidFill>
                <a:schemeClr val="accent1">
                  <a:lumMod val="75000"/>
                </a:schemeClr>
              </a:solidFill>
              <a:effectLst/>
              <a:uLnTx/>
              <a:uFillTx/>
              <a:latin typeface="+mj-lt"/>
              <a:ea typeface="+mj-ea"/>
              <a:cs typeface="+mj-cs"/>
            </a:endParaRPr>
          </a:p>
        </p:txBody>
      </p:sp>
      <p:sp>
        <p:nvSpPr>
          <p:cNvPr id="6" name="مستطيل 5"/>
          <p:cNvSpPr/>
          <p:nvPr/>
        </p:nvSpPr>
        <p:spPr>
          <a:xfrm>
            <a:off x="2683262" y="4177263"/>
            <a:ext cx="6317894" cy="1323439"/>
          </a:xfrm>
          <a:prstGeom prst="rect">
            <a:avLst/>
          </a:prstGeom>
        </p:spPr>
        <p:txBody>
          <a:bodyPr wrap="square">
            <a:spAutoFit/>
          </a:bodyPr>
          <a:lstStyle/>
          <a:p>
            <a:pPr lvl="0" rtl="1">
              <a:spcBef>
                <a:spcPct val="0"/>
              </a:spcBef>
            </a:pP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Thromboangitis oblitrans   (Buerger’s disease)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2.gstatic.com/images?q=tbn:ANd9GcSNKkQ-3bc2kKoj6DZPPtzW4I31Psp5RZaPn1M1z_wIBfqorIHw2pbAPA">
            <a:hlinkClick r:id="rId2"/>
          </p:cNvPr>
          <p:cNvPicPr>
            <a:picLocks noChangeAspect="1" noChangeArrowheads="1"/>
          </p:cNvPicPr>
          <p:nvPr/>
        </p:nvPicPr>
        <p:blipFill>
          <a:blip r:embed="rId3" cstate="print"/>
          <a:srcRect/>
          <a:stretch>
            <a:fillRect/>
          </a:stretch>
        </p:blipFill>
        <p:spPr bwMode="auto">
          <a:xfrm>
            <a:off x="1043608" y="1628800"/>
            <a:ext cx="2808312" cy="3960440"/>
          </a:xfrm>
          <a:prstGeom prst="rect">
            <a:avLst/>
          </a:prstGeom>
          <a:noFill/>
          <a:ln w="28575">
            <a:solidFill>
              <a:schemeClr val="tx1"/>
            </a:solidFill>
          </a:ln>
        </p:spPr>
      </p:pic>
      <p:pic>
        <p:nvPicPr>
          <p:cNvPr id="1030" name="Picture 6" descr="Gangrene"/>
          <p:cNvPicPr>
            <a:picLocks noChangeAspect="1" noChangeArrowheads="1"/>
          </p:cNvPicPr>
          <p:nvPr/>
        </p:nvPicPr>
        <p:blipFill>
          <a:blip r:embed="rId4" cstate="print"/>
          <a:srcRect/>
          <a:stretch>
            <a:fillRect/>
          </a:stretch>
        </p:blipFill>
        <p:spPr bwMode="auto">
          <a:xfrm>
            <a:off x="4283968" y="1643050"/>
            <a:ext cx="3874182" cy="3874182"/>
          </a:xfrm>
          <a:prstGeom prst="rect">
            <a:avLst/>
          </a:prstGeom>
          <a:noFill/>
          <a:ln w="28575">
            <a:solidFill>
              <a:schemeClr val="tx1"/>
            </a:solidFill>
          </a:ln>
        </p:spPr>
      </p:pic>
      <p:sp>
        <p:nvSpPr>
          <p:cNvPr id="7" name="مستطيل مستدير الزوايا 6"/>
          <p:cNvSpPr/>
          <p:nvPr/>
        </p:nvSpPr>
        <p:spPr>
          <a:xfrm>
            <a:off x="1428728" y="214290"/>
            <a:ext cx="5857916" cy="107157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Thromboangitis oblitrans     </a:t>
            </a:r>
          </a:p>
          <a:p>
            <a:pPr algn="ctr"/>
            <a:r>
              <a:rPr lang="en-US" sz="2800" b="1" i="1" dirty="0" smtClean="0">
                <a:solidFill>
                  <a:schemeClr val="bg1"/>
                </a:solidFill>
                <a:effectLst>
                  <a:outerShdw blurRad="38100" dist="38100" dir="2700000" algn="tl">
                    <a:srgbClr val="000000">
                      <a:alpha val="43137"/>
                    </a:srgbClr>
                  </a:outerShdw>
                </a:effectLst>
                <a:latin typeface="Century Schoolbook" pitchFamily="18" charset="0"/>
              </a:rPr>
              <a:t>(Buerger`s disease)</a:t>
            </a:r>
            <a:endParaRPr lang="en-US" sz="2800" b="1" i="1" dirty="0">
              <a:solidFill>
                <a:schemeClr val="bg1"/>
              </a:solidFill>
              <a:effectLst>
                <a:outerShdw blurRad="38100" dist="38100" dir="2700000" algn="tl">
                  <a:srgbClr val="000000">
                    <a:alpha val="43137"/>
                  </a:srgbClr>
                </a:outerShdw>
              </a:effectLst>
              <a:latin typeface="Century Schoolbook" pitchFamily="18" charset="0"/>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le:M.Buerger 1.JPG"/>
          <p:cNvPicPr>
            <a:picLocks noChangeAspect="1" noChangeArrowheads="1"/>
          </p:cNvPicPr>
          <p:nvPr/>
        </p:nvPicPr>
        <p:blipFill>
          <a:blip r:embed="rId2" cstate="print"/>
          <a:srcRect/>
          <a:stretch>
            <a:fillRect/>
          </a:stretch>
        </p:blipFill>
        <p:spPr bwMode="auto">
          <a:xfrm>
            <a:off x="4643438" y="1009672"/>
            <a:ext cx="3448050" cy="5705476"/>
          </a:xfrm>
          <a:prstGeom prst="rect">
            <a:avLst/>
          </a:prstGeom>
          <a:noFill/>
        </p:spPr>
      </p:pic>
      <p:sp>
        <p:nvSpPr>
          <p:cNvPr id="3" name="مستطيل 2"/>
          <p:cNvSpPr/>
          <p:nvPr/>
        </p:nvSpPr>
        <p:spPr>
          <a:xfrm>
            <a:off x="323528" y="3862410"/>
            <a:ext cx="3782224" cy="1569660"/>
          </a:xfrm>
          <a:prstGeom prst="rect">
            <a:avLst/>
          </a:prstGeom>
        </p:spPr>
        <p:txBody>
          <a:bodyPr wrap="square">
            <a:spAutoFit/>
          </a:bodyPr>
          <a:lstStyle/>
          <a:p>
            <a:pPr>
              <a:buFont typeface="Arial" pitchFamily="34" charset="0"/>
              <a:buChar char="•"/>
            </a:pPr>
            <a:r>
              <a:rPr lang="en-GB" sz="2400" b="1" i="1" dirty="0" smtClean="0"/>
              <a:t> Complete occlusion of the right and stenosis of the left </a:t>
            </a:r>
            <a:r>
              <a:rPr lang="en-GB" sz="2400" b="1" i="1" dirty="0" smtClean="0">
                <a:hlinkClick r:id="rId3" tooltip="Femoral artery"/>
              </a:rPr>
              <a:t>femoral artery</a:t>
            </a:r>
            <a:r>
              <a:rPr lang="en-GB" sz="2400" b="1" i="1" dirty="0" smtClean="0"/>
              <a:t> </a:t>
            </a:r>
          </a:p>
          <a:p>
            <a:endParaRPr lang="ar-SA" sz="2400" b="1" i="1" dirty="0"/>
          </a:p>
        </p:txBody>
      </p:sp>
      <p:sp>
        <p:nvSpPr>
          <p:cNvPr id="7" name="مستطيل 6"/>
          <p:cNvSpPr/>
          <p:nvPr/>
        </p:nvSpPr>
        <p:spPr>
          <a:xfrm>
            <a:off x="214282" y="1357298"/>
            <a:ext cx="4357718" cy="1938992"/>
          </a:xfrm>
          <a:prstGeom prst="rect">
            <a:avLst/>
          </a:prstGeom>
        </p:spPr>
        <p:txBody>
          <a:bodyPr wrap="square">
            <a:spAutoFit/>
          </a:bodyPr>
          <a:lstStyle/>
          <a:p>
            <a:pPr>
              <a:buFont typeface="Arial" pitchFamily="34" charset="0"/>
              <a:buChar char="•"/>
            </a:pPr>
            <a:r>
              <a:rPr lang="en-GB" sz="2400" b="1" i="1" dirty="0" smtClean="0"/>
              <a:t> Pathologic findings of an acute inflammation and thrombosis (clotting) of  arteries and veins of the hands and feet (the lower limbs being more common)</a:t>
            </a:r>
            <a:endParaRPr lang="ar-SA" sz="2400" b="1" i="1" dirty="0"/>
          </a:p>
        </p:txBody>
      </p:sp>
      <p:sp>
        <p:nvSpPr>
          <p:cNvPr id="8" name="مستطيل مستدير الزوايا 7"/>
          <p:cNvSpPr/>
          <p:nvPr/>
        </p:nvSpPr>
        <p:spPr>
          <a:xfrm>
            <a:off x="571472" y="285728"/>
            <a:ext cx="8143932"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28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rtl="1">
              <a:spcBef>
                <a:spcPct val="0"/>
              </a:spcBef>
              <a:defRPr/>
            </a:pPr>
            <a: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a:t>
            </a:r>
            <a:br>
              <a:rPr lang="en-US" sz="2800"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sz="2800"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Thromboangiitis Obliterans"/>
          <p:cNvPicPr>
            <a:picLocks noChangeAspect="1" noChangeArrowheads="1"/>
          </p:cNvPicPr>
          <p:nvPr/>
        </p:nvPicPr>
        <p:blipFill>
          <a:blip r:embed="rId2" cstate="print"/>
          <a:srcRect/>
          <a:stretch>
            <a:fillRect/>
          </a:stretch>
        </p:blipFill>
        <p:spPr bwMode="auto">
          <a:xfrm>
            <a:off x="928662" y="1214422"/>
            <a:ext cx="7286676" cy="4143374"/>
          </a:xfrm>
          <a:prstGeom prst="rect">
            <a:avLst/>
          </a:prstGeom>
          <a:noFill/>
          <a:ln w="28575">
            <a:solidFill>
              <a:schemeClr val="tx1"/>
            </a:solidFill>
          </a:ln>
        </p:spPr>
      </p:pic>
      <p:sp>
        <p:nvSpPr>
          <p:cNvPr id="4" name="مستطيل مستدير الزوايا 3"/>
          <p:cNvSpPr/>
          <p:nvPr/>
        </p:nvSpPr>
        <p:spPr>
          <a:xfrm>
            <a:off x="857224" y="285728"/>
            <a:ext cx="7429552"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 LPF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مستطيل 4"/>
          <p:cNvSpPr/>
          <p:nvPr/>
        </p:nvSpPr>
        <p:spPr>
          <a:xfrm>
            <a:off x="571472" y="5514819"/>
            <a:ext cx="7715304" cy="1015663"/>
          </a:xfrm>
          <a:prstGeom prst="rect">
            <a:avLst/>
          </a:prstGeom>
        </p:spPr>
        <p:txBody>
          <a:bodyPr wrap="square">
            <a:spAutoFit/>
          </a:bodyPr>
          <a:lstStyle/>
          <a:p>
            <a:pPr algn="ctr"/>
            <a:r>
              <a:rPr lang="en-GB" sz="2000" b="1" i="1" dirty="0" smtClean="0"/>
              <a:t>Thromboangiitis obliterans (Buerger’s disease) is a non atherosclerotic, segmental, inflammatory, vaso-occlusive disease that affects the small- and medium-sized arteries and veins of the upper and lower extremities.</a:t>
            </a:r>
            <a:endParaRPr lang="ar-SA" sz="2000" b="1" i="1" dirty="0"/>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r. Amer Shafie\My Documents\My Pictures\ddcdfe2fd9f85cd90c2e8e37deff.jpg"/>
          <p:cNvPicPr>
            <a:picLocks noChangeAspect="1" noChangeArrowheads="1"/>
          </p:cNvPicPr>
          <p:nvPr/>
        </p:nvPicPr>
        <p:blipFill>
          <a:blip r:embed="rId2" cstate="print"/>
          <a:srcRect/>
          <a:stretch>
            <a:fillRect/>
          </a:stretch>
        </p:blipFill>
        <p:spPr bwMode="auto">
          <a:xfrm>
            <a:off x="755576" y="1000108"/>
            <a:ext cx="7743804" cy="4714908"/>
          </a:xfrm>
          <a:prstGeom prst="rect">
            <a:avLst/>
          </a:prstGeom>
          <a:noFill/>
          <a:ln>
            <a:solidFill>
              <a:schemeClr val="tx1"/>
            </a:solidFill>
          </a:ln>
        </p:spPr>
      </p:pic>
      <p:sp>
        <p:nvSpPr>
          <p:cNvPr id="4" name="مستطيل مستدير الزوايا 3"/>
          <p:cNvSpPr/>
          <p:nvPr/>
        </p:nvSpPr>
        <p:spPr>
          <a:xfrm>
            <a:off x="785786" y="285728"/>
            <a:ext cx="7786742"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LPF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5" name="مستطيل 4"/>
          <p:cNvSpPr/>
          <p:nvPr/>
        </p:nvSpPr>
        <p:spPr>
          <a:xfrm>
            <a:off x="428596" y="5864386"/>
            <a:ext cx="8001056" cy="707886"/>
          </a:xfrm>
          <a:prstGeom prst="rect">
            <a:avLst/>
          </a:prstGeom>
        </p:spPr>
        <p:txBody>
          <a:bodyPr wrap="square">
            <a:spAutoFit/>
          </a:bodyPr>
          <a:lstStyle/>
          <a:p>
            <a:pPr marL="457200" indent="-457200" algn="ctr"/>
            <a:r>
              <a:rPr lang="en-US" sz="2000" b="1" i="1" dirty="0" smtClean="0">
                <a:latin typeface="+mj-lt"/>
              </a:rPr>
              <a:t>Large number of small blood vessels in the dermis show occlusive organized thrombi with recanalization and fibrosis  around blood vessels. </a:t>
            </a:r>
            <a:endParaRPr lang="en-US" sz="2000" b="1" i="1" dirty="0">
              <a:latin typeface="+mj-lt"/>
            </a:endParaRPr>
          </a:p>
        </p:txBody>
      </p:sp>
      <p:cxnSp>
        <p:nvCxnSpPr>
          <p:cNvPr id="7" name="رابط كسهم مستقيم 6"/>
          <p:cNvCxnSpPr/>
          <p:nvPr/>
        </p:nvCxnSpPr>
        <p:spPr>
          <a:xfrm rot="10800000" flipV="1">
            <a:off x="1403648" y="3357562"/>
            <a:ext cx="857256" cy="285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رابط كسهم مستقيم 7"/>
          <p:cNvCxnSpPr/>
          <p:nvPr/>
        </p:nvCxnSpPr>
        <p:spPr>
          <a:xfrm rot="10800000" flipV="1">
            <a:off x="3923928" y="1844824"/>
            <a:ext cx="857256" cy="285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رابط كسهم مستقيم 8"/>
          <p:cNvCxnSpPr/>
          <p:nvPr/>
        </p:nvCxnSpPr>
        <p:spPr>
          <a:xfrm rot="10800000" flipV="1">
            <a:off x="3131841" y="4643446"/>
            <a:ext cx="857256" cy="285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2" name="Rectangle 11"/>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Mr. Amer Shafie\My Documents\My Pictures\f4-u1_0-b978-1-4377-0792-2__50016-x__gr27.jpg"/>
          <p:cNvPicPr>
            <a:picLocks noChangeAspect="1" noChangeArrowheads="1"/>
          </p:cNvPicPr>
          <p:nvPr/>
        </p:nvPicPr>
        <p:blipFill>
          <a:blip r:embed="rId2" cstate="print"/>
          <a:srcRect/>
          <a:stretch>
            <a:fillRect/>
          </a:stretch>
        </p:blipFill>
        <p:spPr bwMode="auto">
          <a:xfrm>
            <a:off x="642910" y="1127594"/>
            <a:ext cx="8001056" cy="4301670"/>
          </a:xfrm>
          <a:prstGeom prst="rect">
            <a:avLst/>
          </a:prstGeom>
          <a:noFill/>
          <a:ln w="28575">
            <a:solidFill>
              <a:schemeClr val="tx1"/>
            </a:solidFill>
          </a:ln>
        </p:spPr>
      </p:pic>
      <p:sp>
        <p:nvSpPr>
          <p:cNvPr id="3" name="Rectangle 2"/>
          <p:cNvSpPr/>
          <p:nvPr/>
        </p:nvSpPr>
        <p:spPr>
          <a:xfrm>
            <a:off x="642910" y="5556609"/>
            <a:ext cx="7715304" cy="1015663"/>
          </a:xfrm>
          <a:prstGeom prst="rect">
            <a:avLst/>
          </a:prstGeom>
        </p:spPr>
        <p:txBody>
          <a:bodyPr wrap="square">
            <a:spAutoFit/>
          </a:bodyPr>
          <a:lstStyle/>
          <a:p>
            <a:pPr algn="ctr"/>
            <a:r>
              <a:rPr lang="en-US" sz="2000" b="1" i="1" dirty="0" smtClean="0"/>
              <a:t>Thromboangitis obliterans (Buerger disease). The lumen is occluded by a thrombus containing abscesses (arrow), and the vessel wall is infiltrated with leukocytes. </a:t>
            </a:r>
            <a:endParaRPr lang="en-US" sz="2000" b="1" i="1" dirty="0"/>
          </a:p>
        </p:txBody>
      </p:sp>
      <p:sp>
        <p:nvSpPr>
          <p:cNvPr id="5" name="مستطيل مستدير الزوايا 4"/>
          <p:cNvSpPr/>
          <p:nvPr/>
        </p:nvSpPr>
        <p:spPr>
          <a:xfrm>
            <a:off x="827584" y="285728"/>
            <a:ext cx="7704856" cy="57150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a:spcBef>
                <a:spcPct val="0"/>
              </a:spcBef>
              <a:defRPr/>
            </a:pPr>
            <a:endParaRPr lang="en-US" sz="2400" i="1" cap="small" dirty="0" smtClean="0">
              <a:solidFill>
                <a:schemeClr val="bg1"/>
              </a:solidFill>
              <a:effectLst>
                <a:outerShdw blurRad="38100" dist="38100" dir="2700000" algn="tl">
                  <a:srgbClr val="000000">
                    <a:alpha val="43137"/>
                  </a:srgbClr>
                </a:outerShdw>
              </a:effectLst>
              <a:latin typeface="Franklin Gothic Demi" pitchFamily="34" charset="0"/>
            </a:endParaRPr>
          </a:p>
          <a:p>
            <a:pPr lvl="0" algn="ctr">
              <a:spcBef>
                <a:spcPct val="0"/>
              </a:spcBef>
              <a:defRPr/>
            </a:pPr>
            <a: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t>Thromboangitis obliterans (Buerger’s disease) - HPF</a:t>
            </a:r>
            <a:br>
              <a:rPr lang="en-US" sz="2400" i="1" cap="small" dirty="0" smtClean="0">
                <a:solidFill>
                  <a:schemeClr val="bg1"/>
                </a:solidFill>
                <a:effectLst>
                  <a:outerShdw blurRad="38100" dist="38100" dir="2700000" algn="tl">
                    <a:srgbClr val="000000">
                      <a:alpha val="43137"/>
                    </a:srgbClr>
                  </a:outerShdw>
                </a:effectLst>
                <a:latin typeface="Franklin Gothic Demi" pitchFamily="34" charset="0"/>
              </a:rPr>
            </a:br>
            <a:endParaRPr lang="en-US" sz="2400" i="1" cap="small" dirty="0">
              <a:solidFill>
                <a:schemeClr val="bg1"/>
              </a:solidFill>
              <a:effectLst>
                <a:outerShdw blurRad="38100" dist="38100" dir="2700000" algn="tl">
                  <a:srgbClr val="000000">
                    <a:alpha val="43137"/>
                  </a:srgbClr>
                </a:outerShdw>
              </a:effectLst>
              <a:latin typeface="Franklin Gothic Demi" pitchFamily="34" charset="0"/>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fontScale="90000"/>
          </a:bodyPr>
          <a:lstStyle/>
          <a:p>
            <a:pPr algn="ctr" fontAlgn="auto">
              <a:spcAft>
                <a:spcPts val="0"/>
              </a:spcAft>
              <a:defRPr/>
            </a:pPr>
            <a:r>
              <a:rPr lang="en-US" sz="3600" dirty="0" smtClean="0">
                <a:solidFill>
                  <a:schemeClr val="accent1">
                    <a:satMod val="150000"/>
                  </a:schemeClr>
                </a:solidFill>
                <a:latin typeface="Franklin Gothic Demi" pitchFamily="34" charset="0"/>
              </a:rPr>
              <a:t>  </a:t>
            </a:r>
            <a:endParaRPr lang="en-US" sz="3600" dirty="0">
              <a:solidFill>
                <a:schemeClr val="accent1">
                  <a:satMod val="150000"/>
                </a:schemeClr>
              </a:solidFill>
              <a:latin typeface="Franklin Gothic Demi" pitchFamily="34" charset="0"/>
            </a:endParaRPr>
          </a:p>
        </p:txBody>
      </p:sp>
      <p:pic>
        <p:nvPicPr>
          <p:cNvPr id="4" name="Picture 4" descr="Burger6"/>
          <p:cNvPicPr>
            <a:picLocks noChangeAspect="1" noChangeArrowheads="1"/>
          </p:cNvPicPr>
          <p:nvPr/>
        </p:nvPicPr>
        <p:blipFill>
          <a:blip r:embed="rId3" cstate="print"/>
          <a:srcRect/>
          <a:stretch>
            <a:fillRect/>
          </a:stretch>
        </p:blipFill>
        <p:spPr bwMode="auto">
          <a:xfrm>
            <a:off x="642910" y="1142984"/>
            <a:ext cx="7786742" cy="4446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مستطيل مستدير الزوايا 6"/>
          <p:cNvSpPr/>
          <p:nvPr/>
        </p:nvSpPr>
        <p:spPr>
          <a:xfrm>
            <a:off x="785786" y="285728"/>
            <a:ext cx="7643866"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lgn="ctr" rtl="1">
              <a:spcBef>
                <a:spcPct val="0"/>
              </a:spcBef>
              <a:defRPr/>
            </a:pPr>
            <a:endParaRPr lang="en-US" sz="1400" b="1" i="1" cap="small" dirty="0" smtClean="0">
              <a:solidFill>
                <a:schemeClr val="bg1"/>
              </a:solidFill>
              <a:effectLst>
                <a:outerShdw blurRad="38100" dist="38100" dir="2700000" algn="tl">
                  <a:srgbClr val="000000">
                    <a:alpha val="43137"/>
                  </a:srgbClr>
                </a:outerShdw>
              </a:effectLst>
              <a:latin typeface="Century Gothic" pitchFamily="34" charset="0"/>
            </a:endParaRPr>
          </a:p>
          <a:p>
            <a:pPr lvl="0" algn="ctr">
              <a:spcBef>
                <a:spcPct val="0"/>
              </a:spcBef>
              <a:defRPr/>
            </a:pPr>
            <a:r>
              <a:rPr lang="en-US" sz="2400" b="1" i="1" cap="small" dirty="0" smtClean="0">
                <a:solidFill>
                  <a:schemeClr val="bg1"/>
                </a:solidFill>
                <a:effectLst>
                  <a:outerShdw blurRad="38100" dist="38100" dir="2700000" algn="tl">
                    <a:srgbClr val="000000">
                      <a:alpha val="43137"/>
                    </a:srgbClr>
                  </a:outerShdw>
                </a:effectLst>
                <a:latin typeface="Century Gothic" pitchFamily="34" charset="0"/>
              </a:rPr>
              <a:t>Thromboangitis obliterans (Buerger’s disease)- HPF</a:t>
            </a:r>
            <a:r>
              <a:rPr lang="en-US" b="1" i="1" cap="small" dirty="0" smtClean="0">
                <a:solidFill>
                  <a:schemeClr val="bg1"/>
                </a:solidFill>
                <a:effectLst>
                  <a:outerShdw blurRad="38100" dist="38100" dir="2700000" algn="tl">
                    <a:srgbClr val="000000">
                      <a:alpha val="43137"/>
                    </a:srgbClr>
                  </a:outerShdw>
                </a:effectLst>
                <a:latin typeface="Century Gothic" pitchFamily="34" charset="0"/>
              </a:rPr>
              <a:t/>
            </a:r>
            <a:br>
              <a:rPr lang="en-US" b="1" i="1" cap="small" dirty="0" smtClean="0">
                <a:solidFill>
                  <a:schemeClr val="bg1"/>
                </a:solidFill>
                <a:effectLst>
                  <a:outerShdw blurRad="38100" dist="38100" dir="2700000" algn="tl">
                    <a:srgbClr val="000000">
                      <a:alpha val="43137"/>
                    </a:srgbClr>
                  </a:outerShdw>
                </a:effectLst>
                <a:latin typeface="Century Gothic" pitchFamily="34" charset="0"/>
              </a:rPr>
            </a:br>
            <a:endParaRPr lang="en-US" b="1" i="1" cap="small" dirty="0">
              <a:solidFill>
                <a:schemeClr val="bg1"/>
              </a:solidFill>
              <a:effectLst>
                <a:outerShdw blurRad="38100" dist="38100" dir="2700000" algn="tl">
                  <a:srgbClr val="000000">
                    <a:alpha val="43137"/>
                  </a:srgbClr>
                </a:outerShdw>
              </a:effectLst>
              <a:latin typeface="Century Gothic" pitchFamily="34" charset="0"/>
            </a:endParaRPr>
          </a:p>
        </p:txBody>
      </p:sp>
      <p:sp>
        <p:nvSpPr>
          <p:cNvPr id="9" name="مستطيل 8"/>
          <p:cNvSpPr/>
          <p:nvPr/>
        </p:nvSpPr>
        <p:spPr>
          <a:xfrm>
            <a:off x="571472" y="5643578"/>
            <a:ext cx="8001056" cy="1015663"/>
          </a:xfrm>
          <a:prstGeom prst="rect">
            <a:avLst/>
          </a:prstGeom>
        </p:spPr>
        <p:txBody>
          <a:bodyPr wrap="square">
            <a:spAutoFit/>
          </a:bodyPr>
          <a:lstStyle/>
          <a:p>
            <a:pPr algn="ctr"/>
            <a:r>
              <a:rPr lang="en-US" sz="2000" b="1" i="1" dirty="0" smtClean="0">
                <a:latin typeface="+mj-lt"/>
              </a:rPr>
              <a:t>Some blood vessels show recent organizing thrombi</a:t>
            </a:r>
          </a:p>
          <a:p>
            <a:pPr algn="ctr"/>
            <a:r>
              <a:rPr lang="en-US" sz="2000" b="1" i="1" dirty="0" smtClean="0">
                <a:latin typeface="+mj-lt"/>
              </a:rPr>
              <a:t> while others show infiltration  of the wall and surrounding tissue by chronic inflammatory cells</a:t>
            </a:r>
            <a:endParaRPr lang="ar-SA" sz="2000" b="1" i="1" dirty="0">
              <a:latin typeface="+mj-lt"/>
            </a:endParaRPr>
          </a:p>
        </p:txBody>
      </p:sp>
      <p:cxnSp>
        <p:nvCxnSpPr>
          <p:cNvPr id="11" name="رابط كسهم مستقيم 10"/>
          <p:cNvCxnSpPr/>
          <p:nvPr/>
        </p:nvCxnSpPr>
        <p:spPr>
          <a:xfrm rot="5400000" flipH="1" flipV="1">
            <a:off x="3286116" y="3573017"/>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5400000" flipH="1" flipV="1">
            <a:off x="6375620" y="3789040"/>
            <a:ext cx="428628" cy="4286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descr="cv006.jpg (13037 bytes)"/>
          <p:cNvPicPr>
            <a:picLocks noChangeAspect="1" noChangeArrowheads="1"/>
          </p:cNvPicPr>
          <p:nvPr/>
        </p:nvPicPr>
        <p:blipFill>
          <a:blip r:embed="rId2" cstate="print"/>
          <a:srcRect/>
          <a:stretch>
            <a:fillRect/>
          </a:stretch>
        </p:blipFill>
        <p:spPr bwMode="auto">
          <a:xfrm>
            <a:off x="500034" y="1071546"/>
            <a:ext cx="8032406" cy="4013638"/>
          </a:xfrm>
          <a:prstGeom prst="rect">
            <a:avLst/>
          </a:prstGeom>
          <a:noFill/>
          <a:ln w="28575">
            <a:solidFill>
              <a:schemeClr val="tx1"/>
            </a:solidFill>
          </a:ln>
        </p:spPr>
      </p:pic>
      <p:sp>
        <p:nvSpPr>
          <p:cNvPr id="4" name="Rectangle 3"/>
          <p:cNvSpPr/>
          <p:nvPr/>
        </p:nvSpPr>
        <p:spPr>
          <a:xfrm>
            <a:off x="539552" y="5089247"/>
            <a:ext cx="7632848" cy="1692771"/>
          </a:xfrm>
          <a:prstGeom prst="rect">
            <a:avLst/>
          </a:prstGeom>
        </p:spPr>
        <p:txBody>
          <a:bodyPr wrap="square">
            <a:spAutoFit/>
          </a:bodyPr>
          <a:lstStyle/>
          <a:p>
            <a:pPr algn="ctr"/>
            <a:r>
              <a:rPr lang="en-US" sz="2400" b="1" i="1" dirty="0" smtClean="0">
                <a:solidFill>
                  <a:srgbClr val="0000FF"/>
                </a:solidFill>
              </a:rPr>
              <a:t>Aorta:</a:t>
            </a:r>
            <a:r>
              <a:rPr lang="en-US" sz="2000" b="1" i="1" dirty="0" smtClean="0">
                <a:solidFill>
                  <a:srgbClr val="0000FF"/>
                </a:solidFill>
              </a:rPr>
              <a:t> </a:t>
            </a:r>
            <a:r>
              <a:rPr lang="en-US" sz="2400" b="1" i="1" dirty="0" smtClean="0">
                <a:solidFill>
                  <a:srgbClr val="0000FF"/>
                </a:solidFill>
              </a:rPr>
              <a:t>complicated atheromatous plaques</a:t>
            </a:r>
            <a:r>
              <a:rPr lang="en-US" sz="2000" b="1" i="1" dirty="0" smtClean="0"/>
              <a:t/>
            </a:r>
            <a:br>
              <a:rPr lang="en-US" sz="2000" b="1" i="1" dirty="0" smtClean="0"/>
            </a:br>
            <a:r>
              <a:rPr lang="en-US" sz="2000" b="1" i="1" dirty="0" smtClean="0"/>
              <a:t>Note the fissured-appearing endothelial surface and raised plaque-like structures from the surface. </a:t>
            </a:r>
          </a:p>
          <a:p>
            <a:pPr algn="ctr"/>
            <a:r>
              <a:rPr lang="en-US" sz="2000" b="1" i="1" dirty="0" smtClean="0"/>
              <a:t>Red clot material is adherent to the plaques in multiple areas. These clots consist of platelets held together by fibrin strands.</a:t>
            </a:r>
            <a:endParaRPr lang="en-US" sz="2000" b="1" i="1" dirty="0"/>
          </a:p>
        </p:txBody>
      </p:sp>
      <p:sp>
        <p:nvSpPr>
          <p:cNvPr id="8" name="Rounded Rectangle 7"/>
          <p:cNvSpPr/>
          <p:nvPr/>
        </p:nvSpPr>
        <p:spPr>
          <a:xfrm>
            <a:off x="1500166" y="285728"/>
            <a:ext cx="6215106" cy="576064"/>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Atheroma of the Aorta - Gross</a:t>
            </a:r>
            <a:endParaRPr lang="en-US" sz="2800" b="1"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http://4.bp.blogspot.com/-8Ocgp571QW0/TWSFEdIQWrI/AAAAAAAACuM/5oujAWv22pU/s1600/thrombo-embolism.png"/>
          <p:cNvPicPr>
            <a:picLocks noChangeAspect="1" noChangeArrowheads="1"/>
          </p:cNvPicPr>
          <p:nvPr/>
        </p:nvPicPr>
        <p:blipFill>
          <a:blip r:embed="rId2" cstate="print"/>
          <a:srcRect/>
          <a:stretch>
            <a:fillRect/>
          </a:stretch>
        </p:blipFill>
        <p:spPr bwMode="auto">
          <a:xfrm>
            <a:off x="467544" y="2060848"/>
            <a:ext cx="3981450" cy="3096344"/>
          </a:xfrm>
          <a:prstGeom prst="rect">
            <a:avLst/>
          </a:prstGeom>
          <a:noFill/>
          <a:ln w="28575">
            <a:solidFill>
              <a:schemeClr val="tx1"/>
            </a:solidFill>
          </a:ln>
        </p:spPr>
      </p:pic>
      <p:pic>
        <p:nvPicPr>
          <p:cNvPr id="159748" name="Picture 4" descr="http://3.bp.blogspot.com/-B7lsnD57Htw/TWSFPkYiWkI/AAAAAAAACuU/rUdUTjhE8yY/s1600/Atheroma%2Bwith%2Bthrombosis.png"/>
          <p:cNvPicPr>
            <a:picLocks noChangeAspect="1" noChangeArrowheads="1"/>
          </p:cNvPicPr>
          <p:nvPr/>
        </p:nvPicPr>
        <p:blipFill>
          <a:blip r:embed="rId3" cstate="print"/>
          <a:srcRect/>
          <a:stretch>
            <a:fillRect/>
          </a:stretch>
        </p:blipFill>
        <p:spPr bwMode="auto">
          <a:xfrm>
            <a:off x="4572000" y="2060848"/>
            <a:ext cx="3924300" cy="3096344"/>
          </a:xfrm>
          <a:prstGeom prst="rect">
            <a:avLst/>
          </a:prstGeom>
          <a:noFill/>
          <a:ln w="28575">
            <a:solidFill>
              <a:schemeClr val="tx1"/>
            </a:solidFill>
          </a:ln>
        </p:spPr>
      </p:pic>
      <p:sp>
        <p:nvSpPr>
          <p:cNvPr id="4" name="Rectangle 3"/>
          <p:cNvSpPr/>
          <p:nvPr/>
        </p:nvSpPr>
        <p:spPr>
          <a:xfrm>
            <a:off x="539552" y="1052736"/>
            <a:ext cx="3816424" cy="72008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effectLst>
                  <a:outerShdw blurRad="38100" dist="38100" dir="2700000" algn="tl">
                    <a:srgbClr val="000000">
                      <a:alpha val="43137"/>
                    </a:srgbClr>
                  </a:outerShdw>
                </a:effectLst>
              </a:rPr>
              <a:t>Thromboembolism</a:t>
            </a:r>
            <a:endParaRPr lang="en-US" sz="3200" b="1" i="1" dirty="0">
              <a:effectLst>
                <a:outerShdw blurRad="38100" dist="38100" dir="2700000" algn="tl">
                  <a:srgbClr val="000000">
                    <a:alpha val="43137"/>
                  </a:srgbClr>
                </a:outerShdw>
              </a:effectLst>
            </a:endParaRPr>
          </a:p>
        </p:txBody>
      </p:sp>
      <p:sp>
        <p:nvSpPr>
          <p:cNvPr id="5" name="Rectangle 4"/>
          <p:cNvSpPr/>
          <p:nvPr/>
        </p:nvSpPr>
        <p:spPr>
          <a:xfrm>
            <a:off x="4572000" y="1052736"/>
            <a:ext cx="3816424" cy="7200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Atheroma with thrombosis</a:t>
            </a:r>
            <a:endParaRPr lang="en-US" sz="2800" b="1" i="1" dirty="0">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71736" y="4124332"/>
            <a:ext cx="6357982" cy="2233626"/>
          </a:xfrm>
        </p:spPr>
        <p:txBody>
          <a:bodyPr>
            <a:noAutofit/>
          </a:bodyPr>
          <a:lstStyle/>
          <a:p>
            <a:r>
              <a:rPr lang="en-US" sz="40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Giant cell (temporal) arteritis</a:t>
            </a:r>
            <a:r>
              <a:rPr lang="en-US" sz="4000" b="1" i="1" dirty="0" smtClean="0">
                <a:solidFill>
                  <a:srgbClr val="FFFF00"/>
                </a:solidFill>
                <a:effectLst>
                  <a:outerShdw blurRad="38100" dist="38100" dir="2700000" algn="tl">
                    <a:srgbClr val="000000">
                      <a:alpha val="43137"/>
                    </a:srgbClr>
                  </a:outerShdw>
                </a:effectLst>
              </a:rPr>
              <a:t/>
            </a:r>
            <a:br>
              <a:rPr lang="en-US" sz="4000" b="1" i="1" dirty="0" smtClean="0">
                <a:solidFill>
                  <a:srgbClr val="FFFF00"/>
                </a:solidFill>
                <a:effectLst>
                  <a:outerShdw blurRad="38100" dist="38100" dir="2700000" algn="tl">
                    <a:srgbClr val="000000">
                      <a:alpha val="43137"/>
                    </a:srgbClr>
                  </a:outerShdw>
                </a:effectLst>
              </a:rPr>
            </a:br>
            <a:endParaRPr lang="en-US" sz="4000" b="1" i="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3Mcl4mmoypE/SX7hfVXPMMI/AAAAAAAAARc/x-cttE6Vpp0/s400/temporalartery.jpg"/>
          <p:cNvPicPr>
            <a:picLocks noChangeAspect="1" noChangeArrowheads="1"/>
          </p:cNvPicPr>
          <p:nvPr/>
        </p:nvPicPr>
        <p:blipFill>
          <a:blip r:embed="rId2" cstate="print"/>
          <a:srcRect/>
          <a:stretch>
            <a:fillRect/>
          </a:stretch>
        </p:blipFill>
        <p:spPr bwMode="auto">
          <a:xfrm>
            <a:off x="2071671" y="1071546"/>
            <a:ext cx="5214973" cy="4500594"/>
          </a:xfrm>
          <a:prstGeom prst="rect">
            <a:avLst/>
          </a:prstGeom>
          <a:noFill/>
        </p:spPr>
      </p:pic>
      <p:sp>
        <p:nvSpPr>
          <p:cNvPr id="7" name="Rectangle 6"/>
          <p:cNvSpPr/>
          <p:nvPr/>
        </p:nvSpPr>
        <p:spPr>
          <a:xfrm>
            <a:off x="2285984" y="5681979"/>
            <a:ext cx="4572000" cy="461665"/>
          </a:xfrm>
          <a:prstGeom prst="rect">
            <a:avLst/>
          </a:prstGeom>
        </p:spPr>
        <p:txBody>
          <a:bodyPr wrap="square">
            <a:spAutoFit/>
          </a:bodyPr>
          <a:lstStyle/>
          <a:p>
            <a:pPr algn="ctr"/>
            <a:r>
              <a:rPr lang="en-US" sz="2400" b="1" i="1" dirty="0" smtClean="0"/>
              <a:t>Tender and thickened scalp veins</a:t>
            </a:r>
            <a:endParaRPr lang="en-US" sz="2400" b="1" i="1" dirty="0"/>
          </a:p>
        </p:txBody>
      </p:sp>
      <p:sp>
        <p:nvSpPr>
          <p:cNvPr id="9" name="مستطيل مستدير الزوايا 8"/>
          <p:cNvSpPr/>
          <p:nvPr/>
        </p:nvSpPr>
        <p:spPr>
          <a:xfrm>
            <a:off x="1785918" y="285728"/>
            <a:ext cx="5857916" cy="55098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a:t>
            </a:r>
            <a:endParaRPr lang="ar-SA" sz="2800" b="1" i="1" dirty="0">
              <a:effectLst>
                <a:outerShdw blurRad="38100" dist="38100" dir="2700000" algn="tl">
                  <a:srgbClr val="000000">
                    <a:alpha val="43137"/>
                  </a:srgbClr>
                </a:outerShdw>
              </a:effectLst>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0" name="Rectangle 9"/>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48" y="5300505"/>
            <a:ext cx="7572428" cy="1200329"/>
          </a:xfrm>
          <a:prstGeom prst="rect">
            <a:avLst/>
          </a:prstGeom>
        </p:spPr>
        <p:txBody>
          <a:bodyPr wrap="square">
            <a:spAutoFit/>
          </a:bodyPr>
          <a:lstStyle/>
          <a:p>
            <a:pPr algn="ctr">
              <a:defRPr/>
            </a:pPr>
            <a:r>
              <a:rPr lang="en-US" b="1" i="1" dirty="0" smtClean="0"/>
              <a:t>Circumferential involvement of the vascular media is present (vertical arrow pointing downward). Also note the presence of chronic lymphocytic inflammation in the media and adventitia. Reactive intimal fibroplasias lead to luminal stenosis with &lt;10% of its original luminal diameter (thin arrow in the center). </a:t>
            </a:r>
          </a:p>
        </p:txBody>
      </p:sp>
      <p:sp>
        <p:nvSpPr>
          <p:cNvPr id="5" name="مستطيل مستدير الزوايا 4"/>
          <p:cNvSpPr/>
          <p:nvPr/>
        </p:nvSpPr>
        <p:spPr>
          <a:xfrm>
            <a:off x="1214414" y="285728"/>
            <a:ext cx="6809410" cy="50006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LPF  </a:t>
            </a:r>
            <a:endParaRPr lang="ar-SA"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85787" y="1124744"/>
            <a:ext cx="7972425" cy="3971925"/>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910" y="5320271"/>
            <a:ext cx="7715304" cy="1323439"/>
          </a:xfrm>
          <a:prstGeom prst="rect">
            <a:avLst/>
          </a:prstGeom>
        </p:spPr>
        <p:txBody>
          <a:bodyPr wrap="square">
            <a:spAutoFit/>
          </a:bodyPr>
          <a:lstStyle/>
          <a:p>
            <a:pPr algn="ctr"/>
            <a:r>
              <a:rPr lang="en-US" sz="2000" b="1" i="1" dirty="0" smtClean="0"/>
              <a:t>Giant cells can be of Langhans type or foreign-body type (three arrows) and may show fragments of disrupted internal elastic lamina. Note the presence of dense chronic lymphocytic inflammation traversing through circumferential smooth muscle fibers (curved arrow) of vascular media. </a:t>
            </a:r>
          </a:p>
        </p:txBody>
      </p:sp>
      <p:sp>
        <p:nvSpPr>
          <p:cNvPr id="5" name="مستطيل مستدير الزوايا 4"/>
          <p:cNvSpPr/>
          <p:nvPr/>
        </p:nvSpPr>
        <p:spPr>
          <a:xfrm>
            <a:off x="928662" y="336076"/>
            <a:ext cx="7286676" cy="42862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 TEMPORAL ARTERITIS - HPF  </a:t>
            </a:r>
            <a:endParaRPr lang="ar-SA" sz="2800" b="1" i="1" dirty="0">
              <a:effectLst>
                <a:outerShdw blurRad="38100" dist="38100" dir="2700000" algn="tl">
                  <a:srgbClr val="000000">
                    <a:alpha val="43137"/>
                  </a:srgbClr>
                </a:outerShdw>
              </a:effectLst>
            </a:endParaRPr>
          </a:p>
        </p:txBody>
      </p:sp>
      <p:sp>
        <p:nvSpPr>
          <p:cNvPr id="6" name="شكل بيضاوي 5"/>
          <p:cNvSpPr/>
          <p:nvPr/>
        </p:nvSpPr>
        <p:spPr>
          <a:xfrm>
            <a:off x="285720" y="642918"/>
            <a:ext cx="714380" cy="3571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3"/>
          <a:stretch>
            <a:fillRect/>
          </a:stretch>
        </p:blipFill>
        <p:spPr>
          <a:xfrm>
            <a:off x="542925" y="1000108"/>
            <a:ext cx="8058150" cy="4169856"/>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285720" y="5391709"/>
            <a:ext cx="8358246" cy="1323439"/>
          </a:xfrm>
          <a:prstGeom prst="rect">
            <a:avLst/>
          </a:prstGeom>
        </p:spPr>
        <p:txBody>
          <a:bodyPr wrap="square">
            <a:spAutoFit/>
          </a:bodyPr>
          <a:lstStyle/>
          <a:p>
            <a:pPr algn="ctr"/>
            <a:r>
              <a:rPr lang="en-GB" sz="2000" b="1" i="1" dirty="0" smtClean="0"/>
              <a:t>The inflammation can be granulomatous in addition to both acute and chronic inflammatory cells. This photomicrograph shows a </a:t>
            </a:r>
            <a:r>
              <a:rPr lang="en-GB" sz="2000" b="1" i="1" dirty="0" smtClean="0">
                <a:solidFill>
                  <a:srgbClr val="0000FF"/>
                </a:solidFill>
              </a:rPr>
              <a:t>single granuloma </a:t>
            </a:r>
            <a:r>
              <a:rPr lang="en-GB" sz="2000" b="1" i="1" dirty="0" smtClean="0"/>
              <a:t>in the adventitia of the artery. Acute inflammation when present is generally mild and represents an early stage of the disease.</a:t>
            </a:r>
            <a:endParaRPr lang="ar-SA" sz="2000" b="1" i="1" dirty="0"/>
          </a:p>
        </p:txBody>
      </p:sp>
      <p:sp>
        <p:nvSpPr>
          <p:cNvPr id="5" name="مستطيل مستدير الزوايا 4"/>
          <p:cNvSpPr/>
          <p:nvPr/>
        </p:nvSpPr>
        <p:spPr>
          <a:xfrm>
            <a:off x="1357290" y="336076"/>
            <a:ext cx="6572296" cy="52115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(TEMPORAL) ARTERITIS - HPF  </a:t>
            </a:r>
            <a:endParaRPr lang="ar-SA" sz="2800" b="1" i="1" dirty="0">
              <a:effectLst>
                <a:outerShdw blurRad="38100" dist="38100" dir="2700000" algn="tl">
                  <a:srgbClr val="000000">
                    <a:alpha val="43137"/>
                  </a:srgbClr>
                </a:outerShdw>
              </a:effectLst>
            </a:endParaRPr>
          </a:p>
        </p:txBody>
      </p:sp>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633412" y="1124744"/>
            <a:ext cx="7877175" cy="4285456"/>
          </a:xfrm>
          <a:prstGeom prst="rect">
            <a:avLst/>
          </a:prstGeom>
          <a:ln>
            <a:solidFill>
              <a:schemeClr val="tx2"/>
            </a:solidFill>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neuropathologyweb.org/chapter2/images2/2-13l.jpg"/>
          <p:cNvPicPr>
            <a:picLocks noChangeAspect="1" noChangeArrowheads="1"/>
          </p:cNvPicPr>
          <p:nvPr/>
        </p:nvPicPr>
        <p:blipFill>
          <a:blip r:embed="rId3" cstate="print"/>
          <a:srcRect/>
          <a:stretch>
            <a:fillRect/>
          </a:stretch>
        </p:blipFill>
        <p:spPr bwMode="auto">
          <a:xfrm>
            <a:off x="357158" y="914420"/>
            <a:ext cx="8286808" cy="4371968"/>
          </a:xfrm>
          <a:prstGeom prst="rect">
            <a:avLst/>
          </a:prstGeom>
          <a:noFill/>
          <a:ln w="28575">
            <a:solidFill>
              <a:schemeClr val="tx1"/>
            </a:solidFill>
          </a:ln>
        </p:spPr>
      </p:pic>
      <p:sp>
        <p:nvSpPr>
          <p:cNvPr id="3" name="Rectangle 2"/>
          <p:cNvSpPr/>
          <p:nvPr/>
        </p:nvSpPr>
        <p:spPr>
          <a:xfrm>
            <a:off x="357158" y="5386344"/>
            <a:ext cx="8358246" cy="400110"/>
          </a:xfrm>
          <a:prstGeom prst="rect">
            <a:avLst/>
          </a:prstGeom>
        </p:spPr>
        <p:txBody>
          <a:bodyPr wrap="square">
            <a:spAutoFit/>
          </a:bodyPr>
          <a:lstStyle/>
          <a:p>
            <a:pPr algn="ctr"/>
            <a:r>
              <a:rPr lang="en-US" sz="2000" b="1" dirty="0" smtClean="0">
                <a:solidFill>
                  <a:srgbClr val="0000FF"/>
                </a:solidFill>
              </a:rPr>
              <a:t>Disruptions of the elastic lamina with inflammation and giant cells.</a:t>
            </a:r>
            <a:endParaRPr lang="en-US" sz="2000" b="1" dirty="0">
              <a:solidFill>
                <a:srgbClr val="0000FF"/>
              </a:solidFill>
            </a:endParaRPr>
          </a:p>
        </p:txBody>
      </p:sp>
      <p:sp>
        <p:nvSpPr>
          <p:cNvPr id="4" name="Rectangle 3"/>
          <p:cNvSpPr/>
          <p:nvPr/>
        </p:nvSpPr>
        <p:spPr>
          <a:xfrm>
            <a:off x="1142976" y="5699485"/>
            <a:ext cx="6929486" cy="1015663"/>
          </a:xfrm>
          <a:prstGeom prst="rect">
            <a:avLst/>
          </a:prstGeom>
        </p:spPr>
        <p:txBody>
          <a:bodyPr wrap="square">
            <a:spAutoFit/>
          </a:bodyPr>
          <a:lstStyle/>
          <a:p>
            <a:pPr algn="ctr"/>
            <a:r>
              <a:rPr lang="en-US" sz="2000" b="1" i="1" dirty="0" smtClean="0"/>
              <a:t>Segmental inflammatory lesions with intimal thickening , medial granulomatous inflammation with giant cells and chronic inflammatory cells and internal elastic lamina fragmentation </a:t>
            </a:r>
            <a:endParaRPr lang="en-US" sz="2000" b="1" i="1" dirty="0"/>
          </a:p>
        </p:txBody>
      </p:sp>
      <p:sp>
        <p:nvSpPr>
          <p:cNvPr id="7" name="مستطيل مستدير الزوايا 6"/>
          <p:cNvSpPr/>
          <p:nvPr/>
        </p:nvSpPr>
        <p:spPr>
          <a:xfrm>
            <a:off x="1357290" y="285728"/>
            <a:ext cx="6786610" cy="478976"/>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b="1" i="1" dirty="0" smtClean="0">
                <a:effectLst>
                  <a:outerShdw blurRad="38100" dist="38100" dir="2700000" algn="tl">
                    <a:srgbClr val="000000">
                      <a:alpha val="43137"/>
                    </a:srgbClr>
                  </a:outerShdw>
                </a:effectLst>
              </a:rPr>
              <a:t> GIANT CELL (TEMPORAL) ARTERITIS - HPF  </a:t>
            </a:r>
            <a:endParaRPr lang="ar-SA" sz="2800" b="1" i="1" dirty="0">
              <a:effectLst>
                <a:outerShdw blurRad="38100" dist="38100" dir="2700000" algn="tl">
                  <a:srgbClr val="000000">
                    <a:alpha val="43137"/>
                  </a:srgbClr>
                </a:outerShdw>
              </a:effectLst>
            </a:endParaRPr>
          </a:p>
        </p:txBody>
      </p:sp>
      <p:cxnSp>
        <p:nvCxnSpPr>
          <p:cNvPr id="9" name="رابط كسهم مستقيم 8"/>
          <p:cNvCxnSpPr/>
          <p:nvPr/>
        </p:nvCxnSpPr>
        <p:spPr>
          <a:xfrm rot="16200000" flipV="1">
            <a:off x="5429256" y="2571744"/>
            <a:ext cx="785818" cy="2143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rot="16200000" flipV="1">
            <a:off x="4107653" y="2607463"/>
            <a:ext cx="928694" cy="5715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0800000">
            <a:off x="2786050" y="2857496"/>
            <a:ext cx="2071702" cy="50006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14" name="Rectangle 13"/>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86050" y="2625512"/>
            <a:ext cx="6286544" cy="3303818"/>
          </a:xfrm>
        </p:spPr>
        <p:txBody>
          <a:bodyPr>
            <a:noAutofit/>
          </a:bodyPr>
          <a:lstStyle/>
          <a:p>
            <a: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Leukocytoclastic / hypersensitivity vasculitis  </a:t>
            </a:r>
            <a:br>
              <a:rPr lang="en-US" sz="40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br>
            <a:r>
              <a:rPr lang="en-US" sz="3200" b="1" i="1" dirty="0" smtClean="0">
                <a:solidFill>
                  <a:srgbClr val="FFC000"/>
                </a:solidFill>
                <a:effectLst>
                  <a:outerShdw blurRad="38100" dist="38100" dir="2700000" algn="tl">
                    <a:srgbClr val="000000">
                      <a:alpha val="43137"/>
                    </a:srgbClr>
                  </a:outerShdw>
                </a:effectLst>
                <a:latin typeface="Aharoni" pitchFamily="2" charset="-79"/>
                <a:cs typeface="Aharoni" pitchFamily="2" charset="-79"/>
              </a:rPr>
              <a:t>( microscopic polyangitis )</a:t>
            </a:r>
            <a:endParaRPr lang="en-US" sz="40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Rectangle 4"/>
          <p:cNvSpPr/>
          <p:nvPr/>
        </p:nvSpPr>
        <p:spPr>
          <a:xfrm>
            <a:off x="8215338" y="6643711"/>
            <a:ext cx="928694" cy="21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7" name="Rectangle 6"/>
          <p:cNvSpPr/>
          <p:nvPr/>
        </p:nvSpPr>
        <p:spPr>
          <a:xfrm>
            <a:off x="-32" y="6643710"/>
            <a:ext cx="1296144" cy="188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571604" y="5485171"/>
            <a:ext cx="5857916" cy="1015663"/>
          </a:xfrm>
          <a:prstGeom prst="rect">
            <a:avLst/>
          </a:prstGeom>
        </p:spPr>
        <p:txBody>
          <a:bodyPr wrap="square">
            <a:spAutoFit/>
          </a:bodyPr>
          <a:lstStyle/>
          <a:p>
            <a:pPr algn="ctr"/>
            <a:r>
              <a:rPr lang="en-US" sz="2000" b="1" i="1" dirty="0" smtClean="0"/>
              <a:t>Hypersensitivity vasculitis might be complicated with  glomerulonephritis and hemoptysis  due  to pulmonary capillaritis</a:t>
            </a:r>
            <a:endParaRPr lang="en-US" sz="2000" b="1" i="1" dirty="0"/>
          </a:p>
        </p:txBody>
      </p:sp>
      <p:sp>
        <p:nvSpPr>
          <p:cNvPr id="5" name="Rounded Rectangle 4"/>
          <p:cNvSpPr/>
          <p:nvPr/>
        </p:nvSpPr>
        <p:spPr>
          <a:xfrm>
            <a:off x="928662" y="214290"/>
            <a:ext cx="7286676"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Hypersensitivity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pic>
        <p:nvPicPr>
          <p:cNvPr id="3074" name="Picture 2"/>
          <p:cNvPicPr>
            <a:picLocks noChangeAspect="1" noChangeArrowheads="1"/>
          </p:cNvPicPr>
          <p:nvPr/>
        </p:nvPicPr>
        <p:blipFill>
          <a:blip r:embed="rId3"/>
          <a:srcRect/>
          <a:stretch>
            <a:fillRect/>
          </a:stretch>
        </p:blipFill>
        <p:spPr bwMode="auto">
          <a:xfrm>
            <a:off x="2905125" y="1071546"/>
            <a:ext cx="3333750" cy="4162425"/>
          </a:xfrm>
          <a:prstGeom prst="rect">
            <a:avLst/>
          </a:prstGeom>
          <a:noFill/>
          <a:ln w="9525">
            <a:noFill/>
            <a:miter lim="800000"/>
            <a:headEnd/>
            <a:tailEnd/>
          </a:ln>
          <a:effectLst/>
        </p:spPr>
      </p:pic>
      <p:sp>
        <p:nvSpPr>
          <p:cNvPr id="7" name="Rectangle 6"/>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8" name="Rectangle 7"/>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84666"/>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4" name="Rectangle 3"/>
          <p:cNvSpPr/>
          <p:nvPr/>
        </p:nvSpPr>
        <p:spPr>
          <a:xfrm>
            <a:off x="1142976" y="5699485"/>
            <a:ext cx="6858048" cy="1077218"/>
          </a:xfrm>
          <a:prstGeom prst="rect">
            <a:avLst/>
          </a:prstGeom>
        </p:spPr>
        <p:txBody>
          <a:bodyPr wrap="square">
            <a:spAutoFit/>
          </a:bodyPr>
          <a:lstStyle/>
          <a:p>
            <a:pPr algn="ctr"/>
            <a:r>
              <a:rPr lang="en-US" sz="2400" b="1" i="1" dirty="0" smtClean="0">
                <a:solidFill>
                  <a:srgbClr val="0000FF"/>
                </a:solidFill>
              </a:rPr>
              <a:t>Leukocytoclastic vasculitis</a:t>
            </a:r>
            <a:endParaRPr lang="en-US" sz="2400" b="1" i="1" dirty="0" smtClean="0"/>
          </a:p>
          <a:p>
            <a:pPr algn="ctr"/>
            <a:r>
              <a:rPr lang="en-US" sz="2000" b="1" i="1" dirty="0" smtClean="0"/>
              <a:t> The purpuric  eruption (Subcutaneous bleeding patches) of the foot  tends to be most pronounced on dependent areas.</a:t>
            </a:r>
            <a:endParaRPr lang="en-US" sz="2000" b="1" i="1" dirty="0"/>
          </a:p>
        </p:txBody>
      </p:sp>
      <p:sp>
        <p:nvSpPr>
          <p:cNvPr id="6" name="Rounded Rectangle 5"/>
          <p:cNvSpPr/>
          <p:nvPr/>
        </p:nvSpPr>
        <p:spPr>
          <a:xfrm>
            <a:off x="1142976" y="214290"/>
            <a:ext cx="7000924" cy="622422"/>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bg1"/>
                </a:solidFill>
                <a:effectLst>
                  <a:outerShdw blurRad="38100" dist="38100" dir="2700000" algn="tl">
                    <a:srgbClr val="000000">
                      <a:alpha val="43137"/>
                    </a:srgbClr>
                  </a:outerShdw>
                </a:effectLst>
                <a:latin typeface="Aharoni" pitchFamily="2" charset="-79"/>
                <a:cs typeface="Aharoni" pitchFamily="2" charset="-79"/>
              </a:rPr>
              <a:t>Leukocytoclastic vasculitis - Clinical sign</a:t>
            </a:r>
            <a:endParaRPr lang="en-US" sz="2800" i="1" dirty="0">
              <a:solidFill>
                <a:schemeClr val="bg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Rectangle 7"/>
          <p:cNvSpPr/>
          <p:nvPr/>
        </p:nvSpPr>
        <p:spPr>
          <a:xfrm>
            <a:off x="8215338" y="6643711"/>
            <a:ext cx="928694" cy="21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CVS- Block </a:t>
            </a:r>
            <a:endParaRPr lang="en-US" sz="1100" b="1" i="1" dirty="0">
              <a:solidFill>
                <a:schemeClr val="accent2">
                  <a:lumMod val="50000"/>
                </a:schemeClr>
              </a:solidFill>
            </a:endParaRPr>
          </a:p>
        </p:txBody>
      </p:sp>
      <p:sp>
        <p:nvSpPr>
          <p:cNvPr id="9" name="Rectangle 8"/>
          <p:cNvSpPr/>
          <p:nvPr/>
        </p:nvSpPr>
        <p:spPr>
          <a:xfrm>
            <a:off x="-32" y="6643710"/>
            <a:ext cx="1296144" cy="188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dirty="0" smtClean="0">
                <a:solidFill>
                  <a:schemeClr val="accent2">
                    <a:lumMod val="50000"/>
                  </a:schemeClr>
                </a:solidFill>
              </a:rPr>
              <a:t>Pathology Dept, KSU</a:t>
            </a:r>
            <a:endParaRPr lang="en-US" sz="1100" b="1" i="1" dirty="0">
              <a:solidFill>
                <a:schemeClr val="accent2">
                  <a:lumMod val="50000"/>
                </a:schemeClr>
              </a:solidFill>
            </a:endParaRPr>
          </a:p>
        </p:txBody>
      </p:sp>
      <p:pic>
        <p:nvPicPr>
          <p:cNvPr id="2" name="Picture 1"/>
          <p:cNvPicPr>
            <a:picLocks noChangeAspect="1"/>
          </p:cNvPicPr>
          <p:nvPr/>
        </p:nvPicPr>
        <p:blipFill>
          <a:blip r:embed="rId2"/>
          <a:stretch>
            <a:fillRect/>
          </a:stretch>
        </p:blipFill>
        <p:spPr>
          <a:xfrm>
            <a:off x="2614612" y="1281112"/>
            <a:ext cx="3914775" cy="4295775"/>
          </a:xfrm>
          <a:prstGeom prst="rect">
            <a:avLst/>
          </a:prstGeom>
          <a:ln>
            <a:solidFill>
              <a:schemeClr val="tx1"/>
            </a:solid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2850</TotalTime>
  <Words>3387</Words>
  <Application>Microsoft Office PowerPoint</Application>
  <PresentationFormat>On-screen Show (4:3)</PresentationFormat>
  <Paragraphs>508</Paragraphs>
  <Slides>103</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103</vt:i4>
      </vt:variant>
    </vt:vector>
  </HeadingPairs>
  <TitlesOfParts>
    <vt:vector size="115" baseType="lpstr">
      <vt:lpstr>Arial Unicode MS</vt:lpstr>
      <vt:lpstr>Aharoni</vt:lpstr>
      <vt:lpstr>Arial</vt:lpstr>
      <vt:lpstr>Arial Black</vt:lpstr>
      <vt:lpstr>Calibri</vt:lpstr>
      <vt:lpstr>Century Gothic</vt:lpstr>
      <vt:lpstr>Century Schoolbook</vt:lpstr>
      <vt:lpstr>Franklin Gothic Demi</vt:lpstr>
      <vt:lpstr>Tw Cen MT</vt:lpstr>
      <vt:lpstr>Wingdings</vt:lpstr>
      <vt:lpstr>Wingdings 2</vt:lpstr>
      <vt:lpstr>Median</vt:lpstr>
      <vt:lpstr>CARDIOVASCULAR  SYSTEM</vt:lpstr>
      <vt:lpstr>Normal anatomy and histology </vt:lpstr>
      <vt:lpstr>PowerPoint Presentation</vt:lpstr>
      <vt:lpstr>PowerPoint Presentation</vt:lpstr>
      <vt:lpstr>PowerPoint Presentation</vt:lpstr>
      <vt:lpstr>Atheroma of the aorta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Coronary atherosclerosis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Aneurysm of abdominal aorta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PRACTICAL - 2  </vt:lpstr>
      <vt:lpstr>MYOCARDIAL HYPERTROPHY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Myocardial Infarction</vt:lpstr>
      <vt:lpstr>PowerPoint Presentation</vt:lpstr>
      <vt:lpstr>PowerPoint Presentation</vt:lpstr>
      <vt:lpstr>PowerPoint Presentation</vt:lpstr>
      <vt:lpstr>PowerPoint Presentation</vt:lpstr>
      <vt:lpstr>Transmural myocardial infarct at 2 weeks</vt:lpstr>
      <vt:lpstr>PowerPoint Presentation</vt:lpstr>
      <vt:lpstr>PowerPoint Presentation</vt:lpstr>
      <vt:lpstr>PowerPoint Presentation</vt:lpstr>
      <vt:lpstr>PowerPoint Presentation</vt:lpstr>
      <vt:lpstr>PowerPoint Presentation</vt:lpstr>
      <vt:lpstr>Thromboembolism / Vasculitis</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Giant cell (temporal) arteritis </vt:lpstr>
      <vt:lpstr>PowerPoint Presentation</vt:lpstr>
      <vt:lpstr>PowerPoint Presentation</vt:lpstr>
      <vt:lpstr>PowerPoint Presentation</vt:lpstr>
      <vt:lpstr>PowerPoint Presentation</vt:lpstr>
      <vt:lpstr>PowerPoint Presentation</vt:lpstr>
      <vt:lpstr>Leukocytoclastic / hypersensitivity vasculitis   ( microscopic polyangitis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Cardiovascular Block</dc:title>
  <dc:creator>Dr. Sayed Esawy</dc:creator>
  <cp:lastModifiedBy>Dr.Syed</cp:lastModifiedBy>
  <cp:revision>194</cp:revision>
  <dcterms:created xsi:type="dcterms:W3CDTF">2010-01-06T06:07:17Z</dcterms:created>
  <dcterms:modified xsi:type="dcterms:W3CDTF">2015-09-01T06:57:37Z</dcterms:modified>
</cp:coreProperties>
</file>